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3708" y="1179703"/>
            <a:ext cx="7704582" cy="2280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793493"/>
            <a:ext cx="3924300" cy="377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793493"/>
            <a:ext cx="4466590" cy="390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6116" y="282320"/>
            <a:ext cx="9919766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1850" y="1819275"/>
            <a:ext cx="10534650" cy="4710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728595" marR="5080" indent="-271653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Физическая и реабилитационная  </a:t>
            </a:r>
            <a:r>
              <a:rPr spc="-10" dirty="0"/>
              <a:t>медицина</a:t>
            </a:r>
          </a:p>
          <a:p>
            <a:pPr marL="2640330" marR="114300" indent="-2515235">
              <a:lnSpc>
                <a:spcPts val="4320"/>
              </a:lnSpc>
            </a:pPr>
            <a:r>
              <a:rPr spc="-10" dirty="0"/>
              <a:t>Особенности </a:t>
            </a:r>
            <a:r>
              <a:rPr spc="-5" dirty="0"/>
              <a:t>оценки </a:t>
            </a:r>
            <a:r>
              <a:rPr spc="-10" dirty="0"/>
              <a:t>(осмотра) </a:t>
            </a:r>
            <a:r>
              <a:rPr spc="-5" dirty="0"/>
              <a:t>в  </a:t>
            </a:r>
            <a:r>
              <a:rPr spc="-20" dirty="0"/>
              <a:t>педиатрии</a:t>
            </a:r>
          </a:p>
        </p:txBody>
      </p:sp>
      <p:sp>
        <p:nvSpPr>
          <p:cNvPr id="4" name="object 4"/>
          <p:cNvSpPr/>
          <p:nvPr/>
        </p:nvSpPr>
        <p:spPr>
          <a:xfrm>
            <a:off x="9389364" y="5460491"/>
            <a:ext cx="1278635" cy="120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839" y="-6350"/>
          <a:ext cx="12048489" cy="7092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765"/>
                <a:gridCol w="2416175"/>
                <a:gridCol w="3046094"/>
                <a:gridCol w="2874645"/>
                <a:gridCol w="2416810"/>
              </a:tblGrid>
              <a:tr h="627888">
                <a:tc>
                  <a:txBody>
                    <a:bodyPr/>
                    <a:lstStyle/>
                    <a:p>
                      <a:pPr marL="130810">
                        <a:lnSpc>
                          <a:spcPts val="2865"/>
                        </a:lnSpc>
                        <a:spcBef>
                          <a:spcPts val="19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Возраст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2865"/>
                        </a:lnSpc>
                        <a:spcBef>
                          <a:spcPts val="19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Общая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моторика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2865"/>
                        </a:lnSpc>
                        <a:spcBef>
                          <a:spcPts val="198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Языковое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общение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2865"/>
                        </a:lnSpc>
                        <a:spcBef>
                          <a:spcPts val="1980"/>
                        </a:spcBef>
                      </a:pP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Тонкая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моторика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ts val="2865"/>
                        </a:lnSpc>
                        <a:spcBef>
                          <a:spcPts val="19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льн</a:t>
                      </a:r>
                      <a:r>
                        <a:rPr sz="2400" spc="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9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мес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6764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Хороший 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контроль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головы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сидя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35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Откатывается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сторону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68580" marR="20002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Кричит  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Гулит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20967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Зах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ает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игрушку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37465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Тянет объект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рот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Руки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складывает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посередине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R="267970" algn="r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Улыбки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лице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мес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8580" marR="266700">
                        <a:lnSpc>
                          <a:spcPct val="100000"/>
                        </a:lnSpc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сидеть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Пере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ся  в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обе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стороны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Лепечет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61594">
                        <a:lnSpc>
                          <a:spcPct val="100000"/>
                        </a:lnSpc>
                        <a:tabLst>
                          <a:tab pos="194056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Прои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spc="5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сит	</a:t>
                      </a:r>
                      <a:r>
                        <a:rPr sz="2400" spc="-1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ласные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звуки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8699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Проявляется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оппозиция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большого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пальца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руки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07645">
                        <a:lnSpc>
                          <a:spcPts val="288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Дотягивается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одной 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рукой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Узнает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членов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семьи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2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мес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Ползает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622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086485" algn="l"/>
                          <a:tab pos="2182495" algn="l"/>
                        </a:tabLst>
                      </a:pPr>
                      <a:r>
                        <a:rPr sz="2400" spc="-1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янет	с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ять	и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круизы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8580" marR="441959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Использует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жесты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Понимает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«нельзя»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53911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высвобождаться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самостоятельно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Хватает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клешней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(неуверенно) 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указывать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Играет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пирожки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416" y="609676"/>
            <a:ext cx="9328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Шкала </a:t>
            </a:r>
            <a:r>
              <a:rPr b="0" spc="-5" dirty="0">
                <a:latin typeface="Calibri Light"/>
                <a:cs typeface="Calibri Light"/>
              </a:rPr>
              <a:t>ментального </a:t>
            </a:r>
            <a:r>
              <a:rPr b="0" dirty="0">
                <a:latin typeface="Calibri Light"/>
                <a:cs typeface="Calibri Light"/>
              </a:rPr>
              <a:t>развития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Гриффитс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18105"/>
            <a:ext cx="10105390" cy="3939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Рассчитана </a:t>
            </a:r>
            <a:r>
              <a:rPr sz="2200" spc="-5" dirty="0">
                <a:latin typeface="Times New Roman"/>
                <a:cs typeface="Times New Roman"/>
              </a:rPr>
              <a:t>на </a:t>
            </a:r>
            <a:r>
              <a:rPr sz="2200" spc="-10" dirty="0">
                <a:latin typeface="Times New Roman"/>
                <a:cs typeface="Times New Roman"/>
              </a:rPr>
              <a:t>оценку </a:t>
            </a:r>
            <a:r>
              <a:rPr sz="2200" spc="-5" dirty="0">
                <a:latin typeface="Times New Roman"/>
                <a:cs typeface="Times New Roman"/>
              </a:rPr>
              <a:t>ПМР у детей </a:t>
            </a:r>
            <a:r>
              <a:rPr sz="2200" spc="-15" dirty="0">
                <a:latin typeface="Times New Roman"/>
                <a:cs typeface="Times New Roman"/>
              </a:rPr>
              <a:t>от </a:t>
            </a:r>
            <a:r>
              <a:rPr sz="2200" spc="-5" dirty="0">
                <a:latin typeface="Times New Roman"/>
                <a:cs typeface="Times New Roman"/>
              </a:rPr>
              <a:t>0 до </a:t>
            </a:r>
            <a:r>
              <a:rPr sz="2200" dirty="0">
                <a:latin typeface="Times New Roman"/>
                <a:cs typeface="Times New Roman"/>
              </a:rPr>
              <a:t>24 </a:t>
            </a:r>
            <a:r>
              <a:rPr sz="2200" spc="5" dirty="0">
                <a:latin typeface="Times New Roman"/>
                <a:cs typeface="Times New Roman"/>
              </a:rPr>
              <a:t>мес., </a:t>
            </a:r>
            <a:r>
              <a:rPr sz="2200" spc="-10" dirty="0">
                <a:latin typeface="Times New Roman"/>
                <a:cs typeface="Times New Roman"/>
              </a:rPr>
              <a:t>содержит </a:t>
            </a:r>
            <a:r>
              <a:rPr sz="2200" spc="-5" dirty="0">
                <a:latin typeface="Times New Roman"/>
                <a:cs typeface="Times New Roman"/>
              </a:rPr>
              <a:t>260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пунктов,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</a:pPr>
            <a:r>
              <a:rPr sz="2200" spc="-10" dirty="0">
                <a:latin typeface="Times New Roman"/>
                <a:cs typeface="Times New Roman"/>
              </a:rPr>
              <a:t>объединенных </a:t>
            </a:r>
            <a:r>
              <a:rPr sz="2200" spc="-5" dirty="0">
                <a:latin typeface="Times New Roman"/>
                <a:cs typeface="Times New Roman"/>
              </a:rPr>
              <a:t>в 5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субшкал: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Times New Roman"/>
                <a:cs typeface="Times New Roman"/>
              </a:rPr>
              <a:t>локомоторная </a:t>
            </a:r>
            <a:r>
              <a:rPr sz="2200" dirty="0">
                <a:latin typeface="Times New Roman"/>
                <a:cs typeface="Times New Roman"/>
              </a:rPr>
              <a:t>активность </a:t>
            </a:r>
            <a:r>
              <a:rPr sz="2200" spc="-25" dirty="0">
                <a:latin typeface="Times New Roman"/>
                <a:cs typeface="Times New Roman"/>
              </a:rPr>
              <a:t>(глаза </a:t>
            </a:r>
            <a:r>
              <a:rPr sz="2200" spc="-5" dirty="0">
                <a:latin typeface="Times New Roman"/>
                <a:cs typeface="Times New Roman"/>
              </a:rPr>
              <a:t>– руки, слух –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рука);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развитие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речи;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Times New Roman"/>
                <a:cs typeface="Times New Roman"/>
              </a:rPr>
              <a:t>тонкая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моторика;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«персональная»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шкала;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«социальная»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шкала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  <a:spcBef>
                <a:spcPts val="200"/>
              </a:spcBef>
            </a:pPr>
            <a:r>
              <a:rPr sz="2200" spc="-15" dirty="0">
                <a:latin typeface="Times New Roman"/>
                <a:cs typeface="Times New Roman"/>
              </a:rPr>
              <a:t>Оценка </a:t>
            </a:r>
            <a:r>
              <a:rPr sz="2200" spc="-10" dirty="0">
                <a:latin typeface="Times New Roman"/>
                <a:cs typeface="Times New Roman"/>
              </a:rPr>
              <a:t>производится </a:t>
            </a:r>
            <a:r>
              <a:rPr sz="2200" spc="-5" dirty="0">
                <a:latin typeface="Times New Roman"/>
                <a:cs typeface="Times New Roman"/>
              </a:rPr>
              <a:t>по </a:t>
            </a:r>
            <a:r>
              <a:rPr sz="2200" spc="-10" dirty="0">
                <a:latin typeface="Times New Roman"/>
                <a:cs typeface="Times New Roman"/>
              </a:rPr>
              <a:t>каждой </a:t>
            </a:r>
            <a:r>
              <a:rPr sz="2200" spc="-5" dirty="0">
                <a:latin typeface="Times New Roman"/>
                <a:cs typeface="Times New Roman"/>
              </a:rPr>
              <a:t>графе, </a:t>
            </a:r>
            <a:r>
              <a:rPr sz="2200" spc="-10" dirty="0">
                <a:latin typeface="Times New Roman"/>
                <a:cs typeface="Times New Roman"/>
              </a:rPr>
              <a:t>соответствующей возрасту ребенка.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Причем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2200" spc="-10" dirty="0">
                <a:latin typeface="Times New Roman"/>
                <a:cs typeface="Times New Roman"/>
              </a:rPr>
              <a:t>ребенок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10" dirty="0">
                <a:latin typeface="Times New Roman"/>
                <a:cs typeface="Times New Roman"/>
              </a:rPr>
              <a:t>опережать норму </a:t>
            </a:r>
            <a:r>
              <a:rPr sz="2200" spc="-5" dirty="0">
                <a:latin typeface="Times New Roman"/>
                <a:cs typeface="Times New Roman"/>
              </a:rPr>
              <a:t>развития по графе для </a:t>
            </a:r>
            <a:r>
              <a:rPr sz="2200" spc="-15" dirty="0">
                <a:latin typeface="Times New Roman"/>
                <a:cs typeface="Times New Roman"/>
              </a:rPr>
              <a:t>своего </a:t>
            </a:r>
            <a:r>
              <a:rPr sz="2200" spc="-5" dirty="0">
                <a:latin typeface="Times New Roman"/>
                <a:cs typeface="Times New Roman"/>
              </a:rPr>
              <a:t>возраста,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тогда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2200" spc="-5" dirty="0">
                <a:latin typeface="Times New Roman"/>
                <a:cs typeface="Times New Roman"/>
              </a:rPr>
              <a:t>выбирается графа и </a:t>
            </a:r>
            <a:r>
              <a:rPr sz="2200" dirty="0">
                <a:latin typeface="Times New Roman"/>
                <a:cs typeface="Times New Roman"/>
              </a:rPr>
              <a:t>балл </a:t>
            </a:r>
            <a:r>
              <a:rPr sz="2200" spc="-5" dirty="0">
                <a:latin typeface="Times New Roman"/>
                <a:cs typeface="Times New Roman"/>
              </a:rPr>
              <a:t>из </a:t>
            </a:r>
            <a:r>
              <a:rPr sz="2200" spc="-10" dirty="0">
                <a:latin typeface="Times New Roman"/>
                <a:cs typeface="Times New Roman"/>
              </a:rPr>
              <a:t>более </a:t>
            </a:r>
            <a:r>
              <a:rPr sz="2200" dirty="0">
                <a:latin typeface="Times New Roman"/>
                <a:cs typeface="Times New Roman"/>
              </a:rPr>
              <a:t>старшей </a:t>
            </a:r>
            <a:r>
              <a:rPr sz="2200" spc="-5" dirty="0">
                <a:latin typeface="Times New Roman"/>
                <a:cs typeface="Times New Roman"/>
              </a:rPr>
              <a:t>возрастной группы. И </a:t>
            </a:r>
            <a:r>
              <a:rPr sz="2200" spc="-25" dirty="0">
                <a:latin typeface="Times New Roman"/>
                <a:cs typeface="Times New Roman"/>
              </a:rPr>
              <a:t>наоборот,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при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2200" spc="-15" dirty="0">
                <a:latin typeface="Times New Roman"/>
                <a:cs typeface="Times New Roman"/>
              </a:rPr>
              <a:t>задержке </a:t>
            </a:r>
            <a:r>
              <a:rPr sz="2200" spc="-5" dirty="0">
                <a:latin typeface="Times New Roman"/>
                <a:cs typeface="Times New Roman"/>
              </a:rPr>
              <a:t>развития выбирается графа и </a:t>
            </a:r>
            <a:r>
              <a:rPr sz="2200" dirty="0">
                <a:latin typeface="Times New Roman"/>
                <a:cs typeface="Times New Roman"/>
              </a:rPr>
              <a:t>балл </a:t>
            </a:r>
            <a:r>
              <a:rPr sz="2200" spc="-10" dirty="0">
                <a:latin typeface="Times New Roman"/>
                <a:cs typeface="Times New Roman"/>
              </a:rPr>
              <a:t>нормы </a:t>
            </a:r>
            <a:r>
              <a:rPr sz="2200" spc="-15" dirty="0">
                <a:latin typeface="Times New Roman"/>
                <a:cs typeface="Times New Roman"/>
              </a:rPr>
              <a:t>меньшего </a:t>
            </a:r>
            <a:r>
              <a:rPr sz="2200" spc="-5" dirty="0">
                <a:latin typeface="Times New Roman"/>
                <a:cs typeface="Times New Roman"/>
              </a:rPr>
              <a:t>возраста.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После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2200" spc="-15" dirty="0">
                <a:latin typeface="Times New Roman"/>
                <a:cs typeface="Times New Roman"/>
              </a:rPr>
              <a:t>сложения </a:t>
            </a:r>
            <a:r>
              <a:rPr sz="2200" spc="-10" dirty="0">
                <a:latin typeface="Times New Roman"/>
                <a:cs typeface="Times New Roman"/>
              </a:rPr>
              <a:t>всех </a:t>
            </a:r>
            <a:r>
              <a:rPr sz="2200" spc="-5" dirty="0">
                <a:latin typeface="Times New Roman"/>
                <a:cs typeface="Times New Roman"/>
              </a:rPr>
              <a:t>баллов определяется уровень развития, </a:t>
            </a:r>
            <a:r>
              <a:rPr sz="2200" spc="-25" dirty="0">
                <a:latin typeface="Times New Roman"/>
                <a:cs typeface="Times New Roman"/>
              </a:rPr>
              <a:t>который </a:t>
            </a:r>
            <a:r>
              <a:rPr sz="2200" spc="5" dirty="0">
                <a:latin typeface="Times New Roman"/>
                <a:cs typeface="Times New Roman"/>
              </a:rPr>
              <a:t>достигнут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ребенком.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</a:pPr>
            <a:r>
              <a:rPr sz="2200" spc="-5" dirty="0">
                <a:latin typeface="Times New Roman"/>
                <a:cs typeface="Times New Roman"/>
              </a:rPr>
              <a:t>Набранная </a:t>
            </a:r>
            <a:r>
              <a:rPr sz="2200" spc="-15" dirty="0">
                <a:latin typeface="Times New Roman"/>
                <a:cs typeface="Times New Roman"/>
              </a:rPr>
              <a:t>сумма </a:t>
            </a:r>
            <a:r>
              <a:rPr sz="2200" spc="-5" dirty="0">
                <a:latin typeface="Times New Roman"/>
                <a:cs typeface="Times New Roman"/>
              </a:rPr>
              <a:t>баллов сравнивается с </a:t>
            </a:r>
            <a:r>
              <a:rPr sz="2200" spc="-15" dirty="0">
                <a:latin typeface="Times New Roman"/>
                <a:cs typeface="Times New Roman"/>
              </a:rPr>
              <a:t>нормативным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баллом.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510" marR="5080" algn="ctr">
              <a:lnSpc>
                <a:spcPts val="3460"/>
              </a:lnSpc>
              <a:spcBef>
                <a:spcPts val="535"/>
              </a:spcBef>
            </a:pPr>
            <a:r>
              <a:rPr sz="3200" b="0" spc="-30" dirty="0">
                <a:latin typeface="Calibri Light"/>
                <a:cs typeface="Calibri Light"/>
              </a:rPr>
              <a:t>Скринингующие центильные </a:t>
            </a:r>
            <a:r>
              <a:rPr sz="3200" b="0" spc="-25" dirty="0">
                <a:latin typeface="Calibri Light"/>
                <a:cs typeface="Calibri Light"/>
              </a:rPr>
              <a:t>графики подуровней</a:t>
            </a:r>
            <a:r>
              <a:rPr sz="3200" b="0" spc="-16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нервно-  психического</a:t>
            </a:r>
            <a:r>
              <a:rPr sz="3200" b="0" spc="-8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развития</a:t>
            </a:r>
            <a:endParaRPr sz="3200">
              <a:latin typeface="Calibri Light"/>
              <a:cs typeface="Calibri Light"/>
            </a:endParaRPr>
          </a:p>
          <a:p>
            <a:pPr marL="3810" algn="ctr">
              <a:lnSpc>
                <a:spcPts val="3400"/>
              </a:lnSpc>
            </a:pPr>
            <a:r>
              <a:rPr sz="3200" b="0" dirty="0">
                <a:latin typeface="Calibri Light"/>
                <a:cs typeface="Calibri Light"/>
              </a:rPr>
              <a:t>(В.В. </a:t>
            </a:r>
            <a:r>
              <a:rPr sz="3200" b="0" spc="-5" dirty="0">
                <a:latin typeface="Calibri Light"/>
                <a:cs typeface="Calibri Light"/>
              </a:rPr>
              <a:t>Юрьев </a:t>
            </a:r>
            <a:r>
              <a:rPr sz="3200" b="0" dirty="0">
                <a:latin typeface="Calibri Light"/>
                <a:cs typeface="Calibri Light"/>
              </a:rPr>
              <a:t>и соавт., </a:t>
            </a:r>
            <a:r>
              <a:rPr sz="3200" b="0" spc="-5" dirty="0">
                <a:latin typeface="Calibri Light"/>
                <a:cs typeface="Calibri Light"/>
              </a:rPr>
              <a:t>2009)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305253"/>
            <a:ext cx="10147300" cy="30099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088390">
              <a:lnSpc>
                <a:spcPts val="3030"/>
              </a:lnSpc>
              <a:spcBef>
                <a:spcPts val="475"/>
              </a:spcBef>
            </a:pPr>
            <a:r>
              <a:rPr sz="2800" spc="-10" dirty="0">
                <a:latin typeface="Calibri"/>
                <a:cs typeface="Calibri"/>
              </a:rPr>
              <a:t>Созданы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основе </a:t>
            </a:r>
            <a:r>
              <a:rPr sz="2800" spc="-10" dirty="0">
                <a:latin typeface="Calibri"/>
                <a:cs typeface="Calibri"/>
              </a:rPr>
              <a:t>зарубежных </a:t>
            </a:r>
            <a:r>
              <a:rPr sz="2800" spc="-5" dirty="0">
                <a:latin typeface="Calibri"/>
                <a:cs typeface="Calibri"/>
              </a:rPr>
              <a:t>и отечественных </a:t>
            </a:r>
            <a:r>
              <a:rPr sz="2800" spc="-25" dirty="0">
                <a:latin typeface="Calibri"/>
                <a:cs typeface="Calibri"/>
              </a:rPr>
              <a:t>методик </a:t>
            </a:r>
            <a:r>
              <a:rPr sz="2800" spc="-5" dirty="0">
                <a:latin typeface="Calibri"/>
                <a:cs typeface="Calibri"/>
              </a:rPr>
              <a:t>с  использованием </a:t>
            </a:r>
            <a:r>
              <a:rPr sz="2800" dirty="0">
                <a:latin typeface="Calibri"/>
                <a:cs typeface="Calibri"/>
              </a:rPr>
              <a:t>собственных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данных.</a:t>
            </a:r>
            <a:endParaRPr sz="2800">
              <a:latin typeface="Calibri"/>
              <a:cs typeface="Calibri"/>
            </a:endParaRPr>
          </a:p>
          <a:p>
            <a:pPr marL="12700" marR="560070">
              <a:lnSpc>
                <a:spcPts val="3020"/>
              </a:lnSpc>
              <a:spcBef>
                <a:spcPts val="995"/>
              </a:spcBef>
            </a:pPr>
            <a:r>
              <a:rPr sz="2800" spc="-5" dirty="0">
                <a:latin typeface="Calibri"/>
                <a:cs typeface="Calibri"/>
              </a:rPr>
              <a:t>Из </a:t>
            </a:r>
            <a:r>
              <a:rPr sz="2800" spc="-10" dirty="0">
                <a:latin typeface="Calibri"/>
                <a:cs typeface="Calibri"/>
              </a:rPr>
              <a:t>навыков </a:t>
            </a:r>
            <a:r>
              <a:rPr sz="2800" spc="-5" dirty="0">
                <a:latin typeface="Calibri"/>
                <a:cs typeface="Calibri"/>
              </a:rPr>
              <a:t>выбраны </a:t>
            </a:r>
            <a:r>
              <a:rPr sz="2800" spc="-10" dirty="0">
                <a:latin typeface="Calibri"/>
                <a:cs typeface="Calibri"/>
              </a:rPr>
              <a:t>наиболее </a:t>
            </a:r>
            <a:r>
              <a:rPr sz="2800" spc="-5" dirty="0">
                <a:latin typeface="Calibri"/>
                <a:cs typeface="Calibri"/>
              </a:rPr>
              <a:t>простые и информативные </a:t>
            </a:r>
            <a:r>
              <a:rPr sz="2800" spc="-10" dirty="0">
                <a:latin typeface="Calibri"/>
                <a:cs typeface="Calibri"/>
              </a:rPr>
              <a:t>для  </a:t>
            </a:r>
            <a:r>
              <a:rPr sz="2800" spc="-15" dirty="0">
                <a:latin typeface="Calibri"/>
                <a:cs typeface="Calibri"/>
              </a:rPr>
              <a:t>каждого подуровня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определенный </a:t>
            </a:r>
            <a:r>
              <a:rPr sz="2800" spc="-5" dirty="0">
                <a:latin typeface="Calibri"/>
                <a:cs typeface="Calibri"/>
              </a:rPr>
              <a:t>возрастной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период.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20"/>
              </a:spcBef>
            </a:pPr>
            <a:r>
              <a:rPr sz="2800" spc="-40" dirty="0">
                <a:latin typeface="Calibri"/>
                <a:cs typeface="Calibri"/>
              </a:rPr>
              <a:t>График </a:t>
            </a:r>
            <a:r>
              <a:rPr sz="2800" spc="-15" dirty="0">
                <a:latin typeface="Calibri"/>
                <a:cs typeface="Calibri"/>
              </a:rPr>
              <a:t>рекомендуется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индивидуальной </a:t>
            </a:r>
            <a:r>
              <a:rPr sz="2800" spc="-10" dirty="0">
                <a:latin typeface="Calibri"/>
                <a:cs typeface="Calibri"/>
              </a:rPr>
              <a:t>оценки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сроков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  <a:tabLst>
                <a:tab pos="8228965" algn="l"/>
              </a:tabLst>
            </a:pPr>
            <a:r>
              <a:rPr sz="2800" spc="-5" dirty="0">
                <a:latin typeface="Calibri"/>
                <a:cs typeface="Calibri"/>
              </a:rPr>
              <a:t>поя</a:t>
            </a:r>
            <a:r>
              <a:rPr sz="2800" spc="-2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ле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вы</a:t>
            </a:r>
            <a:r>
              <a:rPr sz="2800" spc="-35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ни</a:t>
            </a:r>
            <a:r>
              <a:rPr sz="2800" dirty="0">
                <a:latin typeface="Calibri"/>
                <a:cs typeface="Calibri"/>
              </a:rPr>
              <a:t>й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r>
              <a:rPr sz="2800" dirty="0">
                <a:latin typeface="Calibri"/>
                <a:cs typeface="Calibri"/>
              </a:rPr>
              <a:t>з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ля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т </a:t>
            </a:r>
            <a:r>
              <a:rPr sz="2800" spc="-10" dirty="0">
                <a:latin typeface="Calibri"/>
                <a:cs typeface="Calibri"/>
              </a:rPr>
              <a:t>опр</a:t>
            </a:r>
            <a:r>
              <a:rPr sz="2800" spc="-40" dirty="0">
                <a:latin typeface="Calibri"/>
                <a:cs typeface="Calibri"/>
              </a:rPr>
              <a:t>е</a:t>
            </a:r>
            <a:r>
              <a:rPr sz="2800" spc="-30" dirty="0">
                <a:latin typeface="Calibri"/>
                <a:cs typeface="Calibri"/>
              </a:rPr>
              <a:t>д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лит</a:t>
            </a:r>
            <a:r>
              <a:rPr sz="2800" spc="-5" dirty="0">
                <a:latin typeface="Calibri"/>
                <a:cs typeface="Calibri"/>
              </a:rPr>
              <a:t>ь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тиг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утый  уровень и гармоничность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ПМР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9657" y="609676"/>
            <a:ext cx="70078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Подуровень общей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моторики</a:t>
            </a:r>
          </a:p>
        </p:txBody>
      </p:sp>
      <p:sp>
        <p:nvSpPr>
          <p:cNvPr id="3" name="object 3"/>
          <p:cNvSpPr/>
          <p:nvPr/>
        </p:nvSpPr>
        <p:spPr>
          <a:xfrm>
            <a:off x="1741932" y="1441476"/>
            <a:ext cx="9491472" cy="5105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513" y="609676"/>
            <a:ext cx="70332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Подуровень </a:t>
            </a:r>
            <a:r>
              <a:rPr b="0" dirty="0">
                <a:latin typeface="Calibri Light"/>
                <a:cs typeface="Calibri Light"/>
              </a:rPr>
              <a:t>ручной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умелости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374647"/>
            <a:ext cx="10192512" cy="506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6648" y="609676"/>
            <a:ext cx="6386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Подуровень </a:t>
            </a:r>
            <a:r>
              <a:rPr b="0" dirty="0">
                <a:latin typeface="Calibri Light"/>
                <a:cs typeface="Calibri Light"/>
              </a:rPr>
              <a:t>развития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речи</a:t>
            </a:r>
          </a:p>
        </p:txBody>
      </p:sp>
      <p:sp>
        <p:nvSpPr>
          <p:cNvPr id="3" name="object 3"/>
          <p:cNvSpPr/>
          <p:nvPr/>
        </p:nvSpPr>
        <p:spPr>
          <a:xfrm>
            <a:off x="704087" y="1225294"/>
            <a:ext cx="10515600" cy="552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425" y="609676"/>
            <a:ext cx="8436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Подуровень социальной </a:t>
            </a:r>
            <a:r>
              <a:rPr b="0" dirty="0">
                <a:latin typeface="Calibri Light"/>
                <a:cs typeface="Calibri Light"/>
              </a:rPr>
              <a:t>адаптации</a:t>
            </a:r>
          </a:p>
        </p:txBody>
      </p:sp>
      <p:sp>
        <p:nvSpPr>
          <p:cNvPr id="3" name="object 3"/>
          <p:cNvSpPr/>
          <p:nvPr/>
        </p:nvSpPr>
        <p:spPr>
          <a:xfrm>
            <a:off x="952500" y="1377695"/>
            <a:ext cx="10626852" cy="51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510" marR="5080" algn="ctr">
              <a:lnSpc>
                <a:spcPts val="3460"/>
              </a:lnSpc>
              <a:spcBef>
                <a:spcPts val="535"/>
              </a:spcBef>
            </a:pPr>
            <a:r>
              <a:rPr sz="3200" b="0" spc="-30" dirty="0">
                <a:latin typeface="Calibri Light"/>
                <a:cs typeface="Calibri Light"/>
              </a:rPr>
              <a:t>Скринингующие центильные </a:t>
            </a:r>
            <a:r>
              <a:rPr sz="3200" b="0" spc="-25" dirty="0">
                <a:latin typeface="Calibri Light"/>
                <a:cs typeface="Calibri Light"/>
              </a:rPr>
              <a:t>графики подуровней</a:t>
            </a:r>
            <a:r>
              <a:rPr sz="3200" b="0" spc="-16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нервно-  психического</a:t>
            </a:r>
            <a:r>
              <a:rPr sz="3200" b="0" spc="-8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развития</a:t>
            </a:r>
            <a:endParaRPr sz="3200">
              <a:latin typeface="Calibri Light"/>
              <a:cs typeface="Calibri Light"/>
            </a:endParaRPr>
          </a:p>
          <a:p>
            <a:pPr marL="3810" algn="ctr">
              <a:lnSpc>
                <a:spcPts val="3400"/>
              </a:lnSpc>
            </a:pPr>
            <a:r>
              <a:rPr sz="3200" b="0" dirty="0">
                <a:latin typeface="Calibri Light"/>
                <a:cs typeface="Calibri Light"/>
              </a:rPr>
              <a:t>(В.В. </a:t>
            </a:r>
            <a:r>
              <a:rPr sz="3200" b="0" spc="-5" dirty="0">
                <a:latin typeface="Calibri Light"/>
                <a:cs typeface="Calibri Light"/>
              </a:rPr>
              <a:t>Юрьев </a:t>
            </a:r>
            <a:r>
              <a:rPr sz="3200" b="0" dirty="0">
                <a:latin typeface="Calibri Light"/>
                <a:cs typeface="Calibri Light"/>
              </a:rPr>
              <a:t>и соавт., </a:t>
            </a:r>
            <a:r>
              <a:rPr sz="3200" b="0" spc="-5" dirty="0">
                <a:latin typeface="Calibri Light"/>
                <a:cs typeface="Calibri Light"/>
              </a:rPr>
              <a:t>2009)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083165" cy="403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35" dirty="0">
                <a:latin typeface="Times New Roman"/>
                <a:cs typeface="Times New Roman"/>
              </a:rPr>
              <a:t>График </a:t>
            </a:r>
            <a:r>
              <a:rPr sz="2800" spc="-20" dirty="0">
                <a:latin typeface="Times New Roman"/>
                <a:cs typeface="Times New Roman"/>
              </a:rPr>
              <a:t>рекомендуется </a:t>
            </a:r>
            <a:r>
              <a:rPr sz="2800" spc="-5" dirty="0">
                <a:latin typeface="Times New Roman"/>
                <a:cs typeface="Times New Roman"/>
              </a:rPr>
              <a:t>для индивидуальной оценки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сроков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30"/>
              </a:lnSpc>
              <a:spcBef>
                <a:spcPts val="209"/>
              </a:spcBef>
              <a:tabLst>
                <a:tab pos="8096884" algn="l"/>
              </a:tabLst>
            </a:pP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4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я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лени</a:t>
            </a:r>
            <a:r>
              <a:rPr sz="2800" spc="-5" dirty="0">
                <a:latin typeface="Times New Roman"/>
                <a:cs typeface="Times New Roman"/>
              </a:rPr>
              <a:t>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нав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155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ов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у</a:t>
            </a:r>
            <a:r>
              <a:rPr sz="2800" spc="-5" dirty="0">
                <a:latin typeface="Times New Roman"/>
                <a:cs typeface="Times New Roman"/>
              </a:rPr>
              <a:t>м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й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з</a:t>
            </a:r>
            <a:r>
              <a:rPr sz="2800" spc="-35" dirty="0">
                <a:latin typeface="Times New Roman"/>
                <a:cs typeface="Times New Roman"/>
              </a:rPr>
              <a:t>во</a:t>
            </a:r>
            <a:r>
              <a:rPr sz="2800" spc="-10" dirty="0">
                <a:latin typeface="Times New Roman"/>
                <a:cs typeface="Times New Roman"/>
              </a:rPr>
              <a:t>ляе</a:t>
            </a:r>
            <a:r>
              <a:rPr sz="2800" spc="-5" dirty="0">
                <a:latin typeface="Times New Roman"/>
                <a:cs typeface="Times New Roman"/>
              </a:rPr>
              <a:t>т 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дели</a:t>
            </a:r>
            <a:r>
              <a:rPr sz="280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ь</a:t>
            </a:r>
            <a:r>
              <a:rPr sz="2800" dirty="0">
                <a:latin typeface="Times New Roman"/>
                <a:cs typeface="Times New Roman"/>
              </a:rPr>
              <a:t>	д</a:t>
            </a:r>
            <a:r>
              <a:rPr sz="2800" spc="7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сти</a:t>
            </a:r>
            <a:r>
              <a:rPr sz="2800" dirty="0">
                <a:latin typeface="Times New Roman"/>
                <a:cs typeface="Times New Roman"/>
              </a:rPr>
              <a:t>г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й  уровень и </a:t>
            </a:r>
            <a:r>
              <a:rPr sz="2800" dirty="0">
                <a:latin typeface="Times New Roman"/>
                <a:cs typeface="Times New Roman"/>
              </a:rPr>
              <a:t>гармоничность </a:t>
            </a:r>
            <a:r>
              <a:rPr sz="2800" spc="-95" dirty="0">
                <a:latin typeface="Times New Roman"/>
                <a:cs typeface="Times New Roman"/>
              </a:rPr>
              <a:t>ПМР, </a:t>
            </a:r>
            <a:r>
              <a:rPr sz="2800" spc="-5" dirty="0">
                <a:latin typeface="Times New Roman"/>
                <a:cs typeface="Times New Roman"/>
              </a:rPr>
              <a:t>а также </a:t>
            </a:r>
            <a:r>
              <a:rPr sz="2800" spc="-15" dirty="0">
                <a:latin typeface="Times New Roman"/>
                <a:cs typeface="Times New Roman"/>
              </a:rPr>
              <a:t>уточнить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динамику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975"/>
              </a:lnSpc>
            </a:pPr>
            <a:r>
              <a:rPr sz="2800" spc="-5" dirty="0">
                <a:latin typeface="Times New Roman"/>
                <a:cs typeface="Times New Roman"/>
              </a:rPr>
              <a:t>развития:</a:t>
            </a:r>
            <a:endParaRPr sz="2800">
              <a:latin typeface="Times New Roman"/>
              <a:cs typeface="Times New Roman"/>
            </a:endParaRPr>
          </a:p>
          <a:p>
            <a:pPr marL="241300" marR="151892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навыки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пределах </a:t>
            </a:r>
            <a:r>
              <a:rPr sz="2800" dirty="0">
                <a:latin typeface="Times New Roman"/>
                <a:cs typeface="Times New Roman"/>
              </a:rPr>
              <a:t>25–75% </a:t>
            </a:r>
            <a:r>
              <a:rPr sz="2800" spc="-10" dirty="0">
                <a:latin typeface="Times New Roman"/>
                <a:cs typeface="Times New Roman"/>
              </a:rPr>
              <a:t>центильной </a:t>
            </a:r>
            <a:r>
              <a:rPr sz="2800" spc="-5" dirty="0">
                <a:latin typeface="Times New Roman"/>
                <a:cs typeface="Times New Roman"/>
              </a:rPr>
              <a:t>зоны </a:t>
            </a:r>
            <a:r>
              <a:rPr sz="2800" spc="-10" dirty="0">
                <a:latin typeface="Times New Roman"/>
                <a:cs typeface="Times New Roman"/>
              </a:rPr>
              <a:t>являются  соответствующими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возрасту;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ранее 25% – </a:t>
            </a:r>
            <a:r>
              <a:rPr sz="2800" spc="-20" dirty="0">
                <a:latin typeface="Times New Roman"/>
                <a:cs typeface="Times New Roman"/>
              </a:rPr>
              <a:t>указывают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опережение;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10" dirty="0">
                <a:latin typeface="Times New Roman"/>
                <a:cs typeface="Times New Roman"/>
              </a:rPr>
              <a:t>после </a:t>
            </a:r>
            <a:r>
              <a:rPr sz="2800" spc="-5" dirty="0">
                <a:latin typeface="Times New Roman"/>
                <a:cs typeface="Times New Roman"/>
              </a:rPr>
              <a:t>75% – </a:t>
            </a:r>
            <a:r>
              <a:rPr sz="2800" spc="-15" dirty="0">
                <a:latin typeface="Times New Roman"/>
                <a:cs typeface="Times New Roman"/>
              </a:rPr>
              <a:t>свидетельствуют </a:t>
            </a:r>
            <a:r>
              <a:rPr sz="2800" dirty="0">
                <a:latin typeface="Times New Roman"/>
                <a:cs typeface="Times New Roman"/>
              </a:rPr>
              <a:t>об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отставании;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за </a:t>
            </a:r>
            <a:r>
              <a:rPr sz="2800" spc="-10" dirty="0">
                <a:latin typeface="Times New Roman"/>
                <a:cs typeface="Times New Roman"/>
              </a:rPr>
              <a:t>пределами </a:t>
            </a:r>
            <a:r>
              <a:rPr sz="2800" dirty="0">
                <a:latin typeface="Times New Roman"/>
                <a:cs typeface="Times New Roman"/>
              </a:rPr>
              <a:t>90% </a:t>
            </a:r>
            <a:r>
              <a:rPr sz="2800" spc="-10" dirty="0">
                <a:latin typeface="Times New Roman"/>
                <a:cs typeface="Times New Roman"/>
              </a:rPr>
              <a:t>центильной </a:t>
            </a:r>
            <a:r>
              <a:rPr sz="2800" spc="-5" dirty="0">
                <a:latin typeface="Times New Roman"/>
                <a:cs typeface="Times New Roman"/>
              </a:rPr>
              <a:t>зоны –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задержка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510" marR="5080" algn="ctr">
              <a:lnSpc>
                <a:spcPts val="3460"/>
              </a:lnSpc>
              <a:spcBef>
                <a:spcPts val="535"/>
              </a:spcBef>
            </a:pPr>
            <a:r>
              <a:rPr sz="3200" b="0" spc="-30" dirty="0">
                <a:latin typeface="Calibri Light"/>
                <a:cs typeface="Calibri Light"/>
              </a:rPr>
              <a:t>Скринингующие центильные </a:t>
            </a:r>
            <a:r>
              <a:rPr sz="3200" b="0" spc="-25" dirty="0">
                <a:latin typeface="Calibri Light"/>
                <a:cs typeface="Calibri Light"/>
              </a:rPr>
              <a:t>графики подуровней</a:t>
            </a:r>
            <a:r>
              <a:rPr sz="3200" b="0" spc="-16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нервно-  психического</a:t>
            </a:r>
            <a:r>
              <a:rPr sz="3200" b="0" spc="-8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развития</a:t>
            </a:r>
            <a:endParaRPr sz="3200">
              <a:latin typeface="Calibri Light"/>
              <a:cs typeface="Calibri Light"/>
            </a:endParaRPr>
          </a:p>
          <a:p>
            <a:pPr marL="3810" algn="ctr">
              <a:lnSpc>
                <a:spcPts val="3400"/>
              </a:lnSpc>
            </a:pPr>
            <a:r>
              <a:rPr sz="3200" b="0" dirty="0">
                <a:latin typeface="Calibri Light"/>
                <a:cs typeface="Calibri Light"/>
              </a:rPr>
              <a:t>(В.В. </a:t>
            </a:r>
            <a:r>
              <a:rPr sz="3200" b="0" spc="-5" dirty="0">
                <a:latin typeface="Calibri Light"/>
                <a:cs typeface="Calibri Light"/>
              </a:rPr>
              <a:t>Юрьев </a:t>
            </a:r>
            <a:r>
              <a:rPr sz="3200" b="0" dirty="0">
                <a:latin typeface="Calibri Light"/>
                <a:cs typeface="Calibri Light"/>
              </a:rPr>
              <a:t>и соавт., </a:t>
            </a:r>
            <a:r>
              <a:rPr sz="3200" b="0" spc="-5" dirty="0">
                <a:latin typeface="Calibri Light"/>
                <a:cs typeface="Calibri Light"/>
              </a:rPr>
              <a:t>2009)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2222957"/>
            <a:ext cx="10255885" cy="3535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Гармоничный </a:t>
            </a:r>
            <a:r>
              <a:rPr sz="2400" dirty="0">
                <a:latin typeface="Times New Roman"/>
                <a:cs typeface="Times New Roman"/>
              </a:rPr>
              <a:t>уровень </a:t>
            </a:r>
            <a:r>
              <a:rPr sz="2400" spc="-5" dirty="0">
                <a:latin typeface="Times New Roman"/>
                <a:cs typeface="Times New Roman"/>
              </a:rPr>
              <a:t>ПМР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единство </a:t>
            </a:r>
            <a:r>
              <a:rPr sz="2400" dirty="0">
                <a:latin typeface="Times New Roman"/>
                <a:cs typeface="Times New Roman"/>
              </a:rPr>
              <a:t>оценки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spc="-15" dirty="0">
                <a:latin typeface="Times New Roman"/>
                <a:cs typeface="Times New Roman"/>
              </a:rPr>
              <a:t>каждому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подуровню,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spc="-5" dirty="0">
                <a:latin typeface="Times New Roman"/>
                <a:cs typeface="Times New Roman"/>
              </a:rPr>
              <a:t>дисгармоничный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отсутствие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единства.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5" dirty="0">
                <a:latin typeface="Times New Roman"/>
                <a:cs typeface="Times New Roman"/>
              </a:rPr>
              <a:t>Оценка </a:t>
            </a:r>
            <a:r>
              <a:rPr sz="2400" dirty="0">
                <a:latin typeface="Times New Roman"/>
                <a:cs typeface="Times New Roman"/>
              </a:rPr>
              <a:t>темпов </a:t>
            </a:r>
            <a:r>
              <a:rPr sz="2400" spc="-5" dirty="0">
                <a:latin typeface="Times New Roman"/>
                <a:cs typeface="Times New Roman"/>
              </a:rPr>
              <a:t>ПМР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(динамика):</a:t>
            </a:r>
            <a:endParaRPr sz="2400">
              <a:latin typeface="Times New Roman"/>
              <a:cs typeface="Times New Roman"/>
            </a:endParaRPr>
          </a:p>
          <a:p>
            <a:pPr marL="240665" marR="1268095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появление </a:t>
            </a:r>
            <a:r>
              <a:rPr sz="2400" spc="-25" dirty="0">
                <a:latin typeface="Times New Roman"/>
                <a:cs typeface="Times New Roman"/>
              </a:rPr>
              <a:t>навыков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возрастом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пределах </a:t>
            </a:r>
            <a:r>
              <a:rPr sz="2400" spc="-15" dirty="0">
                <a:latin typeface="Times New Roman"/>
                <a:cs typeface="Times New Roman"/>
              </a:rPr>
              <a:t>одной </a:t>
            </a:r>
            <a:r>
              <a:rPr sz="2400" spc="-5" dirty="0">
                <a:latin typeface="Times New Roman"/>
                <a:cs typeface="Times New Roman"/>
              </a:rPr>
              <a:t>центильной зоны  </a:t>
            </a:r>
            <a:r>
              <a:rPr sz="2400" spc="-10" dirty="0">
                <a:latin typeface="Times New Roman"/>
                <a:cs typeface="Times New Roman"/>
              </a:rPr>
              <a:t>свидетельствует </a:t>
            </a:r>
            <a:r>
              <a:rPr sz="2400" dirty="0">
                <a:latin typeface="Times New Roman"/>
                <a:cs typeface="Times New Roman"/>
              </a:rPr>
              <a:t>о стабильных тем- </a:t>
            </a:r>
            <a:r>
              <a:rPr sz="2400" spc="-5" dirty="0">
                <a:latin typeface="Times New Roman"/>
                <a:cs typeface="Times New Roman"/>
              </a:rPr>
              <a:t>пах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ПМР;</a:t>
            </a:r>
            <a:endParaRPr sz="24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latin typeface="Times New Roman"/>
                <a:cs typeface="Times New Roman"/>
              </a:rPr>
              <a:t>переход </a:t>
            </a:r>
            <a:r>
              <a:rPr sz="2400" spc="-10" dirty="0">
                <a:latin typeface="Times New Roman"/>
                <a:cs typeface="Times New Roman"/>
              </a:rPr>
              <a:t>индивидуального графика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вышележащие центильные </a:t>
            </a:r>
            <a:r>
              <a:rPr sz="2400" spc="-10" dirty="0">
                <a:latin typeface="Times New Roman"/>
                <a:cs typeface="Times New Roman"/>
              </a:rPr>
              <a:t>интервалы </a:t>
            </a:r>
            <a:r>
              <a:rPr sz="2400" dirty="0">
                <a:latin typeface="Times New Roman"/>
                <a:cs typeface="Times New Roman"/>
              </a:rPr>
              <a:t>–  </a:t>
            </a:r>
            <a:r>
              <a:rPr sz="2400" spc="-15" dirty="0">
                <a:latin typeface="Times New Roman"/>
                <a:cs typeface="Times New Roman"/>
              </a:rPr>
              <a:t>ускорение </a:t>
            </a:r>
            <a:r>
              <a:rPr sz="2400" spc="-5" dirty="0">
                <a:latin typeface="Times New Roman"/>
                <a:cs typeface="Times New Roman"/>
              </a:rPr>
              <a:t>темпов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ПМР;</a:t>
            </a:r>
            <a:endParaRPr sz="2400">
              <a:latin typeface="Times New Roman"/>
              <a:cs typeface="Times New Roman"/>
            </a:endParaRPr>
          </a:p>
          <a:p>
            <a:pPr marL="240665" marR="844550" indent="-228600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latin typeface="Times New Roman"/>
                <a:cs typeface="Times New Roman"/>
              </a:rPr>
              <a:t>переход </a:t>
            </a:r>
            <a:r>
              <a:rPr sz="2400" spc="-10" dirty="0">
                <a:latin typeface="Times New Roman"/>
                <a:cs typeface="Times New Roman"/>
              </a:rPr>
              <a:t>графика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нижележащие центильные </a:t>
            </a:r>
            <a:r>
              <a:rPr sz="2400" spc="-10" dirty="0">
                <a:latin typeface="Times New Roman"/>
                <a:cs typeface="Times New Roman"/>
              </a:rPr>
              <a:t>интервалы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замедление  </a:t>
            </a:r>
            <a:r>
              <a:rPr sz="2400" dirty="0">
                <a:latin typeface="Times New Roman"/>
                <a:cs typeface="Times New Roman"/>
              </a:rPr>
              <a:t>темпов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ПМР.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8791" y="609676"/>
            <a:ext cx="535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IQ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254615" cy="397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Тестовые </a:t>
            </a:r>
            <a:r>
              <a:rPr sz="2400" spc="-20" dirty="0">
                <a:latin typeface="Times New Roman"/>
                <a:cs typeface="Times New Roman"/>
              </a:rPr>
              <a:t>композитные </a:t>
            </a:r>
            <a:r>
              <a:rPr sz="2400" dirty="0">
                <a:latin typeface="Times New Roman"/>
                <a:cs typeface="Times New Roman"/>
              </a:rPr>
              <a:t>оценки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полномасштабные </a:t>
            </a:r>
            <a:r>
              <a:rPr sz="2400" dirty="0">
                <a:latin typeface="Times New Roman"/>
                <a:cs typeface="Times New Roman"/>
              </a:rPr>
              <a:t>оценки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(IQ),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20"/>
              </a:lnSpc>
            </a:pPr>
            <a:r>
              <a:rPr sz="2400" spc="-15" dirty="0">
                <a:latin typeface="Times New Roman"/>
                <a:cs typeface="Times New Roman"/>
              </a:rPr>
              <a:t>используются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0" dirty="0">
                <a:latin typeface="Times New Roman"/>
                <a:cs typeface="Times New Roman"/>
              </a:rPr>
              <a:t>обозначения общего </a:t>
            </a:r>
            <a:r>
              <a:rPr sz="2400" dirty="0">
                <a:latin typeface="Times New Roman"/>
                <a:cs typeface="Times New Roman"/>
              </a:rPr>
              <a:t>уровня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интеллектуальной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20"/>
              </a:lnSpc>
            </a:pPr>
            <a:r>
              <a:rPr sz="2400" spc="5" dirty="0">
                <a:latin typeface="Times New Roman"/>
                <a:cs typeface="Times New Roman"/>
              </a:rPr>
              <a:t>деятельности </a:t>
            </a:r>
            <a:r>
              <a:rPr sz="2400" spc="-10" dirty="0">
                <a:latin typeface="Times New Roman"/>
                <a:cs typeface="Times New Roman"/>
              </a:rPr>
              <a:t>ребенка. </a:t>
            </a:r>
            <a:r>
              <a:rPr sz="2400" spc="-20" dirty="0">
                <a:latin typeface="Times New Roman"/>
                <a:cs typeface="Times New Roman"/>
              </a:rPr>
              <a:t>Это </a:t>
            </a:r>
            <a:r>
              <a:rPr sz="2400" spc="-25" dirty="0">
                <a:latin typeface="Times New Roman"/>
                <a:cs typeface="Times New Roman"/>
              </a:rPr>
              <a:t>происходит </a:t>
            </a:r>
            <a:r>
              <a:rPr sz="2400" dirty="0">
                <a:latin typeface="Times New Roman"/>
                <a:cs typeface="Times New Roman"/>
              </a:rPr>
              <a:t>путем сравнения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способностей</a:t>
            </a:r>
            <a:endParaRPr sz="2400">
              <a:latin typeface="Times New Roman"/>
              <a:cs typeface="Times New Roman"/>
            </a:endParaRPr>
          </a:p>
          <a:p>
            <a:pPr marL="241300" marR="384810">
              <a:lnSpc>
                <a:spcPct val="70000"/>
              </a:lnSpc>
              <a:spcBef>
                <a:spcPts val="430"/>
              </a:spcBef>
            </a:pPr>
            <a:r>
              <a:rPr sz="2400" spc="-15" dirty="0">
                <a:latin typeface="Times New Roman"/>
                <a:cs typeface="Times New Roman"/>
              </a:rPr>
              <a:t>каждого отдельного ребенка </a:t>
            </a:r>
            <a:r>
              <a:rPr sz="2400" dirty="0">
                <a:latin typeface="Times New Roman"/>
                <a:cs typeface="Times New Roman"/>
              </a:rPr>
              <a:t>со </a:t>
            </a:r>
            <a:r>
              <a:rPr sz="2400" spc="5" dirty="0">
                <a:latin typeface="Times New Roman"/>
                <a:cs typeface="Times New Roman"/>
              </a:rPr>
              <a:t>способностями </a:t>
            </a:r>
            <a:r>
              <a:rPr sz="2400" spc="-5" dirty="0">
                <a:latin typeface="Times New Roman"/>
                <a:cs typeface="Times New Roman"/>
              </a:rPr>
              <a:t>детей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репрезентативной,  </a:t>
            </a:r>
            <a:r>
              <a:rPr sz="2400" spc="-10" dirty="0">
                <a:latin typeface="Times New Roman"/>
                <a:cs typeface="Times New Roman"/>
              </a:rPr>
              <a:t>подобранной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spc="-35" dirty="0">
                <a:latin typeface="Times New Roman"/>
                <a:cs typeface="Times New Roman"/>
              </a:rPr>
              <a:t>возрасту, </a:t>
            </a:r>
            <a:r>
              <a:rPr sz="2400" spc="-15" dirty="0">
                <a:latin typeface="Times New Roman"/>
                <a:cs typeface="Times New Roman"/>
              </a:rPr>
              <a:t>нормативной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группе.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большинстве </a:t>
            </a:r>
            <a:r>
              <a:rPr sz="2400" spc="-5" dirty="0">
                <a:latin typeface="Times New Roman"/>
                <a:cs typeface="Times New Roman"/>
              </a:rPr>
              <a:t>этих </a:t>
            </a:r>
            <a:r>
              <a:rPr sz="2400" dirty="0">
                <a:latin typeface="Times New Roman"/>
                <a:cs typeface="Times New Roman"/>
              </a:rPr>
              <a:t>тестов, </a:t>
            </a:r>
            <a:r>
              <a:rPr sz="2400" spc="-5" dirty="0">
                <a:latin typeface="Times New Roman"/>
                <a:cs typeface="Times New Roman"/>
              </a:rPr>
              <a:t>средний </a:t>
            </a:r>
            <a:r>
              <a:rPr sz="2400" spc="5" dirty="0">
                <a:latin typeface="Times New Roman"/>
                <a:cs typeface="Times New Roman"/>
              </a:rPr>
              <a:t>балл </a:t>
            </a:r>
            <a:r>
              <a:rPr sz="2400" spc="-5" dirty="0">
                <a:latin typeface="Times New Roman"/>
                <a:cs typeface="Times New Roman"/>
              </a:rPr>
              <a:t>равен </a:t>
            </a:r>
            <a:r>
              <a:rPr sz="2400" dirty="0">
                <a:latin typeface="Times New Roman"/>
                <a:cs typeface="Times New Roman"/>
              </a:rPr>
              <a:t>100,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характеризует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Times New Roman"/>
                <a:cs typeface="Times New Roman"/>
              </a:rPr>
              <a:t>средний или нормальный </a:t>
            </a:r>
            <a:r>
              <a:rPr sz="2400" spc="-25" dirty="0">
                <a:latin typeface="Times New Roman"/>
                <a:cs typeface="Times New Roman"/>
              </a:rPr>
              <a:t>интеллект. </a:t>
            </a:r>
            <a:r>
              <a:rPr sz="2400" spc="-5" dirty="0">
                <a:latin typeface="Times New Roman"/>
                <a:cs typeface="Times New Roman"/>
              </a:rPr>
              <a:t>Классификация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«выдающийся»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endParaRPr sz="2400">
              <a:latin typeface="Times New Roman"/>
              <a:cs typeface="Times New Roman"/>
            </a:endParaRPr>
          </a:p>
          <a:p>
            <a:pPr marL="241300" marR="34290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Times New Roman"/>
                <a:cs typeface="Times New Roman"/>
              </a:rPr>
              <a:t>«ниже среднего» </a:t>
            </a:r>
            <a:r>
              <a:rPr sz="2400" dirty="0">
                <a:latin typeface="Times New Roman"/>
                <a:cs typeface="Times New Roman"/>
              </a:rPr>
              <a:t>обычно относятся к </a:t>
            </a:r>
            <a:r>
              <a:rPr sz="2400" spc="-15" dirty="0">
                <a:latin typeface="Times New Roman"/>
                <a:cs typeface="Times New Roman"/>
              </a:rPr>
              <a:t>показателям, </a:t>
            </a:r>
            <a:r>
              <a:rPr sz="2400" spc="-30" dirty="0">
                <a:latin typeface="Times New Roman"/>
                <a:cs typeface="Times New Roman"/>
              </a:rPr>
              <a:t>которые </a:t>
            </a:r>
            <a:r>
              <a:rPr sz="2400" spc="-10" dirty="0">
                <a:latin typeface="Times New Roman"/>
                <a:cs typeface="Times New Roman"/>
              </a:rPr>
              <a:t>выпадают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два  </a:t>
            </a:r>
            <a:r>
              <a:rPr sz="2400" spc="-5" dirty="0">
                <a:latin typeface="Times New Roman"/>
                <a:cs typeface="Times New Roman"/>
              </a:rPr>
              <a:t>стандартных </a:t>
            </a:r>
            <a:r>
              <a:rPr sz="2400" spc="-10" dirty="0">
                <a:latin typeface="Times New Roman"/>
                <a:cs typeface="Times New Roman"/>
              </a:rPr>
              <a:t>отклонения </a:t>
            </a:r>
            <a:r>
              <a:rPr sz="2400" spc="-5" dirty="0">
                <a:latin typeface="Times New Roman"/>
                <a:cs typeface="Times New Roman"/>
              </a:rPr>
              <a:t>выше или </a:t>
            </a:r>
            <a:r>
              <a:rPr sz="2400" spc="-15" dirty="0">
                <a:latin typeface="Times New Roman"/>
                <a:cs typeface="Times New Roman"/>
              </a:rPr>
              <a:t>ниже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среднего.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Определение </a:t>
            </a:r>
            <a:r>
              <a:rPr sz="2400" spc="-5" dirty="0">
                <a:latin typeface="Times New Roman"/>
                <a:cs typeface="Times New Roman"/>
              </a:rPr>
              <a:t>умственной </a:t>
            </a:r>
            <a:r>
              <a:rPr sz="2400" spc="5" dirty="0">
                <a:latin typeface="Times New Roman"/>
                <a:cs typeface="Times New Roman"/>
              </a:rPr>
              <a:t>отсталости </a:t>
            </a:r>
            <a:r>
              <a:rPr sz="2400" spc="-15" dirty="0">
                <a:latin typeface="Times New Roman"/>
                <a:cs typeface="Times New Roman"/>
              </a:rPr>
              <a:t>включает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себя </a:t>
            </a:r>
            <a:r>
              <a:rPr sz="2400" spc="5" dirty="0">
                <a:latin typeface="Times New Roman"/>
                <a:cs typeface="Times New Roman"/>
              </a:rPr>
              <a:t>три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компонента: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Times New Roman"/>
                <a:cs typeface="Times New Roman"/>
              </a:rPr>
              <a:t>общий </a:t>
            </a:r>
            <a:r>
              <a:rPr sz="2400" spc="-10" dirty="0">
                <a:latin typeface="Times New Roman"/>
                <a:cs typeface="Times New Roman"/>
              </a:rPr>
              <a:t>интеллект </a:t>
            </a:r>
            <a:r>
              <a:rPr sz="2400" spc="-15" dirty="0">
                <a:latin typeface="Times New Roman"/>
                <a:cs typeface="Times New Roman"/>
              </a:rPr>
              <a:t>ниже </a:t>
            </a:r>
            <a:r>
              <a:rPr sz="2400" spc="-10" dirty="0">
                <a:latin typeface="Times New Roman"/>
                <a:cs typeface="Times New Roman"/>
              </a:rPr>
              <a:t>среднего, </a:t>
            </a:r>
            <a:r>
              <a:rPr sz="2400" spc="-5" dirty="0">
                <a:latin typeface="Times New Roman"/>
                <a:cs typeface="Times New Roman"/>
              </a:rPr>
              <a:t>сопутствующие </a:t>
            </a:r>
            <a:r>
              <a:rPr sz="2400" spc="-10" dirty="0">
                <a:latin typeface="Times New Roman"/>
                <a:cs typeface="Times New Roman"/>
              </a:rPr>
              <a:t>проблемы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адаптивном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Times New Roman"/>
                <a:cs typeface="Times New Roman"/>
              </a:rPr>
              <a:t>поведении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задержка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развитии.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правило, </a:t>
            </a:r>
            <a:r>
              <a:rPr sz="2400" dirty="0">
                <a:latin typeface="Times New Roman"/>
                <a:cs typeface="Times New Roman"/>
              </a:rPr>
              <a:t>все </a:t>
            </a:r>
            <a:r>
              <a:rPr sz="2400" spc="5" dirty="0">
                <a:latin typeface="Times New Roman"/>
                <a:cs typeface="Times New Roman"/>
              </a:rPr>
              <a:t>три </a:t>
            </a:r>
            <a:r>
              <a:rPr sz="2400" spc="-5" dirty="0">
                <a:latin typeface="Times New Roman"/>
                <a:cs typeface="Times New Roman"/>
              </a:rPr>
              <a:t>критерия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должны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Times New Roman"/>
                <a:cs typeface="Times New Roman"/>
              </a:rPr>
              <a:t>присутствовать, чтобы </a:t>
            </a:r>
            <a:r>
              <a:rPr sz="2400" spc="5" dirty="0">
                <a:latin typeface="Times New Roman"/>
                <a:cs typeface="Times New Roman"/>
              </a:rPr>
              <a:t>поставить </a:t>
            </a:r>
            <a:r>
              <a:rPr sz="2400" dirty="0">
                <a:latin typeface="Times New Roman"/>
                <a:cs typeface="Times New Roman"/>
              </a:rPr>
              <a:t>официальный диагноз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умственной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5" dirty="0">
                <a:latin typeface="Times New Roman"/>
                <a:cs typeface="Times New Roman"/>
              </a:rPr>
              <a:t>отсталости.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18235" marR="5080" indent="126364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Инструменты оценки </a:t>
            </a:r>
            <a:r>
              <a:rPr b="0" dirty="0">
                <a:latin typeface="Calibri Light"/>
                <a:cs typeface="Calibri Light"/>
              </a:rPr>
              <a:t>ребенка с  </a:t>
            </a:r>
            <a:r>
              <a:rPr b="0" spc="-5" dirty="0">
                <a:latin typeface="Calibri Light"/>
                <a:cs typeface="Calibri Light"/>
              </a:rPr>
              <a:t>ограниченными</a:t>
            </a:r>
            <a:r>
              <a:rPr b="0" spc="-4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возможностями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7961"/>
            <a:ext cx="10198735" cy="416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293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Оценка </a:t>
            </a:r>
            <a:r>
              <a:rPr sz="2400" spc="-5" dirty="0">
                <a:latin typeface="Times New Roman"/>
                <a:cs typeface="Times New Roman"/>
              </a:rPr>
              <a:t>Общей </a:t>
            </a:r>
            <a:r>
              <a:rPr sz="2400" spc="-10" dirty="0">
                <a:latin typeface="Times New Roman"/>
                <a:cs typeface="Times New Roman"/>
              </a:rPr>
              <a:t>моторики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800" b="1" spc="-5" dirty="0">
                <a:latin typeface="Times New Roman"/>
                <a:cs typeface="Times New Roman"/>
              </a:rPr>
              <a:t>GMFM</a:t>
            </a:r>
            <a:r>
              <a:rPr sz="2400" spc="-5" dirty="0">
                <a:latin typeface="Times New Roman"/>
                <a:cs typeface="Times New Roman"/>
              </a:rPr>
              <a:t>) является надежным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объективным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20"/>
              </a:lnSpc>
            </a:pPr>
            <a:r>
              <a:rPr sz="2400" spc="-5" dirty="0">
                <a:latin typeface="Times New Roman"/>
                <a:cs typeface="Times New Roman"/>
              </a:rPr>
              <a:t>критерием </a:t>
            </a:r>
            <a:r>
              <a:rPr sz="2400" spc="-10" dirty="0">
                <a:latin typeface="Times New Roman"/>
                <a:cs typeface="Times New Roman"/>
              </a:rPr>
              <a:t>двигательной функции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предназначена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количественной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latin typeface="Times New Roman"/>
                <a:cs typeface="Times New Roman"/>
              </a:rPr>
              <a:t>оценки </a:t>
            </a:r>
            <a:r>
              <a:rPr sz="2400" spc="-5" dirty="0">
                <a:latin typeface="Times New Roman"/>
                <a:cs typeface="Times New Roman"/>
              </a:rPr>
              <a:t>изменений </a:t>
            </a:r>
            <a:r>
              <a:rPr sz="2400" dirty="0">
                <a:latin typeface="Times New Roman"/>
                <a:cs typeface="Times New Roman"/>
              </a:rPr>
              <a:t>в общих </a:t>
            </a:r>
            <a:r>
              <a:rPr sz="2400" spc="-10" dirty="0">
                <a:latin typeface="Times New Roman"/>
                <a:cs typeface="Times New Roman"/>
              </a:rPr>
              <a:t>двигательных </a:t>
            </a:r>
            <a:r>
              <a:rPr sz="2400" spc="10" dirty="0">
                <a:latin typeface="Times New Roman"/>
                <a:cs typeface="Times New Roman"/>
              </a:rPr>
              <a:t>способностей </a:t>
            </a:r>
            <a:r>
              <a:rPr sz="2400" dirty="0">
                <a:latin typeface="Times New Roman"/>
                <a:cs typeface="Times New Roman"/>
              </a:rPr>
              <a:t>детей с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Times New Roman"/>
                <a:cs typeface="Times New Roman"/>
              </a:rPr>
              <a:t>церебральным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параличом.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Шкала GMFM-88 </a:t>
            </a:r>
            <a:r>
              <a:rPr sz="2400" dirty="0">
                <a:latin typeface="Times New Roman"/>
                <a:cs typeface="Times New Roman"/>
              </a:rPr>
              <a:t>состоит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dirty="0">
                <a:latin typeface="Times New Roman"/>
                <a:cs typeface="Times New Roman"/>
              </a:rPr>
              <a:t>88 </a:t>
            </a:r>
            <a:r>
              <a:rPr sz="2400" spc="-10" dirty="0">
                <a:latin typeface="Times New Roman"/>
                <a:cs typeface="Times New Roman"/>
              </a:rPr>
              <a:t>пунктов, </a:t>
            </a:r>
            <a:r>
              <a:rPr sz="2400" spc="-30" dirty="0">
                <a:latin typeface="Times New Roman"/>
                <a:cs typeface="Times New Roman"/>
              </a:rPr>
              <a:t>которые </a:t>
            </a:r>
            <a:r>
              <a:rPr sz="2400" dirty="0">
                <a:latin typeface="Times New Roman"/>
                <a:cs typeface="Times New Roman"/>
              </a:rPr>
              <a:t>были </a:t>
            </a:r>
            <a:r>
              <a:rPr sz="2400" spc="-10" dirty="0">
                <a:latin typeface="Times New Roman"/>
                <a:cs typeface="Times New Roman"/>
              </a:rPr>
              <a:t>сгруппированы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241300" marR="106680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Times New Roman"/>
                <a:cs typeface="Times New Roman"/>
              </a:rPr>
              <a:t>пять </a:t>
            </a:r>
            <a:r>
              <a:rPr sz="2400" dirty="0">
                <a:latin typeface="Times New Roman"/>
                <a:cs typeface="Times New Roman"/>
              </a:rPr>
              <a:t>разных </a:t>
            </a:r>
            <a:r>
              <a:rPr sz="2400" spc="-10" dirty="0">
                <a:latin typeface="Times New Roman"/>
                <a:cs typeface="Times New Roman"/>
              </a:rPr>
              <a:t>разделов </a:t>
            </a:r>
            <a:r>
              <a:rPr sz="2400" dirty="0">
                <a:latin typeface="Times New Roman"/>
                <a:cs typeface="Times New Roman"/>
              </a:rPr>
              <a:t>общей </a:t>
            </a:r>
            <a:r>
              <a:rPr sz="2400" spc="-10" dirty="0">
                <a:latin typeface="Times New Roman"/>
                <a:cs typeface="Times New Roman"/>
              </a:rPr>
              <a:t>моторики: </a:t>
            </a:r>
            <a:r>
              <a:rPr sz="2400" spc="-5" dirty="0">
                <a:latin typeface="Times New Roman"/>
                <a:cs typeface="Times New Roman"/>
              </a:rPr>
              <a:t>лежание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перекатывание; </a:t>
            </a:r>
            <a:r>
              <a:rPr sz="2400" dirty="0">
                <a:latin typeface="Times New Roman"/>
                <a:cs typeface="Times New Roman"/>
              </a:rPr>
              <a:t>сидение;  </a:t>
            </a:r>
            <a:r>
              <a:rPr sz="2400" spc="-10" dirty="0">
                <a:latin typeface="Times New Roman"/>
                <a:cs typeface="Times New Roman"/>
              </a:rPr>
              <a:t>ползание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25" dirty="0">
                <a:latin typeface="Times New Roman"/>
                <a:cs typeface="Times New Roman"/>
              </a:rPr>
              <a:t>коленях; </a:t>
            </a:r>
            <a:r>
              <a:rPr sz="2400" spc="-15" dirty="0">
                <a:latin typeface="Times New Roman"/>
                <a:cs typeface="Times New Roman"/>
              </a:rPr>
              <a:t>стояние; </a:t>
            </a:r>
            <a:r>
              <a:rPr sz="2400" spc="-25" dirty="0">
                <a:latin typeface="Times New Roman"/>
                <a:cs typeface="Times New Roman"/>
              </a:rPr>
              <a:t>ходьба, </a:t>
            </a:r>
            <a:r>
              <a:rPr sz="2400" spc="-15" dirty="0">
                <a:latin typeface="Times New Roman"/>
                <a:cs typeface="Times New Roman"/>
              </a:rPr>
              <a:t>бег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прыжки.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Times New Roman"/>
                <a:cs typeface="Times New Roman"/>
              </a:rPr>
              <a:t>Подсчет </a:t>
            </a:r>
            <a:r>
              <a:rPr sz="2400" dirty="0">
                <a:latin typeface="Times New Roman"/>
                <a:cs typeface="Times New Roman"/>
              </a:rPr>
              <a:t>баллов основывается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4-балльной </a:t>
            </a:r>
            <a:r>
              <a:rPr sz="2400" spc="-10" dirty="0">
                <a:latin typeface="Times New Roman"/>
                <a:cs typeface="Times New Roman"/>
              </a:rPr>
              <a:t>шкале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каждом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пункте,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20" dirty="0">
                <a:latin typeface="Times New Roman"/>
                <a:cs typeface="Times New Roman"/>
              </a:rPr>
              <a:t>используя </a:t>
            </a:r>
            <a:r>
              <a:rPr sz="2400" spc="-5" dirty="0">
                <a:latin typeface="Times New Roman"/>
                <a:cs typeface="Times New Roman"/>
              </a:rPr>
              <a:t>следующий </a:t>
            </a:r>
            <a:r>
              <a:rPr sz="2400" spc="-25" dirty="0">
                <a:latin typeface="Times New Roman"/>
                <a:cs typeface="Times New Roman"/>
              </a:rPr>
              <a:t>ключ: </a:t>
            </a:r>
            <a:r>
              <a:rPr sz="2400" dirty="0">
                <a:latin typeface="Times New Roman"/>
                <a:cs typeface="Times New Roman"/>
              </a:rPr>
              <a:t>0,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dirty="0">
                <a:latin typeface="Times New Roman"/>
                <a:cs typeface="Times New Roman"/>
              </a:rPr>
              <a:t>пытается; 1, пытается; 2,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частично</a:t>
            </a:r>
            <a:endParaRPr sz="24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завершает; </a:t>
            </a:r>
            <a:r>
              <a:rPr sz="2400" dirty="0">
                <a:latin typeface="Times New Roman"/>
                <a:cs typeface="Times New Roman"/>
              </a:rPr>
              <a:t>и 3, </a:t>
            </a:r>
            <a:r>
              <a:rPr sz="2400" spc="-20" dirty="0">
                <a:latin typeface="Times New Roman"/>
                <a:cs typeface="Times New Roman"/>
              </a:rPr>
              <a:t>завершает. </a:t>
            </a:r>
            <a:r>
              <a:rPr sz="2400" spc="5" dirty="0">
                <a:latin typeface="Times New Roman"/>
                <a:cs typeface="Times New Roman"/>
              </a:rPr>
              <a:t>Все </a:t>
            </a:r>
            <a:r>
              <a:rPr sz="2400" spc="-5" dirty="0">
                <a:latin typeface="Times New Roman"/>
                <a:cs typeface="Times New Roman"/>
              </a:rPr>
              <a:t>пункты </a:t>
            </a:r>
            <a:r>
              <a:rPr sz="2400" spc="5" dirty="0">
                <a:latin typeface="Times New Roman"/>
                <a:cs typeface="Times New Roman"/>
              </a:rPr>
              <a:t>могут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spc="5" dirty="0">
                <a:latin typeface="Times New Roman"/>
                <a:cs typeface="Times New Roman"/>
              </a:rPr>
              <a:t>достигнуты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5" dirty="0">
                <a:latin typeface="Times New Roman"/>
                <a:cs typeface="Times New Roman"/>
              </a:rPr>
              <a:t>пятилетних  </a:t>
            </a:r>
            <a:r>
              <a:rPr sz="2400" dirty="0">
                <a:latin typeface="Times New Roman"/>
                <a:cs typeface="Times New Roman"/>
              </a:rPr>
              <a:t>детей с </a:t>
            </a:r>
            <a:r>
              <a:rPr sz="2400" spc="-10" dirty="0">
                <a:latin typeface="Times New Roman"/>
                <a:cs typeface="Times New Roman"/>
              </a:rPr>
              <a:t>нормальным </a:t>
            </a:r>
            <a:r>
              <a:rPr sz="2400" spc="-5" dirty="0">
                <a:latin typeface="Times New Roman"/>
                <a:cs typeface="Times New Roman"/>
              </a:rPr>
              <a:t>развитием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моторики.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Новая </a:t>
            </a:r>
            <a:r>
              <a:rPr sz="2400" spc="-5" dirty="0">
                <a:latin typeface="Times New Roman"/>
                <a:cs typeface="Times New Roman"/>
              </a:rPr>
              <a:t>версия, GMFM-66, </a:t>
            </a:r>
            <a:r>
              <a:rPr sz="2400" spc="-15" dirty="0">
                <a:latin typeface="Times New Roman"/>
                <a:cs typeface="Times New Roman"/>
              </a:rPr>
              <a:t>включает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себя </a:t>
            </a:r>
            <a:r>
              <a:rPr sz="2400" spc="-15" dirty="0">
                <a:latin typeface="Times New Roman"/>
                <a:cs typeface="Times New Roman"/>
              </a:rPr>
              <a:t>подмножество </a:t>
            </a:r>
            <a:r>
              <a:rPr sz="2400" spc="-35" dirty="0">
                <a:latin typeface="Times New Roman"/>
                <a:cs typeface="Times New Roman"/>
              </a:rPr>
              <a:t>исходного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GMFM-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Times New Roman"/>
                <a:cs typeface="Times New Roman"/>
              </a:rPr>
              <a:t>88 </a:t>
            </a:r>
            <a:r>
              <a:rPr sz="2400" spc="-5" dirty="0">
                <a:latin typeface="Times New Roman"/>
                <a:cs typeface="Times New Roman"/>
              </a:rPr>
              <a:t>[44]. GMFM-88 версия также </a:t>
            </a:r>
            <a:r>
              <a:rPr sz="2400" spc="-30" dirty="0">
                <a:latin typeface="Times New Roman"/>
                <a:cs typeface="Times New Roman"/>
              </a:rPr>
              <a:t>подходит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0" dirty="0">
                <a:latin typeface="Times New Roman"/>
                <a:cs typeface="Times New Roman"/>
              </a:rPr>
              <a:t>использования </a:t>
            </a:r>
            <a:r>
              <a:rPr sz="2400" dirty="0">
                <a:latin typeface="Times New Roman"/>
                <a:cs typeface="Times New Roman"/>
              </a:rPr>
              <a:t>у детей,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синдромом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Дауна.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1204468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110"/>
                <a:gridCol w="2419350"/>
                <a:gridCol w="3049905"/>
                <a:gridCol w="2877820"/>
                <a:gridCol w="2419350"/>
              </a:tblGrid>
              <a:tr h="4217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Ходит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держась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за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руку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7937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самостоятельно 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приседать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(из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положения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сидя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5"/>
                        </a:lnSpc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положение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стоя)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68580" marR="61594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66446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Выделяет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мама/папа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ет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крайней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tabLst>
                          <a:tab pos="1207770" algn="l"/>
                          <a:tab pos="208407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мере	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два	других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слова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5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Отзывается на</a:t>
                      </a:r>
                      <a:r>
                        <a:rPr sz="2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имя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69215" marR="70802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Совмещает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два 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кубика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вместе  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Грубо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переворачивает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страницы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книги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516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Кладет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объекты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контейнер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56388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Хватает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клешней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(обдумано)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Машет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ручкой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4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8580" marR="60960">
                        <a:lnSpc>
                          <a:spcPct val="100000"/>
                        </a:lnSpc>
                        <a:tabLst>
                          <a:tab pos="2034539" algn="l"/>
                        </a:tabLst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бегать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Лазае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ступенькам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8580" marR="69723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 до 20 слов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Следует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простым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инструкциям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Понимает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одну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25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более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частей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тела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9215" marR="179705">
                        <a:lnSpc>
                          <a:spcPct val="100000"/>
                        </a:lnSpc>
                        <a:tabLst>
                          <a:tab pos="55245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Строит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башню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2-  х -	4-х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кубиков 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Бросает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мяч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825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Пишет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каракули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9850" marR="12166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Ест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сам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2825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простую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одежду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6664" y="609676"/>
            <a:ext cx="1059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PEDI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89"/>
            <a:ext cx="10069830" cy="41192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434975" indent="-229235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Педиатрическая </a:t>
            </a: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5" dirty="0">
                <a:latin typeface="Times New Roman"/>
                <a:cs typeface="Times New Roman"/>
              </a:rPr>
              <a:t>ограничений </a:t>
            </a:r>
            <a:r>
              <a:rPr sz="2800" dirty="0">
                <a:latin typeface="Times New Roman"/>
                <a:cs typeface="Times New Roman"/>
              </a:rPr>
              <a:t>активности </a:t>
            </a:r>
            <a:r>
              <a:rPr sz="2800" spc="-5" dirty="0">
                <a:latin typeface="Times New Roman"/>
                <a:cs typeface="Times New Roman"/>
              </a:rPr>
              <a:t>(PEDI) была  разработана для </a:t>
            </a:r>
            <a:r>
              <a:rPr sz="2800" spc="-10" dirty="0">
                <a:latin typeface="Times New Roman"/>
                <a:cs typeface="Times New Roman"/>
              </a:rPr>
              <a:t>обеспечения </a:t>
            </a:r>
            <a:r>
              <a:rPr sz="2800" spc="-15" dirty="0">
                <a:latin typeface="Times New Roman"/>
                <a:cs typeface="Times New Roman"/>
              </a:rPr>
              <a:t>всеобъемлющей клинической  </a:t>
            </a:r>
            <a:r>
              <a:rPr sz="2800" spc="-5" dirty="0">
                <a:latin typeface="Times New Roman"/>
                <a:cs typeface="Times New Roman"/>
              </a:rPr>
              <a:t>оценки </a:t>
            </a:r>
            <a:r>
              <a:rPr sz="2800" spc="-20" dirty="0">
                <a:latin typeface="Times New Roman"/>
                <a:cs typeface="Times New Roman"/>
              </a:rPr>
              <a:t>ключевых </a:t>
            </a:r>
            <a:r>
              <a:rPr sz="2800" spc="-10" dirty="0">
                <a:latin typeface="Times New Roman"/>
                <a:cs typeface="Times New Roman"/>
              </a:rPr>
              <a:t>функциональных возможностей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ct val="80000"/>
              </a:lnSpc>
            </a:pPr>
            <a:r>
              <a:rPr sz="2800" spc="-10" dirty="0">
                <a:latin typeface="Times New Roman"/>
                <a:cs typeface="Times New Roman"/>
              </a:rPr>
              <a:t>функциональной </a:t>
            </a:r>
            <a:r>
              <a:rPr sz="2800" spc="-5" dirty="0">
                <a:latin typeface="Times New Roman"/>
                <a:cs typeface="Times New Roman"/>
              </a:rPr>
              <a:t>эффективности у детей в </a:t>
            </a:r>
            <a:r>
              <a:rPr sz="2800" spc="-10" dirty="0">
                <a:latin typeface="Times New Roman"/>
                <a:cs typeface="Times New Roman"/>
              </a:rPr>
              <a:t>возрасте </a:t>
            </a:r>
            <a:r>
              <a:rPr sz="2800" spc="-25" dirty="0">
                <a:latin typeface="Times New Roman"/>
                <a:cs typeface="Times New Roman"/>
              </a:rPr>
              <a:t>от </a:t>
            </a:r>
            <a:r>
              <a:rPr sz="2800" spc="-5" dirty="0">
                <a:latin typeface="Times New Roman"/>
                <a:cs typeface="Times New Roman"/>
              </a:rPr>
              <a:t>6 </a:t>
            </a:r>
            <a:r>
              <a:rPr sz="2800" dirty="0">
                <a:latin typeface="Times New Roman"/>
                <a:cs typeface="Times New Roman"/>
              </a:rPr>
              <a:t>месяцев  </a:t>
            </a:r>
            <a:r>
              <a:rPr sz="2800" spc="-5" dirty="0">
                <a:latin typeface="Times New Roman"/>
                <a:cs typeface="Times New Roman"/>
              </a:rPr>
              <a:t>до 7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лет.</a:t>
            </a:r>
            <a:endParaRPr sz="2800">
              <a:latin typeface="Times New Roman"/>
              <a:cs typeface="Times New Roman"/>
            </a:endParaRPr>
          </a:p>
          <a:p>
            <a:pPr marL="241300" marR="24765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0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15" dirty="0">
                <a:latin typeface="Times New Roman"/>
                <a:cs typeface="Times New Roman"/>
              </a:rPr>
              <a:t>использована </a:t>
            </a:r>
            <a:r>
              <a:rPr sz="2800" spc="-5" dirty="0">
                <a:latin typeface="Times New Roman"/>
                <a:cs typeface="Times New Roman"/>
              </a:rPr>
              <a:t>для оценки детей </a:t>
            </a:r>
            <a:r>
              <a:rPr sz="2800" spc="-10" dirty="0">
                <a:latin typeface="Times New Roman"/>
                <a:cs typeface="Times New Roman"/>
              </a:rPr>
              <a:t>старшего </a:t>
            </a:r>
            <a:r>
              <a:rPr sz="2800" spc="-5" dirty="0">
                <a:latin typeface="Times New Roman"/>
                <a:cs typeface="Times New Roman"/>
              </a:rPr>
              <a:t>возраста,  </a:t>
            </a:r>
            <a:r>
              <a:rPr sz="2800" spc="10" dirty="0">
                <a:latin typeface="Times New Roman"/>
                <a:cs typeface="Times New Roman"/>
              </a:rPr>
              <a:t>если </a:t>
            </a:r>
            <a:r>
              <a:rPr sz="2800" spc="-5" dirty="0">
                <a:latin typeface="Times New Roman"/>
                <a:cs typeface="Times New Roman"/>
              </a:rPr>
              <a:t>их </a:t>
            </a:r>
            <a:r>
              <a:rPr sz="2800" spc="-10" dirty="0">
                <a:latin typeface="Times New Roman"/>
                <a:cs typeface="Times New Roman"/>
              </a:rPr>
              <a:t>функциональные возможности </a:t>
            </a:r>
            <a:r>
              <a:rPr sz="2800" spc="-15" dirty="0">
                <a:latin typeface="Times New Roman"/>
                <a:cs typeface="Times New Roman"/>
              </a:rPr>
              <a:t>опускаться ниже тех, </a:t>
            </a:r>
            <a:r>
              <a:rPr sz="2800" spc="-20" dirty="0">
                <a:latin typeface="Times New Roman"/>
                <a:cs typeface="Times New Roman"/>
              </a:rPr>
              <a:t>что  </a:t>
            </a:r>
            <a:r>
              <a:rPr sz="2800" spc="-15" dirty="0">
                <a:latin typeface="Times New Roman"/>
                <a:cs typeface="Times New Roman"/>
              </a:rPr>
              <a:t>ожидаются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5" dirty="0">
                <a:latin typeface="Times New Roman"/>
                <a:cs typeface="Times New Roman"/>
              </a:rPr>
              <a:t>7-летних детей </a:t>
            </a:r>
            <a:r>
              <a:rPr sz="2800" spc="-10" dirty="0">
                <a:latin typeface="Times New Roman"/>
                <a:cs typeface="Times New Roman"/>
              </a:rPr>
              <a:t>без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инвалидизации.</a:t>
            </a:r>
            <a:endParaRPr sz="2800">
              <a:latin typeface="Times New Roman"/>
              <a:cs typeface="Times New Roman"/>
            </a:endParaRPr>
          </a:p>
          <a:p>
            <a:pPr marL="241300" marR="358775" indent="-229235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5" dirty="0">
                <a:latin typeface="Times New Roman"/>
                <a:cs typeface="Times New Roman"/>
              </a:rPr>
              <a:t>была </a:t>
            </a:r>
            <a:r>
              <a:rPr sz="2800" spc="-10" dirty="0">
                <a:latin typeface="Times New Roman"/>
                <a:cs typeface="Times New Roman"/>
              </a:rPr>
              <a:t>призвана служить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20" dirty="0">
                <a:latin typeface="Times New Roman"/>
                <a:cs typeface="Times New Roman"/>
              </a:rPr>
              <a:t>качестве </a:t>
            </a:r>
            <a:r>
              <a:rPr sz="2800" spc="-10" dirty="0">
                <a:latin typeface="Times New Roman"/>
                <a:cs typeface="Times New Roman"/>
              </a:rPr>
              <a:t>описательной меры  текущих функциональных </a:t>
            </a:r>
            <a:r>
              <a:rPr sz="2800" spc="-20" dirty="0">
                <a:latin typeface="Times New Roman"/>
                <a:cs typeface="Times New Roman"/>
              </a:rPr>
              <a:t>показателей </a:t>
            </a:r>
            <a:r>
              <a:rPr sz="2800" spc="-15" dirty="0">
                <a:latin typeface="Times New Roman"/>
                <a:cs typeface="Times New Roman"/>
              </a:rPr>
              <a:t>ребенка, </a:t>
            </a:r>
            <a:r>
              <a:rPr sz="2800" spc="-5" dirty="0">
                <a:latin typeface="Times New Roman"/>
                <a:cs typeface="Times New Roman"/>
              </a:rPr>
              <a:t>а также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700"/>
              </a:lnSpc>
            </a:pPr>
            <a:r>
              <a:rPr sz="2800" spc="-20" dirty="0">
                <a:latin typeface="Times New Roman"/>
                <a:cs typeface="Times New Roman"/>
              </a:rPr>
              <a:t>качестве </a:t>
            </a:r>
            <a:r>
              <a:rPr sz="2800" spc="-25" dirty="0">
                <a:latin typeface="Times New Roman"/>
                <a:cs typeface="Times New Roman"/>
              </a:rPr>
              <a:t>метода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10" dirty="0">
                <a:latin typeface="Times New Roman"/>
                <a:cs typeface="Times New Roman"/>
              </a:rPr>
              <a:t>отслеживания </a:t>
            </a:r>
            <a:r>
              <a:rPr sz="2800" spc="-15" dirty="0">
                <a:latin typeface="Times New Roman"/>
                <a:cs typeface="Times New Roman"/>
              </a:rPr>
              <a:t>изменений во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времени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6664" y="609676"/>
            <a:ext cx="1059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PEDI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73665" cy="4133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Определяются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возможности, </a:t>
            </a:r>
            <a:r>
              <a:rPr sz="2600" spc="10" dirty="0">
                <a:latin typeface="Times New Roman"/>
                <a:cs typeface="Times New Roman"/>
              </a:rPr>
              <a:t>так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5" dirty="0">
                <a:latin typeface="Times New Roman"/>
                <a:cs typeface="Times New Roman"/>
              </a:rPr>
              <a:t>показатели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функциональной</a:t>
            </a:r>
            <a:endParaRPr sz="2600">
              <a:latin typeface="Times New Roman"/>
              <a:cs typeface="Times New Roman"/>
            </a:endParaRPr>
          </a:p>
          <a:p>
            <a:pPr marL="241300" marR="79375">
              <a:lnSpc>
                <a:spcPct val="70000"/>
              </a:lnSpc>
              <a:spcBef>
                <a:spcPts val="465"/>
              </a:spcBef>
            </a:pPr>
            <a:r>
              <a:rPr sz="2600" spc="5" dirty="0">
                <a:latin typeface="Times New Roman"/>
                <a:cs typeface="Times New Roman"/>
              </a:rPr>
              <a:t>деятельности </a:t>
            </a:r>
            <a:r>
              <a:rPr sz="2600" dirty="0">
                <a:latin typeface="Times New Roman"/>
                <a:cs typeface="Times New Roman"/>
              </a:rPr>
              <a:t>в трех </a:t>
            </a:r>
            <a:r>
              <a:rPr sz="2600" spc="5" dirty="0">
                <a:latin typeface="Times New Roman"/>
                <a:cs typeface="Times New Roman"/>
              </a:rPr>
              <a:t>основных </a:t>
            </a:r>
            <a:r>
              <a:rPr sz="2600" spc="-15" dirty="0">
                <a:latin typeface="Times New Roman"/>
                <a:cs typeface="Times New Roman"/>
              </a:rPr>
              <a:t>областях: </a:t>
            </a:r>
            <a:r>
              <a:rPr sz="2600" spc="-40" dirty="0">
                <a:latin typeface="Times New Roman"/>
                <a:cs typeface="Times New Roman"/>
              </a:rPr>
              <a:t>уход </a:t>
            </a:r>
            <a:r>
              <a:rPr sz="2600" spc="-5" dirty="0">
                <a:latin typeface="Times New Roman"/>
                <a:cs typeface="Times New Roman"/>
              </a:rPr>
              <a:t>за </a:t>
            </a:r>
            <a:r>
              <a:rPr sz="2600" dirty="0">
                <a:latin typeface="Times New Roman"/>
                <a:cs typeface="Times New Roman"/>
              </a:rPr>
              <a:t>собой, </a:t>
            </a:r>
            <a:r>
              <a:rPr sz="2600" spc="5" dirty="0">
                <a:latin typeface="Times New Roman"/>
                <a:cs typeface="Times New Roman"/>
              </a:rPr>
              <a:t>мобильность </a:t>
            </a:r>
            <a:r>
              <a:rPr sz="2600" dirty="0">
                <a:latin typeface="Times New Roman"/>
                <a:cs typeface="Times New Roman"/>
              </a:rPr>
              <a:t>и  социальная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функция.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Возможности определяются </a:t>
            </a:r>
            <a:r>
              <a:rPr sz="2600" spc="-10" dirty="0">
                <a:latin typeface="Times New Roman"/>
                <a:cs typeface="Times New Roman"/>
              </a:rPr>
              <a:t>идентификацией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функциональных</a:t>
            </a:r>
            <a:endParaRPr sz="2600">
              <a:latin typeface="Times New Roman"/>
              <a:cs typeface="Times New Roman"/>
            </a:endParaRPr>
          </a:p>
          <a:p>
            <a:pPr marL="241300" marR="1308100">
              <a:lnSpc>
                <a:spcPct val="70000"/>
              </a:lnSpc>
              <a:spcBef>
                <a:spcPts val="465"/>
              </a:spcBef>
            </a:pPr>
            <a:r>
              <a:rPr sz="2600" spc="-20" dirty="0">
                <a:latin typeface="Times New Roman"/>
                <a:cs typeface="Times New Roman"/>
              </a:rPr>
              <a:t>навыков,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30" dirty="0">
                <a:latin typeface="Times New Roman"/>
                <a:cs typeface="Times New Roman"/>
              </a:rPr>
              <a:t>которых </a:t>
            </a:r>
            <a:r>
              <a:rPr sz="2600" spc="-5" dirty="0">
                <a:latin typeface="Times New Roman"/>
                <a:cs typeface="Times New Roman"/>
              </a:rPr>
              <a:t>ребенок продемонстрировал мастерство </a:t>
            </a:r>
            <a:r>
              <a:rPr sz="2600" dirty="0">
                <a:latin typeface="Times New Roman"/>
                <a:cs typeface="Times New Roman"/>
              </a:rPr>
              <a:t>и  </a:t>
            </a:r>
            <a:r>
              <a:rPr sz="2600" spc="-10" dirty="0">
                <a:latin typeface="Times New Roman"/>
                <a:cs typeface="Times New Roman"/>
              </a:rPr>
              <a:t>компетентность.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Функциональная </a:t>
            </a:r>
            <a:r>
              <a:rPr sz="2600" dirty="0">
                <a:latin typeface="Times New Roman"/>
                <a:cs typeface="Times New Roman"/>
              </a:rPr>
              <a:t>эффективность измеряется уровнем </a:t>
            </a:r>
            <a:r>
              <a:rPr sz="2600" spc="-10" dirty="0">
                <a:latin typeface="Times New Roman"/>
                <a:cs typeface="Times New Roman"/>
              </a:rPr>
              <a:t>помощи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которую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Times New Roman"/>
                <a:cs typeface="Times New Roman"/>
              </a:rPr>
              <a:t>опекун </a:t>
            </a:r>
            <a:r>
              <a:rPr sz="2600" spc="-15" dirty="0">
                <a:latin typeface="Times New Roman"/>
                <a:cs typeface="Times New Roman"/>
              </a:rPr>
              <a:t>должен </a:t>
            </a:r>
            <a:r>
              <a:rPr sz="2600" dirty="0">
                <a:latin typeface="Times New Roman"/>
                <a:cs typeface="Times New Roman"/>
              </a:rPr>
              <a:t>предоставить </a:t>
            </a:r>
            <a:r>
              <a:rPr sz="2600" spc="-40" dirty="0">
                <a:latin typeface="Times New Roman"/>
                <a:cs typeface="Times New Roman"/>
              </a:rPr>
              <a:t>ребенку, </a:t>
            </a:r>
            <a:r>
              <a:rPr sz="2600" spc="-5" dirty="0">
                <a:latin typeface="Times New Roman"/>
                <a:cs typeface="Times New Roman"/>
              </a:rPr>
              <a:t>чтобы </a:t>
            </a:r>
            <a:r>
              <a:rPr sz="2600" spc="-10" dirty="0">
                <a:latin typeface="Times New Roman"/>
                <a:cs typeface="Times New Roman"/>
              </a:rPr>
              <a:t>выполнить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основные</a:t>
            </a:r>
            <a:endParaRPr sz="2600">
              <a:latin typeface="Times New Roman"/>
              <a:cs typeface="Times New Roman"/>
            </a:endParaRPr>
          </a:p>
          <a:p>
            <a:pPr marL="241300" marR="300355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Times New Roman"/>
                <a:cs typeface="Times New Roman"/>
              </a:rPr>
              <a:t>функциональные виды </a:t>
            </a:r>
            <a:r>
              <a:rPr sz="2600" spc="5" dirty="0">
                <a:latin typeface="Times New Roman"/>
                <a:cs typeface="Times New Roman"/>
              </a:rPr>
              <a:t>деятельности, такие </a:t>
            </a:r>
            <a:r>
              <a:rPr sz="2600" spc="-15" dirty="0">
                <a:latin typeface="Times New Roman"/>
                <a:cs typeface="Times New Roman"/>
              </a:rPr>
              <a:t>как еда </a:t>
            </a:r>
            <a:r>
              <a:rPr sz="2600" spc="-5" dirty="0">
                <a:latin typeface="Times New Roman"/>
                <a:cs typeface="Times New Roman"/>
              </a:rPr>
              <a:t>или </a:t>
            </a:r>
            <a:r>
              <a:rPr sz="2600" dirty="0">
                <a:latin typeface="Times New Roman"/>
                <a:cs typeface="Times New Roman"/>
              </a:rPr>
              <a:t>мобильность 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-15" dirty="0">
                <a:latin typeface="Times New Roman"/>
                <a:cs typeface="Times New Roman"/>
              </a:rPr>
              <a:t>открытом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воздухе.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Шкала </a:t>
            </a:r>
            <a:r>
              <a:rPr sz="2600" spc="-10" dirty="0">
                <a:latin typeface="Times New Roman"/>
                <a:cs typeface="Times New Roman"/>
              </a:rPr>
              <a:t>изменений представляет </a:t>
            </a:r>
            <a:r>
              <a:rPr sz="2600" dirty="0">
                <a:latin typeface="Times New Roman"/>
                <a:cs typeface="Times New Roman"/>
              </a:rPr>
              <a:t>собой </a:t>
            </a:r>
            <a:r>
              <a:rPr sz="2600" spc="-10" dirty="0">
                <a:latin typeface="Times New Roman"/>
                <a:cs typeface="Times New Roman"/>
              </a:rPr>
              <a:t>меру изменений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окружающей</a:t>
            </a:r>
            <a:endParaRPr sz="2600">
              <a:latin typeface="Times New Roman"/>
              <a:cs typeface="Times New Roman"/>
            </a:endParaRPr>
          </a:p>
          <a:p>
            <a:pPr marL="241300" marR="346075">
              <a:lnSpc>
                <a:spcPct val="70100"/>
              </a:lnSpc>
              <a:spcBef>
                <a:spcPts val="465"/>
              </a:spcBef>
            </a:pPr>
            <a:r>
              <a:rPr sz="2600" spc="-10" dirty="0">
                <a:latin typeface="Times New Roman"/>
                <a:cs typeface="Times New Roman"/>
              </a:rPr>
              <a:t>среды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меру использования </a:t>
            </a:r>
            <a:r>
              <a:rPr sz="2600" spc="-30" dirty="0">
                <a:latin typeface="Times New Roman"/>
                <a:cs typeface="Times New Roman"/>
              </a:rPr>
              <a:t>ребенком </a:t>
            </a:r>
            <a:r>
              <a:rPr sz="2600" spc="-10" dirty="0">
                <a:latin typeface="Times New Roman"/>
                <a:cs typeface="Times New Roman"/>
              </a:rPr>
              <a:t>вспомогательных </a:t>
            </a:r>
            <a:r>
              <a:rPr sz="2600" dirty="0">
                <a:latin typeface="Times New Roman"/>
                <a:cs typeface="Times New Roman"/>
              </a:rPr>
              <a:t>устройств в  обычной </a:t>
            </a:r>
            <a:r>
              <a:rPr sz="2600" spc="-5" dirty="0">
                <a:latin typeface="Times New Roman"/>
                <a:cs typeface="Times New Roman"/>
              </a:rPr>
              <a:t>повседневной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жизни.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8165" y="609676"/>
            <a:ext cx="1917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5" dirty="0">
                <a:latin typeface="Calibri Light"/>
                <a:cs typeface="Calibri Light"/>
              </a:rPr>
              <a:t>W</a:t>
            </a:r>
            <a:r>
              <a:rPr b="0" spc="-5" dirty="0">
                <a:latin typeface="Calibri Light"/>
                <a:cs typeface="Calibri Light"/>
              </a:rPr>
              <a:t>eeFIM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125075" cy="37719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8826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Мера </a:t>
            </a:r>
            <a:r>
              <a:rPr sz="2800" spc="-5" dirty="0">
                <a:latin typeface="Times New Roman"/>
                <a:cs typeface="Times New Roman"/>
              </a:rPr>
              <a:t>Функциональной </a:t>
            </a:r>
            <a:r>
              <a:rPr sz="2800" dirty="0">
                <a:latin typeface="Times New Roman"/>
                <a:cs typeface="Times New Roman"/>
              </a:rPr>
              <a:t>независимости </a:t>
            </a:r>
            <a:r>
              <a:rPr sz="2800" spc="-5" dirty="0">
                <a:latin typeface="Times New Roman"/>
                <a:cs typeface="Times New Roman"/>
              </a:rPr>
              <a:t>детей </a:t>
            </a:r>
            <a:r>
              <a:rPr sz="2800" spc="-35" dirty="0">
                <a:latin typeface="Times New Roman"/>
                <a:cs typeface="Times New Roman"/>
              </a:rPr>
              <a:t>(WeeFIM) </a:t>
            </a:r>
            <a:r>
              <a:rPr sz="2800" spc="-10" dirty="0">
                <a:latin typeface="Times New Roman"/>
                <a:cs typeface="Times New Roman"/>
              </a:rPr>
              <a:t>является  </a:t>
            </a:r>
            <a:r>
              <a:rPr sz="2800" spc="-15" dirty="0">
                <a:latin typeface="Times New Roman"/>
                <a:cs typeface="Times New Roman"/>
              </a:rPr>
              <a:t>инструментом </a:t>
            </a:r>
            <a:r>
              <a:rPr sz="2800" spc="-5" dirty="0">
                <a:latin typeface="Times New Roman"/>
                <a:cs typeface="Times New Roman"/>
              </a:rPr>
              <a:t>для оценки </a:t>
            </a:r>
            <a:r>
              <a:rPr sz="2800" spc="-15" dirty="0">
                <a:latin typeface="Times New Roman"/>
                <a:cs typeface="Times New Roman"/>
              </a:rPr>
              <a:t>функции ребенка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следующих</a:t>
            </a:r>
            <a:endParaRPr sz="2800">
              <a:latin typeface="Times New Roman"/>
              <a:cs typeface="Times New Roman"/>
            </a:endParaRPr>
          </a:p>
          <a:p>
            <a:pPr marL="241300" marR="419734">
              <a:lnSpc>
                <a:spcPts val="3020"/>
              </a:lnSpc>
              <a:spcBef>
                <a:spcPts val="10"/>
              </a:spcBef>
            </a:pPr>
            <a:r>
              <a:rPr sz="2800" spc="-20" dirty="0">
                <a:latin typeface="Times New Roman"/>
                <a:cs typeface="Times New Roman"/>
              </a:rPr>
              <a:t>областях: </a:t>
            </a:r>
            <a:r>
              <a:rPr sz="2800" dirty="0">
                <a:latin typeface="Times New Roman"/>
                <a:cs typeface="Times New Roman"/>
              </a:rPr>
              <a:t>мобильность, </a:t>
            </a:r>
            <a:r>
              <a:rPr sz="2800" spc="-15" dirty="0">
                <a:latin typeface="Times New Roman"/>
                <a:cs typeface="Times New Roman"/>
              </a:rPr>
              <a:t>продвижение, </a:t>
            </a:r>
            <a:r>
              <a:rPr sz="2800" spc="-50" dirty="0">
                <a:latin typeface="Times New Roman"/>
                <a:cs typeface="Times New Roman"/>
              </a:rPr>
              <a:t>уход </a:t>
            </a:r>
            <a:r>
              <a:rPr sz="2800" spc="-5" dirty="0">
                <a:latin typeface="Times New Roman"/>
                <a:cs typeface="Times New Roman"/>
              </a:rPr>
              <a:t>за собой, </a:t>
            </a:r>
            <a:r>
              <a:rPr sz="2800" spc="-25" dirty="0">
                <a:latin typeface="Times New Roman"/>
                <a:cs typeface="Times New Roman"/>
              </a:rPr>
              <a:t>контроль  </a:t>
            </a:r>
            <a:r>
              <a:rPr sz="2800" spc="-5" dirty="0">
                <a:latin typeface="Times New Roman"/>
                <a:cs typeface="Times New Roman"/>
              </a:rPr>
              <a:t>сфинктера, </a:t>
            </a:r>
            <a:r>
              <a:rPr sz="2800" spc="-25" dirty="0">
                <a:latin typeface="Times New Roman"/>
                <a:cs typeface="Times New Roman"/>
              </a:rPr>
              <a:t>коммуникации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dirty="0">
                <a:latin typeface="Times New Roman"/>
                <a:cs typeface="Times New Roman"/>
              </a:rPr>
              <a:t>социальное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познание.</a:t>
            </a:r>
            <a:endParaRPr sz="2800">
              <a:latin typeface="Times New Roman"/>
              <a:cs typeface="Times New Roman"/>
            </a:endParaRPr>
          </a:p>
          <a:p>
            <a:pPr marL="241300" marR="1308735" indent="-229235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Она измеряет </a:t>
            </a:r>
            <a:r>
              <a:rPr sz="2800" spc="-5" dirty="0">
                <a:latin typeface="Times New Roman"/>
                <a:cs typeface="Times New Roman"/>
              </a:rPr>
              <a:t>уровень </a:t>
            </a:r>
            <a:r>
              <a:rPr sz="2800" dirty="0">
                <a:latin typeface="Times New Roman"/>
                <a:cs typeface="Times New Roman"/>
              </a:rPr>
              <a:t>независимости </a:t>
            </a:r>
            <a:r>
              <a:rPr sz="2800" spc="-5" dirty="0">
                <a:latin typeface="Times New Roman"/>
                <a:cs typeface="Times New Roman"/>
              </a:rPr>
              <a:t>и степень </a:t>
            </a:r>
            <a:r>
              <a:rPr sz="2800" spc="-10" dirty="0">
                <a:latin typeface="Times New Roman"/>
                <a:cs typeface="Times New Roman"/>
              </a:rPr>
              <a:t>помощи  </a:t>
            </a:r>
            <a:r>
              <a:rPr sz="2800" spc="-5" dirty="0">
                <a:latin typeface="Times New Roman"/>
                <a:cs typeface="Times New Roman"/>
              </a:rPr>
              <a:t>воспитателя, </a:t>
            </a:r>
            <a:r>
              <a:rPr sz="2800" spc="-35" dirty="0">
                <a:latin typeface="Times New Roman"/>
                <a:cs typeface="Times New Roman"/>
              </a:rPr>
              <a:t>которая необходима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dirty="0">
                <a:latin typeface="Times New Roman"/>
                <a:cs typeface="Times New Roman"/>
              </a:rPr>
              <a:t>осуществления  </a:t>
            </a:r>
            <a:r>
              <a:rPr sz="2800" spc="-5" dirty="0">
                <a:latin typeface="Times New Roman"/>
                <a:cs typeface="Times New Roman"/>
              </a:rPr>
              <a:t>повседневной</a:t>
            </a:r>
            <a:r>
              <a:rPr sz="2800" dirty="0">
                <a:latin typeface="Times New Roman"/>
                <a:cs typeface="Times New Roman"/>
              </a:rPr>
              <a:t> деятельности.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96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Times New Roman"/>
                <a:cs typeface="Times New Roman"/>
              </a:rPr>
              <a:t>Этот </a:t>
            </a:r>
            <a:r>
              <a:rPr sz="2800" spc="-10" dirty="0">
                <a:latin typeface="Times New Roman"/>
                <a:cs typeface="Times New Roman"/>
              </a:rPr>
              <a:t>инструмент имеет </a:t>
            </a:r>
            <a:r>
              <a:rPr sz="2800" spc="-5" dirty="0">
                <a:latin typeface="Times New Roman"/>
                <a:cs typeface="Times New Roman"/>
              </a:rPr>
              <a:t>профиль оценки аналогичный взрослому  </a:t>
            </a:r>
            <a:r>
              <a:rPr sz="2800" spc="-45" dirty="0">
                <a:latin typeface="Times New Roman"/>
                <a:cs typeface="Times New Roman"/>
              </a:rPr>
              <a:t>варианту, </a:t>
            </a:r>
            <a:r>
              <a:rPr sz="2800" spc="-5" dirty="0">
                <a:latin typeface="Times New Roman"/>
                <a:cs typeface="Times New Roman"/>
              </a:rPr>
              <a:t>известному </a:t>
            </a:r>
            <a:r>
              <a:rPr sz="2800" spc="-25" dirty="0">
                <a:latin typeface="Times New Roman"/>
                <a:cs typeface="Times New Roman"/>
              </a:rPr>
              <a:t>как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8165" y="609676"/>
            <a:ext cx="1917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5" dirty="0">
                <a:latin typeface="Calibri Light"/>
                <a:cs typeface="Calibri Light"/>
              </a:rPr>
              <a:t>W</a:t>
            </a:r>
            <a:r>
              <a:rPr b="0" spc="-5" dirty="0">
                <a:latin typeface="Calibri Light"/>
                <a:cs typeface="Calibri Light"/>
              </a:rPr>
              <a:t>eeFIM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07625" cy="36531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5" dirty="0">
                <a:latin typeface="Times New Roman"/>
                <a:cs typeface="Times New Roman"/>
              </a:rPr>
              <a:t>WeeFIM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10" dirty="0">
                <a:latin typeface="Times New Roman"/>
                <a:cs typeface="Times New Roman"/>
              </a:rPr>
              <a:t>использована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10" dirty="0">
                <a:latin typeface="Times New Roman"/>
                <a:cs typeface="Times New Roman"/>
              </a:rPr>
              <a:t>отслеживания </a:t>
            </a:r>
            <a:r>
              <a:rPr sz="2800" spc="-15" dirty="0">
                <a:latin typeface="Times New Roman"/>
                <a:cs typeface="Times New Roman"/>
              </a:rPr>
              <a:t>во </a:t>
            </a:r>
            <a:r>
              <a:rPr sz="2800" spc="-10" dirty="0">
                <a:latin typeface="Times New Roman"/>
                <a:cs typeface="Times New Roman"/>
              </a:rPr>
              <a:t>времени  </a:t>
            </a:r>
            <a:r>
              <a:rPr sz="2800" spc="-5" dirty="0">
                <a:latin typeface="Times New Roman"/>
                <a:cs typeface="Times New Roman"/>
              </a:rPr>
              <a:t>детей, </a:t>
            </a:r>
            <a:r>
              <a:rPr sz="2800" spc="-35" dirty="0">
                <a:latin typeface="Times New Roman"/>
                <a:cs typeface="Times New Roman"/>
              </a:rPr>
              <a:t>которые </a:t>
            </a:r>
            <a:r>
              <a:rPr sz="2800" spc="-25" dirty="0">
                <a:latin typeface="Times New Roman"/>
                <a:cs typeface="Times New Roman"/>
              </a:rPr>
              <a:t>наблюдаются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поликлиниках, </a:t>
            </a:r>
            <a:r>
              <a:rPr sz="2800" spc="-5" dirty="0">
                <a:latin typeface="Times New Roman"/>
                <a:cs typeface="Times New Roman"/>
              </a:rPr>
              <a:t>а также </a:t>
            </a:r>
            <a:r>
              <a:rPr sz="2800" spc="-10" dirty="0">
                <a:latin typeface="Times New Roman"/>
                <a:cs typeface="Times New Roman"/>
              </a:rPr>
              <a:t>изменения,  </a:t>
            </a:r>
            <a:r>
              <a:rPr sz="2800" spc="-25" dirty="0">
                <a:latin typeface="Times New Roman"/>
                <a:cs typeface="Times New Roman"/>
              </a:rPr>
              <a:t>наблюдаемые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50" dirty="0">
                <a:latin typeface="Times New Roman"/>
                <a:cs typeface="Times New Roman"/>
              </a:rPr>
              <a:t>ходе </a:t>
            </a:r>
            <a:r>
              <a:rPr sz="2800" spc="-10" dirty="0">
                <a:latin typeface="Times New Roman"/>
                <a:cs typeface="Times New Roman"/>
              </a:rPr>
              <a:t>выполнения </a:t>
            </a:r>
            <a:r>
              <a:rPr sz="2800" spc="-5" dirty="0">
                <a:latin typeface="Times New Roman"/>
                <a:cs typeface="Times New Roman"/>
              </a:rPr>
              <a:t>программы </a:t>
            </a:r>
            <a:r>
              <a:rPr sz="2800" dirty="0">
                <a:latin typeface="Times New Roman"/>
                <a:cs typeface="Times New Roman"/>
              </a:rPr>
              <a:t>реабилитации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Times New Roman"/>
                <a:cs typeface="Times New Roman"/>
              </a:rPr>
              <a:t>стационаре.</a:t>
            </a:r>
            <a:endParaRPr sz="2800">
              <a:latin typeface="Times New Roman"/>
              <a:cs typeface="Times New Roman"/>
            </a:endParaRPr>
          </a:p>
          <a:p>
            <a:pPr marL="241300" marR="305435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Есть другие инструменты </a:t>
            </a:r>
            <a:r>
              <a:rPr sz="2800" spc="-5" dirty="0">
                <a:latin typeface="Times New Roman"/>
                <a:cs typeface="Times New Roman"/>
              </a:rPr>
              <a:t>оценки </a:t>
            </a:r>
            <a:r>
              <a:rPr sz="2800" spc="-20" dirty="0">
                <a:latin typeface="Times New Roman"/>
                <a:cs typeface="Times New Roman"/>
              </a:rPr>
              <a:t>конкретных </a:t>
            </a:r>
            <a:r>
              <a:rPr sz="2800" spc="-5" dirty="0">
                <a:latin typeface="Times New Roman"/>
                <a:cs typeface="Times New Roman"/>
              </a:rPr>
              <a:t>видов  </a:t>
            </a:r>
            <a:r>
              <a:rPr sz="2800" spc="-10" dirty="0">
                <a:latin typeface="Times New Roman"/>
                <a:cs typeface="Times New Roman"/>
              </a:rPr>
              <a:t>инвалидизации, </a:t>
            </a:r>
            <a:r>
              <a:rPr sz="2800" dirty="0">
                <a:latin typeface="Times New Roman"/>
                <a:cs typeface="Times New Roman"/>
              </a:rPr>
              <a:t>таких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dirty="0">
                <a:latin typeface="Times New Roman"/>
                <a:cs typeface="Times New Roman"/>
              </a:rPr>
              <a:t>spina bifida </a:t>
            </a:r>
            <a:r>
              <a:rPr sz="2800" spc="-10" dirty="0">
                <a:latin typeface="Times New Roman"/>
                <a:cs typeface="Times New Roman"/>
              </a:rPr>
              <a:t>неврологическая </a:t>
            </a:r>
            <a:r>
              <a:rPr sz="2800" spc="-15" dirty="0">
                <a:latin typeface="Times New Roman"/>
                <a:cs typeface="Times New Roman"/>
              </a:rPr>
              <a:t>шкала </a:t>
            </a:r>
            <a:r>
              <a:rPr sz="2800" spc="-5" dirty="0">
                <a:latin typeface="Times New Roman"/>
                <a:cs typeface="Times New Roman"/>
              </a:rPr>
              <a:t>и  </a:t>
            </a:r>
            <a:r>
              <a:rPr sz="2800" spc="-10" dirty="0">
                <a:latin typeface="Times New Roman"/>
                <a:cs typeface="Times New Roman"/>
              </a:rPr>
              <a:t>функциональный </a:t>
            </a:r>
            <a:r>
              <a:rPr sz="2800" spc="-20" dirty="0">
                <a:latin typeface="Times New Roman"/>
                <a:cs typeface="Times New Roman"/>
              </a:rPr>
              <a:t>индекс </a:t>
            </a:r>
            <a:r>
              <a:rPr sz="2800" spc="-5" dirty="0">
                <a:latin typeface="Times New Roman"/>
                <a:cs typeface="Times New Roman"/>
              </a:rPr>
              <a:t>протезирования верхних </a:t>
            </a:r>
            <a:r>
              <a:rPr sz="2800" spc="-20" dirty="0">
                <a:latin typeface="Times New Roman"/>
                <a:cs typeface="Times New Roman"/>
              </a:rPr>
              <a:t>конечностей,  </a:t>
            </a:r>
            <a:r>
              <a:rPr sz="2800" spc="-35" dirty="0">
                <a:latin typeface="Times New Roman"/>
                <a:cs typeface="Times New Roman"/>
              </a:rPr>
              <a:t>которые </a:t>
            </a:r>
            <a:r>
              <a:rPr sz="2800" spc="-5" dirty="0">
                <a:latin typeface="Times New Roman"/>
                <a:cs typeface="Times New Roman"/>
              </a:rPr>
              <a:t>могут быть </a:t>
            </a:r>
            <a:r>
              <a:rPr sz="2800" spc="-10" dirty="0">
                <a:latin typeface="Times New Roman"/>
                <a:cs typeface="Times New Roman"/>
              </a:rPr>
              <a:t>использованы </a:t>
            </a:r>
            <a:r>
              <a:rPr sz="2800" spc="-5" dirty="0">
                <a:latin typeface="Times New Roman"/>
                <a:cs typeface="Times New Roman"/>
              </a:rPr>
              <a:t>при </a:t>
            </a:r>
            <a:r>
              <a:rPr sz="2800" spc="-15" dirty="0">
                <a:latin typeface="Times New Roman"/>
                <a:cs typeface="Times New Roman"/>
              </a:rPr>
              <a:t>оценке </a:t>
            </a:r>
            <a:r>
              <a:rPr sz="2800" spc="10" dirty="0">
                <a:latin typeface="Times New Roman"/>
                <a:cs typeface="Times New Roman"/>
              </a:rPr>
              <a:t>особых </a:t>
            </a:r>
            <a:r>
              <a:rPr sz="2800" spc="-10" dirty="0">
                <a:latin typeface="Times New Roman"/>
                <a:cs typeface="Times New Roman"/>
              </a:rPr>
              <a:t>групп  </a:t>
            </a:r>
            <a:r>
              <a:rPr sz="2800" spc="-5" dirty="0">
                <a:latin typeface="Times New Roman"/>
                <a:cs typeface="Times New Roman"/>
              </a:rPr>
              <a:t>населения в </a:t>
            </a:r>
            <a:r>
              <a:rPr sz="2800" spc="-35" dirty="0">
                <a:latin typeface="Times New Roman"/>
                <a:cs typeface="Times New Roman"/>
              </a:rPr>
              <a:t>амбулаторных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условиях.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320" y="413384"/>
            <a:ext cx="8579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Перспектива </a:t>
            </a:r>
            <a:r>
              <a:rPr dirty="0"/>
              <a:t>пациента -</a:t>
            </a:r>
            <a:r>
              <a:rPr spc="-15" dirty="0"/>
              <a:t> </a:t>
            </a:r>
            <a:r>
              <a:rPr spc="5" dirty="0"/>
              <a:t>старение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382" y="3819905"/>
            <a:ext cx="10260330" cy="220853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41300" marR="519430" indent="-228600">
              <a:lnSpc>
                <a:spcPct val="71100"/>
              </a:lnSpc>
              <a:spcBef>
                <a:spcPts val="12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Это </a:t>
            </a:r>
            <a:r>
              <a:rPr sz="2400" dirty="0">
                <a:latin typeface="Calibri"/>
                <a:cs typeface="Calibri"/>
              </a:rPr>
              <a:t>включает в себя </a:t>
            </a:r>
            <a:r>
              <a:rPr sz="3400" b="1" spc="-35" dirty="0">
                <a:latin typeface="Calibri"/>
                <a:cs typeface="Calibri"/>
              </a:rPr>
              <a:t>переход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оказании </a:t>
            </a:r>
            <a:r>
              <a:rPr sz="2400" spc="-10" dirty="0">
                <a:latin typeface="Calibri"/>
                <a:cs typeface="Calibri"/>
              </a:rPr>
              <a:t>помощи от </a:t>
            </a:r>
            <a:r>
              <a:rPr sz="2400" spc="-5" dirty="0">
                <a:latin typeface="Calibri"/>
                <a:cs typeface="Calibri"/>
              </a:rPr>
              <a:t>типичных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систем  </a:t>
            </a:r>
            <a:r>
              <a:rPr sz="2400" spc="-25" dirty="0">
                <a:latin typeface="Calibri"/>
                <a:cs typeface="Calibri"/>
              </a:rPr>
              <a:t>ухода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10" dirty="0">
                <a:latin typeface="Calibri"/>
                <a:cs typeface="Calibri"/>
              </a:rPr>
              <a:t>детьми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педиатрических </a:t>
            </a:r>
            <a:r>
              <a:rPr sz="2400" spc="-5" dirty="0">
                <a:latin typeface="Calibri"/>
                <a:cs typeface="Calibri"/>
              </a:rPr>
              <a:t>учреждениях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5" dirty="0">
                <a:latin typeface="Calibri"/>
                <a:cs typeface="Calibri"/>
              </a:rPr>
              <a:t>традиционным  </a:t>
            </a:r>
            <a:r>
              <a:rPr sz="2400" spc="-10" dirty="0">
                <a:latin typeface="Calibri"/>
                <a:cs typeface="Calibri"/>
              </a:rPr>
              <a:t>самостоятельным </a:t>
            </a:r>
            <a:r>
              <a:rPr sz="2400" spc="-5" dirty="0">
                <a:latin typeface="Calibri"/>
                <a:cs typeface="Calibri"/>
              </a:rPr>
              <a:t>услугам для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взрослых.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Хотя </a:t>
            </a:r>
            <a:r>
              <a:rPr sz="2400" spc="-5" dirty="0">
                <a:latin typeface="Calibri"/>
                <a:cs typeface="Calibri"/>
              </a:rPr>
              <a:t>понятие </a:t>
            </a:r>
            <a:r>
              <a:rPr sz="2400" spc="-15" dirty="0">
                <a:latin typeface="Calibri"/>
                <a:cs typeface="Calibri"/>
              </a:rPr>
              <a:t>перехода </a:t>
            </a:r>
            <a:r>
              <a:rPr sz="2400" spc="-25" dirty="0">
                <a:latin typeface="Calibri"/>
                <a:cs typeface="Calibri"/>
              </a:rPr>
              <a:t>молодежи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хроническими заболеваниями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нарушениями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dirty="0">
                <a:latin typeface="Calibri"/>
                <a:cs typeface="Calibri"/>
              </a:rPr>
              <a:t>новым, в </a:t>
            </a:r>
            <a:r>
              <a:rPr sz="2400" spc="-10" dirty="0">
                <a:latin typeface="Calibri"/>
                <a:cs typeface="Calibri"/>
              </a:rPr>
              <a:t>настоящее </a:t>
            </a:r>
            <a:r>
              <a:rPr sz="2400" spc="-5" dirty="0">
                <a:latin typeface="Calibri"/>
                <a:cs typeface="Calibri"/>
              </a:rPr>
              <a:t>время </a:t>
            </a:r>
            <a:r>
              <a:rPr sz="2400" spc="-15" dirty="0">
                <a:latin typeface="Calibri"/>
                <a:cs typeface="Calibri"/>
              </a:rPr>
              <a:t>отмечаются </a:t>
            </a:r>
            <a:r>
              <a:rPr sz="2400" spc="-5" dirty="0">
                <a:latin typeface="Calibri"/>
                <a:cs typeface="Calibri"/>
              </a:rPr>
              <a:t>сложность  </a:t>
            </a:r>
            <a:r>
              <a:rPr sz="2400" spc="-15" dirty="0">
                <a:latin typeface="Calibri"/>
                <a:cs typeface="Calibri"/>
              </a:rPr>
              <a:t>переходов, </a:t>
            </a:r>
            <a:r>
              <a:rPr sz="2400" spc="-5" dirty="0">
                <a:latin typeface="Calibri"/>
                <a:cs typeface="Calibri"/>
              </a:rPr>
              <a:t>возможные негативные </a:t>
            </a:r>
            <a:r>
              <a:rPr sz="2400" spc="-10" dirty="0">
                <a:latin typeface="Calibri"/>
                <a:cs typeface="Calibri"/>
              </a:rPr>
              <a:t>последствия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здоровья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необходимость </a:t>
            </a:r>
            <a:r>
              <a:rPr sz="2400" spc="-5" dirty="0">
                <a:latin typeface="Calibri"/>
                <a:cs typeface="Calibri"/>
              </a:rPr>
              <a:t>понимания старения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инвалидностью.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28901" y="1703070"/>
          <a:ext cx="8359140" cy="150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3335"/>
                <a:gridCol w="3265170"/>
              </a:tblGrid>
              <a:tr h="251459">
                <a:tc>
                  <a:txBody>
                    <a:bodyPr/>
                    <a:lstStyle/>
                    <a:p>
                      <a:pPr marL="127000">
                        <a:lnSpc>
                          <a:spcPts val="1710"/>
                        </a:lnSpc>
                        <a:tabLst>
                          <a:tab pos="474726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улучшение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медицинского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обслуживания	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↘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605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увеличение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ожидаемой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продолжительности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tabLst>
                          <a:tab pos="4694555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жизни	→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 rowSpan="2">
                  <a:txBody>
                    <a:bodyPr/>
                    <a:lstStyle/>
                    <a:p>
                      <a:pPr marL="191770">
                        <a:lnSpc>
                          <a:spcPts val="1889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необходимость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1770" marR="1193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долгосрочном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планировании  на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будущее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pPr marL="127000" marR="1905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улучшение услуг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 оказанию помощи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поддержки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течение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всей жизни в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обществе</a:t>
                      </a:r>
                      <a:r>
                        <a:rPr sz="18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↗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097" rIns="0" bIns="0" rtlCol="0">
            <a:spAutoFit/>
          </a:bodyPr>
          <a:lstStyle/>
          <a:p>
            <a:pPr marL="3592195" marR="5080" indent="-2957195">
              <a:lnSpc>
                <a:spcPts val="4660"/>
              </a:lnSpc>
              <a:spcBef>
                <a:spcPts val="775"/>
              </a:spcBef>
            </a:pPr>
            <a:r>
              <a:rPr spc="-5" dirty="0"/>
              <a:t>Перспектива </a:t>
            </a:r>
            <a:r>
              <a:rPr dirty="0"/>
              <a:t>пациента – </a:t>
            </a:r>
            <a:r>
              <a:rPr spc="5" dirty="0"/>
              <a:t>старение  </a:t>
            </a:r>
            <a:r>
              <a:rPr spc="-45" dirty="0"/>
              <a:t>Врач</a:t>
            </a:r>
            <a:r>
              <a:rPr spc="-5" dirty="0"/>
              <a:t> </a:t>
            </a:r>
            <a:r>
              <a:rPr spc="-30" dirty="0"/>
              <a:t>ФРМ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09241"/>
            <a:ext cx="10319385" cy="35312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416559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Врач </a:t>
            </a:r>
            <a:r>
              <a:rPr sz="2600" spc="-5" dirty="0">
                <a:latin typeface="Calibri"/>
                <a:cs typeface="Calibri"/>
              </a:rPr>
              <a:t>ФРМ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пониманием естественной истории инвалидизирующих  состояний </a:t>
            </a:r>
            <a:r>
              <a:rPr sz="2600" spc="-20" dirty="0">
                <a:latin typeface="Calibri"/>
                <a:cs typeface="Calibri"/>
              </a:rPr>
              <a:t>необходим </a:t>
            </a:r>
            <a:r>
              <a:rPr sz="2600" spc="-5" dirty="0">
                <a:latin typeface="Calibri"/>
                <a:cs typeface="Calibri"/>
              </a:rPr>
              <a:t>для </a:t>
            </a:r>
            <a:r>
              <a:rPr sz="2600" spc="-10" dirty="0">
                <a:latin typeface="Calibri"/>
                <a:cs typeface="Calibri"/>
              </a:rPr>
              <a:t>мониторинга, сохранения </a:t>
            </a:r>
            <a:r>
              <a:rPr sz="2600" spc="-15" dirty="0">
                <a:latin typeface="Calibri"/>
                <a:cs typeface="Calibri"/>
              </a:rPr>
              <a:t>бдительности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20"/>
              </a:spcBef>
            </a:pPr>
            <a:r>
              <a:rPr sz="2600" spc="-10" dirty="0">
                <a:latin typeface="Calibri"/>
                <a:cs typeface="Calibri"/>
              </a:rPr>
              <a:t>предотвращения некоторых </a:t>
            </a:r>
            <a:r>
              <a:rPr sz="2600" spc="-5" dirty="0">
                <a:latin typeface="Calibri"/>
                <a:cs typeface="Calibri"/>
              </a:rPr>
              <a:t>общих состояний </a:t>
            </a:r>
            <a:r>
              <a:rPr sz="2600" spc="-10" dirty="0">
                <a:latin typeface="Calibri"/>
                <a:cs typeface="Calibri"/>
              </a:rPr>
              <a:t>здоровья </a:t>
            </a:r>
            <a:r>
              <a:rPr sz="2600" dirty="0">
                <a:latin typeface="Calibri"/>
                <a:cs typeface="Calibri"/>
              </a:rPr>
              <a:t>и старения или  </a:t>
            </a:r>
            <a:r>
              <a:rPr sz="2600" spc="-5" dirty="0">
                <a:latin typeface="Calibri"/>
                <a:cs typeface="Calibri"/>
              </a:rPr>
              <a:t>вторичных состояний, </a:t>
            </a:r>
            <a:r>
              <a:rPr sz="2600" spc="-15" dirty="0">
                <a:latin typeface="Calibri"/>
                <a:cs typeface="Calibri"/>
              </a:rPr>
              <a:t>наблюдаемых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инвалидности.</a:t>
            </a:r>
            <a:endParaRPr sz="2600">
              <a:latin typeface="Calibri"/>
              <a:cs typeface="Calibri"/>
            </a:endParaRPr>
          </a:p>
          <a:p>
            <a:pPr marL="241300" marR="372110" indent="-229235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Эта </a:t>
            </a:r>
            <a:r>
              <a:rPr sz="2600" spc="-30" dirty="0">
                <a:latin typeface="Calibri"/>
                <a:cs typeface="Calibri"/>
              </a:rPr>
              <a:t>модель </a:t>
            </a:r>
            <a:r>
              <a:rPr sz="2600" spc="-5" dirty="0">
                <a:latin typeface="Calibri"/>
                <a:cs typeface="Calibri"/>
              </a:rPr>
              <a:t>профилактики общественного </a:t>
            </a:r>
            <a:r>
              <a:rPr sz="2600" spc="-10" dirty="0">
                <a:latin typeface="Calibri"/>
                <a:cs typeface="Calibri"/>
              </a:rPr>
              <a:t>здравоохранения также  </a:t>
            </a:r>
            <a:r>
              <a:rPr sz="2600" dirty="0">
                <a:latin typeface="Calibri"/>
                <a:cs typeface="Calibri"/>
              </a:rPr>
              <a:t>включает </a:t>
            </a:r>
            <a:r>
              <a:rPr sz="2600" spc="-5" dirty="0">
                <a:latin typeface="Calibri"/>
                <a:cs typeface="Calibri"/>
              </a:rPr>
              <a:t>третичную профилактику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использованием экологических  </a:t>
            </a:r>
            <a:r>
              <a:rPr sz="2600" spc="-15" dirty="0">
                <a:latin typeface="Calibri"/>
                <a:cs typeface="Calibri"/>
              </a:rPr>
              <a:t>модификаций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технологий </a:t>
            </a:r>
            <a:r>
              <a:rPr sz="2600" dirty="0">
                <a:latin typeface="Calibri"/>
                <a:cs typeface="Calibri"/>
              </a:rPr>
              <a:t>и устранение </a:t>
            </a:r>
            <a:r>
              <a:rPr sz="2600" spc="-5" dirty="0">
                <a:latin typeface="Calibri"/>
                <a:cs typeface="Calibri"/>
              </a:rPr>
              <a:t>препятствий для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участия.</a:t>
            </a:r>
            <a:endParaRPr sz="2600">
              <a:latin typeface="Calibri"/>
              <a:cs typeface="Calibri"/>
            </a:endParaRPr>
          </a:p>
          <a:p>
            <a:pPr marL="241300" marR="542925" indent="-229235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Существуют общее </a:t>
            </a:r>
            <a:r>
              <a:rPr sz="2600" dirty="0">
                <a:latin typeface="Calibri"/>
                <a:cs typeface="Calibri"/>
              </a:rPr>
              <a:t>старение, </a:t>
            </a:r>
            <a:r>
              <a:rPr sz="2600" spc="-5" dirty="0">
                <a:latin typeface="Calibri"/>
                <a:cs typeface="Calibri"/>
              </a:rPr>
              <a:t>сопутствующие состояния, вторичные  состояния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концепции здоровья,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spc="-5" dirty="0">
                <a:latin typeface="Calibri"/>
                <a:cs typeface="Calibri"/>
              </a:rPr>
              <a:t>помогают </a:t>
            </a:r>
            <a:r>
              <a:rPr sz="2600" dirty="0">
                <a:latin typeface="Calibri"/>
                <a:cs typeface="Calibri"/>
              </a:rPr>
              <a:t>понять и  </a:t>
            </a:r>
            <a:r>
              <a:rPr sz="2600" spc="-15" dirty="0">
                <a:latin typeface="Calibri"/>
                <a:cs typeface="Calibri"/>
              </a:rPr>
              <a:t>улучшить </a:t>
            </a:r>
            <a:r>
              <a:rPr sz="2600" spc="-5" dirty="0">
                <a:latin typeface="Calibri"/>
                <a:cs typeface="Calibri"/>
              </a:rPr>
              <a:t>перспективу </a:t>
            </a:r>
            <a:r>
              <a:rPr sz="2600" spc="-15" dirty="0">
                <a:latin typeface="Calibri"/>
                <a:cs typeface="Calibri"/>
              </a:rPr>
              <a:t>продолжительности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жизни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097" rIns="0" bIns="0" rtlCol="0">
            <a:spAutoFit/>
          </a:bodyPr>
          <a:lstStyle/>
          <a:p>
            <a:pPr marL="3592195" marR="5080" indent="-2957195">
              <a:lnSpc>
                <a:spcPts val="4660"/>
              </a:lnSpc>
              <a:spcBef>
                <a:spcPts val="775"/>
              </a:spcBef>
            </a:pPr>
            <a:r>
              <a:rPr spc="-5" dirty="0"/>
              <a:t>Перспектива </a:t>
            </a:r>
            <a:r>
              <a:rPr dirty="0"/>
              <a:t>пациента – </a:t>
            </a:r>
            <a:r>
              <a:rPr spc="5" dirty="0"/>
              <a:t>старение  </a:t>
            </a:r>
            <a:r>
              <a:rPr spc="-45" dirty="0"/>
              <a:t>Врач</a:t>
            </a:r>
            <a:r>
              <a:rPr spc="-5" dirty="0"/>
              <a:t> </a:t>
            </a:r>
            <a:r>
              <a:rPr spc="-30" dirty="0"/>
              <a:t>ФРМ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9498330" cy="42246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965200" indent="-229235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Старение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процесс развития, начинается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рождения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20" dirty="0">
                <a:latin typeface="Calibri"/>
                <a:cs typeface="Calibri"/>
              </a:rPr>
              <a:t>продолжается </a:t>
            </a:r>
            <a:r>
              <a:rPr sz="2600" spc="-15" dirty="0">
                <a:latin typeface="Calibri"/>
                <a:cs typeface="Calibri"/>
              </a:rPr>
              <a:t>до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смерти.</a:t>
            </a:r>
            <a:endParaRPr sz="2600">
              <a:latin typeface="Calibri"/>
              <a:cs typeface="Calibri"/>
            </a:endParaRPr>
          </a:p>
          <a:p>
            <a:pPr marL="241300" marR="70485" indent="-229235" algn="just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На ранних </a:t>
            </a:r>
            <a:r>
              <a:rPr sz="2600" dirty="0">
                <a:latin typeface="Calibri"/>
                <a:cs typeface="Calibri"/>
              </a:rPr>
              <a:t>стадиях старения </a:t>
            </a:r>
            <a:r>
              <a:rPr sz="2600" spc="-5" dirty="0">
                <a:latin typeface="Calibri"/>
                <a:cs typeface="Calibri"/>
              </a:rPr>
              <a:t>(младенчество, </a:t>
            </a:r>
            <a:r>
              <a:rPr sz="2600" spc="-10" dirty="0">
                <a:latin typeface="Calibri"/>
                <a:cs typeface="Calibri"/>
              </a:rPr>
              <a:t>детство, </a:t>
            </a:r>
            <a:r>
              <a:rPr sz="2600" spc="-5" dirty="0">
                <a:latin typeface="Calibri"/>
                <a:cs typeface="Calibri"/>
              </a:rPr>
              <a:t>отрочество)  возрастают </a:t>
            </a:r>
            <a:r>
              <a:rPr sz="2600" dirty="0">
                <a:latin typeface="Calibri"/>
                <a:cs typeface="Calibri"/>
              </a:rPr>
              <a:t>навыки и способности; на </a:t>
            </a:r>
            <a:r>
              <a:rPr sz="2600" spc="-10" dirty="0">
                <a:latin typeface="Calibri"/>
                <a:cs typeface="Calibri"/>
              </a:rPr>
              <a:t>средних </a:t>
            </a:r>
            <a:r>
              <a:rPr sz="2600" dirty="0">
                <a:latin typeface="Calibri"/>
                <a:cs typeface="Calibri"/>
              </a:rPr>
              <a:t>стадиях </a:t>
            </a:r>
            <a:r>
              <a:rPr sz="2600" spc="-5" dirty="0">
                <a:latin typeface="Calibri"/>
                <a:cs typeface="Calibri"/>
              </a:rPr>
              <a:t>(взрослая  </a:t>
            </a:r>
            <a:r>
              <a:rPr sz="2600" dirty="0">
                <a:latin typeface="Calibri"/>
                <a:cs typeface="Calibri"/>
              </a:rPr>
              <a:t>жизнь) </a:t>
            </a:r>
            <a:r>
              <a:rPr sz="2600" spc="-10" dirty="0">
                <a:latin typeface="Calibri"/>
                <a:cs typeface="Calibri"/>
              </a:rPr>
              <a:t>поддержание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сохранение </a:t>
            </a:r>
            <a:r>
              <a:rPr sz="2600" spc="-5" dirty="0">
                <a:latin typeface="Calibri"/>
                <a:cs typeface="Calibri"/>
              </a:rPr>
              <a:t>функции </a:t>
            </a:r>
            <a:r>
              <a:rPr sz="2600" spc="-10" dirty="0">
                <a:latin typeface="Calibri"/>
                <a:cs typeface="Calibri"/>
              </a:rPr>
              <a:t>является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основным.</a:t>
            </a:r>
            <a:endParaRPr sz="2600">
              <a:latin typeface="Calibri"/>
              <a:cs typeface="Calibri"/>
            </a:endParaRPr>
          </a:p>
          <a:p>
            <a:pPr marL="241300" marR="147955" indent="-229235" algn="just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течение </a:t>
            </a:r>
            <a:r>
              <a:rPr sz="2600" dirty="0">
                <a:latin typeface="Calibri"/>
                <a:cs typeface="Calibri"/>
              </a:rPr>
              <a:t>нормальной </a:t>
            </a:r>
            <a:r>
              <a:rPr sz="2600" spc="-15" dirty="0">
                <a:latin typeface="Calibri"/>
                <a:cs typeface="Calibri"/>
              </a:rPr>
              <a:t>продолжительности </a:t>
            </a:r>
            <a:r>
              <a:rPr sz="2600" dirty="0">
                <a:latin typeface="Calibri"/>
                <a:cs typeface="Calibri"/>
              </a:rPr>
              <a:t>жизни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естественные  </a:t>
            </a:r>
            <a:r>
              <a:rPr sz="2600" spc="-5" dirty="0">
                <a:latin typeface="Calibri"/>
                <a:cs typeface="Calibri"/>
              </a:rPr>
              <a:t>физиологические снижения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быть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действительно</a:t>
            </a:r>
            <a:endParaRPr sz="2600">
              <a:latin typeface="Calibri"/>
              <a:cs typeface="Calibri"/>
            </a:endParaRPr>
          </a:p>
          <a:p>
            <a:pPr marL="241300" algn="just">
              <a:lnSpc>
                <a:spcPts val="2490"/>
              </a:lnSpc>
            </a:pPr>
            <a:r>
              <a:rPr sz="2600" spc="-10" dirty="0">
                <a:latin typeface="Calibri"/>
                <a:cs typeface="Calibri"/>
              </a:rPr>
              <a:t>предотвращены,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ускорены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замедлены:</a:t>
            </a:r>
            <a:endParaRPr sz="2600">
              <a:latin typeface="Calibri"/>
              <a:cs typeface="Calibri"/>
            </a:endParaRPr>
          </a:p>
          <a:p>
            <a:pPr marL="762635" lvl="1" indent="-293370">
              <a:lnSpc>
                <a:spcPts val="2620"/>
              </a:lnSpc>
              <a:buFont typeface="Wingdings"/>
              <a:buChar char=""/>
              <a:tabLst>
                <a:tab pos="763270" algn="l"/>
              </a:tabLst>
            </a:pPr>
            <a:r>
              <a:rPr sz="2200" spc="-15" dirty="0">
                <a:latin typeface="Calibri"/>
                <a:cs typeface="Calibri"/>
              </a:rPr>
              <a:t>различными </a:t>
            </a:r>
            <a:r>
              <a:rPr sz="2200" spc="-5" dirty="0">
                <a:latin typeface="Calibri"/>
                <a:cs typeface="Calibri"/>
              </a:rPr>
              <a:t>индивидуальными </a:t>
            </a:r>
            <a:r>
              <a:rPr sz="2200" spc="-10" dirty="0">
                <a:latin typeface="Calibri"/>
                <a:cs typeface="Calibri"/>
              </a:rPr>
              <a:t>генетическими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факторами,</a:t>
            </a:r>
            <a:endParaRPr sz="2200">
              <a:latin typeface="Calibri"/>
              <a:cs typeface="Calibri"/>
            </a:endParaRPr>
          </a:p>
          <a:p>
            <a:pPr marL="762635" lvl="1" indent="-293370">
              <a:lnSpc>
                <a:spcPts val="2615"/>
              </a:lnSpc>
              <a:buFont typeface="Wingdings"/>
              <a:buChar char="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личным поведением (например, диетой </a:t>
            </a:r>
            <a:r>
              <a:rPr sz="2200" spc="-5" dirty="0">
                <a:latin typeface="Calibri"/>
                <a:cs typeface="Calibri"/>
              </a:rPr>
              <a:t>и физическими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упражнениями),</a:t>
            </a:r>
            <a:endParaRPr sz="2200">
              <a:latin typeface="Calibri"/>
              <a:cs typeface="Calibri"/>
            </a:endParaRPr>
          </a:p>
          <a:p>
            <a:pPr marL="762635" lvl="1" indent="-293370">
              <a:lnSpc>
                <a:spcPts val="2610"/>
              </a:lnSpc>
              <a:buFont typeface="Wingdings"/>
              <a:buChar char="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практикой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здравоохранения,</a:t>
            </a:r>
            <a:endParaRPr sz="2200">
              <a:latin typeface="Calibri"/>
              <a:cs typeface="Calibri"/>
            </a:endParaRPr>
          </a:p>
          <a:p>
            <a:pPr marL="762635" lvl="1" indent="-293370">
              <a:lnSpc>
                <a:spcPts val="2625"/>
              </a:lnSpc>
              <a:buFont typeface="Wingdings"/>
              <a:buChar char="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условиями </a:t>
            </a:r>
            <a:r>
              <a:rPr sz="2200" spc="-15" dirty="0">
                <a:latin typeface="Calibri"/>
                <a:cs typeface="Calibri"/>
              </a:rPr>
              <a:t>окружающей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среды.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097" rIns="0" bIns="0" rtlCol="0">
            <a:spAutoFit/>
          </a:bodyPr>
          <a:lstStyle/>
          <a:p>
            <a:pPr marL="3592195" marR="5080" indent="-2957195">
              <a:lnSpc>
                <a:spcPts val="4660"/>
              </a:lnSpc>
              <a:spcBef>
                <a:spcPts val="775"/>
              </a:spcBef>
            </a:pPr>
            <a:r>
              <a:rPr spc="-5" dirty="0"/>
              <a:t>Перспектива </a:t>
            </a:r>
            <a:r>
              <a:rPr dirty="0"/>
              <a:t>пациента – </a:t>
            </a:r>
            <a:r>
              <a:rPr spc="5" dirty="0"/>
              <a:t>старение  </a:t>
            </a:r>
            <a:r>
              <a:rPr spc="-45" dirty="0"/>
              <a:t>Врач</a:t>
            </a:r>
            <a:r>
              <a:rPr spc="-5" dirty="0"/>
              <a:t> </a:t>
            </a:r>
            <a:r>
              <a:rPr spc="-30" dirty="0"/>
              <a:t>ФРМ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27640" cy="4132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Возрастные изменения </a:t>
            </a:r>
            <a:r>
              <a:rPr sz="2600" spc="-15" dirty="0">
                <a:latin typeface="Calibri"/>
                <a:cs typeface="Calibri"/>
              </a:rPr>
              <a:t>двигательной </a:t>
            </a:r>
            <a:r>
              <a:rPr sz="2600" dirty="0">
                <a:latin typeface="Calibri"/>
                <a:cs typeface="Calibri"/>
              </a:rPr>
              <a:t>активности </a:t>
            </a:r>
            <a:r>
              <a:rPr sz="2600" spc="-10" dirty="0">
                <a:latin typeface="Calibri"/>
                <a:cs typeface="Calibri"/>
              </a:rPr>
              <a:t>ускоряются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Calibri"/>
                <a:cs typeface="Calibri"/>
              </a:rPr>
              <a:t>некоторых </a:t>
            </a:r>
            <a:r>
              <a:rPr sz="2600" dirty="0">
                <a:latin typeface="Calibri"/>
                <a:cs typeface="Calibri"/>
              </a:rPr>
              <a:t>взрослых с </a:t>
            </a:r>
            <a:r>
              <a:rPr sz="2600" spc="-5" dirty="0">
                <a:latin typeface="Calibri"/>
                <a:cs typeface="Calibri"/>
              </a:rPr>
              <a:t>ранней </a:t>
            </a:r>
            <a:r>
              <a:rPr sz="2600" dirty="0">
                <a:latin typeface="Calibri"/>
                <a:cs typeface="Calibri"/>
              </a:rPr>
              <a:t>инвалидностью, с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spc="-5" dirty="0">
                <a:latin typeface="Calibri"/>
                <a:cs typeface="Calibri"/>
              </a:rPr>
              <a:t>ранним,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чем</a:t>
            </a:r>
            <a:endParaRPr sz="2600">
              <a:latin typeface="Calibri"/>
              <a:cs typeface="Calibri"/>
            </a:endParaRPr>
          </a:p>
          <a:p>
            <a:pPr marL="241300" marR="701675">
              <a:lnSpc>
                <a:spcPct val="70100"/>
              </a:lnSpc>
              <a:spcBef>
                <a:spcPts val="459"/>
              </a:spcBef>
            </a:pPr>
            <a:r>
              <a:rPr sz="2600" spc="-5" dirty="0">
                <a:latin typeface="Calibri"/>
                <a:cs typeface="Calibri"/>
              </a:rPr>
              <a:t>обычно, проявлением замедленной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5" dirty="0">
                <a:latin typeface="Calibri"/>
                <a:cs typeface="Calibri"/>
              </a:rPr>
              <a:t>сниженной </a:t>
            </a:r>
            <a:r>
              <a:rPr sz="2600" spc="-10" dirty="0">
                <a:latin typeface="Calibri"/>
                <a:cs typeface="Calibri"/>
              </a:rPr>
              <a:t>двигательной  </a:t>
            </a:r>
            <a:r>
              <a:rPr sz="2600" dirty="0">
                <a:latin typeface="Calibri"/>
                <a:cs typeface="Calibri"/>
              </a:rPr>
              <a:t>активности и </a:t>
            </a:r>
            <a:r>
              <a:rPr sz="2600" spc="-5" dirty="0">
                <a:latin typeface="Calibri"/>
                <a:cs typeface="Calibri"/>
              </a:rPr>
              <a:t>жалобами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боль.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Люди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ограниченными </a:t>
            </a:r>
            <a:r>
              <a:rPr sz="2600" dirty="0">
                <a:latin typeface="Calibri"/>
                <a:cs typeface="Calibri"/>
              </a:rPr>
              <a:t>возможностями </a:t>
            </a:r>
            <a:r>
              <a:rPr sz="2600" spc="-15" dirty="0">
                <a:latin typeface="Calibri"/>
                <a:cs typeface="Calibri"/>
              </a:rPr>
              <a:t>следуют </a:t>
            </a:r>
            <a:r>
              <a:rPr sz="2600" dirty="0">
                <a:latin typeface="Calibri"/>
                <a:cs typeface="Calibri"/>
              </a:rPr>
              <a:t>за курсом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старения,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Calibri"/>
                <a:cs typeface="Calibri"/>
              </a:rPr>
              <a:t>хотя, </a:t>
            </a:r>
            <a:r>
              <a:rPr sz="2600" dirty="0">
                <a:latin typeface="Calibri"/>
                <a:cs typeface="Calibri"/>
              </a:rPr>
              <a:t>вероятно, с </a:t>
            </a:r>
            <a:r>
              <a:rPr sz="2600" spc="-10" dirty="0">
                <a:latin typeface="Calibri"/>
                <a:cs typeface="Calibri"/>
              </a:rPr>
              <a:t>более медленным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более </a:t>
            </a:r>
            <a:r>
              <a:rPr sz="2600" dirty="0">
                <a:latin typeface="Calibri"/>
                <a:cs typeface="Calibri"/>
              </a:rPr>
              <a:t>низким </a:t>
            </a:r>
            <a:r>
              <a:rPr sz="2600" spc="-5" dirty="0">
                <a:latin typeface="Calibri"/>
                <a:cs typeface="Calibri"/>
              </a:rPr>
              <a:t>уровнем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навыков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меньшей </a:t>
            </a:r>
            <a:r>
              <a:rPr sz="2600" dirty="0">
                <a:latin typeface="Calibri"/>
                <a:cs typeface="Calibri"/>
              </a:rPr>
              <a:t>способностью </a:t>
            </a:r>
            <a:r>
              <a:rPr sz="2600" spc="-5" dirty="0">
                <a:latin typeface="Calibri"/>
                <a:cs typeface="Calibri"/>
              </a:rPr>
              <a:t>приспосабливаться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острому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или</a:t>
            </a:r>
            <a:endParaRPr sz="2600">
              <a:latin typeface="Calibri"/>
              <a:cs typeface="Calibri"/>
            </a:endParaRPr>
          </a:p>
          <a:p>
            <a:pPr marL="241300" marR="265430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интеркуррентному состоянию </a:t>
            </a:r>
            <a:r>
              <a:rPr sz="2600" spc="-10" dirty="0">
                <a:latin typeface="Calibri"/>
                <a:cs typeface="Calibri"/>
              </a:rPr>
              <a:t>здоровья </a:t>
            </a:r>
            <a:r>
              <a:rPr sz="2600" spc="-5" dirty="0">
                <a:latin typeface="Calibri"/>
                <a:cs typeface="Calibri"/>
              </a:rPr>
              <a:t>или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10" dirty="0">
                <a:latin typeface="Calibri"/>
                <a:cs typeface="Calibri"/>
              </a:rPr>
              <a:t>медико-хирургическим  вмешательствам.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Это концепция,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которой </a:t>
            </a:r>
            <a:r>
              <a:rPr sz="2600" spc="-5" dirty="0">
                <a:latin typeface="Calibri"/>
                <a:cs typeface="Calibri"/>
              </a:rPr>
              <a:t>важно признать,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dirty="0">
                <a:latin typeface="Calibri"/>
                <a:cs typeface="Calibri"/>
              </a:rPr>
              <a:t>не все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типы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075"/>
              </a:lnSpc>
            </a:pPr>
            <a:r>
              <a:rPr sz="2600" dirty="0">
                <a:latin typeface="Calibri"/>
                <a:cs typeface="Calibri"/>
              </a:rPr>
              <a:t>инвалидности </a:t>
            </a:r>
            <a:r>
              <a:rPr sz="2600" spc="-15" dirty="0">
                <a:latin typeface="Calibri"/>
                <a:cs typeface="Calibri"/>
              </a:rPr>
              <a:t>одинаково </a:t>
            </a:r>
            <a:r>
              <a:rPr sz="2600" spc="-10" dirty="0">
                <a:latin typeface="Calibri"/>
                <a:cs typeface="Calibri"/>
              </a:rPr>
              <a:t>реагируют </a:t>
            </a:r>
            <a:r>
              <a:rPr sz="2600" dirty="0">
                <a:latin typeface="Calibri"/>
                <a:cs typeface="Calibri"/>
              </a:rPr>
              <a:t>на старение. </a:t>
            </a:r>
            <a:r>
              <a:rPr sz="2600" spc="-80" dirty="0">
                <a:latin typeface="Calibri"/>
                <a:cs typeface="Calibri"/>
              </a:rPr>
              <a:t>Тем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менее,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акцент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600" spc="-10" dirty="0">
                <a:latin typeface="Calibri"/>
                <a:cs typeface="Calibri"/>
              </a:rPr>
              <a:t>здесь </a:t>
            </a:r>
            <a:r>
              <a:rPr sz="2600" spc="-15" dirty="0">
                <a:latin typeface="Calibri"/>
                <a:cs typeface="Calibri"/>
              </a:rPr>
              <a:t>делается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3200" b="1" spc="-5" dirty="0">
                <a:latin typeface="Calibri"/>
                <a:cs typeface="Calibri"/>
              </a:rPr>
              <a:t>старении </a:t>
            </a:r>
            <a:r>
              <a:rPr sz="3200" b="1" dirty="0">
                <a:latin typeface="Calibri"/>
                <a:cs typeface="Calibri"/>
              </a:rPr>
              <a:t>с инвалидностью</a:t>
            </a:r>
            <a:r>
              <a:rPr sz="2600" dirty="0">
                <a:latin typeface="Calibri"/>
                <a:cs typeface="Calibri"/>
              </a:rPr>
              <a:t>, а не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3265"/>
              </a:lnSpc>
            </a:pPr>
            <a:r>
              <a:rPr sz="3200" b="1" spc="-5" dirty="0">
                <a:latin typeface="Calibri"/>
                <a:cs typeface="Calibri"/>
              </a:rPr>
              <a:t>старении </a:t>
            </a:r>
            <a:r>
              <a:rPr sz="3200" b="1" dirty="0">
                <a:latin typeface="Calibri"/>
                <a:cs typeface="Calibri"/>
              </a:rPr>
              <a:t>в инвалидности </a:t>
            </a:r>
            <a:r>
              <a:rPr sz="2600" i="1" dirty="0">
                <a:latin typeface="Calibri"/>
                <a:cs typeface="Calibri"/>
              </a:rPr>
              <a:t>Monahan </a:t>
            </a:r>
            <a:r>
              <a:rPr sz="2600" i="1" spc="-25" dirty="0">
                <a:latin typeface="Calibri"/>
                <a:cs typeface="Calibri"/>
              </a:rPr>
              <a:t>DJ, </a:t>
            </a:r>
            <a:r>
              <a:rPr sz="2600" i="1" spc="-30" dirty="0">
                <a:latin typeface="Calibri"/>
                <a:cs typeface="Calibri"/>
              </a:rPr>
              <a:t>Wolf </a:t>
            </a:r>
            <a:r>
              <a:rPr sz="2600" i="1" spc="-15" dirty="0">
                <a:latin typeface="Calibri"/>
                <a:cs typeface="Calibri"/>
              </a:rPr>
              <a:t>DA</a:t>
            </a:r>
            <a:r>
              <a:rPr sz="2600" i="1" spc="-1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(2014)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8374" y="1062365"/>
            <a:ext cx="5875251" cy="2749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6969" y="4179823"/>
            <a:ext cx="9088755" cy="225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Концептуальная </a:t>
            </a:r>
            <a:r>
              <a:rPr sz="2000" b="1" spc="-15" dirty="0">
                <a:latin typeface="Times New Roman"/>
                <a:cs typeface="Times New Roman"/>
              </a:rPr>
              <a:t>модель </a:t>
            </a:r>
            <a:r>
              <a:rPr sz="2000" b="1" dirty="0">
                <a:latin typeface="Times New Roman"/>
                <a:cs typeface="Times New Roman"/>
              </a:rPr>
              <a:t>старения 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производительности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Производительность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это концептуальный фактор </a:t>
            </a:r>
            <a:r>
              <a:rPr sz="1800" spc="-5" dirty="0">
                <a:latin typeface="Times New Roman"/>
                <a:cs typeface="Times New Roman"/>
              </a:rPr>
              <a:t>множества</a:t>
            </a:r>
            <a:r>
              <a:rPr sz="1800" spc="-15" dirty="0">
                <a:latin typeface="Times New Roman"/>
                <a:cs typeface="Times New Roman"/>
              </a:rPr>
              <a:t> навыков.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Обученный </a:t>
            </a:r>
            <a:r>
              <a:rPr sz="1800" spc="-5" dirty="0">
                <a:latin typeface="Times New Roman"/>
                <a:cs typeface="Times New Roman"/>
              </a:rPr>
              <a:t>человек </a:t>
            </a:r>
            <a:r>
              <a:rPr sz="1800" dirty="0">
                <a:latin typeface="Times New Roman"/>
                <a:cs typeface="Times New Roman"/>
              </a:rPr>
              <a:t>достигнет </a:t>
            </a:r>
            <a:r>
              <a:rPr sz="1800" spc="-10" dirty="0">
                <a:latin typeface="Times New Roman"/>
                <a:cs typeface="Times New Roman"/>
              </a:rPr>
              <a:t>более </a:t>
            </a:r>
            <a:r>
              <a:rPr sz="1800" spc="-20" dirty="0">
                <a:latin typeface="Times New Roman"/>
                <a:cs typeface="Times New Roman"/>
              </a:rPr>
              <a:t>высокого </a:t>
            </a:r>
            <a:r>
              <a:rPr sz="1800" dirty="0">
                <a:latin typeface="Times New Roman"/>
                <a:cs typeface="Times New Roman"/>
              </a:rPr>
              <a:t>уровня работоспособности, </a:t>
            </a:r>
            <a:r>
              <a:rPr sz="1800" spc="-5" dirty="0">
                <a:latin typeface="Times New Roman"/>
                <a:cs typeface="Times New Roman"/>
              </a:rPr>
              <a:t>чем обычно,  и, при </a:t>
            </a:r>
            <a:r>
              <a:rPr sz="1800" dirty="0">
                <a:latin typeface="Times New Roman"/>
                <a:cs typeface="Times New Roman"/>
              </a:rPr>
              <a:t>условии </a:t>
            </a:r>
            <a:r>
              <a:rPr sz="1800" spc="-5" dirty="0">
                <a:latin typeface="Times New Roman"/>
                <a:cs typeface="Times New Roman"/>
              </a:rPr>
              <a:t>непрерывных упражнений, </a:t>
            </a:r>
            <a:r>
              <a:rPr sz="1800" spc="-35" dirty="0">
                <a:latin typeface="Times New Roman"/>
                <a:cs typeface="Times New Roman"/>
              </a:rPr>
              <a:t>будет </a:t>
            </a:r>
            <a:r>
              <a:rPr sz="1800" spc="-5" dirty="0">
                <a:latin typeface="Times New Roman"/>
                <a:cs typeface="Times New Roman"/>
              </a:rPr>
              <a:t>медленнее снижаться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возрастом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617220" algn="l"/>
                <a:tab pos="2148840" algn="l"/>
                <a:tab pos="3685540" algn="l"/>
                <a:tab pos="4072890" algn="l"/>
                <a:tab pos="5140960" algn="l"/>
                <a:tab pos="6137910" algn="l"/>
                <a:tab pos="7425690" algn="l"/>
                <a:tab pos="8421370" algn="l"/>
              </a:tabLst>
            </a:pP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5" dirty="0">
                <a:latin typeface="Times New Roman"/>
                <a:cs typeface="Times New Roman"/>
              </a:rPr>
              <a:t>нас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плен</a:t>
            </a:r>
            <a:r>
              <a:rPr sz="1800" spc="-10" dirty="0">
                <a:latin typeface="Times New Roman"/>
                <a:cs typeface="Times New Roman"/>
              </a:rPr>
              <a:t>ие</a:t>
            </a:r>
            <a:r>
              <a:rPr sz="1800" dirty="0">
                <a:latin typeface="Times New Roman"/>
                <a:cs typeface="Times New Roman"/>
              </a:rPr>
              <a:t>м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ли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сти	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взр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сл</a:t>
            </a:r>
            <a:r>
              <a:rPr sz="1800" spc="-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	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оз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2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с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ди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льшая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еря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навыков, </a:t>
            </a:r>
            <a:r>
              <a:rPr sz="1800" spc="-5" dirty="0">
                <a:latin typeface="Times New Roman"/>
                <a:cs typeface="Times New Roman"/>
              </a:rPr>
              <a:t>чем </a:t>
            </a:r>
            <a:r>
              <a:rPr sz="1800" spc="-10" dirty="0">
                <a:latin typeface="Times New Roman"/>
                <a:cs typeface="Times New Roman"/>
              </a:rPr>
              <a:t>улучшение, </a:t>
            </a:r>
            <a:r>
              <a:rPr sz="1800" spc="-5" dirty="0">
                <a:latin typeface="Times New Roman"/>
                <a:cs typeface="Times New Roman"/>
              </a:rPr>
              <a:t>но </a:t>
            </a:r>
            <a:r>
              <a:rPr sz="1800" spc="-10" dirty="0">
                <a:latin typeface="Times New Roman"/>
                <a:cs typeface="Times New Roman"/>
              </a:rPr>
              <a:t>зачастую </a:t>
            </a:r>
            <a:r>
              <a:rPr sz="1800" dirty="0">
                <a:latin typeface="Times New Roman"/>
                <a:cs typeface="Times New Roman"/>
              </a:rPr>
              <a:t>оно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dirty="0">
                <a:latin typeface="Times New Roman"/>
                <a:cs typeface="Times New Roman"/>
              </a:rPr>
              <a:t>достигает </a:t>
            </a:r>
            <a:r>
              <a:rPr sz="1800" spc="-10" dirty="0">
                <a:latin typeface="Times New Roman"/>
                <a:cs typeface="Times New Roman"/>
              </a:rPr>
              <a:t>предыдущего типичного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уровня.</a:t>
            </a:r>
            <a:endParaRPr sz="1800">
              <a:latin typeface="Times New Roman"/>
              <a:cs typeface="Times New Roman"/>
            </a:endParaRPr>
          </a:p>
          <a:p>
            <a:pPr marL="299085" marR="63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Times New Roman"/>
                <a:cs typeface="Times New Roman"/>
              </a:rPr>
              <a:t>Люди </a:t>
            </a:r>
            <a:r>
              <a:rPr sz="1800" dirty="0">
                <a:latin typeface="Times New Roman"/>
                <a:cs typeface="Times New Roman"/>
              </a:rPr>
              <a:t>с ранним </a:t>
            </a:r>
            <a:r>
              <a:rPr sz="1800" spc="-20" dirty="0">
                <a:latin typeface="Times New Roman"/>
                <a:cs typeface="Times New Roman"/>
              </a:rPr>
              <a:t>началом </a:t>
            </a:r>
            <a:r>
              <a:rPr sz="1800" spc="-5" dirty="0">
                <a:latin typeface="Times New Roman"/>
                <a:cs typeface="Times New Roman"/>
              </a:rPr>
              <a:t>инвалидности не </a:t>
            </a:r>
            <a:r>
              <a:rPr sz="1800" dirty="0">
                <a:latin typeface="Times New Roman"/>
                <a:cs typeface="Times New Roman"/>
              </a:rPr>
              <a:t>достигают </a:t>
            </a:r>
            <a:r>
              <a:rPr sz="1800" spc="-10" dirty="0">
                <a:latin typeface="Times New Roman"/>
                <a:cs typeface="Times New Roman"/>
              </a:rPr>
              <a:t>полной </a:t>
            </a:r>
            <a:r>
              <a:rPr sz="1800" spc="-5" dirty="0">
                <a:latin typeface="Times New Roman"/>
                <a:cs typeface="Times New Roman"/>
              </a:rPr>
              <a:t>«производительности»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медленнее </a:t>
            </a:r>
            <a:r>
              <a:rPr sz="1800" dirty="0">
                <a:latin typeface="Times New Roman"/>
                <a:cs typeface="Times New Roman"/>
              </a:rPr>
              <a:t>достигают </a:t>
            </a:r>
            <a:r>
              <a:rPr sz="1800" spc="-10" dirty="0">
                <a:latin typeface="Times New Roman"/>
                <a:cs typeface="Times New Roman"/>
              </a:rPr>
              <a:t>максимального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097" rIns="0" bIns="0" rtlCol="0">
            <a:spAutoFit/>
          </a:bodyPr>
          <a:lstStyle/>
          <a:p>
            <a:pPr marL="3592195" marR="5080" indent="-2957195">
              <a:lnSpc>
                <a:spcPts val="4660"/>
              </a:lnSpc>
              <a:spcBef>
                <a:spcPts val="775"/>
              </a:spcBef>
            </a:pPr>
            <a:r>
              <a:rPr spc="-5" dirty="0"/>
              <a:t>Перспектива </a:t>
            </a:r>
            <a:r>
              <a:rPr dirty="0"/>
              <a:t>пациента – </a:t>
            </a:r>
            <a:r>
              <a:rPr spc="5" dirty="0"/>
              <a:t>старение  </a:t>
            </a:r>
            <a:r>
              <a:rPr spc="-45" dirty="0"/>
              <a:t>Врач</a:t>
            </a:r>
            <a:r>
              <a:rPr spc="-5" dirty="0"/>
              <a:t> </a:t>
            </a:r>
            <a:r>
              <a:rPr spc="-30" dirty="0"/>
              <a:t>ФРМ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9970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alibri"/>
                <a:cs typeface="Calibri"/>
              </a:rPr>
              <a:t>Необходимо </a:t>
            </a:r>
            <a:r>
              <a:rPr sz="2600" spc="-5" dirty="0">
                <a:latin typeface="Calibri"/>
                <a:cs typeface="Calibri"/>
              </a:rPr>
              <a:t>оценить различные </a:t>
            </a:r>
            <a:r>
              <a:rPr sz="2600" dirty="0">
                <a:latin typeface="Calibri"/>
                <a:cs typeface="Calibri"/>
              </a:rPr>
              <a:t>временные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измерения: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возраст наступления инвалидности в зависимости </a:t>
            </a:r>
            <a:r>
              <a:rPr sz="2600" spc="-15" dirty="0">
                <a:latin typeface="Calibri"/>
                <a:cs typeface="Calibri"/>
              </a:rPr>
              <a:t>от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зрелости</a:t>
            </a:r>
            <a:endParaRPr sz="2600">
              <a:latin typeface="Calibri"/>
              <a:cs typeface="Calibri"/>
            </a:endParaRPr>
          </a:p>
          <a:p>
            <a:pPr marL="241300" marR="1123315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развития (врожденное </a:t>
            </a:r>
            <a:r>
              <a:rPr sz="2600" dirty="0">
                <a:latin typeface="Calibri"/>
                <a:cs typeface="Calibri"/>
              </a:rPr>
              <a:t>начало по сравнению с </a:t>
            </a:r>
            <a:r>
              <a:rPr sz="2600" spc="-5" dirty="0">
                <a:latin typeface="Calibri"/>
                <a:cs typeface="Calibri"/>
              </a:rPr>
              <a:t>приобретенным  </a:t>
            </a:r>
            <a:r>
              <a:rPr sz="2600" dirty="0">
                <a:latin typeface="Calibri"/>
                <a:cs typeface="Calibri"/>
              </a:rPr>
              <a:t>началом),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количество </a:t>
            </a:r>
            <a:r>
              <a:rPr sz="2600" spc="-30" dirty="0">
                <a:latin typeface="Calibri"/>
                <a:cs typeface="Calibri"/>
              </a:rPr>
              <a:t>лет, </a:t>
            </a:r>
            <a:r>
              <a:rPr sz="2600" spc="-5" dirty="0">
                <a:latin typeface="Calibri"/>
                <a:cs typeface="Calibri"/>
              </a:rPr>
              <a:t>проведенных </a:t>
            </a:r>
            <a:r>
              <a:rPr sz="2600" dirty="0">
                <a:latin typeface="Calibri"/>
                <a:cs typeface="Calibri"/>
              </a:rPr>
              <a:t>с инвалидностью </a:t>
            </a:r>
            <a:r>
              <a:rPr sz="2600" spc="-5" dirty="0">
                <a:latin typeface="Calibri"/>
                <a:cs typeface="Calibri"/>
              </a:rPr>
              <a:t>(начало </a:t>
            </a:r>
            <a:r>
              <a:rPr sz="2600" spc="-10" dirty="0">
                <a:latin typeface="Calibri"/>
                <a:cs typeface="Calibri"/>
              </a:rPr>
              <a:t>гемипареза,  отмеченное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рождении </a:t>
            </a:r>
            <a:r>
              <a:rPr sz="2600" dirty="0">
                <a:latin typeface="Calibri"/>
                <a:cs typeface="Calibri"/>
              </a:rPr>
              <a:t>по сравнению с началом в </a:t>
            </a:r>
            <a:r>
              <a:rPr sz="2600" spc="-5" dirty="0">
                <a:latin typeface="Calibri"/>
                <a:cs typeface="Calibri"/>
              </a:rPr>
              <a:t>возрасте </a:t>
            </a:r>
            <a:r>
              <a:rPr sz="2600" dirty="0">
                <a:latin typeface="Calibri"/>
                <a:cs typeface="Calibri"/>
              </a:rPr>
              <a:t>17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лет),</a:t>
            </a:r>
            <a:endParaRPr sz="2600">
              <a:latin typeface="Calibri"/>
              <a:cs typeface="Calibri"/>
            </a:endParaRPr>
          </a:p>
          <a:p>
            <a:pPr marL="241300" marR="518795" indent="-229235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Calibri"/>
                <a:cs typeface="Calibri"/>
              </a:rPr>
              <a:t>кумулятивное </a:t>
            </a:r>
            <a:r>
              <a:rPr sz="2600" spc="-10" dirty="0">
                <a:latin typeface="Calibri"/>
                <a:cs typeface="Calibri"/>
              </a:rPr>
              <a:t>влияние </a:t>
            </a:r>
            <a:r>
              <a:rPr sz="2600" spc="-5" dirty="0">
                <a:latin typeface="Calibri"/>
                <a:cs typeface="Calibri"/>
              </a:rPr>
              <a:t>лекарств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20" dirty="0">
                <a:latin typeface="Calibri"/>
                <a:cs typeface="Calibri"/>
              </a:rPr>
              <a:t>методов </a:t>
            </a:r>
            <a:r>
              <a:rPr sz="2600" spc="-5" dirty="0">
                <a:latin typeface="Calibri"/>
                <a:cs typeface="Calibri"/>
              </a:rPr>
              <a:t>лечения </a:t>
            </a:r>
            <a:r>
              <a:rPr sz="2600" dirty="0">
                <a:latin typeface="Calibri"/>
                <a:cs typeface="Calibri"/>
              </a:rPr>
              <a:t>( </a:t>
            </a:r>
            <a:r>
              <a:rPr sz="2600" spc="-10" dirty="0">
                <a:latin typeface="Calibri"/>
                <a:cs typeface="Calibri"/>
              </a:rPr>
              <a:t>длительное  использование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стероидов)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эра наступления инвалидности </a:t>
            </a:r>
            <a:r>
              <a:rPr sz="2600" spc="-5" dirty="0">
                <a:latin typeface="Calibri"/>
                <a:cs typeface="Calibri"/>
              </a:rPr>
              <a:t>(наступление ДЦП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1970-х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endParaRPr sz="2600">
              <a:latin typeface="Calibri"/>
              <a:cs typeface="Calibri"/>
            </a:endParaRPr>
          </a:p>
          <a:p>
            <a:pPr marL="241300" marR="1072515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сравнению с </a:t>
            </a:r>
            <a:r>
              <a:rPr sz="2600" spc="-5" dirty="0">
                <a:latin typeface="Calibri"/>
                <a:cs typeface="Calibri"/>
              </a:rPr>
              <a:t>21-м </a:t>
            </a:r>
            <a:r>
              <a:rPr sz="2600" spc="-10" dirty="0">
                <a:latin typeface="Calibri"/>
                <a:cs typeface="Calibri"/>
              </a:rPr>
              <a:t>веком), </a:t>
            </a:r>
            <a:r>
              <a:rPr sz="2600" dirty="0">
                <a:latin typeface="Calibri"/>
                <a:cs typeface="Calibri"/>
              </a:rPr>
              <a:t>включая </a:t>
            </a:r>
            <a:r>
              <a:rPr sz="2600" spc="-10" dirty="0">
                <a:latin typeface="Calibri"/>
                <a:cs typeface="Calibri"/>
              </a:rPr>
              <a:t>различные </a:t>
            </a:r>
            <a:r>
              <a:rPr sz="2600" spc="-20" dirty="0">
                <a:latin typeface="Calibri"/>
                <a:cs typeface="Calibri"/>
              </a:rPr>
              <a:t>методы </a:t>
            </a:r>
            <a:r>
              <a:rPr sz="2600" spc="-5" dirty="0">
                <a:latin typeface="Calibri"/>
                <a:cs typeface="Calibri"/>
              </a:rPr>
              <a:t>лечения,  возможности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подходы.</a:t>
            </a:r>
            <a:endParaRPr sz="2600">
              <a:latin typeface="Calibri"/>
              <a:cs typeface="Calibri"/>
            </a:endParaRPr>
          </a:p>
          <a:p>
            <a:pPr marL="12700" marR="258445">
              <a:lnSpc>
                <a:spcPct val="70100"/>
              </a:lnSpc>
              <a:spcBef>
                <a:spcPts val="994"/>
              </a:spcBef>
            </a:pPr>
            <a:r>
              <a:rPr sz="2600" dirty="0">
                <a:latin typeface="Calibri"/>
                <a:cs typeface="Calibri"/>
              </a:rPr>
              <a:t>Ожидаемые изменения старения и </a:t>
            </a:r>
            <a:r>
              <a:rPr sz="2600" spc="-5" dirty="0">
                <a:latin typeface="Calibri"/>
                <a:cs typeface="Calibri"/>
              </a:rPr>
              <a:t>стратегии </a:t>
            </a:r>
            <a:r>
              <a:rPr sz="2600" dirty="0">
                <a:latin typeface="Calibri"/>
                <a:cs typeface="Calibri"/>
              </a:rPr>
              <a:t>лечения </a:t>
            </a:r>
            <a:r>
              <a:rPr sz="2600" spc="-25" dirty="0">
                <a:latin typeface="Calibri"/>
                <a:cs typeface="Calibri"/>
              </a:rPr>
              <a:t>будут </a:t>
            </a:r>
            <a:r>
              <a:rPr sz="2600" dirty="0">
                <a:latin typeface="Calibri"/>
                <a:cs typeface="Calibri"/>
              </a:rPr>
              <a:t>изменены  </a:t>
            </a:r>
            <a:r>
              <a:rPr sz="2600" spc="-10" dirty="0">
                <a:latin typeface="Calibri"/>
                <a:cs typeface="Calibri"/>
              </a:rPr>
              <a:t>этими </a:t>
            </a:r>
            <a:r>
              <a:rPr sz="2600" dirty="0">
                <a:latin typeface="Calibri"/>
                <a:cs typeface="Calibri"/>
              </a:rPr>
              <a:t>временными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концепциями.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38048"/>
          <a:ext cx="12195175" cy="672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830"/>
                <a:gridCol w="2445385"/>
                <a:gridCol w="3082290"/>
                <a:gridCol w="2908300"/>
                <a:gridCol w="2441575"/>
              </a:tblGrid>
              <a:tr h="3443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Пинает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мячик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6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Лучше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бегает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68580" marR="20764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Предложения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двух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слов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6400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38430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Знает части тела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Большую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часть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времен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понятен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(70%)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6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Знает 200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слов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69215" marR="54102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Строит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башню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 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шести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семи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кубов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727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Включает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ручку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двери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687070">
                        <a:lnSpc>
                          <a:spcPct val="100000"/>
                        </a:lnSpc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провести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вертикальную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линию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9850" marR="59055">
                        <a:lnSpc>
                          <a:spcPct val="100000"/>
                        </a:lnSpc>
                        <a:tabLst>
                          <a:tab pos="1246505" algn="l"/>
                        </a:tabLst>
                      </a:pP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Мо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ет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наде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ть 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некоторую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одежду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8580" marR="368300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Балансирует</a:t>
                      </a:r>
                      <a:r>
                        <a:rPr sz="24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одной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ноге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58293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Ездит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2400" spc="-1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spc="6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  велосипеде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8580" marR="60960">
                        <a:lnSpc>
                          <a:spcPct val="100000"/>
                        </a:lnSpc>
                        <a:tabLst>
                          <a:tab pos="1997075" algn="l"/>
                          <a:tab pos="244221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Знает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имя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фамилию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Знает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возраст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пол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дл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	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х  слов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263650" algn="l"/>
                          <a:tab pos="2560955" algn="l"/>
                        </a:tabLst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Может	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считать	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три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25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объекта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9215" marR="60325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Строит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башню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9-  10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кубов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59055">
                        <a:lnSpc>
                          <a:spcPct val="100000"/>
                        </a:lnSpc>
                        <a:tabLst>
                          <a:tab pos="1585595" algn="l"/>
                        </a:tabLst>
                      </a:pPr>
                      <a:r>
                        <a:rPr sz="2400" spc="1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ерж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аранд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ш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пальцами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825"/>
                        </a:lnSpc>
                        <a:spcBef>
                          <a:spcPts val="5"/>
                        </a:spcBef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Копирует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круг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Одевается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59690" algn="just">
                        <a:lnSpc>
                          <a:spcPct val="100000"/>
                        </a:lnSpc>
                      </a:pP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Легко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остается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одинНезначитель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ное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обучение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626440"/>
            <a:ext cx="560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Вторичные</a:t>
            </a:r>
            <a:r>
              <a:rPr spc="-55" dirty="0"/>
              <a:t> </a:t>
            </a:r>
            <a:r>
              <a:rPr spc="-20" dirty="0"/>
              <a:t>состояния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89"/>
            <a:ext cx="10332085" cy="39941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186690" indent="-229235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Вторичные </a:t>
            </a:r>
            <a:r>
              <a:rPr sz="2800" spc="-5" dirty="0">
                <a:latin typeface="Times New Roman"/>
                <a:cs typeface="Times New Roman"/>
              </a:rPr>
              <a:t>состояния </a:t>
            </a:r>
            <a:r>
              <a:rPr sz="2800" spc="-10" dirty="0">
                <a:latin typeface="Times New Roman"/>
                <a:cs typeface="Times New Roman"/>
              </a:rPr>
              <a:t>определяются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5" dirty="0">
                <a:latin typeface="Times New Roman"/>
                <a:cs typeface="Times New Roman"/>
              </a:rPr>
              <a:t>«любое </a:t>
            </a:r>
            <a:r>
              <a:rPr sz="2800" spc="-5" dirty="0">
                <a:latin typeface="Times New Roman"/>
                <a:cs typeface="Times New Roman"/>
              </a:rPr>
              <a:t>дополнительное  </a:t>
            </a:r>
            <a:r>
              <a:rPr sz="2800" spc="-10" dirty="0">
                <a:latin typeface="Times New Roman"/>
                <a:cs typeface="Times New Roman"/>
              </a:rPr>
              <a:t>физическое или психическое </a:t>
            </a:r>
            <a:r>
              <a:rPr sz="2800" spc="-5" dirty="0">
                <a:latin typeface="Times New Roman"/>
                <a:cs typeface="Times New Roman"/>
              </a:rPr>
              <a:t>состояние, </a:t>
            </a:r>
            <a:r>
              <a:rPr sz="2800" spc="-30" dirty="0">
                <a:latin typeface="Times New Roman"/>
                <a:cs typeface="Times New Roman"/>
              </a:rPr>
              <a:t>которое </a:t>
            </a:r>
            <a:r>
              <a:rPr sz="2800" spc="-15" dirty="0">
                <a:latin typeface="Times New Roman"/>
                <a:cs typeface="Times New Roman"/>
              </a:rPr>
              <a:t>возникает 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spc="-35" dirty="0">
                <a:latin typeface="Times New Roman"/>
                <a:cs typeface="Times New Roman"/>
              </a:rPr>
              <a:t>результате </a:t>
            </a:r>
            <a:r>
              <a:rPr sz="2800" spc="-5" dirty="0">
                <a:latin typeface="Times New Roman"/>
                <a:cs typeface="Times New Roman"/>
              </a:rPr>
              <a:t>наличия </a:t>
            </a:r>
            <a:r>
              <a:rPr sz="2800" spc="-10" dirty="0">
                <a:latin typeface="Times New Roman"/>
                <a:cs typeface="Times New Roman"/>
              </a:rPr>
              <a:t>первичного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(инвалидизирующего)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690"/>
              </a:lnSpc>
            </a:pPr>
            <a:r>
              <a:rPr sz="2800" spc="-5" dirty="0">
                <a:latin typeface="Times New Roman"/>
                <a:cs typeface="Times New Roman"/>
              </a:rPr>
              <a:t>состояния».</a:t>
            </a:r>
            <a:endParaRPr sz="2800">
              <a:latin typeface="Times New Roman"/>
              <a:cs typeface="Times New Roman"/>
            </a:endParaRPr>
          </a:p>
          <a:p>
            <a:pPr marL="241300" marR="3810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Первоначальная </a:t>
            </a:r>
            <a:r>
              <a:rPr sz="2800" spc="-20" dirty="0">
                <a:latin typeface="Times New Roman"/>
                <a:cs typeface="Times New Roman"/>
              </a:rPr>
              <a:t>концепция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предполагаемое использование  термина </a:t>
            </a:r>
            <a:r>
              <a:rPr sz="2800" spc="-20" dirty="0">
                <a:latin typeface="Times New Roman"/>
                <a:cs typeface="Times New Roman"/>
              </a:rPr>
              <a:t>отличает </a:t>
            </a:r>
            <a:r>
              <a:rPr sz="2800" spc="-15" dirty="0">
                <a:latin typeface="Times New Roman"/>
                <a:cs typeface="Times New Roman"/>
              </a:rPr>
              <a:t>вторичные </a:t>
            </a:r>
            <a:r>
              <a:rPr sz="2800" spc="-5" dirty="0">
                <a:latin typeface="Times New Roman"/>
                <a:cs typeface="Times New Roman"/>
              </a:rPr>
              <a:t>состояния </a:t>
            </a:r>
            <a:r>
              <a:rPr sz="2800" spc="-10" dirty="0">
                <a:latin typeface="Times New Roman"/>
                <a:cs typeface="Times New Roman"/>
              </a:rPr>
              <a:t>здоровья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5" dirty="0">
                <a:latin typeface="Times New Roman"/>
                <a:cs typeface="Times New Roman"/>
              </a:rPr>
              <a:t>социальных и  </a:t>
            </a:r>
            <a:r>
              <a:rPr sz="2800" spc="-15" dirty="0">
                <a:latin typeface="Times New Roman"/>
                <a:cs typeface="Times New Roman"/>
              </a:rPr>
              <a:t>экономических </a:t>
            </a:r>
            <a:r>
              <a:rPr sz="2800" spc="-5" dirty="0">
                <a:latin typeface="Times New Roman"/>
                <a:cs typeface="Times New Roman"/>
              </a:rPr>
              <a:t>последствий, </a:t>
            </a:r>
            <a:r>
              <a:rPr sz="2800" spc="-35" dirty="0">
                <a:latin typeface="Times New Roman"/>
                <a:cs typeface="Times New Roman"/>
              </a:rPr>
              <a:t>которые </a:t>
            </a:r>
            <a:r>
              <a:rPr sz="2800" spc="-5" dirty="0">
                <a:latin typeface="Times New Roman"/>
                <a:cs typeface="Times New Roman"/>
              </a:rPr>
              <a:t>могут </a:t>
            </a:r>
            <a:r>
              <a:rPr sz="2800" spc="-25" dirty="0">
                <a:latin typeface="Times New Roman"/>
                <a:cs typeface="Times New Roman"/>
              </a:rPr>
              <a:t>следовать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ct val="80000"/>
              </a:lnSpc>
            </a:pPr>
            <a:r>
              <a:rPr sz="2800" spc="-5" dirty="0">
                <a:latin typeface="Times New Roman"/>
                <a:cs typeface="Times New Roman"/>
              </a:rPr>
              <a:t>первичным состоянием </a:t>
            </a:r>
            <a:r>
              <a:rPr sz="2800" dirty="0">
                <a:latin typeface="Times New Roman"/>
                <a:cs typeface="Times New Roman"/>
              </a:rPr>
              <a:t>инвалидности </a:t>
            </a:r>
            <a:r>
              <a:rPr sz="2800" spc="-5" dirty="0">
                <a:latin typeface="Times New Roman"/>
                <a:cs typeface="Times New Roman"/>
              </a:rPr>
              <a:t>(социальные ограничения и  барьеры - </a:t>
            </a:r>
            <a:r>
              <a:rPr sz="2800" spc="-10" dirty="0">
                <a:latin typeface="Times New Roman"/>
                <a:cs typeface="Times New Roman"/>
              </a:rPr>
              <a:t>например, </a:t>
            </a:r>
            <a:r>
              <a:rPr sz="2800" spc="-5" dirty="0">
                <a:latin typeface="Times New Roman"/>
                <a:cs typeface="Times New Roman"/>
              </a:rPr>
              <a:t>бедность с </a:t>
            </a:r>
            <a:r>
              <a:rPr sz="2800" dirty="0">
                <a:latin typeface="Times New Roman"/>
                <a:cs typeface="Times New Roman"/>
              </a:rPr>
              <a:t>инвалидностью, </a:t>
            </a:r>
            <a:r>
              <a:rPr sz="2800" spc="-5" dirty="0">
                <a:latin typeface="Times New Roman"/>
                <a:cs typeface="Times New Roman"/>
              </a:rPr>
              <a:t>социальная  </a:t>
            </a:r>
            <a:r>
              <a:rPr sz="2800" spc="-15" dirty="0">
                <a:latin typeface="Times New Roman"/>
                <a:cs typeface="Times New Roman"/>
              </a:rPr>
              <a:t>изоляция, </a:t>
            </a:r>
            <a:r>
              <a:rPr sz="2800" spc="-5" dirty="0">
                <a:latin typeface="Times New Roman"/>
                <a:cs typeface="Times New Roman"/>
              </a:rPr>
              <a:t>ограниченная транспортировка). </a:t>
            </a:r>
            <a:r>
              <a:rPr sz="2800" i="1" spc="-5" dirty="0">
                <a:latin typeface="Times New Roman"/>
                <a:cs typeface="Times New Roman"/>
              </a:rPr>
              <a:t>Birklein </a:t>
            </a:r>
            <a:r>
              <a:rPr sz="2800" i="1" spc="-185" dirty="0">
                <a:latin typeface="Times New Roman"/>
                <a:cs typeface="Times New Roman"/>
              </a:rPr>
              <a:t>F, </a:t>
            </a:r>
            <a:r>
              <a:rPr sz="2800" i="1" spc="-5" dirty="0">
                <a:latin typeface="Times New Roman"/>
                <a:cs typeface="Times New Roman"/>
              </a:rPr>
              <a:t>Riedl B,  Sieweke N, et al.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(2000)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626440"/>
            <a:ext cx="560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Вторичные</a:t>
            </a:r>
            <a:r>
              <a:rPr spc="-55" dirty="0"/>
              <a:t> </a:t>
            </a:r>
            <a:r>
              <a:rPr spc="-20" dirty="0"/>
              <a:t>состояния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2825"/>
            <a:ext cx="9782810" cy="40246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374015" indent="-2292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Есть </a:t>
            </a:r>
            <a:r>
              <a:rPr sz="2200" spc="-15" dirty="0">
                <a:latin typeface="Times New Roman"/>
                <a:cs typeface="Times New Roman"/>
              </a:rPr>
              <a:t>ключевые </a:t>
            </a:r>
            <a:r>
              <a:rPr sz="2200" spc="-5" dirty="0">
                <a:latin typeface="Times New Roman"/>
                <a:cs typeface="Times New Roman"/>
              </a:rPr>
              <a:t>общие </a:t>
            </a:r>
            <a:r>
              <a:rPr sz="2200" spc="-10" dirty="0">
                <a:latin typeface="Times New Roman"/>
                <a:cs typeface="Times New Roman"/>
              </a:rPr>
              <a:t>черты </a:t>
            </a:r>
            <a:r>
              <a:rPr sz="2200" spc="-15" dirty="0">
                <a:latin typeface="Times New Roman"/>
                <a:cs typeface="Times New Roman"/>
              </a:rPr>
              <a:t>вторичных </a:t>
            </a:r>
            <a:r>
              <a:rPr sz="2200" spc="-5" dirty="0">
                <a:latin typeface="Times New Roman"/>
                <a:cs typeface="Times New Roman"/>
              </a:rPr>
              <a:t>состояний </a:t>
            </a:r>
            <a:r>
              <a:rPr sz="2200" i="1" spc="-5" dirty="0">
                <a:latin typeface="Times New Roman"/>
                <a:cs typeface="Times New Roman"/>
              </a:rPr>
              <a:t>Stanton-Hicks M, Janig M,  Hassenbush S.,et al. </a:t>
            </a:r>
            <a:r>
              <a:rPr sz="2200" i="1" dirty="0">
                <a:latin typeface="Times New Roman"/>
                <a:cs typeface="Times New Roman"/>
              </a:rPr>
              <a:t>(1995)</a:t>
            </a:r>
            <a:r>
              <a:rPr sz="2200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615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Причинно-следственная связь </a:t>
            </a: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0" dirty="0">
                <a:latin typeface="Times New Roman"/>
                <a:cs typeface="Times New Roman"/>
              </a:rPr>
              <a:t>первичной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инвалидностью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Первичная </a:t>
            </a:r>
            <a:r>
              <a:rPr sz="2200" spc="-5" dirty="0">
                <a:latin typeface="Times New Roman"/>
                <a:cs typeface="Times New Roman"/>
              </a:rPr>
              <a:t>инвалидность </a:t>
            </a:r>
            <a:r>
              <a:rPr sz="2200" spc="-10" dirty="0">
                <a:latin typeface="Times New Roman"/>
                <a:cs typeface="Times New Roman"/>
              </a:rPr>
              <a:t>является </a:t>
            </a:r>
            <a:r>
              <a:rPr sz="2200" spc="-15" dirty="0">
                <a:latin typeface="Times New Roman"/>
                <a:cs typeface="Times New Roman"/>
              </a:rPr>
              <a:t>фактором </a:t>
            </a:r>
            <a:r>
              <a:rPr sz="2200" spc="-10" dirty="0">
                <a:latin typeface="Times New Roman"/>
                <a:cs typeface="Times New Roman"/>
              </a:rPr>
              <a:t>риска </a:t>
            </a:r>
            <a:r>
              <a:rPr sz="2200" spc="-20" dirty="0">
                <a:latin typeface="Times New Roman"/>
                <a:cs typeface="Times New Roman"/>
              </a:rPr>
              <a:t>вторичного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заболевания.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2090"/>
              </a:spcBef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5" dirty="0">
                <a:latin typeface="Times New Roman"/>
                <a:cs typeface="Times New Roman"/>
              </a:rPr>
              <a:t>Предотвратимые </a:t>
            </a:r>
            <a:r>
              <a:rPr sz="2200" spc="-10" dirty="0">
                <a:latin typeface="Times New Roman"/>
                <a:cs typeface="Times New Roman"/>
              </a:rPr>
              <a:t>или изменяемые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условия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2075"/>
              </a:spcBef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Изменчивость в </a:t>
            </a:r>
            <a:r>
              <a:rPr sz="2200" spc="-10" dirty="0">
                <a:latin typeface="Times New Roman"/>
                <a:cs typeface="Times New Roman"/>
              </a:rPr>
              <a:t>выражении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времени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проявления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2090"/>
              </a:spcBef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Возможность повысить </a:t>
            </a:r>
            <a:r>
              <a:rPr sz="2200" spc="-5" dirty="0">
                <a:latin typeface="Times New Roman"/>
                <a:cs typeface="Times New Roman"/>
              </a:rPr>
              <a:t>тяжесть </a:t>
            </a:r>
            <a:r>
              <a:rPr sz="2200" spc="-15" dirty="0">
                <a:latin typeface="Times New Roman"/>
                <a:cs typeface="Times New Roman"/>
              </a:rPr>
              <a:t>первичного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состояния.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2090"/>
              </a:spcBef>
              <a:buSzPct val="95454"/>
              <a:buFont typeface="Wingdings"/>
              <a:buChar char=""/>
              <a:tabLst>
                <a:tab pos="6991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Возможность </a:t>
            </a:r>
            <a:r>
              <a:rPr sz="2200" spc="-15" dirty="0">
                <a:latin typeface="Times New Roman"/>
                <a:cs typeface="Times New Roman"/>
              </a:rPr>
              <a:t>стать </a:t>
            </a:r>
            <a:r>
              <a:rPr sz="2200" spc="-25" dirty="0">
                <a:latin typeface="Times New Roman"/>
                <a:cs typeface="Times New Roman"/>
              </a:rPr>
              <a:t>главной </a:t>
            </a:r>
            <a:r>
              <a:rPr sz="2200" spc="-15" dirty="0">
                <a:latin typeface="Times New Roman"/>
                <a:cs typeface="Times New Roman"/>
              </a:rPr>
              <a:t>проблемой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здоровья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626440"/>
            <a:ext cx="560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Вторичные</a:t>
            </a:r>
            <a:r>
              <a:rPr spc="-55" dirty="0"/>
              <a:t> </a:t>
            </a:r>
            <a:r>
              <a:rPr spc="-20" dirty="0"/>
              <a:t>состояния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10354310" cy="42443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730250" indent="-229235" algn="just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Многие </a:t>
            </a:r>
            <a:r>
              <a:rPr sz="2600" spc="-15" dirty="0">
                <a:latin typeface="Times New Roman"/>
                <a:cs typeface="Times New Roman"/>
              </a:rPr>
              <a:t>вторичные </a:t>
            </a:r>
            <a:r>
              <a:rPr sz="2600" spc="-5" dirty="0">
                <a:latin typeface="Times New Roman"/>
                <a:cs typeface="Times New Roman"/>
              </a:rPr>
              <a:t>состояния связаны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5" dirty="0">
                <a:latin typeface="Times New Roman"/>
                <a:cs typeface="Times New Roman"/>
              </a:rPr>
              <a:t>несколькими </a:t>
            </a:r>
            <a:r>
              <a:rPr sz="2600" spc="-5" dirty="0">
                <a:latin typeface="Times New Roman"/>
                <a:cs typeface="Times New Roman"/>
              </a:rPr>
              <a:t>первичными  </a:t>
            </a:r>
            <a:r>
              <a:rPr sz="2600" spc="-10" dirty="0">
                <a:latin typeface="Times New Roman"/>
                <a:cs typeface="Times New Roman"/>
              </a:rPr>
              <a:t>инвалидизирующими </a:t>
            </a:r>
            <a:r>
              <a:rPr sz="2600" spc="-5" dirty="0">
                <a:latin typeface="Times New Roman"/>
                <a:cs typeface="Times New Roman"/>
              </a:rPr>
              <a:t>состояниями </a:t>
            </a:r>
            <a:r>
              <a:rPr sz="2600" spc="5" dirty="0">
                <a:latin typeface="Times New Roman"/>
                <a:cs typeface="Times New Roman"/>
              </a:rPr>
              <a:t>через </a:t>
            </a:r>
            <a:r>
              <a:rPr sz="2600" dirty="0">
                <a:latin typeface="Times New Roman"/>
                <a:cs typeface="Times New Roman"/>
              </a:rPr>
              <a:t>общие физиологические  </a:t>
            </a:r>
            <a:r>
              <a:rPr sz="2600" spc="5" dirty="0">
                <a:latin typeface="Times New Roman"/>
                <a:cs typeface="Times New Roman"/>
              </a:rPr>
              <a:t>процессы </a:t>
            </a:r>
            <a:r>
              <a:rPr sz="2600" spc="-5" dirty="0">
                <a:latin typeface="Times New Roman"/>
                <a:cs typeface="Times New Roman"/>
              </a:rPr>
              <a:t>или функциональные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характеристики.</a:t>
            </a:r>
            <a:endParaRPr sz="2600">
              <a:latin typeface="Times New Roman"/>
              <a:cs typeface="Times New Roman"/>
            </a:endParaRPr>
          </a:p>
          <a:p>
            <a:pPr marL="241300" indent="-229235" algn="just">
              <a:lnSpc>
                <a:spcPts val="2965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Например, </a:t>
            </a:r>
            <a:r>
              <a:rPr sz="2600" dirty="0">
                <a:latin typeface="Times New Roman"/>
                <a:cs typeface="Times New Roman"/>
              </a:rPr>
              <a:t>инвалидность с </a:t>
            </a:r>
            <a:r>
              <a:rPr sz="2600" spc="-10" dirty="0">
                <a:latin typeface="Times New Roman"/>
                <a:cs typeface="Times New Roman"/>
              </a:rPr>
              <a:t>изменениями </a:t>
            </a:r>
            <a:r>
              <a:rPr sz="2600" dirty="0">
                <a:latin typeface="Times New Roman"/>
                <a:cs typeface="Times New Roman"/>
              </a:rPr>
              <a:t>чувствительности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latin typeface="Times New Roman"/>
                <a:cs typeface="Times New Roman"/>
              </a:rPr>
              <a:t>неподвижностью являются </a:t>
            </a:r>
            <a:r>
              <a:rPr sz="2600" spc="-10" dirty="0">
                <a:latin typeface="Times New Roman"/>
                <a:cs typeface="Times New Roman"/>
              </a:rPr>
              <a:t>факторами риска </a:t>
            </a:r>
            <a:r>
              <a:rPr sz="2600" spc="-5" dirty="0">
                <a:latin typeface="Times New Roman"/>
                <a:cs typeface="Times New Roman"/>
              </a:rPr>
              <a:t>возникновения </a:t>
            </a:r>
            <a:r>
              <a:rPr sz="2600" spc="-10" dirty="0">
                <a:latin typeface="Times New Roman"/>
                <a:cs typeface="Times New Roman"/>
              </a:rPr>
              <a:t>пролежней  </a:t>
            </a:r>
            <a:r>
              <a:rPr sz="2600" dirty="0">
                <a:latin typeface="Times New Roman"/>
                <a:cs typeface="Times New Roman"/>
              </a:rPr>
              <a:t>при </a:t>
            </a:r>
            <a:r>
              <a:rPr sz="2600" spc="5" dirty="0">
                <a:latin typeface="Times New Roman"/>
                <a:cs typeface="Times New Roman"/>
              </a:rPr>
              <a:t>таких </a:t>
            </a:r>
            <a:r>
              <a:rPr sz="2600" spc="-10" dirty="0">
                <a:latin typeface="Times New Roman"/>
                <a:cs typeface="Times New Roman"/>
              </a:rPr>
              <a:t>заболеваниях,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повреждение </a:t>
            </a:r>
            <a:r>
              <a:rPr sz="2600" spc="-10" dirty="0">
                <a:latin typeface="Times New Roman"/>
                <a:cs typeface="Times New Roman"/>
              </a:rPr>
              <a:t>спинного </a:t>
            </a:r>
            <a:r>
              <a:rPr sz="2600" dirty="0">
                <a:latin typeface="Times New Roman"/>
                <a:cs typeface="Times New Roman"/>
              </a:rPr>
              <a:t>мозга, spina bifida,  рассеянный </a:t>
            </a:r>
            <a:r>
              <a:rPr sz="2600" spc="-5" dirty="0">
                <a:latin typeface="Times New Roman"/>
                <a:cs typeface="Times New Roman"/>
              </a:rPr>
              <a:t>склероз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тяжелое </a:t>
            </a:r>
            <a:r>
              <a:rPr sz="2600" dirty="0">
                <a:latin typeface="Times New Roman"/>
                <a:cs typeface="Times New Roman"/>
              </a:rPr>
              <a:t>повреждение </a:t>
            </a:r>
            <a:r>
              <a:rPr sz="2600" spc="-20" dirty="0">
                <a:latin typeface="Times New Roman"/>
                <a:cs typeface="Times New Roman"/>
              </a:rPr>
              <a:t>головного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мозга.</a:t>
            </a:r>
            <a:endParaRPr sz="2600">
              <a:latin typeface="Times New Roman"/>
              <a:cs typeface="Times New Roman"/>
            </a:endParaRPr>
          </a:p>
          <a:p>
            <a:pPr marL="241300" marR="1120775" indent="-229235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30" dirty="0">
                <a:latin typeface="Times New Roman"/>
                <a:cs typeface="Times New Roman"/>
              </a:rPr>
              <a:t>Три </a:t>
            </a:r>
            <a:r>
              <a:rPr sz="2600" dirty="0">
                <a:latin typeface="Times New Roman"/>
                <a:cs typeface="Times New Roman"/>
              </a:rPr>
              <a:t>общих </a:t>
            </a:r>
            <a:r>
              <a:rPr sz="2600" spc="-15" dirty="0">
                <a:latin typeface="Times New Roman"/>
                <a:cs typeface="Times New Roman"/>
              </a:rPr>
              <a:t>вторичных </a:t>
            </a:r>
            <a:r>
              <a:rPr sz="2600" spc="-5" dirty="0">
                <a:latin typeface="Times New Roman"/>
                <a:cs typeface="Times New Roman"/>
              </a:rPr>
              <a:t>состояния, </a:t>
            </a:r>
            <a:r>
              <a:rPr sz="2600" spc="-10" dirty="0">
                <a:latin typeface="Times New Roman"/>
                <a:cs typeface="Times New Roman"/>
              </a:rPr>
              <a:t>отмеченных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исследованиях  </a:t>
            </a:r>
            <a:r>
              <a:rPr sz="2600" dirty="0">
                <a:latin typeface="Times New Roman"/>
                <a:cs typeface="Times New Roman"/>
              </a:rPr>
              <a:t>перекрестной инвалидности, </a:t>
            </a: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10" dirty="0">
                <a:latin typeface="Times New Roman"/>
                <a:cs typeface="Times New Roman"/>
              </a:rPr>
              <a:t>усталость, </a:t>
            </a:r>
            <a:r>
              <a:rPr sz="2600" dirty="0">
                <a:latin typeface="Times New Roman"/>
                <a:cs typeface="Times New Roman"/>
              </a:rPr>
              <a:t>хроническая </a:t>
            </a:r>
            <a:r>
              <a:rPr sz="2600" spc="-10" dirty="0">
                <a:latin typeface="Times New Roman"/>
                <a:cs typeface="Times New Roman"/>
              </a:rPr>
              <a:t>боль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610"/>
              </a:lnSpc>
            </a:pPr>
            <a:r>
              <a:rPr sz="2600" dirty="0">
                <a:latin typeface="Times New Roman"/>
                <a:cs typeface="Times New Roman"/>
              </a:rPr>
              <a:t>депрессия </a:t>
            </a:r>
            <a:r>
              <a:rPr sz="2600" i="1" spc="-25" dirty="0">
                <a:latin typeface="Times New Roman"/>
                <a:cs typeface="Times New Roman"/>
              </a:rPr>
              <a:t>Wilber </a:t>
            </a:r>
            <a:r>
              <a:rPr sz="2600" i="1" dirty="0">
                <a:latin typeface="Times New Roman"/>
                <a:cs typeface="Times New Roman"/>
              </a:rPr>
              <a:t>N, Mitra M, </a:t>
            </a:r>
            <a:r>
              <a:rPr sz="2600" i="1" spc="-40" dirty="0">
                <a:latin typeface="Times New Roman"/>
                <a:cs typeface="Times New Roman"/>
              </a:rPr>
              <a:t>Walker </a:t>
            </a:r>
            <a:r>
              <a:rPr sz="2600" i="1" dirty="0">
                <a:latin typeface="Times New Roman"/>
                <a:cs typeface="Times New Roman"/>
              </a:rPr>
              <a:t>DK, et al. </a:t>
            </a:r>
            <a:r>
              <a:rPr sz="2600" i="1" spc="-5" dirty="0">
                <a:latin typeface="Times New Roman"/>
                <a:cs typeface="Times New Roman"/>
              </a:rPr>
              <a:t>(2002); </a:t>
            </a:r>
            <a:r>
              <a:rPr sz="2600" i="1" dirty="0">
                <a:latin typeface="Times New Roman"/>
                <a:cs typeface="Times New Roman"/>
              </a:rPr>
              <a:t>Kinne S,</a:t>
            </a:r>
            <a:r>
              <a:rPr sz="2600" i="1" spc="-2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Patrick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965"/>
              </a:lnSpc>
            </a:pPr>
            <a:r>
              <a:rPr sz="2600" i="1" dirty="0">
                <a:latin typeface="Times New Roman"/>
                <a:cs typeface="Times New Roman"/>
              </a:rPr>
              <a:t>DL, Doyle DL, </a:t>
            </a:r>
            <a:r>
              <a:rPr sz="2600" i="1" spc="-10" dirty="0">
                <a:latin typeface="Times New Roman"/>
                <a:cs typeface="Times New Roman"/>
              </a:rPr>
              <a:t>et </a:t>
            </a:r>
            <a:r>
              <a:rPr sz="2600" i="1" dirty="0">
                <a:latin typeface="Times New Roman"/>
                <a:cs typeface="Times New Roman"/>
              </a:rPr>
              <a:t>al. (2004)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626440"/>
            <a:ext cx="560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Вторичные</a:t>
            </a:r>
            <a:r>
              <a:rPr spc="-55" dirty="0"/>
              <a:t> </a:t>
            </a:r>
            <a:r>
              <a:rPr spc="-20" dirty="0"/>
              <a:t>состояния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293350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68516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Отличаются </a:t>
            </a:r>
            <a:r>
              <a:rPr sz="2600" spc="-20" dirty="0">
                <a:latin typeface="Times New Roman"/>
                <a:cs typeface="Times New Roman"/>
              </a:rPr>
              <a:t>от </a:t>
            </a:r>
            <a:r>
              <a:rPr sz="2600" spc="-5" dirty="0">
                <a:latin typeface="Times New Roman"/>
                <a:cs typeface="Times New Roman"/>
              </a:rPr>
              <a:t>связанных состояний или </a:t>
            </a:r>
            <a:r>
              <a:rPr sz="2600" spc="-10" dirty="0">
                <a:latin typeface="Times New Roman"/>
                <a:cs typeface="Times New Roman"/>
              </a:rPr>
              <a:t>остаточных </a:t>
            </a:r>
            <a:r>
              <a:rPr sz="2600" dirty="0">
                <a:latin typeface="Times New Roman"/>
                <a:cs typeface="Times New Roman"/>
              </a:rPr>
              <a:t>дефицитов и  </a:t>
            </a:r>
            <a:r>
              <a:rPr sz="2600" spc="-5" dirty="0">
                <a:latin typeface="Times New Roman"/>
                <a:cs typeface="Times New Roman"/>
              </a:rPr>
              <a:t>сопутствующих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заболеваний.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Описывают </a:t>
            </a:r>
            <a:r>
              <a:rPr sz="2600" spc="-10" dirty="0">
                <a:latin typeface="Times New Roman"/>
                <a:cs typeface="Times New Roman"/>
              </a:rPr>
              <a:t>элементы, </a:t>
            </a:r>
            <a:r>
              <a:rPr sz="2600" spc="-30" dirty="0">
                <a:latin typeface="Times New Roman"/>
                <a:cs typeface="Times New Roman"/>
              </a:rPr>
              <a:t>которые </a:t>
            </a:r>
            <a:r>
              <a:rPr sz="2600" spc="-5" dirty="0">
                <a:latin typeface="Times New Roman"/>
                <a:cs typeface="Times New Roman"/>
              </a:rPr>
              <a:t>являются </a:t>
            </a:r>
            <a:r>
              <a:rPr sz="2600" spc="-35" dirty="0">
                <a:latin typeface="Times New Roman"/>
                <a:cs typeface="Times New Roman"/>
              </a:rPr>
              <a:t>результатом </a:t>
            </a:r>
            <a:r>
              <a:rPr sz="2600" dirty="0">
                <a:latin typeface="Times New Roman"/>
                <a:cs typeface="Times New Roman"/>
              </a:rPr>
              <a:t>дефекта, </a:t>
            </a:r>
            <a:r>
              <a:rPr sz="2600" spc="-5" dirty="0">
                <a:latin typeface="Times New Roman"/>
                <a:cs typeface="Times New Roman"/>
              </a:rPr>
              <a:t>травмы,  </a:t>
            </a:r>
            <a:r>
              <a:rPr sz="2600" spc="-10" dirty="0">
                <a:latin typeface="Times New Roman"/>
                <a:cs typeface="Times New Roman"/>
              </a:rPr>
              <a:t>заболевания </a:t>
            </a:r>
            <a:r>
              <a:rPr sz="2600" spc="-5" dirty="0">
                <a:latin typeface="Times New Roman"/>
                <a:cs typeface="Times New Roman"/>
              </a:rPr>
              <a:t>или </a:t>
            </a:r>
            <a:r>
              <a:rPr sz="2600" spc="-20" dirty="0">
                <a:latin typeface="Times New Roman"/>
                <a:cs typeface="Times New Roman"/>
              </a:rPr>
              <a:t>патологии, </a:t>
            </a:r>
            <a:r>
              <a:rPr sz="2600" spc="-40" dirty="0">
                <a:latin typeface="Times New Roman"/>
                <a:cs typeface="Times New Roman"/>
              </a:rPr>
              <a:t>хотя </a:t>
            </a:r>
            <a:r>
              <a:rPr sz="2600" spc="-5" dirty="0">
                <a:latin typeface="Times New Roman"/>
                <a:cs typeface="Times New Roman"/>
              </a:rPr>
              <a:t>выражение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spc="-5" dirty="0">
                <a:latin typeface="Times New Roman"/>
                <a:cs typeface="Times New Roman"/>
              </a:rPr>
              <a:t>быть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переменным.</a:t>
            </a:r>
            <a:endParaRPr sz="2600">
              <a:latin typeface="Times New Roman"/>
              <a:cs typeface="Times New Roman"/>
            </a:endParaRPr>
          </a:p>
          <a:p>
            <a:pPr marL="241300" marR="49339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Являются </a:t>
            </a:r>
            <a:r>
              <a:rPr sz="2600" spc="-15" dirty="0">
                <a:latin typeface="Times New Roman"/>
                <a:cs typeface="Times New Roman"/>
              </a:rPr>
              <a:t>«остатком» </a:t>
            </a:r>
            <a:r>
              <a:rPr sz="2600" spc="-20" dirty="0">
                <a:latin typeface="Times New Roman"/>
                <a:cs typeface="Times New Roman"/>
              </a:rPr>
              <a:t>от </a:t>
            </a:r>
            <a:r>
              <a:rPr sz="2600" spc="-10" dirty="0">
                <a:latin typeface="Times New Roman"/>
                <a:cs typeface="Times New Roman"/>
              </a:rPr>
              <a:t>первоначальной </a:t>
            </a:r>
            <a:r>
              <a:rPr sz="2600" spc="-20" dirty="0">
                <a:latin typeface="Times New Roman"/>
                <a:cs typeface="Times New Roman"/>
              </a:rPr>
              <a:t>патологии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часто  </a:t>
            </a:r>
            <a:r>
              <a:rPr sz="2600" spc="-15" dirty="0">
                <a:latin typeface="Times New Roman"/>
                <a:cs typeface="Times New Roman"/>
              </a:rPr>
              <a:t>присутствуют </a:t>
            </a:r>
            <a:r>
              <a:rPr sz="2600" spc="-10" dirty="0">
                <a:latin typeface="Times New Roman"/>
                <a:cs typeface="Times New Roman"/>
              </a:rPr>
              <a:t>во </a:t>
            </a:r>
            <a:r>
              <a:rPr sz="2600" spc="-5" dirty="0">
                <a:latin typeface="Times New Roman"/>
                <a:cs typeface="Times New Roman"/>
              </a:rPr>
              <a:t>время </a:t>
            </a:r>
            <a:r>
              <a:rPr sz="2600" dirty="0">
                <a:latin typeface="Times New Roman"/>
                <a:cs typeface="Times New Roman"/>
              </a:rPr>
              <a:t>диагностики </a:t>
            </a:r>
            <a:r>
              <a:rPr sz="2600" spc="-5" dirty="0">
                <a:latin typeface="Times New Roman"/>
                <a:cs typeface="Times New Roman"/>
              </a:rPr>
              <a:t>первичной </a:t>
            </a:r>
            <a:r>
              <a:rPr sz="2600" dirty="0">
                <a:latin typeface="Times New Roman"/>
                <a:cs typeface="Times New Roman"/>
              </a:rPr>
              <a:t>инвалидности, </a:t>
            </a:r>
            <a:r>
              <a:rPr sz="2600" spc="-40" dirty="0">
                <a:latin typeface="Times New Roman"/>
                <a:cs typeface="Times New Roman"/>
              </a:rPr>
              <a:t>хотя  </a:t>
            </a:r>
            <a:r>
              <a:rPr sz="2600" dirty="0">
                <a:latin typeface="Times New Roman"/>
                <a:cs typeface="Times New Roman"/>
              </a:rPr>
              <a:t>при развитии или </a:t>
            </a:r>
            <a:r>
              <a:rPr sz="2600" spc="-10" dirty="0">
                <a:latin typeface="Times New Roman"/>
                <a:cs typeface="Times New Roman"/>
              </a:rPr>
              <a:t>эволюции </a:t>
            </a:r>
            <a:r>
              <a:rPr sz="2600" spc="5" dirty="0">
                <a:latin typeface="Times New Roman"/>
                <a:cs typeface="Times New Roman"/>
              </a:rPr>
              <a:t>могут </a:t>
            </a:r>
            <a:r>
              <a:rPr sz="2600" dirty="0">
                <a:latin typeface="Times New Roman"/>
                <a:cs typeface="Times New Roman"/>
              </a:rPr>
              <a:t>не </a:t>
            </a:r>
            <a:r>
              <a:rPr sz="2600" spc="-10" dirty="0">
                <a:latin typeface="Times New Roman"/>
                <a:cs typeface="Times New Roman"/>
              </a:rPr>
              <a:t>выражаться </a:t>
            </a:r>
            <a:r>
              <a:rPr sz="2600" dirty="0">
                <a:latin typeface="Times New Roman"/>
                <a:cs typeface="Times New Roman"/>
              </a:rPr>
              <a:t>или полностью  </a:t>
            </a:r>
            <a:r>
              <a:rPr sz="2600" spc="-10" dirty="0">
                <a:latin typeface="Times New Roman"/>
                <a:cs typeface="Times New Roman"/>
              </a:rPr>
              <a:t>выражаться </a:t>
            </a:r>
            <a:r>
              <a:rPr sz="2600" spc="-5" dirty="0">
                <a:latin typeface="Times New Roman"/>
                <a:cs typeface="Times New Roman"/>
              </a:rPr>
              <a:t>при </a:t>
            </a:r>
            <a:r>
              <a:rPr sz="2600" spc="-15" dirty="0">
                <a:latin typeface="Times New Roman"/>
                <a:cs typeface="Times New Roman"/>
              </a:rPr>
              <a:t>первоначальном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диагнозе.</a:t>
            </a:r>
            <a:endParaRPr sz="2600">
              <a:latin typeface="Times New Roman"/>
              <a:cs typeface="Times New Roman"/>
            </a:endParaRPr>
          </a:p>
          <a:p>
            <a:pPr marL="241300" marR="1058545" indent="-229235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Для ДЦП или других травм </a:t>
            </a:r>
            <a:r>
              <a:rPr sz="2600" spc="-20" dirty="0">
                <a:latin typeface="Times New Roman"/>
                <a:cs typeface="Times New Roman"/>
              </a:rPr>
              <a:t>головного </a:t>
            </a:r>
            <a:r>
              <a:rPr sz="2600" dirty="0">
                <a:latin typeface="Times New Roman"/>
                <a:cs typeface="Times New Roman"/>
              </a:rPr>
              <a:t>мозга, список </a:t>
            </a:r>
            <a:r>
              <a:rPr sz="2600" spc="-15" dirty="0">
                <a:latin typeface="Times New Roman"/>
                <a:cs typeface="Times New Roman"/>
              </a:rPr>
              <a:t>вторичных  </a:t>
            </a:r>
            <a:r>
              <a:rPr sz="2600" spc="-5" dirty="0">
                <a:latin typeface="Times New Roman"/>
                <a:cs typeface="Times New Roman"/>
              </a:rPr>
              <a:t>состояний </a:t>
            </a:r>
            <a:r>
              <a:rPr sz="2600" spc="-20" dirty="0">
                <a:latin typeface="Times New Roman"/>
                <a:cs typeface="Times New Roman"/>
              </a:rPr>
              <a:t>включает судороги, </a:t>
            </a:r>
            <a:r>
              <a:rPr sz="2600" spc="5" dirty="0">
                <a:latin typeface="Times New Roman"/>
                <a:cs typeface="Times New Roman"/>
              </a:rPr>
              <a:t>спастичность, </a:t>
            </a:r>
            <a:r>
              <a:rPr sz="2600" spc="10" dirty="0">
                <a:latin typeface="Times New Roman"/>
                <a:cs typeface="Times New Roman"/>
              </a:rPr>
              <a:t>неспособность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</a:t>
            </a:r>
            <a:endParaRPr sz="2600">
              <a:latin typeface="Times New Roman"/>
              <a:cs typeface="Times New Roman"/>
            </a:endParaRPr>
          </a:p>
          <a:p>
            <a:pPr marL="241300" marR="774065">
              <a:lnSpc>
                <a:spcPct val="80100"/>
              </a:lnSpc>
              <a:spcBef>
                <a:spcPts val="15"/>
              </a:spcBef>
            </a:pPr>
            <a:r>
              <a:rPr sz="2600" spc="-10" dirty="0">
                <a:latin typeface="Times New Roman"/>
                <a:cs typeface="Times New Roman"/>
              </a:rPr>
              <a:t>обучению, </a:t>
            </a:r>
            <a:r>
              <a:rPr sz="2600" spc="-5" dirty="0">
                <a:latin typeface="Times New Roman"/>
                <a:cs typeface="Times New Roman"/>
              </a:rPr>
              <a:t>умственную </a:t>
            </a:r>
            <a:r>
              <a:rPr sz="2600" spc="5" dirty="0">
                <a:latin typeface="Times New Roman"/>
                <a:cs typeface="Times New Roman"/>
              </a:rPr>
              <a:t>отсталость, </a:t>
            </a:r>
            <a:r>
              <a:rPr sz="2600" dirty="0">
                <a:latin typeface="Times New Roman"/>
                <a:cs typeface="Times New Roman"/>
              </a:rPr>
              <a:t>сенсорные </a:t>
            </a:r>
            <a:r>
              <a:rPr sz="2600" spc="-10" dirty="0">
                <a:latin typeface="Times New Roman"/>
                <a:cs typeface="Times New Roman"/>
              </a:rPr>
              <a:t>проблемы, 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также  </a:t>
            </a:r>
            <a:r>
              <a:rPr sz="2600" spc="-10" dirty="0">
                <a:latin typeface="Times New Roman"/>
                <a:cs typeface="Times New Roman"/>
              </a:rPr>
              <a:t>проблемы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5" dirty="0">
                <a:latin typeface="Times New Roman"/>
                <a:cs typeface="Times New Roman"/>
              </a:rPr>
              <a:t>двигательной </a:t>
            </a:r>
            <a:r>
              <a:rPr sz="2600" dirty="0">
                <a:latin typeface="Times New Roman"/>
                <a:cs typeface="Times New Roman"/>
              </a:rPr>
              <a:t>и оральной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функцией.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626440"/>
            <a:ext cx="560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Вторичные</a:t>
            </a:r>
            <a:r>
              <a:rPr spc="-55" dirty="0"/>
              <a:t> </a:t>
            </a:r>
            <a:r>
              <a:rPr spc="-20" dirty="0"/>
              <a:t>состояния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23500" cy="4133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могут </a:t>
            </a:r>
            <a:r>
              <a:rPr sz="2600" spc="-15" dirty="0">
                <a:latin typeface="Times New Roman"/>
                <a:cs typeface="Times New Roman"/>
              </a:rPr>
              <a:t>присутствовать </a:t>
            </a:r>
            <a:r>
              <a:rPr sz="2600" spc="-5" dirty="0">
                <a:latin typeface="Times New Roman"/>
                <a:cs typeface="Times New Roman"/>
              </a:rPr>
              <a:t>не </a:t>
            </a:r>
            <a:r>
              <a:rPr sz="2600" dirty="0">
                <a:latin typeface="Times New Roman"/>
                <a:cs typeface="Times New Roman"/>
              </a:rPr>
              <a:t>у </a:t>
            </a:r>
            <a:r>
              <a:rPr sz="2600" spc="-10" dirty="0">
                <a:latin typeface="Times New Roman"/>
                <a:cs typeface="Times New Roman"/>
              </a:rPr>
              <a:t>всех </a:t>
            </a:r>
            <a:r>
              <a:rPr sz="2600" spc="-30" dirty="0">
                <a:latin typeface="Times New Roman"/>
                <a:cs typeface="Times New Roman"/>
              </a:rPr>
              <a:t>людей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10" dirty="0">
                <a:latin typeface="Times New Roman"/>
                <a:cs typeface="Times New Roman"/>
              </a:rPr>
              <a:t>особыми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нарушениями,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достаточно </a:t>
            </a:r>
            <a:r>
              <a:rPr sz="2600" spc="-15" dirty="0">
                <a:latin typeface="Times New Roman"/>
                <a:cs typeface="Times New Roman"/>
              </a:rPr>
              <a:t>хорошо </a:t>
            </a:r>
            <a:r>
              <a:rPr sz="2600" dirty="0">
                <a:latin typeface="Times New Roman"/>
                <a:cs typeface="Times New Roman"/>
              </a:rPr>
              <a:t>известно, </a:t>
            </a:r>
            <a:r>
              <a:rPr sz="2600" spc="-15" dirty="0">
                <a:latin typeface="Times New Roman"/>
                <a:cs typeface="Times New Roman"/>
              </a:rPr>
              <a:t>что </a:t>
            </a:r>
            <a:r>
              <a:rPr sz="2600" dirty="0">
                <a:latin typeface="Times New Roman"/>
                <a:cs typeface="Times New Roman"/>
              </a:rPr>
              <a:t>они </a:t>
            </a:r>
            <a:r>
              <a:rPr sz="2600" spc="-15" dirty="0">
                <a:latin typeface="Times New Roman"/>
                <a:cs typeface="Times New Roman"/>
              </a:rPr>
              <a:t>требуют контроля </a:t>
            </a:r>
            <a:r>
              <a:rPr sz="2600" dirty="0">
                <a:latin typeface="Times New Roman"/>
                <a:cs typeface="Times New Roman"/>
              </a:rPr>
              <a:t>со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стороны</a:t>
            </a:r>
            <a:endParaRPr sz="2600">
              <a:latin typeface="Times New Roman"/>
              <a:cs typeface="Times New Roman"/>
            </a:endParaRPr>
          </a:p>
          <a:p>
            <a:pPr marL="241300" marR="172085">
              <a:lnSpc>
                <a:spcPct val="70100"/>
              </a:lnSpc>
              <a:spcBef>
                <a:spcPts val="459"/>
              </a:spcBef>
            </a:pPr>
            <a:r>
              <a:rPr sz="2600" spc="-5" dirty="0">
                <a:latin typeface="Times New Roman"/>
                <a:cs typeface="Times New Roman"/>
              </a:rPr>
              <a:t>клиницистов,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их наличие подтверждается </a:t>
            </a:r>
            <a:r>
              <a:rPr sz="2600" dirty="0">
                <a:latin typeface="Times New Roman"/>
                <a:cs typeface="Times New Roman"/>
              </a:rPr>
              <a:t>типичной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своевременной  </a:t>
            </a:r>
            <a:r>
              <a:rPr sz="2600" spc="-20" dirty="0">
                <a:latin typeface="Times New Roman"/>
                <a:cs typeface="Times New Roman"/>
              </a:rPr>
              <a:t>оценкой.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лица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5" dirty="0">
                <a:latin typeface="Times New Roman"/>
                <a:cs typeface="Times New Roman"/>
              </a:rPr>
              <a:t>основным </a:t>
            </a:r>
            <a:r>
              <a:rPr sz="2600" spc="-5" dirty="0">
                <a:latin typeface="Times New Roman"/>
                <a:cs typeface="Times New Roman"/>
              </a:rPr>
              <a:t>состоянием </a:t>
            </a:r>
            <a:r>
              <a:rPr sz="2600" dirty="0">
                <a:latin typeface="Times New Roman"/>
                <a:cs typeface="Times New Roman"/>
              </a:rPr>
              <a:t>инвалидности </a:t>
            </a:r>
            <a:r>
              <a:rPr sz="2600" spc="5" dirty="0">
                <a:latin typeface="Times New Roman"/>
                <a:cs typeface="Times New Roman"/>
              </a:rPr>
              <a:t>могут </a:t>
            </a:r>
            <a:r>
              <a:rPr sz="2600" spc="-5" dirty="0">
                <a:latin typeface="Times New Roman"/>
                <a:cs typeface="Times New Roman"/>
              </a:rPr>
              <a:t>иметь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любую</a:t>
            </a:r>
            <a:endParaRPr sz="2600">
              <a:latin typeface="Times New Roman"/>
              <a:cs typeface="Times New Roman"/>
            </a:endParaRPr>
          </a:p>
          <a:p>
            <a:pPr marL="241300" marR="102235">
              <a:lnSpc>
                <a:spcPct val="70000"/>
              </a:lnSpc>
              <a:spcBef>
                <a:spcPts val="470"/>
              </a:spcBef>
            </a:pPr>
            <a:r>
              <a:rPr sz="2600" spc="-25" dirty="0">
                <a:latin typeface="Times New Roman"/>
                <a:cs typeface="Times New Roman"/>
              </a:rPr>
              <a:t>комбинацию </a:t>
            </a:r>
            <a:r>
              <a:rPr sz="2600" spc="-15" dirty="0">
                <a:latin typeface="Times New Roman"/>
                <a:cs typeface="Times New Roman"/>
              </a:rPr>
              <a:t>вторичных </a:t>
            </a:r>
            <a:r>
              <a:rPr sz="2600" spc="-5" dirty="0">
                <a:latin typeface="Times New Roman"/>
                <a:cs typeface="Times New Roman"/>
              </a:rPr>
              <a:t>состояний, </a:t>
            </a:r>
            <a:r>
              <a:rPr sz="2600" dirty="0">
                <a:latin typeface="Times New Roman"/>
                <a:cs typeface="Times New Roman"/>
              </a:rPr>
              <a:t>все </a:t>
            </a:r>
            <a:r>
              <a:rPr sz="2600" spc="-5" dirty="0">
                <a:latin typeface="Times New Roman"/>
                <a:cs typeface="Times New Roman"/>
              </a:rPr>
              <a:t>из </a:t>
            </a:r>
            <a:r>
              <a:rPr sz="2600" spc="-30" dirty="0">
                <a:latin typeface="Times New Roman"/>
                <a:cs typeface="Times New Roman"/>
              </a:rPr>
              <a:t>которых </a:t>
            </a:r>
            <a:r>
              <a:rPr sz="2600" spc="-45" dirty="0">
                <a:latin typeface="Times New Roman"/>
                <a:cs typeface="Times New Roman"/>
              </a:rPr>
              <a:t>будут </a:t>
            </a:r>
            <a:r>
              <a:rPr sz="2600" spc="-10" dirty="0">
                <a:latin typeface="Times New Roman"/>
                <a:cs typeface="Times New Roman"/>
              </a:rPr>
              <a:t>влиять </a:t>
            </a:r>
            <a:r>
              <a:rPr sz="2600" spc="-5" dirty="0">
                <a:latin typeface="Times New Roman"/>
                <a:cs typeface="Times New Roman"/>
              </a:rPr>
              <a:t>на их  </a:t>
            </a:r>
            <a:r>
              <a:rPr sz="2600" spc="-25" dirty="0">
                <a:latin typeface="Times New Roman"/>
                <a:cs typeface="Times New Roman"/>
              </a:rPr>
              <a:t>конечные </a:t>
            </a:r>
            <a:r>
              <a:rPr sz="2600" spc="-5" dirty="0">
                <a:latin typeface="Times New Roman"/>
                <a:cs typeface="Times New Roman"/>
              </a:rPr>
              <a:t>функциональные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возможности.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сопутствующие </a:t>
            </a:r>
            <a:r>
              <a:rPr sz="2600" spc="-10" dirty="0">
                <a:latin typeface="Times New Roman"/>
                <a:cs typeface="Times New Roman"/>
              </a:rPr>
              <a:t>заболевания </a:t>
            </a:r>
            <a:r>
              <a:rPr sz="2600" dirty="0">
                <a:latin typeface="Times New Roman"/>
                <a:cs typeface="Times New Roman"/>
              </a:rPr>
              <a:t>- </a:t>
            </a: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-5" dirty="0">
                <a:latin typeface="Times New Roman"/>
                <a:cs typeface="Times New Roman"/>
              </a:rPr>
              <a:t>другие медицинские </a:t>
            </a:r>
            <a:r>
              <a:rPr sz="2600" dirty="0">
                <a:latin typeface="Times New Roman"/>
                <a:cs typeface="Times New Roman"/>
              </a:rPr>
              <a:t>состояния,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не</a:t>
            </a:r>
            <a:endParaRPr sz="2600">
              <a:latin typeface="Times New Roman"/>
              <a:cs typeface="Times New Roman"/>
            </a:endParaRPr>
          </a:p>
          <a:p>
            <a:pPr marL="241300" marR="273050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Times New Roman"/>
                <a:cs typeface="Times New Roman"/>
              </a:rPr>
              <a:t>связанные </a:t>
            </a:r>
            <a:r>
              <a:rPr sz="2600" dirty="0">
                <a:latin typeface="Times New Roman"/>
                <a:cs typeface="Times New Roman"/>
              </a:rPr>
              <a:t>с первичным </a:t>
            </a:r>
            <a:r>
              <a:rPr sz="2600" spc="-5" dirty="0">
                <a:latin typeface="Times New Roman"/>
                <a:cs typeface="Times New Roman"/>
              </a:rPr>
              <a:t>состоянием </a:t>
            </a:r>
            <a:r>
              <a:rPr sz="2600" dirty="0">
                <a:latin typeface="Times New Roman"/>
                <a:cs typeface="Times New Roman"/>
              </a:rPr>
              <a:t>инвалидности, и </a:t>
            </a:r>
            <a:r>
              <a:rPr sz="2600" spc="-5" dirty="0">
                <a:latin typeface="Times New Roman"/>
                <a:cs typeface="Times New Roman"/>
              </a:rPr>
              <a:t>не являющиеся  </a:t>
            </a:r>
            <a:r>
              <a:rPr sz="2600" spc="-25" dirty="0">
                <a:latin typeface="Times New Roman"/>
                <a:cs typeface="Times New Roman"/>
              </a:rPr>
              <a:t>признаком </a:t>
            </a:r>
            <a:r>
              <a:rPr sz="2600" spc="-5" dirty="0">
                <a:latin typeface="Times New Roman"/>
                <a:cs typeface="Times New Roman"/>
              </a:rPr>
              <a:t>первичной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инвалидности.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650"/>
              </a:lnSpc>
              <a:spcBef>
                <a:spcPts val="70"/>
              </a:spcBef>
            </a:pPr>
            <a:r>
              <a:rPr sz="2600" spc="-5" dirty="0">
                <a:latin typeface="Times New Roman"/>
                <a:cs typeface="Times New Roman"/>
              </a:rPr>
              <a:t>Например, </a:t>
            </a:r>
            <a:r>
              <a:rPr sz="2600" dirty="0">
                <a:latin typeface="Times New Roman"/>
                <a:cs typeface="Times New Roman"/>
              </a:rPr>
              <a:t>у </a:t>
            </a:r>
            <a:r>
              <a:rPr sz="2600" spc="-30" dirty="0">
                <a:latin typeface="Times New Roman"/>
                <a:cs typeface="Times New Roman"/>
              </a:rPr>
              <a:t>людей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ДЦП </a:t>
            </a:r>
            <a:r>
              <a:rPr sz="2600" dirty="0">
                <a:latin typeface="Times New Roman"/>
                <a:cs typeface="Times New Roman"/>
              </a:rPr>
              <a:t>также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dirty="0">
                <a:latin typeface="Times New Roman"/>
                <a:cs typeface="Times New Roman"/>
              </a:rPr>
              <a:t>развиться </a:t>
            </a:r>
            <a:r>
              <a:rPr sz="2600" spc="-5" dirty="0">
                <a:latin typeface="Times New Roman"/>
                <a:cs typeface="Times New Roman"/>
              </a:rPr>
              <a:t>застойная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сердечная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latin typeface="Times New Roman"/>
                <a:cs typeface="Times New Roman"/>
              </a:rPr>
              <a:t>недостаточность </a:t>
            </a:r>
            <a:r>
              <a:rPr sz="2600" dirty="0">
                <a:latin typeface="Times New Roman"/>
                <a:cs typeface="Times New Roman"/>
              </a:rPr>
              <a:t>или рак </a:t>
            </a:r>
            <a:r>
              <a:rPr sz="2600" spc="-15" dirty="0">
                <a:latin typeface="Times New Roman"/>
                <a:cs typeface="Times New Roman"/>
              </a:rPr>
              <a:t>толстой </a:t>
            </a:r>
            <a:r>
              <a:rPr sz="2600" dirty="0">
                <a:latin typeface="Times New Roman"/>
                <a:cs typeface="Times New Roman"/>
              </a:rPr>
              <a:t>кишки, </a:t>
            </a:r>
            <a:r>
              <a:rPr sz="2600" spc="10" dirty="0">
                <a:latin typeface="Times New Roman"/>
                <a:cs typeface="Times New Roman"/>
              </a:rPr>
              <a:t>если </a:t>
            </a:r>
            <a:r>
              <a:rPr sz="2600" dirty="0">
                <a:latin typeface="Times New Roman"/>
                <a:cs typeface="Times New Roman"/>
              </a:rPr>
              <a:t>у них </a:t>
            </a:r>
            <a:r>
              <a:rPr sz="2600" spc="15" dirty="0">
                <a:latin typeface="Times New Roman"/>
                <a:cs typeface="Times New Roman"/>
              </a:rPr>
              <a:t>есть </a:t>
            </a:r>
            <a:r>
              <a:rPr sz="2600" spc="-10" dirty="0">
                <a:latin typeface="Times New Roman"/>
                <a:cs typeface="Times New Roman"/>
              </a:rPr>
              <a:t>факторы </a:t>
            </a:r>
            <a:r>
              <a:rPr sz="2600" spc="-5" dirty="0">
                <a:latin typeface="Times New Roman"/>
                <a:cs typeface="Times New Roman"/>
              </a:rPr>
              <a:t>риска  или генетическая предрасположенность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5" dirty="0">
                <a:latin typeface="Times New Roman"/>
                <a:cs typeface="Times New Roman"/>
              </a:rPr>
              <a:t>этим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условиям.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493902"/>
            <a:ext cx="5602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Вторичные</a:t>
            </a:r>
            <a:r>
              <a:rPr spc="-60" dirty="0"/>
              <a:t> </a:t>
            </a:r>
            <a:r>
              <a:rPr spc="-20" dirty="0"/>
              <a:t>состояния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36039"/>
            <a:ext cx="10292715" cy="4559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Качество </a:t>
            </a:r>
            <a:r>
              <a:rPr sz="2600" dirty="0">
                <a:latin typeface="Times New Roman"/>
                <a:cs typeface="Times New Roman"/>
              </a:rPr>
              <a:t>жизни (QOL) - </a:t>
            </a: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-10" dirty="0">
                <a:latin typeface="Times New Roman"/>
                <a:cs typeface="Times New Roman"/>
              </a:rPr>
              <a:t>многомерная </a:t>
            </a:r>
            <a:r>
              <a:rPr sz="2600" spc="-15" dirty="0">
                <a:latin typeface="Times New Roman"/>
                <a:cs typeface="Times New Roman"/>
              </a:rPr>
              <a:t>конструкция,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отражающая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субъективное </a:t>
            </a:r>
            <a:r>
              <a:rPr sz="2600" spc="5" dirty="0">
                <a:latin typeface="Times New Roman"/>
                <a:cs typeface="Times New Roman"/>
              </a:rPr>
              <a:t>восприятие </a:t>
            </a:r>
            <a:r>
              <a:rPr sz="2600" spc="-15" dirty="0">
                <a:latin typeface="Times New Roman"/>
                <a:cs typeface="Times New Roman"/>
              </a:rPr>
              <a:t>положения </a:t>
            </a:r>
            <a:r>
              <a:rPr sz="2600" spc="-10" dirty="0">
                <a:latin typeface="Times New Roman"/>
                <a:cs typeface="Times New Roman"/>
              </a:rPr>
              <a:t>человека </a:t>
            </a:r>
            <a:r>
              <a:rPr sz="2600" dirty="0">
                <a:latin typeface="Times New Roman"/>
                <a:cs typeface="Times New Roman"/>
              </a:rPr>
              <a:t>в жизни в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контексте</a:t>
            </a:r>
            <a:endParaRPr sz="2600">
              <a:latin typeface="Times New Roman"/>
              <a:cs typeface="Times New Roman"/>
            </a:endParaRPr>
          </a:p>
          <a:p>
            <a:pPr marL="241300" marR="36703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Times New Roman"/>
                <a:cs typeface="Times New Roman"/>
              </a:rPr>
              <a:t>систем </a:t>
            </a:r>
            <a:r>
              <a:rPr sz="2600" spc="-35" dirty="0">
                <a:latin typeface="Times New Roman"/>
                <a:cs typeface="Times New Roman"/>
              </a:rPr>
              <a:t>культуры </a:t>
            </a:r>
            <a:r>
              <a:rPr sz="2600" dirty="0">
                <a:latin typeface="Times New Roman"/>
                <a:cs typeface="Times New Roman"/>
              </a:rPr>
              <a:t>и ценностей, в </a:t>
            </a:r>
            <a:r>
              <a:rPr sz="2600" spc="-30" dirty="0">
                <a:latin typeface="Times New Roman"/>
                <a:cs typeface="Times New Roman"/>
              </a:rPr>
              <a:t>которых </a:t>
            </a:r>
            <a:r>
              <a:rPr sz="2600" dirty="0">
                <a:latin typeface="Times New Roman"/>
                <a:cs typeface="Times New Roman"/>
              </a:rPr>
              <a:t>он </a:t>
            </a:r>
            <a:r>
              <a:rPr sz="2600" spc="-5" dirty="0">
                <a:latin typeface="Times New Roman"/>
                <a:cs typeface="Times New Roman"/>
              </a:rPr>
              <a:t>или </a:t>
            </a:r>
            <a:r>
              <a:rPr sz="2600" dirty="0">
                <a:latin typeface="Times New Roman"/>
                <a:cs typeface="Times New Roman"/>
              </a:rPr>
              <a:t>она </a:t>
            </a:r>
            <a:r>
              <a:rPr sz="2600" spc="-35" dirty="0">
                <a:latin typeface="Times New Roman"/>
                <a:cs typeface="Times New Roman"/>
              </a:rPr>
              <a:t>живет, </a:t>
            </a:r>
            <a:r>
              <a:rPr sz="2600" dirty="0">
                <a:latin typeface="Times New Roman"/>
                <a:cs typeface="Times New Roman"/>
              </a:rPr>
              <a:t>а </a:t>
            </a:r>
            <a:r>
              <a:rPr sz="2600" spc="-5" dirty="0">
                <a:latin typeface="Times New Roman"/>
                <a:cs typeface="Times New Roman"/>
              </a:rPr>
              <a:t>также </a:t>
            </a:r>
            <a:r>
              <a:rPr sz="2600" dirty="0">
                <a:latin typeface="Times New Roman"/>
                <a:cs typeface="Times New Roman"/>
              </a:rPr>
              <a:t>в  </a:t>
            </a:r>
            <a:r>
              <a:rPr sz="2600" spc="-5" dirty="0">
                <a:latin typeface="Times New Roman"/>
                <a:cs typeface="Times New Roman"/>
              </a:rPr>
              <a:t>отношении целей, </a:t>
            </a:r>
            <a:r>
              <a:rPr sz="2600" spc="-10" dirty="0">
                <a:latin typeface="Times New Roman"/>
                <a:cs typeface="Times New Roman"/>
              </a:rPr>
              <a:t>ожиданий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5" dirty="0">
                <a:latin typeface="Times New Roman"/>
                <a:cs typeface="Times New Roman"/>
              </a:rPr>
              <a:t>проблем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человека.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Качество </a:t>
            </a:r>
            <a:r>
              <a:rPr sz="2600" dirty="0">
                <a:latin typeface="Times New Roman"/>
                <a:cs typeface="Times New Roman"/>
              </a:rPr>
              <a:t>жизни, связанное со </a:t>
            </a:r>
            <a:r>
              <a:rPr sz="2600" spc="-5" dirty="0">
                <a:latin typeface="Times New Roman"/>
                <a:cs typeface="Times New Roman"/>
              </a:rPr>
              <a:t>здоровьем </a:t>
            </a:r>
            <a:r>
              <a:rPr sz="2600" dirty="0">
                <a:latin typeface="Times New Roman"/>
                <a:cs typeface="Times New Roman"/>
              </a:rPr>
              <a:t>(HRQOL),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конкретно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фокусируется </a:t>
            </a:r>
            <a:r>
              <a:rPr sz="2600" spc="-5" dirty="0">
                <a:latin typeface="Times New Roman"/>
                <a:cs typeface="Times New Roman"/>
              </a:rPr>
              <a:t>на аспектах </a:t>
            </a:r>
            <a:r>
              <a:rPr sz="2600" spc="-10" dirty="0">
                <a:latin typeface="Times New Roman"/>
                <a:cs typeface="Times New Roman"/>
              </a:rPr>
              <a:t>благосостояния, </a:t>
            </a:r>
            <a:r>
              <a:rPr sz="2600" spc="-5" dirty="0">
                <a:latin typeface="Times New Roman"/>
                <a:cs typeface="Times New Roman"/>
              </a:rPr>
              <a:t>связанных </a:t>
            </a:r>
            <a:r>
              <a:rPr sz="2600" dirty="0">
                <a:latin typeface="Times New Roman"/>
                <a:cs typeface="Times New Roman"/>
              </a:rPr>
              <a:t>со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здоровьем.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HRQOL </a:t>
            </a:r>
            <a:r>
              <a:rPr sz="2600" spc="-20" dirty="0">
                <a:latin typeface="Times New Roman"/>
                <a:cs typeface="Times New Roman"/>
              </a:rPr>
              <a:t>включает </a:t>
            </a:r>
            <a:r>
              <a:rPr sz="2600" spc="-10" dirty="0">
                <a:latin typeface="Times New Roman"/>
                <a:cs typeface="Times New Roman"/>
              </a:rPr>
              <a:t>элементы </a:t>
            </a:r>
            <a:r>
              <a:rPr sz="2600" dirty="0">
                <a:latin typeface="Times New Roman"/>
                <a:cs typeface="Times New Roman"/>
              </a:rPr>
              <a:t>о </a:t>
            </a:r>
            <a:r>
              <a:rPr sz="2600" spc="-15" dirty="0">
                <a:latin typeface="Times New Roman"/>
                <a:cs typeface="Times New Roman"/>
              </a:rPr>
              <a:t>физическом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психическом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функционировании, </a:t>
            </a:r>
            <a:r>
              <a:rPr sz="2600" dirty="0">
                <a:latin typeface="Times New Roman"/>
                <a:cs typeface="Times New Roman"/>
              </a:rPr>
              <a:t>а </a:t>
            </a:r>
            <a:r>
              <a:rPr sz="2600" spc="-5" dirty="0">
                <a:latin typeface="Times New Roman"/>
                <a:cs typeface="Times New Roman"/>
              </a:rPr>
              <a:t>также </a:t>
            </a:r>
            <a:r>
              <a:rPr sz="2600" spc="-10" dirty="0">
                <a:latin typeface="Times New Roman"/>
                <a:cs typeface="Times New Roman"/>
              </a:rPr>
              <a:t>оценку </a:t>
            </a:r>
            <a:r>
              <a:rPr sz="2600" spc="-25" dirty="0">
                <a:latin typeface="Times New Roman"/>
                <a:cs typeface="Times New Roman"/>
              </a:rPr>
              <a:t>человеком </a:t>
            </a:r>
            <a:r>
              <a:rPr sz="2600" spc="-5" dirty="0">
                <a:latin typeface="Times New Roman"/>
                <a:cs typeface="Times New Roman"/>
              </a:rPr>
              <a:t>их </a:t>
            </a:r>
            <a:r>
              <a:rPr sz="2600" spc="-10" dirty="0">
                <a:latin typeface="Times New Roman"/>
                <a:cs typeface="Times New Roman"/>
              </a:rPr>
              <a:t>влияния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на</a:t>
            </a:r>
            <a:endParaRPr sz="2600">
              <a:latin typeface="Times New Roman"/>
              <a:cs typeface="Times New Roman"/>
            </a:endParaRPr>
          </a:p>
          <a:p>
            <a:pPr marL="241300" marR="426720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latin typeface="Times New Roman"/>
                <a:cs typeface="Times New Roman"/>
              </a:rPr>
              <a:t>повседневную </a:t>
            </a:r>
            <a:r>
              <a:rPr sz="2600" dirty="0">
                <a:latin typeface="Times New Roman"/>
                <a:cs typeface="Times New Roman"/>
              </a:rPr>
              <a:t>жизнь и </a:t>
            </a:r>
            <a:r>
              <a:rPr sz="2600" spc="5" dirty="0">
                <a:latin typeface="Times New Roman"/>
                <a:cs typeface="Times New Roman"/>
              </a:rPr>
              <a:t>социальное </a:t>
            </a:r>
            <a:r>
              <a:rPr sz="2600" spc="-10" dirty="0">
                <a:latin typeface="Times New Roman"/>
                <a:cs typeface="Times New Roman"/>
              </a:rPr>
              <a:t>функционирование. </a:t>
            </a:r>
            <a:r>
              <a:rPr sz="2600" dirty="0">
                <a:latin typeface="Times New Roman"/>
                <a:cs typeface="Times New Roman"/>
              </a:rPr>
              <a:t>Для </a:t>
            </a:r>
            <a:r>
              <a:rPr sz="2600" spc="-30" dirty="0">
                <a:latin typeface="Times New Roman"/>
                <a:cs typeface="Times New Roman"/>
              </a:rPr>
              <a:t>людей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  ограниченными </a:t>
            </a:r>
            <a:r>
              <a:rPr sz="2600" spc="-5" dirty="0">
                <a:latin typeface="Times New Roman"/>
                <a:cs typeface="Times New Roman"/>
              </a:rPr>
              <a:t>возможностями </a:t>
            </a:r>
            <a:r>
              <a:rPr sz="2600" dirty="0">
                <a:latin typeface="Times New Roman"/>
                <a:cs typeface="Times New Roman"/>
              </a:rPr>
              <a:t>HRQOL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dirty="0">
                <a:latin typeface="Times New Roman"/>
                <a:cs typeface="Times New Roman"/>
              </a:rPr>
              <a:t>быть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ограничен.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целом, </a:t>
            </a:r>
            <a:r>
              <a:rPr sz="2600" spc="-35" dirty="0">
                <a:latin typeface="Times New Roman"/>
                <a:cs typeface="Times New Roman"/>
              </a:rPr>
              <a:t>люди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10" dirty="0">
                <a:latin typeface="Times New Roman"/>
                <a:cs typeface="Times New Roman"/>
              </a:rPr>
              <a:t>неспособностью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5" dirty="0">
                <a:latin typeface="Times New Roman"/>
                <a:cs typeface="Times New Roman"/>
              </a:rPr>
              <a:t>прогрессированию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должны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считаться </a:t>
            </a:r>
            <a:r>
              <a:rPr sz="2600" spc="-5" dirty="0">
                <a:latin typeface="Times New Roman"/>
                <a:cs typeface="Times New Roman"/>
              </a:rPr>
              <a:t>здоровыми,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30" dirty="0">
                <a:latin typeface="Times New Roman"/>
                <a:cs typeface="Times New Roman"/>
              </a:rPr>
              <a:t>переходом </a:t>
            </a:r>
            <a:r>
              <a:rPr sz="2600" spc="-15" dirty="0">
                <a:latin typeface="Times New Roman"/>
                <a:cs typeface="Times New Roman"/>
              </a:rPr>
              <a:t>модели </a:t>
            </a:r>
            <a:r>
              <a:rPr sz="2600" spc="-10" dirty="0">
                <a:latin typeface="Times New Roman"/>
                <a:cs typeface="Times New Roman"/>
              </a:rPr>
              <a:t>здравоохранения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парадигмы </a:t>
            </a:r>
            <a:r>
              <a:rPr sz="2600" spc="-5" dirty="0">
                <a:latin typeface="Times New Roman"/>
                <a:cs typeface="Times New Roman"/>
              </a:rPr>
              <a:t>«болезни </a:t>
            </a:r>
            <a:r>
              <a:rPr sz="2600" dirty="0">
                <a:latin typeface="Times New Roman"/>
                <a:cs typeface="Times New Roman"/>
              </a:rPr>
              <a:t>и инвалидности»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-15" dirty="0">
                <a:latin typeface="Times New Roman"/>
                <a:cs typeface="Times New Roman"/>
              </a:rPr>
              <a:t>модель </a:t>
            </a:r>
            <a:r>
              <a:rPr sz="2600" spc="-5" dirty="0">
                <a:latin typeface="Times New Roman"/>
                <a:cs typeface="Times New Roman"/>
              </a:rPr>
              <a:t>«здоровья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latin typeface="Times New Roman"/>
                <a:cs typeface="Times New Roman"/>
              </a:rPr>
              <a:t>профилактики» </a:t>
            </a:r>
            <a:r>
              <a:rPr sz="2600" dirty="0">
                <a:latin typeface="Times New Roman"/>
                <a:cs typeface="Times New Roman"/>
              </a:rPr>
              <a:t>или </a:t>
            </a:r>
            <a:r>
              <a:rPr sz="2600" spc="-10" dirty="0">
                <a:latin typeface="Times New Roman"/>
                <a:cs typeface="Times New Roman"/>
              </a:rPr>
              <a:t>раннего выявления </a:t>
            </a:r>
            <a:r>
              <a:rPr sz="2600" spc="-15" dirty="0">
                <a:latin typeface="Times New Roman"/>
                <a:cs typeface="Times New Roman"/>
              </a:rPr>
              <a:t>вторичных </a:t>
            </a:r>
            <a:r>
              <a:rPr sz="2600" dirty="0">
                <a:latin typeface="Times New Roman"/>
                <a:cs typeface="Times New Roman"/>
              </a:rPr>
              <a:t>состояний, </a:t>
            </a:r>
            <a:r>
              <a:rPr sz="2600" spc="-15" dirty="0">
                <a:latin typeface="Times New Roman"/>
                <a:cs typeface="Times New Roman"/>
              </a:rPr>
              <a:t>проблем  </a:t>
            </a:r>
            <a:r>
              <a:rPr sz="2600" spc="5" dirty="0">
                <a:latin typeface="Times New Roman"/>
                <a:cs typeface="Times New Roman"/>
              </a:rPr>
              <a:t>старения </a:t>
            </a:r>
            <a:r>
              <a:rPr sz="2600" dirty="0">
                <a:latin typeface="Times New Roman"/>
                <a:cs typeface="Times New Roman"/>
              </a:rPr>
              <a:t>и / </a:t>
            </a:r>
            <a:r>
              <a:rPr sz="2600" spc="-5" dirty="0">
                <a:latin typeface="Times New Roman"/>
                <a:cs typeface="Times New Roman"/>
              </a:rPr>
              <a:t>или сопутствующих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заболеваний.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6692" y="2489072"/>
            <a:ext cx="71983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alibri Light"/>
                <a:cs typeface="Calibri Light"/>
              </a:rPr>
              <a:t>Спасибо за</a:t>
            </a:r>
            <a:r>
              <a:rPr sz="6000" b="0" spc="-50" dirty="0">
                <a:latin typeface="Calibri Light"/>
                <a:cs typeface="Calibri Light"/>
              </a:rPr>
              <a:t> </a:t>
            </a:r>
            <a:r>
              <a:rPr sz="6000" b="0" spc="-5" dirty="0">
                <a:latin typeface="Calibri Light"/>
                <a:cs typeface="Calibri Light"/>
              </a:rPr>
              <a:t>внимание!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12195175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830"/>
                <a:gridCol w="2445385"/>
                <a:gridCol w="3082290"/>
                <a:gridCol w="2908300"/>
                <a:gridCol w="2441575"/>
              </a:tblGrid>
              <a:tr h="311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68580" marR="88836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Прыгает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одной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ноге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6322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Стоит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одной  ноге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секунд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68580" marR="60960">
                        <a:lnSpc>
                          <a:spcPct val="100000"/>
                        </a:lnSpc>
                        <a:tabLst>
                          <a:tab pos="272986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дл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 четырех- пяти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слов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3477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Считает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  Знает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цвета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7056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Броски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мяча</a:t>
                      </a:r>
                      <a:r>
                        <a:rPr sz="2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над 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головой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Пользуется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106045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ножницами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Рисует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круг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квадрат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Рисует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человечков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 2-4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частей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69850" marR="23876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Пытается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быть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независимым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Игры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оображае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ыми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героями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37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Прыгает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1071245" algn="l"/>
                          <a:tab pos="1597025" algn="l"/>
                        </a:tabLst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Стоит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	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одной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400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ноге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секунд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Зрелая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походка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100000"/>
                        </a:lnSpc>
                      </a:pP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Ходит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спиной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назад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пятки на  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носок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68275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Считает</a:t>
                      </a:r>
                      <a:r>
                        <a:rPr sz="240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10	или</a:t>
                      </a:r>
                      <a:r>
                        <a:rPr sz="24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более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объектов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4734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Предложения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 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шести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восьми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слов  Знает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монеты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25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Знает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адрес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69215" marR="122872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Ловит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мяч 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Копирует  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льник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6032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180465" algn="l"/>
                          <a:tab pos="270446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ет	чело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	с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телом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9850" marR="9290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язы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ает  шнурки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Поет и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танцует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dirty="0">
                <a:latin typeface="Calibri Light"/>
                <a:cs typeface="Calibri Light"/>
              </a:rPr>
              <a:t>Задержка </a:t>
            </a:r>
            <a:r>
              <a:rPr sz="3600" b="0" spc="-5" dirty="0">
                <a:latin typeface="Calibri Light"/>
                <a:cs typeface="Calibri Light"/>
              </a:rPr>
              <a:t>этапа развития </a:t>
            </a:r>
            <a:r>
              <a:rPr sz="3600" b="0" spc="-10" dirty="0">
                <a:latin typeface="Calibri Light"/>
                <a:cs typeface="Calibri Light"/>
              </a:rPr>
              <a:t>двигательной </a:t>
            </a:r>
            <a:r>
              <a:rPr sz="3600" b="0" dirty="0">
                <a:latin typeface="Calibri Light"/>
                <a:cs typeface="Calibri Light"/>
              </a:rPr>
              <a:t>функции</a:t>
            </a:r>
            <a:r>
              <a:rPr sz="3600" b="0" spc="40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-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latin typeface="Calibri Light"/>
                <a:cs typeface="Calibri Light"/>
              </a:rPr>
              <a:t>моторный (нервно-мышечный</a:t>
            </a:r>
            <a:r>
              <a:rPr sz="3600" b="0" dirty="0">
                <a:latin typeface="Calibri Light"/>
                <a:cs typeface="Calibri Light"/>
              </a:rPr>
              <a:t> </a:t>
            </a:r>
            <a:r>
              <a:rPr sz="3600" b="0" spc="-10" dirty="0">
                <a:latin typeface="Calibri Light"/>
                <a:cs typeface="Calibri Light"/>
              </a:rPr>
              <a:t>дефицит).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03180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83439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Одним </a:t>
            </a:r>
            <a:r>
              <a:rPr sz="2800" spc="-5" dirty="0">
                <a:latin typeface="Times New Roman"/>
                <a:cs typeface="Times New Roman"/>
              </a:rPr>
              <a:t>из самых ранних </a:t>
            </a:r>
            <a:r>
              <a:rPr sz="2800" spc="-20" dirty="0">
                <a:latin typeface="Times New Roman"/>
                <a:cs typeface="Times New Roman"/>
              </a:rPr>
              <a:t>признаков, </a:t>
            </a:r>
            <a:r>
              <a:rPr sz="2800" spc="-5" dirty="0">
                <a:latin typeface="Times New Roman"/>
                <a:cs typeface="Times New Roman"/>
              </a:rPr>
              <a:t>о </a:t>
            </a:r>
            <a:r>
              <a:rPr sz="2800" spc="-35" dirty="0">
                <a:latin typeface="Times New Roman"/>
                <a:cs typeface="Times New Roman"/>
              </a:rPr>
              <a:t>которых </a:t>
            </a:r>
            <a:r>
              <a:rPr sz="2800" spc="-10" dirty="0">
                <a:latin typeface="Times New Roman"/>
                <a:cs typeface="Times New Roman"/>
              </a:rPr>
              <a:t>сообщают  родители, является </a:t>
            </a:r>
            <a:r>
              <a:rPr sz="2800" spc="-5" dirty="0">
                <a:latin typeface="Times New Roman"/>
                <a:cs typeface="Times New Roman"/>
              </a:rPr>
              <a:t>отсутствие </a:t>
            </a:r>
            <a:r>
              <a:rPr sz="2800" dirty="0">
                <a:latin typeface="Times New Roman"/>
                <a:cs typeface="Times New Roman"/>
              </a:rPr>
              <a:t>спонтанных </a:t>
            </a:r>
            <a:r>
              <a:rPr sz="2800" spc="-5" dirty="0">
                <a:latin typeface="Times New Roman"/>
                <a:cs typeface="Times New Roman"/>
              </a:rPr>
              <a:t>движений,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когда</a:t>
            </a:r>
            <a:endParaRPr sz="2800">
              <a:latin typeface="Times New Roman"/>
              <a:cs typeface="Times New Roman"/>
            </a:endParaRPr>
          </a:p>
          <a:p>
            <a:pPr marL="241300" marR="301625">
              <a:lnSpc>
                <a:spcPts val="3020"/>
              </a:lnSpc>
              <a:spcBef>
                <a:spcPts val="10"/>
              </a:spcBef>
            </a:pPr>
            <a:r>
              <a:rPr sz="2800" spc="-15" dirty="0">
                <a:latin typeface="Times New Roman"/>
                <a:cs typeface="Times New Roman"/>
              </a:rPr>
              <a:t>ребенка держат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spc="-20" dirty="0">
                <a:latin typeface="Times New Roman"/>
                <a:cs typeface="Times New Roman"/>
              </a:rPr>
              <a:t>помещают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50" dirty="0">
                <a:latin typeface="Times New Roman"/>
                <a:cs typeface="Times New Roman"/>
              </a:rPr>
              <a:t>кроватку. </a:t>
            </a:r>
            <a:r>
              <a:rPr sz="2800" spc="-10" dirty="0">
                <a:latin typeface="Times New Roman"/>
                <a:cs typeface="Times New Roman"/>
              </a:rPr>
              <a:t>Они </a:t>
            </a:r>
            <a:r>
              <a:rPr sz="2800" spc="-5" dirty="0">
                <a:latin typeface="Times New Roman"/>
                <a:cs typeface="Times New Roman"/>
              </a:rPr>
              <a:t>могут добавить,  </a:t>
            </a:r>
            <a:r>
              <a:rPr sz="2800" spc="-20" dirty="0">
                <a:latin typeface="Times New Roman"/>
                <a:cs typeface="Times New Roman"/>
              </a:rPr>
              <a:t>что </a:t>
            </a:r>
            <a:r>
              <a:rPr sz="2800" spc="-10" dirty="0">
                <a:latin typeface="Times New Roman"/>
                <a:cs typeface="Times New Roman"/>
              </a:rPr>
              <a:t>ребенок </a:t>
            </a:r>
            <a:r>
              <a:rPr sz="2800" spc="-20" dirty="0">
                <a:latin typeface="Times New Roman"/>
                <a:cs typeface="Times New Roman"/>
              </a:rPr>
              <a:t>чувствует </a:t>
            </a:r>
            <a:r>
              <a:rPr sz="2800" spc="-15" dirty="0">
                <a:latin typeface="Times New Roman"/>
                <a:cs typeface="Times New Roman"/>
              </a:rPr>
              <a:t>себя </a:t>
            </a:r>
            <a:r>
              <a:rPr sz="2800" spc="-10" dirty="0">
                <a:latin typeface="Times New Roman"/>
                <a:cs typeface="Times New Roman"/>
              </a:rPr>
              <a:t>вялым или неподвижным,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что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85"/>
              </a:lnSpc>
            </a:pPr>
            <a:r>
              <a:rPr sz="2800" spc="-15" dirty="0">
                <a:latin typeface="Times New Roman"/>
                <a:cs typeface="Times New Roman"/>
              </a:rPr>
              <a:t>предполагает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гипотонию или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спастичность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Во </a:t>
            </a:r>
            <a:r>
              <a:rPr sz="2800" spc="-15" dirty="0">
                <a:latin typeface="Times New Roman"/>
                <a:cs typeface="Times New Roman"/>
              </a:rPr>
              <a:t>всех </a:t>
            </a:r>
            <a:r>
              <a:rPr sz="2800" spc="-5" dirty="0">
                <a:latin typeface="Times New Roman"/>
                <a:cs typeface="Times New Roman"/>
              </a:rPr>
              <a:t>случаях </a:t>
            </a:r>
            <a:r>
              <a:rPr sz="2800" spc="-10" dirty="0">
                <a:latin typeface="Times New Roman"/>
                <a:cs typeface="Times New Roman"/>
              </a:rPr>
              <a:t>двигательной дисфункции </a:t>
            </a:r>
            <a:r>
              <a:rPr sz="2800" spc="-15" dirty="0">
                <a:latin typeface="Times New Roman"/>
                <a:cs typeface="Times New Roman"/>
              </a:rPr>
              <a:t>важно уточнить, </a:t>
            </a:r>
            <a:r>
              <a:rPr sz="2800" spc="-5" dirty="0">
                <a:latin typeface="Times New Roman"/>
                <a:cs typeface="Times New Roman"/>
              </a:rPr>
              <a:t>была  ли </a:t>
            </a:r>
            <a:r>
              <a:rPr sz="2800" spc="-10" dirty="0">
                <a:latin typeface="Times New Roman"/>
                <a:cs typeface="Times New Roman"/>
              </a:rPr>
              <a:t>дисфункция устойчивой, </a:t>
            </a:r>
            <a:r>
              <a:rPr sz="2800" spc="-15" dirty="0">
                <a:latin typeface="Times New Roman"/>
                <a:cs typeface="Times New Roman"/>
              </a:rPr>
              <a:t>продолжающейся </a:t>
            </a:r>
            <a:r>
              <a:rPr sz="2800" spc="-25" dirty="0">
                <a:latin typeface="Times New Roman"/>
                <a:cs typeface="Times New Roman"/>
              </a:rPr>
              <a:t>задержкой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endParaRPr sz="2800">
              <a:latin typeface="Times New Roman"/>
              <a:cs typeface="Times New Roman"/>
            </a:endParaRPr>
          </a:p>
          <a:p>
            <a:pPr marL="241300" marR="52069">
              <a:lnSpc>
                <a:spcPts val="3030"/>
              </a:lnSpc>
            </a:pPr>
            <a:r>
              <a:rPr sz="2800" spc="-15" dirty="0">
                <a:latin typeface="Times New Roman"/>
                <a:cs typeface="Times New Roman"/>
              </a:rPr>
              <a:t>раннего </a:t>
            </a:r>
            <a:r>
              <a:rPr sz="2800" spc="-5" dirty="0">
                <a:latin typeface="Times New Roman"/>
                <a:cs typeface="Times New Roman"/>
              </a:rPr>
              <a:t>возраста, </a:t>
            </a:r>
            <a:r>
              <a:rPr sz="2800" spc="-15" dirty="0">
                <a:latin typeface="Times New Roman"/>
                <a:cs typeface="Times New Roman"/>
              </a:rPr>
              <a:t>предполагающей 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статическое заболевание,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или  остановкой или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регрессом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spc="-15" dirty="0">
                <a:latin typeface="Times New Roman"/>
                <a:cs typeface="Times New Roman"/>
              </a:rPr>
              <a:t>отмеченным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определенной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точке.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dirty="0">
                <a:latin typeface="Calibri Light"/>
                <a:cs typeface="Calibri Light"/>
              </a:rPr>
              <a:t>Задержка </a:t>
            </a:r>
            <a:r>
              <a:rPr sz="3600" b="0" spc="-5" dirty="0">
                <a:latin typeface="Calibri Light"/>
                <a:cs typeface="Calibri Light"/>
              </a:rPr>
              <a:t>этапа развития </a:t>
            </a:r>
            <a:r>
              <a:rPr sz="3600" b="0" spc="-10" dirty="0">
                <a:latin typeface="Calibri Light"/>
                <a:cs typeface="Calibri Light"/>
              </a:rPr>
              <a:t>двигательной </a:t>
            </a:r>
            <a:r>
              <a:rPr sz="3600" b="0" dirty="0">
                <a:latin typeface="Calibri Light"/>
                <a:cs typeface="Calibri Light"/>
              </a:rPr>
              <a:t>функции</a:t>
            </a:r>
            <a:r>
              <a:rPr sz="3600" b="0" spc="40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-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latin typeface="Calibri Light"/>
                <a:cs typeface="Calibri Light"/>
              </a:rPr>
              <a:t>моторный (нервно-мышечный</a:t>
            </a:r>
            <a:r>
              <a:rPr sz="3600" b="0" dirty="0">
                <a:latin typeface="Calibri Light"/>
                <a:cs typeface="Calibri Light"/>
              </a:rPr>
              <a:t> </a:t>
            </a:r>
            <a:r>
              <a:rPr sz="3600" b="0" spc="-10" dirty="0">
                <a:latin typeface="Calibri Light"/>
                <a:cs typeface="Calibri Light"/>
              </a:rPr>
              <a:t>дефицит).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208895" cy="41027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873250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медленное </a:t>
            </a:r>
            <a:r>
              <a:rPr sz="2600" spc="-30" dirty="0">
                <a:latin typeface="Times New Roman"/>
                <a:cs typeface="Times New Roman"/>
              </a:rPr>
              <a:t>ухудшение </a:t>
            </a:r>
            <a:r>
              <a:rPr sz="2600" spc="-10" dirty="0">
                <a:latin typeface="Times New Roman"/>
                <a:cs typeface="Times New Roman"/>
              </a:rPr>
              <a:t>вследствие </a:t>
            </a:r>
            <a:r>
              <a:rPr sz="2600" spc="-5" dirty="0">
                <a:latin typeface="Times New Roman"/>
                <a:cs typeface="Times New Roman"/>
              </a:rPr>
              <a:t>прогрессирующего  </a:t>
            </a:r>
            <a:r>
              <a:rPr sz="2600" spc="-15" dirty="0">
                <a:latin typeface="Times New Roman"/>
                <a:cs typeface="Times New Roman"/>
              </a:rPr>
              <a:t>неврологического </a:t>
            </a:r>
            <a:r>
              <a:rPr sz="2600" spc="-10" dirty="0">
                <a:latin typeface="Times New Roman"/>
                <a:cs typeface="Times New Roman"/>
              </a:rPr>
              <a:t>заболевания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-20" dirty="0">
                <a:latin typeface="Times New Roman"/>
                <a:cs typeface="Times New Roman"/>
              </a:rPr>
              <a:t>некоторое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время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маскироваться </a:t>
            </a:r>
            <a:r>
              <a:rPr sz="2600" dirty="0">
                <a:latin typeface="Times New Roman"/>
                <a:cs typeface="Times New Roman"/>
              </a:rPr>
              <a:t>относительно </a:t>
            </a:r>
            <a:r>
              <a:rPr sz="2600" spc="5" dirty="0">
                <a:latin typeface="Times New Roman"/>
                <a:cs typeface="Times New Roman"/>
              </a:rPr>
              <a:t>быстрыми </a:t>
            </a:r>
            <a:r>
              <a:rPr sz="2600" spc="-5" dirty="0">
                <a:latin typeface="Times New Roman"/>
                <a:cs typeface="Times New Roman"/>
              </a:rPr>
              <a:t>темпами </a:t>
            </a:r>
            <a:r>
              <a:rPr sz="2600" spc="-10" dirty="0">
                <a:latin typeface="Times New Roman"/>
                <a:cs typeface="Times New Roman"/>
              </a:rPr>
              <a:t>раннего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моторного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развития.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L="241300" marR="1347470" indent="-229235">
              <a:lnSpc>
                <a:spcPts val="250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история </a:t>
            </a:r>
            <a:r>
              <a:rPr sz="2600" dirty="0">
                <a:latin typeface="Times New Roman"/>
                <a:cs typeface="Times New Roman"/>
              </a:rPr>
              <a:t>развития и последующий </a:t>
            </a:r>
            <a:r>
              <a:rPr sz="2600" spc="10" dirty="0">
                <a:latin typeface="Times New Roman"/>
                <a:cs typeface="Times New Roman"/>
              </a:rPr>
              <a:t>осмотр </a:t>
            </a:r>
            <a:r>
              <a:rPr sz="2600" spc="-10" dirty="0">
                <a:latin typeface="Times New Roman"/>
                <a:cs typeface="Times New Roman"/>
              </a:rPr>
              <a:t>должны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учитывать  </a:t>
            </a:r>
            <a:r>
              <a:rPr sz="2600" spc="-5" dirty="0">
                <a:latin typeface="Times New Roman"/>
                <a:cs typeface="Times New Roman"/>
              </a:rPr>
              <a:t>интерактивный </a:t>
            </a:r>
            <a:r>
              <a:rPr sz="2600" spc="-10" dirty="0">
                <a:latin typeface="Times New Roman"/>
                <a:cs typeface="Times New Roman"/>
              </a:rPr>
              <a:t>эффект </a:t>
            </a:r>
            <a:r>
              <a:rPr sz="2600" spc="-5" dirty="0">
                <a:latin typeface="Times New Roman"/>
                <a:cs typeface="Times New Roman"/>
              </a:rPr>
              <a:t>сосуществующих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дефицитов.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241300" indent="-229235">
              <a:lnSpc>
                <a:spcPts val="2810"/>
              </a:lnSpc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медленное </a:t>
            </a:r>
            <a:r>
              <a:rPr sz="2600" dirty="0">
                <a:latin typeface="Times New Roman"/>
                <a:cs typeface="Times New Roman"/>
              </a:rPr>
              <a:t>развитие </a:t>
            </a:r>
            <a:r>
              <a:rPr sz="2600" spc="-5" dirty="0">
                <a:latin typeface="Times New Roman"/>
                <a:cs typeface="Times New Roman"/>
              </a:rPr>
              <a:t>личных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адаптивных </a:t>
            </a:r>
            <a:r>
              <a:rPr sz="2600" spc="-25" dirty="0">
                <a:latin typeface="Times New Roman"/>
                <a:cs typeface="Times New Roman"/>
              </a:rPr>
              <a:t>задач, </a:t>
            </a:r>
            <a:r>
              <a:rPr sz="2600" spc="-10" dirty="0">
                <a:latin typeface="Times New Roman"/>
                <a:cs typeface="Times New Roman"/>
              </a:rPr>
              <a:t>требующих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как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ts val="2500"/>
              </a:lnSpc>
              <a:spcBef>
                <a:spcPts val="290"/>
              </a:spcBef>
            </a:pPr>
            <a:r>
              <a:rPr sz="2600" spc="-10" dirty="0">
                <a:latin typeface="Times New Roman"/>
                <a:cs typeface="Times New Roman"/>
              </a:rPr>
              <a:t>двигательных, </a:t>
            </a:r>
            <a:r>
              <a:rPr sz="2600" spc="10" dirty="0">
                <a:latin typeface="Times New Roman"/>
                <a:cs typeface="Times New Roman"/>
              </a:rPr>
              <a:t>так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5" dirty="0">
                <a:latin typeface="Times New Roman"/>
                <a:cs typeface="Times New Roman"/>
              </a:rPr>
              <a:t>когнитивных </a:t>
            </a:r>
            <a:r>
              <a:rPr sz="2600" spc="10" dirty="0">
                <a:latin typeface="Times New Roman"/>
                <a:cs typeface="Times New Roman"/>
              </a:rPr>
              <a:t>способностей,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dirty="0">
                <a:latin typeface="Times New Roman"/>
                <a:cs typeface="Times New Roman"/>
              </a:rPr>
              <a:t>быть </a:t>
            </a:r>
            <a:r>
              <a:rPr sz="2600" spc="-10" dirty="0">
                <a:latin typeface="Times New Roman"/>
                <a:cs typeface="Times New Roman"/>
              </a:rPr>
              <a:t>связано </a:t>
            </a:r>
            <a:r>
              <a:rPr sz="2600" dirty="0">
                <a:latin typeface="Times New Roman"/>
                <a:cs typeface="Times New Roman"/>
              </a:rPr>
              <a:t>с  </a:t>
            </a:r>
            <a:r>
              <a:rPr sz="2600" spc="-10" dirty="0">
                <a:latin typeface="Times New Roman"/>
                <a:cs typeface="Times New Roman"/>
              </a:rPr>
              <a:t>нарушениями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любой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области.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48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dirty="0">
                <a:latin typeface="Calibri Light"/>
                <a:cs typeface="Calibri Light"/>
              </a:rPr>
              <a:t>Задержка </a:t>
            </a:r>
            <a:r>
              <a:rPr sz="3600" b="0" spc="-5" dirty="0">
                <a:latin typeface="Calibri Light"/>
                <a:cs typeface="Calibri Light"/>
              </a:rPr>
              <a:t>этапа развития </a:t>
            </a:r>
            <a:r>
              <a:rPr sz="3600" b="0" spc="-10" dirty="0">
                <a:latin typeface="Calibri Light"/>
                <a:cs typeface="Calibri Light"/>
              </a:rPr>
              <a:t>двигательной </a:t>
            </a:r>
            <a:r>
              <a:rPr sz="3600" b="0" dirty="0">
                <a:latin typeface="Calibri Light"/>
                <a:cs typeface="Calibri Light"/>
              </a:rPr>
              <a:t>функции</a:t>
            </a:r>
            <a:r>
              <a:rPr sz="3600" b="0" spc="40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-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latin typeface="Calibri Light"/>
                <a:cs typeface="Calibri Light"/>
              </a:rPr>
              <a:t>моторный (нервно-мышечный</a:t>
            </a:r>
            <a:r>
              <a:rPr sz="3600" b="0" dirty="0">
                <a:latin typeface="Calibri Light"/>
                <a:cs typeface="Calibri Light"/>
              </a:rPr>
              <a:t> </a:t>
            </a:r>
            <a:r>
              <a:rPr sz="3600" b="0" spc="-10" dirty="0">
                <a:latin typeface="Calibri Light"/>
                <a:cs typeface="Calibri Light"/>
              </a:rPr>
              <a:t>дефицит).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6542"/>
            <a:ext cx="9907270" cy="3839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Times New Roman"/>
                <a:cs typeface="Times New Roman"/>
              </a:rPr>
              <a:t>Значительная </a:t>
            </a:r>
            <a:r>
              <a:rPr sz="3200" spc="-15" dirty="0">
                <a:latin typeface="Times New Roman"/>
                <a:cs typeface="Times New Roman"/>
              </a:rPr>
              <a:t>когнитивная </a:t>
            </a:r>
            <a:r>
              <a:rPr sz="3200" spc="-5" dirty="0">
                <a:latin typeface="Times New Roman"/>
                <a:cs typeface="Times New Roman"/>
              </a:rPr>
              <a:t>дисфункция </a:t>
            </a:r>
            <a:r>
              <a:rPr sz="3200" spc="5" dirty="0">
                <a:latin typeface="Times New Roman"/>
                <a:cs typeface="Times New Roman"/>
              </a:rPr>
              <a:t>сама </a:t>
            </a:r>
            <a:r>
              <a:rPr sz="3200" spc="-5" dirty="0">
                <a:latin typeface="Times New Roman"/>
                <a:cs typeface="Times New Roman"/>
              </a:rPr>
              <a:t>по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себе</a:t>
            </a:r>
            <a:endParaRPr sz="3200">
              <a:latin typeface="Times New Roman"/>
              <a:cs typeface="Times New Roman"/>
            </a:endParaRPr>
          </a:p>
          <a:p>
            <a:pPr marL="241300">
              <a:lnSpc>
                <a:spcPts val="3650"/>
              </a:lnSpc>
            </a:pPr>
            <a:r>
              <a:rPr sz="3200" spc="-25" dirty="0">
                <a:latin typeface="Times New Roman"/>
                <a:cs typeface="Times New Roman"/>
              </a:rPr>
              <a:t>может </a:t>
            </a:r>
            <a:r>
              <a:rPr sz="3200" spc="-15" dirty="0">
                <a:latin typeface="Times New Roman"/>
                <a:cs typeface="Times New Roman"/>
              </a:rPr>
              <a:t>задержать </a:t>
            </a:r>
            <a:r>
              <a:rPr sz="3200" dirty="0">
                <a:latin typeface="Times New Roman"/>
                <a:cs typeface="Times New Roman"/>
              </a:rPr>
              <a:t>развитие </a:t>
            </a:r>
            <a:r>
              <a:rPr sz="3200" spc="-5" dirty="0">
                <a:latin typeface="Times New Roman"/>
                <a:cs typeface="Times New Roman"/>
              </a:rPr>
              <a:t>крупной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30" dirty="0">
                <a:latin typeface="Times New Roman"/>
                <a:cs typeface="Times New Roman"/>
              </a:rPr>
              <a:t>мелкой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моторики.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700">
              <a:latin typeface="Times New Roman"/>
              <a:cs typeface="Times New Roman"/>
            </a:endParaRPr>
          </a:p>
          <a:p>
            <a:pPr marL="241300" marR="1117600" indent="-229235">
              <a:lnSpc>
                <a:spcPct val="90000"/>
              </a:lnSpc>
              <a:buFont typeface="Arial"/>
              <a:buChar char="•"/>
              <a:tabLst>
                <a:tab pos="241935" algn="l"/>
              </a:tabLst>
            </a:pPr>
            <a:r>
              <a:rPr sz="3200" spc="-15" dirty="0">
                <a:latin typeface="Times New Roman"/>
                <a:cs typeface="Times New Roman"/>
              </a:rPr>
              <a:t>Когнитивная </a:t>
            </a:r>
            <a:r>
              <a:rPr sz="3200" spc="-5" dirty="0">
                <a:latin typeface="Times New Roman"/>
                <a:cs typeface="Times New Roman"/>
              </a:rPr>
              <a:t>дисфункция часто </a:t>
            </a:r>
            <a:r>
              <a:rPr sz="3200" spc="-20" dirty="0">
                <a:latin typeface="Times New Roman"/>
                <a:cs typeface="Times New Roman"/>
              </a:rPr>
              <a:t>усугубляет  </a:t>
            </a:r>
            <a:r>
              <a:rPr sz="3200" spc="-5" dirty="0">
                <a:latin typeface="Times New Roman"/>
                <a:cs typeface="Times New Roman"/>
              </a:rPr>
              <a:t>функциональные </a:t>
            </a:r>
            <a:r>
              <a:rPr sz="3200" spc="5" dirty="0">
                <a:latin typeface="Times New Roman"/>
                <a:cs typeface="Times New Roman"/>
              </a:rPr>
              <a:t>последствия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нервно-мышечной  </a:t>
            </a:r>
            <a:r>
              <a:rPr sz="3200" spc="5" dirty="0">
                <a:latin typeface="Times New Roman"/>
                <a:cs typeface="Times New Roman"/>
              </a:rPr>
              <a:t>инвалидности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25" dirty="0">
                <a:latin typeface="Times New Roman"/>
                <a:cs typeface="Times New Roman"/>
              </a:rPr>
              <a:t>может </a:t>
            </a:r>
            <a:r>
              <a:rPr sz="3200" spc="-20" dirty="0">
                <a:latin typeface="Times New Roman"/>
                <a:cs typeface="Times New Roman"/>
              </a:rPr>
              <a:t>создать </a:t>
            </a:r>
            <a:r>
              <a:rPr sz="3200" spc="-25" dirty="0">
                <a:latin typeface="Times New Roman"/>
                <a:cs typeface="Times New Roman"/>
              </a:rPr>
              <a:t>впечатление,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что</a:t>
            </a:r>
            <a:endParaRPr sz="3200">
              <a:latin typeface="Times New Roman"/>
              <a:cs typeface="Times New Roman"/>
            </a:endParaRPr>
          </a:p>
          <a:p>
            <a:pPr marL="241300" marR="362585">
              <a:lnSpc>
                <a:spcPts val="3460"/>
              </a:lnSpc>
              <a:spcBef>
                <a:spcPts val="45"/>
              </a:spcBef>
            </a:pPr>
            <a:r>
              <a:rPr sz="3200" spc="-10" dirty="0">
                <a:latin typeface="Times New Roman"/>
                <a:cs typeface="Times New Roman"/>
              </a:rPr>
              <a:t>моторный </a:t>
            </a:r>
            <a:r>
              <a:rPr sz="3200" spc="5" dirty="0">
                <a:latin typeface="Times New Roman"/>
                <a:cs typeface="Times New Roman"/>
              </a:rPr>
              <a:t>дефицит </a:t>
            </a:r>
            <a:r>
              <a:rPr sz="3200" dirty="0">
                <a:latin typeface="Times New Roman"/>
                <a:cs typeface="Times New Roman"/>
              </a:rPr>
              <a:t>является </a:t>
            </a:r>
            <a:r>
              <a:rPr sz="3200" spc="-10" dirty="0">
                <a:latin typeface="Times New Roman"/>
                <a:cs typeface="Times New Roman"/>
              </a:rPr>
              <a:t>более </a:t>
            </a:r>
            <a:r>
              <a:rPr sz="3200" spc="5" dirty="0">
                <a:latin typeface="Times New Roman"/>
                <a:cs typeface="Times New Roman"/>
              </a:rPr>
              <a:t>серьезным, </a:t>
            </a:r>
            <a:r>
              <a:rPr sz="3200" dirty="0">
                <a:latin typeface="Times New Roman"/>
                <a:cs typeface="Times New Roman"/>
              </a:rPr>
              <a:t>чем </a:t>
            </a:r>
            <a:r>
              <a:rPr sz="3200" spc="-5" dirty="0">
                <a:latin typeface="Times New Roman"/>
                <a:cs typeface="Times New Roman"/>
              </a:rPr>
              <a:t>на  самом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деле.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785" y="609676"/>
            <a:ext cx="877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Задержка в развитии</a:t>
            </a:r>
            <a:r>
              <a:rPr b="0" spc="-3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коммуникации: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7774"/>
            <a:ext cx="10342245" cy="414337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marR="1220470" indent="-229235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(1) </a:t>
            </a:r>
            <a:r>
              <a:rPr sz="3200" dirty="0">
                <a:latin typeface="Times New Roman"/>
                <a:cs typeface="Times New Roman"/>
              </a:rPr>
              <a:t>истинная </a:t>
            </a:r>
            <a:r>
              <a:rPr sz="3200" spc="-25" dirty="0">
                <a:latin typeface="Times New Roman"/>
                <a:cs typeface="Times New Roman"/>
              </a:rPr>
              <a:t>языковая </a:t>
            </a:r>
            <a:r>
              <a:rPr sz="3200" spc="-5" dirty="0">
                <a:latin typeface="Times New Roman"/>
                <a:cs typeface="Times New Roman"/>
              </a:rPr>
              <a:t>дисфункция,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затрагивающая  </a:t>
            </a:r>
            <a:r>
              <a:rPr sz="3200" dirty="0">
                <a:latin typeface="Times New Roman"/>
                <a:cs typeface="Times New Roman"/>
              </a:rPr>
              <a:t>рецептивные или экспрессивные </a:t>
            </a:r>
            <a:r>
              <a:rPr sz="3200" spc="-15" dirty="0">
                <a:latin typeface="Times New Roman"/>
                <a:cs typeface="Times New Roman"/>
              </a:rPr>
              <a:t>области </a:t>
            </a:r>
            <a:r>
              <a:rPr sz="3200" dirty="0">
                <a:latin typeface="Times New Roman"/>
                <a:cs typeface="Times New Roman"/>
              </a:rPr>
              <a:t>или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обе,</a:t>
            </a:r>
            <a:endParaRPr sz="32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7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(2) </a:t>
            </a:r>
            <a:r>
              <a:rPr sz="3200" dirty="0">
                <a:latin typeface="Times New Roman"/>
                <a:cs typeface="Times New Roman"/>
              </a:rPr>
              <a:t>оральная </a:t>
            </a:r>
            <a:r>
              <a:rPr sz="3200" spc="-10" dirty="0">
                <a:latin typeface="Times New Roman"/>
                <a:cs typeface="Times New Roman"/>
              </a:rPr>
              <a:t>моторная </a:t>
            </a:r>
            <a:r>
              <a:rPr sz="3200" spc="-5" dirty="0">
                <a:latin typeface="Times New Roman"/>
                <a:cs typeface="Times New Roman"/>
              </a:rPr>
              <a:t>дисфункция, </a:t>
            </a:r>
            <a:r>
              <a:rPr sz="3200" dirty="0">
                <a:latin typeface="Times New Roman"/>
                <a:cs typeface="Times New Roman"/>
              </a:rPr>
              <a:t>мешающая </a:t>
            </a:r>
            <a:r>
              <a:rPr sz="3200" spc="-15" dirty="0">
                <a:latin typeface="Times New Roman"/>
                <a:cs typeface="Times New Roman"/>
              </a:rPr>
              <a:t>выработке  речи,</a:t>
            </a:r>
            <a:endParaRPr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(3) </a:t>
            </a:r>
            <a:r>
              <a:rPr sz="3200" spc="-10" dirty="0">
                <a:latin typeface="Times New Roman"/>
                <a:cs typeface="Times New Roman"/>
              </a:rPr>
              <a:t>значительная </a:t>
            </a:r>
            <a:r>
              <a:rPr sz="3200" spc="-5" dirty="0">
                <a:latin typeface="Times New Roman"/>
                <a:cs typeface="Times New Roman"/>
              </a:rPr>
              <a:t>потеря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слуха.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1371600" indent="-229235">
              <a:lnSpc>
                <a:spcPct val="80000"/>
              </a:lnSpc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возникнуть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35" dirty="0">
                <a:latin typeface="Times New Roman"/>
                <a:cs typeface="Times New Roman"/>
              </a:rPr>
              <a:t>результате </a:t>
            </a:r>
            <a:r>
              <a:rPr sz="3200" spc="-10" dirty="0">
                <a:latin typeface="Times New Roman"/>
                <a:cs typeface="Times New Roman"/>
              </a:rPr>
              <a:t>диффузных </a:t>
            </a:r>
            <a:r>
              <a:rPr sz="3200" spc="-5" dirty="0">
                <a:latin typeface="Times New Roman"/>
                <a:cs typeface="Times New Roman"/>
              </a:rPr>
              <a:t>или </a:t>
            </a:r>
            <a:r>
              <a:rPr sz="3200" spc="-20" dirty="0">
                <a:latin typeface="Times New Roman"/>
                <a:cs typeface="Times New Roman"/>
              </a:rPr>
              <a:t>очаговых  </a:t>
            </a:r>
            <a:r>
              <a:rPr sz="3200" spc="-5" dirty="0">
                <a:latin typeface="Times New Roman"/>
                <a:cs typeface="Times New Roman"/>
              </a:rPr>
              <a:t>поражений </a:t>
            </a:r>
            <a:r>
              <a:rPr sz="3200" spc="-25" dirty="0">
                <a:latin typeface="Times New Roman"/>
                <a:cs typeface="Times New Roman"/>
              </a:rPr>
              <a:t>головного </a:t>
            </a:r>
            <a:r>
              <a:rPr sz="3200" dirty="0">
                <a:latin typeface="Times New Roman"/>
                <a:cs typeface="Times New Roman"/>
              </a:rPr>
              <a:t>мозга, </a:t>
            </a:r>
            <a:r>
              <a:rPr sz="3200" spc="5" dirty="0">
                <a:latin typeface="Times New Roman"/>
                <a:cs typeface="Times New Roman"/>
              </a:rPr>
              <a:t>особенно </a:t>
            </a:r>
            <a:r>
              <a:rPr sz="3200" spc="-65" dirty="0">
                <a:latin typeface="Times New Roman"/>
                <a:cs typeface="Times New Roman"/>
              </a:rPr>
              <a:t>когда </a:t>
            </a:r>
            <a:r>
              <a:rPr sz="3200" spc="20" dirty="0">
                <a:latin typeface="Times New Roman"/>
                <a:cs typeface="Times New Roman"/>
              </a:rPr>
              <a:t>есть  </a:t>
            </a:r>
            <a:r>
              <a:rPr sz="3200" spc="-15" dirty="0">
                <a:latin typeface="Times New Roman"/>
                <a:cs typeface="Times New Roman"/>
              </a:rPr>
              <a:t>когнитивная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дисфункция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785" y="609676"/>
            <a:ext cx="877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Задержка в развитии</a:t>
            </a:r>
            <a:r>
              <a:rPr b="0" spc="-3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коммуникации: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14610" cy="38665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29259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10" dirty="0">
                <a:latin typeface="Times New Roman"/>
                <a:cs typeface="Times New Roman"/>
              </a:rPr>
              <a:t>Способность </a:t>
            </a:r>
            <a:r>
              <a:rPr sz="2800" spc="-25" dirty="0">
                <a:latin typeface="Times New Roman"/>
                <a:cs typeface="Times New Roman"/>
              </a:rPr>
              <a:t>следовать </a:t>
            </a:r>
            <a:r>
              <a:rPr sz="2800" spc="5" dirty="0">
                <a:latin typeface="Times New Roman"/>
                <a:cs typeface="Times New Roman"/>
              </a:rPr>
              <a:t>простым, </a:t>
            </a:r>
            <a:r>
              <a:rPr sz="2800" spc="-5" dirty="0">
                <a:latin typeface="Times New Roman"/>
                <a:cs typeface="Times New Roman"/>
              </a:rPr>
              <a:t>а </a:t>
            </a:r>
            <a:r>
              <a:rPr sz="2800" spc="-20" dirty="0">
                <a:latin typeface="Times New Roman"/>
                <a:cs typeface="Times New Roman"/>
              </a:rPr>
              <a:t>затем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сложным </a:t>
            </a:r>
            <a:r>
              <a:rPr sz="2800" spc="-35" dirty="0">
                <a:latin typeface="Times New Roman"/>
                <a:cs typeface="Times New Roman"/>
              </a:rPr>
              <a:t>командам  </a:t>
            </a:r>
            <a:r>
              <a:rPr sz="2800" spc="-15" dirty="0">
                <a:latin typeface="Times New Roman"/>
                <a:cs typeface="Times New Roman"/>
              </a:rPr>
              <a:t>указывает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сохраненный </a:t>
            </a:r>
            <a:r>
              <a:rPr sz="2800" spc="-5" dirty="0">
                <a:latin typeface="Times New Roman"/>
                <a:cs typeface="Times New Roman"/>
              </a:rPr>
              <a:t>рецептивный язык </a:t>
            </a:r>
            <a:r>
              <a:rPr sz="2800" spc="-15" dirty="0">
                <a:latin typeface="Times New Roman"/>
                <a:cs typeface="Times New Roman"/>
              </a:rPr>
              <a:t>даже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latin typeface="Times New Roman"/>
                <a:cs typeface="Times New Roman"/>
              </a:rPr>
              <a:t>отсутствии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вербализации.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24790" indent="-212725">
              <a:lnSpc>
                <a:spcPct val="100000"/>
              </a:lnSpc>
              <a:buFont typeface="Arial"/>
              <a:buChar char="•"/>
              <a:tabLst>
                <a:tab pos="225425" algn="l"/>
              </a:tabLst>
            </a:pPr>
            <a:r>
              <a:rPr sz="2800" spc="-25" dirty="0">
                <a:latin typeface="Times New Roman"/>
                <a:cs typeface="Times New Roman"/>
              </a:rPr>
              <a:t>Родители </a:t>
            </a:r>
            <a:r>
              <a:rPr sz="2800" spc="-10" dirty="0">
                <a:latin typeface="Times New Roman"/>
                <a:cs typeface="Times New Roman"/>
              </a:rPr>
              <a:t>сообщают </a:t>
            </a:r>
            <a:r>
              <a:rPr sz="2800" spc="-5" dirty="0">
                <a:latin typeface="Times New Roman"/>
                <a:cs typeface="Times New Roman"/>
              </a:rPr>
              <a:t>о различных ответах в </a:t>
            </a:r>
            <a:r>
              <a:rPr sz="2800" spc="-20" dirty="0">
                <a:latin typeface="Times New Roman"/>
                <a:cs typeface="Times New Roman"/>
              </a:rPr>
              <a:t>качестве </a:t>
            </a:r>
            <a:r>
              <a:rPr sz="2800" spc="-10" dirty="0">
                <a:latin typeface="Times New Roman"/>
                <a:cs typeface="Times New Roman"/>
              </a:rPr>
              <a:t>замены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речи: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18465" algn="l"/>
              </a:tabLst>
            </a:pPr>
            <a:r>
              <a:rPr sz="2800" spc="-30" dirty="0">
                <a:latin typeface="Times New Roman"/>
                <a:cs typeface="Times New Roman"/>
              </a:rPr>
              <a:t>улыбка,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sz="2800" spc="-15" dirty="0">
                <a:latin typeface="Times New Roman"/>
                <a:cs typeface="Times New Roman"/>
              </a:rPr>
              <a:t>ворчание,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sz="2800" spc="-30" dirty="0">
                <a:latin typeface="Times New Roman"/>
                <a:cs typeface="Times New Roman"/>
              </a:rPr>
              <a:t>плач,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sz="2800" spc="-15" dirty="0">
                <a:latin typeface="Times New Roman"/>
                <a:cs typeface="Times New Roman"/>
              </a:rPr>
              <a:t>вокализация 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перегибом.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785" y="609676"/>
            <a:ext cx="877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Задержка в развитии</a:t>
            </a:r>
            <a:r>
              <a:rPr b="0" spc="-3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коммуникации: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6542"/>
            <a:ext cx="10266045" cy="3839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Оральная </a:t>
            </a:r>
            <a:r>
              <a:rPr sz="3200" spc="-10" dirty="0">
                <a:latin typeface="Times New Roman"/>
                <a:cs typeface="Times New Roman"/>
              </a:rPr>
              <a:t>моторная </a:t>
            </a:r>
            <a:r>
              <a:rPr sz="3200" spc="-5" dirty="0">
                <a:latin typeface="Times New Roman"/>
                <a:cs typeface="Times New Roman"/>
              </a:rPr>
              <a:t>дисфункция </a:t>
            </a:r>
            <a:r>
              <a:rPr sz="3200" dirty="0">
                <a:latin typeface="Times New Roman"/>
                <a:cs typeface="Times New Roman"/>
              </a:rPr>
              <a:t>также </a:t>
            </a:r>
            <a:r>
              <a:rPr sz="3200" spc="-5" dirty="0">
                <a:latin typeface="Times New Roman"/>
                <a:cs typeface="Times New Roman"/>
              </a:rPr>
              <a:t>связана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</a:t>
            </a:r>
            <a:endParaRPr sz="3200">
              <a:latin typeface="Times New Roman"/>
              <a:cs typeface="Times New Roman"/>
            </a:endParaRPr>
          </a:p>
          <a:p>
            <a:pPr marL="241300" marR="110489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latin typeface="Times New Roman"/>
                <a:cs typeface="Times New Roman"/>
              </a:rPr>
              <a:t>церебральным </a:t>
            </a:r>
            <a:r>
              <a:rPr sz="3200" spc="-5" dirty="0">
                <a:latin typeface="Times New Roman"/>
                <a:cs typeface="Times New Roman"/>
              </a:rPr>
              <a:t>параличом, </a:t>
            </a:r>
            <a:r>
              <a:rPr sz="3200" dirty="0">
                <a:latin typeface="Times New Roman"/>
                <a:cs typeface="Times New Roman"/>
              </a:rPr>
              <a:t>чаще </a:t>
            </a:r>
            <a:r>
              <a:rPr sz="3200" spc="-15" dirty="0">
                <a:latin typeface="Times New Roman"/>
                <a:cs typeface="Times New Roman"/>
              </a:rPr>
              <a:t>всего </a:t>
            </a:r>
            <a:r>
              <a:rPr sz="3200" dirty="0">
                <a:latin typeface="Times New Roman"/>
                <a:cs typeface="Times New Roman"/>
              </a:rPr>
              <a:t>со </a:t>
            </a:r>
            <a:r>
              <a:rPr sz="3200" spc="5" dirty="0">
                <a:latin typeface="Times New Roman"/>
                <a:cs typeface="Times New Roman"/>
              </a:rPr>
              <a:t>спастическим  </a:t>
            </a:r>
            <a:r>
              <a:rPr sz="3200" spc="-10" dirty="0">
                <a:latin typeface="Times New Roman"/>
                <a:cs typeface="Times New Roman"/>
              </a:rPr>
              <a:t>татрапарезом </a:t>
            </a:r>
            <a:r>
              <a:rPr sz="3200" spc="-5" dirty="0">
                <a:latin typeface="Times New Roman"/>
                <a:cs typeface="Times New Roman"/>
              </a:rPr>
              <a:t>или </a:t>
            </a:r>
            <a:r>
              <a:rPr sz="3200" spc="5" dirty="0">
                <a:latin typeface="Times New Roman"/>
                <a:cs typeface="Times New Roman"/>
              </a:rPr>
              <a:t>дискинетическими </a:t>
            </a:r>
            <a:r>
              <a:rPr sz="3200" dirty="0">
                <a:latin typeface="Times New Roman"/>
                <a:cs typeface="Times New Roman"/>
              </a:rPr>
              <a:t>расстройствами </a:t>
            </a:r>
            <a:r>
              <a:rPr sz="3200" spc="-10" dirty="0">
                <a:latin typeface="Times New Roman"/>
                <a:cs typeface="Times New Roman"/>
              </a:rPr>
              <a:t>из-  </a:t>
            </a:r>
            <a:r>
              <a:rPr sz="3200" spc="-5" dirty="0">
                <a:latin typeface="Times New Roman"/>
                <a:cs typeface="Times New Roman"/>
              </a:rPr>
              <a:t>за 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надбульбарного </a:t>
            </a:r>
            <a:r>
              <a:rPr sz="3200" spc="-5" dirty="0">
                <a:latin typeface="Times New Roman"/>
                <a:cs typeface="Times New Roman"/>
              </a:rPr>
              <a:t>или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псевдобульбарного </a:t>
            </a:r>
            <a:r>
              <a:rPr sz="3200" dirty="0">
                <a:latin typeface="Times New Roman"/>
                <a:cs typeface="Times New Roman"/>
              </a:rPr>
              <a:t>паралича.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460"/>
              </a:lnSpc>
              <a:buFont typeface="Arial"/>
              <a:buChar char="•"/>
              <a:tabLst>
                <a:tab pos="241935" algn="l"/>
              </a:tabLst>
            </a:pP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Бульбарный </a:t>
            </a:r>
            <a:r>
              <a:rPr sz="3200" dirty="0">
                <a:latin typeface="Times New Roman"/>
                <a:cs typeface="Times New Roman"/>
              </a:rPr>
              <a:t>паралич </a:t>
            </a:r>
            <a:r>
              <a:rPr sz="3200" spc="-5" dirty="0">
                <a:latin typeface="Times New Roman"/>
                <a:cs typeface="Times New Roman"/>
              </a:rPr>
              <a:t>при </a:t>
            </a:r>
            <a:r>
              <a:rPr sz="3200" spc="-25" dirty="0">
                <a:latin typeface="Times New Roman"/>
                <a:cs typeface="Times New Roman"/>
              </a:rPr>
              <a:t>медуллярном </a:t>
            </a:r>
            <a:r>
              <a:rPr sz="3200" spc="-5" dirty="0">
                <a:latin typeface="Times New Roman"/>
                <a:cs typeface="Times New Roman"/>
              </a:rPr>
              <a:t>поражении </a:t>
            </a:r>
            <a:r>
              <a:rPr sz="3200" spc="-10" dirty="0">
                <a:latin typeface="Times New Roman"/>
                <a:cs typeface="Times New Roman"/>
              </a:rPr>
              <a:t>влияет  </a:t>
            </a:r>
            <a:r>
              <a:rPr sz="3200" spc="-5" dirty="0">
                <a:latin typeface="Times New Roman"/>
                <a:cs typeface="Times New Roman"/>
              </a:rPr>
              <a:t>на </a:t>
            </a:r>
            <a:r>
              <a:rPr sz="3200" spc="-10" dirty="0">
                <a:latin typeface="Times New Roman"/>
                <a:cs typeface="Times New Roman"/>
              </a:rPr>
              <a:t>речевые </a:t>
            </a:r>
            <a:r>
              <a:rPr sz="3200" spc="-20" dirty="0">
                <a:latin typeface="Times New Roman"/>
                <a:cs typeface="Times New Roman"/>
              </a:rPr>
              <a:t>продукты, </a:t>
            </a:r>
            <a:r>
              <a:rPr sz="3200" spc="-5" dirty="0">
                <a:latin typeface="Times New Roman"/>
                <a:cs typeface="Times New Roman"/>
              </a:rPr>
              <a:t>например, при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спинальной</a:t>
            </a:r>
            <a:endParaRPr sz="3200">
              <a:latin typeface="Times New Roman"/>
              <a:cs typeface="Times New Roman"/>
            </a:endParaRPr>
          </a:p>
          <a:p>
            <a:pPr marL="241300">
              <a:lnSpc>
                <a:spcPts val="3400"/>
              </a:lnSpc>
            </a:pPr>
            <a:r>
              <a:rPr sz="3200" spc="-10" dirty="0">
                <a:latin typeface="Times New Roman"/>
                <a:cs typeface="Times New Roman"/>
              </a:rPr>
              <a:t>мышечной </a:t>
            </a:r>
            <a:r>
              <a:rPr sz="3200" spc="-5" dirty="0">
                <a:latin typeface="Times New Roman"/>
                <a:cs typeface="Times New Roman"/>
              </a:rPr>
              <a:t>атрофии </a:t>
            </a:r>
            <a:r>
              <a:rPr sz="3200" dirty="0">
                <a:latin typeface="Times New Roman"/>
                <a:cs typeface="Times New Roman"/>
              </a:rPr>
              <a:t>или spina bifida с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сирингобульбией.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7776"/>
            <a:ext cx="10357485" cy="544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08325" algn="l"/>
                <a:tab pos="5351780" algn="l"/>
                <a:tab pos="6978015" algn="l"/>
              </a:tabLst>
            </a:pPr>
            <a:r>
              <a:rPr sz="4000" b="0" spc="-5" dirty="0">
                <a:latin typeface="Calibri Light"/>
                <a:cs typeface="Calibri Light"/>
              </a:rPr>
              <a:t>Обстановка	должна	быть	благоприятной:</a:t>
            </a:r>
            <a:endParaRPr sz="4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Calibri Light"/>
              <a:cs typeface="Calibri Light"/>
            </a:endParaRPr>
          </a:p>
          <a:p>
            <a:pPr marL="241300" marR="2893060" indent="-229235">
              <a:lnSpc>
                <a:spcPts val="4320"/>
              </a:lnSpc>
              <a:buFont typeface="Arial"/>
              <a:buChar char="•"/>
              <a:tabLst>
                <a:tab pos="241935" algn="l"/>
              </a:tabLst>
            </a:pPr>
            <a:r>
              <a:rPr sz="4000" spc="-25" dirty="0">
                <a:latin typeface="Times New Roman"/>
                <a:cs typeface="Times New Roman"/>
              </a:rPr>
              <a:t>избегать контакта </a:t>
            </a:r>
            <a:r>
              <a:rPr sz="4000" spc="-5" dirty="0">
                <a:latin typeface="Times New Roman"/>
                <a:cs typeface="Times New Roman"/>
              </a:rPr>
              <a:t>с </a:t>
            </a:r>
            <a:r>
              <a:rPr sz="4000" spc="-25" dirty="0">
                <a:latin typeface="Times New Roman"/>
                <a:cs typeface="Times New Roman"/>
              </a:rPr>
              <a:t>плачущими </a:t>
            </a:r>
            <a:r>
              <a:rPr sz="4000" spc="-5" dirty="0">
                <a:latin typeface="Times New Roman"/>
                <a:cs typeface="Times New Roman"/>
              </a:rPr>
              <a:t>и  </a:t>
            </a:r>
            <a:r>
              <a:rPr sz="4000" spc="5" dirty="0">
                <a:latin typeface="Times New Roman"/>
                <a:cs typeface="Times New Roman"/>
              </a:rPr>
              <a:t>расстроенными</a:t>
            </a:r>
            <a:r>
              <a:rPr sz="4000" spc="-5" dirty="0">
                <a:latin typeface="Times New Roman"/>
                <a:cs typeface="Times New Roman"/>
              </a:rPr>
              <a:t> детьми;</a:t>
            </a:r>
            <a:endParaRPr sz="4000">
              <a:latin typeface="Times New Roman"/>
              <a:cs typeface="Times New Roman"/>
            </a:endParaRPr>
          </a:p>
          <a:p>
            <a:pPr marL="241300" marR="121285" indent="-229235">
              <a:lnSpc>
                <a:spcPts val="432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4000" spc="-5" dirty="0">
                <a:latin typeface="Times New Roman"/>
                <a:cs typeface="Times New Roman"/>
              </a:rPr>
              <a:t>не </a:t>
            </a:r>
            <a:r>
              <a:rPr sz="4000" spc="-25" dirty="0">
                <a:latin typeface="Times New Roman"/>
                <a:cs typeface="Times New Roman"/>
              </a:rPr>
              <a:t>приводить </a:t>
            </a:r>
            <a:r>
              <a:rPr sz="4000" spc="-5" dirty="0">
                <a:latin typeface="Times New Roman"/>
                <a:cs typeface="Times New Roman"/>
              </a:rPr>
              <a:t>на </a:t>
            </a:r>
            <a:r>
              <a:rPr sz="4000" spc="-10" dirty="0">
                <a:latin typeface="Times New Roman"/>
                <a:cs typeface="Times New Roman"/>
              </a:rPr>
              <a:t>прием </a:t>
            </a:r>
            <a:r>
              <a:rPr sz="4000" spc="-20" dirty="0">
                <a:latin typeface="Times New Roman"/>
                <a:cs typeface="Times New Roman"/>
              </a:rPr>
              <a:t>братьев </a:t>
            </a:r>
            <a:r>
              <a:rPr sz="4000" spc="15" dirty="0">
                <a:latin typeface="Times New Roman"/>
                <a:cs typeface="Times New Roman"/>
              </a:rPr>
              <a:t>/сестер, </a:t>
            </a:r>
            <a:r>
              <a:rPr sz="4000" spc="-15" dirty="0">
                <a:latin typeface="Times New Roman"/>
                <a:cs typeface="Times New Roman"/>
              </a:rPr>
              <a:t>чтобы  </a:t>
            </a:r>
            <a:r>
              <a:rPr sz="4000" spc="-20" dirty="0">
                <a:latin typeface="Times New Roman"/>
                <a:cs typeface="Times New Roman"/>
              </a:rPr>
              <a:t>родители </a:t>
            </a:r>
            <a:r>
              <a:rPr sz="4000" spc="-45" dirty="0">
                <a:latin typeface="Times New Roman"/>
                <a:cs typeface="Times New Roman"/>
              </a:rPr>
              <a:t>могли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сосредоточиться;</a:t>
            </a:r>
            <a:endParaRPr sz="4000">
              <a:latin typeface="Times New Roman"/>
              <a:cs typeface="Times New Roman"/>
            </a:endParaRPr>
          </a:p>
          <a:p>
            <a:pPr marL="241300" marR="1548765" indent="-229235">
              <a:lnSpc>
                <a:spcPts val="432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4000" spc="-10" dirty="0">
                <a:latin typeface="Times New Roman"/>
                <a:cs typeface="Times New Roman"/>
              </a:rPr>
              <a:t>ассортимент игрушек </a:t>
            </a:r>
            <a:r>
              <a:rPr sz="4000" spc="-15" dirty="0">
                <a:latin typeface="Times New Roman"/>
                <a:cs typeface="Times New Roman"/>
              </a:rPr>
              <a:t>для </a:t>
            </a:r>
            <a:r>
              <a:rPr sz="4000" spc="-5" dirty="0">
                <a:latin typeface="Times New Roman"/>
                <a:cs typeface="Times New Roman"/>
              </a:rPr>
              <a:t>детей разных  </a:t>
            </a:r>
            <a:r>
              <a:rPr sz="4000" spc="-10" dirty="0">
                <a:latin typeface="Times New Roman"/>
                <a:cs typeface="Times New Roman"/>
              </a:rPr>
              <a:t>возрастов;</a:t>
            </a:r>
            <a:endParaRPr sz="4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4000" spc="-25" dirty="0">
                <a:latin typeface="Times New Roman"/>
                <a:cs typeface="Times New Roman"/>
              </a:rPr>
              <a:t>одежда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эксперта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95880" marR="5080" indent="-165544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Оральная моторная дисфункция </a:t>
            </a:r>
            <a:r>
              <a:rPr b="0" dirty="0">
                <a:latin typeface="Calibri Light"/>
                <a:cs typeface="Calibri Light"/>
              </a:rPr>
              <a:t>и  анамнез</a:t>
            </a:r>
            <a:r>
              <a:rPr b="0" spc="-1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кормления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250805" cy="41630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1362075" indent="-229235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241935" algn="l"/>
              </a:tabLst>
            </a:pPr>
            <a:r>
              <a:rPr sz="2700" spc="-5" dirty="0">
                <a:latin typeface="Times New Roman"/>
                <a:cs typeface="Times New Roman"/>
              </a:rPr>
              <a:t>были ли </a:t>
            </a:r>
            <a:r>
              <a:rPr sz="2700" spc="-20" dirty="0">
                <a:latin typeface="Times New Roman"/>
                <a:cs typeface="Times New Roman"/>
              </a:rPr>
              <a:t>хорошо </a:t>
            </a:r>
            <a:r>
              <a:rPr sz="2700" spc="-10" dirty="0">
                <a:latin typeface="Times New Roman"/>
                <a:cs typeface="Times New Roman"/>
              </a:rPr>
              <a:t>сомкнуты губы </a:t>
            </a:r>
            <a:r>
              <a:rPr sz="2700" dirty="0">
                <a:latin typeface="Times New Roman"/>
                <a:cs typeface="Times New Roman"/>
              </a:rPr>
              <a:t>и </a:t>
            </a:r>
            <a:r>
              <a:rPr sz="2700" spc="5" dirty="0">
                <a:latin typeface="Times New Roman"/>
                <a:cs typeface="Times New Roman"/>
              </a:rPr>
              <a:t>сильное </a:t>
            </a:r>
            <a:r>
              <a:rPr sz="2700" spc="-5" dirty="0">
                <a:latin typeface="Times New Roman"/>
                <a:cs typeface="Times New Roman"/>
              </a:rPr>
              <a:t>всасывание при  </a:t>
            </a:r>
            <a:r>
              <a:rPr sz="2700" spc="-20" dirty="0">
                <a:latin typeface="Times New Roman"/>
                <a:cs typeface="Times New Roman"/>
              </a:rPr>
              <a:t>кормлении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грудью?</a:t>
            </a:r>
            <a:endParaRPr sz="27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700" spc="-20" dirty="0">
                <a:latin typeface="Times New Roman"/>
                <a:cs typeface="Times New Roman"/>
              </a:rPr>
              <a:t>необходимость </a:t>
            </a:r>
            <a:r>
              <a:rPr sz="2700" spc="-10" dirty="0">
                <a:latin typeface="Times New Roman"/>
                <a:cs typeface="Times New Roman"/>
              </a:rPr>
              <a:t>более длительного </a:t>
            </a:r>
            <a:r>
              <a:rPr sz="2700" dirty="0">
                <a:latin typeface="Times New Roman"/>
                <a:cs typeface="Times New Roman"/>
              </a:rPr>
              <a:t>и </a:t>
            </a:r>
            <a:r>
              <a:rPr sz="2700" spc="-10" dirty="0">
                <a:latin typeface="Times New Roman"/>
                <a:cs typeface="Times New Roman"/>
              </a:rPr>
              <a:t>более </a:t>
            </a:r>
            <a:r>
              <a:rPr sz="2700" spc="-20" dirty="0">
                <a:latin typeface="Times New Roman"/>
                <a:cs typeface="Times New Roman"/>
              </a:rPr>
              <a:t>частого кормления </a:t>
            </a:r>
            <a:r>
              <a:rPr sz="2700" spc="-5" dirty="0">
                <a:latin typeface="Times New Roman"/>
                <a:cs typeface="Times New Roman"/>
              </a:rPr>
              <a:t>для  </a:t>
            </a:r>
            <a:r>
              <a:rPr sz="2700" spc="-10" dirty="0">
                <a:latin typeface="Times New Roman"/>
                <a:cs typeface="Times New Roman"/>
              </a:rPr>
              <a:t>поддержания </a:t>
            </a:r>
            <a:r>
              <a:rPr sz="2700" spc="10" dirty="0">
                <a:latin typeface="Times New Roman"/>
                <a:cs typeface="Times New Roman"/>
              </a:rPr>
              <a:t>прироста </a:t>
            </a:r>
            <a:r>
              <a:rPr sz="2700" spc="15" dirty="0">
                <a:latin typeface="Times New Roman"/>
                <a:cs typeface="Times New Roman"/>
              </a:rPr>
              <a:t>веса, </a:t>
            </a:r>
            <a:r>
              <a:rPr sz="2700" dirty="0">
                <a:latin typeface="Times New Roman"/>
                <a:cs typeface="Times New Roman"/>
              </a:rPr>
              <a:t>особенно в </a:t>
            </a:r>
            <a:r>
              <a:rPr sz="2700" spc="-15" dirty="0">
                <a:latin typeface="Times New Roman"/>
                <a:cs typeface="Times New Roman"/>
              </a:rPr>
              <a:t>течение </a:t>
            </a:r>
            <a:r>
              <a:rPr sz="2700" spc="-5" dirty="0">
                <a:latin typeface="Times New Roman"/>
                <a:cs typeface="Times New Roman"/>
              </a:rPr>
              <a:t>первых </a:t>
            </a:r>
            <a:r>
              <a:rPr sz="2700" spc="-15" dirty="0">
                <a:latin typeface="Times New Roman"/>
                <a:cs typeface="Times New Roman"/>
              </a:rPr>
              <a:t>нескольких  </a:t>
            </a:r>
            <a:r>
              <a:rPr sz="2700" spc="5" dirty="0">
                <a:latin typeface="Times New Roman"/>
                <a:cs typeface="Times New Roman"/>
              </a:rPr>
              <a:t>месяцев;</a:t>
            </a:r>
            <a:endParaRPr sz="27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935" algn="l"/>
              </a:tabLst>
            </a:pPr>
            <a:r>
              <a:rPr sz="2700" spc="-10" dirty="0">
                <a:latin typeface="Times New Roman"/>
                <a:cs typeface="Times New Roman"/>
              </a:rPr>
              <a:t>кашель </a:t>
            </a:r>
            <a:r>
              <a:rPr sz="2700" dirty="0">
                <a:latin typeface="Times New Roman"/>
                <a:cs typeface="Times New Roman"/>
              </a:rPr>
              <a:t>с </a:t>
            </a:r>
            <a:r>
              <a:rPr sz="2700" spc="5" dirty="0">
                <a:latin typeface="Times New Roman"/>
                <a:cs typeface="Times New Roman"/>
              </a:rPr>
              <a:t>носовой </a:t>
            </a:r>
            <a:r>
              <a:rPr sz="2700" dirty="0">
                <a:latin typeface="Times New Roman"/>
                <a:cs typeface="Times New Roman"/>
              </a:rPr>
              <a:t>регургитацией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жидкости;</a:t>
            </a:r>
            <a:endParaRPr sz="27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935" algn="l"/>
              </a:tabLst>
            </a:pPr>
            <a:r>
              <a:rPr sz="2700" spc="-15" dirty="0">
                <a:latin typeface="Times New Roman"/>
                <a:cs typeface="Times New Roman"/>
              </a:rPr>
              <a:t>трудность </a:t>
            </a:r>
            <a:r>
              <a:rPr sz="2700" spc="-5" dirty="0">
                <a:latin typeface="Times New Roman"/>
                <a:cs typeface="Times New Roman"/>
              </a:rPr>
              <a:t>питья из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чашки;</a:t>
            </a:r>
            <a:endParaRPr sz="27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935" algn="l"/>
              </a:tabLst>
            </a:pPr>
            <a:r>
              <a:rPr sz="2700" spc="-15" dirty="0">
                <a:latin typeface="Times New Roman"/>
                <a:cs typeface="Times New Roman"/>
              </a:rPr>
              <a:t>трудность </a:t>
            </a:r>
            <a:r>
              <a:rPr sz="2700" dirty="0">
                <a:latin typeface="Times New Roman"/>
                <a:cs typeface="Times New Roman"/>
              </a:rPr>
              <a:t>с </a:t>
            </a:r>
            <a:r>
              <a:rPr sz="2700" spc="-10" dirty="0">
                <a:latin typeface="Times New Roman"/>
                <a:cs typeface="Times New Roman"/>
              </a:rPr>
              <a:t>введением твердой </a:t>
            </a:r>
            <a:r>
              <a:rPr sz="2700" spc="-5" dirty="0">
                <a:latin typeface="Times New Roman"/>
                <a:cs typeface="Times New Roman"/>
              </a:rPr>
              <a:t>пищи </a:t>
            </a:r>
            <a:r>
              <a:rPr sz="2700" dirty="0">
                <a:latin typeface="Times New Roman"/>
                <a:cs typeface="Times New Roman"/>
              </a:rPr>
              <a:t>из-за </a:t>
            </a:r>
            <a:r>
              <a:rPr sz="2700" spc="-15" dirty="0">
                <a:latin typeface="Times New Roman"/>
                <a:cs typeface="Times New Roman"/>
              </a:rPr>
              <a:t>проблем </a:t>
            </a:r>
            <a:r>
              <a:rPr sz="2700" dirty="0">
                <a:latin typeface="Times New Roman"/>
                <a:cs typeface="Times New Roman"/>
              </a:rPr>
              <a:t>с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жеванием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→ </a:t>
            </a:r>
            <a:r>
              <a:rPr sz="2700" dirty="0">
                <a:latin typeface="Times New Roman"/>
                <a:cs typeface="Times New Roman"/>
              </a:rPr>
              <a:t>последующий дефицит в </a:t>
            </a:r>
            <a:r>
              <a:rPr sz="2700" spc="-10" dirty="0">
                <a:latin typeface="Times New Roman"/>
                <a:cs typeface="Times New Roman"/>
              </a:rPr>
              <a:t>продукции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речи.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645" y="609676"/>
            <a:ext cx="8738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Слух </a:t>
            </a:r>
            <a:r>
              <a:rPr b="0" dirty="0">
                <a:latin typeface="Calibri Light"/>
                <a:cs typeface="Calibri Light"/>
              </a:rPr>
              <a:t>– важный фактор развития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речи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306050" cy="377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Раннее </a:t>
            </a:r>
            <a:r>
              <a:rPr sz="2800" spc="-15" dirty="0">
                <a:latin typeface="Times New Roman"/>
                <a:cs typeface="Times New Roman"/>
              </a:rPr>
              <a:t>ворчание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лепет являются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врожденными</a:t>
            </a:r>
            <a:endParaRPr sz="2800">
              <a:latin typeface="Times New Roman"/>
              <a:cs typeface="Times New Roman"/>
            </a:endParaRPr>
          </a:p>
          <a:p>
            <a:pPr marL="241300" marR="156845">
              <a:lnSpc>
                <a:spcPct val="90000"/>
              </a:lnSpc>
              <a:spcBef>
                <a:spcPts val="170"/>
              </a:spcBef>
            </a:pPr>
            <a:r>
              <a:rPr sz="2800" spc="-15" dirty="0">
                <a:latin typeface="Times New Roman"/>
                <a:cs typeface="Times New Roman"/>
              </a:rPr>
              <a:t>характеристиками </a:t>
            </a:r>
            <a:r>
              <a:rPr sz="2800" spc="-10" dirty="0">
                <a:latin typeface="Times New Roman"/>
                <a:cs typeface="Times New Roman"/>
              </a:rPr>
              <a:t>младенцев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5" dirty="0">
                <a:latin typeface="Times New Roman"/>
                <a:cs typeface="Times New Roman"/>
              </a:rPr>
              <a:t>включают один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30" dirty="0">
                <a:latin typeface="Times New Roman"/>
                <a:cs typeface="Times New Roman"/>
              </a:rPr>
              <a:t>тот </a:t>
            </a:r>
            <a:r>
              <a:rPr sz="2800" spc="-25" dirty="0">
                <a:latin typeface="Times New Roman"/>
                <a:cs typeface="Times New Roman"/>
              </a:rPr>
              <a:t>же  </a:t>
            </a:r>
            <a:r>
              <a:rPr sz="2800" spc="-15" dirty="0">
                <a:latin typeface="Times New Roman"/>
                <a:cs typeface="Times New Roman"/>
              </a:rPr>
              <a:t>вокальный </a:t>
            </a:r>
            <a:r>
              <a:rPr sz="2800" spc="-25" dirty="0">
                <a:latin typeface="Times New Roman"/>
                <a:cs typeface="Times New Roman"/>
              </a:rPr>
              <a:t>компонент </a:t>
            </a:r>
            <a:r>
              <a:rPr sz="2800" spc="-5" dirty="0">
                <a:latin typeface="Times New Roman"/>
                <a:cs typeface="Times New Roman"/>
              </a:rPr>
              <a:t>независимо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15" dirty="0">
                <a:latin typeface="Times New Roman"/>
                <a:cs typeface="Times New Roman"/>
              </a:rPr>
              <a:t>языка,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40" dirty="0">
                <a:latin typeface="Times New Roman"/>
                <a:cs typeface="Times New Roman"/>
              </a:rPr>
              <a:t>котором </a:t>
            </a:r>
            <a:r>
              <a:rPr sz="2800" spc="-15" dirty="0">
                <a:latin typeface="Times New Roman"/>
                <a:cs typeface="Times New Roman"/>
              </a:rPr>
              <a:t>говорят </a:t>
            </a:r>
            <a:r>
              <a:rPr sz="2800" spc="-5" dirty="0">
                <a:latin typeface="Times New Roman"/>
                <a:cs typeface="Times New Roman"/>
              </a:rPr>
              <a:t>в  их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среде.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Младенцы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потерей </a:t>
            </a:r>
            <a:r>
              <a:rPr sz="2800" spc="-15" dirty="0">
                <a:latin typeface="Times New Roman"/>
                <a:cs typeface="Times New Roman"/>
              </a:rPr>
              <a:t>слуха </a:t>
            </a:r>
            <a:r>
              <a:rPr sz="2800" spc="-25" dirty="0">
                <a:latin typeface="Times New Roman"/>
                <a:cs typeface="Times New Roman"/>
              </a:rPr>
              <a:t>начинают </a:t>
            </a:r>
            <a:r>
              <a:rPr sz="2800" spc="-15" dirty="0">
                <a:latin typeface="Times New Roman"/>
                <a:cs typeface="Times New Roman"/>
              </a:rPr>
              <a:t>отставать </a:t>
            </a:r>
            <a:r>
              <a:rPr sz="2800" spc="10" dirty="0">
                <a:latin typeface="Times New Roman"/>
                <a:cs typeface="Times New Roman"/>
              </a:rPr>
              <a:t>после </a:t>
            </a:r>
            <a:r>
              <a:rPr sz="2800" spc="-5" dirty="0">
                <a:latin typeface="Times New Roman"/>
                <a:cs typeface="Times New Roman"/>
              </a:rPr>
              <a:t>6 8 </a:t>
            </a:r>
            <a:r>
              <a:rPr sz="2800" dirty="0">
                <a:latin typeface="Times New Roman"/>
                <a:cs typeface="Times New Roman"/>
              </a:rPr>
              <a:t>месяцев,  </a:t>
            </a:r>
            <a:r>
              <a:rPr sz="2800" spc="-60" dirty="0">
                <a:latin typeface="Times New Roman"/>
                <a:cs typeface="Times New Roman"/>
              </a:rPr>
              <a:t>когда </a:t>
            </a:r>
            <a:r>
              <a:rPr sz="2800" spc="-15" dirty="0">
                <a:latin typeface="Times New Roman"/>
                <a:cs typeface="Times New Roman"/>
              </a:rPr>
              <a:t>начинается обучение </a:t>
            </a:r>
            <a:r>
              <a:rPr sz="2800" spc="-10" dirty="0">
                <a:latin typeface="Times New Roman"/>
                <a:cs typeface="Times New Roman"/>
              </a:rPr>
              <a:t>вокализации, зависящей </a:t>
            </a:r>
            <a:r>
              <a:rPr sz="2800" spc="-20" dirty="0">
                <a:latin typeface="Times New Roman"/>
                <a:cs typeface="Times New Roman"/>
              </a:rPr>
              <a:t>от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слуха.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85"/>
              </a:lnSpc>
            </a:pPr>
            <a:r>
              <a:rPr sz="2800" spc="-10" dirty="0">
                <a:latin typeface="Times New Roman"/>
                <a:cs typeface="Times New Roman"/>
              </a:rPr>
              <a:t>(уменьшение </a:t>
            </a:r>
            <a:r>
              <a:rPr sz="2800" spc="-15" dirty="0">
                <a:latin typeface="Times New Roman"/>
                <a:cs typeface="Times New Roman"/>
              </a:rPr>
              <a:t>даже </a:t>
            </a:r>
            <a:r>
              <a:rPr sz="2800" spc="-5" dirty="0">
                <a:latin typeface="Times New Roman"/>
                <a:cs typeface="Times New Roman"/>
              </a:rPr>
              <a:t>в спонтанном </a:t>
            </a:r>
            <a:r>
              <a:rPr sz="2800" spc="-10" dirty="0">
                <a:latin typeface="Times New Roman"/>
                <a:cs typeface="Times New Roman"/>
              </a:rPr>
              <a:t>лепете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25" dirty="0">
                <a:latin typeface="Times New Roman"/>
                <a:cs typeface="Times New Roman"/>
              </a:rPr>
              <a:t>этом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возрасте).</a:t>
            </a:r>
            <a:endParaRPr sz="2800">
              <a:latin typeface="Times New Roman"/>
              <a:cs typeface="Times New Roman"/>
            </a:endParaRPr>
          </a:p>
          <a:p>
            <a:pPr marL="241300" marR="52705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 </a:t>
            </a:r>
            <a:r>
              <a:rPr sz="2800" spc="-5" dirty="0">
                <a:latin typeface="Times New Roman"/>
                <a:cs typeface="Times New Roman"/>
              </a:rPr>
              <a:t>рецидивирующих ушных инфекций, </a:t>
            </a:r>
            <a:r>
              <a:rPr sz="2800" spc="-10" dirty="0">
                <a:latin typeface="Times New Roman"/>
                <a:cs typeface="Times New Roman"/>
              </a:rPr>
              <a:t>должны </a:t>
            </a:r>
            <a:r>
              <a:rPr sz="2800" spc="-15" dirty="0">
                <a:latin typeface="Times New Roman"/>
                <a:cs typeface="Times New Roman"/>
              </a:rPr>
              <a:t>проводиться  </a:t>
            </a:r>
            <a:r>
              <a:rPr sz="2800" spc="-20" dirty="0">
                <a:latin typeface="Times New Roman"/>
                <a:cs typeface="Times New Roman"/>
              </a:rPr>
              <a:t>начальные </a:t>
            </a:r>
            <a:r>
              <a:rPr sz="2800" spc="-5" dirty="0">
                <a:latin typeface="Times New Roman"/>
                <a:cs typeface="Times New Roman"/>
              </a:rPr>
              <a:t>и, при </a:t>
            </a:r>
            <a:r>
              <a:rPr sz="2800" spc="-20" dirty="0">
                <a:latin typeface="Times New Roman"/>
                <a:cs typeface="Times New Roman"/>
              </a:rPr>
              <a:t>необходимости, </a:t>
            </a:r>
            <a:r>
              <a:rPr sz="2800" spc="-15" dirty="0">
                <a:latin typeface="Times New Roman"/>
                <a:cs typeface="Times New Roman"/>
              </a:rPr>
              <a:t>повторные </a:t>
            </a:r>
            <a:r>
              <a:rPr sz="2800" spc="-5" dirty="0">
                <a:latin typeface="Times New Roman"/>
                <a:cs typeface="Times New Roman"/>
              </a:rPr>
              <a:t>оценки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слуха.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848" y="609676"/>
            <a:ext cx="6229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Психологический</a:t>
            </a:r>
            <a:r>
              <a:rPr b="0" spc="-1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анамнез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7961"/>
            <a:ext cx="10285730" cy="39471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1300" marR="1059815" indent="-229235">
              <a:lnSpc>
                <a:spcPct val="70000"/>
              </a:lnSpc>
              <a:spcBef>
                <a:spcPts val="11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имеет </a:t>
            </a:r>
            <a:r>
              <a:rPr sz="2800" spc="-5" dirty="0">
                <a:latin typeface="Times New Roman"/>
                <a:cs typeface="Times New Roman"/>
              </a:rPr>
              <a:t>важное </a:t>
            </a:r>
            <a:r>
              <a:rPr sz="2800" spc="-20" dirty="0">
                <a:latin typeface="Times New Roman"/>
                <a:cs typeface="Times New Roman"/>
              </a:rPr>
              <a:t>значение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20" dirty="0">
                <a:latin typeface="Times New Roman"/>
                <a:cs typeface="Times New Roman"/>
              </a:rPr>
              <a:t>полного </a:t>
            </a:r>
            <a:r>
              <a:rPr sz="2800" spc="-10" dirty="0">
                <a:latin typeface="Times New Roman"/>
                <a:cs typeface="Times New Roman"/>
              </a:rPr>
              <a:t>понимания </a:t>
            </a:r>
            <a:r>
              <a:rPr sz="2800" spc="-5" dirty="0">
                <a:latin typeface="Times New Roman"/>
                <a:cs typeface="Times New Roman"/>
              </a:rPr>
              <a:t>прошлых и  </a:t>
            </a:r>
            <a:r>
              <a:rPr sz="2800" spc="-15" dirty="0">
                <a:latin typeface="Times New Roman"/>
                <a:cs typeface="Times New Roman"/>
              </a:rPr>
              <a:t>настоящих </a:t>
            </a:r>
            <a:r>
              <a:rPr sz="2800" spc="-10" dirty="0">
                <a:latin typeface="Times New Roman"/>
                <a:cs typeface="Times New Roman"/>
              </a:rPr>
              <a:t>возможностей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ребенка.</a:t>
            </a:r>
            <a:endParaRPr sz="2800">
              <a:latin typeface="Times New Roman"/>
              <a:cs typeface="Times New Roman"/>
            </a:endParaRPr>
          </a:p>
          <a:p>
            <a:pPr marL="241300" marR="52387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определяет </a:t>
            </a:r>
            <a:r>
              <a:rPr sz="2800" spc="-5" dirty="0">
                <a:latin typeface="Times New Roman"/>
                <a:cs typeface="Times New Roman"/>
              </a:rPr>
              <a:t>социальные и </a:t>
            </a:r>
            <a:r>
              <a:rPr sz="2800" spc="-10" dirty="0">
                <a:latin typeface="Times New Roman"/>
                <a:cs typeface="Times New Roman"/>
              </a:rPr>
              <a:t>психологические </a:t>
            </a:r>
            <a:r>
              <a:rPr sz="2800" spc="-15" dirty="0">
                <a:latin typeface="Times New Roman"/>
                <a:cs typeface="Times New Roman"/>
              </a:rPr>
              <a:t>аспекты </a:t>
            </a:r>
            <a:r>
              <a:rPr sz="2800" spc="-10" dirty="0">
                <a:latin typeface="Times New Roman"/>
                <a:cs typeface="Times New Roman"/>
              </a:rPr>
              <a:t>поведения 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10" dirty="0">
                <a:latin typeface="Times New Roman"/>
                <a:cs typeface="Times New Roman"/>
              </a:rPr>
              <a:t>или подростка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30" dirty="0">
                <a:latin typeface="Times New Roman"/>
                <a:cs typeface="Times New Roman"/>
              </a:rPr>
              <a:t>его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семьи.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ts val="3354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должно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dirty="0">
                <a:latin typeface="Times New Roman"/>
                <a:cs typeface="Times New Roman"/>
              </a:rPr>
              <a:t>постепенно </a:t>
            </a:r>
            <a:r>
              <a:rPr sz="2800" spc="-10" dirty="0">
                <a:latin typeface="Times New Roman"/>
                <a:cs typeface="Times New Roman"/>
              </a:rPr>
              <a:t>выяснено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оценено.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ts val="285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должны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20" dirty="0">
                <a:latin typeface="Times New Roman"/>
                <a:cs typeface="Times New Roman"/>
              </a:rPr>
              <a:t>включены </a:t>
            </a:r>
            <a:r>
              <a:rPr sz="2800" spc="-10" dirty="0">
                <a:latin typeface="Times New Roman"/>
                <a:cs typeface="Times New Roman"/>
              </a:rPr>
              <a:t>соответствующие </a:t>
            </a:r>
            <a:r>
              <a:rPr sz="2800" spc="5" dirty="0">
                <a:latin typeface="Times New Roman"/>
                <a:cs typeface="Times New Roman"/>
              </a:rPr>
              <a:t>вопросы 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поведении,</a:t>
            </a:r>
            <a:endParaRPr sz="2800">
              <a:latin typeface="Times New Roman"/>
              <a:cs typeface="Times New Roman"/>
            </a:endParaRPr>
          </a:p>
          <a:p>
            <a:pPr marL="241300" marR="822960">
              <a:lnSpc>
                <a:spcPct val="70100"/>
              </a:lnSpc>
              <a:spcBef>
                <a:spcPts val="500"/>
              </a:spcBef>
            </a:pPr>
            <a:r>
              <a:rPr sz="2800" spc="-5" dirty="0">
                <a:latin typeface="Times New Roman"/>
                <a:cs typeface="Times New Roman"/>
              </a:rPr>
              <a:t>образовании, </a:t>
            </a:r>
            <a:r>
              <a:rPr sz="2800" dirty="0">
                <a:latin typeface="Times New Roman"/>
                <a:cs typeface="Times New Roman"/>
              </a:rPr>
              <a:t>межличностных </a:t>
            </a:r>
            <a:r>
              <a:rPr sz="2800" spc="-10" dirty="0">
                <a:latin typeface="Times New Roman"/>
                <a:cs typeface="Times New Roman"/>
              </a:rPr>
              <a:t>отношениях, </a:t>
            </a:r>
            <a:r>
              <a:rPr sz="2800" spc="-20" dirty="0">
                <a:latin typeface="Times New Roman"/>
                <a:cs typeface="Times New Roman"/>
              </a:rPr>
              <a:t>развлекательных  </a:t>
            </a:r>
            <a:r>
              <a:rPr sz="2800" spc="-5" dirty="0">
                <a:latin typeface="Times New Roman"/>
                <a:cs typeface="Times New Roman"/>
              </a:rPr>
              <a:t>мероприятиях, </a:t>
            </a:r>
            <a:r>
              <a:rPr sz="2800" spc="-15" dirty="0">
                <a:latin typeface="Times New Roman"/>
                <a:cs typeface="Times New Roman"/>
              </a:rPr>
              <a:t>сексуальной </a:t>
            </a:r>
            <a:r>
              <a:rPr sz="2800" dirty="0">
                <a:latin typeface="Times New Roman"/>
                <a:cs typeface="Times New Roman"/>
              </a:rPr>
              <a:t>ориентации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другие.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ts val="2845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Важно помнить, </a:t>
            </a:r>
            <a:r>
              <a:rPr sz="2800" spc="-15" dirty="0">
                <a:latin typeface="Times New Roman"/>
                <a:cs typeface="Times New Roman"/>
              </a:rPr>
              <a:t>что </a:t>
            </a:r>
            <a:r>
              <a:rPr sz="2800" spc="-5" dirty="0">
                <a:latin typeface="Times New Roman"/>
                <a:cs typeface="Times New Roman"/>
              </a:rPr>
              <a:t>дети с ограниченными </a:t>
            </a:r>
            <a:r>
              <a:rPr sz="2800" spc="-10" dirty="0">
                <a:latin typeface="Times New Roman"/>
                <a:cs typeface="Times New Roman"/>
              </a:rPr>
              <a:t>возможностями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могут</a:t>
            </a:r>
            <a:endParaRPr sz="2800">
              <a:latin typeface="Times New Roman"/>
              <a:cs typeface="Times New Roman"/>
            </a:endParaRPr>
          </a:p>
          <a:p>
            <a:pPr marL="241300" marR="2413635">
              <a:lnSpc>
                <a:spcPct val="70000"/>
              </a:lnSpc>
              <a:spcBef>
                <a:spcPts val="505"/>
              </a:spcBef>
            </a:pPr>
            <a:r>
              <a:rPr sz="2800" spc="-10" dirty="0">
                <a:latin typeface="Times New Roman"/>
                <a:cs typeface="Times New Roman"/>
              </a:rPr>
              <a:t>иметь </a:t>
            </a:r>
            <a:r>
              <a:rPr sz="2800" spc="-15" dirty="0">
                <a:latin typeface="Times New Roman"/>
                <a:cs typeface="Times New Roman"/>
              </a:rPr>
              <a:t>проблемы, </a:t>
            </a:r>
            <a:r>
              <a:rPr sz="2800" spc="-35" dirty="0">
                <a:latin typeface="Times New Roman"/>
                <a:cs typeface="Times New Roman"/>
              </a:rPr>
              <a:t>которые </a:t>
            </a:r>
            <a:r>
              <a:rPr sz="2800" spc="-45" dirty="0">
                <a:latin typeface="Times New Roman"/>
                <a:cs typeface="Times New Roman"/>
              </a:rPr>
              <a:t>похожи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5" dirty="0">
                <a:latin typeface="Times New Roman"/>
                <a:cs typeface="Times New Roman"/>
              </a:rPr>
              <a:t>проблемы </a:t>
            </a:r>
            <a:r>
              <a:rPr sz="2800" dirty="0">
                <a:latin typeface="Times New Roman"/>
                <a:cs typeface="Times New Roman"/>
              </a:rPr>
              <a:t>их  </a:t>
            </a:r>
            <a:r>
              <a:rPr sz="2800" spc="-5" dirty="0">
                <a:latin typeface="Times New Roman"/>
                <a:cs typeface="Times New Roman"/>
              </a:rPr>
              <a:t>трудоспособных </a:t>
            </a:r>
            <a:r>
              <a:rPr sz="2800" spc="-10" dirty="0">
                <a:latin typeface="Times New Roman"/>
                <a:cs typeface="Times New Roman"/>
              </a:rPr>
              <a:t>(здоровых)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сверстников.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426" y="609676"/>
            <a:ext cx="4615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Семейный</a:t>
            </a:r>
            <a:r>
              <a:rPr b="0" spc="-7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анамнез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89"/>
            <a:ext cx="10303510" cy="40341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22225" indent="-22923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25" dirty="0">
                <a:latin typeface="Times New Roman"/>
                <a:cs typeface="Times New Roman"/>
              </a:rPr>
              <a:t>помочь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идентификации наследственных или врожденных  </a:t>
            </a:r>
            <a:r>
              <a:rPr sz="2800" spc="-15" dirty="0">
                <a:latin typeface="Times New Roman"/>
                <a:cs typeface="Times New Roman"/>
              </a:rPr>
              <a:t>заболеваний.</a:t>
            </a:r>
            <a:endParaRPr sz="2800">
              <a:latin typeface="Times New Roman"/>
              <a:cs typeface="Times New Roman"/>
            </a:endParaRPr>
          </a:p>
          <a:p>
            <a:pPr marL="241300" marR="1078230" indent="-229235">
              <a:lnSpc>
                <a:spcPts val="269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  <a:tab pos="3048635" algn="l"/>
              </a:tabLst>
            </a:pPr>
            <a:r>
              <a:rPr sz="2800" spc="5" dirty="0">
                <a:latin typeface="Times New Roman"/>
                <a:cs typeface="Times New Roman"/>
              </a:rPr>
              <a:t>составить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список	</a:t>
            </a:r>
            <a:r>
              <a:rPr sz="2800" spc="-10" dirty="0">
                <a:latin typeface="Times New Roman"/>
                <a:cs typeface="Times New Roman"/>
              </a:rPr>
              <a:t>медицинских </a:t>
            </a:r>
            <a:r>
              <a:rPr sz="2800" spc="-15" dirty="0">
                <a:latin typeface="Times New Roman"/>
                <a:cs typeface="Times New Roman"/>
              </a:rPr>
              <a:t>проблем </a:t>
            </a:r>
            <a:r>
              <a:rPr sz="2800" spc="-10" dirty="0">
                <a:latin typeface="Times New Roman"/>
                <a:cs typeface="Times New Roman"/>
              </a:rPr>
              <a:t>предшествующих  </a:t>
            </a:r>
            <a:r>
              <a:rPr sz="2800" spc="-30" dirty="0">
                <a:latin typeface="Times New Roman"/>
                <a:cs typeface="Times New Roman"/>
              </a:rPr>
              <a:t>поколений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предложить </a:t>
            </a:r>
            <a:r>
              <a:rPr sz="2800" spc="-5" dirty="0">
                <a:latin typeface="Times New Roman"/>
                <a:cs typeface="Times New Roman"/>
              </a:rPr>
              <a:t>пройти </a:t>
            </a:r>
            <a:r>
              <a:rPr sz="2800" dirty="0">
                <a:latin typeface="Times New Roman"/>
                <a:cs typeface="Times New Roman"/>
              </a:rPr>
              <a:t>официальное </a:t>
            </a:r>
            <a:r>
              <a:rPr sz="2800" spc="-10" dirty="0">
                <a:latin typeface="Times New Roman"/>
                <a:cs typeface="Times New Roman"/>
              </a:rPr>
              <a:t>генетическое </a:t>
            </a:r>
            <a:r>
              <a:rPr sz="2800" spc="-30" dirty="0">
                <a:latin typeface="Times New Roman"/>
                <a:cs typeface="Times New Roman"/>
              </a:rPr>
              <a:t>консультирование,  </a:t>
            </a:r>
            <a:r>
              <a:rPr sz="2800" spc="10" dirty="0">
                <a:latin typeface="Times New Roman"/>
                <a:cs typeface="Times New Roman"/>
              </a:rPr>
              <a:t>если </a:t>
            </a:r>
            <a:r>
              <a:rPr sz="2800" spc="-10" dirty="0">
                <a:latin typeface="Times New Roman"/>
                <a:cs typeface="Times New Roman"/>
              </a:rPr>
              <a:t>подозревается </a:t>
            </a:r>
            <a:r>
              <a:rPr sz="2800" spc="-5" dirty="0">
                <a:latin typeface="Times New Roman"/>
                <a:cs typeface="Times New Roman"/>
              </a:rPr>
              <a:t>наследственное </a:t>
            </a:r>
            <a:r>
              <a:rPr sz="2800" spc="-15" dirty="0">
                <a:latin typeface="Times New Roman"/>
                <a:cs typeface="Times New Roman"/>
              </a:rPr>
              <a:t>заболевание </a:t>
            </a:r>
            <a:r>
              <a:rPr sz="2800" spc="-5" dirty="0">
                <a:latin typeface="Times New Roman"/>
                <a:cs typeface="Times New Roman"/>
              </a:rPr>
              <a:t>или,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если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710"/>
              </a:lnSpc>
              <a:tabLst>
                <a:tab pos="1851660" algn="l"/>
              </a:tabLst>
            </a:pPr>
            <a:r>
              <a:rPr sz="2800" dirty="0">
                <a:latin typeface="Times New Roman"/>
                <a:cs typeface="Times New Roman"/>
              </a:rPr>
              <a:t>известно,	</a:t>
            </a:r>
            <a:r>
              <a:rPr sz="2800" spc="-20" dirty="0">
                <a:latin typeface="Times New Roman"/>
                <a:cs typeface="Times New Roman"/>
              </a:rPr>
              <a:t>что </a:t>
            </a:r>
            <a:r>
              <a:rPr sz="2800" spc="-5" dirty="0">
                <a:latin typeface="Times New Roman"/>
                <a:cs typeface="Times New Roman"/>
              </a:rPr>
              <a:t>оно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существует.</a:t>
            </a:r>
            <a:endParaRPr sz="2800">
              <a:latin typeface="Times New Roman"/>
              <a:cs typeface="Times New Roman"/>
            </a:endParaRPr>
          </a:p>
          <a:p>
            <a:pPr marL="241300" marR="1774189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полезно </a:t>
            </a:r>
            <a:r>
              <a:rPr sz="2800" dirty="0">
                <a:latin typeface="Times New Roman"/>
                <a:cs typeface="Times New Roman"/>
              </a:rPr>
              <a:t>произвести </a:t>
            </a:r>
            <a:r>
              <a:rPr sz="2800" spc="-15" dirty="0">
                <a:latin typeface="Times New Roman"/>
                <a:cs typeface="Times New Roman"/>
              </a:rPr>
              <a:t>краткий </a:t>
            </a:r>
            <a:r>
              <a:rPr sz="2800" spc="5" dirty="0">
                <a:latin typeface="Times New Roman"/>
                <a:cs typeface="Times New Roman"/>
              </a:rPr>
              <a:t>осмотр </a:t>
            </a:r>
            <a:r>
              <a:rPr sz="2800" spc="-5" dirty="0">
                <a:latin typeface="Times New Roman"/>
                <a:cs typeface="Times New Roman"/>
              </a:rPr>
              <a:t>члена семьи, </a:t>
            </a:r>
            <a:r>
              <a:rPr sz="2800" spc="10" dirty="0">
                <a:latin typeface="Times New Roman"/>
                <a:cs typeface="Times New Roman"/>
              </a:rPr>
              <a:t>если  </a:t>
            </a:r>
            <a:r>
              <a:rPr sz="2800" spc="-15" dirty="0">
                <a:latin typeface="Times New Roman"/>
                <a:cs typeface="Times New Roman"/>
              </a:rPr>
              <a:t>подозревается </a:t>
            </a:r>
            <a:r>
              <a:rPr sz="2800" spc="-10" dirty="0">
                <a:latin typeface="Times New Roman"/>
                <a:cs typeface="Times New Roman"/>
              </a:rPr>
              <a:t>генетическое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заболевание.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5" dirty="0">
                <a:latin typeface="Times New Roman"/>
                <a:cs typeface="Times New Roman"/>
              </a:rPr>
              <a:t>кровное </a:t>
            </a:r>
            <a:r>
              <a:rPr sz="2800" spc="-20" dirty="0">
                <a:latin typeface="Times New Roman"/>
                <a:cs typeface="Times New Roman"/>
              </a:rPr>
              <a:t>родство </a:t>
            </a:r>
            <a:r>
              <a:rPr sz="2800" spc="-10" dirty="0">
                <a:latin typeface="Times New Roman"/>
                <a:cs typeface="Times New Roman"/>
              </a:rPr>
              <a:t>усиливает </a:t>
            </a:r>
            <a:r>
              <a:rPr sz="2800" spc="-5" dirty="0">
                <a:latin typeface="Times New Roman"/>
                <a:cs typeface="Times New Roman"/>
              </a:rPr>
              <a:t>риск </a:t>
            </a:r>
            <a:r>
              <a:rPr sz="2800" spc="-20" dirty="0">
                <a:latin typeface="Times New Roman"/>
                <a:cs typeface="Times New Roman"/>
              </a:rPr>
              <a:t>генетического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заболевания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634" y="609676"/>
            <a:ext cx="2056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0" dirty="0">
                <a:latin typeface="Calibri Light"/>
                <a:cs typeface="Calibri Light"/>
              </a:rPr>
              <a:t>ОСМОТР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10175875" cy="42684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1183640" indent="-22923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не </a:t>
            </a:r>
            <a:r>
              <a:rPr sz="2600" spc="-15" dirty="0">
                <a:latin typeface="Times New Roman"/>
                <a:cs typeface="Times New Roman"/>
              </a:rPr>
              <a:t>существует </a:t>
            </a:r>
            <a:r>
              <a:rPr sz="2600" spc="-5" dirty="0">
                <a:latin typeface="Times New Roman"/>
                <a:cs typeface="Times New Roman"/>
              </a:rPr>
              <a:t>стандартного </a:t>
            </a:r>
            <a:r>
              <a:rPr sz="2600" spc="-35" dirty="0">
                <a:latin typeface="Times New Roman"/>
                <a:cs typeface="Times New Roman"/>
              </a:rPr>
              <a:t>подхода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10" dirty="0">
                <a:latin typeface="Times New Roman"/>
                <a:cs typeface="Times New Roman"/>
              </a:rPr>
              <a:t>физической </a:t>
            </a:r>
            <a:r>
              <a:rPr sz="2600" spc="-15" dirty="0">
                <a:latin typeface="Times New Roman"/>
                <a:cs typeface="Times New Roman"/>
              </a:rPr>
              <a:t>экспертизе  </a:t>
            </a:r>
            <a:r>
              <a:rPr sz="2600" spc="-5" dirty="0">
                <a:latin typeface="Times New Roman"/>
                <a:cs typeface="Times New Roman"/>
              </a:rPr>
              <a:t>младенцев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детей.</a:t>
            </a:r>
            <a:endParaRPr sz="2600">
              <a:latin typeface="Times New Roman"/>
              <a:cs typeface="Times New Roman"/>
            </a:endParaRPr>
          </a:p>
          <a:p>
            <a:pPr marL="241300" marR="266700" indent="-229235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педиатрический </a:t>
            </a:r>
            <a:r>
              <a:rPr sz="2600" spc="10" dirty="0">
                <a:latin typeface="Times New Roman"/>
                <a:cs typeface="Times New Roman"/>
              </a:rPr>
              <a:t>осмотр </a:t>
            </a:r>
            <a:r>
              <a:rPr sz="2600" spc="-10" dirty="0">
                <a:latin typeface="Times New Roman"/>
                <a:cs typeface="Times New Roman"/>
              </a:rPr>
              <a:t>проводится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0" dirty="0">
                <a:latin typeface="Times New Roman"/>
                <a:cs typeface="Times New Roman"/>
              </a:rPr>
              <a:t>учетом </a:t>
            </a:r>
            <a:r>
              <a:rPr sz="2600" spc="-20" dirty="0">
                <a:latin typeface="Times New Roman"/>
                <a:cs typeface="Times New Roman"/>
              </a:rPr>
              <a:t>конкретного </a:t>
            </a:r>
            <a:r>
              <a:rPr sz="2600" spc="-10" dirty="0">
                <a:latin typeface="Times New Roman"/>
                <a:cs typeface="Times New Roman"/>
              </a:rPr>
              <a:t>ребенка,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  зависимости </a:t>
            </a:r>
            <a:r>
              <a:rPr sz="2600" spc="-20" dirty="0">
                <a:latin typeface="Times New Roman"/>
                <a:cs typeface="Times New Roman"/>
              </a:rPr>
              <a:t>от </a:t>
            </a:r>
            <a:r>
              <a:rPr sz="2600" dirty="0">
                <a:latin typeface="Times New Roman"/>
                <a:cs typeface="Times New Roman"/>
              </a:rPr>
              <a:t>возраста и стадии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развития.</a:t>
            </a:r>
            <a:endParaRPr sz="2600">
              <a:latin typeface="Times New Roman"/>
              <a:cs typeface="Times New Roman"/>
            </a:endParaRPr>
          </a:p>
          <a:p>
            <a:pPr marL="241300" marR="284480" indent="-229235">
              <a:lnSpc>
                <a:spcPts val="2810"/>
              </a:lnSpc>
              <a:spcBef>
                <a:spcPts val="99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знание этапов </a:t>
            </a:r>
            <a:r>
              <a:rPr sz="2600" dirty="0">
                <a:latin typeface="Times New Roman"/>
                <a:cs typeface="Times New Roman"/>
              </a:rPr>
              <a:t>развития </a:t>
            </a:r>
            <a:r>
              <a:rPr sz="2600" spc="-5" dirty="0">
                <a:latin typeface="Times New Roman"/>
                <a:cs typeface="Times New Roman"/>
              </a:rPr>
              <a:t>имеет важное </a:t>
            </a:r>
            <a:r>
              <a:rPr sz="2600" spc="-15" dirty="0">
                <a:latin typeface="Times New Roman"/>
                <a:cs typeface="Times New Roman"/>
              </a:rPr>
              <a:t>значение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5" dirty="0">
                <a:latin typeface="Times New Roman"/>
                <a:cs typeface="Times New Roman"/>
              </a:rPr>
              <a:t>оценке как </a:t>
            </a:r>
            <a:r>
              <a:rPr sz="2600" spc="10" dirty="0">
                <a:latin typeface="Times New Roman"/>
                <a:cs typeface="Times New Roman"/>
              </a:rPr>
              <a:t>острых,  так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5" dirty="0">
                <a:latin typeface="Times New Roman"/>
                <a:cs typeface="Times New Roman"/>
              </a:rPr>
              <a:t>хронических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заболеваний.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маленькие дети </a:t>
            </a:r>
            <a:r>
              <a:rPr sz="2600" spc="-10" dirty="0">
                <a:latin typeface="Times New Roman"/>
                <a:cs typeface="Times New Roman"/>
              </a:rPr>
              <a:t>должны </a:t>
            </a:r>
            <a:r>
              <a:rPr sz="2600" spc="-5" dirty="0">
                <a:latin typeface="Times New Roman"/>
                <a:cs typeface="Times New Roman"/>
              </a:rPr>
              <a:t>быть </a:t>
            </a:r>
            <a:r>
              <a:rPr sz="2600" spc="5" dirty="0">
                <a:latin typeface="Times New Roman"/>
                <a:cs typeface="Times New Roman"/>
              </a:rPr>
              <a:t>осмотрены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присутствии </a:t>
            </a:r>
            <a:r>
              <a:rPr sz="2600" spc="-15" dirty="0">
                <a:latin typeface="Times New Roman"/>
                <a:cs typeface="Times New Roman"/>
              </a:rPr>
              <a:t>родителей, </a:t>
            </a:r>
            <a:r>
              <a:rPr sz="2600" spc="-5" dirty="0">
                <a:latin typeface="Times New Roman"/>
                <a:cs typeface="Times New Roman"/>
              </a:rPr>
              <a:t>но  присутствие </a:t>
            </a:r>
            <a:r>
              <a:rPr sz="2600" spc="-10" dirty="0">
                <a:latin typeface="Times New Roman"/>
                <a:cs typeface="Times New Roman"/>
              </a:rPr>
              <a:t>родителей </a:t>
            </a:r>
            <a:r>
              <a:rPr sz="2600" spc="-5" dirty="0">
                <a:latin typeface="Times New Roman"/>
                <a:cs typeface="Times New Roman"/>
              </a:rPr>
              <a:t>не является </a:t>
            </a:r>
            <a:r>
              <a:rPr sz="2600" spc="-15" dirty="0">
                <a:latin typeface="Times New Roman"/>
                <a:cs typeface="Times New Roman"/>
              </a:rPr>
              <a:t>обязательным </a:t>
            </a:r>
            <a:r>
              <a:rPr sz="2600" spc="-5" dirty="0">
                <a:latin typeface="Times New Roman"/>
                <a:cs typeface="Times New Roman"/>
              </a:rPr>
              <a:t>для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подростков.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решающее </a:t>
            </a:r>
            <a:r>
              <a:rPr sz="2600" spc="-20" dirty="0">
                <a:latin typeface="Times New Roman"/>
                <a:cs typeface="Times New Roman"/>
              </a:rPr>
              <a:t>значение </a:t>
            </a:r>
            <a:r>
              <a:rPr sz="2600" spc="-5" dirty="0">
                <a:latin typeface="Times New Roman"/>
                <a:cs typeface="Times New Roman"/>
              </a:rPr>
              <a:t>имеет установление </a:t>
            </a:r>
            <a:r>
              <a:rPr sz="2600" spc="-15" dirty="0">
                <a:latin typeface="Times New Roman"/>
                <a:cs typeface="Times New Roman"/>
              </a:rPr>
              <a:t>контакта 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ребенком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фактический </a:t>
            </a:r>
            <a:r>
              <a:rPr sz="2600" spc="-5" dirty="0">
                <a:latin typeface="Times New Roman"/>
                <a:cs typeface="Times New Roman"/>
              </a:rPr>
              <a:t>практический </a:t>
            </a:r>
            <a:r>
              <a:rPr sz="2600" spc="-40" dirty="0">
                <a:latin typeface="Times New Roman"/>
                <a:cs typeface="Times New Roman"/>
              </a:rPr>
              <a:t>подход </a:t>
            </a:r>
            <a:r>
              <a:rPr sz="2600" spc="-10" dirty="0">
                <a:latin typeface="Times New Roman"/>
                <a:cs typeface="Times New Roman"/>
              </a:rPr>
              <a:t>варьируется </a:t>
            </a:r>
            <a:r>
              <a:rPr sz="2600" spc="-20" dirty="0">
                <a:latin typeface="Times New Roman"/>
                <a:cs typeface="Times New Roman"/>
              </a:rPr>
              <a:t>от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dirty="0">
                <a:latin typeface="Times New Roman"/>
                <a:cs typeface="Times New Roman"/>
              </a:rPr>
              <a:t>к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ребенку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089" y="609676"/>
            <a:ext cx="6957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развития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9924415" cy="422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30" dirty="0">
                <a:latin typeface="Times New Roman"/>
                <a:cs typeface="Times New Roman"/>
              </a:rPr>
              <a:t>рост,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10" dirty="0">
                <a:latin typeface="Times New Roman"/>
                <a:cs typeface="Times New Roman"/>
              </a:rPr>
              <a:t>вес,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окружность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головы.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450"/>
              </a:lnSpc>
              <a:spcBef>
                <a:spcPts val="130"/>
              </a:spcBef>
            </a:pPr>
            <a:r>
              <a:rPr sz="2400" spc="-5" dirty="0">
                <a:latin typeface="Times New Roman"/>
                <a:cs typeface="Times New Roman"/>
              </a:rPr>
              <a:t>данные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5" dirty="0">
                <a:latin typeface="Times New Roman"/>
                <a:cs typeface="Times New Roman"/>
              </a:rPr>
              <a:t>развитии </a:t>
            </a:r>
            <a:r>
              <a:rPr sz="2400" spc="-10" dirty="0">
                <a:latin typeface="Times New Roman"/>
                <a:cs typeface="Times New Roman"/>
              </a:rPr>
              <a:t>ребенка должны </a:t>
            </a:r>
            <a:r>
              <a:rPr sz="2400" dirty="0">
                <a:latin typeface="Times New Roman"/>
                <a:cs typeface="Times New Roman"/>
              </a:rPr>
              <a:t>быть </a:t>
            </a:r>
            <a:r>
              <a:rPr sz="2400" spc="5" dirty="0">
                <a:latin typeface="Times New Roman"/>
                <a:cs typeface="Times New Roman"/>
              </a:rPr>
              <a:t>нанесены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соответствующие</a:t>
            </a:r>
            <a:endParaRPr sz="2400">
              <a:latin typeface="Times New Roman"/>
              <a:cs typeface="Times New Roman"/>
            </a:endParaRPr>
          </a:p>
          <a:p>
            <a:pPr marL="12700" marR="56832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возрастные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гендерные </a:t>
            </a:r>
            <a:r>
              <a:rPr sz="2400" spc="-15" dirty="0">
                <a:latin typeface="Times New Roman"/>
                <a:cs typeface="Times New Roman"/>
              </a:rPr>
              <a:t>карты </a:t>
            </a:r>
            <a:r>
              <a:rPr sz="2400" dirty="0">
                <a:latin typeface="Times New Roman"/>
                <a:cs typeface="Times New Roman"/>
              </a:rPr>
              <a:t>(ДЦП, </a:t>
            </a:r>
            <a:r>
              <a:rPr sz="2400" spc="-5" dirty="0">
                <a:latin typeface="Times New Roman"/>
                <a:cs typeface="Times New Roman"/>
              </a:rPr>
              <a:t>синдромы </a:t>
            </a:r>
            <a:r>
              <a:rPr sz="2400" spc="-20" dirty="0">
                <a:latin typeface="Times New Roman"/>
                <a:cs typeface="Times New Roman"/>
              </a:rPr>
              <a:t>Дауна, Шерешевского-  </a:t>
            </a:r>
            <a:r>
              <a:rPr sz="2400" spc="-15" dirty="0">
                <a:latin typeface="Times New Roman"/>
                <a:cs typeface="Times New Roman"/>
              </a:rPr>
              <a:t>Тернера)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5" dirty="0">
                <a:latin typeface="Times New Roman"/>
                <a:cs typeface="Times New Roman"/>
              </a:rPr>
              <a:t>На развитие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влияет:</a:t>
            </a:r>
            <a:endParaRPr sz="2400">
              <a:latin typeface="Times New Roman"/>
              <a:cs typeface="Times New Roman"/>
            </a:endParaRPr>
          </a:p>
          <a:p>
            <a:pPr marL="331470" indent="-319405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3321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генетика,</a:t>
            </a:r>
            <a:endParaRPr sz="2400">
              <a:latin typeface="Times New Roman"/>
              <a:cs typeface="Times New Roman"/>
            </a:endParaRPr>
          </a:p>
          <a:p>
            <a:pPr marL="331470" indent="-319405">
              <a:lnSpc>
                <a:spcPct val="100000"/>
              </a:lnSpc>
              <a:spcBef>
                <a:spcPts val="130"/>
              </a:spcBef>
              <a:buFont typeface="Wingdings"/>
              <a:buChar char=""/>
              <a:tabLst>
                <a:tab pos="332105" algn="l"/>
              </a:tabLst>
            </a:pPr>
            <a:r>
              <a:rPr sz="2400" spc="-5" dirty="0">
                <a:latin typeface="Times New Roman"/>
                <a:cs typeface="Times New Roman"/>
              </a:rPr>
              <a:t>состояние </a:t>
            </a:r>
            <a:r>
              <a:rPr sz="2400" spc="-10" dirty="0">
                <a:latin typeface="Times New Roman"/>
                <a:cs typeface="Times New Roman"/>
              </a:rPr>
              <a:t>здоровья,</a:t>
            </a:r>
            <a:endParaRPr sz="2400">
              <a:latin typeface="Times New Roman"/>
              <a:cs typeface="Times New Roman"/>
            </a:endParaRPr>
          </a:p>
          <a:p>
            <a:pPr marL="331470" indent="-319405">
              <a:lnSpc>
                <a:spcPct val="100000"/>
              </a:lnSpc>
              <a:spcBef>
                <a:spcPts val="135"/>
              </a:spcBef>
              <a:buFont typeface="Wingdings"/>
              <a:buChar char=""/>
              <a:tabLst>
                <a:tab pos="332105" algn="l"/>
              </a:tabLst>
            </a:pPr>
            <a:r>
              <a:rPr sz="2400" dirty="0">
                <a:latin typeface="Times New Roman"/>
                <a:cs typeface="Times New Roman"/>
              </a:rPr>
              <a:t>питание.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ts val="2450"/>
              </a:lnSpc>
              <a:spcBef>
                <a:spcPts val="145"/>
              </a:spcBef>
            </a:pPr>
            <a:r>
              <a:rPr sz="2400" spc="-15" dirty="0">
                <a:latin typeface="Times New Roman"/>
                <a:cs typeface="Times New Roman"/>
              </a:rPr>
              <a:t>Начало </a:t>
            </a:r>
            <a:r>
              <a:rPr sz="2400" spc="-5" dirty="0">
                <a:latin typeface="Times New Roman"/>
                <a:cs typeface="Times New Roman"/>
              </a:rPr>
              <a:t>органической или </a:t>
            </a:r>
            <a:r>
              <a:rPr sz="2400" spc="-15" dirty="0">
                <a:latin typeface="Times New Roman"/>
                <a:cs typeface="Times New Roman"/>
              </a:rPr>
              <a:t>психологической </a:t>
            </a:r>
            <a:r>
              <a:rPr sz="2400" spc="-5" dirty="0">
                <a:latin typeface="Times New Roman"/>
                <a:cs typeface="Times New Roman"/>
              </a:rPr>
              <a:t>болезни </a:t>
            </a:r>
            <a:r>
              <a:rPr sz="2400" spc="-20" dirty="0">
                <a:latin typeface="Times New Roman"/>
                <a:cs typeface="Times New Roman"/>
              </a:rPr>
              <a:t>может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сопровождаться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450"/>
              </a:lnSpc>
            </a:pPr>
            <a:r>
              <a:rPr sz="2400" spc="-5" dirty="0">
                <a:latin typeface="Times New Roman"/>
                <a:cs typeface="Times New Roman"/>
              </a:rPr>
              <a:t>внезапным </a:t>
            </a:r>
            <a:r>
              <a:rPr sz="2400" spc="-15" dirty="0">
                <a:latin typeface="Times New Roman"/>
                <a:cs typeface="Times New Roman"/>
              </a:rPr>
              <a:t>ускорением </a:t>
            </a:r>
            <a:r>
              <a:rPr sz="2400" spc="-5" dirty="0">
                <a:latin typeface="Times New Roman"/>
                <a:cs typeface="Times New Roman"/>
              </a:rPr>
              <a:t>или прекращением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развития.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089" y="308228"/>
            <a:ext cx="69564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64815" marR="5080" indent="-2952750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Рост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6542"/>
            <a:ext cx="10273665" cy="42792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92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25" dirty="0">
                <a:latin typeface="Times New Roman"/>
                <a:cs typeface="Times New Roman"/>
              </a:rPr>
              <a:t>Темпы </a:t>
            </a:r>
            <a:r>
              <a:rPr sz="3200" spc="25" dirty="0">
                <a:latin typeface="Times New Roman"/>
                <a:cs typeface="Times New Roman"/>
              </a:rPr>
              <a:t>роста </a:t>
            </a:r>
            <a:r>
              <a:rPr sz="3200" spc="-10" dirty="0">
                <a:latin typeface="Times New Roman"/>
                <a:cs typeface="Times New Roman"/>
              </a:rPr>
              <a:t>являются более </a:t>
            </a:r>
            <a:r>
              <a:rPr sz="3200" spc="-5" dirty="0">
                <a:latin typeface="Times New Roman"/>
                <a:cs typeface="Times New Roman"/>
              </a:rPr>
              <a:t>важными </a:t>
            </a:r>
            <a:r>
              <a:rPr sz="3200" spc="-10" dirty="0">
                <a:latin typeface="Times New Roman"/>
                <a:cs typeface="Times New Roman"/>
              </a:rPr>
              <a:t>показателями, </a:t>
            </a:r>
            <a:r>
              <a:rPr sz="3200" dirty="0">
                <a:latin typeface="Times New Roman"/>
                <a:cs typeface="Times New Roman"/>
              </a:rPr>
              <a:t>чем  </a:t>
            </a:r>
            <a:r>
              <a:rPr sz="3200" spc="-10" dirty="0">
                <a:latin typeface="Times New Roman"/>
                <a:cs typeface="Times New Roman"/>
              </a:rPr>
              <a:t>абсолютные </a:t>
            </a:r>
            <a:r>
              <a:rPr sz="3200" spc="-15" dirty="0">
                <a:latin typeface="Times New Roman"/>
                <a:cs typeface="Times New Roman"/>
              </a:rPr>
              <a:t>значения </a:t>
            </a:r>
            <a:r>
              <a:rPr sz="3200" spc="-5" dirty="0">
                <a:latin typeface="Times New Roman"/>
                <a:cs typeface="Times New Roman"/>
              </a:rPr>
              <a:t>(др. </a:t>
            </a:r>
            <a:r>
              <a:rPr sz="3200" spc="5" dirty="0">
                <a:latin typeface="Times New Roman"/>
                <a:cs typeface="Times New Roman"/>
              </a:rPr>
              <a:t>параметры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развития)</a:t>
            </a:r>
            <a:endParaRPr sz="3200">
              <a:latin typeface="Times New Roman"/>
              <a:cs typeface="Times New Roman"/>
            </a:endParaRPr>
          </a:p>
          <a:p>
            <a:pPr marL="241300" marR="393065" indent="-229235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Средний </a:t>
            </a:r>
            <a:r>
              <a:rPr sz="3200" spc="20" dirty="0">
                <a:latin typeface="Times New Roman"/>
                <a:cs typeface="Times New Roman"/>
              </a:rPr>
              <a:t>рост </a:t>
            </a:r>
            <a:r>
              <a:rPr sz="3200" spc="-15" dirty="0">
                <a:latin typeface="Times New Roman"/>
                <a:cs typeface="Times New Roman"/>
              </a:rPr>
              <a:t>новорожденного </a:t>
            </a:r>
            <a:r>
              <a:rPr sz="3200" dirty="0">
                <a:latin typeface="Times New Roman"/>
                <a:cs typeface="Times New Roman"/>
              </a:rPr>
              <a:t>50 см, увеличивается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на  </a:t>
            </a:r>
            <a:r>
              <a:rPr sz="3200" dirty="0">
                <a:latin typeface="Times New Roman"/>
                <a:cs typeface="Times New Roman"/>
              </a:rPr>
              <a:t>50% </a:t>
            </a:r>
            <a:r>
              <a:rPr sz="3200" spc="-5" dirty="0">
                <a:latin typeface="Times New Roman"/>
                <a:cs typeface="Times New Roman"/>
              </a:rPr>
              <a:t>за </a:t>
            </a:r>
            <a:r>
              <a:rPr sz="3200" dirty="0">
                <a:latin typeface="Times New Roman"/>
                <a:cs typeface="Times New Roman"/>
              </a:rPr>
              <a:t>1 </a:t>
            </a:r>
            <a:r>
              <a:rPr sz="3200" spc="-55" dirty="0">
                <a:latin typeface="Times New Roman"/>
                <a:cs typeface="Times New Roman"/>
              </a:rPr>
              <a:t>год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20" dirty="0">
                <a:latin typeface="Times New Roman"/>
                <a:cs typeface="Times New Roman"/>
              </a:rPr>
              <a:t>удваивается </a:t>
            </a:r>
            <a:r>
              <a:rPr sz="3200" dirty="0">
                <a:latin typeface="Times New Roman"/>
                <a:cs typeface="Times New Roman"/>
              </a:rPr>
              <a:t>к </a:t>
            </a:r>
            <a:r>
              <a:rPr sz="3200" spc="5" dirty="0">
                <a:latin typeface="Times New Roman"/>
                <a:cs typeface="Times New Roman"/>
              </a:rPr>
              <a:t>4–х </a:t>
            </a:r>
            <a:r>
              <a:rPr sz="3200" spc="-5" dirty="0">
                <a:latin typeface="Times New Roman"/>
                <a:cs typeface="Times New Roman"/>
              </a:rPr>
              <a:t>летнему </a:t>
            </a:r>
            <a:r>
              <a:rPr sz="3200" spc="-40" dirty="0">
                <a:latin typeface="Times New Roman"/>
                <a:cs typeface="Times New Roman"/>
              </a:rPr>
              <a:t>возрасту.  </a:t>
            </a:r>
            <a:r>
              <a:rPr sz="3200" spc="-10" dirty="0">
                <a:latin typeface="Times New Roman"/>
                <a:cs typeface="Times New Roman"/>
              </a:rPr>
              <a:t>Оценка </a:t>
            </a:r>
            <a:r>
              <a:rPr sz="3200" spc="25" dirty="0">
                <a:latin typeface="Times New Roman"/>
                <a:cs typeface="Times New Roman"/>
              </a:rPr>
              <a:t>роста </a:t>
            </a:r>
            <a:r>
              <a:rPr sz="3200" dirty="0">
                <a:latin typeface="Times New Roman"/>
                <a:cs typeface="Times New Roman"/>
              </a:rPr>
              <a:t>взрослого получается </a:t>
            </a:r>
            <a:r>
              <a:rPr sz="3200" spc="-20" dirty="0">
                <a:latin typeface="Times New Roman"/>
                <a:cs typeface="Times New Roman"/>
              </a:rPr>
              <a:t>удвоением </a:t>
            </a:r>
            <a:r>
              <a:rPr sz="3200" spc="25" dirty="0">
                <a:latin typeface="Times New Roman"/>
                <a:cs typeface="Times New Roman"/>
              </a:rPr>
              <a:t>роста  </a:t>
            </a:r>
            <a:r>
              <a:rPr sz="3200" spc="-10" dirty="0">
                <a:latin typeface="Times New Roman"/>
                <a:cs typeface="Times New Roman"/>
              </a:rPr>
              <a:t>ребенка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5" dirty="0">
                <a:latin typeface="Times New Roman"/>
                <a:cs typeface="Times New Roman"/>
              </a:rPr>
              <a:t>возрасте </a:t>
            </a:r>
            <a:r>
              <a:rPr sz="3200" spc="5" dirty="0">
                <a:latin typeface="Times New Roman"/>
                <a:cs typeface="Times New Roman"/>
              </a:rPr>
              <a:t>2–х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лет.</a:t>
            </a:r>
            <a:endParaRPr sz="3200">
              <a:latin typeface="Times New Roman"/>
              <a:cs typeface="Times New Roman"/>
            </a:endParaRPr>
          </a:p>
          <a:p>
            <a:pPr marL="241300" marR="953769" indent="-229235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При </a:t>
            </a:r>
            <a:r>
              <a:rPr sz="3200" dirty="0">
                <a:latin typeface="Times New Roman"/>
                <a:cs typeface="Times New Roman"/>
              </a:rPr>
              <a:t>spina bifida и </a:t>
            </a:r>
            <a:r>
              <a:rPr sz="3200" spc="-5" dirty="0">
                <a:latin typeface="Times New Roman"/>
                <a:cs typeface="Times New Roman"/>
              </a:rPr>
              <a:t>других нарушениях, </a:t>
            </a:r>
            <a:r>
              <a:rPr sz="3200" spc="-10" dirty="0">
                <a:latin typeface="Times New Roman"/>
                <a:cs typeface="Times New Roman"/>
              </a:rPr>
              <a:t>требующих  постоянного использования </a:t>
            </a:r>
            <a:r>
              <a:rPr sz="3200" spc="-5" dirty="0">
                <a:latin typeface="Times New Roman"/>
                <a:cs typeface="Times New Roman"/>
              </a:rPr>
              <a:t>инвалидной </a:t>
            </a:r>
            <a:r>
              <a:rPr sz="3200" spc="-30" dirty="0">
                <a:latin typeface="Times New Roman"/>
                <a:cs typeface="Times New Roman"/>
              </a:rPr>
              <a:t>коляски,  </a:t>
            </a:r>
            <a:r>
              <a:rPr sz="3200" spc="-20" dirty="0">
                <a:latin typeface="Times New Roman"/>
                <a:cs typeface="Times New Roman"/>
              </a:rPr>
              <a:t>рекомендуется </a:t>
            </a:r>
            <a:r>
              <a:rPr sz="3200" spc="-5" dirty="0">
                <a:latin typeface="Times New Roman"/>
                <a:cs typeface="Times New Roman"/>
              </a:rPr>
              <a:t>измерение </a:t>
            </a:r>
            <a:r>
              <a:rPr sz="3200" spc="-15" dirty="0">
                <a:latin typeface="Times New Roman"/>
                <a:cs typeface="Times New Roman"/>
              </a:rPr>
              <a:t>размаха </a:t>
            </a:r>
            <a:r>
              <a:rPr sz="3200" spc="-10" dirty="0">
                <a:latin typeface="Times New Roman"/>
                <a:cs typeface="Times New Roman"/>
              </a:rPr>
              <a:t>рук </a:t>
            </a:r>
            <a:r>
              <a:rPr sz="3200" dirty="0">
                <a:latin typeface="Times New Roman"/>
                <a:cs typeface="Times New Roman"/>
              </a:rPr>
              <a:t>вместо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20" dirty="0">
                <a:latin typeface="Times New Roman"/>
                <a:cs typeface="Times New Roman"/>
              </a:rPr>
              <a:t>роста.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089" y="308228"/>
            <a:ext cx="69564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64815" marR="5080" indent="-2952750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Рост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85730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Длина конечности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обхват регистрируются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локальными  </a:t>
            </a:r>
            <a:r>
              <a:rPr sz="2800" spc="-5" dirty="0">
                <a:latin typeface="Calibri"/>
                <a:cs typeface="Calibri"/>
              </a:rPr>
              <a:t>нарушениями роста (из-за нейрогенной слабости,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перелома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latin typeface="Calibri"/>
                <a:cs typeface="Calibri"/>
              </a:rPr>
              <a:t>эпифизарной </a:t>
            </a:r>
            <a:r>
              <a:rPr sz="2800" dirty="0">
                <a:latin typeface="Calibri"/>
                <a:cs typeface="Calibri"/>
              </a:rPr>
              <a:t>зоны </a:t>
            </a:r>
            <a:r>
              <a:rPr sz="2800" spc="-10" dirty="0">
                <a:latin typeface="Calibri"/>
                <a:cs typeface="Calibri"/>
              </a:rPr>
              <a:t>кости, </a:t>
            </a:r>
            <a:r>
              <a:rPr sz="2800" spc="-5" dirty="0">
                <a:latin typeface="Calibri"/>
                <a:cs typeface="Calibri"/>
              </a:rPr>
              <a:t>артрита и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ts val="3195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Нарушения роста, </a:t>
            </a:r>
            <a:r>
              <a:rPr sz="2800" spc="-5" dirty="0">
                <a:latin typeface="Calibri"/>
                <a:cs typeface="Calibri"/>
              </a:rPr>
              <a:t>затрагивающие </a:t>
            </a:r>
            <a:r>
              <a:rPr sz="2800" spc="-25" dirty="0">
                <a:latin typeface="Calibri"/>
                <a:cs typeface="Calibri"/>
              </a:rPr>
              <a:t>одну </a:t>
            </a:r>
            <a:r>
              <a:rPr sz="2800" spc="-10" dirty="0">
                <a:latin typeface="Calibri"/>
                <a:cs typeface="Calibri"/>
              </a:rPr>
              <a:t>сторону </a:t>
            </a:r>
            <a:r>
              <a:rPr sz="2800" spc="-25" dirty="0">
                <a:latin typeface="Calibri"/>
                <a:cs typeface="Calibri"/>
              </a:rPr>
              <a:t>тела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гемигипертрофия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гемиатрофия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???.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089" y="308228"/>
            <a:ext cx="69564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73400" marR="5080" indent="-306133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</a:t>
            </a:r>
            <a:r>
              <a:rPr b="0" spc="-10" dirty="0">
                <a:latin typeface="Calibri Light"/>
                <a:cs typeface="Calibri Light"/>
              </a:rPr>
              <a:t>Вес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193655" cy="3902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15" dirty="0">
                <a:latin typeface="Times New Roman"/>
                <a:cs typeface="Times New Roman"/>
              </a:rPr>
              <a:t>Вес </a:t>
            </a:r>
            <a:r>
              <a:rPr sz="2800" dirty="0">
                <a:latin typeface="Times New Roman"/>
                <a:cs typeface="Times New Roman"/>
              </a:rPr>
              <a:t>при </a:t>
            </a:r>
            <a:r>
              <a:rPr sz="2800" spc="-10" dirty="0">
                <a:latin typeface="Times New Roman"/>
                <a:cs typeface="Times New Roman"/>
              </a:rPr>
              <a:t>рождении </a:t>
            </a:r>
            <a:r>
              <a:rPr sz="2800" spc="-5" dirty="0">
                <a:latin typeface="Times New Roman"/>
                <a:cs typeface="Times New Roman"/>
              </a:rPr>
              <a:t>зависит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15" dirty="0">
                <a:latin typeface="Times New Roman"/>
                <a:cs typeface="Times New Roman"/>
              </a:rPr>
              <a:t>нескольких </a:t>
            </a:r>
            <a:r>
              <a:rPr sz="2800" dirty="0">
                <a:latin typeface="Times New Roman"/>
                <a:cs typeface="Times New Roman"/>
              </a:rPr>
              <a:t>параметров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0" dirty="0">
                <a:latin typeface="Times New Roman"/>
                <a:cs typeface="Times New Roman"/>
              </a:rPr>
              <a:t>включает 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spc="-10" dirty="0">
                <a:latin typeface="Times New Roman"/>
                <a:cs typeface="Times New Roman"/>
              </a:rPr>
              <a:t>себя: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15" dirty="0">
                <a:latin typeface="Times New Roman"/>
                <a:cs typeface="Times New Roman"/>
              </a:rPr>
              <a:t>рост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10" dirty="0">
                <a:latin typeface="Times New Roman"/>
                <a:cs typeface="Times New Roman"/>
              </a:rPr>
              <a:t>вес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родителей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  <a:tab pos="1655445" algn="l"/>
              </a:tabLst>
            </a:pPr>
            <a:r>
              <a:rPr sz="2800" dirty="0">
                <a:latin typeface="Times New Roman"/>
                <a:cs typeface="Times New Roman"/>
              </a:rPr>
              <a:t>питание	</a:t>
            </a:r>
            <a:r>
              <a:rPr sz="2800" spc="-20" dirty="0">
                <a:latin typeface="Times New Roman"/>
                <a:cs typeface="Times New Roman"/>
              </a:rPr>
              <a:t>матери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пол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генетика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течение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беременности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состояние </a:t>
            </a:r>
            <a:r>
              <a:rPr sz="2800" spc="-10" dirty="0">
                <a:latin typeface="Times New Roman"/>
                <a:cs typeface="Times New Roman"/>
              </a:rPr>
              <a:t>здоровья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малыша.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089" y="308228"/>
            <a:ext cx="69564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73400" marR="5080" indent="-306133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</a:t>
            </a:r>
            <a:r>
              <a:rPr b="0" spc="-10" dirty="0">
                <a:latin typeface="Calibri Light"/>
                <a:cs typeface="Calibri Light"/>
              </a:rPr>
              <a:t>Вес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6542"/>
            <a:ext cx="10072370" cy="3401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137795" indent="-2292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Средний </a:t>
            </a:r>
            <a:r>
              <a:rPr sz="3200" dirty="0">
                <a:latin typeface="Times New Roman"/>
                <a:cs typeface="Times New Roman"/>
              </a:rPr>
              <a:t>доношенный </a:t>
            </a:r>
            <a:r>
              <a:rPr sz="3200" spc="-5" dirty="0">
                <a:latin typeface="Times New Roman"/>
                <a:cs typeface="Times New Roman"/>
              </a:rPr>
              <a:t>ребенок </a:t>
            </a:r>
            <a:r>
              <a:rPr sz="3200" dirty="0">
                <a:latin typeface="Times New Roman"/>
                <a:cs typeface="Times New Roman"/>
              </a:rPr>
              <a:t>имеет </a:t>
            </a:r>
            <a:r>
              <a:rPr sz="3200" spc="20" dirty="0">
                <a:latin typeface="Times New Roman"/>
                <a:cs typeface="Times New Roman"/>
              </a:rPr>
              <a:t>вес </a:t>
            </a:r>
            <a:r>
              <a:rPr sz="3200" spc="-5" dirty="0">
                <a:latin typeface="Times New Roman"/>
                <a:cs typeface="Times New Roman"/>
              </a:rPr>
              <a:t>при</a:t>
            </a:r>
            <a:r>
              <a:rPr sz="3200" spc="-1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рождении  </a:t>
            </a:r>
            <a:r>
              <a:rPr sz="3200" dirty="0">
                <a:latin typeface="Times New Roman"/>
                <a:cs typeface="Times New Roman"/>
              </a:rPr>
              <a:t>3400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80" dirty="0">
                <a:latin typeface="Times New Roman"/>
                <a:cs typeface="Times New Roman"/>
              </a:rPr>
              <a:t>г.</a:t>
            </a:r>
            <a:endParaRPr sz="3200">
              <a:latin typeface="Times New Roman"/>
              <a:cs typeface="Times New Roman"/>
            </a:endParaRPr>
          </a:p>
          <a:p>
            <a:pPr marL="241300" marR="709295" indent="-229235">
              <a:lnSpc>
                <a:spcPts val="346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30" dirty="0">
                <a:latin typeface="Times New Roman"/>
                <a:cs typeface="Times New Roman"/>
              </a:rPr>
              <a:t>Вес </a:t>
            </a:r>
            <a:r>
              <a:rPr sz="3200" spc="-5" dirty="0">
                <a:latin typeface="Times New Roman"/>
                <a:cs typeface="Times New Roman"/>
              </a:rPr>
              <a:t>при </a:t>
            </a:r>
            <a:r>
              <a:rPr sz="3200" spc="-10" dirty="0">
                <a:latin typeface="Times New Roman"/>
                <a:cs typeface="Times New Roman"/>
              </a:rPr>
              <a:t>рождении </a:t>
            </a:r>
            <a:r>
              <a:rPr sz="3200" spc="-15" dirty="0">
                <a:latin typeface="Times New Roman"/>
                <a:cs typeface="Times New Roman"/>
              </a:rPr>
              <a:t>должен </a:t>
            </a:r>
            <a:r>
              <a:rPr sz="3200" spc="-25" dirty="0">
                <a:latin typeface="Times New Roman"/>
                <a:cs typeface="Times New Roman"/>
              </a:rPr>
              <a:t>удвоиться </a:t>
            </a:r>
            <a:r>
              <a:rPr sz="3200" dirty="0">
                <a:latin typeface="Times New Roman"/>
                <a:cs typeface="Times New Roman"/>
              </a:rPr>
              <a:t>к </a:t>
            </a:r>
            <a:r>
              <a:rPr sz="3200" spc="5" dirty="0">
                <a:latin typeface="Times New Roman"/>
                <a:cs typeface="Times New Roman"/>
              </a:rPr>
              <a:t>5-месячному  </a:t>
            </a:r>
            <a:r>
              <a:rPr sz="3200" spc="-5" dirty="0">
                <a:latin typeface="Times New Roman"/>
                <a:cs typeface="Times New Roman"/>
              </a:rPr>
              <a:t>возрасту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5" dirty="0">
                <a:latin typeface="Times New Roman"/>
                <a:cs typeface="Times New Roman"/>
              </a:rPr>
              <a:t>возрасти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10" dirty="0">
                <a:latin typeface="Times New Roman"/>
                <a:cs typeface="Times New Roman"/>
              </a:rPr>
              <a:t>три </a:t>
            </a:r>
            <a:r>
              <a:rPr sz="3200" dirty="0">
                <a:latin typeface="Times New Roman"/>
                <a:cs typeface="Times New Roman"/>
              </a:rPr>
              <a:t>раза в </a:t>
            </a:r>
            <a:r>
              <a:rPr sz="3200" spc="-30" dirty="0">
                <a:latin typeface="Times New Roman"/>
                <a:cs typeface="Times New Roman"/>
              </a:rPr>
              <a:t>годовалом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возрасте.</a:t>
            </a:r>
            <a:endParaRPr sz="32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отклонения </a:t>
            </a:r>
            <a:r>
              <a:rPr sz="3200" spc="-15" dirty="0">
                <a:latin typeface="Times New Roman"/>
                <a:cs typeface="Times New Roman"/>
              </a:rPr>
              <a:t>от нормального </a:t>
            </a:r>
            <a:r>
              <a:rPr sz="3200" spc="25" dirty="0">
                <a:latin typeface="Times New Roman"/>
                <a:cs typeface="Times New Roman"/>
              </a:rPr>
              <a:t>веса </a:t>
            </a:r>
            <a:r>
              <a:rPr sz="3200" spc="-5" dirty="0">
                <a:latin typeface="Times New Roman"/>
                <a:cs typeface="Times New Roman"/>
              </a:rPr>
              <a:t>должно </a:t>
            </a:r>
            <a:r>
              <a:rPr sz="3200" spc="-10" dirty="0">
                <a:latin typeface="Times New Roman"/>
                <a:cs typeface="Times New Roman"/>
              </a:rPr>
              <a:t>насторожить  </a:t>
            </a:r>
            <a:r>
              <a:rPr sz="3200" spc="-30" dirty="0">
                <a:latin typeface="Times New Roman"/>
                <a:cs typeface="Times New Roman"/>
              </a:rPr>
              <a:t>врача </a:t>
            </a:r>
            <a:r>
              <a:rPr sz="3200" spc="-5" dirty="0">
                <a:latin typeface="Times New Roman"/>
                <a:cs typeface="Times New Roman"/>
              </a:rPr>
              <a:t>на предмет потенциальных </a:t>
            </a:r>
            <a:r>
              <a:rPr sz="3200" spc="-15" dirty="0">
                <a:latin typeface="Times New Roman"/>
                <a:cs typeface="Times New Roman"/>
              </a:rPr>
              <a:t>проблем, </a:t>
            </a:r>
            <a:r>
              <a:rPr sz="3200" spc="-5" dirty="0">
                <a:latin typeface="Times New Roman"/>
                <a:cs typeface="Times New Roman"/>
              </a:rPr>
              <a:t>связанных </a:t>
            </a:r>
            <a:r>
              <a:rPr sz="3200" dirty="0">
                <a:latin typeface="Times New Roman"/>
                <a:cs typeface="Times New Roman"/>
              </a:rPr>
              <a:t>со  </a:t>
            </a:r>
            <a:r>
              <a:rPr sz="3200" spc="-5" dirty="0">
                <a:latin typeface="Times New Roman"/>
                <a:cs typeface="Times New Roman"/>
              </a:rPr>
              <a:t>здоровьем, </a:t>
            </a:r>
            <a:r>
              <a:rPr sz="3200" spc="-35" dirty="0">
                <a:latin typeface="Times New Roman"/>
                <a:cs typeface="Times New Roman"/>
              </a:rPr>
              <a:t>которые </a:t>
            </a:r>
            <a:r>
              <a:rPr sz="3200" spc="-10" dirty="0">
                <a:latin typeface="Times New Roman"/>
                <a:cs typeface="Times New Roman"/>
              </a:rPr>
              <a:t>должны </a:t>
            </a:r>
            <a:r>
              <a:rPr sz="3200" spc="-5" dirty="0">
                <a:latin typeface="Times New Roman"/>
                <a:cs typeface="Times New Roman"/>
              </a:rPr>
              <a:t>быть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исследованы.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058" y="538098"/>
            <a:ext cx="7586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Calibri Light"/>
                <a:cs typeface="Calibri Light"/>
              </a:rPr>
              <a:t>Оценка </a:t>
            </a:r>
            <a:r>
              <a:rPr sz="2800" b="0" spc="-5" dirty="0">
                <a:latin typeface="Calibri Light"/>
                <a:cs typeface="Calibri Light"/>
              </a:rPr>
              <a:t>состояния </a:t>
            </a:r>
            <a:r>
              <a:rPr sz="2800" b="0" spc="-10" dirty="0">
                <a:latin typeface="Calibri Light"/>
                <a:cs typeface="Calibri Light"/>
              </a:rPr>
              <a:t>младенца или </a:t>
            </a:r>
            <a:r>
              <a:rPr sz="2800" b="0" spc="-5" dirty="0">
                <a:latin typeface="Calibri Light"/>
                <a:cs typeface="Calibri Light"/>
              </a:rPr>
              <a:t>ребенка</a:t>
            </a:r>
            <a:r>
              <a:rPr sz="2800" b="0" spc="70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требует: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92758"/>
            <a:ext cx="5071110" cy="514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8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8595" algn="l"/>
              </a:tabLst>
            </a:pPr>
            <a:r>
              <a:rPr sz="2400" spc="-15" dirty="0">
                <a:latin typeface="Calibri"/>
                <a:cs typeface="Calibri"/>
              </a:rPr>
              <a:t>Полный </a:t>
            </a:r>
            <a:r>
              <a:rPr sz="2400" dirty="0">
                <a:latin typeface="Calibri"/>
                <a:cs typeface="Calibri"/>
              </a:rPr>
              <a:t>анамнез, включая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семейный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анамнез и анамнез развития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ребенка;</a:t>
            </a:r>
            <a:endParaRPr sz="2400">
              <a:latin typeface="Calibri"/>
              <a:cs typeface="Calibri"/>
            </a:endParaRPr>
          </a:p>
          <a:p>
            <a:pPr marL="12700" marR="1152525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400" spc="-30" dirty="0">
                <a:latin typeface="Calibri"/>
                <a:cs typeface="Calibri"/>
              </a:rPr>
              <a:t>Гибкий </a:t>
            </a:r>
            <a:r>
              <a:rPr sz="2400" spc="-35" dirty="0">
                <a:latin typeface="Calibri"/>
                <a:cs typeface="Calibri"/>
              </a:rPr>
              <a:t>подход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физической  </a:t>
            </a:r>
            <a:r>
              <a:rPr sz="2400" spc="-5" dirty="0">
                <a:latin typeface="Calibri"/>
                <a:cs typeface="Calibri"/>
              </a:rPr>
              <a:t>экспертизе;</a:t>
            </a:r>
            <a:endParaRPr sz="2400">
              <a:latin typeface="Calibri"/>
              <a:cs typeface="Calibri"/>
            </a:endParaRPr>
          </a:p>
          <a:p>
            <a:pPr marL="187960" indent="-175895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400" spc="-5" dirty="0">
                <a:latin typeface="Calibri"/>
                <a:cs typeface="Calibri"/>
              </a:rPr>
              <a:t>Понимание </a:t>
            </a:r>
            <a:r>
              <a:rPr sz="2400" spc="-10" dirty="0">
                <a:latin typeface="Calibri"/>
                <a:cs typeface="Calibri"/>
              </a:rPr>
              <a:t>уникального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взаимо-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действия </a:t>
            </a:r>
            <a:r>
              <a:rPr sz="2400" spc="-10" dirty="0">
                <a:latin typeface="Calibri"/>
                <a:cs typeface="Calibri"/>
              </a:rPr>
              <a:t>между </a:t>
            </a:r>
            <a:r>
              <a:rPr sz="2400" spc="-5" dirty="0">
                <a:latin typeface="Calibri"/>
                <a:cs typeface="Calibri"/>
              </a:rPr>
              <a:t>ребенком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физической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психологической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средой  </a:t>
            </a:r>
            <a:r>
              <a:rPr sz="2400" spc="-15" dirty="0">
                <a:latin typeface="Calibri"/>
                <a:cs typeface="Calibri"/>
              </a:rPr>
              <a:t>этого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ребенка.</a:t>
            </a:r>
            <a:endParaRPr sz="2400">
              <a:latin typeface="Calibri"/>
              <a:cs typeface="Calibri"/>
            </a:endParaRPr>
          </a:p>
          <a:p>
            <a:pPr marL="12700" marR="92964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400" spc="-20" dirty="0">
                <a:latin typeface="Calibri"/>
                <a:cs typeface="Calibri"/>
              </a:rPr>
              <a:t>Установление </a:t>
            </a:r>
            <a:r>
              <a:rPr sz="2400" spc="-5" dirty="0">
                <a:latin typeface="Calibri"/>
                <a:cs typeface="Calibri"/>
              </a:rPr>
              <a:t>диагноза </a:t>
            </a:r>
            <a:r>
              <a:rPr sz="2400" dirty="0">
                <a:latin typeface="Calibri"/>
                <a:cs typeface="Calibri"/>
              </a:rPr>
              <a:t>+  </a:t>
            </a:r>
            <a:r>
              <a:rPr sz="2400" spc="-10" dirty="0">
                <a:latin typeface="Calibri"/>
                <a:cs typeface="Calibri"/>
              </a:rPr>
              <a:t>определение </a:t>
            </a:r>
            <a:r>
              <a:rPr sz="2400" spc="-5" dirty="0">
                <a:latin typeface="Calibri"/>
                <a:cs typeface="Calibri"/>
              </a:rPr>
              <a:t>функционального  состояния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ребенка</a:t>
            </a:r>
            <a:endParaRPr sz="2400">
              <a:latin typeface="Calibri"/>
              <a:cs typeface="Calibri"/>
            </a:endParaRPr>
          </a:p>
          <a:p>
            <a:pPr marL="12700" marR="14478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8595" algn="l"/>
              </a:tabLst>
            </a:pPr>
            <a:r>
              <a:rPr sz="2400" spc="-15" dirty="0">
                <a:latin typeface="Calibri"/>
                <a:cs typeface="Calibri"/>
              </a:rPr>
              <a:t>Оценка детей </a:t>
            </a:r>
            <a:r>
              <a:rPr sz="2400" spc="-5" dirty="0">
                <a:latin typeface="Calibri"/>
                <a:cs typeface="Calibri"/>
              </a:rPr>
              <a:t>имеет </a:t>
            </a:r>
            <a:r>
              <a:rPr sz="2400" spc="-10" dirty="0">
                <a:latin typeface="Calibri"/>
                <a:cs typeface="Calibri"/>
              </a:rPr>
              <a:t>много общего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10" dirty="0">
                <a:latin typeface="Calibri"/>
                <a:cs typeface="Calibri"/>
              </a:rPr>
              <a:t>таковой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5" dirty="0">
                <a:latin typeface="Calibri"/>
                <a:cs typeface="Calibri"/>
              </a:rPr>
              <a:t>взрослых, она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dirty="0">
                <a:latin typeface="Calibri"/>
                <a:cs typeface="Calibri"/>
              </a:rPr>
              <a:t>имеет  </a:t>
            </a:r>
            <a:r>
              <a:rPr sz="2400" spc="-10" dirty="0">
                <a:latin typeface="Calibri"/>
                <a:cs typeface="Calibri"/>
              </a:rPr>
              <a:t>много </a:t>
            </a:r>
            <a:r>
              <a:rPr sz="2400" spc="-15" dirty="0">
                <a:latin typeface="Calibri"/>
                <a:cs typeface="Calibri"/>
              </a:rPr>
              <a:t>отличительных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особенностей.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6916" y="2229611"/>
            <a:ext cx="4739640" cy="2670175"/>
            <a:chOff x="6566916" y="2229611"/>
            <a:chExt cx="4739640" cy="2670175"/>
          </a:xfrm>
        </p:grpSpPr>
        <p:sp>
          <p:nvSpPr>
            <p:cNvPr id="5" name="object 5"/>
            <p:cNvSpPr/>
            <p:nvPr/>
          </p:nvSpPr>
          <p:spPr>
            <a:xfrm>
              <a:off x="6573012" y="2229611"/>
              <a:ext cx="4733544" cy="2663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3012" y="4218432"/>
              <a:ext cx="1096010" cy="675640"/>
            </a:xfrm>
            <a:custGeom>
              <a:avLst/>
              <a:gdLst/>
              <a:ahLst/>
              <a:cxnLst/>
              <a:rect l="l" t="t" r="r" b="b"/>
              <a:pathLst>
                <a:path w="1096009" h="675639">
                  <a:moveTo>
                    <a:pt x="1095755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1095755" y="675132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3012" y="4218432"/>
              <a:ext cx="1096010" cy="675640"/>
            </a:xfrm>
            <a:custGeom>
              <a:avLst/>
              <a:gdLst/>
              <a:ahLst/>
              <a:cxnLst/>
              <a:rect l="l" t="t" r="r" b="b"/>
              <a:pathLst>
                <a:path w="1096009" h="675639">
                  <a:moveTo>
                    <a:pt x="0" y="675132"/>
                  </a:moveTo>
                  <a:lnTo>
                    <a:pt x="1095755" y="675132"/>
                  </a:lnTo>
                  <a:lnTo>
                    <a:pt x="1095755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50490" marR="5080" indent="-115760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</a:t>
            </a:r>
            <a:r>
              <a:rPr b="0" spc="-5" dirty="0">
                <a:latin typeface="Calibri Light"/>
                <a:cs typeface="Calibri Light"/>
              </a:rPr>
              <a:t>Окружность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головы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7774"/>
            <a:ext cx="10227945" cy="401701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marR="415925" indent="-229235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imes New Roman"/>
                <a:cs typeface="Times New Roman"/>
              </a:rPr>
              <a:t>Окружность </a:t>
            </a:r>
            <a:r>
              <a:rPr sz="3200" spc="-20" dirty="0">
                <a:latin typeface="Times New Roman"/>
                <a:cs typeface="Times New Roman"/>
              </a:rPr>
              <a:t>головы </a:t>
            </a:r>
            <a:r>
              <a:rPr sz="3200" dirty="0">
                <a:latin typeface="Times New Roman"/>
                <a:cs typeface="Times New Roman"/>
              </a:rPr>
              <a:t>измеряется у детей в </a:t>
            </a:r>
            <a:r>
              <a:rPr sz="3200" spc="-5" dirty="0">
                <a:latin typeface="Times New Roman"/>
                <a:cs typeface="Times New Roman"/>
              </a:rPr>
              <a:t>возрасте </a:t>
            </a:r>
            <a:r>
              <a:rPr sz="3200" dirty="0">
                <a:latin typeface="Times New Roman"/>
                <a:cs typeface="Times New Roman"/>
              </a:rPr>
              <a:t>до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  </a:t>
            </a:r>
            <a:r>
              <a:rPr sz="3200" spc="-60" dirty="0">
                <a:latin typeface="Times New Roman"/>
                <a:cs typeface="Times New Roman"/>
              </a:rPr>
              <a:t>лет, </a:t>
            </a:r>
            <a:r>
              <a:rPr sz="3200" dirty="0">
                <a:latin typeface="Times New Roman"/>
                <a:cs typeface="Times New Roman"/>
              </a:rPr>
              <a:t>а </a:t>
            </a:r>
            <a:r>
              <a:rPr sz="3200" spc="-20" dirty="0">
                <a:latin typeface="Times New Roman"/>
                <a:cs typeface="Times New Roman"/>
              </a:rPr>
              <a:t>затем </a:t>
            </a:r>
            <a:r>
              <a:rPr sz="3200" spc="-40" dirty="0">
                <a:latin typeface="Times New Roman"/>
                <a:cs typeface="Times New Roman"/>
              </a:rPr>
              <a:t>только </a:t>
            </a:r>
            <a:r>
              <a:rPr sz="3200" dirty="0">
                <a:latin typeface="Times New Roman"/>
                <a:cs typeface="Times New Roman"/>
              </a:rPr>
              <a:t>у детей с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отклонениями.</a:t>
            </a:r>
            <a:endParaRPr sz="3200">
              <a:latin typeface="Times New Roman"/>
              <a:cs typeface="Times New Roman"/>
            </a:endParaRPr>
          </a:p>
          <a:p>
            <a:pPr marL="241300" marR="1818005" indent="-229235">
              <a:lnSpc>
                <a:spcPts val="307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Последовательный мониторинг </a:t>
            </a:r>
            <a:r>
              <a:rPr sz="3200" spc="-40" dirty="0">
                <a:latin typeface="Times New Roman"/>
                <a:cs typeface="Times New Roman"/>
              </a:rPr>
              <a:t>необходим </a:t>
            </a:r>
            <a:r>
              <a:rPr sz="3200" spc="-5" dirty="0">
                <a:latin typeface="Times New Roman"/>
                <a:cs typeface="Times New Roman"/>
              </a:rPr>
              <a:t>при  </a:t>
            </a:r>
            <a:r>
              <a:rPr sz="3200" spc="5" dirty="0">
                <a:latin typeface="Times New Roman"/>
                <a:cs typeface="Times New Roman"/>
              </a:rPr>
              <a:t>гидроцефалии, </a:t>
            </a:r>
            <a:r>
              <a:rPr sz="3200" dirty="0">
                <a:latin typeface="Times New Roman"/>
                <a:cs typeface="Times New Roman"/>
              </a:rPr>
              <a:t>независимо </a:t>
            </a:r>
            <a:r>
              <a:rPr sz="3200" spc="-15" dirty="0">
                <a:latin typeface="Times New Roman"/>
                <a:cs typeface="Times New Roman"/>
              </a:rPr>
              <a:t>от </a:t>
            </a:r>
            <a:r>
              <a:rPr sz="3200" spc="-5" dirty="0">
                <a:latin typeface="Times New Roman"/>
                <a:cs typeface="Times New Roman"/>
              </a:rPr>
              <a:t>этиологии,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endParaRPr sz="3200">
              <a:latin typeface="Times New Roman"/>
              <a:cs typeface="Times New Roman"/>
            </a:endParaRPr>
          </a:p>
          <a:p>
            <a:pPr marL="241300">
              <a:lnSpc>
                <a:spcPts val="3100"/>
              </a:lnSpc>
            </a:pPr>
            <a:r>
              <a:rPr sz="3200" spc="5" dirty="0">
                <a:latin typeface="Times New Roman"/>
                <a:cs typeface="Times New Roman"/>
              </a:rPr>
              <a:t>микроцефалии, </a:t>
            </a:r>
            <a:r>
              <a:rPr sz="3200" spc="-35" dirty="0">
                <a:latin typeface="Times New Roman"/>
                <a:cs typeface="Times New Roman"/>
              </a:rPr>
              <a:t>которая </a:t>
            </a:r>
            <a:r>
              <a:rPr sz="3200" dirty="0">
                <a:latin typeface="Times New Roman"/>
                <a:cs typeface="Times New Roman"/>
              </a:rPr>
              <a:t>отражает </a:t>
            </a:r>
            <a:r>
              <a:rPr sz="3200" spc="-15" dirty="0">
                <a:latin typeface="Times New Roman"/>
                <a:cs typeface="Times New Roman"/>
              </a:rPr>
              <a:t>проблему </a:t>
            </a:r>
            <a:r>
              <a:rPr sz="3200" spc="25" dirty="0">
                <a:latin typeface="Times New Roman"/>
                <a:cs typeface="Times New Roman"/>
              </a:rPr>
              <a:t>роста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мозга.</a:t>
            </a:r>
            <a:endParaRPr sz="3200">
              <a:latin typeface="Times New Roman"/>
              <a:cs typeface="Times New Roman"/>
            </a:endParaRPr>
          </a:p>
          <a:p>
            <a:pPr marL="241300" marR="1163955" indent="-229235">
              <a:lnSpc>
                <a:spcPts val="307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imes New Roman"/>
                <a:cs typeface="Times New Roman"/>
              </a:rPr>
              <a:t>Окружность </a:t>
            </a:r>
            <a:r>
              <a:rPr sz="3200" spc="-20" dirty="0">
                <a:latin typeface="Times New Roman"/>
                <a:cs typeface="Times New Roman"/>
              </a:rPr>
              <a:t>головы </a:t>
            </a:r>
            <a:r>
              <a:rPr sz="3200" dirty="0">
                <a:latin typeface="Times New Roman"/>
                <a:cs typeface="Times New Roman"/>
              </a:rPr>
              <a:t>измеряется </a:t>
            </a:r>
            <a:r>
              <a:rPr sz="3200" spc="-5" dirty="0">
                <a:latin typeface="Times New Roman"/>
                <a:cs typeface="Times New Roman"/>
              </a:rPr>
              <a:t>последовательно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  </a:t>
            </a:r>
            <a:r>
              <a:rPr sz="3200" spc="-10" dirty="0">
                <a:latin typeface="Times New Roman"/>
                <a:cs typeface="Times New Roman"/>
              </a:rPr>
              <a:t>помощью затылочно-лобной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рулетки.</a:t>
            </a:r>
            <a:endParaRPr sz="32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7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Средняя </a:t>
            </a:r>
            <a:r>
              <a:rPr sz="3200" dirty="0">
                <a:latin typeface="Times New Roman"/>
                <a:cs typeface="Times New Roman"/>
              </a:rPr>
              <a:t>окружность </a:t>
            </a:r>
            <a:r>
              <a:rPr sz="3200" spc="-20" dirty="0">
                <a:latin typeface="Times New Roman"/>
                <a:cs typeface="Times New Roman"/>
              </a:rPr>
              <a:t>головы </a:t>
            </a:r>
            <a:r>
              <a:rPr sz="3200" spc="-5" dirty="0">
                <a:latin typeface="Times New Roman"/>
                <a:cs typeface="Times New Roman"/>
              </a:rPr>
              <a:t>при </a:t>
            </a:r>
            <a:r>
              <a:rPr sz="3200" spc="-10" dirty="0">
                <a:latin typeface="Times New Roman"/>
                <a:cs typeface="Times New Roman"/>
              </a:rPr>
              <a:t>рождении </a:t>
            </a:r>
            <a:r>
              <a:rPr sz="3200" spc="5" dirty="0">
                <a:latin typeface="Times New Roman"/>
                <a:cs typeface="Times New Roman"/>
              </a:rPr>
              <a:t>составляет </a:t>
            </a:r>
            <a:r>
              <a:rPr sz="3200" dirty="0">
                <a:latin typeface="Times New Roman"/>
                <a:cs typeface="Times New Roman"/>
              </a:rPr>
              <a:t>35  см и увеличивается до 47 см в </a:t>
            </a:r>
            <a:r>
              <a:rPr sz="3200" spc="-5" dirty="0">
                <a:latin typeface="Times New Roman"/>
                <a:cs typeface="Times New Roman"/>
              </a:rPr>
              <a:t>возрасте </a:t>
            </a:r>
            <a:r>
              <a:rPr sz="3200" dirty="0">
                <a:latin typeface="Times New Roman"/>
                <a:cs typeface="Times New Roman"/>
              </a:rPr>
              <a:t>1</a:t>
            </a:r>
            <a:r>
              <a:rPr sz="3200" spc="-60" dirty="0">
                <a:latin typeface="Times New Roman"/>
                <a:cs typeface="Times New Roman"/>
              </a:rPr>
              <a:t> год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50490" marR="5080" indent="-115760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</a:t>
            </a:r>
            <a:r>
              <a:rPr b="0" spc="-5" dirty="0">
                <a:latin typeface="Calibri Light"/>
                <a:cs typeface="Calibri Light"/>
              </a:rPr>
              <a:t>Окружность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головы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4726"/>
            <a:ext cx="10227310" cy="42716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marR="5080" indent="-229235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5" dirty="0">
                <a:latin typeface="Calibri"/>
                <a:cs typeface="Calibri"/>
              </a:rPr>
              <a:t>Средняя </a:t>
            </a:r>
            <a:r>
              <a:rPr sz="3200" spc="-5" dirty="0">
                <a:latin typeface="Calibri"/>
                <a:cs typeface="Calibri"/>
              </a:rPr>
              <a:t>окружность </a:t>
            </a:r>
            <a:r>
              <a:rPr sz="3200" spc="-20" dirty="0">
                <a:latin typeface="Calibri"/>
                <a:cs typeface="Calibri"/>
              </a:rPr>
              <a:t>головы </a:t>
            </a:r>
            <a:r>
              <a:rPr sz="3200" dirty="0">
                <a:latin typeface="Calibri"/>
                <a:cs typeface="Calibri"/>
              </a:rPr>
              <a:t>при </a:t>
            </a:r>
            <a:r>
              <a:rPr sz="3200" spc="-5" dirty="0">
                <a:latin typeface="Calibri"/>
                <a:cs typeface="Calibri"/>
              </a:rPr>
              <a:t>рождении составляет </a:t>
            </a:r>
            <a:r>
              <a:rPr sz="3200" dirty="0">
                <a:latin typeface="Calibri"/>
                <a:cs typeface="Calibri"/>
              </a:rPr>
              <a:t>35  см и </a:t>
            </a:r>
            <a:r>
              <a:rPr sz="3200" spc="-10" dirty="0">
                <a:latin typeface="Calibri"/>
                <a:cs typeface="Calibri"/>
              </a:rPr>
              <a:t>увеличивается </a:t>
            </a:r>
            <a:r>
              <a:rPr sz="3200" spc="-20" dirty="0">
                <a:latin typeface="Calibri"/>
                <a:cs typeface="Calibri"/>
              </a:rPr>
              <a:t>до </a:t>
            </a:r>
            <a:r>
              <a:rPr sz="3200" dirty="0">
                <a:latin typeface="Calibri"/>
                <a:cs typeface="Calibri"/>
              </a:rPr>
              <a:t>47 см в </a:t>
            </a:r>
            <a:r>
              <a:rPr sz="3200" spc="-5" dirty="0">
                <a:latin typeface="Calibri"/>
                <a:cs typeface="Calibri"/>
              </a:rPr>
              <a:t>возрасте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год.</a:t>
            </a:r>
            <a:endParaRPr sz="3200">
              <a:latin typeface="Calibri"/>
              <a:cs typeface="Calibri"/>
            </a:endParaRPr>
          </a:p>
          <a:p>
            <a:pPr marL="241300" marR="534035" indent="-229235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Calibri"/>
                <a:cs typeface="Calibri"/>
              </a:rPr>
              <a:t>Микроцефалия </a:t>
            </a:r>
            <a:r>
              <a:rPr sz="3200" spc="-15" dirty="0">
                <a:latin typeface="Calibri"/>
                <a:cs typeface="Calibri"/>
              </a:rPr>
              <a:t>определяется, </a:t>
            </a:r>
            <a:r>
              <a:rPr sz="3200" dirty="0">
                <a:latin typeface="Calibri"/>
                <a:cs typeface="Calibri"/>
              </a:rPr>
              <a:t>если </a:t>
            </a:r>
            <a:r>
              <a:rPr sz="3200" spc="-5" dirty="0">
                <a:latin typeface="Calibri"/>
                <a:cs typeface="Calibri"/>
              </a:rPr>
              <a:t>длина окружности  </a:t>
            </a:r>
            <a:r>
              <a:rPr sz="3200" spc="-20" dirty="0">
                <a:latin typeface="Calibri"/>
                <a:cs typeface="Calibri"/>
              </a:rPr>
              <a:t>головы </a:t>
            </a:r>
            <a:r>
              <a:rPr sz="3200" spc="-10" dirty="0">
                <a:latin typeface="Calibri"/>
                <a:cs typeface="Calibri"/>
              </a:rPr>
              <a:t>оказывается </a:t>
            </a:r>
            <a:r>
              <a:rPr sz="3200" spc="-5" dirty="0">
                <a:latin typeface="Calibri"/>
                <a:cs typeface="Calibri"/>
              </a:rPr>
              <a:t>меньше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два </a:t>
            </a:r>
            <a:r>
              <a:rPr sz="3200" dirty="0">
                <a:latin typeface="Calibri"/>
                <a:cs typeface="Calibri"/>
              </a:rPr>
              <a:t>стандартных  </a:t>
            </a:r>
            <a:r>
              <a:rPr sz="3200" spc="-5" dirty="0">
                <a:latin typeface="Calibri"/>
                <a:cs typeface="Calibri"/>
              </a:rPr>
              <a:t>отклонения </a:t>
            </a:r>
            <a:r>
              <a:rPr sz="3200" spc="-15" dirty="0">
                <a:latin typeface="Calibri"/>
                <a:cs typeface="Calibri"/>
              </a:rPr>
              <a:t>от среднего </a:t>
            </a:r>
            <a:r>
              <a:rPr sz="3200" dirty="0">
                <a:latin typeface="Calibri"/>
                <a:cs typeface="Calibri"/>
              </a:rPr>
              <a:t>значения → </a:t>
            </a:r>
            <a:r>
              <a:rPr sz="3200" spc="-15" dirty="0">
                <a:latin typeface="Calibri"/>
                <a:cs typeface="Calibri"/>
              </a:rPr>
              <a:t>проблемы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ЦНС: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5" dirty="0">
                <a:latin typeface="Calibri"/>
                <a:cs typeface="Calibri"/>
              </a:rPr>
              <a:t>врожденные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инфекции,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dirty="0">
                <a:latin typeface="Calibri"/>
                <a:cs typeface="Calibri"/>
              </a:rPr>
              <a:t>пороки</a:t>
            </a:r>
            <a:r>
              <a:rPr sz="3200" spc="-5" dirty="0">
                <a:latin typeface="Calibri"/>
                <a:cs typeface="Calibri"/>
              </a:rPr>
              <a:t> развития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25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10" dirty="0">
                <a:latin typeface="Calibri"/>
                <a:cs typeface="Calibri"/>
              </a:rPr>
              <a:t>гипоксическая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энцефалопатия,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45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10" dirty="0">
                <a:latin typeface="Calibri"/>
                <a:cs typeface="Calibri"/>
              </a:rPr>
              <a:t>дегенеративное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заболевание.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50490" marR="5080" indent="-115760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Оценка параметров </a:t>
            </a:r>
            <a:r>
              <a:rPr b="0" dirty="0">
                <a:latin typeface="Calibri Light"/>
                <a:cs typeface="Calibri Light"/>
              </a:rPr>
              <a:t>развития  </a:t>
            </a:r>
            <a:r>
              <a:rPr b="0" spc="-5" dirty="0">
                <a:latin typeface="Calibri Light"/>
                <a:cs typeface="Calibri Light"/>
              </a:rPr>
              <a:t>Окружность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головы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4726"/>
            <a:ext cx="10020300" cy="42716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marR="5080" indent="-229235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Calibri"/>
                <a:cs typeface="Calibri"/>
              </a:rPr>
              <a:t>Макроцефалия - </a:t>
            </a:r>
            <a:r>
              <a:rPr sz="3200" spc="-5" dirty="0">
                <a:latin typeface="Calibri"/>
                <a:cs typeface="Calibri"/>
              </a:rPr>
              <a:t>длина окружности </a:t>
            </a:r>
            <a:r>
              <a:rPr sz="3200" spc="-20" dirty="0">
                <a:latin typeface="Calibri"/>
                <a:cs typeface="Calibri"/>
              </a:rPr>
              <a:t>головы </a:t>
            </a:r>
            <a:r>
              <a:rPr sz="3200" spc="-10" dirty="0">
                <a:latin typeface="Calibri"/>
                <a:cs typeface="Calibri"/>
              </a:rPr>
              <a:t>больше, чем 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5" dirty="0">
                <a:latin typeface="Calibri"/>
                <a:cs typeface="Calibri"/>
              </a:rPr>
              <a:t>два </a:t>
            </a:r>
            <a:r>
              <a:rPr sz="3200" dirty="0">
                <a:latin typeface="Calibri"/>
                <a:cs typeface="Calibri"/>
              </a:rPr>
              <a:t>стандартных </a:t>
            </a:r>
            <a:r>
              <a:rPr sz="3200" spc="-5" dirty="0">
                <a:latin typeface="Calibri"/>
                <a:cs typeface="Calibri"/>
              </a:rPr>
              <a:t>отклонения </a:t>
            </a:r>
            <a:r>
              <a:rPr sz="3200" dirty="0">
                <a:latin typeface="Calibri"/>
                <a:cs typeface="Calibri"/>
              </a:rPr>
              <a:t>превышает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среднее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105"/>
              </a:lnSpc>
            </a:pPr>
            <a:r>
              <a:rPr sz="3200" dirty="0">
                <a:latin typeface="Calibri"/>
                <a:cs typeface="Calibri"/>
              </a:rPr>
              <a:t>значение: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5" dirty="0">
                <a:latin typeface="Calibri"/>
                <a:cs typeface="Calibri"/>
              </a:rPr>
              <a:t>гидроцефалия,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10" dirty="0">
                <a:latin typeface="Calibri"/>
                <a:cs typeface="Calibri"/>
              </a:rPr>
              <a:t>метаболическое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заболевание,</a:t>
            </a:r>
            <a:endParaRPr sz="32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5" dirty="0">
                <a:latin typeface="Calibri"/>
                <a:cs typeface="Calibri"/>
              </a:rPr>
              <a:t>наличие </a:t>
            </a:r>
            <a:r>
              <a:rPr sz="3200" spc="-20" dirty="0">
                <a:latin typeface="Calibri"/>
                <a:cs typeface="Calibri"/>
              </a:rPr>
              <a:t>опухоли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564515" algn="l"/>
              </a:tabLst>
            </a:pPr>
            <a:r>
              <a:rPr sz="3200" dirty="0">
                <a:latin typeface="Calibri"/>
                <a:cs typeface="Calibri"/>
              </a:rPr>
              <a:t>→	</a:t>
            </a:r>
            <a:r>
              <a:rPr sz="3200" spc="-10" dirty="0">
                <a:latin typeface="Calibri"/>
                <a:cs typeface="Calibri"/>
              </a:rPr>
              <a:t>требует </a:t>
            </a:r>
            <a:r>
              <a:rPr sz="3200" spc="-5" dirty="0">
                <a:latin typeface="Calibri"/>
                <a:cs typeface="Calibri"/>
              </a:rPr>
              <a:t>дальнейшей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оценки.</a:t>
            </a:r>
            <a:endParaRPr sz="3200">
              <a:latin typeface="Calibri"/>
              <a:cs typeface="Calibri"/>
            </a:endParaRPr>
          </a:p>
          <a:p>
            <a:pPr marL="241300" marR="1373505" indent="-229235">
              <a:lnSpc>
                <a:spcPts val="307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Calibri"/>
                <a:cs typeface="Calibri"/>
              </a:rPr>
              <a:t>Примерно 50% </a:t>
            </a:r>
            <a:r>
              <a:rPr sz="3200" dirty="0">
                <a:latin typeface="Calibri"/>
                <a:cs typeface="Calibri"/>
              </a:rPr>
              <a:t>случаев </a:t>
            </a:r>
            <a:r>
              <a:rPr sz="3200" spc="-5" dirty="0">
                <a:latin typeface="Calibri"/>
                <a:cs typeface="Calibri"/>
              </a:rPr>
              <a:t>макроцефалии </a:t>
            </a:r>
            <a:r>
              <a:rPr sz="3200" dirty="0">
                <a:latin typeface="Calibri"/>
                <a:cs typeface="Calibri"/>
              </a:rPr>
              <a:t>у </a:t>
            </a:r>
            <a:r>
              <a:rPr sz="3200" spc="-15" dirty="0">
                <a:latin typeface="Calibri"/>
                <a:cs typeface="Calibri"/>
              </a:rPr>
              <a:t>детей </a:t>
            </a:r>
            <a:r>
              <a:rPr sz="3200" dirty="0">
                <a:latin typeface="Calibri"/>
                <a:cs typeface="Calibri"/>
              </a:rPr>
              <a:t>–  </a:t>
            </a:r>
            <a:r>
              <a:rPr sz="3200" spc="-5" dirty="0">
                <a:latin typeface="Calibri"/>
                <a:cs typeface="Calibri"/>
              </a:rPr>
              <a:t>семейная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черта.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5714" y="308228"/>
            <a:ext cx="60940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71310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Визуальный осмотр  Аномалии </a:t>
            </a:r>
            <a:r>
              <a:rPr b="0" dirty="0">
                <a:latin typeface="Calibri Light"/>
                <a:cs typeface="Calibri Light"/>
              </a:rPr>
              <a:t>в </a:t>
            </a:r>
            <a:r>
              <a:rPr b="0" spc="-5" dirty="0">
                <a:latin typeface="Calibri Light"/>
                <a:cs typeface="Calibri Light"/>
              </a:rPr>
              <a:t>области</a:t>
            </a:r>
            <a:r>
              <a:rPr b="0" spc="-1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лица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3099" y="1968245"/>
          <a:ext cx="10193655" cy="427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50"/>
                <a:gridCol w="5087620"/>
              </a:tblGrid>
              <a:tr h="2194560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Дисморфные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черты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лица,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2763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эпикантальные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складки, увеличение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интеркантального расстояния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(между  внутренними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углами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глаз),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аномалии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наружного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уха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пороки развития  пальцев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7975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Пренатальное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расстройство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(тератогенное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генетическое,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иногда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идентифицируемый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85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синдром)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Синие склеры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800"/>
                        </a:lnSpc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Несовершенный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остеогенез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7023">
                <a:tc>
                  <a:txBody>
                    <a:bodyPr/>
                    <a:lstStyle/>
                    <a:p>
                      <a:pPr marL="68580" marR="356235">
                        <a:lnSpc>
                          <a:spcPts val="2880"/>
                        </a:lnSpc>
                        <a:spcBef>
                          <a:spcPts val="2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Асимметричные лицевые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глазные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складки и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зрачки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083310">
                        <a:lnSpc>
                          <a:spcPts val="2880"/>
                        </a:lnSpc>
                        <a:spcBef>
                          <a:spcPts val="20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Паралич лица или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синдром 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Горнера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6909">
                <a:tc>
                  <a:txBody>
                    <a:bodyPr/>
                    <a:lstStyle/>
                    <a:p>
                      <a:pPr marL="68580" marR="915035">
                        <a:lnSpc>
                          <a:spcPts val="2880"/>
                        </a:lnSpc>
                        <a:spcBef>
                          <a:spcPts val="2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Черепно-лицевая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асимметрия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вертикальное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косоглазие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805"/>
                        </a:lnSpc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Кривошея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5714" y="308228"/>
            <a:ext cx="609409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71310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Визуальный осмотр  Аномалии </a:t>
            </a:r>
            <a:r>
              <a:rPr b="0" dirty="0">
                <a:latin typeface="Calibri Light"/>
                <a:cs typeface="Calibri Light"/>
              </a:rPr>
              <a:t>в </a:t>
            </a:r>
            <a:r>
              <a:rPr b="0" spc="-5" dirty="0">
                <a:latin typeface="Calibri Light"/>
                <a:cs typeface="Calibri Light"/>
              </a:rPr>
              <a:t>области</a:t>
            </a:r>
            <a:r>
              <a:rPr b="0" spc="-1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лица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73099" y="1968245"/>
          <a:ext cx="10193655" cy="433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50"/>
                <a:gridCol w="5087620"/>
              </a:tblGrid>
              <a:tr h="776351">
                <a:tc>
                  <a:txBody>
                    <a:bodyPr/>
                    <a:lstStyle/>
                    <a:p>
                      <a:pPr marL="68580">
                        <a:lnSpc>
                          <a:spcPts val="274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Долихоцефалия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74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Недоношенность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0730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Облысение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область</a:t>
                      </a:r>
                      <a:r>
                        <a:rPr sz="2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коротких,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723265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редеющих волос на задней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части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черепа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34861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Слабость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мышц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шеи,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что,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скорее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всего, связано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генерализованной 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слабостью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25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Кривошея.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7953">
                <a:tc>
                  <a:txBody>
                    <a:bodyPr/>
                    <a:lstStyle/>
                    <a:p>
                      <a:pPr marL="68580">
                        <a:lnSpc>
                          <a:spcPts val="2775"/>
                        </a:lnSpc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Слабость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мышц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глаза,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языка,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мимических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мышц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лица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775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Дисфункцию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ЧМН,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миопатия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85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другое неврологическое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заболевание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5149">
                <a:tc>
                  <a:txBody>
                    <a:bodyPr/>
                    <a:lstStyle/>
                    <a:p>
                      <a:pPr marL="68580" marR="635000">
                        <a:lnSpc>
                          <a:spcPts val="282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Непроизвольные движения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глаз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нистагм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327785">
                        <a:lnSpc>
                          <a:spcPts val="2820"/>
                        </a:lnSpc>
                        <a:spcBef>
                          <a:spcPts val="7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Мозжечковые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другие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заболевания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ЦНС.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7109" y="609676"/>
            <a:ext cx="5097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Оценка головы </a:t>
            </a:r>
            <a:r>
              <a:rPr b="0" dirty="0">
                <a:latin typeface="Calibri Light"/>
                <a:cs typeface="Calibri Light"/>
              </a:rPr>
              <a:t>и</a:t>
            </a:r>
            <a:r>
              <a:rPr b="0" spc="-3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шеи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31755" cy="4372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Форма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Симметрия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Изменение в </a:t>
            </a:r>
            <a:r>
              <a:rPr sz="2800" spc="-10" dirty="0">
                <a:latin typeface="Calibri"/>
                <a:cs typeface="Calibri"/>
              </a:rPr>
              <a:t>связи </a:t>
            </a:r>
            <a:r>
              <a:rPr sz="2800" spc="-5" dirty="0">
                <a:latin typeface="Calibri"/>
                <a:cs typeface="Calibri"/>
              </a:rPr>
              <a:t>с привычной позой сна </a:t>
            </a:r>
            <a:r>
              <a:rPr sz="2800" spc="-15" dirty="0">
                <a:latin typeface="Calibri"/>
                <a:cs typeface="Calibri"/>
              </a:rPr>
              <a:t>(гипотония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???)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Кривошея – </a:t>
            </a:r>
            <a:r>
              <a:rPr sz="2800" spc="-15" dirty="0">
                <a:latin typeface="Calibri"/>
                <a:cs typeface="Calibri"/>
              </a:rPr>
              <a:t>(тугоподвижность m.sternoclaidomastoideus) </a:t>
            </a:r>
            <a:r>
              <a:rPr sz="2800" spc="-5" dirty="0">
                <a:latin typeface="Calibri"/>
                <a:cs typeface="Calibri"/>
              </a:rPr>
              <a:t>наклон  </a:t>
            </a:r>
            <a:r>
              <a:rPr sz="2800" spc="-20" dirty="0">
                <a:latin typeface="Calibri"/>
                <a:cs typeface="Calibri"/>
              </a:rPr>
              <a:t>головы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одноименную </a:t>
            </a:r>
            <a:r>
              <a:rPr sz="2800" spc="-10" dirty="0">
                <a:latin typeface="Calibri"/>
                <a:cs typeface="Calibri"/>
              </a:rPr>
              <a:t>сторону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поворотом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противоположную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Короткая, </a:t>
            </a:r>
            <a:r>
              <a:rPr sz="2800" spc="-10" dirty="0">
                <a:latin typeface="Calibri"/>
                <a:cs typeface="Calibri"/>
              </a:rPr>
              <a:t>широкая </a:t>
            </a:r>
            <a:r>
              <a:rPr sz="2800" spc="-5" dirty="0">
                <a:latin typeface="Calibri"/>
                <a:cs typeface="Calibri"/>
              </a:rPr>
              <a:t>шея с </a:t>
            </a:r>
            <a:r>
              <a:rPr sz="2800" spc="-10" dirty="0">
                <a:latin typeface="Calibri"/>
                <a:cs typeface="Calibri"/>
              </a:rPr>
              <a:t>тяжами </a:t>
            </a:r>
            <a:r>
              <a:rPr sz="2800" spc="-5" dirty="0">
                <a:latin typeface="Calibri"/>
                <a:cs typeface="Calibri"/>
              </a:rPr>
              <a:t>(синдром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Клиппеля-Фейля)</a:t>
            </a:r>
            <a:endParaRPr sz="2800">
              <a:latin typeface="Calibri"/>
              <a:cs typeface="Calibri"/>
            </a:endParaRPr>
          </a:p>
          <a:p>
            <a:pPr marL="241300" marR="965835" indent="-229235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Короткая </a:t>
            </a:r>
            <a:r>
              <a:rPr sz="2800" spc="-10" dirty="0">
                <a:latin typeface="Calibri"/>
                <a:cs typeface="Calibri"/>
              </a:rPr>
              <a:t>широкая </a:t>
            </a:r>
            <a:r>
              <a:rPr sz="2800" spc="-5" dirty="0">
                <a:latin typeface="Calibri"/>
                <a:cs typeface="Calibri"/>
              </a:rPr>
              <a:t>шея у девочек </a:t>
            </a:r>
            <a:r>
              <a:rPr sz="2800" spc="-10" dirty="0">
                <a:latin typeface="Calibri"/>
                <a:cs typeface="Calibri"/>
              </a:rPr>
              <a:t>(синдром Шерешевского-  </a:t>
            </a:r>
            <a:r>
              <a:rPr sz="2800" spc="-35" dirty="0">
                <a:latin typeface="Calibri"/>
                <a:cs typeface="Calibri"/>
              </a:rPr>
              <a:t>Тернера)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45" y="609676"/>
            <a:ext cx="72777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Оценка </a:t>
            </a:r>
            <a:r>
              <a:rPr b="0" dirty="0">
                <a:latin typeface="Calibri Light"/>
                <a:cs typeface="Calibri Light"/>
              </a:rPr>
              <a:t>формы </a:t>
            </a:r>
            <a:r>
              <a:rPr b="0" spc="-5" dirty="0">
                <a:latin typeface="Calibri Light"/>
                <a:cs typeface="Calibri Light"/>
              </a:rPr>
              <a:t>грудной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клетки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816479"/>
            <a:ext cx="10093325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0259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Воронкообразная, </a:t>
            </a:r>
            <a:r>
              <a:rPr sz="2800" spc="-5" dirty="0">
                <a:latin typeface="Calibri"/>
                <a:cs typeface="Calibri"/>
              </a:rPr>
              <a:t>килевидная, </a:t>
            </a:r>
            <a:r>
              <a:rPr sz="2800" spc="-10" dirty="0">
                <a:latin typeface="Calibri"/>
                <a:cs typeface="Calibri"/>
              </a:rPr>
              <a:t>кифотическая, </a:t>
            </a:r>
            <a:r>
              <a:rPr sz="2800" spc="-20" dirty="0">
                <a:latin typeface="Calibri"/>
                <a:cs typeface="Calibri"/>
              </a:rPr>
              <a:t>лордотическая,  </a:t>
            </a:r>
            <a:r>
              <a:rPr sz="2800" spc="-10" dirty="0">
                <a:latin typeface="Calibri"/>
                <a:cs typeface="Calibri"/>
              </a:rPr>
              <a:t>плоская, бочкообразная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(эмфизематозная)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Аномалии </a:t>
            </a:r>
            <a:r>
              <a:rPr sz="2800" spc="-10" dirty="0">
                <a:latin typeface="Calibri"/>
                <a:cs typeface="Calibri"/>
              </a:rPr>
              <a:t>формы </a:t>
            </a:r>
            <a:r>
              <a:rPr sz="2800" spc="-25" dirty="0">
                <a:latin typeface="Calibri"/>
                <a:cs typeface="Calibri"/>
              </a:rPr>
              <a:t>грудной </a:t>
            </a:r>
            <a:r>
              <a:rPr sz="2800" spc="-5" dirty="0">
                <a:latin typeface="Calibri"/>
                <a:cs typeface="Calibri"/>
              </a:rPr>
              <a:t>клетки </a:t>
            </a:r>
            <a:r>
              <a:rPr sz="2800" spc="-10" dirty="0">
                <a:latin typeface="Calibri"/>
                <a:cs typeface="Calibri"/>
              </a:rPr>
              <a:t>часто означают </a:t>
            </a:r>
            <a:r>
              <a:rPr sz="2800" spc="-20" dirty="0">
                <a:latin typeface="Calibri"/>
                <a:cs typeface="Calibri"/>
              </a:rPr>
              <a:t>определенную  </a:t>
            </a:r>
            <a:r>
              <a:rPr sz="2800" spc="-10" dirty="0">
                <a:latin typeface="Calibri"/>
                <a:cs typeface="Calibri"/>
              </a:rPr>
              <a:t>болезнь, </a:t>
            </a:r>
            <a:r>
              <a:rPr sz="2800" spc="-15" dirty="0">
                <a:latin typeface="Calibri"/>
                <a:cs typeface="Calibri"/>
              </a:rPr>
              <a:t>как колоколообразная </a:t>
            </a:r>
            <a:r>
              <a:rPr sz="2800" spc="-35" dirty="0">
                <a:latin typeface="Calibri"/>
                <a:cs typeface="Calibri"/>
              </a:rPr>
              <a:t>грудь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ребенка </a:t>
            </a:r>
            <a:r>
              <a:rPr sz="2800" spc="-5" dirty="0">
                <a:latin typeface="Calibri"/>
                <a:cs typeface="Calibri"/>
              </a:rPr>
              <a:t>со спинальной  </a:t>
            </a:r>
            <a:r>
              <a:rPr sz="2800" spc="-10" dirty="0">
                <a:latin typeface="Calibri"/>
                <a:cs typeface="Calibri"/>
              </a:rPr>
              <a:t>мышечной атрофией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типа.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Аномалии </a:t>
            </a:r>
            <a:r>
              <a:rPr sz="2800" spc="-10" dirty="0">
                <a:latin typeface="Calibri"/>
                <a:cs typeface="Calibri"/>
              </a:rPr>
              <a:t>ребер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грудины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961" y="609676"/>
            <a:ext cx="5941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половых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органов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095"/>
            <a:ext cx="10226675" cy="39020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Осмотр </a:t>
            </a:r>
            <a:r>
              <a:rPr sz="2000" spc="-5" dirty="0">
                <a:latin typeface="Times New Roman"/>
                <a:cs typeface="Times New Roman"/>
              </a:rPr>
              <a:t>половых органов </a:t>
            </a:r>
            <a:r>
              <a:rPr sz="2000" dirty="0">
                <a:latin typeface="Times New Roman"/>
                <a:cs typeface="Times New Roman"/>
              </a:rPr>
              <a:t>могут быть </a:t>
            </a:r>
            <a:r>
              <a:rPr sz="2000" spc="-5" dirty="0">
                <a:latin typeface="Times New Roman"/>
                <a:cs typeface="Times New Roman"/>
              </a:rPr>
              <a:t>полезен при </a:t>
            </a:r>
            <a:r>
              <a:rPr sz="2000" dirty="0">
                <a:latin typeface="Times New Roman"/>
                <a:cs typeface="Times New Roman"/>
              </a:rPr>
              <a:t>описании </a:t>
            </a:r>
            <a:r>
              <a:rPr sz="2000" spc="-5" dirty="0">
                <a:latin typeface="Times New Roman"/>
                <a:cs typeface="Times New Roman"/>
              </a:rPr>
              <a:t>определенных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синдромов.</a:t>
            </a:r>
            <a:endParaRPr sz="2000">
              <a:latin typeface="Times New Roman"/>
              <a:cs typeface="Times New Roman"/>
            </a:endParaRPr>
          </a:p>
          <a:p>
            <a:pPr marL="241300" marR="96266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Подростки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мере взросления </a:t>
            </a:r>
            <a:r>
              <a:rPr sz="2000" spc="-25" dirty="0">
                <a:latin typeface="Times New Roman"/>
                <a:cs typeface="Times New Roman"/>
              </a:rPr>
              <a:t>проходят </a:t>
            </a:r>
            <a:r>
              <a:rPr sz="2000" spc="5" dirty="0">
                <a:latin typeface="Times New Roman"/>
                <a:cs typeface="Times New Roman"/>
              </a:rPr>
              <a:t>через </a:t>
            </a:r>
            <a:r>
              <a:rPr sz="2000" spc="-10" dirty="0">
                <a:latin typeface="Times New Roman"/>
                <a:cs typeface="Times New Roman"/>
              </a:rPr>
              <a:t>предсказуемую </a:t>
            </a:r>
            <a:r>
              <a:rPr sz="2000" dirty="0">
                <a:latin typeface="Times New Roman"/>
                <a:cs typeface="Times New Roman"/>
              </a:rPr>
              <a:t>последовательность  </a:t>
            </a:r>
            <a:r>
              <a:rPr sz="2000" spc="-10" dirty="0">
                <a:latin typeface="Times New Roman"/>
                <a:cs typeface="Times New Roman"/>
              </a:rPr>
              <a:t>пубертатных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событий.</a:t>
            </a:r>
            <a:endParaRPr sz="2000">
              <a:latin typeface="Times New Roman"/>
              <a:cs typeface="Times New Roman"/>
            </a:endParaRPr>
          </a:p>
          <a:p>
            <a:pPr marL="241300" marR="70675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 полового </a:t>
            </a:r>
            <a:r>
              <a:rPr sz="2000" spc="-5" dirty="0">
                <a:latin typeface="Times New Roman"/>
                <a:cs typeface="Times New Roman"/>
              </a:rPr>
              <a:t>созревания </a:t>
            </a:r>
            <a:r>
              <a:rPr sz="2000" spc="-10" dirty="0">
                <a:latin typeface="Times New Roman"/>
                <a:cs typeface="Times New Roman"/>
              </a:rPr>
              <a:t>Танера </a:t>
            </a:r>
            <a:r>
              <a:rPr sz="2000" spc="-20" dirty="0">
                <a:latin typeface="Times New Roman"/>
                <a:cs typeface="Times New Roman"/>
              </a:rPr>
              <a:t>(Tanner) </a:t>
            </a:r>
            <a:r>
              <a:rPr sz="2000" spc="-5" dirty="0">
                <a:latin typeface="Times New Roman"/>
                <a:cs typeface="Times New Roman"/>
              </a:rPr>
              <a:t>описывает </a:t>
            </a:r>
            <a:r>
              <a:rPr sz="2000" spc="-10" dirty="0">
                <a:latin typeface="Times New Roman"/>
                <a:cs typeface="Times New Roman"/>
              </a:rPr>
              <a:t>вторичные половые </a:t>
            </a:r>
            <a:r>
              <a:rPr sz="2000" spc="-5" dirty="0">
                <a:latin typeface="Times New Roman"/>
                <a:cs typeface="Times New Roman"/>
              </a:rPr>
              <a:t>признаки  </a:t>
            </a:r>
            <a:r>
              <a:rPr sz="2000" spc="-10" dirty="0">
                <a:latin typeface="Times New Roman"/>
                <a:cs typeface="Times New Roman"/>
              </a:rPr>
              <a:t>подростков девочек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мальчиков.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Преждевременное </a:t>
            </a:r>
            <a:r>
              <a:rPr sz="2000" spc="-5" dirty="0">
                <a:latin typeface="Times New Roman"/>
                <a:cs typeface="Times New Roman"/>
              </a:rPr>
              <a:t>половое созревание </a:t>
            </a:r>
            <a:r>
              <a:rPr sz="2000" dirty="0">
                <a:latin typeface="Times New Roman"/>
                <a:cs typeface="Times New Roman"/>
              </a:rPr>
              <a:t>диагностируется, </a:t>
            </a:r>
            <a:r>
              <a:rPr sz="2000" spc="10" dirty="0">
                <a:latin typeface="Times New Roman"/>
                <a:cs typeface="Times New Roman"/>
              </a:rPr>
              <a:t>если есть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преждевременное</a:t>
            </a:r>
            <a:endParaRPr sz="2000">
              <a:latin typeface="Times New Roman"/>
              <a:cs typeface="Times New Roman"/>
            </a:endParaRPr>
          </a:p>
          <a:p>
            <a:pPr marL="241300" marR="34480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развитие </a:t>
            </a:r>
            <a:r>
              <a:rPr sz="2000" spc="-10" dirty="0">
                <a:latin typeface="Times New Roman"/>
                <a:cs typeface="Times New Roman"/>
              </a:rPr>
              <a:t>вторичных </a:t>
            </a:r>
            <a:r>
              <a:rPr sz="2000" spc="-5" dirty="0">
                <a:latin typeface="Times New Roman"/>
                <a:cs typeface="Times New Roman"/>
              </a:rPr>
              <a:t>половых </a:t>
            </a:r>
            <a:r>
              <a:rPr sz="2000" spc="-15" dirty="0">
                <a:latin typeface="Times New Roman"/>
                <a:cs typeface="Times New Roman"/>
              </a:rPr>
              <a:t>признаков. </a:t>
            </a:r>
            <a:r>
              <a:rPr sz="2000" spc="5" dirty="0">
                <a:latin typeface="Times New Roman"/>
                <a:cs typeface="Times New Roman"/>
              </a:rPr>
              <a:t>Он </a:t>
            </a:r>
            <a:r>
              <a:rPr sz="2000" spc="-25" dirty="0">
                <a:latin typeface="Times New Roman"/>
                <a:cs typeface="Times New Roman"/>
              </a:rPr>
              <a:t>присутствует, </a:t>
            </a:r>
            <a:r>
              <a:rPr sz="2000" spc="-40" dirty="0">
                <a:latin typeface="Times New Roman"/>
                <a:cs typeface="Times New Roman"/>
              </a:rPr>
              <a:t>когда </a:t>
            </a:r>
            <a:r>
              <a:rPr sz="2000" spc="10" dirty="0">
                <a:latin typeface="Times New Roman"/>
                <a:cs typeface="Times New Roman"/>
              </a:rPr>
              <a:t>есть </a:t>
            </a:r>
            <a:r>
              <a:rPr sz="2000" spc="-5" dirty="0">
                <a:latin typeface="Times New Roman"/>
                <a:cs typeface="Times New Roman"/>
              </a:rPr>
              <a:t>признаки </a:t>
            </a:r>
            <a:r>
              <a:rPr sz="2000" spc="-10" dirty="0">
                <a:latin typeface="Times New Roman"/>
                <a:cs typeface="Times New Roman"/>
              </a:rPr>
              <a:t>полового  </a:t>
            </a:r>
            <a:r>
              <a:rPr sz="2000" spc="-5" dirty="0">
                <a:latin typeface="Times New Roman"/>
                <a:cs typeface="Times New Roman"/>
              </a:rPr>
              <a:t>созревания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10" dirty="0">
                <a:latin typeface="Times New Roman"/>
                <a:cs typeface="Times New Roman"/>
              </a:rPr>
              <a:t>девочек </a:t>
            </a:r>
            <a:r>
              <a:rPr sz="2000" dirty="0">
                <a:latin typeface="Times New Roman"/>
                <a:cs typeface="Times New Roman"/>
              </a:rPr>
              <a:t>младше 8 </a:t>
            </a:r>
            <a:r>
              <a:rPr sz="2000" spc="-5" dirty="0">
                <a:latin typeface="Times New Roman"/>
                <a:cs typeface="Times New Roman"/>
              </a:rPr>
              <a:t>лет </a:t>
            </a:r>
            <a:r>
              <a:rPr sz="2000" dirty="0">
                <a:latin typeface="Times New Roman"/>
                <a:cs typeface="Times New Roman"/>
              </a:rPr>
              <a:t>и у </a:t>
            </a:r>
            <a:r>
              <a:rPr sz="2000" spc="-30" dirty="0">
                <a:latin typeface="Times New Roman"/>
                <a:cs typeface="Times New Roman"/>
              </a:rPr>
              <a:t>мальчиков </a:t>
            </a:r>
            <a:r>
              <a:rPr sz="2000" dirty="0">
                <a:latin typeface="Times New Roman"/>
                <a:cs typeface="Times New Roman"/>
              </a:rPr>
              <a:t>в возрасте до 9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Этиология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5" dirty="0">
                <a:latin typeface="Times New Roman"/>
                <a:cs typeface="Times New Roman"/>
              </a:rPr>
              <a:t>либо периферийная, либо </a:t>
            </a:r>
            <a:r>
              <a:rPr sz="2000" dirty="0">
                <a:latin typeface="Times New Roman"/>
                <a:cs typeface="Times New Roman"/>
              </a:rPr>
              <a:t>в центральной нервной системе, </a:t>
            </a:r>
            <a:r>
              <a:rPr sz="2000" spc="-5" dirty="0">
                <a:latin typeface="Times New Roman"/>
                <a:cs typeface="Times New Roman"/>
              </a:rPr>
              <a:t>такая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Times New Roman"/>
                <a:cs typeface="Times New Roman"/>
              </a:rPr>
              <a:t>гипоталамо-гипофизарные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аномалии.</a:t>
            </a:r>
            <a:endParaRPr sz="2000">
              <a:latin typeface="Times New Roman"/>
              <a:cs typeface="Times New Roman"/>
            </a:endParaRPr>
          </a:p>
          <a:p>
            <a:pPr marL="241300" marR="14478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Раннее половое созревание </a:t>
            </a:r>
            <a:r>
              <a:rPr sz="2000" spc="-10" dirty="0">
                <a:latin typeface="Times New Roman"/>
                <a:cs typeface="Times New Roman"/>
              </a:rPr>
              <a:t>хорошо </a:t>
            </a:r>
            <a:r>
              <a:rPr sz="2000" spc="-5" dirty="0">
                <a:latin typeface="Times New Roman"/>
                <a:cs typeface="Times New Roman"/>
              </a:rPr>
              <a:t>документировано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5" dirty="0">
                <a:latin typeface="Times New Roman"/>
                <a:cs typeface="Times New Roman"/>
              </a:rPr>
              <a:t>детей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заболеванием </a:t>
            </a:r>
            <a:r>
              <a:rPr sz="2000" dirty="0">
                <a:latin typeface="Times New Roman"/>
                <a:cs typeface="Times New Roman"/>
              </a:rPr>
              <a:t>spina bifida и  </a:t>
            </a:r>
            <a:r>
              <a:rPr sz="2000" spc="-5" dirty="0">
                <a:latin typeface="Times New Roman"/>
                <a:cs typeface="Times New Roman"/>
              </a:rPr>
              <a:t>поражениями </a:t>
            </a:r>
            <a:r>
              <a:rPr sz="2000" spc="-15" dirty="0">
                <a:latin typeface="Times New Roman"/>
                <a:cs typeface="Times New Roman"/>
              </a:rPr>
              <a:t>головного</a:t>
            </a:r>
            <a:r>
              <a:rPr sz="2000" dirty="0">
                <a:latin typeface="Times New Roman"/>
                <a:cs typeface="Times New Roman"/>
              </a:rPr>
              <a:t> мозга.</a:t>
            </a:r>
            <a:endParaRPr sz="2000">
              <a:latin typeface="Times New Roman"/>
              <a:cs typeface="Times New Roman"/>
            </a:endParaRPr>
          </a:p>
          <a:p>
            <a:pPr marL="241300" marR="38481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 Таннера </a:t>
            </a:r>
            <a:r>
              <a:rPr sz="2000" spc="-5" dirty="0">
                <a:latin typeface="Times New Roman"/>
                <a:cs typeface="Times New Roman"/>
              </a:rPr>
              <a:t>полезна при </a:t>
            </a:r>
            <a:r>
              <a:rPr sz="2000" spc="-10" dirty="0">
                <a:latin typeface="Times New Roman"/>
                <a:cs typeface="Times New Roman"/>
              </a:rPr>
              <a:t>оценке проблем </a:t>
            </a:r>
            <a:r>
              <a:rPr sz="2000" spc="-5" dirty="0">
                <a:latin typeface="Times New Roman"/>
                <a:cs typeface="Times New Roman"/>
              </a:rPr>
              <a:t>опорно-двигательного </a:t>
            </a:r>
            <a:r>
              <a:rPr sz="2000" spc="-10" dirty="0">
                <a:latin typeface="Times New Roman"/>
                <a:cs typeface="Times New Roman"/>
              </a:rPr>
              <a:t>аппарата, </a:t>
            </a:r>
            <a:r>
              <a:rPr sz="2000" spc="-15" dirty="0">
                <a:latin typeface="Times New Roman"/>
                <a:cs typeface="Times New Roman"/>
              </a:rPr>
              <a:t>поскольку  </a:t>
            </a:r>
            <a:r>
              <a:rPr sz="2000" spc="-5" dirty="0">
                <a:latin typeface="Times New Roman"/>
                <a:cs typeface="Times New Roman"/>
              </a:rPr>
              <a:t>варианты </a:t>
            </a:r>
            <a:r>
              <a:rPr sz="2000" spc="-10" dirty="0">
                <a:latin typeface="Times New Roman"/>
                <a:cs typeface="Times New Roman"/>
              </a:rPr>
              <a:t>лечения </a:t>
            </a:r>
            <a:r>
              <a:rPr sz="2000" spc="-5" dirty="0">
                <a:latin typeface="Times New Roman"/>
                <a:cs typeface="Times New Roman"/>
              </a:rPr>
              <a:t>могут </a:t>
            </a:r>
            <a:r>
              <a:rPr sz="2000" spc="-10" dirty="0">
                <a:latin typeface="Times New Roman"/>
                <a:cs typeface="Times New Roman"/>
              </a:rPr>
              <a:t>варьироваться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зависимости </a:t>
            </a:r>
            <a:r>
              <a:rPr sz="2000" spc="-10" dirty="0">
                <a:latin typeface="Times New Roman"/>
                <a:cs typeface="Times New Roman"/>
              </a:rPr>
              <a:t>от </a:t>
            </a:r>
            <a:r>
              <a:rPr sz="2000" spc="-15" dirty="0">
                <a:latin typeface="Times New Roman"/>
                <a:cs typeface="Times New Roman"/>
              </a:rPr>
              <a:t>пубертатного </a:t>
            </a:r>
            <a:r>
              <a:rPr sz="2000" spc="-10" dirty="0">
                <a:latin typeface="Times New Roman"/>
                <a:cs typeface="Times New Roman"/>
              </a:rPr>
              <a:t>периода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ребенка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048" y="609676"/>
            <a:ext cx="6078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кожных</a:t>
            </a:r>
            <a:r>
              <a:rPr b="0" spc="-2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покровов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Пятна вида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«кофе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молоком»</a:t>
                      </a:r>
                      <a:r>
                        <a:rPr sz="2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подмышечной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впадине или</a:t>
                      </a:r>
                      <a:r>
                        <a:rPr sz="2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паховой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областях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Нейрофиброматоз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пятна вида «белый пепел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листьев»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Туберозный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склероз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91440" marR="69723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329565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Пятна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вида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«портвейн»	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(плоские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гемангиомы),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связаны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первой ветвью тройничного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нерва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Синдром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Стерджа-Вебера-Краббе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Наличие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мозолей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ссадин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ногах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Аномальный 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вес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нарушения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184785" algn="just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чувствительности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кожи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(повреждение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спинного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мозга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периферическая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нейропатия).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1545" y="375284"/>
          <a:ext cx="10514965" cy="632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7640"/>
                <a:gridCol w="5247640"/>
              </a:tblGrid>
              <a:tr h="1188719">
                <a:tc>
                  <a:txBody>
                    <a:bodyPr/>
                    <a:lstStyle/>
                    <a:p>
                      <a:pPr marL="90805" marR="233045">
                        <a:lnSpc>
                          <a:spcPct val="100200"/>
                        </a:lnSpc>
                        <a:spcBef>
                          <a:spcPts val="20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Телеангиэктазии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могут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наблюдаться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поверхности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сгибателей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коленей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локтей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Нейрофиброматоз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225298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Маларная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сыпь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(сыпь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скулах,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щеках)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Ревматическое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заболевание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90805" marR="3225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Волосатые пятна,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ямочки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или другие 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кожные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повреждения</a:t>
                      </a:r>
                      <a:r>
                        <a:rPr sz="2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позвоночником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 marR="23558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Небольшой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синус,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кожный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тракт или  пилоидная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киста в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ягодичной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складке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Скрытая spina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bifida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Мозоли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над тыльной</a:t>
                      </a:r>
                      <a:r>
                        <a:rPr sz="2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стороной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ступней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колен,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так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называемое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«колено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домработницы»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у детей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старшего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возраста,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предпочитающих ползание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способ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передвижения.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Множественные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шрамы,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ушибы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ссадины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разных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этапах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заживления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708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Частые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падения или </a:t>
                      </a:r>
                      <a:r>
                        <a:rPr sz="24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жестокое 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обращение с детьми /</a:t>
                      </a:r>
                      <a:r>
                        <a:rPr sz="2400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неслучайные  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травмы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38098"/>
            <a:ext cx="9173845" cy="565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9565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Calibri Light"/>
                <a:cs typeface="Calibri Light"/>
              </a:rPr>
              <a:t>Оценка </a:t>
            </a:r>
            <a:r>
              <a:rPr sz="2800" b="0" spc="-5" dirty="0">
                <a:latin typeface="Calibri Light"/>
                <a:cs typeface="Calibri Light"/>
              </a:rPr>
              <a:t>состояния </a:t>
            </a:r>
            <a:r>
              <a:rPr sz="2800" b="0" spc="-10" dirty="0">
                <a:latin typeface="Calibri Light"/>
                <a:cs typeface="Calibri Light"/>
              </a:rPr>
              <a:t>младенца или </a:t>
            </a:r>
            <a:r>
              <a:rPr sz="2800" b="0" spc="-5" dirty="0">
                <a:latin typeface="Calibri Light"/>
                <a:cs typeface="Calibri Light"/>
              </a:rPr>
              <a:t>ребенка</a:t>
            </a:r>
            <a:r>
              <a:rPr sz="2800" b="0" spc="70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требует: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 Light"/>
              <a:cs typeface="Calibri Light"/>
            </a:endParaRPr>
          </a:p>
          <a:p>
            <a:pPr marL="416559" indent="-404495">
              <a:lnSpc>
                <a:spcPct val="100000"/>
              </a:lnSpc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spc="-10" dirty="0">
                <a:latin typeface="Times New Roman"/>
                <a:cs typeface="Times New Roman"/>
              </a:rPr>
              <a:t>Представьтесь;</a:t>
            </a:r>
            <a:endParaRPr sz="4000">
              <a:latin typeface="Times New Roman"/>
              <a:cs typeface="Times New Roman"/>
            </a:endParaRPr>
          </a:p>
          <a:p>
            <a:pPr marL="241300" marR="4725670" indent="-229235">
              <a:lnSpc>
                <a:spcPts val="4320"/>
              </a:lnSpc>
              <a:spcBef>
                <a:spcPts val="1060"/>
              </a:spcBef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spc="-20" dirty="0">
                <a:latin typeface="Times New Roman"/>
                <a:cs typeface="Times New Roman"/>
              </a:rPr>
              <a:t>Что </a:t>
            </a:r>
            <a:r>
              <a:rPr sz="4000" spc="-10" dirty="0">
                <a:latin typeface="Times New Roman"/>
                <a:cs typeface="Times New Roman"/>
              </a:rPr>
              <a:t>произойдет </a:t>
            </a:r>
            <a:r>
              <a:rPr sz="4000" spc="-15" dirty="0">
                <a:latin typeface="Times New Roman"/>
                <a:cs typeface="Times New Roman"/>
              </a:rPr>
              <a:t>во  </a:t>
            </a:r>
            <a:r>
              <a:rPr sz="4000" spc="-5" dirty="0">
                <a:latin typeface="Times New Roman"/>
                <a:cs typeface="Times New Roman"/>
              </a:rPr>
              <a:t>время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10" dirty="0">
                <a:latin typeface="Times New Roman"/>
                <a:cs typeface="Times New Roman"/>
              </a:rPr>
              <a:t>осмотра;</a:t>
            </a:r>
            <a:endParaRPr sz="4000">
              <a:latin typeface="Times New Roman"/>
              <a:cs typeface="Times New Roman"/>
            </a:endParaRPr>
          </a:p>
          <a:p>
            <a:pPr marL="241300" marR="5793740" indent="-229235">
              <a:lnSpc>
                <a:spcPts val="4320"/>
              </a:lnSpc>
              <a:spcBef>
                <a:spcPts val="1010"/>
              </a:spcBef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spc="-20" dirty="0">
                <a:latin typeface="Times New Roman"/>
                <a:cs typeface="Times New Roman"/>
              </a:rPr>
              <a:t>Как </a:t>
            </a:r>
            <a:r>
              <a:rPr sz="4000" spc="-35" dirty="0">
                <a:latin typeface="Times New Roman"/>
                <a:cs typeface="Times New Roman"/>
              </a:rPr>
              <a:t>долго </a:t>
            </a:r>
            <a:r>
              <a:rPr sz="4000" spc="-20" dirty="0">
                <a:latin typeface="Times New Roman"/>
                <a:cs typeface="Times New Roman"/>
              </a:rPr>
              <a:t>это  </a:t>
            </a:r>
            <a:r>
              <a:rPr sz="4000" spc="-15" dirty="0">
                <a:latin typeface="Times New Roman"/>
                <a:cs typeface="Times New Roman"/>
              </a:rPr>
              <a:t>продлится;</a:t>
            </a:r>
            <a:endParaRPr sz="4000">
              <a:latin typeface="Times New Roman"/>
              <a:cs typeface="Times New Roman"/>
            </a:endParaRPr>
          </a:p>
          <a:p>
            <a:pPr marL="416559" indent="-404495">
              <a:lnSpc>
                <a:spcPts val="4560"/>
              </a:lnSpc>
              <a:spcBef>
                <a:spcPts val="455"/>
              </a:spcBef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spc="-25" dirty="0">
                <a:latin typeface="Times New Roman"/>
                <a:cs typeface="Times New Roman"/>
              </a:rPr>
              <a:t>Почему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пришли?</a:t>
            </a:r>
            <a:endParaRPr sz="4000">
              <a:latin typeface="Times New Roman"/>
              <a:cs typeface="Times New Roman"/>
            </a:endParaRPr>
          </a:p>
          <a:p>
            <a:pPr marL="241300" marR="4191000">
              <a:lnSpc>
                <a:spcPts val="4320"/>
              </a:lnSpc>
              <a:spcBef>
                <a:spcPts val="305"/>
              </a:spcBef>
            </a:pPr>
            <a:r>
              <a:rPr sz="4000" spc="-15" dirty="0">
                <a:latin typeface="Times New Roman"/>
                <a:cs typeface="Times New Roman"/>
              </a:rPr>
              <a:t>Какие </a:t>
            </a:r>
            <a:r>
              <a:rPr sz="4000" spc="15" dirty="0">
                <a:latin typeface="Times New Roman"/>
                <a:cs typeface="Times New Roman"/>
              </a:rPr>
              <a:t>есть  </a:t>
            </a:r>
            <a:r>
              <a:rPr sz="4000" spc="-25" dirty="0">
                <a:latin typeface="Times New Roman"/>
                <a:cs typeface="Times New Roman"/>
              </a:rPr>
              <a:t>конкретные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вопросы?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6916" y="2229611"/>
            <a:ext cx="4739640" cy="2670175"/>
            <a:chOff x="6566916" y="2229611"/>
            <a:chExt cx="4739640" cy="2670175"/>
          </a:xfrm>
        </p:grpSpPr>
        <p:sp>
          <p:nvSpPr>
            <p:cNvPr id="4" name="object 4"/>
            <p:cNvSpPr/>
            <p:nvPr/>
          </p:nvSpPr>
          <p:spPr>
            <a:xfrm>
              <a:off x="6573012" y="2229611"/>
              <a:ext cx="4733544" cy="2663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73012" y="4218432"/>
              <a:ext cx="1096010" cy="675640"/>
            </a:xfrm>
            <a:custGeom>
              <a:avLst/>
              <a:gdLst/>
              <a:ahLst/>
              <a:cxnLst/>
              <a:rect l="l" t="t" r="r" b="b"/>
              <a:pathLst>
                <a:path w="1096009" h="675639">
                  <a:moveTo>
                    <a:pt x="1095755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1095755" y="675132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3012" y="4218432"/>
              <a:ext cx="1096010" cy="675640"/>
            </a:xfrm>
            <a:custGeom>
              <a:avLst/>
              <a:gdLst/>
              <a:ahLst/>
              <a:cxnLst/>
              <a:rect l="l" t="t" r="r" b="b"/>
              <a:pathLst>
                <a:path w="1096009" h="675639">
                  <a:moveTo>
                    <a:pt x="0" y="675132"/>
                  </a:moveTo>
                  <a:lnTo>
                    <a:pt x="1095755" y="675132"/>
                  </a:lnTo>
                  <a:lnTo>
                    <a:pt x="1095755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332" y="308228"/>
            <a:ext cx="7624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98488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Педиатрическая оценка  опорно-двигательного </a:t>
            </a:r>
            <a:r>
              <a:rPr b="0" dirty="0">
                <a:latin typeface="Calibri Light"/>
                <a:cs typeface="Calibri Light"/>
              </a:rPr>
              <a:t>аппарата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3708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Наблюдение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Поза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Симметрия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тела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Движения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Пальпация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Кожа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Мышцы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Размер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Масса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Тонус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Суставы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Болевая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чувствительность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Отек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Синовиальное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утолщение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Температура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332" y="308228"/>
            <a:ext cx="7624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98488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Педиатрическая оценка  опорно-двигательного </a:t>
            </a:r>
            <a:r>
              <a:rPr b="0" dirty="0">
                <a:latin typeface="Calibri Light"/>
                <a:cs typeface="Calibri Light"/>
              </a:rPr>
              <a:t>аппарата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3708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Наблюдение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Поза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Симметрия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тела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Движения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Пальпация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Кожа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Мышцы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Размер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Масса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Тонус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Суставы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↗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Болевая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чувствительность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Отек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→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Синовиальное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утолщение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↘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Температура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332" y="308228"/>
            <a:ext cx="7624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98488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Педиатрическая оценка  опорно-двигательного </a:t>
            </a:r>
            <a:r>
              <a:rPr b="0" dirty="0">
                <a:latin typeface="Calibri Light"/>
                <a:cs typeface="Calibri Light"/>
              </a:rPr>
              <a:t>аппарата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06777"/>
            <a:ext cx="8594090" cy="32169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92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Times New Roman"/>
                <a:cs typeface="Times New Roman"/>
              </a:rPr>
              <a:t>Диапазон </a:t>
            </a:r>
            <a:r>
              <a:rPr sz="3200" spc="-5" dirty="0">
                <a:latin typeface="Times New Roman"/>
                <a:cs typeface="Times New Roman"/>
              </a:rPr>
              <a:t>движений </a:t>
            </a:r>
            <a:r>
              <a:rPr sz="3200" spc="-15" dirty="0">
                <a:latin typeface="Times New Roman"/>
                <a:cs typeface="Times New Roman"/>
              </a:rPr>
              <a:t>во </a:t>
            </a:r>
            <a:r>
              <a:rPr sz="3200" spc="-5" dirty="0">
                <a:latin typeface="Times New Roman"/>
                <a:cs typeface="Times New Roman"/>
              </a:rPr>
              <a:t>всех крупных </a:t>
            </a:r>
            <a:r>
              <a:rPr sz="3200" dirty="0">
                <a:latin typeface="Times New Roman"/>
                <a:cs typeface="Times New Roman"/>
              </a:rPr>
              <a:t>суставов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  </a:t>
            </a:r>
            <a:r>
              <a:rPr sz="3200" spc="-5" dirty="0">
                <a:latin typeface="Times New Roman"/>
                <a:cs typeface="Times New Roman"/>
              </a:rPr>
              <a:t>пассивном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10" dirty="0">
                <a:latin typeface="Times New Roman"/>
                <a:cs typeface="Times New Roman"/>
              </a:rPr>
              <a:t>активном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режимах.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Times New Roman"/>
                <a:cs typeface="Times New Roman"/>
              </a:rPr>
              <a:t>Оценка мышечной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силы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imes New Roman"/>
                <a:cs typeface="Times New Roman"/>
              </a:rPr>
              <a:t>Функциональная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оценка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505" y="609676"/>
            <a:ext cx="2571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Пальпация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15921"/>
            <a:ext cx="10093960" cy="33940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35560" indent="-22923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У младенцев и детей </a:t>
            </a:r>
            <a:r>
              <a:rPr sz="2800" spc="-15" dirty="0">
                <a:latin typeface="Times New Roman"/>
                <a:cs typeface="Times New Roman"/>
              </a:rPr>
              <a:t>младшего </a:t>
            </a:r>
            <a:r>
              <a:rPr sz="2800" spc="-5" dirty="0">
                <a:latin typeface="Times New Roman"/>
                <a:cs typeface="Times New Roman"/>
              </a:rPr>
              <a:t>возраста </a:t>
            </a:r>
            <a:r>
              <a:rPr sz="2800" spc="-15" dirty="0">
                <a:latin typeface="Times New Roman"/>
                <a:cs typeface="Times New Roman"/>
              </a:rPr>
              <a:t>следует пальпировать  роднички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швы </a:t>
            </a:r>
            <a:r>
              <a:rPr sz="2800" spc="-5" dirty="0">
                <a:latin typeface="Times New Roman"/>
                <a:cs typeface="Times New Roman"/>
              </a:rPr>
              <a:t>черепа на </a:t>
            </a:r>
            <a:r>
              <a:rPr sz="2800" spc="-10" dirty="0">
                <a:latin typeface="Times New Roman"/>
                <a:cs typeface="Times New Roman"/>
              </a:rPr>
              <a:t>предмет </a:t>
            </a:r>
            <a:r>
              <a:rPr sz="2800" spc="-15" dirty="0">
                <a:latin typeface="Times New Roman"/>
                <a:cs typeface="Times New Roman"/>
              </a:rPr>
              <a:t>напряжения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размера, </a:t>
            </a:r>
            <a:r>
              <a:rPr sz="2800" spc="-60" dirty="0">
                <a:latin typeface="Times New Roman"/>
                <a:cs typeface="Times New Roman"/>
              </a:rPr>
              <a:t>когда  </a:t>
            </a:r>
            <a:r>
              <a:rPr sz="2800" spc="-10" dirty="0">
                <a:latin typeface="Times New Roman"/>
                <a:cs typeface="Times New Roman"/>
              </a:rPr>
              <a:t>ребенок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25" dirty="0">
                <a:latin typeface="Times New Roman"/>
                <a:cs typeface="Times New Roman"/>
              </a:rPr>
              <a:t>спокойном </a:t>
            </a:r>
            <a:r>
              <a:rPr sz="2800" spc="-5" dirty="0">
                <a:latin typeface="Times New Roman"/>
                <a:cs typeface="Times New Roman"/>
              </a:rPr>
              <a:t>состоянии. </a:t>
            </a:r>
            <a:r>
              <a:rPr sz="2800" spc="-15" dirty="0">
                <a:latin typeface="Times New Roman"/>
                <a:cs typeface="Times New Roman"/>
              </a:rPr>
              <a:t>Напряженный родничок </a:t>
            </a:r>
            <a:r>
              <a:rPr sz="2800" spc="-5" dirty="0">
                <a:latin typeface="Times New Roman"/>
                <a:cs typeface="Times New Roman"/>
              </a:rPr>
              <a:t>у  </a:t>
            </a:r>
            <a:r>
              <a:rPr sz="2800" spc="-10" dirty="0">
                <a:latin typeface="Times New Roman"/>
                <a:cs typeface="Times New Roman"/>
              </a:rPr>
              <a:t>энергично </a:t>
            </a:r>
            <a:r>
              <a:rPr sz="2800" spc="-25" dirty="0">
                <a:latin typeface="Times New Roman"/>
                <a:cs typeface="Times New Roman"/>
              </a:rPr>
              <a:t>плачущего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20" dirty="0">
                <a:latin typeface="Times New Roman"/>
                <a:cs typeface="Times New Roman"/>
              </a:rPr>
              <a:t>обязательно означает  </a:t>
            </a:r>
            <a:r>
              <a:rPr sz="2800" spc="-10" dirty="0">
                <a:latin typeface="Times New Roman"/>
                <a:cs typeface="Times New Roman"/>
              </a:rPr>
              <a:t>повышение </a:t>
            </a:r>
            <a:r>
              <a:rPr sz="2800" spc="-5" dirty="0">
                <a:latin typeface="Times New Roman"/>
                <a:cs typeface="Times New Roman"/>
              </a:rPr>
              <a:t>внутричерепного </a:t>
            </a:r>
            <a:r>
              <a:rPr sz="2800" spc="-10" dirty="0">
                <a:latin typeface="Times New Roman"/>
                <a:cs typeface="Times New Roman"/>
              </a:rPr>
              <a:t>давления.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9235">
              <a:lnSpc>
                <a:spcPts val="319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 случае </a:t>
            </a:r>
            <a:r>
              <a:rPr sz="2800" spc="-15" dirty="0">
                <a:latin typeface="Times New Roman"/>
                <a:cs typeface="Times New Roman"/>
              </a:rPr>
              <a:t>вентрикулоперитонеального </a:t>
            </a:r>
            <a:r>
              <a:rPr sz="2800" dirty="0">
                <a:latin typeface="Times New Roman"/>
                <a:cs typeface="Times New Roman"/>
              </a:rPr>
              <a:t>шунта </a:t>
            </a:r>
            <a:r>
              <a:rPr sz="2800" spc="-20" dirty="0">
                <a:latin typeface="Times New Roman"/>
                <a:cs typeface="Times New Roman"/>
              </a:rPr>
              <a:t>резервуар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может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Times New Roman"/>
                <a:cs typeface="Times New Roman"/>
              </a:rPr>
              <a:t>быть проверен на </a:t>
            </a:r>
            <a:r>
              <a:rPr sz="2800" spc="-15" dirty="0">
                <a:latin typeface="Times New Roman"/>
                <a:cs typeface="Times New Roman"/>
              </a:rPr>
              <a:t>легкость </a:t>
            </a:r>
            <a:r>
              <a:rPr sz="2800" spc="-10" dirty="0">
                <a:latin typeface="Times New Roman"/>
                <a:cs typeface="Times New Roman"/>
              </a:rPr>
              <a:t>опорожнения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скорость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пополнения.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505" y="308228"/>
            <a:ext cx="257048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74370" marR="5080" indent="-661670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Пальпация  Кожа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776"/>
            <a:ext cx="10183495" cy="43389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latin typeface="Times New Roman"/>
                <a:cs typeface="Times New Roman"/>
              </a:rPr>
              <a:t>Текстура, </a:t>
            </a:r>
            <a:r>
              <a:rPr sz="2600" spc="-10" dirty="0">
                <a:latin typeface="Times New Roman"/>
                <a:cs typeface="Times New Roman"/>
              </a:rPr>
              <a:t>температура,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потоотделение.</a:t>
            </a:r>
            <a:endParaRPr sz="2600">
              <a:latin typeface="Times New Roman"/>
              <a:cs typeface="Times New Roman"/>
            </a:endParaRPr>
          </a:p>
          <a:p>
            <a:pPr marL="241300" marR="30480" indent="-229235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Псевдомоторный </a:t>
            </a:r>
            <a:r>
              <a:rPr sz="2600" dirty="0">
                <a:latin typeface="Times New Roman"/>
                <a:cs typeface="Times New Roman"/>
              </a:rPr>
              <a:t>паралич при </a:t>
            </a:r>
            <a:r>
              <a:rPr sz="2600" spc="-5" dirty="0">
                <a:latin typeface="Times New Roman"/>
                <a:cs typeface="Times New Roman"/>
              </a:rPr>
              <a:t>травме </a:t>
            </a:r>
            <a:r>
              <a:rPr sz="2600" spc="-10" dirty="0">
                <a:latin typeface="Times New Roman"/>
                <a:cs typeface="Times New Roman"/>
              </a:rPr>
              <a:t>спинного </a:t>
            </a:r>
            <a:r>
              <a:rPr sz="2600" dirty="0">
                <a:latin typeface="Times New Roman"/>
                <a:cs typeface="Times New Roman"/>
              </a:rPr>
              <a:t>мозга устраняет  </a:t>
            </a:r>
            <a:r>
              <a:rPr sz="2600" spc="-15" dirty="0">
                <a:latin typeface="Times New Roman"/>
                <a:cs typeface="Times New Roman"/>
              </a:rPr>
              <a:t>потоотделение ниже </a:t>
            </a:r>
            <a:r>
              <a:rPr sz="2600" dirty="0">
                <a:latin typeface="Times New Roman"/>
                <a:cs typeface="Times New Roman"/>
              </a:rPr>
              <a:t>уровня </a:t>
            </a:r>
            <a:r>
              <a:rPr sz="2600" spc="-5" dirty="0">
                <a:latin typeface="Times New Roman"/>
                <a:cs typeface="Times New Roman"/>
              </a:rPr>
              <a:t>поражения, </a:t>
            </a:r>
            <a:r>
              <a:rPr sz="2600" dirty="0">
                <a:latin typeface="Times New Roman"/>
                <a:cs typeface="Times New Roman"/>
              </a:rPr>
              <a:t>а </a:t>
            </a:r>
            <a:r>
              <a:rPr sz="2600" spc="-20" dirty="0">
                <a:latin typeface="Times New Roman"/>
                <a:cs typeface="Times New Roman"/>
              </a:rPr>
              <a:t>компенсаторное </a:t>
            </a:r>
            <a:r>
              <a:rPr sz="2600" dirty="0">
                <a:latin typeface="Times New Roman"/>
                <a:cs typeface="Times New Roman"/>
              </a:rPr>
              <a:t>чрезмерное  </a:t>
            </a:r>
            <a:r>
              <a:rPr sz="2600" spc="-15" dirty="0">
                <a:latin typeface="Times New Roman"/>
                <a:cs typeface="Times New Roman"/>
              </a:rPr>
              <a:t>потоотделение </a:t>
            </a:r>
            <a:r>
              <a:rPr sz="2600" spc="-10" dirty="0">
                <a:latin typeface="Times New Roman"/>
                <a:cs typeface="Times New Roman"/>
              </a:rPr>
              <a:t>возникает </a:t>
            </a:r>
            <a:r>
              <a:rPr sz="2600" spc="-5" dirty="0">
                <a:latin typeface="Times New Roman"/>
                <a:cs typeface="Times New Roman"/>
              </a:rPr>
              <a:t>выше </a:t>
            </a:r>
            <a:r>
              <a:rPr sz="2600" spc="5" dirty="0">
                <a:latin typeface="Times New Roman"/>
                <a:cs typeface="Times New Roman"/>
              </a:rPr>
              <a:t>уровня </a:t>
            </a:r>
            <a:r>
              <a:rPr sz="2600" spc="-5" dirty="0">
                <a:latin typeface="Times New Roman"/>
                <a:cs typeface="Times New Roman"/>
              </a:rPr>
              <a:t>поражения при </a:t>
            </a:r>
            <a:r>
              <a:rPr sz="2600" spc="-25" dirty="0">
                <a:latin typeface="Times New Roman"/>
                <a:cs typeface="Times New Roman"/>
              </a:rPr>
              <a:t>высокой  </a:t>
            </a:r>
            <a:r>
              <a:rPr sz="2600" spc="-10" dirty="0">
                <a:latin typeface="Times New Roman"/>
                <a:cs typeface="Times New Roman"/>
              </a:rPr>
              <a:t>температуре окружающей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среды.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Вазомоторная </a:t>
            </a:r>
            <a:r>
              <a:rPr sz="2600" spc="-5" dirty="0">
                <a:latin typeface="Times New Roman"/>
                <a:cs typeface="Times New Roman"/>
              </a:rPr>
              <a:t>дисфункция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40" dirty="0">
                <a:latin typeface="Times New Roman"/>
                <a:cs typeface="Times New Roman"/>
              </a:rPr>
              <a:t>холодом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5" dirty="0">
                <a:latin typeface="Times New Roman"/>
                <a:cs typeface="Times New Roman"/>
              </a:rPr>
              <a:t>ощупь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бледностью или  легким </a:t>
            </a:r>
            <a:r>
              <a:rPr sz="2600" spc="-10" dirty="0">
                <a:latin typeface="Times New Roman"/>
                <a:cs typeface="Times New Roman"/>
              </a:rPr>
              <a:t>цианозом </a:t>
            </a:r>
            <a:r>
              <a:rPr sz="2600" spc="-50" dirty="0">
                <a:latin typeface="Times New Roman"/>
                <a:cs typeface="Times New Roman"/>
              </a:rPr>
              <a:t>кожи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spc="-15" dirty="0">
                <a:latin typeface="Times New Roman"/>
                <a:cs typeface="Times New Roman"/>
              </a:rPr>
              <a:t>присутствовать </a:t>
            </a:r>
            <a:r>
              <a:rPr sz="2600" dirty="0">
                <a:latin typeface="Times New Roman"/>
                <a:cs typeface="Times New Roman"/>
              </a:rPr>
              <a:t>при </a:t>
            </a:r>
            <a:r>
              <a:rPr sz="2600" spc="-20" dirty="0">
                <a:latin typeface="Times New Roman"/>
                <a:cs typeface="Times New Roman"/>
              </a:rPr>
              <a:t>тяжелом </a:t>
            </a:r>
            <a:r>
              <a:rPr sz="2600" spc="-5" dirty="0">
                <a:latin typeface="Times New Roman"/>
                <a:cs typeface="Times New Roman"/>
              </a:rPr>
              <a:t>поражении  верхних </a:t>
            </a:r>
            <a:r>
              <a:rPr sz="2600" spc="-10" dirty="0">
                <a:latin typeface="Times New Roman"/>
                <a:cs typeface="Times New Roman"/>
              </a:rPr>
              <a:t>двигательных </a:t>
            </a:r>
            <a:r>
              <a:rPr sz="2600" spc="-5" dirty="0">
                <a:latin typeface="Times New Roman"/>
                <a:cs typeface="Times New Roman"/>
              </a:rPr>
              <a:t>нейронов. </a:t>
            </a: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-10" dirty="0">
                <a:latin typeface="Times New Roman"/>
                <a:cs typeface="Times New Roman"/>
              </a:rPr>
              <a:t>замечено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нижних </a:t>
            </a:r>
            <a:r>
              <a:rPr sz="2600" spc="-15" dirty="0">
                <a:latin typeface="Times New Roman"/>
                <a:cs typeface="Times New Roman"/>
              </a:rPr>
              <a:t>конечностях  </a:t>
            </a:r>
            <a:r>
              <a:rPr sz="2600" spc="-25" dirty="0">
                <a:latin typeface="Times New Roman"/>
                <a:cs typeface="Times New Roman"/>
              </a:rPr>
              <a:t>некоторых </a:t>
            </a:r>
            <a:r>
              <a:rPr sz="2600" spc="-5" dirty="0">
                <a:latin typeface="Times New Roman"/>
                <a:cs typeface="Times New Roman"/>
              </a:rPr>
              <a:t>детей </a:t>
            </a:r>
            <a:r>
              <a:rPr sz="2600" dirty="0">
                <a:latin typeface="Times New Roman"/>
                <a:cs typeface="Times New Roman"/>
              </a:rPr>
              <a:t>с церебральным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параличом.</a:t>
            </a:r>
            <a:endParaRPr sz="2600">
              <a:latin typeface="Times New Roman"/>
              <a:cs typeface="Times New Roman"/>
            </a:endParaRPr>
          </a:p>
          <a:p>
            <a:pPr marL="241300" marR="1624330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30" dirty="0">
                <a:latin typeface="Times New Roman"/>
                <a:cs typeface="Times New Roman"/>
              </a:rPr>
              <a:t>Подкожные </a:t>
            </a:r>
            <a:r>
              <a:rPr sz="2600" spc="-10" dirty="0">
                <a:latin typeface="Times New Roman"/>
                <a:cs typeface="Times New Roman"/>
              </a:rPr>
              <a:t>аномалии </a:t>
            </a:r>
            <a:r>
              <a:rPr sz="2600" spc="-5" dirty="0">
                <a:latin typeface="Times New Roman"/>
                <a:cs typeface="Times New Roman"/>
              </a:rPr>
              <a:t>(твердые </a:t>
            </a:r>
            <a:r>
              <a:rPr sz="2600" spc="-10" dirty="0">
                <a:latin typeface="Times New Roman"/>
                <a:cs typeface="Times New Roman"/>
              </a:rPr>
              <a:t>кальциевые </a:t>
            </a:r>
            <a:r>
              <a:rPr sz="2600" spc="-25" dirty="0">
                <a:latin typeface="Times New Roman"/>
                <a:cs typeface="Times New Roman"/>
              </a:rPr>
              <a:t>отложения </a:t>
            </a:r>
            <a:r>
              <a:rPr sz="2600" spc="-5" dirty="0">
                <a:latin typeface="Times New Roman"/>
                <a:cs typeface="Times New Roman"/>
              </a:rPr>
              <a:t>при  </a:t>
            </a:r>
            <a:r>
              <a:rPr sz="2600" spc="-10" dirty="0">
                <a:latin typeface="Times New Roman"/>
                <a:cs typeface="Times New Roman"/>
              </a:rPr>
              <a:t>дермамиозите </a:t>
            </a:r>
            <a:r>
              <a:rPr sz="2600" dirty="0">
                <a:latin typeface="Times New Roman"/>
                <a:cs typeface="Times New Roman"/>
              </a:rPr>
              <a:t>или </a:t>
            </a:r>
            <a:r>
              <a:rPr sz="2600" spc="-10" dirty="0">
                <a:latin typeface="Times New Roman"/>
                <a:cs typeface="Times New Roman"/>
              </a:rPr>
              <a:t>нейрофиброматозные </a:t>
            </a:r>
            <a:r>
              <a:rPr sz="2600" dirty="0">
                <a:latin typeface="Times New Roman"/>
                <a:cs typeface="Times New Roman"/>
              </a:rPr>
              <a:t>узелки по </a:t>
            </a:r>
            <a:r>
              <a:rPr sz="2600" spc="-45" dirty="0">
                <a:latin typeface="Times New Roman"/>
                <a:cs typeface="Times New Roman"/>
              </a:rPr>
              <a:t>ходу  </a:t>
            </a:r>
            <a:r>
              <a:rPr sz="2600" dirty="0">
                <a:latin typeface="Times New Roman"/>
                <a:cs typeface="Times New Roman"/>
              </a:rPr>
              <a:t>периферических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нервов).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505" y="308228"/>
            <a:ext cx="257048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2900" marR="5080" indent="-33083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Пальпация  </a:t>
            </a:r>
            <a:r>
              <a:rPr b="0" dirty="0">
                <a:latin typeface="Calibri Light"/>
                <a:cs typeface="Calibri Light"/>
              </a:rPr>
              <a:t>Мышцы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6542"/>
            <a:ext cx="9984740" cy="4279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45" dirty="0">
                <a:latin typeface="Times New Roman"/>
                <a:cs typeface="Times New Roman"/>
              </a:rPr>
              <a:t>Тонус </a:t>
            </a:r>
            <a:r>
              <a:rPr sz="3200" dirty="0">
                <a:latin typeface="Times New Roman"/>
                <a:cs typeface="Times New Roman"/>
              </a:rPr>
              <a:t>и </a:t>
            </a:r>
            <a:r>
              <a:rPr sz="3200" spc="-20" dirty="0">
                <a:latin typeface="Times New Roman"/>
                <a:cs typeface="Times New Roman"/>
              </a:rPr>
              <a:t>объем </a:t>
            </a:r>
            <a:r>
              <a:rPr sz="3200" spc="-5" dirty="0">
                <a:latin typeface="Times New Roman"/>
                <a:cs typeface="Times New Roman"/>
              </a:rPr>
              <a:t>уменьшаются при </a:t>
            </a:r>
            <a:r>
              <a:rPr sz="3200" dirty="0">
                <a:latin typeface="Times New Roman"/>
                <a:cs typeface="Times New Roman"/>
              </a:rPr>
              <a:t>параличе </a:t>
            </a:r>
            <a:r>
              <a:rPr sz="3200" spc="-5" dirty="0">
                <a:latin typeface="Times New Roman"/>
                <a:cs typeface="Times New Roman"/>
              </a:rPr>
              <a:t>НМН;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endParaRPr sz="3200">
              <a:latin typeface="Times New Roman"/>
              <a:cs typeface="Times New Roman"/>
            </a:endParaRPr>
          </a:p>
          <a:p>
            <a:pPr marL="241300" marR="5080">
              <a:lnSpc>
                <a:spcPts val="3460"/>
              </a:lnSpc>
              <a:spcBef>
                <a:spcPts val="235"/>
              </a:spcBef>
            </a:pPr>
            <a:r>
              <a:rPr sz="3200" dirty="0">
                <a:latin typeface="Times New Roman"/>
                <a:cs typeface="Times New Roman"/>
              </a:rPr>
              <a:t>длительной денервации </a:t>
            </a:r>
            <a:r>
              <a:rPr sz="3200" spc="-10" dirty="0">
                <a:latin typeface="Times New Roman"/>
                <a:cs typeface="Times New Roman"/>
              </a:rPr>
              <a:t>мышечная ткань </a:t>
            </a:r>
            <a:r>
              <a:rPr sz="3200" spc="-20" dirty="0">
                <a:latin typeface="Times New Roman"/>
                <a:cs typeface="Times New Roman"/>
              </a:rPr>
              <a:t>чувствует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себя  </a:t>
            </a:r>
            <a:r>
              <a:rPr sz="3200" dirty="0">
                <a:latin typeface="Times New Roman"/>
                <a:cs typeface="Times New Roman"/>
              </a:rPr>
              <a:t>менее </a:t>
            </a:r>
            <a:r>
              <a:rPr sz="3200" spc="-15" dirty="0">
                <a:latin typeface="Times New Roman"/>
                <a:cs typeface="Times New Roman"/>
              </a:rPr>
              <a:t>упругой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фиброзной.</a:t>
            </a:r>
            <a:endParaRPr sz="3200">
              <a:latin typeface="Times New Roman"/>
              <a:cs typeface="Times New Roman"/>
            </a:endParaRPr>
          </a:p>
          <a:p>
            <a:pPr marL="241300" marR="798830" indent="-229235">
              <a:lnSpc>
                <a:spcPct val="90000"/>
              </a:lnSpc>
              <a:spcBef>
                <a:spcPts val="944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imes New Roman"/>
                <a:cs typeface="Times New Roman"/>
              </a:rPr>
              <a:t>Псевдогипертрофические </a:t>
            </a:r>
            <a:r>
              <a:rPr sz="3200" spc="-10" dirty="0">
                <a:latin typeface="Times New Roman"/>
                <a:cs typeface="Times New Roman"/>
              </a:rPr>
              <a:t>икроножные </a:t>
            </a:r>
            <a:r>
              <a:rPr sz="3200" dirty="0">
                <a:latin typeface="Times New Roman"/>
                <a:cs typeface="Times New Roman"/>
              </a:rPr>
              <a:t>мышцы </a:t>
            </a:r>
            <a:r>
              <a:rPr sz="3200" spc="-5" dirty="0">
                <a:latin typeface="Times New Roman"/>
                <a:cs typeface="Times New Roman"/>
              </a:rPr>
              <a:t>при  </a:t>
            </a:r>
            <a:r>
              <a:rPr sz="3200" spc="-10" dirty="0">
                <a:latin typeface="Times New Roman"/>
                <a:cs typeface="Times New Roman"/>
              </a:rPr>
              <a:t>мышечной </a:t>
            </a:r>
            <a:r>
              <a:rPr sz="3200" spc="5" dirty="0">
                <a:latin typeface="Times New Roman"/>
                <a:cs typeface="Times New Roman"/>
              </a:rPr>
              <a:t>дистрофии </a:t>
            </a:r>
            <a:r>
              <a:rPr sz="3200" spc="-5" dirty="0">
                <a:latin typeface="Times New Roman"/>
                <a:cs typeface="Times New Roman"/>
              </a:rPr>
              <a:t>Дюшенна </a:t>
            </a:r>
            <a:r>
              <a:rPr sz="3200" spc="-10" dirty="0">
                <a:latin typeface="Times New Roman"/>
                <a:cs typeface="Times New Roman"/>
              </a:rPr>
              <a:t>имеют </a:t>
            </a:r>
            <a:r>
              <a:rPr sz="3200" spc="-5" dirty="0">
                <a:latin typeface="Times New Roman"/>
                <a:cs typeface="Times New Roman"/>
              </a:rPr>
              <a:t>типичную  </a:t>
            </a:r>
            <a:r>
              <a:rPr sz="3200" spc="-10" dirty="0">
                <a:latin typeface="Times New Roman"/>
                <a:cs typeface="Times New Roman"/>
              </a:rPr>
              <a:t>эластичную, </a:t>
            </a:r>
            <a:r>
              <a:rPr sz="3200" dirty="0">
                <a:latin typeface="Times New Roman"/>
                <a:cs typeface="Times New Roman"/>
              </a:rPr>
              <a:t>рыхлую, </a:t>
            </a:r>
            <a:r>
              <a:rPr sz="3200" spc="-10" dirty="0">
                <a:latin typeface="Times New Roman"/>
                <a:cs typeface="Times New Roman"/>
              </a:rPr>
              <a:t>твердую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консистенцию.</a:t>
            </a:r>
            <a:endParaRPr sz="3200">
              <a:latin typeface="Times New Roman"/>
              <a:cs typeface="Times New Roman"/>
            </a:endParaRPr>
          </a:p>
          <a:p>
            <a:pPr marL="241300" marR="1321435" indent="-229235" algn="just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imes New Roman"/>
                <a:cs typeface="Times New Roman"/>
              </a:rPr>
              <a:t>Фиброзный узелок </a:t>
            </a:r>
            <a:r>
              <a:rPr sz="3200" spc="-25" dirty="0">
                <a:latin typeface="Times New Roman"/>
                <a:cs typeface="Times New Roman"/>
              </a:rPr>
              <a:t>может </a:t>
            </a:r>
            <a:r>
              <a:rPr sz="3200" spc="-10" dirty="0">
                <a:latin typeface="Times New Roman"/>
                <a:cs typeface="Times New Roman"/>
              </a:rPr>
              <a:t>ощущаться </a:t>
            </a:r>
            <a:r>
              <a:rPr sz="3200" dirty="0">
                <a:latin typeface="Times New Roman"/>
                <a:cs typeface="Times New Roman"/>
              </a:rPr>
              <a:t>в </a:t>
            </a:r>
            <a:r>
              <a:rPr sz="3200" spc="-30" dirty="0">
                <a:latin typeface="Times New Roman"/>
                <a:cs typeface="Times New Roman"/>
              </a:rPr>
              <a:t>грудино-  </a:t>
            </a:r>
            <a:r>
              <a:rPr sz="3200" spc="-5" dirty="0">
                <a:latin typeface="Times New Roman"/>
                <a:cs typeface="Times New Roman"/>
              </a:rPr>
              <a:t>ключично-сосцевидной </a:t>
            </a:r>
            <a:r>
              <a:rPr sz="3200" dirty="0">
                <a:latin typeface="Times New Roman"/>
                <a:cs typeface="Times New Roman"/>
              </a:rPr>
              <a:t>мышце при </a:t>
            </a:r>
            <a:r>
              <a:rPr sz="3200" spc="-10" dirty="0">
                <a:latin typeface="Times New Roman"/>
                <a:cs typeface="Times New Roman"/>
              </a:rPr>
              <a:t>врожденной  </a:t>
            </a:r>
            <a:r>
              <a:rPr sz="3200" spc="-5" dirty="0">
                <a:latin typeface="Times New Roman"/>
                <a:cs typeface="Times New Roman"/>
              </a:rPr>
              <a:t>кривошее.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505" y="308228"/>
            <a:ext cx="257048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2900" marR="5080" indent="-330835">
              <a:lnSpc>
                <a:spcPts val="4750"/>
              </a:lnSpc>
              <a:spcBef>
                <a:spcPts val="700"/>
              </a:spcBef>
            </a:pPr>
            <a:r>
              <a:rPr b="0" spc="-5" dirty="0">
                <a:latin typeface="Calibri Light"/>
                <a:cs typeface="Calibri Light"/>
              </a:rPr>
              <a:t>Пальпация  </a:t>
            </a:r>
            <a:r>
              <a:rPr b="0" dirty="0">
                <a:latin typeface="Calibri Light"/>
                <a:cs typeface="Calibri Light"/>
              </a:rPr>
              <a:t>Мышцы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086975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681990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У </a:t>
            </a:r>
            <a:r>
              <a:rPr sz="2600" spc="-5" dirty="0">
                <a:latin typeface="Times New Roman"/>
                <a:cs typeface="Times New Roman"/>
              </a:rPr>
              <a:t>младенца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0" dirty="0">
                <a:latin typeface="Times New Roman"/>
                <a:cs typeface="Times New Roman"/>
              </a:rPr>
              <a:t>изолированной </a:t>
            </a:r>
            <a:r>
              <a:rPr sz="2600" spc="-15" dirty="0">
                <a:latin typeface="Times New Roman"/>
                <a:cs typeface="Times New Roman"/>
              </a:rPr>
              <a:t>контрактурой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dirty="0">
                <a:latin typeface="Times New Roman"/>
                <a:cs typeface="Times New Roman"/>
              </a:rPr>
              <a:t>разгибание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колена  </a:t>
            </a:r>
            <a:r>
              <a:rPr sz="2600" spc="-5" dirty="0">
                <a:latin typeface="Times New Roman"/>
                <a:cs typeface="Times New Roman"/>
              </a:rPr>
              <a:t>пальпируемый </a:t>
            </a:r>
            <a:r>
              <a:rPr sz="2600" dirty="0">
                <a:latin typeface="Times New Roman"/>
                <a:cs typeface="Times New Roman"/>
              </a:rPr>
              <a:t>узелок в </a:t>
            </a:r>
            <a:r>
              <a:rPr sz="2600" spc="-15" dirty="0">
                <a:latin typeface="Times New Roman"/>
                <a:cs typeface="Times New Roman"/>
              </a:rPr>
              <a:t>четырехглавой </a:t>
            </a:r>
            <a:r>
              <a:rPr sz="2600" dirty="0">
                <a:latin typeface="Times New Roman"/>
                <a:cs typeface="Times New Roman"/>
              </a:rPr>
              <a:t>мышце </a:t>
            </a:r>
            <a:r>
              <a:rPr sz="2600" spc="-10" dirty="0">
                <a:latin typeface="Times New Roman"/>
                <a:cs typeface="Times New Roman"/>
              </a:rPr>
              <a:t>указывает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на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фиброзные </a:t>
            </a:r>
            <a:r>
              <a:rPr sz="2600" spc="-10" dirty="0">
                <a:latin typeface="Times New Roman"/>
                <a:cs typeface="Times New Roman"/>
              </a:rPr>
              <a:t>изменения </a:t>
            </a:r>
            <a:r>
              <a:rPr sz="2600" dirty="0">
                <a:latin typeface="Times New Roman"/>
                <a:cs typeface="Times New Roman"/>
              </a:rPr>
              <a:t>мышц в </a:t>
            </a:r>
            <a:r>
              <a:rPr sz="2600" spc="10" dirty="0">
                <a:latin typeface="Times New Roman"/>
                <a:cs typeface="Times New Roman"/>
              </a:rPr>
              <a:t>месте </a:t>
            </a:r>
            <a:r>
              <a:rPr sz="2600" spc="-5" dirty="0">
                <a:latin typeface="Times New Roman"/>
                <a:cs typeface="Times New Roman"/>
              </a:rPr>
              <a:t>предыдущих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повторных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810"/>
              </a:lnSpc>
            </a:pPr>
            <a:r>
              <a:rPr sz="2600" spc="-5" dirty="0">
                <a:latin typeface="Times New Roman"/>
                <a:cs typeface="Times New Roman"/>
              </a:rPr>
              <a:t>внутримышечных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инъекций.</a:t>
            </a:r>
            <a:endParaRPr sz="2600">
              <a:latin typeface="Times New Roman"/>
              <a:cs typeface="Times New Roman"/>
            </a:endParaRPr>
          </a:p>
          <a:p>
            <a:pPr marL="241300" marR="243204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Локализованные </a:t>
            </a:r>
            <a:r>
              <a:rPr sz="2600" spc="-10" dirty="0">
                <a:latin typeface="Times New Roman"/>
                <a:cs typeface="Times New Roman"/>
              </a:rPr>
              <a:t>боли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отеки сопровождают </a:t>
            </a:r>
            <a:r>
              <a:rPr sz="2600" spc="-5" dirty="0">
                <a:latin typeface="Times New Roman"/>
                <a:cs typeface="Times New Roman"/>
              </a:rPr>
              <a:t>травмы </a:t>
            </a:r>
            <a:r>
              <a:rPr sz="2600" dirty="0">
                <a:latin typeface="Times New Roman"/>
                <a:cs typeface="Times New Roman"/>
              </a:rPr>
              <a:t>мягких </a:t>
            </a:r>
            <a:r>
              <a:rPr sz="2600" spc="-10" dirty="0">
                <a:latin typeface="Times New Roman"/>
                <a:cs typeface="Times New Roman"/>
              </a:rPr>
              <a:t>тканей  </a:t>
            </a:r>
            <a:r>
              <a:rPr sz="2600" spc="-5" dirty="0">
                <a:latin typeface="Times New Roman"/>
                <a:cs typeface="Times New Roman"/>
              </a:rPr>
              <a:t>или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костей.</a:t>
            </a:r>
            <a:endParaRPr sz="2600">
              <a:latin typeface="Times New Roman"/>
              <a:cs typeface="Times New Roman"/>
            </a:endParaRPr>
          </a:p>
          <a:p>
            <a:pPr marL="241300" marR="1221740" indent="-229235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Остеопорозные </a:t>
            </a:r>
            <a:r>
              <a:rPr sz="2600" spc="-10" dirty="0">
                <a:latin typeface="Times New Roman"/>
                <a:cs typeface="Times New Roman"/>
              </a:rPr>
              <a:t>переломы </a:t>
            </a:r>
            <a:r>
              <a:rPr sz="2600" dirty="0">
                <a:latin typeface="Times New Roman"/>
                <a:cs typeface="Times New Roman"/>
              </a:rPr>
              <a:t>при </a:t>
            </a:r>
            <a:r>
              <a:rPr sz="2600" spc="-5" dirty="0">
                <a:latin typeface="Times New Roman"/>
                <a:cs typeface="Times New Roman"/>
              </a:rPr>
              <a:t>поражении </a:t>
            </a:r>
            <a:r>
              <a:rPr sz="2600" dirty="0">
                <a:latin typeface="Times New Roman"/>
                <a:cs typeface="Times New Roman"/>
              </a:rPr>
              <a:t>НМН с сенсорным  </a:t>
            </a:r>
            <a:r>
              <a:rPr sz="2600" spc="-5" dirty="0">
                <a:latin typeface="Times New Roman"/>
                <a:cs typeface="Times New Roman"/>
              </a:rPr>
              <a:t>дефицитом </a:t>
            </a:r>
            <a:r>
              <a:rPr sz="2600" spc="-15" dirty="0">
                <a:latin typeface="Times New Roman"/>
                <a:cs typeface="Times New Roman"/>
              </a:rPr>
              <a:t>имеют </a:t>
            </a:r>
            <a:r>
              <a:rPr sz="2600" spc="-5" dirty="0">
                <a:latin typeface="Times New Roman"/>
                <a:cs typeface="Times New Roman"/>
              </a:rPr>
              <a:t>отечность, но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безболезненны.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Чувствительность </a:t>
            </a:r>
            <a:r>
              <a:rPr sz="2600" spc="-10" dirty="0">
                <a:latin typeface="Times New Roman"/>
                <a:cs typeface="Times New Roman"/>
              </a:rPr>
              <a:t>во </a:t>
            </a:r>
            <a:r>
              <a:rPr sz="2600" spc="-5" dirty="0">
                <a:latin typeface="Times New Roman"/>
                <a:cs typeface="Times New Roman"/>
              </a:rPr>
              <a:t>множественных группах </a:t>
            </a:r>
            <a:r>
              <a:rPr sz="2600" dirty="0">
                <a:latin typeface="Times New Roman"/>
                <a:cs typeface="Times New Roman"/>
              </a:rPr>
              <a:t>мышц </a:t>
            </a:r>
            <a:r>
              <a:rPr sz="2600" spc="-5" dirty="0">
                <a:latin typeface="Times New Roman"/>
                <a:cs typeface="Times New Roman"/>
              </a:rPr>
              <a:t>со </a:t>
            </a:r>
            <a:r>
              <a:rPr sz="2600" spc="5" dirty="0">
                <a:latin typeface="Times New Roman"/>
                <a:cs typeface="Times New Roman"/>
              </a:rPr>
              <a:t>слабостью,  </a:t>
            </a:r>
            <a:r>
              <a:rPr sz="2600" spc="10" dirty="0">
                <a:latin typeface="Times New Roman"/>
                <a:cs typeface="Times New Roman"/>
              </a:rPr>
              <a:t>усталостью </a:t>
            </a:r>
            <a:r>
              <a:rPr sz="2600" spc="-5" dirty="0">
                <a:latin typeface="Times New Roman"/>
                <a:cs typeface="Times New Roman"/>
              </a:rPr>
              <a:t>или </a:t>
            </a:r>
            <a:r>
              <a:rPr sz="2600" spc="-35" dirty="0">
                <a:latin typeface="Times New Roman"/>
                <a:cs typeface="Times New Roman"/>
              </a:rPr>
              <a:t>кожной </a:t>
            </a:r>
            <a:r>
              <a:rPr sz="2600" dirty="0">
                <a:latin typeface="Times New Roman"/>
                <a:cs typeface="Times New Roman"/>
              </a:rPr>
              <a:t>сыпью </a:t>
            </a:r>
            <a:r>
              <a:rPr sz="2600" spc="-5" dirty="0">
                <a:latin typeface="Times New Roman"/>
                <a:cs typeface="Times New Roman"/>
              </a:rPr>
              <a:t>является </a:t>
            </a:r>
            <a:r>
              <a:rPr sz="2600" spc="-10" dirty="0">
                <a:latin typeface="Times New Roman"/>
                <a:cs typeface="Times New Roman"/>
              </a:rPr>
              <a:t>подозрительной </a:t>
            </a:r>
            <a:r>
              <a:rPr sz="2600" spc="-5" dirty="0">
                <a:latin typeface="Times New Roman"/>
                <a:cs typeface="Times New Roman"/>
              </a:rPr>
              <a:t>для </a:t>
            </a:r>
            <a:r>
              <a:rPr sz="2600" spc="5" dirty="0">
                <a:latin typeface="Times New Roman"/>
                <a:cs typeface="Times New Roman"/>
              </a:rPr>
              <a:t>миозита  </a:t>
            </a:r>
            <a:r>
              <a:rPr sz="2600" spc="-5" dirty="0">
                <a:latin typeface="Times New Roman"/>
                <a:cs typeface="Times New Roman"/>
              </a:rPr>
              <a:t>из-за </a:t>
            </a:r>
            <a:r>
              <a:rPr sz="2600" spc="-20" dirty="0">
                <a:latin typeface="Times New Roman"/>
                <a:cs typeface="Times New Roman"/>
              </a:rPr>
              <a:t>коллагеновой </a:t>
            </a:r>
            <a:r>
              <a:rPr sz="2600" spc="-5" dirty="0">
                <a:latin typeface="Times New Roman"/>
                <a:cs typeface="Times New Roman"/>
              </a:rPr>
              <a:t>болезни </a:t>
            </a:r>
            <a:r>
              <a:rPr sz="2600" dirty="0">
                <a:latin typeface="Times New Roman"/>
                <a:cs typeface="Times New Roman"/>
              </a:rPr>
              <a:t>или паразитарных или </a:t>
            </a:r>
            <a:r>
              <a:rPr sz="2600" spc="-5" dirty="0">
                <a:latin typeface="Times New Roman"/>
                <a:cs typeface="Times New Roman"/>
              </a:rPr>
              <a:t>вирусных  инфекций.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7502" y="609676"/>
            <a:ext cx="3396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спины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28773"/>
            <a:ext cx="10235565" cy="397065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259079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Проверка </a:t>
            </a:r>
            <a:r>
              <a:rPr sz="2400" spc="-15" dirty="0">
                <a:latin typeface="Times New Roman"/>
                <a:cs typeface="Times New Roman"/>
              </a:rPr>
              <a:t>позвоночника </a:t>
            </a:r>
            <a:r>
              <a:rPr sz="2400" dirty="0">
                <a:latin typeface="Times New Roman"/>
                <a:cs typeface="Times New Roman"/>
              </a:rPr>
              <a:t>и спины </a:t>
            </a:r>
            <a:r>
              <a:rPr sz="2400" spc="-15" dirty="0">
                <a:latin typeface="Times New Roman"/>
                <a:cs typeface="Times New Roman"/>
              </a:rPr>
              <a:t>включает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себя оценку </a:t>
            </a:r>
            <a:r>
              <a:rPr sz="2400" spc="-15" dirty="0">
                <a:latin typeface="Times New Roman"/>
                <a:cs typeface="Times New Roman"/>
              </a:rPr>
              <a:t>костей </a:t>
            </a:r>
            <a:r>
              <a:rPr sz="2400" dirty="0">
                <a:latin typeface="Times New Roman"/>
                <a:cs typeface="Times New Roman"/>
              </a:rPr>
              <a:t>и мышц, а  </a:t>
            </a:r>
            <a:r>
              <a:rPr sz="2400" spc="-5" dirty="0">
                <a:latin typeface="Times New Roman"/>
                <a:cs typeface="Times New Roman"/>
              </a:rPr>
              <a:t>также </a:t>
            </a:r>
            <a:r>
              <a:rPr sz="2400" dirty="0">
                <a:latin typeface="Times New Roman"/>
                <a:cs typeface="Times New Roman"/>
              </a:rPr>
              <a:t>постуральную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оценку.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Осмотр </a:t>
            </a:r>
            <a:r>
              <a:rPr sz="2400" spc="-15" dirty="0">
                <a:latin typeface="Times New Roman"/>
                <a:cs typeface="Times New Roman"/>
              </a:rPr>
              <a:t>включает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себя </a:t>
            </a:r>
            <a:r>
              <a:rPr sz="2400" spc="-15" dirty="0">
                <a:latin typeface="Times New Roman"/>
                <a:cs typeface="Times New Roman"/>
              </a:rPr>
              <a:t>расположение ребенка </a:t>
            </a:r>
            <a:r>
              <a:rPr sz="2400" spc="-25" dirty="0">
                <a:latin typeface="Times New Roman"/>
                <a:cs typeface="Times New Roman"/>
              </a:rPr>
              <a:t>стоя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сидя.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Оценивается </a:t>
            </a:r>
            <a:r>
              <a:rPr sz="2400" spc="-10" dirty="0">
                <a:latin typeface="Times New Roman"/>
                <a:cs typeface="Times New Roman"/>
              </a:rPr>
              <a:t>высота </a:t>
            </a:r>
            <a:r>
              <a:rPr sz="2400" spc="-15" dirty="0">
                <a:latin typeface="Times New Roman"/>
                <a:cs typeface="Times New Roman"/>
              </a:rPr>
              <a:t>плеч, </a:t>
            </a:r>
            <a:r>
              <a:rPr sz="2400" spc="-20" dirty="0">
                <a:latin typeface="Times New Roman"/>
                <a:cs typeface="Times New Roman"/>
              </a:rPr>
              <a:t>положение лопаток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таза.</a:t>
            </a:r>
            <a:endParaRPr sz="2400">
              <a:latin typeface="Times New Roman"/>
              <a:cs typeface="Times New Roman"/>
            </a:endParaRPr>
          </a:p>
          <a:p>
            <a:pPr marL="241300" marR="63119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Times New Roman"/>
                <a:cs typeface="Times New Roman"/>
              </a:rPr>
              <a:t>Ребенка </a:t>
            </a:r>
            <a:r>
              <a:rPr sz="2400" spc="5" dirty="0">
                <a:latin typeface="Times New Roman"/>
                <a:cs typeface="Times New Roman"/>
              </a:rPr>
              <a:t>просят </a:t>
            </a:r>
            <a:r>
              <a:rPr sz="2400" spc="-5" dirty="0">
                <a:latin typeface="Times New Roman"/>
                <a:cs typeface="Times New Roman"/>
              </a:rPr>
              <a:t>наклониться </a:t>
            </a:r>
            <a:r>
              <a:rPr sz="2400" spc="-10" dirty="0">
                <a:latin typeface="Times New Roman"/>
                <a:cs typeface="Times New Roman"/>
              </a:rPr>
              <a:t>вперед </a:t>
            </a:r>
            <a:r>
              <a:rPr sz="2400" dirty="0">
                <a:latin typeface="Times New Roman"/>
                <a:cs typeface="Times New Roman"/>
              </a:rPr>
              <a:t>так, </a:t>
            </a:r>
            <a:r>
              <a:rPr sz="2400" spc="-15" dirty="0">
                <a:latin typeface="Times New Roman"/>
                <a:cs typeface="Times New Roman"/>
              </a:rPr>
              <a:t>что эксперт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рассмотреть  </a:t>
            </a:r>
            <a:r>
              <a:rPr sz="2400" spc="-25" dirty="0">
                <a:latin typeface="Times New Roman"/>
                <a:cs typeface="Times New Roman"/>
              </a:rPr>
              <a:t>грудную </a:t>
            </a:r>
            <a:r>
              <a:rPr sz="2400" dirty="0">
                <a:latin typeface="Times New Roman"/>
                <a:cs typeface="Times New Roman"/>
              </a:rPr>
              <a:t>и заднюю асимметрию, </a:t>
            </a:r>
            <a:r>
              <a:rPr sz="2400" spc="-5" dirty="0">
                <a:latin typeface="Times New Roman"/>
                <a:cs typeface="Times New Roman"/>
              </a:rPr>
              <a:t>указывающую на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сколиоз.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Рентгенограммы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позвоночника.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30" dirty="0">
                <a:latin typeface="Times New Roman"/>
                <a:cs typeface="Times New Roman"/>
              </a:rPr>
              <a:t>Сколиоз </a:t>
            </a:r>
            <a:r>
              <a:rPr sz="2400" spc="-5" dirty="0">
                <a:latin typeface="Times New Roman"/>
                <a:cs typeface="Times New Roman"/>
              </a:rPr>
              <a:t>классифицируется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инфантильный </a:t>
            </a:r>
            <a:r>
              <a:rPr sz="2400" spc="-25" dirty="0">
                <a:latin typeface="Times New Roman"/>
                <a:cs typeface="Times New Roman"/>
              </a:rPr>
              <a:t>сколиоз,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сколиоз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Times New Roman"/>
                <a:cs typeface="Times New Roman"/>
              </a:rPr>
              <a:t>несовершеннолетних, </a:t>
            </a:r>
            <a:r>
              <a:rPr sz="2400" spc="-25" dirty="0">
                <a:latin typeface="Times New Roman"/>
                <a:cs typeface="Times New Roman"/>
              </a:rPr>
              <a:t>сколиоз </a:t>
            </a:r>
            <a:r>
              <a:rPr sz="2400" spc="-15" dirty="0">
                <a:latin typeface="Times New Roman"/>
                <a:cs typeface="Times New Roman"/>
              </a:rPr>
              <a:t>подростков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нейромышечный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сколиоз.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Наиболее </a:t>
            </a:r>
            <a:r>
              <a:rPr sz="2400" spc="5" dirty="0">
                <a:latin typeface="Times New Roman"/>
                <a:cs typeface="Times New Roman"/>
              </a:rPr>
              <a:t>распространенной </a:t>
            </a:r>
            <a:r>
              <a:rPr sz="2400" spc="-10" dirty="0">
                <a:latin typeface="Times New Roman"/>
                <a:cs typeface="Times New Roman"/>
              </a:rPr>
              <a:t>формой </a:t>
            </a:r>
            <a:r>
              <a:rPr sz="2400" spc="-5" dirty="0">
                <a:latin typeface="Times New Roman"/>
                <a:cs typeface="Times New Roman"/>
              </a:rPr>
              <a:t>является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подростковый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7856220" algn="l"/>
              </a:tabLst>
            </a:pPr>
            <a:r>
              <a:rPr sz="2400" spc="-5" dirty="0">
                <a:latin typeface="Times New Roman"/>
                <a:cs typeface="Times New Roman"/>
              </a:rPr>
              <a:t>идиопатический </a:t>
            </a:r>
            <a:r>
              <a:rPr sz="2400" spc="-25" dirty="0">
                <a:latin typeface="Times New Roman"/>
                <a:cs typeface="Times New Roman"/>
              </a:rPr>
              <a:t>сколиоз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5" dirty="0">
                <a:latin typeface="Times New Roman"/>
                <a:cs typeface="Times New Roman"/>
              </a:rPr>
              <a:t>девочек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пубертатном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период	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правосторонним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искривлением </a:t>
            </a:r>
            <a:r>
              <a:rPr sz="2400" spc="-30" dirty="0">
                <a:latin typeface="Times New Roman"/>
                <a:cs typeface="Times New Roman"/>
              </a:rPr>
              <a:t>грудного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отдела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2708" y="609676"/>
            <a:ext cx="8467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Классификация сколиозов </a:t>
            </a:r>
            <a:r>
              <a:rPr b="0" dirty="0">
                <a:latin typeface="Calibri Light"/>
                <a:cs typeface="Calibri Light"/>
              </a:rPr>
              <a:t>по</a:t>
            </a:r>
            <a:r>
              <a:rPr b="0" spc="4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Коббу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6423660" cy="371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1 - </a:t>
            </a:r>
            <a:r>
              <a:rPr sz="2400" spc="-5" dirty="0">
                <a:latin typeface="Times New Roman"/>
                <a:cs typeface="Times New Roman"/>
              </a:rPr>
              <a:t>Миопатические </a:t>
            </a:r>
            <a:r>
              <a:rPr sz="2400" spc="-25" dirty="0">
                <a:latin typeface="Times New Roman"/>
                <a:cs typeface="Times New Roman"/>
              </a:rPr>
              <a:t>сколиозы </a:t>
            </a:r>
            <a:r>
              <a:rPr sz="2400" dirty="0">
                <a:latin typeface="Times New Roman"/>
                <a:cs typeface="Times New Roman"/>
              </a:rPr>
              <a:t>(слабо</a:t>
            </a:r>
            <a:r>
              <a:rPr sz="2400" spc="-5" dirty="0">
                <a:latin typeface="Times New Roman"/>
                <a:cs typeface="Times New Roman"/>
              </a:rPr>
              <a:t> развитые</a:t>
            </a:r>
            <a:endParaRPr sz="24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Times New Roman"/>
                <a:cs typeface="Times New Roman"/>
              </a:rPr>
              <a:t>мышцы и </a:t>
            </a:r>
            <a:r>
              <a:rPr sz="2400" spc="-10" dirty="0">
                <a:latin typeface="Times New Roman"/>
                <a:cs typeface="Times New Roman"/>
              </a:rPr>
              <a:t>связки </a:t>
            </a:r>
            <a:r>
              <a:rPr sz="2400" dirty="0">
                <a:latin typeface="Times New Roman"/>
                <a:cs typeface="Times New Roman"/>
              </a:rPr>
              <a:t>спины). Рахитические </a:t>
            </a:r>
            <a:r>
              <a:rPr sz="2400" spc="-10" dirty="0">
                <a:latin typeface="Times New Roman"/>
                <a:cs typeface="Times New Roman"/>
              </a:rPr>
              <a:t>формы,  </a:t>
            </a:r>
            <a:r>
              <a:rPr sz="2400" spc="-5" dirty="0">
                <a:latin typeface="Times New Roman"/>
                <a:cs typeface="Times New Roman"/>
              </a:rPr>
              <a:t>поражающие мышечную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нервную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ткань.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2 - </a:t>
            </a:r>
            <a:r>
              <a:rPr sz="2400" spc="-10" dirty="0">
                <a:latin typeface="Times New Roman"/>
                <a:cs typeface="Times New Roman"/>
              </a:rPr>
              <a:t>Неврогенные </a:t>
            </a:r>
            <a:r>
              <a:rPr sz="2400" spc="-25" dirty="0">
                <a:latin typeface="Times New Roman"/>
                <a:cs typeface="Times New Roman"/>
              </a:rPr>
              <a:t>сколиозы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(вызванные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Times New Roman"/>
                <a:cs typeface="Times New Roman"/>
              </a:rPr>
              <a:t>изменением </a:t>
            </a:r>
            <a:r>
              <a:rPr sz="2400" spc="-5" dirty="0">
                <a:latin typeface="Times New Roman"/>
                <a:cs typeface="Times New Roman"/>
              </a:rPr>
              <a:t>нервной </a:t>
            </a:r>
            <a:r>
              <a:rPr sz="2400" spc="-10" dirty="0">
                <a:latin typeface="Times New Roman"/>
                <a:cs typeface="Times New Roman"/>
              </a:rPr>
              <a:t>ткани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результате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Times New Roman"/>
                <a:cs typeface="Times New Roman"/>
              </a:rPr>
              <a:t>радикулита, </a:t>
            </a:r>
            <a:r>
              <a:rPr sz="2400" spc="-5" dirty="0">
                <a:latin typeface="Times New Roman"/>
                <a:cs typeface="Times New Roman"/>
              </a:rPr>
              <a:t>инфекционных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заболеваний,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спастического </a:t>
            </a:r>
            <a:r>
              <a:rPr sz="2400" dirty="0">
                <a:latin typeface="Times New Roman"/>
                <a:cs typeface="Times New Roman"/>
              </a:rPr>
              <a:t>паралича,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нейрофиброматоза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3 - </a:t>
            </a:r>
            <a:r>
              <a:rPr sz="2400" spc="-10" dirty="0">
                <a:latin typeface="Times New Roman"/>
                <a:cs typeface="Times New Roman"/>
              </a:rPr>
              <a:t>Вызванные </a:t>
            </a:r>
            <a:r>
              <a:rPr sz="2400" spc="-20" dirty="0">
                <a:latin typeface="Times New Roman"/>
                <a:cs typeface="Times New Roman"/>
              </a:rPr>
              <a:t>патологией </a:t>
            </a:r>
            <a:r>
              <a:rPr sz="2400" spc="-5" dirty="0">
                <a:latin typeface="Times New Roman"/>
                <a:cs typeface="Times New Roman"/>
              </a:rPr>
              <a:t>развития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костной</a:t>
            </a:r>
            <a:endParaRPr sz="2400">
              <a:latin typeface="Times New Roman"/>
              <a:cs typeface="Times New Roman"/>
            </a:endParaRPr>
          </a:p>
          <a:p>
            <a:pPr marL="241300" marR="48260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Times New Roman"/>
                <a:cs typeface="Times New Roman"/>
              </a:rPr>
              <a:t>ткани рёбер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позвонков </a:t>
            </a:r>
            <a:r>
              <a:rPr sz="2400" dirty="0">
                <a:latin typeface="Times New Roman"/>
                <a:cs typeface="Times New Roman"/>
              </a:rPr>
              <a:t>(обычно </a:t>
            </a:r>
            <a:r>
              <a:rPr sz="2400" spc="-10" dirty="0">
                <a:latin typeface="Times New Roman"/>
                <a:cs typeface="Times New Roman"/>
              </a:rPr>
              <a:t>врождённые)  </a:t>
            </a:r>
            <a:r>
              <a:rPr sz="2400" spc="-15" dirty="0">
                <a:latin typeface="Times New Roman"/>
                <a:cs typeface="Times New Roman"/>
              </a:rPr>
              <a:t>характер.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4 - В </a:t>
            </a:r>
            <a:r>
              <a:rPr sz="2400" spc="-30" dirty="0">
                <a:latin typeface="Times New Roman"/>
                <a:cs typeface="Times New Roman"/>
              </a:rPr>
              <a:t>результате </a:t>
            </a:r>
            <a:r>
              <a:rPr sz="2400" spc="-10" dirty="0">
                <a:latin typeface="Times New Roman"/>
                <a:cs typeface="Times New Roman"/>
              </a:rPr>
              <a:t>заболеваний </a:t>
            </a:r>
            <a:r>
              <a:rPr sz="2400" spc="-30" dirty="0">
                <a:latin typeface="Times New Roman"/>
                <a:cs typeface="Times New Roman"/>
              </a:rPr>
              <a:t>грудной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клетки.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5 -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Идиопатические.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8070" y="2227075"/>
            <a:ext cx="2559573" cy="33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3017" y="609676"/>
            <a:ext cx="6584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</a:t>
            </a:r>
            <a:r>
              <a:rPr b="0" dirty="0">
                <a:latin typeface="Calibri Light"/>
                <a:cs typeface="Calibri Light"/>
              </a:rPr>
              <a:t>нижней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конечности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9512300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676275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10" dirty="0">
                <a:latin typeface="Times New Roman"/>
                <a:cs typeface="Times New Roman"/>
              </a:rPr>
              <a:t>диапазона движения сустава </a:t>
            </a:r>
            <a:r>
              <a:rPr sz="2800" spc="-5" dirty="0">
                <a:latin typeface="Times New Roman"/>
                <a:cs typeface="Times New Roman"/>
              </a:rPr>
              <a:t>и торсионных сил.  </a:t>
            </a:r>
            <a:r>
              <a:rPr sz="2800" spc="-15" dirty="0">
                <a:latin typeface="Times New Roman"/>
                <a:cs typeface="Times New Roman"/>
              </a:rPr>
              <a:t>Большинство </a:t>
            </a:r>
            <a:r>
              <a:rPr sz="2800" spc="-5" dirty="0">
                <a:latin typeface="Times New Roman"/>
                <a:cs typeface="Times New Roman"/>
              </a:rPr>
              <a:t>торсионных деформаций,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10" dirty="0">
                <a:latin typeface="Times New Roman"/>
                <a:cs typeface="Times New Roman"/>
              </a:rPr>
              <a:t>правило,  исправляются </a:t>
            </a:r>
            <a:r>
              <a:rPr sz="2800" dirty="0">
                <a:latin typeface="Times New Roman"/>
                <a:cs typeface="Times New Roman"/>
              </a:rPr>
              <a:t>спонтанно,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мере </a:t>
            </a:r>
            <a:r>
              <a:rPr sz="2800" spc="-30" dirty="0">
                <a:latin typeface="Times New Roman"/>
                <a:cs typeface="Times New Roman"/>
              </a:rPr>
              <a:t>того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5" dirty="0">
                <a:latin typeface="Times New Roman"/>
                <a:cs typeface="Times New Roman"/>
              </a:rPr>
              <a:t>дети </a:t>
            </a:r>
            <a:r>
              <a:rPr sz="2800" spc="-10" dirty="0">
                <a:latin typeface="Times New Roman"/>
                <a:cs typeface="Times New Roman"/>
              </a:rPr>
              <a:t>растут </a:t>
            </a:r>
            <a:r>
              <a:rPr sz="2800" spc="-5" dirty="0">
                <a:latin typeface="Times New Roman"/>
                <a:cs typeface="Times New Roman"/>
              </a:rPr>
              <a:t>и  </a:t>
            </a:r>
            <a:r>
              <a:rPr sz="2800" spc="-10" dirty="0">
                <a:latin typeface="Times New Roman"/>
                <a:cs typeface="Times New Roman"/>
              </a:rPr>
              <a:t>развиваются.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10" dirty="0">
                <a:latin typeface="Times New Roman"/>
                <a:cs typeface="Times New Roman"/>
              </a:rPr>
              <a:t>ступни </a:t>
            </a:r>
            <a:r>
              <a:rPr sz="2800" spc="-20" dirty="0">
                <a:latin typeface="Times New Roman"/>
                <a:cs typeface="Times New Roman"/>
              </a:rPr>
              <a:t>включает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5" dirty="0">
                <a:latin typeface="Times New Roman"/>
                <a:cs typeface="Times New Roman"/>
              </a:rPr>
              <a:t>себя </a:t>
            </a:r>
            <a:r>
              <a:rPr sz="2800" spc="-10" dirty="0">
                <a:latin typeface="Times New Roman"/>
                <a:cs typeface="Times New Roman"/>
              </a:rPr>
              <a:t>обследование </a:t>
            </a:r>
            <a:r>
              <a:rPr sz="2800" spc="-5" dirty="0">
                <a:latin typeface="Times New Roman"/>
                <a:cs typeface="Times New Roman"/>
              </a:rPr>
              <a:t>пальцев и трех  </a:t>
            </a:r>
            <a:r>
              <a:rPr sz="2800" spc="-10" dirty="0">
                <a:latin typeface="Times New Roman"/>
                <a:cs typeface="Times New Roman"/>
              </a:rPr>
              <a:t>частей стопы: </a:t>
            </a:r>
            <a:r>
              <a:rPr sz="2800" spc="-15" dirty="0">
                <a:latin typeface="Times New Roman"/>
                <a:cs typeface="Times New Roman"/>
              </a:rPr>
              <a:t>переднего, </a:t>
            </a:r>
            <a:r>
              <a:rPr sz="2800" spc="-20" dirty="0">
                <a:latin typeface="Times New Roman"/>
                <a:cs typeface="Times New Roman"/>
              </a:rPr>
              <a:t>среднего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0" dirty="0">
                <a:latin typeface="Times New Roman"/>
                <a:cs typeface="Times New Roman"/>
              </a:rPr>
              <a:t>заднего </a:t>
            </a:r>
            <a:r>
              <a:rPr sz="2800" spc="-15" dirty="0">
                <a:latin typeface="Times New Roman"/>
                <a:cs typeface="Times New Roman"/>
              </a:rPr>
              <a:t>отдела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стопы.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Оценка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обуви.</a:t>
            </a:r>
            <a:endParaRPr sz="2800">
              <a:latin typeface="Times New Roman"/>
              <a:cs typeface="Times New Roman"/>
            </a:endParaRPr>
          </a:p>
          <a:p>
            <a:pPr marL="241300" marR="234950" indent="-229235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Тяжелые </a:t>
            </a:r>
            <a:r>
              <a:rPr sz="2800" spc="-10" dirty="0">
                <a:latin typeface="Times New Roman"/>
                <a:cs typeface="Times New Roman"/>
              </a:rPr>
              <a:t>нарушения </a:t>
            </a:r>
            <a:r>
              <a:rPr sz="2800" spc="-5" dirty="0">
                <a:latin typeface="Times New Roman"/>
                <a:cs typeface="Times New Roman"/>
              </a:rPr>
              <a:t>не могут быть </a:t>
            </a:r>
            <a:r>
              <a:rPr sz="2800" spc="-10" dirty="0">
                <a:latin typeface="Times New Roman"/>
                <a:cs typeface="Times New Roman"/>
              </a:rPr>
              <a:t>исправлены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помощью  </a:t>
            </a:r>
            <a:r>
              <a:rPr sz="2800" spc="-20" dirty="0">
                <a:latin typeface="Times New Roman"/>
                <a:cs typeface="Times New Roman"/>
              </a:rPr>
              <a:t>консервативных </a:t>
            </a:r>
            <a:r>
              <a:rPr sz="2800" spc="-10" dirty="0">
                <a:latin typeface="Times New Roman"/>
                <a:cs typeface="Times New Roman"/>
              </a:rPr>
              <a:t>средств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dirty="0">
                <a:latin typeface="Times New Roman"/>
                <a:cs typeface="Times New Roman"/>
              </a:rPr>
              <a:t>такие </a:t>
            </a:r>
            <a:r>
              <a:rPr sz="2800" spc="-10" dirty="0">
                <a:latin typeface="Times New Roman"/>
                <a:cs typeface="Times New Roman"/>
              </a:rPr>
              <a:t>пациенты должны </a:t>
            </a:r>
            <a:r>
              <a:rPr sz="2800" spc="-5" dirty="0">
                <a:latin typeface="Times New Roman"/>
                <a:cs typeface="Times New Roman"/>
              </a:rPr>
              <a:t>быть  </a:t>
            </a:r>
            <a:r>
              <a:rPr sz="2800" spc="-15" dirty="0">
                <a:latin typeface="Times New Roman"/>
                <a:cs typeface="Times New Roman"/>
              </a:rPr>
              <a:t>направлены </a:t>
            </a:r>
            <a:r>
              <a:rPr sz="2800" spc="-5" dirty="0">
                <a:latin typeface="Times New Roman"/>
                <a:cs typeface="Times New Roman"/>
              </a:rPr>
              <a:t>к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хирургу-ортопеду.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206" y="308228"/>
            <a:ext cx="10052685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b="0" spc="-5" dirty="0">
                <a:latin typeface="Calibri Light"/>
                <a:cs typeface="Calibri Light"/>
              </a:rPr>
              <a:t>дородовые или перинатальные проблемы</a:t>
            </a:r>
          </a:p>
          <a:p>
            <a:pPr marL="1905" algn="ctr">
              <a:lnSpc>
                <a:spcPts val="5015"/>
              </a:lnSpc>
            </a:pPr>
            <a:r>
              <a:rPr b="0" spc="5" dirty="0">
                <a:solidFill>
                  <a:srgbClr val="FF0000"/>
                </a:solidFill>
                <a:latin typeface="Calibri Light"/>
                <a:cs typeface="Calibri Light"/>
              </a:rPr>
              <a:t>→ </a:t>
            </a:r>
            <a:r>
              <a:rPr b="0" spc="-5" dirty="0">
                <a:latin typeface="Calibri Light"/>
                <a:cs typeface="Calibri Light"/>
              </a:rPr>
              <a:t>инвалидность</a:t>
            </a:r>
            <a:r>
              <a:rPr b="0" spc="-9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детства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900372"/>
            <a:ext cx="4546600" cy="42227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200" b="1" spc="-20" dirty="0">
                <a:latin typeface="Times New Roman"/>
                <a:cs typeface="Times New Roman"/>
              </a:rPr>
              <a:t>Предродовый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анамнез</a:t>
            </a:r>
            <a:endParaRPr sz="32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заболевания матери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и во  </a:t>
            </a:r>
            <a:r>
              <a:rPr sz="2800" spc="-10" dirty="0">
                <a:latin typeface="Calibri"/>
                <a:cs typeface="Calibri"/>
              </a:rPr>
              <a:t>время беременности</a:t>
            </a:r>
            <a:endParaRPr sz="2800">
              <a:latin typeface="Calibri"/>
              <a:cs typeface="Calibri"/>
            </a:endParaRPr>
          </a:p>
          <a:p>
            <a:pPr marL="241300" marR="1270635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лжи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льность  беременности,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описание </a:t>
            </a:r>
            <a:r>
              <a:rPr sz="2800" spc="-10" dirty="0">
                <a:latin typeface="Calibri"/>
                <a:cs typeface="Calibri"/>
              </a:rPr>
              <a:t>движений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плода,</a:t>
            </a:r>
            <a:endParaRPr sz="2800">
              <a:latin typeface="Calibri"/>
              <a:cs typeface="Calibri"/>
            </a:endParaRPr>
          </a:p>
          <a:p>
            <a:pPr marL="241300" marR="573405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необычный прирост или  </a:t>
            </a:r>
            <a:r>
              <a:rPr sz="2800" spc="-15" dirty="0">
                <a:latin typeface="Calibri"/>
                <a:cs typeface="Calibri"/>
              </a:rPr>
              <a:t>потеря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веса,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  <a:tab pos="2088514" algn="l"/>
              </a:tabLst>
            </a:pPr>
            <a:r>
              <a:rPr sz="2800" spc="-10" dirty="0">
                <a:latin typeface="Calibri"/>
                <a:cs typeface="Calibri"/>
              </a:rPr>
              <a:t>гипертонус	матки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900372"/>
            <a:ext cx="4939665" cy="3454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200" b="1" spc="-5" dirty="0">
                <a:latin typeface="Times New Roman"/>
                <a:cs typeface="Times New Roman"/>
              </a:rPr>
              <a:t>Перинатальный </a:t>
            </a:r>
            <a:r>
              <a:rPr sz="3200" b="1" dirty="0">
                <a:latin typeface="Times New Roman"/>
                <a:cs typeface="Times New Roman"/>
              </a:rPr>
              <a:t>анамнез</a:t>
            </a: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течение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родов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продолжительность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родов,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использование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анестезии,</a:t>
            </a:r>
            <a:endParaRPr sz="2800">
              <a:latin typeface="Calibri"/>
              <a:cs typeface="Calibri"/>
            </a:endParaRPr>
          </a:p>
          <a:p>
            <a:pPr marL="241300" marR="1037590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использование </a:t>
            </a:r>
            <a:r>
              <a:rPr sz="2800" spc="-30" dirty="0">
                <a:latin typeface="Calibri"/>
                <a:cs typeface="Calibri"/>
              </a:rPr>
              <a:t>методов  </a:t>
            </a:r>
            <a:r>
              <a:rPr sz="2800" spc="-15" dirty="0">
                <a:latin typeface="Calibri"/>
                <a:cs typeface="Calibri"/>
              </a:rPr>
              <a:t>родовспоможения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осложнения в </a:t>
            </a:r>
            <a:r>
              <a:rPr sz="2800" spc="-10" dirty="0">
                <a:latin typeface="Calibri"/>
                <a:cs typeface="Calibri"/>
              </a:rPr>
              <a:t>процессе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родов.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0173" y="609676"/>
            <a:ext cx="3311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стопы</a:t>
            </a:r>
          </a:p>
        </p:txBody>
      </p:sp>
      <p:sp>
        <p:nvSpPr>
          <p:cNvPr id="3" name="object 3"/>
          <p:cNvSpPr/>
          <p:nvPr/>
        </p:nvSpPr>
        <p:spPr>
          <a:xfrm>
            <a:off x="598931" y="2308860"/>
            <a:ext cx="5172429" cy="2686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1746250"/>
            <a:ext cx="3932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Наиболее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распространенная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0428" y="1964182"/>
            <a:ext cx="4598670" cy="855344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255"/>
              </a:spcBef>
            </a:pPr>
            <a:r>
              <a:rPr sz="2400" spc="-5" dirty="0">
                <a:latin typeface="Times New Roman"/>
                <a:cs typeface="Times New Roman"/>
              </a:rPr>
              <a:t>деформация ноги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metatarsus  adductus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5" dirty="0">
                <a:latin typeface="Times New Roman"/>
                <a:cs typeface="Times New Roman"/>
              </a:rPr>
              <a:t>то </a:t>
            </a:r>
            <a:r>
              <a:rPr sz="2400" spc="15" dirty="0">
                <a:latin typeface="Times New Roman"/>
                <a:cs typeface="Times New Roman"/>
              </a:rPr>
              <a:t>есть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медиальное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1828" y="2685415"/>
            <a:ext cx="4971415" cy="307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отклонение </a:t>
            </a:r>
            <a:r>
              <a:rPr sz="2400" spc="-5" dirty="0">
                <a:latin typeface="Times New Roman"/>
                <a:cs typeface="Times New Roman"/>
              </a:rPr>
              <a:t>плюсневых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костей.</a:t>
            </a:r>
            <a:endParaRPr sz="2400">
              <a:latin typeface="Times New Roman"/>
              <a:cs typeface="Times New Roman"/>
            </a:endParaRPr>
          </a:p>
          <a:p>
            <a:pPr marL="241300" marR="12820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правило, </a:t>
            </a:r>
            <a:r>
              <a:rPr sz="2400" spc="-10" dirty="0">
                <a:latin typeface="Times New Roman"/>
                <a:cs typeface="Times New Roman"/>
              </a:rPr>
              <a:t>вызвано  </a:t>
            </a:r>
            <a:r>
              <a:rPr sz="2400" dirty="0">
                <a:latin typeface="Times New Roman"/>
                <a:cs typeface="Times New Roman"/>
              </a:rPr>
              <a:t>внутриутробной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позицией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Тяжесть </a:t>
            </a:r>
            <a:r>
              <a:rPr sz="2400" spc="-5" dirty="0">
                <a:latin typeface="Times New Roman"/>
                <a:cs typeface="Times New Roman"/>
              </a:rPr>
              <a:t>деформации </a:t>
            </a:r>
            <a:r>
              <a:rPr sz="2400" spc="-20" dirty="0">
                <a:latin typeface="Times New Roman"/>
                <a:cs typeface="Times New Roman"/>
              </a:rPr>
              <a:t>может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быть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Times New Roman"/>
                <a:cs typeface="Times New Roman"/>
              </a:rPr>
              <a:t>классифицирована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соответствии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гибкостью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ступни.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Легкие </a:t>
            </a:r>
            <a:r>
              <a:rPr sz="2400" spc="-10" dirty="0">
                <a:latin typeface="Times New Roman"/>
                <a:cs typeface="Times New Roman"/>
              </a:rPr>
              <a:t>аномалии </a:t>
            </a:r>
            <a:r>
              <a:rPr sz="2400" spc="-30" dirty="0">
                <a:latin typeface="Times New Roman"/>
                <a:cs typeface="Times New Roman"/>
              </a:rPr>
              <a:t>легко </a:t>
            </a:r>
            <a:r>
              <a:rPr sz="2400" spc="-5" dirty="0">
                <a:latin typeface="Times New Roman"/>
                <a:cs typeface="Times New Roman"/>
              </a:rPr>
              <a:t>исправить,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25" dirty="0">
                <a:latin typeface="Times New Roman"/>
                <a:cs typeface="Times New Roman"/>
              </a:rPr>
              <a:t>то </a:t>
            </a:r>
            <a:r>
              <a:rPr sz="2400" spc="-5" dirty="0">
                <a:latin typeface="Times New Roman"/>
                <a:cs typeface="Times New Roman"/>
              </a:rPr>
              <a:t>время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случаи</a:t>
            </a:r>
            <a:r>
              <a:rPr sz="2400" spc="-5" dirty="0">
                <a:latin typeface="Times New Roman"/>
                <a:cs typeface="Times New Roman"/>
              </a:rPr>
              <a:t> средней</a:t>
            </a:r>
            <a:endParaRPr sz="2400">
              <a:latin typeface="Times New Roman"/>
              <a:cs typeface="Times New Roman"/>
            </a:endParaRPr>
          </a:p>
          <a:p>
            <a:pPr marL="241300" marR="16637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тяжести </a:t>
            </a:r>
            <a:r>
              <a:rPr sz="2400" spc="-40" dirty="0">
                <a:latin typeface="Times New Roman"/>
                <a:cs typeface="Times New Roman"/>
              </a:rPr>
              <a:t>требуют, </a:t>
            </a:r>
            <a:r>
              <a:rPr sz="2400" spc="-10" dirty="0">
                <a:latin typeface="Times New Roman"/>
                <a:cs typeface="Times New Roman"/>
              </a:rPr>
              <a:t>чтобы </a:t>
            </a:r>
            <a:r>
              <a:rPr sz="2400" spc="-25" dirty="0">
                <a:latin typeface="Times New Roman"/>
                <a:cs typeface="Times New Roman"/>
              </a:rPr>
              <a:t>некоторые  </a:t>
            </a:r>
            <a:r>
              <a:rPr sz="2400" dirty="0">
                <a:latin typeface="Times New Roman"/>
                <a:cs typeface="Times New Roman"/>
              </a:rPr>
              <a:t>усилие было </a:t>
            </a:r>
            <a:r>
              <a:rPr sz="2400" spc="-15" dirty="0">
                <a:latin typeface="Times New Roman"/>
                <a:cs typeface="Times New Roman"/>
              </a:rPr>
              <a:t>приложено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ноге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476" y="609676"/>
            <a:ext cx="6082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стопы. </a:t>
            </a:r>
            <a:r>
              <a:rPr b="0" spc="-35" dirty="0">
                <a:latin typeface="Calibri Light"/>
                <a:cs typeface="Calibri Light"/>
              </a:rPr>
              <a:t>Pes</a:t>
            </a:r>
            <a:r>
              <a:rPr b="0" spc="-1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planus.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05253"/>
            <a:ext cx="10252710" cy="30099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28905" indent="-2292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  <a:tab pos="3014345" algn="l"/>
              </a:tabLst>
            </a:pPr>
            <a:r>
              <a:rPr sz="2800" spc="-5" dirty="0">
                <a:latin typeface="Calibri"/>
                <a:cs typeface="Calibri"/>
              </a:rPr>
              <a:t>вариант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нормы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	</a:t>
            </a:r>
            <a:r>
              <a:rPr sz="2800" spc="-10" dirty="0">
                <a:latin typeface="Calibri"/>
                <a:cs typeface="Calibri"/>
              </a:rPr>
              <a:t>часто </a:t>
            </a:r>
            <a:r>
              <a:rPr sz="2800" spc="-20" dirty="0">
                <a:latin typeface="Calibri"/>
                <a:cs typeface="Calibri"/>
              </a:rPr>
              <a:t>наблюдается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в возрасте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5  </a:t>
            </a:r>
            <a:r>
              <a:rPr sz="2800" spc="-40" dirty="0">
                <a:latin typeface="Calibri"/>
                <a:cs typeface="Calibri"/>
              </a:rPr>
              <a:t>лет.</a:t>
            </a:r>
            <a:endParaRPr sz="2800">
              <a:latin typeface="Calibri"/>
              <a:cs typeface="Calibri"/>
            </a:endParaRPr>
          </a:p>
          <a:p>
            <a:pPr marL="241300" marR="929640" indent="-229235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медиальный </a:t>
            </a:r>
            <a:r>
              <a:rPr sz="2800" spc="-25" dirty="0">
                <a:latin typeface="Calibri"/>
                <a:cs typeface="Calibri"/>
              </a:rPr>
              <a:t>продольный </a:t>
            </a:r>
            <a:r>
              <a:rPr sz="2800" spc="-20" dirty="0">
                <a:latin typeface="Calibri"/>
                <a:cs typeface="Calibri"/>
              </a:rPr>
              <a:t>свод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очень </a:t>
            </a:r>
            <a:r>
              <a:rPr sz="2800" spc="-15" dirty="0">
                <a:latin typeface="Calibri"/>
                <a:cs typeface="Calibri"/>
              </a:rPr>
              <a:t>хорошо </a:t>
            </a:r>
            <a:r>
              <a:rPr sz="2800" spc="-5" dirty="0">
                <a:latin typeface="Calibri"/>
                <a:cs typeface="Calibri"/>
              </a:rPr>
              <a:t>развит или  </a:t>
            </a:r>
            <a:r>
              <a:rPr sz="2800" spc="-10" dirty="0">
                <a:latin typeface="Calibri"/>
                <a:cs typeface="Calibri"/>
              </a:rPr>
              <a:t>имеется растяжение </a:t>
            </a:r>
            <a:r>
              <a:rPr sz="2800" spc="-5" dirty="0">
                <a:latin typeface="Calibri"/>
                <a:cs typeface="Calibri"/>
              </a:rPr>
              <a:t>нижних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связок.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переменное плоскостопие </a:t>
            </a:r>
            <a:r>
              <a:rPr sz="2800" spc="-15" dirty="0">
                <a:latin typeface="Calibri"/>
                <a:cs typeface="Calibri"/>
              </a:rPr>
              <a:t>также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вариантом </a:t>
            </a:r>
            <a:r>
              <a:rPr sz="2800" spc="-5" dirty="0">
                <a:latin typeface="Calibri"/>
                <a:cs typeface="Calibri"/>
              </a:rPr>
              <a:t>нормы и  в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взрослом </a:t>
            </a:r>
            <a:r>
              <a:rPr sz="2800" spc="-10" dirty="0">
                <a:latin typeface="Calibri"/>
                <a:cs typeface="Calibri"/>
              </a:rPr>
              <a:t>возрасте </a:t>
            </a:r>
            <a:r>
              <a:rPr sz="2800" spc="-15" dirty="0">
                <a:latin typeface="Calibri"/>
                <a:cs typeface="Calibri"/>
              </a:rPr>
              <a:t>до тех </a:t>
            </a:r>
            <a:r>
              <a:rPr sz="2800" spc="-5" dirty="0">
                <a:latin typeface="Calibri"/>
                <a:cs typeface="Calibri"/>
              </a:rPr>
              <a:t>пор, </a:t>
            </a:r>
            <a:r>
              <a:rPr sz="2800" spc="-15" dirty="0">
                <a:latin typeface="Calibri"/>
                <a:cs typeface="Calibri"/>
              </a:rPr>
              <a:t>пока </a:t>
            </a:r>
            <a:r>
              <a:rPr sz="2800" spc="-20" dirty="0">
                <a:latin typeface="Calibri"/>
                <a:cs typeface="Calibri"/>
              </a:rPr>
              <a:t>свод </a:t>
            </a:r>
            <a:r>
              <a:rPr sz="2800" spc="-15" dirty="0">
                <a:latin typeface="Calibri"/>
                <a:cs typeface="Calibri"/>
              </a:rPr>
              <a:t>стопы  формируется,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25" dirty="0">
                <a:latin typeface="Calibri"/>
                <a:cs typeface="Calibri"/>
              </a:rPr>
              <a:t>люди </a:t>
            </a:r>
            <a:r>
              <a:rPr sz="2800" spc="-15" dirty="0">
                <a:latin typeface="Calibri"/>
                <a:cs typeface="Calibri"/>
              </a:rPr>
              <a:t>стоят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цыпочках.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476" y="609676"/>
            <a:ext cx="6082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стопы. </a:t>
            </a:r>
            <a:r>
              <a:rPr b="0" spc="-35" dirty="0">
                <a:latin typeface="Calibri Light"/>
                <a:cs typeface="Calibri Light"/>
              </a:rPr>
              <a:t>Pes</a:t>
            </a:r>
            <a:r>
              <a:rPr b="0" spc="-1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planus.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91537"/>
            <a:ext cx="10346690" cy="352932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1031875" indent="-22923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ригидные или </a:t>
            </a:r>
            <a:r>
              <a:rPr sz="2600" spc="-5" dirty="0">
                <a:latin typeface="Times New Roman"/>
                <a:cs typeface="Times New Roman"/>
              </a:rPr>
              <a:t>болезненные ноги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ограниченной подвижностью  </a:t>
            </a:r>
            <a:r>
              <a:rPr sz="2600" spc="-10" dirty="0">
                <a:latin typeface="Times New Roman"/>
                <a:cs typeface="Times New Roman"/>
              </a:rPr>
              <a:t>подтаранного </a:t>
            </a:r>
            <a:r>
              <a:rPr sz="2600" spc="-5" dirty="0">
                <a:latin typeface="Times New Roman"/>
                <a:cs typeface="Times New Roman"/>
              </a:rPr>
              <a:t>сустава </a:t>
            </a:r>
            <a:r>
              <a:rPr sz="2600" spc="-10" dirty="0">
                <a:latin typeface="Times New Roman"/>
                <a:cs typeface="Times New Roman"/>
              </a:rPr>
              <a:t>часто </a:t>
            </a:r>
            <a:r>
              <a:rPr sz="2600" spc="-5" dirty="0">
                <a:latin typeface="Times New Roman"/>
                <a:cs typeface="Times New Roman"/>
              </a:rPr>
              <a:t>ассоциируются 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предплюсневым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610"/>
              </a:lnSpc>
            </a:pPr>
            <a:r>
              <a:rPr sz="2600" spc="-5" dirty="0">
                <a:latin typeface="Times New Roman"/>
                <a:cs typeface="Times New Roman"/>
              </a:rPr>
              <a:t>сращением </a:t>
            </a:r>
            <a:r>
              <a:rPr sz="2600" dirty="0">
                <a:latin typeface="Times New Roman"/>
                <a:cs typeface="Times New Roman"/>
              </a:rPr>
              <a:t>- </a:t>
            </a:r>
            <a:r>
              <a:rPr sz="2600" spc="-5" dirty="0">
                <a:latin typeface="Times New Roman"/>
                <a:cs typeface="Times New Roman"/>
              </a:rPr>
              <a:t>ненормальное соединение </a:t>
            </a:r>
            <a:r>
              <a:rPr sz="2600" spc="-20" dirty="0">
                <a:latin typeface="Times New Roman"/>
                <a:cs typeface="Times New Roman"/>
              </a:rPr>
              <a:t>двух </a:t>
            </a:r>
            <a:r>
              <a:rPr sz="2600" spc="-5" dirty="0">
                <a:latin typeface="Times New Roman"/>
                <a:cs typeface="Times New Roman"/>
              </a:rPr>
              <a:t>или </a:t>
            </a:r>
            <a:r>
              <a:rPr sz="2600" spc="-10" dirty="0">
                <a:latin typeface="Times New Roman"/>
                <a:cs typeface="Times New Roman"/>
              </a:rPr>
              <a:t>более </a:t>
            </a:r>
            <a:r>
              <a:rPr sz="2600" spc="-15" dirty="0">
                <a:latin typeface="Times New Roman"/>
                <a:cs typeface="Times New Roman"/>
              </a:rPr>
              <a:t>костей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Times New Roman"/>
                <a:cs typeface="Times New Roman"/>
              </a:rPr>
              <a:t>среднем </a:t>
            </a:r>
            <a:r>
              <a:rPr sz="2600" spc="-5" dirty="0">
                <a:latin typeface="Times New Roman"/>
                <a:cs typeface="Times New Roman"/>
              </a:rPr>
              <a:t>или заднем </a:t>
            </a:r>
            <a:r>
              <a:rPr sz="2600" spc="-15" dirty="0">
                <a:latin typeface="Times New Roman"/>
                <a:cs typeface="Times New Roman"/>
              </a:rPr>
              <a:t>отделе </a:t>
            </a:r>
            <a:r>
              <a:rPr sz="2600" spc="-5" dirty="0">
                <a:latin typeface="Times New Roman"/>
                <a:cs typeface="Times New Roman"/>
              </a:rPr>
              <a:t>стопы, </a:t>
            </a:r>
            <a:r>
              <a:rPr sz="2600" spc="-25" dirty="0">
                <a:latin typeface="Times New Roman"/>
                <a:cs typeface="Times New Roman"/>
              </a:rPr>
              <a:t>которое </a:t>
            </a:r>
            <a:r>
              <a:rPr sz="2600" spc="-5" dirty="0">
                <a:latin typeface="Times New Roman"/>
                <a:cs typeface="Times New Roman"/>
              </a:rPr>
              <a:t>ограничивает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движение.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  <a:tab pos="7726680" algn="l"/>
              </a:tabLst>
            </a:pPr>
            <a:r>
              <a:rPr sz="2600" spc="25" dirty="0">
                <a:latin typeface="Times New Roman"/>
                <a:cs typeface="Times New Roman"/>
              </a:rPr>
              <a:t>у</a:t>
            </a:r>
            <a:r>
              <a:rPr sz="2600" dirty="0">
                <a:latin typeface="Times New Roman"/>
                <a:cs typeface="Times New Roman"/>
              </a:rPr>
              <a:t>ч</a:t>
            </a:r>
            <a:r>
              <a:rPr sz="2600" spc="-10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ст</a:t>
            </a:r>
            <a:r>
              <a:rPr sz="2600" spc="-11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у</a:t>
            </a:r>
            <a:r>
              <a:rPr sz="2600" spc="-35" dirty="0">
                <a:latin typeface="Times New Roman"/>
                <a:cs typeface="Times New Roman"/>
              </a:rPr>
              <a:t>ю</a:t>
            </a:r>
            <a:r>
              <a:rPr sz="2600" dirty="0">
                <a:latin typeface="Times New Roman"/>
                <a:cs typeface="Times New Roman"/>
              </a:rPr>
              <a:t>т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</a:t>
            </a:r>
            <a:r>
              <a:rPr sz="2600" spc="-5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на</a:t>
            </a:r>
            <a:r>
              <a:rPr sz="2600" spc="-15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б</a:t>
            </a:r>
            <a:r>
              <a:rPr sz="2600" spc="-40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л</a:t>
            </a:r>
            <a:r>
              <a:rPr sz="2600" spc="-15" dirty="0">
                <a:latin typeface="Times New Roman"/>
                <a:cs typeface="Times New Roman"/>
              </a:rPr>
              <a:t>е</a:t>
            </a:r>
            <a:r>
              <a:rPr sz="2600" dirty="0">
                <a:latin typeface="Times New Roman"/>
                <a:cs typeface="Times New Roman"/>
              </a:rPr>
              <a:t>е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рас</a:t>
            </a:r>
            <a:r>
              <a:rPr sz="2600" spc="-10" dirty="0">
                <a:latin typeface="Times New Roman"/>
                <a:cs typeface="Times New Roman"/>
              </a:rPr>
              <a:t>п</a:t>
            </a:r>
            <a:r>
              <a:rPr sz="2600" dirty="0">
                <a:latin typeface="Times New Roman"/>
                <a:cs typeface="Times New Roman"/>
              </a:rPr>
              <a:t>р</a:t>
            </a:r>
            <a:r>
              <a:rPr sz="2600" spc="65" dirty="0">
                <a:latin typeface="Times New Roman"/>
                <a:cs typeface="Times New Roman"/>
              </a:rPr>
              <a:t>о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25" dirty="0">
                <a:latin typeface="Times New Roman"/>
                <a:cs typeface="Times New Roman"/>
              </a:rPr>
              <a:t>т</a:t>
            </a:r>
            <a:r>
              <a:rPr sz="2600" dirty="0">
                <a:latin typeface="Times New Roman"/>
                <a:cs typeface="Times New Roman"/>
              </a:rPr>
              <a:t>ра</a:t>
            </a:r>
            <a:r>
              <a:rPr sz="2600" spc="-20" dirty="0">
                <a:latin typeface="Times New Roman"/>
                <a:cs typeface="Times New Roman"/>
              </a:rPr>
              <a:t>н</a:t>
            </a:r>
            <a:r>
              <a:rPr sz="2600" dirty="0">
                <a:latin typeface="Times New Roman"/>
                <a:cs typeface="Times New Roman"/>
              </a:rPr>
              <a:t>ен</a:t>
            </a:r>
            <a:r>
              <a:rPr sz="2600" spc="-25" dirty="0">
                <a:latin typeface="Times New Roman"/>
                <a:cs typeface="Times New Roman"/>
              </a:rPr>
              <a:t>н</a:t>
            </a:r>
            <a:r>
              <a:rPr sz="2600" dirty="0">
                <a:latin typeface="Times New Roman"/>
                <a:cs typeface="Times New Roman"/>
              </a:rPr>
              <a:t>ых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с</a:t>
            </a:r>
            <a:r>
              <a:rPr sz="2600" spc="10" dirty="0">
                <a:latin typeface="Times New Roman"/>
                <a:cs typeface="Times New Roman"/>
              </a:rPr>
              <a:t>у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15" dirty="0">
                <a:latin typeface="Times New Roman"/>
                <a:cs typeface="Times New Roman"/>
              </a:rPr>
              <a:t>т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5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а:	</a:t>
            </a:r>
            <a:r>
              <a:rPr sz="2600" spc="30" dirty="0">
                <a:latin typeface="Times New Roman"/>
                <a:cs typeface="Times New Roman"/>
              </a:rPr>
              <a:t>т</a:t>
            </a:r>
            <a:r>
              <a:rPr sz="2600" dirty="0">
                <a:latin typeface="Times New Roman"/>
                <a:cs typeface="Times New Roman"/>
              </a:rPr>
              <a:t>ара</a:t>
            </a:r>
            <a:r>
              <a:rPr sz="2600" spc="-10" dirty="0">
                <a:latin typeface="Times New Roman"/>
                <a:cs typeface="Times New Roman"/>
              </a:rPr>
              <a:t>н</a:t>
            </a:r>
            <a:r>
              <a:rPr sz="2600" spc="-5" dirty="0">
                <a:latin typeface="Times New Roman"/>
                <a:cs typeface="Times New Roman"/>
              </a:rPr>
              <a:t>н</a:t>
            </a:r>
            <a:r>
              <a:rPr sz="2600" spc="15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-</a:t>
            </a:r>
            <a:r>
              <a:rPr sz="2600" spc="-20" dirty="0">
                <a:latin typeface="Times New Roman"/>
                <a:cs typeface="Times New Roman"/>
              </a:rPr>
              <a:t>п</a:t>
            </a:r>
            <a:r>
              <a:rPr sz="2600" dirty="0">
                <a:latin typeface="Times New Roman"/>
                <a:cs typeface="Times New Roman"/>
              </a:rPr>
              <a:t>я</a:t>
            </a:r>
            <a:r>
              <a:rPr sz="2600" spc="-35" dirty="0">
                <a:latin typeface="Times New Roman"/>
                <a:cs typeface="Times New Roman"/>
              </a:rPr>
              <a:t>т</a:t>
            </a:r>
            <a:r>
              <a:rPr sz="2600" spc="-70" dirty="0">
                <a:latin typeface="Times New Roman"/>
                <a:cs typeface="Times New Roman"/>
              </a:rPr>
              <a:t>о</a:t>
            </a:r>
            <a:r>
              <a:rPr sz="2600" dirty="0">
                <a:latin typeface="Times New Roman"/>
                <a:cs typeface="Times New Roman"/>
              </a:rPr>
              <a:t>чный  и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пяточно-ладьевидный.</a:t>
            </a:r>
            <a:endParaRPr sz="2600">
              <a:latin typeface="Times New Roman"/>
              <a:cs typeface="Times New Roman"/>
            </a:endParaRPr>
          </a:p>
          <a:p>
            <a:pPr marL="241300" marR="198755" indent="-229235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врожденная вертикальная </a:t>
            </a:r>
            <a:r>
              <a:rPr sz="2600" spc="5" dirty="0">
                <a:latin typeface="Times New Roman"/>
                <a:cs typeface="Times New Roman"/>
              </a:rPr>
              <a:t>таранная </a:t>
            </a:r>
            <a:r>
              <a:rPr sz="2600" spc="-15" dirty="0">
                <a:latin typeface="Times New Roman"/>
                <a:cs typeface="Times New Roman"/>
              </a:rPr>
              <a:t>кость это </a:t>
            </a:r>
            <a:r>
              <a:rPr sz="2600" spc="5" dirty="0">
                <a:latin typeface="Times New Roman"/>
                <a:cs typeface="Times New Roman"/>
              </a:rPr>
              <a:t>ригидное </a:t>
            </a:r>
            <a:r>
              <a:rPr sz="2600" spc="-5" dirty="0">
                <a:latin typeface="Times New Roman"/>
                <a:cs typeface="Times New Roman"/>
              </a:rPr>
              <a:t>плоскостопная  деформация </a:t>
            </a:r>
            <a:r>
              <a:rPr sz="2600" dirty="0">
                <a:latin typeface="Times New Roman"/>
                <a:cs typeface="Times New Roman"/>
              </a:rPr>
              <a:t>с выпуклым основанием и дорсальной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дислокацией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765"/>
              </a:lnSpc>
            </a:pPr>
            <a:r>
              <a:rPr sz="2600" spc="-5" dirty="0">
                <a:latin typeface="Times New Roman"/>
                <a:cs typeface="Times New Roman"/>
              </a:rPr>
              <a:t>ладьевидной </a:t>
            </a:r>
            <a:r>
              <a:rPr sz="2600" spc="-15" dirty="0">
                <a:latin typeface="Times New Roman"/>
                <a:cs typeface="Times New Roman"/>
              </a:rPr>
              <a:t>кости </a:t>
            </a:r>
            <a:r>
              <a:rPr sz="2600" dirty="0">
                <a:latin typeface="Times New Roman"/>
                <a:cs typeface="Times New Roman"/>
              </a:rPr>
              <a:t>на таранной </a:t>
            </a:r>
            <a:r>
              <a:rPr sz="2600" spc="-15" dirty="0">
                <a:latin typeface="Times New Roman"/>
                <a:cs typeface="Times New Roman"/>
              </a:rPr>
              <a:t>кости </a:t>
            </a:r>
            <a:r>
              <a:rPr sz="2600" spc="-5" dirty="0">
                <a:latin typeface="Times New Roman"/>
                <a:cs typeface="Times New Roman"/>
              </a:rPr>
              <a:t>(миелодисплазия,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артрогрипоз).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3729" y="609676"/>
            <a:ext cx="5844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стопы. </a:t>
            </a:r>
            <a:r>
              <a:rPr b="0" spc="-35" dirty="0">
                <a:latin typeface="Calibri Light"/>
                <a:cs typeface="Calibri Light"/>
              </a:rPr>
              <a:t>Pes</a:t>
            </a:r>
            <a:r>
              <a:rPr b="0" spc="-10" dirty="0">
                <a:latin typeface="Calibri Light"/>
                <a:cs typeface="Calibri Light"/>
              </a:rPr>
              <a:t> </a:t>
            </a:r>
            <a:r>
              <a:rPr b="0" spc="-20" dirty="0">
                <a:latin typeface="Calibri Light"/>
                <a:cs typeface="Calibri Light"/>
              </a:rPr>
              <a:t>cavus.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4777105" cy="428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Pes Cavus </a:t>
            </a:r>
            <a:r>
              <a:rPr sz="2600" spc="-10" dirty="0">
                <a:latin typeface="Times New Roman"/>
                <a:cs typeface="Times New Roman"/>
              </a:rPr>
              <a:t>(полая </a:t>
            </a:r>
            <a:r>
              <a:rPr sz="2600" spc="-5" dirty="0">
                <a:latin typeface="Times New Roman"/>
                <a:cs typeface="Times New Roman"/>
              </a:rPr>
              <a:t>стопа)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это</a:t>
            </a:r>
            <a:endParaRPr sz="2600">
              <a:latin typeface="Times New Roman"/>
              <a:cs typeface="Times New Roman"/>
            </a:endParaRPr>
          </a:p>
          <a:p>
            <a:pPr marL="241300" marR="49530" algn="r">
              <a:lnSpc>
                <a:spcPct val="70000"/>
              </a:lnSpc>
              <a:spcBef>
                <a:spcPts val="465"/>
              </a:spcBef>
            </a:pPr>
            <a:r>
              <a:rPr sz="2600" spc="-25" dirty="0">
                <a:latin typeface="Times New Roman"/>
                <a:cs typeface="Times New Roman"/>
              </a:rPr>
              <a:t>высоко </a:t>
            </a:r>
            <a:r>
              <a:rPr sz="2600" dirty="0">
                <a:latin typeface="Times New Roman"/>
                <a:cs typeface="Times New Roman"/>
              </a:rPr>
              <a:t>выгнутая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стопа,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которая </a:t>
            </a:r>
            <a:r>
              <a:rPr sz="2600" dirty="0">
                <a:latin typeface="Times New Roman"/>
                <a:cs typeface="Times New Roman"/>
              </a:rPr>
              <a:t> не </a:t>
            </a:r>
            <a:r>
              <a:rPr sz="2600" spc="-15" dirty="0">
                <a:latin typeface="Times New Roman"/>
                <a:cs typeface="Times New Roman"/>
              </a:rPr>
              <a:t>сглаживается </a:t>
            </a:r>
            <a:r>
              <a:rPr sz="2600" spc="-25" dirty="0">
                <a:latin typeface="Times New Roman"/>
                <a:cs typeface="Times New Roman"/>
              </a:rPr>
              <a:t>под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нагрузкой.</a:t>
            </a:r>
            <a:endParaRPr sz="2600">
              <a:latin typeface="Times New Roman"/>
              <a:cs typeface="Times New Roman"/>
            </a:endParaRPr>
          </a:p>
          <a:p>
            <a:pPr marL="241300" marR="32384" indent="-241935" algn="r">
              <a:lnSpc>
                <a:spcPts val="2650"/>
              </a:lnSpc>
              <a:spcBef>
                <a:spcPts val="6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-10" dirty="0">
                <a:latin typeface="Times New Roman"/>
                <a:cs typeface="Times New Roman"/>
              </a:rPr>
              <a:t>часто </a:t>
            </a:r>
            <a:r>
              <a:rPr sz="2600" spc="-5" dirty="0">
                <a:latin typeface="Times New Roman"/>
                <a:cs typeface="Times New Roman"/>
              </a:rPr>
              <a:t>связано 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когтистыми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пальцами </a:t>
            </a:r>
            <a:r>
              <a:rPr sz="2600" spc="-75" dirty="0">
                <a:latin typeface="Times New Roman"/>
                <a:cs typeface="Times New Roman"/>
              </a:rPr>
              <a:t>ног, </a:t>
            </a:r>
            <a:r>
              <a:rPr sz="2600" spc="-15" dirty="0">
                <a:latin typeface="Times New Roman"/>
                <a:cs typeface="Times New Roman"/>
              </a:rPr>
              <a:t>варусом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заднего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отдела </a:t>
            </a:r>
            <a:r>
              <a:rPr sz="2600" spc="-5" dirty="0">
                <a:latin typeface="Times New Roman"/>
                <a:cs typeface="Times New Roman"/>
              </a:rPr>
              <a:t>стопы,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контрактурой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подошвенной </a:t>
            </a:r>
            <a:r>
              <a:rPr sz="2600" dirty="0">
                <a:latin typeface="Times New Roman"/>
                <a:cs typeface="Times New Roman"/>
              </a:rPr>
              <a:t>фасции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241300" marR="977900">
              <a:lnSpc>
                <a:spcPct val="70100"/>
              </a:lnSpc>
              <a:spcBef>
                <a:spcPts val="464"/>
              </a:spcBef>
            </a:pPr>
            <a:r>
              <a:rPr sz="2600" spc="-5" dirty="0">
                <a:latin typeface="Times New Roman"/>
                <a:cs typeface="Times New Roman"/>
              </a:rPr>
              <a:t>петушиной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деформацией  </a:t>
            </a:r>
            <a:r>
              <a:rPr sz="2600" spc="-15" dirty="0">
                <a:latin typeface="Times New Roman"/>
                <a:cs typeface="Times New Roman"/>
              </a:rPr>
              <a:t>большого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пальца.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Это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spc="-5" dirty="0">
                <a:latin typeface="Times New Roman"/>
                <a:cs typeface="Times New Roman"/>
              </a:rPr>
              <a:t>быть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вариантом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нормы </a:t>
            </a:r>
            <a:r>
              <a:rPr sz="2600" spc="-5" dirty="0">
                <a:latin typeface="Times New Roman"/>
                <a:cs typeface="Times New Roman"/>
              </a:rPr>
              <a:t>или </a:t>
            </a:r>
            <a:r>
              <a:rPr sz="2600" spc="-20" dirty="0">
                <a:latin typeface="Times New Roman"/>
                <a:cs typeface="Times New Roman"/>
              </a:rPr>
              <a:t>может указывать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на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Times New Roman"/>
                <a:cs typeface="Times New Roman"/>
              </a:rPr>
              <a:t>нейро-мышечное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расстройство,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ct val="70100"/>
              </a:lnSpc>
              <a:spcBef>
                <a:spcPts val="464"/>
              </a:spcBef>
            </a:pPr>
            <a:r>
              <a:rPr sz="2600" spc="-15" dirty="0">
                <a:latin typeface="Times New Roman"/>
                <a:cs typeface="Times New Roman"/>
              </a:rPr>
              <a:t>такое как </a:t>
            </a:r>
            <a:r>
              <a:rPr sz="2600" spc="-5" dirty="0">
                <a:latin typeface="Times New Roman"/>
                <a:cs typeface="Times New Roman"/>
              </a:rPr>
              <a:t>болезнь </a:t>
            </a:r>
            <a:r>
              <a:rPr sz="2600" spc="-15" dirty="0">
                <a:latin typeface="Times New Roman"/>
                <a:cs typeface="Times New Roman"/>
              </a:rPr>
              <a:t>Шарко-Мари-  </a:t>
            </a:r>
            <a:r>
              <a:rPr sz="2600" spc="-20" dirty="0">
                <a:latin typeface="Times New Roman"/>
                <a:cs typeface="Times New Roman"/>
              </a:rPr>
              <a:t>Тута.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5804" y="2610611"/>
            <a:ext cx="3824199" cy="259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0173" y="609676"/>
            <a:ext cx="3311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стопы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6834"/>
            <a:ext cx="10340340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 indent="-163830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176530" algn="l"/>
              </a:tabLst>
            </a:pPr>
            <a:r>
              <a:rPr sz="2200" spc="-10" dirty="0">
                <a:latin typeface="Times New Roman"/>
                <a:cs typeface="Times New Roman"/>
              </a:rPr>
              <a:t>Врожденная </a:t>
            </a:r>
            <a:r>
              <a:rPr sz="2700" spc="-10" dirty="0">
                <a:solidFill>
                  <a:srgbClr val="FF0000"/>
                </a:solidFill>
                <a:latin typeface="Times New Roman"/>
                <a:cs typeface="Times New Roman"/>
              </a:rPr>
              <a:t>эквиноварусная </a:t>
            </a:r>
            <a:r>
              <a:rPr sz="2200" spc="-10" dirty="0">
                <a:latin typeface="Times New Roman"/>
                <a:cs typeface="Times New Roman"/>
              </a:rPr>
              <a:t>деформация стопы или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классическая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336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косолапость</a:t>
            </a:r>
            <a:r>
              <a:rPr sz="2200" spc="-10" dirty="0">
                <a:latin typeface="Times New Roman"/>
                <a:cs typeface="Times New Roman"/>
              </a:rPr>
              <a:t>, </a:t>
            </a:r>
            <a:r>
              <a:rPr sz="2200" spc="-5" dirty="0">
                <a:latin typeface="Times New Roman"/>
                <a:cs typeface="Times New Roman"/>
              </a:rPr>
              <a:t>является </a:t>
            </a:r>
            <a:r>
              <a:rPr sz="2200" spc="-15" dirty="0">
                <a:latin typeface="Times New Roman"/>
                <a:cs typeface="Times New Roman"/>
              </a:rPr>
              <a:t>сложной </a:t>
            </a:r>
            <a:r>
              <a:rPr sz="2200" spc="-5" dirty="0">
                <a:latin typeface="Times New Roman"/>
                <a:cs typeface="Times New Roman"/>
              </a:rPr>
              <a:t>деформацией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характеризующейся: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SzPct val="95454"/>
              <a:buFont typeface="Wingdings"/>
              <a:buChar char=""/>
              <a:tabLst>
                <a:tab pos="241935" algn="l"/>
              </a:tabLst>
            </a:pPr>
            <a:r>
              <a:rPr sz="2200" spc="-20" dirty="0">
                <a:latin typeface="Times New Roman"/>
                <a:cs typeface="Times New Roman"/>
              </a:rPr>
              <a:t>маленькой </a:t>
            </a:r>
            <a:r>
              <a:rPr sz="2200" spc="-10" dirty="0">
                <a:latin typeface="Times New Roman"/>
                <a:cs typeface="Times New Roman"/>
              </a:rPr>
              <a:t>ступней </a:t>
            </a:r>
            <a:r>
              <a:rPr sz="2200" spc="-5" dirty="0">
                <a:latin typeface="Times New Roman"/>
                <a:cs typeface="Times New Roman"/>
              </a:rPr>
              <a:t>со </a:t>
            </a:r>
            <a:r>
              <a:rPr sz="2200" spc="-20" dirty="0">
                <a:latin typeface="Times New Roman"/>
                <a:cs typeface="Times New Roman"/>
              </a:rPr>
              <a:t>складкой </a:t>
            </a:r>
            <a:r>
              <a:rPr sz="2200" spc="-5" dirty="0">
                <a:latin typeface="Times New Roman"/>
                <a:cs typeface="Times New Roman"/>
              </a:rPr>
              <a:t>медиальной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границы,</a:t>
            </a:r>
            <a:endParaRPr sz="22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SzPct val="95454"/>
              <a:buFont typeface="Wingdings"/>
              <a:buChar char=""/>
              <a:tabLst>
                <a:tab pos="311785" algn="l"/>
              </a:tabLst>
            </a:pPr>
            <a:r>
              <a:rPr sz="2200" spc="-10" dirty="0">
                <a:latin typeface="Times New Roman"/>
                <a:cs typeface="Times New Roman"/>
              </a:rPr>
              <a:t>эквинусом </a:t>
            </a:r>
            <a:r>
              <a:rPr sz="2200" spc="-15" dirty="0">
                <a:latin typeface="Times New Roman"/>
                <a:cs typeface="Times New Roman"/>
              </a:rPr>
              <a:t>заднего отдела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стопы,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SzPct val="95454"/>
              <a:buFont typeface="Wingdings"/>
              <a:buChar char=""/>
              <a:tabLst>
                <a:tab pos="241935" algn="l"/>
              </a:tabLst>
            </a:pPr>
            <a:r>
              <a:rPr sz="2200" spc="-15" dirty="0">
                <a:latin typeface="Times New Roman"/>
                <a:cs typeface="Times New Roman"/>
              </a:rPr>
              <a:t>варусом </a:t>
            </a:r>
            <a:r>
              <a:rPr sz="2200" spc="-10" dirty="0">
                <a:latin typeface="Times New Roman"/>
                <a:cs typeface="Times New Roman"/>
              </a:rPr>
              <a:t>передней </a:t>
            </a:r>
            <a:r>
              <a:rPr sz="2200" spc="-5" dirty="0">
                <a:latin typeface="Times New Roman"/>
                <a:cs typeface="Times New Roman"/>
              </a:rPr>
              <a:t>части и </a:t>
            </a:r>
            <a:r>
              <a:rPr sz="2200" spc="-15" dirty="0">
                <a:latin typeface="Times New Roman"/>
                <a:cs typeface="Times New Roman"/>
              </a:rPr>
              <a:t>заднего отдела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стопы,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SzPct val="95454"/>
              <a:buFont typeface="Wingdings"/>
              <a:buChar char=""/>
              <a:tabLst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аддукцией </a:t>
            </a:r>
            <a:r>
              <a:rPr sz="2200" spc="-10" dirty="0">
                <a:latin typeface="Times New Roman"/>
                <a:cs typeface="Times New Roman"/>
              </a:rPr>
              <a:t>передней </a:t>
            </a:r>
            <a:r>
              <a:rPr sz="2200" spc="-5" dirty="0">
                <a:latin typeface="Times New Roman"/>
                <a:cs typeface="Times New Roman"/>
              </a:rPr>
              <a:t>части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стопы.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245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Этиология </a:t>
            </a:r>
            <a:r>
              <a:rPr sz="2200" spc="10" dirty="0">
                <a:latin typeface="Times New Roman"/>
                <a:cs typeface="Times New Roman"/>
              </a:rPr>
              <a:t>остается </a:t>
            </a:r>
            <a:r>
              <a:rPr sz="2200" spc="-5" dirty="0">
                <a:latin typeface="Times New Roman"/>
                <a:cs typeface="Times New Roman"/>
              </a:rPr>
              <a:t>спорной, </a:t>
            </a:r>
            <a:r>
              <a:rPr sz="2200" dirty="0">
                <a:latin typeface="Times New Roman"/>
                <a:cs typeface="Times New Roman"/>
              </a:rPr>
              <a:t>так </a:t>
            </a:r>
            <a:r>
              <a:rPr sz="2200" spc="-15" dirty="0">
                <a:latin typeface="Times New Roman"/>
                <a:cs typeface="Times New Roman"/>
              </a:rPr>
              <a:t>как </a:t>
            </a:r>
            <a:r>
              <a:rPr sz="2200" spc="-30" dirty="0">
                <a:latin typeface="Times New Roman"/>
                <a:cs typeface="Times New Roman"/>
              </a:rPr>
              <a:t>несколько </a:t>
            </a:r>
            <a:r>
              <a:rPr sz="2200" spc="-5" dirty="0">
                <a:latin typeface="Times New Roman"/>
                <a:cs typeface="Times New Roman"/>
              </a:rPr>
              <a:t>теорий были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предложены: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Times New Roman"/>
                <a:cs typeface="Times New Roman"/>
              </a:rPr>
              <a:t>неправильное </a:t>
            </a:r>
            <a:r>
              <a:rPr sz="2200" dirty="0">
                <a:latin typeface="Times New Roman"/>
                <a:cs typeface="Times New Roman"/>
              </a:rPr>
              <a:t>внутриутробное </a:t>
            </a:r>
            <a:r>
              <a:rPr sz="2200" spc="-15" dirty="0">
                <a:latin typeface="Times New Roman"/>
                <a:cs typeface="Times New Roman"/>
              </a:rPr>
              <a:t>положение, </a:t>
            </a:r>
            <a:r>
              <a:rPr sz="2200" spc="-10" dirty="0">
                <a:latin typeface="Times New Roman"/>
                <a:cs typeface="Times New Roman"/>
              </a:rPr>
              <a:t>первичный </a:t>
            </a:r>
            <a:r>
              <a:rPr sz="2200" spc="-5" dirty="0">
                <a:latin typeface="Times New Roman"/>
                <a:cs typeface="Times New Roman"/>
              </a:rPr>
              <a:t>дефект в </a:t>
            </a:r>
            <a:r>
              <a:rPr sz="2200" spc="-10" dirty="0">
                <a:latin typeface="Times New Roman"/>
                <a:cs typeface="Times New Roman"/>
              </a:rPr>
              <a:t>зародышевой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клетке</a:t>
            </a:r>
            <a:endParaRPr sz="2200">
              <a:latin typeface="Times New Roman"/>
              <a:cs typeface="Times New Roman"/>
            </a:endParaRPr>
          </a:p>
          <a:p>
            <a:pPr marL="241300" marR="592455">
              <a:lnSpc>
                <a:spcPct val="70000"/>
              </a:lnSpc>
              <a:spcBef>
                <a:spcPts val="400"/>
              </a:spcBef>
            </a:pPr>
            <a:r>
              <a:rPr sz="2200" dirty="0">
                <a:latin typeface="Times New Roman"/>
                <a:cs typeface="Times New Roman"/>
              </a:rPr>
              <a:t>таранной </a:t>
            </a:r>
            <a:r>
              <a:rPr sz="2200" spc="-10" dirty="0">
                <a:latin typeface="Times New Roman"/>
                <a:cs typeface="Times New Roman"/>
              </a:rPr>
              <a:t>кости, вызывающий </a:t>
            </a:r>
            <a:r>
              <a:rPr sz="2200" dirty="0">
                <a:latin typeface="Times New Roman"/>
                <a:cs typeface="Times New Roman"/>
              </a:rPr>
              <a:t>постоянное </a:t>
            </a:r>
            <a:r>
              <a:rPr sz="2200" spc="-10" dirty="0">
                <a:latin typeface="Times New Roman"/>
                <a:cs typeface="Times New Roman"/>
              </a:rPr>
              <a:t>подошвенное </a:t>
            </a:r>
            <a:r>
              <a:rPr sz="2200" spc="-5" dirty="0">
                <a:latin typeface="Times New Roman"/>
                <a:cs typeface="Times New Roman"/>
              </a:rPr>
              <a:t>сгибание и </a:t>
            </a:r>
            <a:r>
              <a:rPr sz="2200" spc="-10" dirty="0">
                <a:latin typeface="Times New Roman"/>
                <a:cs typeface="Times New Roman"/>
              </a:rPr>
              <a:t>инверсию </a:t>
            </a:r>
            <a:r>
              <a:rPr sz="2200" spc="-5" dirty="0">
                <a:latin typeface="Times New Roman"/>
                <a:cs typeface="Times New Roman"/>
              </a:rPr>
              <a:t>и  </a:t>
            </a:r>
            <a:r>
              <a:rPr sz="2200" spc="-10" dirty="0">
                <a:latin typeface="Times New Roman"/>
                <a:cs typeface="Times New Roman"/>
              </a:rPr>
              <a:t>нарушения </a:t>
            </a:r>
            <a:r>
              <a:rPr sz="2200" spc="-5" dirty="0">
                <a:latin typeface="Times New Roman"/>
                <a:cs typeface="Times New Roman"/>
              </a:rPr>
              <a:t>мягких </a:t>
            </a:r>
            <a:r>
              <a:rPr sz="2200" spc="-10" dirty="0">
                <a:latin typeface="Times New Roman"/>
                <a:cs typeface="Times New Roman"/>
              </a:rPr>
              <a:t>тканей, влияющие </a:t>
            </a:r>
            <a:r>
              <a:rPr sz="2200" spc="-5" dirty="0">
                <a:latin typeface="Times New Roman"/>
                <a:cs typeface="Times New Roman"/>
              </a:rPr>
              <a:t>на </a:t>
            </a:r>
            <a:r>
              <a:rPr sz="2200" spc="-10" dirty="0">
                <a:latin typeface="Times New Roman"/>
                <a:cs typeface="Times New Roman"/>
              </a:rPr>
              <a:t>нейро-мышечные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пучки.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Times New Roman"/>
                <a:cs typeface="Times New Roman"/>
              </a:rPr>
              <a:t>Существует </a:t>
            </a:r>
            <a:r>
              <a:rPr sz="2200" spc="-10" dirty="0">
                <a:latin typeface="Times New Roman"/>
                <a:cs typeface="Times New Roman"/>
              </a:rPr>
              <a:t>связь </a:t>
            </a:r>
            <a:r>
              <a:rPr sz="2200" spc="-5" dirty="0">
                <a:latin typeface="Times New Roman"/>
                <a:cs typeface="Times New Roman"/>
              </a:rPr>
              <a:t>с другими </a:t>
            </a:r>
            <a:r>
              <a:rPr sz="2200" spc="-10" dirty="0">
                <a:latin typeface="Times New Roman"/>
                <a:cs typeface="Times New Roman"/>
              </a:rPr>
              <a:t>заболеваниями, </a:t>
            </a:r>
            <a:r>
              <a:rPr sz="2200" dirty="0">
                <a:latin typeface="Times New Roman"/>
                <a:cs typeface="Times New Roman"/>
              </a:rPr>
              <a:t>такими </a:t>
            </a:r>
            <a:r>
              <a:rPr sz="2200" spc="-15" dirty="0">
                <a:latin typeface="Times New Roman"/>
                <a:cs typeface="Times New Roman"/>
              </a:rPr>
              <a:t>как </a:t>
            </a:r>
            <a:r>
              <a:rPr sz="2200" dirty="0">
                <a:latin typeface="Times New Roman"/>
                <a:cs typeface="Times New Roman"/>
              </a:rPr>
              <a:t>детский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церебральный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Times New Roman"/>
                <a:cs typeface="Times New Roman"/>
              </a:rPr>
              <a:t>паралич, артрогрипоз, хромосомные </a:t>
            </a:r>
            <a:r>
              <a:rPr sz="2200" spc="-10" dirty="0">
                <a:latin typeface="Times New Roman"/>
                <a:cs typeface="Times New Roman"/>
              </a:rPr>
              <a:t>аномалии, </a:t>
            </a:r>
            <a:r>
              <a:rPr sz="2200" spc="-5" dirty="0">
                <a:latin typeface="Times New Roman"/>
                <a:cs typeface="Times New Roman"/>
              </a:rPr>
              <a:t>расщепление </a:t>
            </a:r>
            <a:r>
              <a:rPr sz="2200" spc="-10" dirty="0">
                <a:latin typeface="Times New Roman"/>
                <a:cs typeface="Times New Roman"/>
              </a:rPr>
              <a:t>дужки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позвоночника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Times New Roman"/>
                <a:cs typeface="Times New Roman"/>
              </a:rPr>
              <a:t>(spina bifida) и </a:t>
            </a:r>
            <a:r>
              <a:rPr sz="2200" spc="-10" dirty="0">
                <a:latin typeface="Times New Roman"/>
                <a:cs typeface="Times New Roman"/>
              </a:rPr>
              <a:t>нервно-мышечные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заболевания.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7585" y="609676"/>
            <a:ext cx="3576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261600" cy="4140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1565910" indent="-22923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Колено </a:t>
            </a:r>
            <a:r>
              <a:rPr sz="2600" spc="-15" dirty="0">
                <a:latin typeface="Calibri"/>
                <a:cs typeface="Calibri"/>
              </a:rPr>
              <a:t>должно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осмотрено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предмет подвижности </a:t>
            </a:r>
            <a:r>
              <a:rPr sz="2600" dirty="0">
                <a:latin typeface="Calibri"/>
                <a:cs typeface="Calibri"/>
              </a:rPr>
              <a:t>и  стабильности.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Calibri"/>
                <a:cs typeface="Calibri"/>
              </a:rPr>
              <a:t>Колено </a:t>
            </a:r>
            <a:r>
              <a:rPr sz="2600" spc="-10" dirty="0">
                <a:latin typeface="Calibri"/>
                <a:cs typeface="Calibri"/>
              </a:rPr>
              <a:t>ребенка </a:t>
            </a:r>
            <a:r>
              <a:rPr sz="2600" spc="-20" dirty="0">
                <a:latin typeface="Calibri"/>
                <a:cs typeface="Calibri"/>
              </a:rPr>
              <a:t>необходимо </a:t>
            </a:r>
            <a:r>
              <a:rPr sz="2600" spc="-5" dirty="0">
                <a:latin typeface="Calibri"/>
                <a:cs typeface="Calibri"/>
              </a:rPr>
              <a:t>оценить </a:t>
            </a:r>
            <a:r>
              <a:rPr sz="2600" dirty="0">
                <a:latin typeface="Calibri"/>
                <a:cs typeface="Calibri"/>
              </a:rPr>
              <a:t>на наличие </a:t>
            </a:r>
            <a:r>
              <a:rPr sz="2600" spc="-5" dirty="0">
                <a:latin typeface="Calibri"/>
                <a:cs typeface="Calibri"/>
              </a:rPr>
              <a:t>варуса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вальгуса.</a:t>
            </a:r>
            <a:endParaRPr sz="2600">
              <a:latin typeface="Calibri"/>
              <a:cs typeface="Calibri"/>
            </a:endParaRPr>
          </a:p>
          <a:p>
            <a:pPr marL="241300" marR="113030" indent="-229235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Нижние конечности </a:t>
            </a:r>
            <a:r>
              <a:rPr sz="2600" spc="-20" dirty="0">
                <a:latin typeface="Calibri"/>
                <a:cs typeface="Calibri"/>
              </a:rPr>
              <a:t>проходят </a:t>
            </a:r>
            <a:r>
              <a:rPr sz="2600" dirty="0">
                <a:latin typeface="Calibri"/>
                <a:cs typeface="Calibri"/>
              </a:rPr>
              <a:t>через </a:t>
            </a:r>
            <a:r>
              <a:rPr sz="2600" spc="-15" dirty="0">
                <a:latin typeface="Calibri"/>
                <a:cs typeface="Calibri"/>
              </a:rPr>
              <a:t>предсказуемые </a:t>
            </a:r>
            <a:r>
              <a:rPr sz="2600" dirty="0">
                <a:latin typeface="Calibri"/>
                <a:cs typeface="Calibri"/>
              </a:rPr>
              <a:t>изменения в </a:t>
            </a:r>
            <a:r>
              <a:rPr sz="2600" spc="-40" dirty="0">
                <a:latin typeface="Calibri"/>
                <a:cs typeface="Calibri"/>
              </a:rPr>
              <a:t>ходе  </a:t>
            </a:r>
            <a:r>
              <a:rPr sz="2600" spc="-5" dirty="0">
                <a:latin typeface="Calibri"/>
                <a:cs typeface="Calibri"/>
              </a:rPr>
              <a:t>развития:</a:t>
            </a:r>
            <a:endParaRPr sz="2600">
              <a:latin typeface="Calibri"/>
              <a:cs typeface="Calibri"/>
            </a:endParaRPr>
          </a:p>
          <a:p>
            <a:pPr marL="241300" marR="324485" indent="-229235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изначально </a:t>
            </a:r>
            <a:r>
              <a:rPr sz="2600" spc="-20" dirty="0">
                <a:latin typeface="Calibri"/>
                <a:cs typeface="Calibri"/>
              </a:rPr>
              <a:t>колено </a:t>
            </a:r>
            <a:r>
              <a:rPr sz="2600" spc="-5" dirty="0">
                <a:latin typeface="Calibri"/>
                <a:cs typeface="Calibri"/>
              </a:rPr>
              <a:t>имеет варусную </a:t>
            </a:r>
            <a:r>
              <a:rPr sz="2600" dirty="0">
                <a:latin typeface="Calibri"/>
                <a:cs typeface="Calibri"/>
              </a:rPr>
              <a:t>позицию примерно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2 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область </a:t>
            </a:r>
            <a:r>
              <a:rPr sz="2600" spc="-15" dirty="0">
                <a:latin typeface="Calibri"/>
                <a:cs typeface="Calibri"/>
              </a:rPr>
              <a:t>колена </a:t>
            </a:r>
            <a:r>
              <a:rPr sz="2600" dirty="0">
                <a:latin typeface="Calibri"/>
                <a:cs typeface="Calibri"/>
              </a:rPr>
              <a:t>быстро </a:t>
            </a:r>
            <a:r>
              <a:rPr sz="2600" spc="-10" dirty="0">
                <a:latin typeface="Calibri"/>
                <a:cs typeface="Calibri"/>
              </a:rPr>
              <a:t>растет </a:t>
            </a:r>
            <a:r>
              <a:rPr sz="2600" dirty="0">
                <a:latin typeface="Calibri"/>
                <a:cs typeface="Calibri"/>
              </a:rPr>
              <a:t>и нижние </a:t>
            </a:r>
            <a:r>
              <a:rPr sz="2600" spc="-5" dirty="0">
                <a:latin typeface="Calibri"/>
                <a:cs typeface="Calibri"/>
              </a:rPr>
              <a:t>конечности </a:t>
            </a:r>
            <a:r>
              <a:rPr sz="2600" spc="-15" dirty="0">
                <a:latin typeface="Calibri"/>
                <a:cs typeface="Calibri"/>
              </a:rPr>
              <a:t>переходят </a:t>
            </a:r>
            <a:r>
              <a:rPr sz="2600" dirty="0">
                <a:latin typeface="Calibri"/>
                <a:cs typeface="Calibri"/>
              </a:rPr>
              <a:t>к  вальгусной или </a:t>
            </a:r>
            <a:r>
              <a:rPr sz="2600" spc="-5" dirty="0">
                <a:latin typeface="Calibri"/>
                <a:cs typeface="Calibri"/>
              </a:rPr>
              <a:t>Х-образной позиции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5 - 7 </a:t>
            </a:r>
            <a:r>
              <a:rPr sz="2600" spc="-35" dirty="0">
                <a:latin typeface="Calibri"/>
                <a:cs typeface="Calibri"/>
              </a:rPr>
              <a:t>лет, </a:t>
            </a:r>
            <a:r>
              <a:rPr sz="2600" dirty="0">
                <a:latin typeface="Calibri"/>
                <a:cs typeface="Calibri"/>
              </a:rPr>
              <a:t>и в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время они, </a:t>
            </a:r>
            <a:r>
              <a:rPr sz="2600" spc="-15" dirty="0">
                <a:latin typeface="Calibri"/>
                <a:cs typeface="Calibri"/>
              </a:rPr>
              <a:t>как  </a:t>
            </a:r>
            <a:r>
              <a:rPr sz="2600" dirty="0">
                <a:latin typeface="Calibri"/>
                <a:cs typeface="Calibri"/>
              </a:rPr>
              <a:t>правило, </a:t>
            </a:r>
            <a:r>
              <a:rPr sz="2600" spc="-5" dirty="0">
                <a:latin typeface="Calibri"/>
                <a:cs typeface="Calibri"/>
              </a:rPr>
              <a:t>выправляются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положение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spc="-5" dirty="0">
                <a:latin typeface="Calibri"/>
                <a:cs typeface="Calibri"/>
              </a:rPr>
              <a:t>взрослого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типа.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208" y="609676"/>
            <a:ext cx="73221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Торсия большеберцовой</a:t>
            </a:r>
            <a:r>
              <a:rPr b="0" spc="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65410" cy="42475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89535" indent="-229235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внутренний поворот дистальной части </a:t>
            </a:r>
            <a:r>
              <a:rPr sz="2800" spc="-15" dirty="0">
                <a:latin typeface="Calibri"/>
                <a:cs typeface="Calibri"/>
              </a:rPr>
              <a:t>большеберцовой кости </a:t>
            </a:r>
            <a:r>
              <a:rPr sz="2800" spc="-5" dirty="0">
                <a:latin typeface="Calibri"/>
                <a:cs typeface="Calibri"/>
              </a:rPr>
              <a:t>по  </a:t>
            </a:r>
            <a:r>
              <a:rPr sz="2800" spc="-10" dirty="0">
                <a:latin typeface="Calibri"/>
                <a:cs typeface="Calibri"/>
              </a:rPr>
              <a:t>отношению </a:t>
            </a:r>
            <a:r>
              <a:rPr sz="2800" spc="-5" dirty="0">
                <a:latin typeface="Calibri"/>
                <a:cs typeface="Calibri"/>
              </a:rPr>
              <a:t>к проксимальной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части.</a:t>
            </a:r>
            <a:endParaRPr sz="2800">
              <a:latin typeface="Calibri"/>
              <a:cs typeface="Calibri"/>
            </a:endParaRPr>
          </a:p>
          <a:p>
            <a:pPr marL="241300" marR="149860" indent="-229235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привести </a:t>
            </a:r>
            <a:r>
              <a:rPr sz="2800" spc="-10" dirty="0">
                <a:latin typeface="Calibri"/>
                <a:cs typeface="Calibri"/>
              </a:rPr>
              <a:t>либо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внутренней, либо </a:t>
            </a:r>
            <a:r>
              <a:rPr sz="2800" spc="-5" dirty="0">
                <a:latin typeface="Calibri"/>
                <a:cs typeface="Calibri"/>
              </a:rPr>
              <a:t>к внешней </a:t>
            </a:r>
            <a:r>
              <a:rPr sz="2800" spc="-15" dirty="0">
                <a:latin typeface="Calibri"/>
                <a:cs typeface="Calibri"/>
              </a:rPr>
              <a:t>ротации  </a:t>
            </a:r>
            <a:r>
              <a:rPr sz="2800" spc="-20" dirty="0">
                <a:latin typeface="Calibri"/>
                <a:cs typeface="Calibri"/>
              </a:rPr>
              <a:t>голени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вызвать ненормальную с </a:t>
            </a:r>
            <a:r>
              <a:rPr sz="2800" spc="-10" dirty="0">
                <a:latin typeface="Calibri"/>
                <a:cs typeface="Calibri"/>
              </a:rPr>
              <a:t>виду картину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походки.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025"/>
              </a:lnSpc>
              <a:spcBef>
                <a:spcPts val="3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детей, </a:t>
            </a:r>
            <a:r>
              <a:rPr sz="2800" spc="-5" dirty="0">
                <a:latin typeface="Calibri"/>
                <a:cs typeface="Calibri"/>
              </a:rPr>
              <a:t>имеющих при </a:t>
            </a:r>
            <a:r>
              <a:rPr sz="2800" spc="-10" dirty="0">
                <a:latin typeface="Calibri"/>
                <a:cs typeface="Calibri"/>
              </a:rPr>
              <a:t>рождении </a:t>
            </a:r>
            <a:r>
              <a:rPr sz="2800" spc="-5" dirty="0">
                <a:latin typeface="Calibri"/>
                <a:cs typeface="Calibri"/>
              </a:rPr>
              <a:t>внутреннюю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ротацию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35"/>
              </a:spcBef>
            </a:pPr>
            <a:r>
              <a:rPr sz="2800" spc="-15" dirty="0">
                <a:latin typeface="Calibri"/>
                <a:cs typeface="Calibri"/>
              </a:rPr>
              <a:t>большеберцовой кости </a:t>
            </a:r>
            <a:r>
              <a:rPr sz="2800" spc="-5" dirty="0">
                <a:latin typeface="Calibri"/>
                <a:cs typeface="Calibri"/>
              </a:rPr>
              <a:t>примерно на 5°, </a:t>
            </a:r>
            <a:r>
              <a:rPr sz="2800" spc="-10" dirty="0">
                <a:latin typeface="Calibri"/>
                <a:cs typeface="Calibri"/>
              </a:rPr>
              <a:t>прогрессирует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10 - 15°  во взрослом </a:t>
            </a:r>
            <a:r>
              <a:rPr sz="2800" spc="-10" dirty="0">
                <a:latin typeface="Calibri"/>
                <a:cs typeface="Calibri"/>
              </a:rPr>
              <a:t>состоянии </a:t>
            </a:r>
            <a:r>
              <a:rPr sz="2800" spc="-5" dirty="0">
                <a:latin typeface="Calibri"/>
                <a:cs typeface="Calibri"/>
              </a:rPr>
              <a:t>→ </a:t>
            </a:r>
            <a:r>
              <a:rPr sz="2800" spc="-10" dirty="0">
                <a:latin typeface="Calibri"/>
                <a:cs typeface="Calibri"/>
              </a:rPr>
              <a:t>наиболее распространенная </a:t>
            </a:r>
            <a:r>
              <a:rPr sz="2800" spc="-5" dirty="0">
                <a:latin typeface="Calibri"/>
                <a:cs typeface="Calibri"/>
              </a:rPr>
              <a:t>причина 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15" dirty="0">
                <a:latin typeface="Calibri"/>
                <a:cs typeface="Calibri"/>
              </a:rPr>
              <a:t>хождения </a:t>
            </a:r>
            <a:r>
              <a:rPr sz="2800" spc="-10" dirty="0">
                <a:latin typeface="Calibri"/>
                <a:cs typeface="Calibri"/>
              </a:rPr>
              <a:t>носками </a:t>
            </a:r>
            <a:r>
              <a:rPr sz="2800" spc="-5" dirty="0">
                <a:latin typeface="Calibri"/>
                <a:cs typeface="Calibri"/>
              </a:rPr>
              <a:t>внутрь в </a:t>
            </a:r>
            <a:r>
              <a:rPr sz="2800" spc="-10" dirty="0">
                <a:latin typeface="Calibri"/>
                <a:cs typeface="Calibri"/>
              </a:rPr>
              <a:t>возрасте,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10" dirty="0">
                <a:latin typeface="Calibri"/>
                <a:cs typeface="Calibri"/>
              </a:rPr>
              <a:t>ребенок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только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spc="-5" dirty="0">
                <a:latin typeface="Calibri"/>
                <a:cs typeface="Calibri"/>
              </a:rPr>
              <a:t>начинает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ходить.</a:t>
            </a:r>
            <a:endParaRPr sz="2800">
              <a:latin typeface="Calibri"/>
              <a:cs typeface="Calibri"/>
            </a:endParaRPr>
          </a:p>
          <a:p>
            <a:pPr marL="241300" marR="1275080" indent="-229235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обследование </a:t>
            </a:r>
            <a:r>
              <a:rPr sz="2800" spc="-5" dirty="0">
                <a:latin typeface="Calibri"/>
                <a:cs typeface="Calibri"/>
              </a:rPr>
              <a:t>включает в </a:t>
            </a:r>
            <a:r>
              <a:rPr sz="2800" dirty="0">
                <a:latin typeface="Calibri"/>
                <a:cs typeface="Calibri"/>
              </a:rPr>
              <a:t>себя </a:t>
            </a:r>
            <a:r>
              <a:rPr sz="2800" spc="-10" dirty="0">
                <a:latin typeface="Calibri"/>
                <a:cs typeface="Calibri"/>
              </a:rPr>
              <a:t>оценку </a:t>
            </a:r>
            <a:r>
              <a:rPr sz="2800" spc="-5" dirty="0">
                <a:latin typeface="Calibri"/>
                <a:cs typeface="Calibri"/>
              </a:rPr>
              <a:t>позиции </a:t>
            </a:r>
            <a:r>
              <a:rPr sz="2800" spc="-20" dirty="0">
                <a:latin typeface="Calibri"/>
                <a:cs typeface="Calibri"/>
              </a:rPr>
              <a:t>коленной  </a:t>
            </a:r>
            <a:r>
              <a:rPr sz="2800" spc="-5" dirty="0">
                <a:latin typeface="Calibri"/>
                <a:cs typeface="Calibri"/>
              </a:rPr>
              <a:t>чашечки при </a:t>
            </a:r>
            <a:r>
              <a:rPr sz="2800" spc="-25" dirty="0">
                <a:latin typeface="Calibri"/>
                <a:cs typeface="Calibri"/>
              </a:rPr>
              <a:t>ходьбе, </a:t>
            </a:r>
            <a:r>
              <a:rPr sz="2800" spc="-5" dirty="0">
                <a:latin typeface="Calibri"/>
                <a:cs typeface="Calibri"/>
              </a:rPr>
              <a:t>а </a:t>
            </a:r>
            <a:r>
              <a:rPr sz="2800" spc="-15" dirty="0">
                <a:latin typeface="Calibri"/>
                <a:cs typeface="Calibri"/>
              </a:rPr>
              <a:t>также </a:t>
            </a:r>
            <a:r>
              <a:rPr sz="2800" spc="-35" dirty="0">
                <a:latin typeface="Calibri"/>
                <a:cs typeface="Calibri"/>
              </a:rPr>
              <a:t>угла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бедро-стопа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489" y="609676"/>
            <a:ext cx="7415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Определение </a:t>
            </a:r>
            <a:r>
              <a:rPr b="0" dirty="0">
                <a:latin typeface="Calibri Light"/>
                <a:cs typeface="Calibri Light"/>
              </a:rPr>
              <a:t>угла</a:t>
            </a:r>
            <a:r>
              <a:rPr b="0" spc="-1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бедро-стопа</a:t>
            </a:r>
          </a:p>
        </p:txBody>
      </p:sp>
      <p:sp>
        <p:nvSpPr>
          <p:cNvPr id="3" name="object 3"/>
          <p:cNvSpPr/>
          <p:nvPr/>
        </p:nvSpPr>
        <p:spPr>
          <a:xfrm>
            <a:off x="2415539" y="1827276"/>
            <a:ext cx="2476500" cy="3515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5920" y="1772411"/>
            <a:ext cx="3561587" cy="2229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21351" y="4405376"/>
            <a:ext cx="60432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Угол </a:t>
            </a:r>
            <a:r>
              <a:rPr sz="1800" spc="-10" dirty="0">
                <a:latin typeface="Calibri"/>
                <a:cs typeface="Calibri"/>
              </a:rPr>
              <a:t>бедро-стопа </a:t>
            </a:r>
            <a:r>
              <a:rPr sz="1800" spc="-5" dirty="0">
                <a:latin typeface="Calibri"/>
                <a:cs typeface="Calibri"/>
              </a:rPr>
              <a:t>оценивается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положении </a:t>
            </a:r>
            <a:r>
              <a:rPr sz="1800" spc="-15" dirty="0">
                <a:latin typeface="Calibri"/>
                <a:cs typeface="Calibri"/>
              </a:rPr>
              <a:t>лежа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животе </a:t>
            </a:r>
            <a:r>
              <a:rPr sz="1800" dirty="0">
                <a:latin typeface="Calibri"/>
                <a:cs typeface="Calibri"/>
              </a:rPr>
              <a:t>с  </a:t>
            </a:r>
            <a:r>
              <a:rPr sz="1800" spc="-10" dirty="0">
                <a:latin typeface="Calibri"/>
                <a:cs typeface="Calibri"/>
              </a:rPr>
              <a:t>коленями согнутыми </a:t>
            </a:r>
            <a:r>
              <a:rPr sz="1800" spc="-20" dirty="0">
                <a:latin typeface="Calibri"/>
                <a:cs typeface="Calibri"/>
              </a:rPr>
              <a:t>под </a:t>
            </a:r>
            <a:r>
              <a:rPr sz="1800" spc="-15" dirty="0">
                <a:latin typeface="Calibri"/>
                <a:cs typeface="Calibri"/>
              </a:rPr>
              <a:t>углом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90°.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Рисуются </a:t>
            </a:r>
            <a:r>
              <a:rPr sz="1800" spc="-5" dirty="0">
                <a:latin typeface="Calibri"/>
                <a:cs typeface="Calibri"/>
              </a:rPr>
              <a:t>две </a:t>
            </a:r>
            <a:r>
              <a:rPr sz="1800" spc="-10" dirty="0">
                <a:latin typeface="Calibri"/>
                <a:cs typeface="Calibri"/>
              </a:rPr>
              <a:t>рассекающие </a:t>
            </a:r>
            <a:r>
              <a:rPr sz="1800" spc="-5" dirty="0">
                <a:latin typeface="Calibri"/>
                <a:cs typeface="Calibri"/>
              </a:rPr>
              <a:t>линии: </a:t>
            </a:r>
            <a:r>
              <a:rPr sz="1800" spc="-15" dirty="0">
                <a:latin typeface="Calibri"/>
                <a:cs typeface="Calibri"/>
              </a:rPr>
              <a:t>одна вдоль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бедренной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кости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другая </a:t>
            </a:r>
            <a:r>
              <a:rPr sz="1800" dirty="0">
                <a:latin typeface="Calibri"/>
                <a:cs typeface="Calibri"/>
              </a:rPr>
              <a:t>через </a:t>
            </a:r>
            <a:r>
              <a:rPr sz="1800" spc="-5" dirty="0">
                <a:latin typeface="Calibri"/>
                <a:cs typeface="Calibri"/>
              </a:rPr>
              <a:t>пятку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третий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межпальцевый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промежуток. </a:t>
            </a:r>
            <a:r>
              <a:rPr sz="1800" spc="-35" dirty="0">
                <a:latin typeface="Calibri"/>
                <a:cs typeface="Calibri"/>
              </a:rPr>
              <a:t>Угол </a:t>
            </a:r>
            <a:r>
              <a:rPr sz="1800" spc="-15" dirty="0">
                <a:latin typeface="Calibri"/>
                <a:cs typeface="Calibri"/>
              </a:rPr>
              <a:t>должен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-10° до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+10°.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585" y="609676"/>
            <a:ext cx="74015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Осмотр. </a:t>
            </a:r>
            <a:r>
              <a:rPr b="0" dirty="0">
                <a:latin typeface="Calibri Light"/>
                <a:cs typeface="Calibri Light"/>
              </a:rPr>
              <a:t>Тазобедренный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сустав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54945" cy="4133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У доношенных </a:t>
            </a:r>
            <a:r>
              <a:rPr sz="2600" spc="-10" dirty="0">
                <a:latin typeface="Times New Roman"/>
                <a:cs typeface="Times New Roman"/>
              </a:rPr>
              <a:t>новорожденных </a:t>
            </a:r>
            <a:r>
              <a:rPr sz="2600" spc="-20" dirty="0">
                <a:latin typeface="Times New Roman"/>
                <a:cs typeface="Times New Roman"/>
              </a:rPr>
              <a:t>наблюдается </a:t>
            </a:r>
            <a:r>
              <a:rPr sz="2600" spc="-5" dirty="0">
                <a:latin typeface="Times New Roman"/>
                <a:cs typeface="Times New Roman"/>
              </a:rPr>
              <a:t>неполное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разгибание</a:t>
            </a:r>
            <a:endParaRPr sz="2600">
              <a:latin typeface="Times New Roman"/>
              <a:cs typeface="Times New Roman"/>
            </a:endParaRPr>
          </a:p>
          <a:p>
            <a:pPr marL="241300" marR="205104">
              <a:lnSpc>
                <a:spcPct val="70000"/>
              </a:lnSpc>
              <a:spcBef>
                <a:spcPts val="465"/>
              </a:spcBef>
            </a:pPr>
            <a:r>
              <a:rPr sz="2600" spc="-20" dirty="0">
                <a:latin typeface="Times New Roman"/>
                <a:cs typeface="Times New Roman"/>
              </a:rPr>
              <a:t>бедра </a:t>
            </a:r>
            <a:r>
              <a:rPr sz="2600" spc="-5" dirty="0">
                <a:latin typeface="Times New Roman"/>
                <a:cs typeface="Times New Roman"/>
              </a:rPr>
              <a:t>со средним </a:t>
            </a:r>
            <a:r>
              <a:rPr sz="2600" dirty="0">
                <a:latin typeface="Times New Roman"/>
                <a:cs typeface="Times New Roman"/>
              </a:rPr>
              <a:t>ограничением </a:t>
            </a:r>
            <a:r>
              <a:rPr sz="2600" spc="5" dirty="0">
                <a:latin typeface="Times New Roman"/>
                <a:cs typeface="Times New Roman"/>
              </a:rPr>
              <a:t>30°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30" dirty="0">
                <a:latin typeface="Times New Roman"/>
                <a:cs typeface="Times New Roman"/>
              </a:rPr>
              <a:t>результате </a:t>
            </a:r>
            <a:r>
              <a:rPr sz="2600" spc="-10" dirty="0">
                <a:latin typeface="Times New Roman"/>
                <a:cs typeface="Times New Roman"/>
              </a:rPr>
              <a:t>преобладания </a:t>
            </a:r>
            <a:r>
              <a:rPr sz="2600" dirty="0">
                <a:latin typeface="Times New Roman"/>
                <a:cs typeface="Times New Roman"/>
              </a:rPr>
              <a:t>тонуса  </a:t>
            </a:r>
            <a:r>
              <a:rPr sz="2600" spc="-10" dirty="0">
                <a:latin typeface="Times New Roman"/>
                <a:cs typeface="Times New Roman"/>
              </a:rPr>
              <a:t>сгибателей.</a:t>
            </a:r>
            <a:endParaRPr sz="2600">
              <a:latin typeface="Times New Roman"/>
              <a:cs typeface="Times New Roman"/>
            </a:endParaRPr>
          </a:p>
          <a:p>
            <a:pPr marL="241300" marR="15176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Ограничение разгибания уменьшается до </a:t>
            </a:r>
            <a:r>
              <a:rPr sz="2600" spc="-5" dirty="0">
                <a:latin typeface="Times New Roman"/>
                <a:cs typeface="Times New Roman"/>
              </a:rPr>
              <a:t>менее чем </a:t>
            </a:r>
            <a:r>
              <a:rPr sz="2600" spc="5" dirty="0">
                <a:latin typeface="Times New Roman"/>
                <a:cs typeface="Times New Roman"/>
              </a:rPr>
              <a:t>10°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10" dirty="0">
                <a:latin typeface="Times New Roman"/>
                <a:cs typeface="Times New Roman"/>
              </a:rPr>
              <a:t>возрасту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3-6  </a:t>
            </a:r>
            <a:r>
              <a:rPr sz="2600" spc="5" dirty="0">
                <a:latin typeface="Times New Roman"/>
                <a:cs typeface="Times New Roman"/>
              </a:rPr>
              <a:t>месяцев.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0" dirty="0">
                <a:latin typeface="Times New Roman"/>
                <a:cs typeface="Times New Roman"/>
              </a:rPr>
              <a:t>рождения </a:t>
            </a:r>
            <a:r>
              <a:rPr sz="2600" dirty="0">
                <a:latin typeface="Times New Roman"/>
                <a:cs typeface="Times New Roman"/>
              </a:rPr>
              <a:t>и в раннем детстве </a:t>
            </a:r>
            <a:r>
              <a:rPr sz="2600" spc="-10" dirty="0">
                <a:latin typeface="Times New Roman"/>
                <a:cs typeface="Times New Roman"/>
              </a:rPr>
              <a:t>наружная </a:t>
            </a:r>
            <a:r>
              <a:rPr sz="2600" dirty="0">
                <a:latin typeface="Times New Roman"/>
                <a:cs typeface="Times New Roman"/>
              </a:rPr>
              <a:t>ротация </a:t>
            </a:r>
            <a:r>
              <a:rPr sz="2600" spc="-20" dirty="0">
                <a:latin typeface="Times New Roman"/>
                <a:cs typeface="Times New Roman"/>
              </a:rPr>
              <a:t>бедра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превышает</a:t>
            </a:r>
            <a:endParaRPr sz="2600">
              <a:latin typeface="Times New Roman"/>
              <a:cs typeface="Times New Roman"/>
            </a:endParaRPr>
          </a:p>
          <a:p>
            <a:pPr marL="241300" marR="856615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Times New Roman"/>
                <a:cs typeface="Times New Roman"/>
              </a:rPr>
              <a:t>внутреннюю. С </a:t>
            </a:r>
            <a:r>
              <a:rPr sz="2600" spc="-5" dirty="0">
                <a:latin typeface="Times New Roman"/>
                <a:cs typeface="Times New Roman"/>
              </a:rPr>
              <a:t>уменьшением </a:t>
            </a:r>
            <a:r>
              <a:rPr sz="2600" spc="-10" dirty="0">
                <a:latin typeface="Times New Roman"/>
                <a:cs typeface="Times New Roman"/>
              </a:rPr>
              <a:t>раннего </a:t>
            </a:r>
            <a:r>
              <a:rPr sz="2600" spc="-20" dirty="0">
                <a:latin typeface="Times New Roman"/>
                <a:cs typeface="Times New Roman"/>
              </a:rPr>
              <a:t>положения </a:t>
            </a:r>
            <a:r>
              <a:rPr sz="2600" dirty="0">
                <a:latin typeface="Times New Roman"/>
                <a:cs typeface="Times New Roman"/>
              </a:rPr>
              <a:t>сгибания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бедра  </a:t>
            </a:r>
            <a:r>
              <a:rPr sz="2600" dirty="0">
                <a:latin typeface="Times New Roman"/>
                <a:cs typeface="Times New Roman"/>
              </a:rPr>
              <a:t>внутренняя ротация постепенно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увеличивается.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Асимметрия при </a:t>
            </a:r>
            <a:r>
              <a:rPr sz="2600" spc="-10" dirty="0">
                <a:latin typeface="Times New Roman"/>
                <a:cs typeface="Times New Roman"/>
              </a:rPr>
              <a:t>двустороннем отведением </a:t>
            </a:r>
            <a:r>
              <a:rPr sz="2600" spc="-15" dirty="0">
                <a:latin typeface="Times New Roman"/>
                <a:cs typeface="Times New Roman"/>
              </a:rPr>
              <a:t>бедра,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зрительным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20" dirty="0">
                <a:latin typeface="Times New Roman"/>
                <a:cs typeface="Times New Roman"/>
              </a:rPr>
              <a:t>укорочением </a:t>
            </a:r>
            <a:r>
              <a:rPr sz="2600" spc="-15" dirty="0">
                <a:latin typeface="Times New Roman"/>
                <a:cs typeface="Times New Roman"/>
              </a:rPr>
              <a:t>одной </a:t>
            </a:r>
            <a:r>
              <a:rPr sz="2600" spc="-5" dirty="0">
                <a:latin typeface="Times New Roman"/>
                <a:cs typeface="Times New Roman"/>
              </a:rPr>
              <a:t>ноги </a:t>
            </a:r>
            <a:r>
              <a:rPr sz="2600" dirty="0">
                <a:latin typeface="Times New Roman"/>
                <a:cs typeface="Times New Roman"/>
              </a:rPr>
              <a:t>и асимметричными </a:t>
            </a:r>
            <a:r>
              <a:rPr sz="2600" spc="-10" dirty="0">
                <a:latin typeface="Times New Roman"/>
                <a:cs typeface="Times New Roman"/>
              </a:rPr>
              <a:t>складками </a:t>
            </a:r>
            <a:r>
              <a:rPr sz="2600" spc="-50" dirty="0">
                <a:latin typeface="Times New Roman"/>
                <a:cs typeface="Times New Roman"/>
              </a:rPr>
              <a:t>кожи </a:t>
            </a:r>
            <a:r>
              <a:rPr sz="2600" spc="-5" dirty="0">
                <a:latin typeface="Times New Roman"/>
                <a:cs typeface="Times New Roman"/>
              </a:rPr>
              <a:t>на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уровне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ягодичных </a:t>
            </a:r>
            <a:r>
              <a:rPr sz="2600" dirty="0">
                <a:latin typeface="Times New Roman"/>
                <a:cs typeface="Times New Roman"/>
              </a:rPr>
              <a:t>мышц и </a:t>
            </a:r>
            <a:r>
              <a:rPr sz="2600" spc="-5" dirty="0">
                <a:latin typeface="Times New Roman"/>
                <a:cs typeface="Times New Roman"/>
              </a:rPr>
              <a:t>верхней части </a:t>
            </a:r>
            <a:r>
              <a:rPr sz="2600" spc="-20" dirty="0">
                <a:latin typeface="Times New Roman"/>
                <a:cs typeface="Times New Roman"/>
              </a:rPr>
              <a:t>бедра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25" dirty="0">
                <a:latin typeface="Times New Roman"/>
                <a:cs typeface="Times New Roman"/>
              </a:rPr>
              <a:t>высокой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вероятностью</a:t>
            </a:r>
            <a:endParaRPr sz="2600">
              <a:latin typeface="Times New Roman"/>
              <a:cs typeface="Times New Roman"/>
            </a:endParaRPr>
          </a:p>
          <a:p>
            <a:pPr marL="241300" marR="704850">
              <a:lnSpc>
                <a:spcPct val="70100"/>
              </a:lnSpc>
              <a:spcBef>
                <a:spcPts val="465"/>
              </a:spcBef>
            </a:pPr>
            <a:r>
              <a:rPr sz="2600" spc="-10" dirty="0">
                <a:latin typeface="Times New Roman"/>
                <a:cs typeface="Times New Roman"/>
              </a:rPr>
              <a:t>свидетельствуют </a:t>
            </a:r>
            <a:r>
              <a:rPr sz="2600" dirty="0">
                <a:latin typeface="Times New Roman"/>
                <a:cs typeface="Times New Roman"/>
              </a:rPr>
              <a:t>о </a:t>
            </a:r>
            <a:r>
              <a:rPr sz="2600" spc="-10" dirty="0">
                <a:latin typeface="Times New Roman"/>
                <a:cs typeface="Times New Roman"/>
              </a:rPr>
              <a:t>врожденной </a:t>
            </a:r>
            <a:r>
              <a:rPr sz="2600" dirty="0">
                <a:latin typeface="Times New Roman"/>
                <a:cs typeface="Times New Roman"/>
              </a:rPr>
              <a:t>или </a:t>
            </a:r>
            <a:r>
              <a:rPr sz="2600" spc="-5" dirty="0">
                <a:latin typeface="Times New Roman"/>
                <a:cs typeface="Times New Roman"/>
              </a:rPr>
              <a:t>приобретенной </a:t>
            </a:r>
            <a:r>
              <a:rPr sz="2600" spc="-10" dirty="0">
                <a:latin typeface="Times New Roman"/>
                <a:cs typeface="Times New Roman"/>
              </a:rPr>
              <a:t>дисплазии </a:t>
            </a:r>
            <a:r>
              <a:rPr sz="2600" spc="-5" dirty="0">
                <a:latin typeface="Times New Roman"/>
                <a:cs typeface="Times New Roman"/>
              </a:rPr>
              <a:t>или  </a:t>
            </a:r>
            <a:r>
              <a:rPr sz="2600" spc="-15" dirty="0">
                <a:latin typeface="Times New Roman"/>
                <a:cs typeface="Times New Roman"/>
              </a:rPr>
              <a:t>вывихе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бедра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302" y="609676"/>
            <a:ext cx="4311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Антеверсия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бедра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33025" cy="398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Показатель </a:t>
            </a:r>
            <a:r>
              <a:rPr sz="2600" spc="-5" dirty="0">
                <a:latin typeface="Times New Roman"/>
                <a:cs typeface="Times New Roman"/>
              </a:rPr>
              <a:t>антеверсии является </a:t>
            </a:r>
            <a:r>
              <a:rPr sz="2600" spc="-25" dirty="0">
                <a:latin typeface="Times New Roman"/>
                <a:cs typeface="Times New Roman"/>
              </a:rPr>
              <a:t>угол </a:t>
            </a:r>
            <a:r>
              <a:rPr sz="2600" dirty="0">
                <a:latin typeface="Times New Roman"/>
                <a:cs typeface="Times New Roman"/>
              </a:rPr>
              <a:t>между </a:t>
            </a:r>
            <a:r>
              <a:rPr sz="2600" spc="-20" dirty="0">
                <a:latin typeface="Times New Roman"/>
                <a:cs typeface="Times New Roman"/>
              </a:rPr>
              <a:t>двумя </a:t>
            </a:r>
            <a:r>
              <a:rPr sz="2600" spc="10" dirty="0">
                <a:latin typeface="Times New Roman"/>
                <a:cs typeface="Times New Roman"/>
              </a:rPr>
              <a:t>осями </a:t>
            </a:r>
            <a:r>
              <a:rPr sz="2600" dirty="0">
                <a:latin typeface="Times New Roman"/>
                <a:cs typeface="Times New Roman"/>
              </a:rPr>
              <a:t>(1 –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через</a:t>
            </a:r>
            <a:endParaRPr sz="2600">
              <a:latin typeface="Times New Roman"/>
              <a:cs typeface="Times New Roman"/>
            </a:endParaRPr>
          </a:p>
          <a:p>
            <a:pPr marL="241300" marR="36703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Times New Roman"/>
                <a:cs typeface="Times New Roman"/>
              </a:rPr>
              <a:t>центры </a:t>
            </a:r>
            <a:r>
              <a:rPr sz="2600" spc="-20" dirty="0">
                <a:latin typeface="Times New Roman"/>
                <a:cs typeface="Times New Roman"/>
              </a:rPr>
              <a:t>головки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шейки </a:t>
            </a:r>
            <a:r>
              <a:rPr sz="2600" spc="-10" dirty="0">
                <a:latin typeface="Times New Roman"/>
                <a:cs typeface="Times New Roman"/>
              </a:rPr>
              <a:t>бедренной </a:t>
            </a:r>
            <a:r>
              <a:rPr sz="2600" spc="-15" dirty="0">
                <a:latin typeface="Times New Roman"/>
                <a:cs typeface="Times New Roman"/>
              </a:rPr>
              <a:t>кости; </a:t>
            </a:r>
            <a:r>
              <a:rPr sz="2600" spc="5" dirty="0">
                <a:latin typeface="Times New Roman"/>
                <a:cs typeface="Times New Roman"/>
              </a:rPr>
              <a:t>2- </a:t>
            </a:r>
            <a:r>
              <a:rPr sz="2600" dirty="0">
                <a:latin typeface="Times New Roman"/>
                <a:cs typeface="Times New Roman"/>
              </a:rPr>
              <a:t>между </a:t>
            </a:r>
            <a:r>
              <a:rPr sz="2600" spc="5" dirty="0">
                <a:latin typeface="Times New Roman"/>
                <a:cs typeface="Times New Roman"/>
              </a:rPr>
              <a:t>через </a:t>
            </a:r>
            <a:r>
              <a:rPr sz="2600" dirty="0">
                <a:latin typeface="Times New Roman"/>
                <a:cs typeface="Times New Roman"/>
              </a:rPr>
              <a:t>мыщелки  </a:t>
            </a:r>
            <a:r>
              <a:rPr sz="2600" spc="-10" dirty="0">
                <a:latin typeface="Times New Roman"/>
                <a:cs typeface="Times New Roman"/>
              </a:rPr>
              <a:t>бедренной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кости)</a:t>
            </a:r>
            <a:endParaRPr sz="2600">
              <a:latin typeface="Times New Roman"/>
              <a:cs typeface="Times New Roman"/>
            </a:endParaRPr>
          </a:p>
          <a:p>
            <a:pPr marL="241300" marR="96520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Выравнивание </a:t>
            </a:r>
            <a:r>
              <a:rPr sz="2600" i="1" dirty="0">
                <a:latin typeface="Times New Roman"/>
                <a:cs typeface="Times New Roman"/>
              </a:rPr>
              <a:t>(центровка) </a:t>
            </a:r>
            <a:r>
              <a:rPr sz="2600" spc="-5" dirty="0">
                <a:latin typeface="Times New Roman"/>
                <a:cs typeface="Times New Roman"/>
              </a:rPr>
              <a:t>шейки </a:t>
            </a:r>
            <a:r>
              <a:rPr sz="2600" spc="-10" dirty="0">
                <a:latin typeface="Times New Roman"/>
                <a:cs typeface="Times New Roman"/>
              </a:rPr>
              <a:t>бедренной </a:t>
            </a:r>
            <a:r>
              <a:rPr sz="2600" spc="-15" dirty="0">
                <a:latin typeface="Times New Roman"/>
                <a:cs typeface="Times New Roman"/>
              </a:rPr>
              <a:t>кости </a:t>
            </a:r>
            <a:r>
              <a:rPr sz="2600" dirty="0">
                <a:latin typeface="Times New Roman"/>
                <a:cs typeface="Times New Roman"/>
              </a:rPr>
              <a:t>у </a:t>
            </a:r>
            <a:r>
              <a:rPr sz="2600" spc="-10" dirty="0">
                <a:latin typeface="Times New Roman"/>
                <a:cs typeface="Times New Roman"/>
              </a:rPr>
              <a:t>новорожденных  </a:t>
            </a:r>
            <a:r>
              <a:rPr sz="2600" spc="-20" dirty="0">
                <a:latin typeface="Times New Roman"/>
                <a:cs typeface="Times New Roman"/>
              </a:rPr>
              <a:t>согласуется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пренатальной </a:t>
            </a:r>
            <a:r>
              <a:rPr sz="2600" dirty="0">
                <a:latin typeface="Times New Roman"/>
                <a:cs typeface="Times New Roman"/>
              </a:rPr>
              <a:t>coxa valga и </a:t>
            </a:r>
            <a:r>
              <a:rPr sz="2600" spc="-5" dirty="0">
                <a:latin typeface="Times New Roman"/>
                <a:cs typeface="Times New Roman"/>
              </a:rPr>
              <a:t>усиленной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антиверсией.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5" dirty="0">
                <a:latin typeface="Times New Roman"/>
                <a:cs typeface="Times New Roman"/>
              </a:rPr>
              <a:t>возрастом </a:t>
            </a:r>
            <a:r>
              <a:rPr sz="2600" spc="-25" dirty="0">
                <a:latin typeface="Times New Roman"/>
                <a:cs typeface="Times New Roman"/>
              </a:rPr>
              <a:t>происходит </a:t>
            </a:r>
            <a:r>
              <a:rPr sz="2600" spc="-10" dirty="0">
                <a:latin typeface="Times New Roman"/>
                <a:cs typeface="Times New Roman"/>
              </a:rPr>
              <a:t>физиологическое </a:t>
            </a:r>
            <a:r>
              <a:rPr sz="2600" spc="-5" dirty="0">
                <a:latin typeface="Times New Roman"/>
                <a:cs typeface="Times New Roman"/>
              </a:rPr>
              <a:t>уменьшение антеверсии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за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Times New Roman"/>
                <a:cs typeface="Times New Roman"/>
              </a:rPr>
              <a:t>счет </a:t>
            </a:r>
            <a:r>
              <a:rPr sz="2600" spc="-10" dirty="0">
                <a:latin typeface="Times New Roman"/>
                <a:cs typeface="Times New Roman"/>
              </a:rPr>
              <a:t>наружной </a:t>
            </a:r>
            <a:r>
              <a:rPr sz="2600" dirty="0">
                <a:latin typeface="Times New Roman"/>
                <a:cs typeface="Times New Roman"/>
              </a:rPr>
              <a:t>ротации </a:t>
            </a:r>
            <a:r>
              <a:rPr sz="2600" spc="-20" dirty="0">
                <a:latin typeface="Times New Roman"/>
                <a:cs typeface="Times New Roman"/>
              </a:rPr>
              <a:t>бедра </a:t>
            </a:r>
            <a:r>
              <a:rPr sz="2600" spc="-10" dirty="0">
                <a:latin typeface="Times New Roman"/>
                <a:cs typeface="Times New Roman"/>
              </a:rPr>
              <a:t>(у новорожденных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антеверсия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ct val="70100"/>
              </a:lnSpc>
              <a:spcBef>
                <a:spcPts val="465"/>
              </a:spcBef>
            </a:pPr>
            <a:r>
              <a:rPr sz="2600" spc="-25" dirty="0">
                <a:latin typeface="Times New Roman"/>
                <a:cs typeface="Times New Roman"/>
              </a:rPr>
              <a:t>колеблется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пределах </a:t>
            </a:r>
            <a:r>
              <a:rPr sz="2600" spc="5" dirty="0">
                <a:latin typeface="Times New Roman"/>
                <a:cs typeface="Times New Roman"/>
              </a:rPr>
              <a:t>35-45° </a:t>
            </a:r>
            <a:r>
              <a:rPr sz="2600" dirty="0">
                <a:latin typeface="Times New Roman"/>
                <a:cs typeface="Times New Roman"/>
              </a:rPr>
              <a:t>(30-40) и уменьшается у </a:t>
            </a:r>
            <a:r>
              <a:rPr sz="2600" spc="5" dirty="0">
                <a:latin typeface="Times New Roman"/>
                <a:cs typeface="Times New Roman"/>
              </a:rPr>
              <a:t>взрослых </a:t>
            </a:r>
            <a:r>
              <a:rPr sz="2600" dirty="0">
                <a:latin typeface="Times New Roman"/>
                <a:cs typeface="Times New Roman"/>
              </a:rPr>
              <a:t>до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10°  </a:t>
            </a:r>
            <a:r>
              <a:rPr sz="2600" dirty="0">
                <a:latin typeface="Times New Roman"/>
                <a:cs typeface="Times New Roman"/>
              </a:rPr>
              <a:t>(15-25))</a:t>
            </a:r>
            <a:endParaRPr sz="2600">
              <a:latin typeface="Times New Roman"/>
              <a:cs typeface="Times New Roman"/>
            </a:endParaRPr>
          </a:p>
          <a:p>
            <a:pPr marL="241300" marR="471805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Максимальная </a:t>
            </a:r>
            <a:r>
              <a:rPr sz="2600" dirty="0">
                <a:latin typeface="Times New Roman"/>
                <a:cs typeface="Times New Roman"/>
              </a:rPr>
              <a:t>антеверсия 3-4 </a:t>
            </a:r>
            <a:r>
              <a:rPr sz="2600" spc="-35" dirty="0">
                <a:latin typeface="Times New Roman"/>
                <a:cs typeface="Times New Roman"/>
              </a:rPr>
              <a:t>года </a:t>
            </a:r>
            <a:r>
              <a:rPr sz="2600" dirty="0">
                <a:latin typeface="Times New Roman"/>
                <a:cs typeface="Times New Roman"/>
              </a:rPr>
              <a:t>(самая </a:t>
            </a:r>
            <a:r>
              <a:rPr sz="2600" spc="5" dirty="0">
                <a:latin typeface="Times New Roman"/>
                <a:cs typeface="Times New Roman"/>
              </a:rPr>
              <a:t>частая </a:t>
            </a:r>
            <a:r>
              <a:rPr sz="2600" spc="-5" dirty="0">
                <a:latin typeface="Times New Roman"/>
                <a:cs typeface="Times New Roman"/>
              </a:rPr>
              <a:t>причина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поворота  </a:t>
            </a:r>
            <a:r>
              <a:rPr sz="2600" spc="-10" dirty="0">
                <a:latin typeface="Times New Roman"/>
                <a:cs typeface="Times New Roman"/>
              </a:rPr>
              <a:t>стопы </a:t>
            </a:r>
            <a:r>
              <a:rPr sz="2600" spc="5" dirty="0">
                <a:latin typeface="Times New Roman"/>
                <a:cs typeface="Times New Roman"/>
              </a:rPr>
              <a:t>внутрь </a:t>
            </a:r>
            <a:r>
              <a:rPr sz="2600" spc="-5" dirty="0">
                <a:latin typeface="Times New Roman"/>
                <a:cs typeface="Times New Roman"/>
              </a:rPr>
              <a:t>при </a:t>
            </a:r>
            <a:r>
              <a:rPr sz="2600" spc="-35" dirty="0">
                <a:latin typeface="Times New Roman"/>
                <a:cs typeface="Times New Roman"/>
              </a:rPr>
              <a:t>ходьбе </a:t>
            </a:r>
            <a:r>
              <a:rPr sz="2600" spc="-5" dirty="0">
                <a:latin typeface="Times New Roman"/>
                <a:cs typeface="Times New Roman"/>
              </a:rPr>
              <a:t>при </a:t>
            </a:r>
            <a:r>
              <a:rPr sz="2600" spc="-15" dirty="0">
                <a:latin typeface="Times New Roman"/>
                <a:cs typeface="Times New Roman"/>
              </a:rPr>
              <a:t>избыточной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антеверсии)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Антеверсия </a:t>
            </a:r>
            <a:r>
              <a:rPr sz="2600" spc="-15" dirty="0">
                <a:latin typeface="Times New Roman"/>
                <a:cs typeface="Times New Roman"/>
              </a:rPr>
              <a:t>бедра </a:t>
            </a:r>
            <a:r>
              <a:rPr sz="2600" dirty="0">
                <a:latin typeface="Times New Roman"/>
                <a:cs typeface="Times New Roman"/>
              </a:rPr>
              <a:t>до 5 </a:t>
            </a:r>
            <a:r>
              <a:rPr sz="2600" spc="-5" dirty="0">
                <a:latin typeface="Times New Roman"/>
                <a:cs typeface="Times New Roman"/>
              </a:rPr>
              <a:t>лет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10" dirty="0">
                <a:latin typeface="Times New Roman"/>
                <a:cs typeface="Times New Roman"/>
              </a:rPr>
              <a:t>задержка </a:t>
            </a:r>
            <a:r>
              <a:rPr sz="2600" spc="-5" dirty="0">
                <a:latin typeface="Times New Roman"/>
                <a:cs typeface="Times New Roman"/>
              </a:rPr>
              <a:t>самостоятельного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разрешения.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726" y="373761"/>
            <a:ext cx="101180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78790" marR="5080" indent="-466725">
              <a:lnSpc>
                <a:spcPts val="4320"/>
              </a:lnSpc>
              <a:spcBef>
                <a:spcPts val="640"/>
              </a:spcBef>
            </a:pPr>
            <a:r>
              <a:rPr sz="4000" b="0" spc="-5" dirty="0">
                <a:latin typeface="Calibri Light"/>
                <a:cs typeface="Calibri Light"/>
              </a:rPr>
              <a:t>Материнские факторы во время беременности  могут привести к </a:t>
            </a:r>
            <a:r>
              <a:rPr sz="4000" b="0" spc="-10" dirty="0">
                <a:latin typeface="Calibri Light"/>
                <a:cs typeface="Calibri Light"/>
              </a:rPr>
              <a:t>порокам </a:t>
            </a:r>
            <a:r>
              <a:rPr sz="4000" b="0" spc="-5" dirty="0">
                <a:latin typeface="Calibri Light"/>
                <a:cs typeface="Calibri Light"/>
              </a:rPr>
              <a:t>развития</a:t>
            </a:r>
            <a:r>
              <a:rPr sz="4000" b="0" spc="2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плода.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4922520" cy="3632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38036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03835" algn="l"/>
              </a:tabLst>
            </a:pPr>
            <a:r>
              <a:rPr sz="2600" spc="-10" dirty="0">
                <a:latin typeface="Calibri"/>
                <a:cs typeface="Calibri"/>
              </a:rPr>
              <a:t>лихорадочные </a:t>
            </a:r>
            <a:r>
              <a:rPr sz="2600" spc="-5" dirty="0">
                <a:latin typeface="Calibri"/>
                <a:cs typeface="Calibri"/>
              </a:rPr>
              <a:t>заболевания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противосудорожные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препараты</a:t>
            </a:r>
            <a:endParaRPr sz="2600">
              <a:latin typeface="Calibri"/>
              <a:cs typeface="Calibri"/>
            </a:endParaRPr>
          </a:p>
          <a:p>
            <a:pPr marL="203200" indent="-191135">
              <a:lnSpc>
                <a:spcPts val="2765"/>
              </a:lnSpc>
              <a:buFont typeface="Arial"/>
              <a:buChar char="•"/>
              <a:tabLst>
                <a:tab pos="203835" algn="l"/>
              </a:tabLst>
            </a:pPr>
            <a:r>
              <a:rPr sz="2600" spc="-5" dirty="0">
                <a:latin typeface="Calibri"/>
                <a:cs typeface="Calibri"/>
              </a:rPr>
              <a:t>материнский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диабет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ts val="2810"/>
              </a:lnSpc>
              <a:buFont typeface="Arial"/>
              <a:buChar char="•"/>
              <a:tabLst>
                <a:tab pos="203835" algn="l"/>
              </a:tabLst>
            </a:pPr>
            <a:r>
              <a:rPr sz="2600" dirty="0">
                <a:latin typeface="Calibri"/>
                <a:cs typeface="Calibri"/>
              </a:rPr>
              <a:t>синдромы краснухи,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талидомида 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алкогольная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фетопатия</a:t>
            </a:r>
            <a:endParaRPr sz="2600">
              <a:latin typeface="Calibri"/>
              <a:cs typeface="Calibri"/>
            </a:endParaRPr>
          </a:p>
          <a:p>
            <a:pPr marL="203200" indent="-191135">
              <a:lnSpc>
                <a:spcPts val="2610"/>
              </a:lnSpc>
              <a:buFont typeface="Arial"/>
              <a:buChar char="•"/>
              <a:tabLst>
                <a:tab pos="203835" algn="l"/>
              </a:tabLst>
            </a:pPr>
            <a:r>
              <a:rPr sz="2600" spc="-5" dirty="0">
                <a:latin typeface="Calibri"/>
                <a:cs typeface="Calibri"/>
              </a:rPr>
              <a:t>предшествующие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самопроизвольные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аборты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203200" indent="-191135">
              <a:lnSpc>
                <a:spcPct val="100000"/>
              </a:lnSpc>
              <a:buFont typeface="Arial"/>
              <a:buChar char="•"/>
              <a:tabLst>
                <a:tab pos="203835" algn="l"/>
              </a:tabLst>
            </a:pPr>
            <a:r>
              <a:rPr sz="2600" spc="-5" dirty="0">
                <a:latin typeface="Calibri"/>
                <a:cs typeface="Calibri"/>
              </a:rPr>
              <a:t>снижение движений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плода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98066"/>
            <a:ext cx="483743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0375" algn="l"/>
              </a:tabLst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→	</a:t>
            </a:r>
            <a:r>
              <a:rPr sz="2600" spc="-5" dirty="0">
                <a:latin typeface="Calibri"/>
                <a:cs typeface="Calibri"/>
              </a:rPr>
              <a:t>spina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bifida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600" spc="-5" dirty="0">
                <a:latin typeface="Calibri"/>
                <a:cs typeface="Calibri"/>
              </a:rPr>
              <a:t>с-м </a:t>
            </a:r>
            <a:r>
              <a:rPr sz="2600" spc="-20" dirty="0">
                <a:latin typeface="Calibri"/>
                <a:cs typeface="Calibri"/>
              </a:rPr>
              <a:t>каудальной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регресии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600" spc="-5" dirty="0">
                <a:latin typeface="Calibri"/>
                <a:cs typeface="Calibri"/>
              </a:rPr>
              <a:t>крестцовая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агенезия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600" dirty="0">
                <a:latin typeface="Calibri"/>
                <a:cs typeface="Calibri"/>
              </a:rPr>
              <a:t>пороки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развития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12700" marR="467995">
              <a:lnSpc>
                <a:spcPts val="2810"/>
              </a:lnSpc>
              <a:spcBef>
                <a:spcPts val="5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600" spc="-5" dirty="0">
                <a:latin typeface="Calibri"/>
                <a:cs typeface="Calibri"/>
              </a:rPr>
              <a:t>пренатальное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повреждение  </a:t>
            </a:r>
            <a:r>
              <a:rPr sz="2600" spc="-15" dirty="0">
                <a:latin typeface="Calibri"/>
                <a:cs typeface="Calibri"/>
              </a:rPr>
              <a:t>головного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мозга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10"/>
              </a:lnSpc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600" dirty="0">
                <a:latin typeface="Calibri"/>
                <a:cs typeface="Calibri"/>
              </a:rPr>
              <a:t>нейро-мышечный синдром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(спинальная мышечная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атрофия?)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302" y="609676"/>
            <a:ext cx="4311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Антеверсия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бедра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9890125" cy="41001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49657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Бедренная антеверсия является </a:t>
            </a:r>
            <a:r>
              <a:rPr sz="2400" spc="-10" dirty="0">
                <a:latin typeface="Times New Roman"/>
                <a:cs typeface="Times New Roman"/>
              </a:rPr>
              <a:t>наиболее </a:t>
            </a:r>
            <a:r>
              <a:rPr sz="2400" dirty="0">
                <a:latin typeface="Times New Roman"/>
                <a:cs typeface="Times New Roman"/>
              </a:rPr>
              <a:t>распространенной </a:t>
            </a:r>
            <a:r>
              <a:rPr sz="2400" spc="-5" dirty="0">
                <a:latin typeface="Times New Roman"/>
                <a:cs typeface="Times New Roman"/>
              </a:rPr>
              <a:t>причиной  </a:t>
            </a:r>
            <a:r>
              <a:rPr sz="2400" spc="-20" dirty="0">
                <a:latin typeface="Times New Roman"/>
                <a:cs typeface="Times New Roman"/>
              </a:rPr>
              <a:t>хождения </a:t>
            </a:r>
            <a:r>
              <a:rPr sz="2400" dirty="0">
                <a:latin typeface="Times New Roman"/>
                <a:cs typeface="Times New Roman"/>
              </a:rPr>
              <a:t>носками внутрь у детей в старшем </a:t>
            </a:r>
            <a:r>
              <a:rPr sz="2400" spc="-5" dirty="0">
                <a:latin typeface="Times New Roman"/>
                <a:cs typeface="Times New Roman"/>
              </a:rPr>
              <a:t>возрасте </a:t>
            </a:r>
            <a:r>
              <a:rPr sz="2400" dirty="0">
                <a:latin typeface="Times New Roman"/>
                <a:cs typeface="Times New Roman"/>
              </a:rPr>
              <a:t>до 10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лет.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Дети с </a:t>
            </a:r>
            <a:r>
              <a:rPr sz="2400" spc="-15" dirty="0">
                <a:latin typeface="Times New Roman"/>
                <a:cs typeface="Times New Roman"/>
              </a:rPr>
              <a:t>избыточной </a:t>
            </a:r>
            <a:r>
              <a:rPr sz="2400" spc="-10" dirty="0">
                <a:latin typeface="Times New Roman"/>
                <a:cs typeface="Times New Roman"/>
              </a:rPr>
              <a:t>бедренной </a:t>
            </a:r>
            <a:r>
              <a:rPr sz="2400" spc="-5" dirty="0">
                <a:latin typeface="Times New Roman"/>
                <a:cs typeface="Times New Roman"/>
              </a:rPr>
              <a:t>антеверсией </a:t>
            </a:r>
            <a:r>
              <a:rPr sz="2400" spc="-10" dirty="0">
                <a:latin typeface="Times New Roman"/>
                <a:cs typeface="Times New Roman"/>
              </a:rPr>
              <a:t>часто </a:t>
            </a:r>
            <a:r>
              <a:rPr sz="2400" spc="-15" dirty="0">
                <a:latin typeface="Times New Roman"/>
                <a:cs typeface="Times New Roman"/>
              </a:rPr>
              <a:t>проявляются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виде</a:t>
            </a:r>
            <a:endParaRPr sz="2400">
              <a:latin typeface="Times New Roman"/>
              <a:cs typeface="Times New Roman"/>
            </a:endParaRPr>
          </a:p>
          <a:p>
            <a:pPr marL="241300" marR="750570">
              <a:lnSpc>
                <a:spcPct val="70000"/>
              </a:lnSpc>
              <a:spcBef>
                <a:spcPts val="434"/>
              </a:spcBef>
            </a:pPr>
            <a:r>
              <a:rPr sz="2400" spc="-15" dirty="0">
                <a:latin typeface="Times New Roman"/>
                <a:cs typeface="Times New Roman"/>
              </a:rPr>
              <a:t>неуклюжих, </a:t>
            </a:r>
            <a:r>
              <a:rPr sz="2400" spc="-20" dirty="0">
                <a:latin typeface="Times New Roman"/>
                <a:cs typeface="Times New Roman"/>
              </a:rPr>
              <a:t>косолапых </a:t>
            </a:r>
            <a:r>
              <a:rPr sz="2400" spc="-25" dirty="0">
                <a:latin typeface="Times New Roman"/>
                <a:cs typeface="Times New Roman"/>
              </a:rPr>
              <a:t>пешеходов, </a:t>
            </a:r>
            <a:r>
              <a:rPr sz="2400" dirty="0">
                <a:latin typeface="Times New Roman"/>
                <a:cs typeface="Times New Roman"/>
              </a:rPr>
              <a:t>чьи </a:t>
            </a:r>
            <a:r>
              <a:rPr sz="2400" spc="-25" dirty="0">
                <a:latin typeface="Times New Roman"/>
                <a:cs typeface="Times New Roman"/>
              </a:rPr>
              <a:t>коленные </a:t>
            </a:r>
            <a:r>
              <a:rPr sz="2400" spc="-10" dirty="0">
                <a:latin typeface="Times New Roman"/>
                <a:cs typeface="Times New Roman"/>
              </a:rPr>
              <a:t>чашечки </a:t>
            </a:r>
            <a:r>
              <a:rPr sz="2400" dirty="0">
                <a:latin typeface="Times New Roman"/>
                <a:cs typeface="Times New Roman"/>
              </a:rPr>
              <a:t>смещены  </a:t>
            </a:r>
            <a:r>
              <a:rPr sz="2400" spc="-5" dirty="0">
                <a:latin typeface="Times New Roman"/>
                <a:cs typeface="Times New Roman"/>
              </a:rPr>
              <a:t>медиально </a:t>
            </a:r>
            <a:r>
              <a:rPr sz="2400" dirty="0">
                <a:latin typeface="Times New Roman"/>
                <a:cs typeface="Times New Roman"/>
              </a:rPr>
              <a:t>(«целющиеся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коленки»).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4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Бедренная ретроверсия </a:t>
            </a:r>
            <a:r>
              <a:rPr sz="2400" spc="-20" dirty="0">
                <a:latin typeface="Times New Roman"/>
                <a:cs typeface="Times New Roman"/>
              </a:rPr>
              <a:t>может вызвать хождение </a:t>
            </a:r>
            <a:r>
              <a:rPr sz="2400" dirty="0">
                <a:latin typeface="Times New Roman"/>
                <a:cs typeface="Times New Roman"/>
              </a:rPr>
              <a:t>носками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наружу,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5" dirty="0">
                <a:latin typeface="Times New Roman"/>
                <a:cs typeface="Times New Roman"/>
              </a:rPr>
              <a:t>клинически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10" dirty="0">
                <a:latin typeface="Times New Roman"/>
                <a:cs typeface="Times New Roman"/>
              </a:rPr>
              <a:t>противоположность </a:t>
            </a:r>
            <a:r>
              <a:rPr sz="2400" spc="-5" dirty="0">
                <a:latin typeface="Times New Roman"/>
                <a:cs typeface="Times New Roman"/>
              </a:rPr>
              <a:t>антеверсии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менее </a:t>
            </a:r>
            <a:r>
              <a:rPr sz="2400" spc="-10" dirty="0">
                <a:latin typeface="Times New Roman"/>
                <a:cs typeface="Times New Roman"/>
              </a:rPr>
              <a:t>вероятно,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это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Times New Roman"/>
                <a:cs typeface="Times New Roman"/>
              </a:rPr>
              <a:t>исправится </a:t>
            </a:r>
            <a:r>
              <a:rPr sz="2400" spc="5" dirty="0">
                <a:latin typeface="Times New Roman"/>
                <a:cs typeface="Times New Roman"/>
              </a:rPr>
              <a:t>само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ростом </a:t>
            </a:r>
            <a:r>
              <a:rPr sz="2400" spc="-20" dirty="0">
                <a:latin typeface="Times New Roman"/>
                <a:cs typeface="Times New Roman"/>
              </a:rPr>
              <a:t>поскольку </a:t>
            </a:r>
            <a:r>
              <a:rPr sz="2400" dirty="0">
                <a:latin typeface="Times New Roman"/>
                <a:cs typeface="Times New Roman"/>
              </a:rPr>
              <a:t>силы, </a:t>
            </a:r>
            <a:r>
              <a:rPr sz="2400" spc="-10" dirty="0">
                <a:latin typeface="Times New Roman"/>
                <a:cs typeface="Times New Roman"/>
              </a:rPr>
              <a:t>действующие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бедро,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Times New Roman"/>
                <a:cs typeface="Times New Roman"/>
              </a:rPr>
              <a:t>правило, </a:t>
            </a:r>
            <a:r>
              <a:rPr sz="2400" dirty="0">
                <a:latin typeface="Times New Roman"/>
                <a:cs typeface="Times New Roman"/>
              </a:rPr>
              <a:t>стремятся </a:t>
            </a:r>
            <a:r>
              <a:rPr sz="2400" spc="-5" dirty="0">
                <a:latin typeface="Times New Roman"/>
                <a:cs typeface="Times New Roman"/>
              </a:rPr>
              <a:t>повернуть бедренную </a:t>
            </a:r>
            <a:r>
              <a:rPr sz="2400" spc="-15" dirty="0">
                <a:latin typeface="Times New Roman"/>
                <a:cs typeface="Times New Roman"/>
              </a:rPr>
              <a:t>кость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наружу.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Оценка </a:t>
            </a:r>
            <a:r>
              <a:rPr sz="2400" spc="-5" dirty="0">
                <a:latin typeface="Times New Roman"/>
                <a:cs typeface="Times New Roman"/>
              </a:rPr>
              <a:t>ротации </a:t>
            </a:r>
            <a:r>
              <a:rPr sz="2400" spc="-15" dirty="0">
                <a:latin typeface="Times New Roman"/>
                <a:cs typeface="Times New Roman"/>
              </a:rPr>
              <a:t>бедра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делается в </a:t>
            </a:r>
            <a:r>
              <a:rPr sz="2400" spc="-20" dirty="0">
                <a:latin typeface="Times New Roman"/>
                <a:cs typeface="Times New Roman"/>
              </a:rPr>
              <a:t>положении </a:t>
            </a:r>
            <a:r>
              <a:rPr sz="2400" spc="-5" dirty="0">
                <a:latin typeface="Times New Roman"/>
                <a:cs typeface="Times New Roman"/>
              </a:rPr>
              <a:t>лежа на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животе.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5" dirty="0">
                <a:latin typeface="Times New Roman"/>
                <a:cs typeface="Times New Roman"/>
              </a:rPr>
              <a:t>Абдукция </a:t>
            </a:r>
            <a:r>
              <a:rPr sz="2400" spc="-15" dirty="0">
                <a:latin typeface="Times New Roman"/>
                <a:cs typeface="Times New Roman"/>
              </a:rPr>
              <a:t>бедра </a:t>
            </a:r>
            <a:r>
              <a:rPr sz="2400" spc="-10" dirty="0">
                <a:latin typeface="Times New Roman"/>
                <a:cs typeface="Times New Roman"/>
              </a:rPr>
              <a:t>должна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оценены у </a:t>
            </a:r>
            <a:r>
              <a:rPr sz="2400" spc="-10" dirty="0">
                <a:latin typeface="Times New Roman"/>
                <a:cs typeface="Times New Roman"/>
              </a:rPr>
              <a:t>ребенка, </a:t>
            </a:r>
            <a:r>
              <a:rPr sz="2400" spc="-15" dirty="0">
                <a:latin typeface="Times New Roman"/>
                <a:cs typeface="Times New Roman"/>
              </a:rPr>
              <a:t>лежащего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спине.</a:t>
            </a:r>
            <a:endParaRPr sz="2400">
              <a:latin typeface="Times New Roman"/>
              <a:cs typeface="Times New Roman"/>
            </a:endParaRPr>
          </a:p>
          <a:p>
            <a:pPr marL="241300" marR="25146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Асимметрия </a:t>
            </a:r>
            <a:r>
              <a:rPr sz="2400" spc="-10" dirty="0">
                <a:latin typeface="Times New Roman"/>
                <a:cs typeface="Times New Roman"/>
              </a:rPr>
              <a:t>диапазона движения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15" dirty="0">
                <a:latin typeface="Times New Roman"/>
                <a:cs typeface="Times New Roman"/>
              </a:rPr>
              <a:t>указывать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подвывих, </a:t>
            </a:r>
            <a:r>
              <a:rPr sz="2400" spc="-5" dirty="0">
                <a:latin typeface="Times New Roman"/>
                <a:cs typeface="Times New Roman"/>
              </a:rPr>
              <a:t>вывих,  </a:t>
            </a:r>
            <a:r>
              <a:rPr sz="2400" spc="-20" dirty="0">
                <a:latin typeface="Times New Roman"/>
                <a:cs typeface="Times New Roman"/>
              </a:rPr>
              <a:t>контрактуру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5" dirty="0">
                <a:latin typeface="Times New Roman"/>
                <a:cs typeface="Times New Roman"/>
              </a:rPr>
              <a:t>спастичность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бедра.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302" y="609676"/>
            <a:ext cx="4311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Антеверсия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бедра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4902835" cy="4163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 algn="just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5" dirty="0">
                <a:latin typeface="Times New Roman"/>
                <a:cs typeface="Times New Roman"/>
              </a:rPr>
              <a:t>ротации </a:t>
            </a:r>
            <a:r>
              <a:rPr sz="2800" spc="-20" dirty="0">
                <a:latin typeface="Times New Roman"/>
                <a:cs typeface="Times New Roman"/>
              </a:rPr>
              <a:t>бедра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  <a:p>
            <a:pPr marL="241300" marR="44450" algn="just">
              <a:lnSpc>
                <a:spcPts val="3030"/>
              </a:lnSpc>
              <a:spcBef>
                <a:spcPts val="209"/>
              </a:spcBef>
            </a:pP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dirty="0">
                <a:latin typeface="Times New Roman"/>
                <a:cs typeface="Times New Roman"/>
              </a:rPr>
              <a:t>делается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положении  </a:t>
            </a:r>
            <a:r>
              <a:rPr sz="2800" spc="-10" dirty="0">
                <a:latin typeface="Times New Roman"/>
                <a:cs typeface="Times New Roman"/>
              </a:rPr>
              <a:t>лежа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животе.</a:t>
            </a:r>
            <a:endParaRPr sz="2800">
              <a:latin typeface="Times New Roman"/>
              <a:cs typeface="Times New Roman"/>
            </a:endParaRPr>
          </a:p>
          <a:p>
            <a:pPr marL="241300" marR="152400" indent="-229235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Абдукция </a:t>
            </a:r>
            <a:r>
              <a:rPr sz="2800" spc="-20" dirty="0">
                <a:latin typeface="Times New Roman"/>
                <a:cs typeface="Times New Roman"/>
              </a:rPr>
              <a:t>бедра </a:t>
            </a:r>
            <a:r>
              <a:rPr sz="2800" spc="-10" dirty="0">
                <a:latin typeface="Times New Roman"/>
                <a:cs typeface="Times New Roman"/>
              </a:rPr>
              <a:t>должна </a:t>
            </a:r>
            <a:r>
              <a:rPr sz="2800" spc="-5" dirty="0">
                <a:latin typeface="Times New Roman"/>
                <a:cs typeface="Times New Roman"/>
              </a:rPr>
              <a:t>быть  оценены у </a:t>
            </a:r>
            <a:r>
              <a:rPr sz="2800" spc="-15" dirty="0">
                <a:latin typeface="Times New Roman"/>
                <a:cs typeface="Times New Roman"/>
              </a:rPr>
              <a:t>ребенка, </a:t>
            </a:r>
            <a:r>
              <a:rPr sz="2800" spc="-20" dirty="0">
                <a:latin typeface="Times New Roman"/>
                <a:cs typeface="Times New Roman"/>
              </a:rPr>
              <a:t>лежащего 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спине.</a:t>
            </a:r>
            <a:endParaRPr sz="2800">
              <a:latin typeface="Times New Roman"/>
              <a:cs typeface="Times New Roman"/>
            </a:endParaRPr>
          </a:p>
          <a:p>
            <a:pPr marL="241300" indent="-229235" algn="just">
              <a:lnSpc>
                <a:spcPts val="319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Асимметрия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диапазона</a:t>
            </a:r>
            <a:endParaRPr sz="2800">
              <a:latin typeface="Times New Roman"/>
              <a:cs typeface="Times New Roman"/>
            </a:endParaRPr>
          </a:p>
          <a:p>
            <a:pPr marL="241300" marR="5080" algn="just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latin typeface="Times New Roman"/>
                <a:cs typeface="Times New Roman"/>
              </a:rPr>
              <a:t>движения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25" dirty="0">
                <a:latin typeface="Times New Roman"/>
                <a:cs typeface="Times New Roman"/>
              </a:rPr>
              <a:t>указывать </a:t>
            </a:r>
            <a:r>
              <a:rPr sz="2800" spc="-10" dirty="0">
                <a:latin typeface="Times New Roman"/>
                <a:cs typeface="Times New Roman"/>
              </a:rPr>
              <a:t>на  </a:t>
            </a:r>
            <a:r>
              <a:rPr sz="2800" spc="-15" dirty="0">
                <a:latin typeface="Times New Roman"/>
                <a:cs typeface="Times New Roman"/>
              </a:rPr>
              <a:t>подвывих, </a:t>
            </a:r>
            <a:r>
              <a:rPr sz="2800" spc="-5" dirty="0">
                <a:latin typeface="Times New Roman"/>
                <a:cs typeface="Times New Roman"/>
              </a:rPr>
              <a:t>вывих, </a:t>
            </a:r>
            <a:r>
              <a:rPr sz="2800" spc="-25" dirty="0">
                <a:latin typeface="Times New Roman"/>
                <a:cs typeface="Times New Roman"/>
              </a:rPr>
              <a:t>контрактуру  </a:t>
            </a:r>
            <a:r>
              <a:rPr sz="2800" spc="-10" dirty="0">
                <a:latin typeface="Times New Roman"/>
                <a:cs typeface="Times New Roman"/>
              </a:rPr>
              <a:t>или </a:t>
            </a:r>
            <a:r>
              <a:rPr sz="2800" dirty="0">
                <a:latin typeface="Times New Roman"/>
                <a:cs typeface="Times New Roman"/>
              </a:rPr>
              <a:t>спастичность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бедра.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8588" y="2051304"/>
            <a:ext cx="4795211" cy="3018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725" y="609676"/>
            <a:ext cx="6689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</a:t>
            </a:r>
            <a:r>
              <a:rPr b="0" dirty="0">
                <a:latin typeface="Calibri Light"/>
                <a:cs typeface="Calibri Light"/>
              </a:rPr>
              <a:t>верхней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конечности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327640" cy="40462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425450" indent="-229235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У </a:t>
            </a:r>
            <a:r>
              <a:rPr sz="2200" spc="-10" dirty="0">
                <a:latin typeface="Times New Roman"/>
                <a:cs typeface="Times New Roman"/>
              </a:rPr>
              <a:t>новорожденных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25" dirty="0">
                <a:latin typeface="Times New Roman"/>
                <a:cs typeface="Times New Roman"/>
              </a:rPr>
              <a:t>грудных </a:t>
            </a:r>
            <a:r>
              <a:rPr sz="2200" spc="-10" dirty="0">
                <a:latin typeface="Times New Roman"/>
                <a:cs typeface="Times New Roman"/>
              </a:rPr>
              <a:t>детей, </a:t>
            </a:r>
            <a:r>
              <a:rPr sz="2200" spc="-15" dirty="0">
                <a:latin typeface="Times New Roman"/>
                <a:cs typeface="Times New Roman"/>
              </a:rPr>
              <a:t>рефлексные </a:t>
            </a:r>
            <a:r>
              <a:rPr sz="2200" spc="5" dirty="0">
                <a:latin typeface="Times New Roman"/>
                <a:cs typeface="Times New Roman"/>
              </a:rPr>
              <a:t>тесты </a:t>
            </a:r>
            <a:r>
              <a:rPr sz="2200" dirty="0">
                <a:latin typeface="Times New Roman"/>
                <a:cs typeface="Times New Roman"/>
              </a:rPr>
              <a:t>могут </a:t>
            </a:r>
            <a:r>
              <a:rPr sz="2200" spc="-5" dirty="0">
                <a:latin typeface="Times New Roman"/>
                <a:cs typeface="Times New Roman"/>
              </a:rPr>
              <a:t>быть </a:t>
            </a:r>
            <a:r>
              <a:rPr sz="2200" spc="-15" dirty="0">
                <a:latin typeface="Times New Roman"/>
                <a:cs typeface="Times New Roman"/>
              </a:rPr>
              <a:t>использованы  </a:t>
            </a:r>
            <a:r>
              <a:rPr sz="2200" spc="-5" dirty="0">
                <a:latin typeface="Times New Roman"/>
                <a:cs typeface="Times New Roman"/>
              </a:rPr>
              <a:t>для </a:t>
            </a:r>
            <a:r>
              <a:rPr sz="2200" spc="-20" dirty="0">
                <a:latin typeface="Times New Roman"/>
                <a:cs typeface="Times New Roman"/>
              </a:rPr>
              <a:t>того, </a:t>
            </a:r>
            <a:r>
              <a:rPr sz="2200" spc="-10" dirty="0">
                <a:latin typeface="Times New Roman"/>
                <a:cs typeface="Times New Roman"/>
              </a:rPr>
              <a:t>чтобы грубо </a:t>
            </a:r>
            <a:r>
              <a:rPr sz="2200" spc="-5" dirty="0">
                <a:latin typeface="Times New Roman"/>
                <a:cs typeface="Times New Roman"/>
              </a:rPr>
              <a:t>оценить состояние </a:t>
            </a:r>
            <a:r>
              <a:rPr sz="2200" spc="-20" dirty="0">
                <a:latin typeface="Times New Roman"/>
                <a:cs typeface="Times New Roman"/>
              </a:rPr>
              <a:t>плеча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локтя.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Асимметричный </a:t>
            </a:r>
            <a:r>
              <a:rPr sz="2200" spc="-20" dirty="0">
                <a:latin typeface="Times New Roman"/>
                <a:cs typeface="Times New Roman"/>
              </a:rPr>
              <a:t>рефлекс </a:t>
            </a:r>
            <a:r>
              <a:rPr sz="2200" spc="-15" dirty="0">
                <a:latin typeface="Times New Roman"/>
                <a:cs typeface="Times New Roman"/>
              </a:rPr>
              <a:t>Моро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" dirty="0">
                <a:latin typeface="Times New Roman"/>
                <a:cs typeface="Times New Roman"/>
              </a:rPr>
              <a:t>быть первым </a:t>
            </a:r>
            <a:r>
              <a:rPr sz="2200" spc="-20" dirty="0">
                <a:latin typeface="Times New Roman"/>
                <a:cs typeface="Times New Roman"/>
              </a:rPr>
              <a:t>индикатором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поражения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20" dirty="0">
                <a:latin typeface="Times New Roman"/>
                <a:cs typeface="Times New Roman"/>
              </a:rPr>
              <a:t>плечевого </a:t>
            </a:r>
            <a:r>
              <a:rPr sz="2200" spc="-10" dirty="0">
                <a:latin typeface="Times New Roman"/>
                <a:cs typeface="Times New Roman"/>
              </a:rPr>
              <a:t>сплетения. </a:t>
            </a:r>
            <a:r>
              <a:rPr sz="2200" spc="-15" dirty="0">
                <a:latin typeface="Times New Roman"/>
                <a:cs typeface="Times New Roman"/>
              </a:rPr>
              <a:t>Это </a:t>
            </a:r>
            <a:r>
              <a:rPr sz="2200" spc="-10" dirty="0">
                <a:latin typeface="Times New Roman"/>
                <a:cs typeface="Times New Roman"/>
              </a:rPr>
              <a:t>встречается довольно часто,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большинство </a:t>
            </a:r>
            <a:r>
              <a:rPr sz="2200" spc="-5" dirty="0">
                <a:latin typeface="Times New Roman"/>
                <a:cs typeface="Times New Roman"/>
              </a:rPr>
              <a:t>из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таких</a:t>
            </a:r>
            <a:endParaRPr sz="22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  <a:tabLst>
                <a:tab pos="8353425" algn="l"/>
              </a:tabLst>
            </a:pPr>
            <a:r>
              <a:rPr sz="2200" spc="-5" dirty="0">
                <a:latin typeface="Times New Roman"/>
                <a:cs typeface="Times New Roman"/>
              </a:rPr>
              <a:t>случаев - повреждения </a:t>
            </a:r>
            <a:r>
              <a:rPr sz="2200" spc="-10" dirty="0">
                <a:latin typeface="Times New Roman"/>
                <a:cs typeface="Times New Roman"/>
              </a:rPr>
              <a:t>типа временной травмы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нерва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(neuropraxic)	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5" dirty="0">
                <a:latin typeface="Times New Roman"/>
                <a:cs typeface="Times New Roman"/>
              </a:rPr>
              <a:t>исчезают </a:t>
            </a:r>
            <a:r>
              <a:rPr sz="2200" dirty="0">
                <a:latin typeface="Times New Roman"/>
                <a:cs typeface="Times New Roman"/>
              </a:rPr>
              <a:t>сами  </a:t>
            </a:r>
            <a:r>
              <a:rPr sz="2200" spc="-5" dirty="0">
                <a:latin typeface="Times New Roman"/>
                <a:cs typeface="Times New Roman"/>
              </a:rPr>
              <a:t>по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себе.</a:t>
            </a:r>
            <a:endParaRPr sz="2200">
              <a:latin typeface="Times New Roman"/>
              <a:cs typeface="Times New Roman"/>
            </a:endParaRPr>
          </a:p>
          <a:p>
            <a:pPr marL="241300" marR="518159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Times New Roman"/>
                <a:cs typeface="Times New Roman"/>
              </a:rPr>
              <a:t>Постоянные </a:t>
            </a:r>
            <a:r>
              <a:rPr sz="2200" spc="-10" dirty="0">
                <a:latin typeface="Times New Roman"/>
                <a:cs typeface="Times New Roman"/>
              </a:rPr>
              <a:t>поражения видны </a:t>
            </a:r>
            <a:r>
              <a:rPr sz="2200" spc="-5" dirty="0">
                <a:latin typeface="Times New Roman"/>
                <a:cs typeface="Times New Roman"/>
              </a:rPr>
              <a:t>в случае паралича Эрба-Дюшенна </a:t>
            </a:r>
            <a:r>
              <a:rPr sz="2200" spc="-10" dirty="0">
                <a:latin typeface="Times New Roman"/>
                <a:cs typeface="Times New Roman"/>
              </a:rPr>
              <a:t>(приведение </a:t>
            </a:r>
            <a:r>
              <a:rPr sz="2200" spc="-5" dirty="0">
                <a:latin typeface="Times New Roman"/>
                <a:cs typeface="Times New Roman"/>
              </a:rPr>
              <a:t>и  </a:t>
            </a:r>
            <a:r>
              <a:rPr sz="2200" dirty="0">
                <a:latin typeface="Times New Roman"/>
                <a:cs typeface="Times New Roman"/>
              </a:rPr>
              <a:t>внутренняя </a:t>
            </a:r>
            <a:r>
              <a:rPr sz="2200" spc="-5" dirty="0">
                <a:latin typeface="Times New Roman"/>
                <a:cs typeface="Times New Roman"/>
              </a:rPr>
              <a:t>ротация </a:t>
            </a:r>
            <a:r>
              <a:rPr sz="2200" spc="-20" dirty="0">
                <a:latin typeface="Times New Roman"/>
                <a:cs typeface="Times New Roman"/>
              </a:rPr>
              <a:t>плеча, </a:t>
            </a:r>
            <a:r>
              <a:rPr sz="2200" spc="-10" dirty="0">
                <a:latin typeface="Times New Roman"/>
                <a:cs typeface="Times New Roman"/>
              </a:rPr>
              <a:t>выпрямленный </a:t>
            </a:r>
            <a:r>
              <a:rPr sz="2200" spc="-30" dirty="0">
                <a:latin typeface="Times New Roman"/>
                <a:cs typeface="Times New Roman"/>
              </a:rPr>
              <a:t>локоть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dirty="0">
                <a:latin typeface="Times New Roman"/>
                <a:cs typeface="Times New Roman"/>
              </a:rPr>
              <a:t>согнутое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запястье).</a:t>
            </a:r>
            <a:endParaRPr sz="2200">
              <a:latin typeface="Times New Roman"/>
              <a:cs typeface="Times New Roman"/>
            </a:endParaRPr>
          </a:p>
          <a:p>
            <a:pPr marL="241300" marR="77216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0" dirty="0">
                <a:latin typeface="Times New Roman"/>
                <a:cs typeface="Times New Roman"/>
              </a:rPr>
              <a:t>Реже наблюдается </a:t>
            </a:r>
            <a:r>
              <a:rPr sz="2200" spc="-5" dirty="0">
                <a:latin typeface="Times New Roman"/>
                <a:cs typeface="Times New Roman"/>
              </a:rPr>
              <a:t>паралич </a:t>
            </a:r>
            <a:r>
              <a:rPr sz="2200" spc="-15" dirty="0">
                <a:latin typeface="Times New Roman"/>
                <a:cs typeface="Times New Roman"/>
              </a:rPr>
              <a:t>Клюмпке </a:t>
            </a:r>
            <a:r>
              <a:rPr sz="2200" spc="-10" dirty="0">
                <a:latin typeface="Times New Roman"/>
                <a:cs typeface="Times New Roman"/>
              </a:rPr>
              <a:t>(нормальная </a:t>
            </a:r>
            <a:r>
              <a:rPr sz="2200" spc="-15" dirty="0">
                <a:latin typeface="Times New Roman"/>
                <a:cs typeface="Times New Roman"/>
              </a:rPr>
              <a:t>функция </a:t>
            </a:r>
            <a:r>
              <a:rPr sz="2200" spc="-20" dirty="0">
                <a:latin typeface="Times New Roman"/>
                <a:cs typeface="Times New Roman"/>
              </a:rPr>
              <a:t>плеча, </a:t>
            </a:r>
            <a:r>
              <a:rPr sz="2200" spc="-15" dirty="0">
                <a:latin typeface="Times New Roman"/>
                <a:cs typeface="Times New Roman"/>
              </a:rPr>
              <a:t>проблемы </a:t>
            </a:r>
            <a:r>
              <a:rPr sz="2200" spc="-5" dirty="0">
                <a:latin typeface="Times New Roman"/>
                <a:cs typeface="Times New Roman"/>
              </a:rPr>
              <a:t>с  </a:t>
            </a:r>
            <a:r>
              <a:rPr sz="2200" spc="-10" dirty="0">
                <a:latin typeface="Times New Roman"/>
                <a:cs typeface="Times New Roman"/>
              </a:rPr>
              <a:t>движением </a:t>
            </a:r>
            <a:r>
              <a:rPr sz="2200" spc="-5" dirty="0">
                <a:latin typeface="Times New Roman"/>
                <a:cs typeface="Times New Roman"/>
              </a:rPr>
              <a:t>кисти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руки.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5" dirty="0">
                <a:latin typeface="Times New Roman"/>
                <a:cs typeface="Times New Roman"/>
              </a:rPr>
              <a:t>Перелом ключицы, </a:t>
            </a:r>
            <a:r>
              <a:rPr sz="2200" spc="-10" dirty="0">
                <a:latin typeface="Times New Roman"/>
                <a:cs typeface="Times New Roman"/>
              </a:rPr>
              <a:t>вывихи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плеча.</a:t>
            </a:r>
            <a:endParaRPr sz="2200">
              <a:latin typeface="Times New Roman"/>
              <a:cs typeface="Times New Roman"/>
            </a:endParaRPr>
          </a:p>
          <a:p>
            <a:pPr marL="241300" indent="-229235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Наиболее </a:t>
            </a:r>
            <a:r>
              <a:rPr sz="2200" dirty="0">
                <a:latin typeface="Times New Roman"/>
                <a:cs typeface="Times New Roman"/>
              </a:rPr>
              <a:t>распространенной </a:t>
            </a:r>
            <a:r>
              <a:rPr sz="2200" spc="-10" dirty="0">
                <a:latin typeface="Times New Roman"/>
                <a:cs typeface="Times New Roman"/>
              </a:rPr>
              <a:t>врожденной аномалией </a:t>
            </a:r>
            <a:r>
              <a:rPr sz="2200" spc="-20" dirty="0">
                <a:latin typeface="Times New Roman"/>
                <a:cs typeface="Times New Roman"/>
              </a:rPr>
              <a:t>плеча </a:t>
            </a:r>
            <a:r>
              <a:rPr sz="2200" spc="-10" dirty="0">
                <a:latin typeface="Times New Roman"/>
                <a:cs typeface="Times New Roman"/>
              </a:rPr>
              <a:t>является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деформация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Times New Roman"/>
                <a:cs typeface="Times New Roman"/>
              </a:rPr>
              <a:t>Шпренгеля </a:t>
            </a:r>
            <a:r>
              <a:rPr sz="2200" spc="-5" dirty="0">
                <a:latin typeface="Times New Roman"/>
                <a:cs typeface="Times New Roman"/>
              </a:rPr>
              <a:t>(гипоплазия и </a:t>
            </a:r>
            <a:r>
              <a:rPr sz="2200" spc="-10" dirty="0">
                <a:latin typeface="Times New Roman"/>
                <a:cs typeface="Times New Roman"/>
              </a:rPr>
              <a:t>аномально </a:t>
            </a:r>
            <a:r>
              <a:rPr sz="2200" spc="-20" dirty="0">
                <a:latin typeface="Times New Roman"/>
                <a:cs typeface="Times New Roman"/>
              </a:rPr>
              <a:t>высокое </a:t>
            </a:r>
            <a:r>
              <a:rPr sz="2200" spc="-15" dirty="0">
                <a:latin typeface="Times New Roman"/>
                <a:cs typeface="Times New Roman"/>
              </a:rPr>
              <a:t>расположение лопатки </a:t>
            </a:r>
            <a:r>
              <a:rPr sz="2200" spc="-5" dirty="0">
                <a:latin typeface="Times New Roman"/>
                <a:cs typeface="Times New Roman"/>
              </a:rPr>
              <a:t>→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асимметрия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Times New Roman"/>
                <a:cs typeface="Times New Roman"/>
              </a:rPr>
              <a:t>плеча, </a:t>
            </a:r>
            <a:r>
              <a:rPr sz="2200" spc="-25" dirty="0">
                <a:latin typeface="Times New Roman"/>
                <a:cs typeface="Times New Roman"/>
              </a:rPr>
              <a:t>короткая </a:t>
            </a:r>
            <a:r>
              <a:rPr sz="2200" spc="-5" dirty="0">
                <a:latin typeface="Times New Roman"/>
                <a:cs typeface="Times New Roman"/>
              </a:rPr>
              <a:t>шея, ограниченный </a:t>
            </a:r>
            <a:r>
              <a:rPr sz="2200" spc="-10" dirty="0">
                <a:latin typeface="Times New Roman"/>
                <a:cs typeface="Times New Roman"/>
              </a:rPr>
              <a:t>диапазон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движений.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725" y="609676"/>
            <a:ext cx="6689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</a:t>
            </a:r>
            <a:r>
              <a:rPr b="0" dirty="0">
                <a:latin typeface="Calibri Light"/>
                <a:cs typeface="Calibri Light"/>
              </a:rPr>
              <a:t>верхней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конечности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41915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1056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У доношенных детей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15" dirty="0">
                <a:latin typeface="Times New Roman"/>
                <a:cs typeface="Times New Roman"/>
              </a:rPr>
              <a:t>отсутствовать </a:t>
            </a:r>
            <a:r>
              <a:rPr sz="2800" dirty="0">
                <a:latin typeface="Times New Roman"/>
                <a:cs typeface="Times New Roman"/>
              </a:rPr>
              <a:t>до </a:t>
            </a:r>
            <a:r>
              <a:rPr sz="2800" spc="5" dirty="0">
                <a:latin typeface="Times New Roman"/>
                <a:cs typeface="Times New Roman"/>
              </a:rPr>
              <a:t>25° </a:t>
            </a:r>
            <a:r>
              <a:rPr sz="2800" spc="-5" dirty="0">
                <a:latin typeface="Times New Roman"/>
                <a:cs typeface="Times New Roman"/>
              </a:rPr>
              <a:t>разгибания  </a:t>
            </a:r>
            <a:r>
              <a:rPr sz="2800" spc="-20" dirty="0">
                <a:latin typeface="Times New Roman"/>
                <a:cs typeface="Times New Roman"/>
              </a:rPr>
              <a:t>локтя </a:t>
            </a:r>
            <a:r>
              <a:rPr sz="2800" spc="-5" dirty="0">
                <a:latin typeface="Times New Roman"/>
                <a:cs typeface="Times New Roman"/>
              </a:rPr>
              <a:t>из-за </a:t>
            </a:r>
            <a:r>
              <a:rPr sz="2800" spc="-15" dirty="0">
                <a:latin typeface="Times New Roman"/>
                <a:cs typeface="Times New Roman"/>
              </a:rPr>
              <a:t>преобладающего </a:t>
            </a:r>
            <a:r>
              <a:rPr sz="2800" spc="-5" dirty="0">
                <a:latin typeface="Times New Roman"/>
                <a:cs typeface="Times New Roman"/>
              </a:rPr>
              <a:t>тонуса </a:t>
            </a:r>
            <a:r>
              <a:rPr sz="2800" spc="-10" dirty="0">
                <a:latin typeface="Times New Roman"/>
                <a:cs typeface="Times New Roman"/>
              </a:rPr>
              <a:t>сгибателя.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335915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Гиперразгибание суставов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гипотония определяют увеличение  </a:t>
            </a:r>
            <a:r>
              <a:rPr sz="2800" spc="-25" dirty="0">
                <a:latin typeface="Times New Roman"/>
                <a:cs typeface="Times New Roman"/>
              </a:rPr>
              <a:t>объема </a:t>
            </a:r>
            <a:r>
              <a:rPr sz="2800" spc="-10" dirty="0">
                <a:latin typeface="Times New Roman"/>
                <a:cs typeface="Times New Roman"/>
              </a:rPr>
              <a:t>пассивных движений </a:t>
            </a:r>
            <a:r>
              <a:rPr sz="2800" spc="-5" dirty="0">
                <a:latin typeface="Times New Roman"/>
                <a:cs typeface="Times New Roman"/>
              </a:rPr>
              <a:t>у </a:t>
            </a:r>
            <a:r>
              <a:rPr sz="2800" spc="-10" dirty="0">
                <a:latin typeface="Times New Roman"/>
                <a:cs typeface="Times New Roman"/>
              </a:rPr>
              <a:t>недоношенных </a:t>
            </a:r>
            <a:r>
              <a:rPr sz="2800" spc="-5" dirty="0">
                <a:latin typeface="Times New Roman"/>
                <a:cs typeface="Times New Roman"/>
              </a:rPr>
              <a:t>детей.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Тест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3020"/>
              </a:lnSpc>
              <a:spcBef>
                <a:spcPts val="10"/>
              </a:spcBef>
            </a:pPr>
            <a:r>
              <a:rPr sz="2800" spc="-5" dirty="0">
                <a:latin typeface="Times New Roman"/>
                <a:cs typeface="Times New Roman"/>
              </a:rPr>
              <a:t>«шарфа» - держа </a:t>
            </a:r>
            <a:r>
              <a:rPr sz="2800" spc="-20" dirty="0">
                <a:latin typeface="Times New Roman"/>
                <a:cs typeface="Times New Roman"/>
              </a:rPr>
              <a:t>руку </a:t>
            </a:r>
            <a:r>
              <a:rPr sz="2800" spc="-5" dirty="0">
                <a:latin typeface="Times New Roman"/>
                <a:cs typeface="Times New Roman"/>
              </a:rPr>
              <a:t>младенца, </a:t>
            </a:r>
            <a:r>
              <a:rPr sz="2800" spc="-20" dirty="0">
                <a:latin typeface="Times New Roman"/>
                <a:cs typeface="Times New Roman"/>
              </a:rPr>
              <a:t>экзаменатор </a:t>
            </a:r>
            <a:r>
              <a:rPr sz="2800" spc="-15" dirty="0">
                <a:latin typeface="Times New Roman"/>
                <a:cs typeface="Times New Roman"/>
              </a:rPr>
              <a:t>проводит </a:t>
            </a:r>
            <a:r>
              <a:rPr sz="2800" spc="-25" dirty="0">
                <a:latin typeface="Times New Roman"/>
                <a:cs typeface="Times New Roman"/>
              </a:rPr>
              <a:t>одну </a:t>
            </a:r>
            <a:r>
              <a:rPr sz="2800" spc="-20" dirty="0">
                <a:latin typeface="Times New Roman"/>
                <a:cs typeface="Times New Roman"/>
              </a:rPr>
              <a:t>руку  </a:t>
            </a:r>
            <a:r>
              <a:rPr sz="2800" dirty="0">
                <a:latin typeface="Times New Roman"/>
                <a:cs typeface="Times New Roman"/>
              </a:rPr>
              <a:t>через </a:t>
            </a:r>
            <a:r>
              <a:rPr sz="2800" spc="-40" dirty="0">
                <a:latin typeface="Times New Roman"/>
                <a:cs typeface="Times New Roman"/>
              </a:rPr>
              <a:t>грудь,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10" dirty="0">
                <a:latin typeface="Times New Roman"/>
                <a:cs typeface="Times New Roman"/>
              </a:rPr>
              <a:t>шарф,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15" dirty="0">
                <a:latin typeface="Times New Roman"/>
                <a:cs typeface="Times New Roman"/>
              </a:rPr>
              <a:t>противоположному </a:t>
            </a:r>
            <a:r>
              <a:rPr sz="2800" spc="-65" dirty="0">
                <a:latin typeface="Times New Roman"/>
                <a:cs typeface="Times New Roman"/>
              </a:rPr>
              <a:t>плечу.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  <a:p>
            <a:pPr marL="241300" marR="380365">
              <a:lnSpc>
                <a:spcPts val="3020"/>
              </a:lnSpc>
              <a:spcBef>
                <a:spcPts val="10"/>
              </a:spcBef>
            </a:pPr>
            <a:r>
              <a:rPr sz="2800" spc="-10" dirty="0">
                <a:latin typeface="Times New Roman"/>
                <a:cs typeface="Times New Roman"/>
              </a:rPr>
              <a:t>недоношенных </a:t>
            </a:r>
            <a:r>
              <a:rPr sz="2800" spc="-5" dirty="0">
                <a:latin typeface="Times New Roman"/>
                <a:cs typeface="Times New Roman"/>
              </a:rPr>
              <a:t>детей </a:t>
            </a:r>
            <a:r>
              <a:rPr sz="2800" spc="-35" dirty="0">
                <a:latin typeface="Times New Roman"/>
                <a:cs typeface="Times New Roman"/>
              </a:rPr>
              <a:t>локоть </a:t>
            </a:r>
            <a:r>
              <a:rPr sz="2800" spc="-5" dirty="0">
                <a:latin typeface="Times New Roman"/>
                <a:cs typeface="Times New Roman"/>
              </a:rPr>
              <a:t>пересекает </a:t>
            </a:r>
            <a:r>
              <a:rPr sz="2800" spc="-10" dirty="0">
                <a:latin typeface="Times New Roman"/>
                <a:cs typeface="Times New Roman"/>
              </a:rPr>
              <a:t>срединную </a:t>
            </a:r>
            <a:r>
              <a:rPr sz="2800" spc="-5" dirty="0">
                <a:latin typeface="Times New Roman"/>
                <a:cs typeface="Times New Roman"/>
              </a:rPr>
              <a:t>линию, </a:t>
            </a:r>
            <a:r>
              <a:rPr sz="2800" spc="-20" dirty="0">
                <a:latin typeface="Times New Roman"/>
                <a:cs typeface="Times New Roman"/>
              </a:rPr>
              <a:t>что  </a:t>
            </a:r>
            <a:r>
              <a:rPr sz="2800" spc="-15" dirty="0">
                <a:latin typeface="Times New Roman"/>
                <a:cs typeface="Times New Roman"/>
              </a:rPr>
              <a:t>указывает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гипотоническую </a:t>
            </a:r>
            <a:r>
              <a:rPr sz="2800" spc="5" dirty="0">
                <a:latin typeface="Times New Roman"/>
                <a:cs typeface="Times New Roman"/>
              </a:rPr>
              <a:t>слабость </a:t>
            </a:r>
            <a:r>
              <a:rPr sz="2800" spc="-25" dirty="0">
                <a:latin typeface="Times New Roman"/>
                <a:cs typeface="Times New Roman"/>
              </a:rPr>
              <a:t>плечевого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локтевого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85"/>
              </a:lnSpc>
            </a:pPr>
            <a:r>
              <a:rPr sz="2800" spc="-10" dirty="0">
                <a:latin typeface="Times New Roman"/>
                <a:cs typeface="Times New Roman"/>
              </a:rPr>
              <a:t>суставов.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725" y="609676"/>
            <a:ext cx="6689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Осмотр </a:t>
            </a:r>
            <a:r>
              <a:rPr b="0" dirty="0">
                <a:latin typeface="Calibri Light"/>
                <a:cs typeface="Calibri Light"/>
              </a:rPr>
              <a:t>верхней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конечности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39375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239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Рука </a:t>
            </a:r>
            <a:r>
              <a:rPr sz="2800" spc="-10" dirty="0">
                <a:latin typeface="Times New Roman"/>
                <a:cs typeface="Times New Roman"/>
              </a:rPr>
              <a:t>имеет решающее </a:t>
            </a:r>
            <a:r>
              <a:rPr sz="2800" spc="-20" dirty="0">
                <a:latin typeface="Times New Roman"/>
                <a:cs typeface="Times New Roman"/>
              </a:rPr>
              <a:t>значение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10" dirty="0">
                <a:latin typeface="Times New Roman"/>
                <a:cs typeface="Times New Roman"/>
              </a:rPr>
              <a:t>способности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20" dirty="0">
                <a:latin typeface="Times New Roman"/>
                <a:cs typeface="Times New Roman"/>
              </a:rPr>
              <a:t>развивать  </a:t>
            </a:r>
            <a:r>
              <a:rPr sz="2800" spc="-5" dirty="0">
                <a:latin typeface="Times New Roman"/>
                <a:cs typeface="Times New Roman"/>
              </a:rPr>
              <a:t>игровые</a:t>
            </a:r>
            <a:r>
              <a:rPr sz="2800" spc="-10" dirty="0">
                <a:latin typeface="Times New Roman"/>
                <a:cs typeface="Times New Roman"/>
              </a:rPr>
              <a:t> навыки.</a:t>
            </a:r>
            <a:endParaRPr sz="2800">
              <a:latin typeface="Times New Roman"/>
              <a:cs typeface="Times New Roman"/>
            </a:endParaRPr>
          </a:p>
          <a:p>
            <a:pPr marL="241300" marR="38481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Многие классические </a:t>
            </a:r>
            <a:r>
              <a:rPr sz="2800" spc="-10" dirty="0">
                <a:latin typeface="Times New Roman"/>
                <a:cs typeface="Times New Roman"/>
              </a:rPr>
              <a:t>патологические </a:t>
            </a:r>
            <a:r>
              <a:rPr sz="2800" dirty="0">
                <a:latin typeface="Times New Roman"/>
                <a:cs typeface="Times New Roman"/>
              </a:rPr>
              <a:t>процессы </a:t>
            </a:r>
            <a:r>
              <a:rPr sz="2800" spc="-15" dirty="0">
                <a:latin typeface="Times New Roman"/>
                <a:cs typeface="Times New Roman"/>
              </a:rPr>
              <a:t>проявляются 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spc="-20" dirty="0">
                <a:latin typeface="Times New Roman"/>
                <a:cs typeface="Times New Roman"/>
              </a:rPr>
              <a:t>положении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внешнем </a:t>
            </a:r>
            <a:r>
              <a:rPr sz="2800" spc="-5" dirty="0">
                <a:latin typeface="Times New Roman"/>
                <a:cs typeface="Times New Roman"/>
              </a:rPr>
              <a:t>виде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руки.</a:t>
            </a:r>
            <a:endParaRPr sz="2800">
              <a:latin typeface="Times New Roman"/>
              <a:cs typeface="Times New Roman"/>
            </a:endParaRPr>
          </a:p>
          <a:p>
            <a:pPr marL="241300" marR="1227455" indent="-229235" algn="just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Ладонные складки </a:t>
            </a:r>
            <a:r>
              <a:rPr sz="2800" spc="-20" dirty="0">
                <a:latin typeface="Times New Roman"/>
                <a:cs typeface="Times New Roman"/>
              </a:rPr>
              <a:t>указывают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генетические </a:t>
            </a:r>
            <a:r>
              <a:rPr sz="2800" spc="-10" dirty="0">
                <a:latin typeface="Times New Roman"/>
                <a:cs typeface="Times New Roman"/>
              </a:rPr>
              <a:t>синдромы  (синдром </a:t>
            </a:r>
            <a:r>
              <a:rPr sz="2800" spc="-35" dirty="0">
                <a:latin typeface="Times New Roman"/>
                <a:cs typeface="Times New Roman"/>
              </a:rPr>
              <a:t>Дауна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15" dirty="0">
                <a:latin typeface="Times New Roman"/>
                <a:cs typeface="Times New Roman"/>
              </a:rPr>
              <a:t>часто </a:t>
            </a:r>
            <a:r>
              <a:rPr sz="2800" spc="-20" dirty="0">
                <a:latin typeface="Times New Roman"/>
                <a:cs typeface="Times New Roman"/>
              </a:rPr>
              <a:t>имеют </a:t>
            </a:r>
            <a:r>
              <a:rPr sz="2800" spc="-15" dirty="0">
                <a:latin typeface="Times New Roman"/>
                <a:cs typeface="Times New Roman"/>
              </a:rPr>
              <a:t>поперечные </a:t>
            </a:r>
            <a:r>
              <a:rPr sz="2800" spc="-10" dirty="0">
                <a:latin typeface="Times New Roman"/>
                <a:cs typeface="Times New Roman"/>
              </a:rPr>
              <a:t>или обезьяньи  </a:t>
            </a:r>
            <a:r>
              <a:rPr sz="2800" spc="-5" dirty="0">
                <a:latin typeface="Times New Roman"/>
                <a:cs typeface="Times New Roman"/>
              </a:rPr>
              <a:t>ладонные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складки).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302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Развитие </a:t>
            </a:r>
            <a:r>
              <a:rPr sz="2800" spc="-10" dirty="0">
                <a:latin typeface="Times New Roman"/>
                <a:cs typeface="Times New Roman"/>
              </a:rPr>
              <a:t>доминирующей </a:t>
            </a:r>
            <a:r>
              <a:rPr sz="2800" spc="-5" dirty="0">
                <a:latin typeface="Times New Roman"/>
                <a:cs typeface="Times New Roman"/>
              </a:rPr>
              <a:t>асимметрии </a:t>
            </a:r>
            <a:r>
              <a:rPr sz="2800" spc="-20" dirty="0">
                <a:latin typeface="Times New Roman"/>
                <a:cs typeface="Times New Roman"/>
              </a:rPr>
              <a:t>одной </a:t>
            </a:r>
            <a:r>
              <a:rPr sz="2800" spc="-5" dirty="0">
                <a:latin typeface="Times New Roman"/>
                <a:cs typeface="Times New Roman"/>
              </a:rPr>
              <a:t>из </a:t>
            </a:r>
            <a:r>
              <a:rPr sz="2800" spc="-15" dirty="0">
                <a:latin typeface="Times New Roman"/>
                <a:cs typeface="Times New Roman"/>
              </a:rPr>
              <a:t>рук </a:t>
            </a:r>
            <a:r>
              <a:rPr sz="2800" spc="-5" dirty="0">
                <a:latin typeface="Times New Roman"/>
                <a:cs typeface="Times New Roman"/>
              </a:rPr>
              <a:t>до 18 </a:t>
            </a:r>
            <a:r>
              <a:rPr sz="2800" dirty="0">
                <a:latin typeface="Times New Roman"/>
                <a:cs typeface="Times New Roman"/>
              </a:rPr>
              <a:t>месяцев  </a:t>
            </a:r>
            <a:r>
              <a:rPr sz="2800" spc="-10" dirty="0">
                <a:latin typeface="Times New Roman"/>
                <a:cs typeface="Times New Roman"/>
              </a:rPr>
              <a:t>является ненормальным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25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быть первым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проявлением</a:t>
            </a:r>
            <a:endParaRPr sz="2800">
              <a:latin typeface="Times New Roman"/>
              <a:cs typeface="Times New Roman"/>
            </a:endParaRPr>
          </a:p>
          <a:p>
            <a:pPr marL="241300" algn="just">
              <a:lnSpc>
                <a:spcPts val="2985"/>
              </a:lnSpc>
            </a:pPr>
            <a:r>
              <a:rPr sz="2800" spc="-20" dirty="0">
                <a:latin typeface="Times New Roman"/>
                <a:cs typeface="Times New Roman"/>
              </a:rPr>
              <a:t>гемиплегического </a:t>
            </a:r>
            <a:r>
              <a:rPr sz="2800" spc="-10" dirty="0">
                <a:latin typeface="Times New Roman"/>
                <a:cs typeface="Times New Roman"/>
              </a:rPr>
              <a:t>церебрального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паралича.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2446" y="609676"/>
            <a:ext cx="2007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Походка</a:t>
            </a:r>
          </a:p>
        </p:txBody>
      </p:sp>
      <p:sp>
        <p:nvSpPr>
          <p:cNvPr id="3" name="object 3"/>
          <p:cNvSpPr/>
          <p:nvPr/>
        </p:nvSpPr>
        <p:spPr>
          <a:xfrm>
            <a:off x="1933955" y="1825751"/>
            <a:ext cx="2812676" cy="421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1767586"/>
            <a:ext cx="4862830" cy="41649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08915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0" dirty="0">
                <a:latin typeface="Times New Roman"/>
                <a:cs typeface="Times New Roman"/>
              </a:rPr>
              <a:t>Походка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spc="-10" dirty="0">
                <a:latin typeface="Times New Roman"/>
                <a:cs typeface="Times New Roman"/>
              </a:rPr>
              <a:t>должна </a:t>
            </a:r>
            <a:r>
              <a:rPr sz="2600" spc="-5" dirty="0">
                <a:latin typeface="Times New Roman"/>
                <a:cs typeface="Times New Roman"/>
              </a:rPr>
              <a:t>быть  </a:t>
            </a:r>
            <a:r>
              <a:rPr sz="2600" spc="-10" dirty="0">
                <a:latin typeface="Times New Roman"/>
                <a:cs typeface="Times New Roman"/>
              </a:rPr>
              <a:t>тщательно </a:t>
            </a:r>
            <a:r>
              <a:rPr sz="2600" spc="-5" dirty="0">
                <a:latin typeface="Times New Roman"/>
                <a:cs typeface="Times New Roman"/>
              </a:rPr>
              <a:t>проанализирована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  </a:t>
            </a:r>
            <a:r>
              <a:rPr sz="2600" spc="-5" dirty="0">
                <a:latin typeface="Times New Roman"/>
                <a:cs typeface="Times New Roman"/>
              </a:rPr>
              <a:t>оценена.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Оцениваются </a:t>
            </a:r>
            <a:r>
              <a:rPr sz="2600" spc="-20" dirty="0">
                <a:latin typeface="Times New Roman"/>
                <a:cs typeface="Times New Roman"/>
              </a:rPr>
              <a:t>компоненты </a:t>
            </a:r>
            <a:r>
              <a:rPr sz="2600" spc="-5" dirty="0">
                <a:latin typeface="Times New Roman"/>
                <a:cs typeface="Times New Roman"/>
              </a:rPr>
              <a:t>цикла  </a:t>
            </a:r>
            <a:r>
              <a:rPr sz="2600" spc="-30" dirty="0">
                <a:latin typeface="Times New Roman"/>
                <a:cs typeface="Times New Roman"/>
              </a:rPr>
              <a:t>походки, </a:t>
            </a:r>
            <a:r>
              <a:rPr sz="2600" spc="-20" dirty="0">
                <a:latin typeface="Times New Roman"/>
                <a:cs typeface="Times New Roman"/>
              </a:rPr>
              <a:t>включая </a:t>
            </a:r>
            <a:r>
              <a:rPr sz="2600" spc="-5" dirty="0">
                <a:latin typeface="Times New Roman"/>
                <a:cs typeface="Times New Roman"/>
              </a:rPr>
              <a:t>позицию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510"/>
              </a:lnSpc>
            </a:pPr>
            <a:r>
              <a:rPr sz="2600" dirty="0">
                <a:latin typeface="Times New Roman"/>
                <a:cs typeface="Times New Roman"/>
              </a:rPr>
              <a:t>фазы </a:t>
            </a:r>
            <a:r>
              <a:rPr sz="2600" spc="5" dirty="0">
                <a:latin typeface="Times New Roman"/>
                <a:cs typeface="Times New Roman"/>
              </a:rPr>
              <a:t>переноса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конечностей.</a:t>
            </a:r>
            <a:endParaRPr sz="2600">
              <a:latin typeface="Times New Roman"/>
              <a:cs typeface="Times New Roman"/>
            </a:endParaRPr>
          </a:p>
          <a:p>
            <a:pPr marL="241300" marR="186055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Times New Roman"/>
                <a:cs typeface="Times New Roman"/>
              </a:rPr>
              <a:t>Маленькие дети </a:t>
            </a:r>
            <a:r>
              <a:rPr sz="2600" dirty="0">
                <a:latin typeface="Times New Roman"/>
                <a:cs typeface="Times New Roman"/>
              </a:rPr>
              <a:t>обычно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имеют  </a:t>
            </a:r>
            <a:r>
              <a:rPr sz="2600" dirty="0">
                <a:latin typeface="Times New Roman"/>
                <a:cs typeface="Times New Roman"/>
              </a:rPr>
              <a:t>прогрессивные </a:t>
            </a:r>
            <a:r>
              <a:rPr sz="2600" spc="-10" dirty="0">
                <a:latin typeface="Times New Roman"/>
                <a:cs typeface="Times New Roman"/>
              </a:rPr>
              <a:t>изменения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endParaRPr sz="2600">
              <a:latin typeface="Times New Roman"/>
              <a:cs typeface="Times New Roman"/>
            </a:endParaRPr>
          </a:p>
          <a:p>
            <a:pPr marL="241300" marR="507365">
              <a:lnSpc>
                <a:spcPct val="80000"/>
              </a:lnSpc>
              <a:spcBef>
                <a:spcPts val="15"/>
              </a:spcBef>
            </a:pPr>
            <a:r>
              <a:rPr sz="2600" spc="-10" dirty="0">
                <a:latin typeface="Times New Roman"/>
                <a:cs typeface="Times New Roman"/>
              </a:rPr>
              <a:t>характеристике </a:t>
            </a:r>
            <a:r>
              <a:rPr sz="2600" spc="-40" dirty="0">
                <a:latin typeface="Times New Roman"/>
                <a:cs typeface="Times New Roman"/>
              </a:rPr>
              <a:t>походке, </a:t>
            </a:r>
            <a:r>
              <a:rPr sz="2600" spc="-5" dirty="0">
                <a:latin typeface="Times New Roman"/>
                <a:cs typeface="Times New Roman"/>
              </a:rPr>
              <a:t>но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  </a:t>
            </a:r>
            <a:r>
              <a:rPr sz="2600" spc="-15" dirty="0">
                <a:latin typeface="Times New Roman"/>
                <a:cs typeface="Times New Roman"/>
              </a:rPr>
              <a:t>целом </a:t>
            </a:r>
            <a:r>
              <a:rPr sz="2600" spc="-10" dirty="0">
                <a:latin typeface="Times New Roman"/>
                <a:cs typeface="Times New Roman"/>
              </a:rPr>
              <a:t>зрелом </a:t>
            </a:r>
            <a:r>
              <a:rPr sz="2600" dirty="0">
                <a:latin typeface="Times New Roman"/>
                <a:cs typeface="Times New Roman"/>
              </a:rPr>
              <a:t>зрелый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тип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35" dirty="0">
                <a:latin typeface="Times New Roman"/>
                <a:cs typeface="Times New Roman"/>
              </a:rPr>
              <a:t>походки </a:t>
            </a:r>
            <a:r>
              <a:rPr sz="2600" spc="-5" dirty="0">
                <a:latin typeface="Times New Roman"/>
                <a:cs typeface="Times New Roman"/>
              </a:rPr>
              <a:t>формируется </a:t>
            </a:r>
            <a:r>
              <a:rPr sz="2600" dirty="0">
                <a:latin typeface="Times New Roman"/>
                <a:cs typeface="Times New Roman"/>
              </a:rPr>
              <a:t>к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возрасту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7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лет.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609676"/>
            <a:ext cx="4514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Аномалии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походки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939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походка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клинические</a:t>
                      </a:r>
                      <a:r>
                        <a:rPr sz="2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признаки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065657">
                <a:tc>
                  <a:txBody>
                    <a:bodyPr/>
                    <a:lstStyle/>
                    <a:p>
                      <a:pPr marL="91440" marR="132842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Спаст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800" spc="6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ая  (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жн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»)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Аддукция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08634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Внутренняя ротация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бедер 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Ходьба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носочках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2075" marR="1179830">
                        <a:lnSpc>
                          <a:spcPct val="71400"/>
                        </a:lnSpc>
                        <a:spcBef>
                          <a:spcPts val="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Церебральный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паралич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7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marL="91440" marR="1320800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Парет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800" spc="6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(петушинная)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71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Ходит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подволакиваем 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ног.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Стремление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компенсировать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подволакивание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выражается в  широких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шагах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высоким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подниманием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колен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выбрасыванием ноги вперед,  из-за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чего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больной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ходит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575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характерным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шлепающим 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звуком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2075" marR="136969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Синдром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Дауна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Атонический-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481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астатический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синдром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Полинейропатия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826135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Атаксия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Фридрейха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Миелоз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609676"/>
            <a:ext cx="4514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Аномалии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походки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939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походка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клинические</a:t>
                      </a:r>
                      <a:r>
                        <a:rPr sz="2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признаки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346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400">
                        <a:latin typeface="Times New Roman"/>
                        <a:cs typeface="Times New Roman"/>
                      </a:endParaRPr>
                    </a:p>
                    <a:p>
                      <a:pPr marL="91440" marR="1386205">
                        <a:lnSpc>
                          <a:spcPct val="100000"/>
                        </a:lnSpc>
                      </a:pP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Спастико-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па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етич</a:t>
                      </a:r>
                      <a:r>
                        <a:rPr sz="2800" spc="7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ая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 marR="2089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Если парез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усугубляется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спастическими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явлениями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 мышцах 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ног,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пациент приобретает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спастико-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паретическую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походку.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Спастико-паретическая 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походка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широкое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24066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расставление ног при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ходьбе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шатание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 стороны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сторону.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565785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Спастико-паретические нарушения</a:t>
                      </a:r>
                      <a:r>
                        <a:rPr sz="2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усиливаются  при закрывании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глаз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—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может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потерять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равновесие и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упасть.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609676"/>
            <a:ext cx="4514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Аномалии</a:t>
            </a:r>
            <a:r>
              <a:rPr b="0" spc="-4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походки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5939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походка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клинические</a:t>
                      </a:r>
                      <a:r>
                        <a:rPr sz="2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признаки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88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Ходьба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вприсядку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966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Слабые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четырехглавые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мышцы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4673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Слабые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разгибатели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Чрезмерное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Контрактуры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тазобедренного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коленного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сустава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2075" marR="35877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Нейромышечное  заболевание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Церебральный паралич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(диплегическая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форма)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88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Гемипаретическая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505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Оттопыривание верхней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конечности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Дуговое движение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бедра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Инверсия стопы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Асимметрия длины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шага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27622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Гемипаретическая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установка  при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стоянии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 marR="3594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Церебральный паралич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Острое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расстройство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мозгового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кровообращения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194" y="321309"/>
            <a:ext cx="45116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libri Light"/>
                <a:cs typeface="Calibri Light"/>
              </a:rPr>
              <a:t>Аномалии</a:t>
            </a:r>
            <a:r>
              <a:rPr b="0" spc="-6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походки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292352"/>
          <a:ext cx="10534650" cy="510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310"/>
                <a:gridCol w="4403090"/>
                <a:gridCol w="3505200"/>
              </a:tblGrid>
              <a:tr h="4442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походка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характеристика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клинические</a:t>
                      </a:r>
                      <a:r>
                        <a:rPr sz="2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признаки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256029">
                <a:tc>
                  <a:txBody>
                    <a:bodyPr/>
                    <a:lstStyle/>
                    <a:p>
                      <a:pPr marL="91440" marR="5232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Переваливание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05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Слабость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тазового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пояса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Размашистая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походка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229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Нейромышечное  заболевание  Дислокации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бедра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Атаксическая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60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Проблемы координации  Проблема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тандемного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хождения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(приставной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шаг)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Мозжечковая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атаксия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Атаксия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Фридрейха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6030">
                <a:tc>
                  <a:txBody>
                    <a:bodyPr/>
                    <a:lstStyle/>
                    <a:p>
                      <a:pPr marL="91440" marR="876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Икрон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жная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хромота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49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Пятки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прижаты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 поверхности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опоры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Нет фазы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отталкивания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Слабость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L4 до L5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из-  за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spina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bifida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0036">
                <a:tc gridSpan="3">
                  <a:txBody>
                    <a:bodyPr/>
                    <a:lstStyle/>
                    <a:p>
                      <a:pPr marL="91440" marR="1981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Различные типы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походки,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связанные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непроизвольными движениями,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такими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как атаксия,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тремор или дискинезия,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при дисфункции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ЦНС.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5442" y="609676"/>
            <a:ext cx="5882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Перинатальный</a:t>
            </a:r>
            <a:r>
              <a:rPr b="0" spc="-5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анамнез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4895850" cy="410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Шкала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Апгар</a:t>
            </a:r>
            <a:endParaRPr sz="2400">
              <a:latin typeface="Calibri"/>
              <a:cs typeface="Calibri"/>
            </a:endParaRPr>
          </a:p>
          <a:p>
            <a:pPr marL="241300" marR="3683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Эпизоды </a:t>
            </a:r>
            <a:r>
              <a:rPr sz="2400" spc="-5" dirty="0">
                <a:latin typeface="Calibri"/>
                <a:cs typeface="Calibri"/>
              </a:rPr>
              <a:t>цианоза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дыхательной  недостаточности, </a:t>
            </a:r>
            <a:r>
              <a:rPr sz="2400" spc="-20" dirty="0">
                <a:latin typeface="Calibri"/>
                <a:cs typeface="Calibri"/>
              </a:rPr>
              <a:t>судорог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другие  физические </a:t>
            </a:r>
            <a:r>
              <a:rPr sz="2400" spc="-10" dirty="0">
                <a:latin typeface="Calibri"/>
                <a:cs typeface="Calibri"/>
              </a:rPr>
              <a:t>симптомы, </a:t>
            </a:r>
            <a:r>
              <a:rPr sz="2400" spc="-5" dirty="0">
                <a:latin typeface="Calibri"/>
                <a:cs typeface="Calibri"/>
              </a:rPr>
              <a:t>такие </a:t>
            </a:r>
            <a:r>
              <a:rPr sz="2400" spc="-15" dirty="0">
                <a:latin typeface="Calibri"/>
                <a:cs typeface="Calibri"/>
              </a:rPr>
              <a:t>как  желтуха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анемия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Недоношенность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Крайне </a:t>
            </a:r>
            <a:r>
              <a:rPr sz="2400" spc="-10" dirty="0">
                <a:latin typeface="Calibri"/>
                <a:cs typeface="Calibri"/>
              </a:rPr>
              <a:t>низкая </a:t>
            </a:r>
            <a:r>
              <a:rPr sz="2400" spc="-5" dirty="0">
                <a:latin typeface="Calibri"/>
                <a:cs typeface="Calibri"/>
              </a:rPr>
              <a:t>масса</a:t>
            </a:r>
            <a:r>
              <a:rPr sz="2400" spc="-20" dirty="0">
                <a:latin typeface="Calibri"/>
                <a:cs typeface="Calibri"/>
              </a:rPr>
              <a:t> тела</a:t>
            </a:r>
            <a:endParaRPr sz="2400">
              <a:latin typeface="Calibri"/>
              <a:cs typeface="Calibri"/>
            </a:endParaRPr>
          </a:p>
          <a:p>
            <a:pPr marL="241300" marR="126174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Была </a:t>
            </a:r>
            <a:r>
              <a:rPr sz="2400" spc="-5" dirty="0">
                <a:latin typeface="Calibri"/>
                <a:cs typeface="Calibri"/>
              </a:rPr>
              <a:t>ли </a:t>
            </a:r>
            <a:r>
              <a:rPr sz="2400" spc="-15" dirty="0">
                <a:latin typeface="Calibri"/>
                <a:cs typeface="Calibri"/>
              </a:rPr>
              <a:t>длительная  </a:t>
            </a:r>
            <a:r>
              <a:rPr sz="2400" spc="-5" dirty="0">
                <a:latin typeface="Calibri"/>
                <a:cs typeface="Calibri"/>
              </a:rPr>
              <a:t>госпитализация?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Почему?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выписке была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необходимость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вентиляционной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другой поддержки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домашних  условиях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46250"/>
            <a:ext cx="4584700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latin typeface="Calibri"/>
                <a:cs typeface="Calibri"/>
              </a:rPr>
              <a:t>Норма 7-10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баллов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3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latin typeface="Calibri"/>
                <a:cs typeface="Calibri"/>
              </a:rPr>
              <a:t>Врожденная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патология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соответствующих органов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3151759"/>
            <a:ext cx="1050290" cy="154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ДЦП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ДЦП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БЛД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ЧАЗН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189" y="609676"/>
            <a:ext cx="7643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Неврологическое</a:t>
            </a:r>
            <a:r>
              <a:rPr b="0" spc="-1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обследование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776"/>
            <a:ext cx="10169525" cy="42144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750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оценка мышечной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силы,</a:t>
            </a:r>
            <a:endParaRPr sz="2600">
              <a:latin typeface="Times New Roman"/>
              <a:cs typeface="Times New Roman"/>
            </a:endParaRPr>
          </a:p>
          <a:p>
            <a:pPr marL="276225" indent="-26416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276860" algn="l"/>
              </a:tabLst>
            </a:pPr>
            <a:r>
              <a:rPr sz="2600" spc="-10" dirty="0">
                <a:latin typeface="Times New Roman"/>
                <a:cs typeface="Times New Roman"/>
              </a:rPr>
              <a:t>исследование </a:t>
            </a:r>
            <a:r>
              <a:rPr sz="2600" spc="-15" dirty="0">
                <a:latin typeface="Times New Roman"/>
                <a:cs typeface="Times New Roman"/>
              </a:rPr>
              <a:t>психического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состояния,</a:t>
            </a:r>
            <a:endParaRPr sz="2600">
              <a:latin typeface="Times New Roman"/>
              <a:cs typeface="Times New Roman"/>
            </a:endParaRPr>
          </a:p>
          <a:p>
            <a:pPr marL="275590" indent="-263525">
              <a:lnSpc>
                <a:spcPct val="100000"/>
              </a:lnSpc>
              <a:spcBef>
                <a:spcPts val="375"/>
              </a:spcBef>
              <a:buFont typeface="Wingdings"/>
              <a:buChar char=""/>
              <a:tabLst>
                <a:tab pos="27622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оценка </a:t>
            </a:r>
            <a:r>
              <a:rPr sz="2600" spc="-5" dirty="0">
                <a:latin typeface="Times New Roman"/>
                <a:cs typeface="Times New Roman"/>
              </a:rPr>
              <a:t>состояния </a:t>
            </a:r>
            <a:r>
              <a:rPr sz="2600" dirty="0">
                <a:latin typeface="Times New Roman"/>
                <a:cs typeface="Times New Roman"/>
              </a:rPr>
              <a:t>черепных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нервов,</a:t>
            </a:r>
            <a:endParaRPr sz="2600">
              <a:latin typeface="Times New Roman"/>
              <a:cs typeface="Times New Roman"/>
            </a:endParaRPr>
          </a:p>
          <a:p>
            <a:pPr marL="275590" indent="-263525">
              <a:lnSpc>
                <a:spcPct val="100000"/>
              </a:lnSpc>
              <a:spcBef>
                <a:spcPts val="370"/>
              </a:spcBef>
              <a:buFont typeface="Wingdings"/>
              <a:buChar char=""/>
              <a:tabLst>
                <a:tab pos="27622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оценка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рефлексов,</a:t>
            </a:r>
            <a:endParaRPr sz="2600">
              <a:latin typeface="Times New Roman"/>
              <a:cs typeface="Times New Roman"/>
            </a:endParaRPr>
          </a:p>
          <a:p>
            <a:pPr marL="275590" indent="-26352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276225" algn="l"/>
              </a:tabLst>
            </a:pPr>
            <a:r>
              <a:rPr sz="2600" spc="-10" dirty="0">
                <a:latin typeface="Times New Roman"/>
                <a:cs typeface="Times New Roman"/>
              </a:rPr>
              <a:t>проверка </a:t>
            </a:r>
            <a:r>
              <a:rPr sz="2600" spc="-20" dirty="0">
                <a:latin typeface="Times New Roman"/>
                <a:cs typeface="Times New Roman"/>
              </a:rPr>
              <a:t>координации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равновесия</a:t>
            </a:r>
            <a:endParaRPr sz="2600">
              <a:latin typeface="Times New Roman"/>
              <a:cs typeface="Times New Roman"/>
            </a:endParaRPr>
          </a:p>
          <a:p>
            <a:pPr marL="275590" indent="-263525">
              <a:lnSpc>
                <a:spcPct val="100000"/>
              </a:lnSpc>
              <a:spcBef>
                <a:spcPts val="375"/>
              </a:spcBef>
              <a:buFont typeface="Wingdings"/>
              <a:buChar char=""/>
              <a:tabLst>
                <a:tab pos="27622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оценка </a:t>
            </a:r>
            <a:r>
              <a:rPr sz="2600" dirty="0">
                <a:latin typeface="Times New Roman"/>
                <a:cs typeface="Times New Roman"/>
              </a:rPr>
              <a:t>сенсорной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системы.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Times New Roman"/>
                <a:cs typeface="Times New Roman"/>
              </a:rPr>
              <a:t>Эксперт </a:t>
            </a:r>
            <a:r>
              <a:rPr sz="2600" spc="-15" dirty="0">
                <a:latin typeface="Times New Roman"/>
                <a:cs typeface="Times New Roman"/>
              </a:rPr>
              <a:t>должен </a:t>
            </a:r>
            <a:r>
              <a:rPr sz="2600" dirty="0">
                <a:latin typeface="Times New Roman"/>
                <a:cs typeface="Times New Roman"/>
              </a:rPr>
              <a:t>быть </a:t>
            </a:r>
            <a:r>
              <a:rPr sz="2600" spc="-5" dirty="0">
                <a:latin typeface="Times New Roman"/>
                <a:cs typeface="Times New Roman"/>
              </a:rPr>
              <a:t>гибким, </a:t>
            </a:r>
            <a:r>
              <a:rPr sz="2600" spc="-20" dirty="0">
                <a:latin typeface="Times New Roman"/>
                <a:cs typeface="Times New Roman"/>
              </a:rPr>
              <a:t>поскольку </a:t>
            </a:r>
            <a:r>
              <a:rPr sz="2600" spc="-5" dirty="0">
                <a:latin typeface="Times New Roman"/>
                <a:cs typeface="Times New Roman"/>
              </a:rPr>
              <a:t>эти </a:t>
            </a:r>
            <a:r>
              <a:rPr sz="2600" spc="-10" dirty="0">
                <a:latin typeface="Times New Roman"/>
                <a:cs typeface="Times New Roman"/>
              </a:rPr>
              <a:t>исследования, </a:t>
            </a:r>
            <a:r>
              <a:rPr sz="2600" spc="-15" dirty="0">
                <a:latin typeface="Times New Roman"/>
                <a:cs typeface="Times New Roman"/>
              </a:rPr>
              <a:t>возможно,  </a:t>
            </a:r>
            <a:r>
              <a:rPr sz="2600" dirty="0">
                <a:latin typeface="Times New Roman"/>
                <a:cs typeface="Times New Roman"/>
              </a:rPr>
              <a:t>придется </a:t>
            </a:r>
            <a:r>
              <a:rPr sz="2600" spc="-15" dirty="0">
                <a:latin typeface="Times New Roman"/>
                <a:cs typeface="Times New Roman"/>
              </a:rPr>
              <a:t>сделать </a:t>
            </a:r>
            <a:r>
              <a:rPr sz="2600" spc="-10" dirty="0">
                <a:latin typeface="Times New Roman"/>
                <a:cs typeface="Times New Roman"/>
              </a:rPr>
              <a:t>одновременно, </a:t>
            </a:r>
            <a:r>
              <a:rPr sz="2600" dirty="0">
                <a:latin typeface="Times New Roman"/>
                <a:cs typeface="Times New Roman"/>
              </a:rPr>
              <a:t>а </a:t>
            </a:r>
            <a:r>
              <a:rPr sz="2600" spc="-5" dirty="0">
                <a:latin typeface="Times New Roman"/>
                <a:cs typeface="Times New Roman"/>
              </a:rPr>
              <a:t>не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последовательно.</a:t>
            </a:r>
            <a:endParaRPr sz="2600">
              <a:latin typeface="Times New Roman"/>
              <a:cs typeface="Times New Roman"/>
            </a:endParaRPr>
          </a:p>
          <a:p>
            <a:pPr marL="241300" marR="1186180" indent="-229235">
              <a:lnSpc>
                <a:spcPts val="25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Оценка </a:t>
            </a:r>
            <a:r>
              <a:rPr sz="2600" spc="-5" dirty="0">
                <a:latin typeface="Times New Roman"/>
                <a:cs typeface="Times New Roman"/>
              </a:rPr>
              <a:t>нормальных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аномальных </a:t>
            </a:r>
            <a:r>
              <a:rPr sz="2600" spc="-5" dirty="0">
                <a:latin typeface="Times New Roman"/>
                <a:cs typeface="Times New Roman"/>
              </a:rPr>
              <a:t>примитивных </a:t>
            </a:r>
            <a:r>
              <a:rPr sz="2600" spc="-15" dirty="0">
                <a:latin typeface="Times New Roman"/>
                <a:cs typeface="Times New Roman"/>
              </a:rPr>
              <a:t>рефлексов </a:t>
            </a:r>
            <a:r>
              <a:rPr sz="2600" dirty="0">
                <a:latin typeface="Times New Roman"/>
                <a:cs typeface="Times New Roman"/>
              </a:rPr>
              <a:t>и  постуральных </a:t>
            </a:r>
            <a:r>
              <a:rPr sz="2600" spc="-10" dirty="0">
                <a:latin typeface="Times New Roman"/>
                <a:cs typeface="Times New Roman"/>
              </a:rPr>
              <a:t>рефлексов </a:t>
            </a:r>
            <a:r>
              <a:rPr sz="2600" spc="-5" dirty="0">
                <a:latin typeface="Times New Roman"/>
                <a:cs typeface="Times New Roman"/>
              </a:rPr>
              <a:t>является </a:t>
            </a:r>
            <a:r>
              <a:rPr sz="2600" spc="-10" dirty="0">
                <a:latin typeface="Times New Roman"/>
                <a:cs typeface="Times New Roman"/>
              </a:rPr>
              <a:t>важной </a:t>
            </a:r>
            <a:r>
              <a:rPr sz="2600" spc="-5" dirty="0">
                <a:latin typeface="Times New Roman"/>
                <a:cs typeface="Times New Roman"/>
              </a:rPr>
              <a:t>частью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оценки.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609676"/>
            <a:ext cx="5759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34295" cy="4290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Исследование изменения </a:t>
            </a:r>
            <a:r>
              <a:rPr sz="2800" spc="-20" dirty="0">
                <a:latin typeface="Times New Roman"/>
                <a:cs typeface="Times New Roman"/>
              </a:rPr>
              <a:t>рефлексов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50" dirty="0">
                <a:latin typeface="Times New Roman"/>
                <a:cs typeface="Times New Roman"/>
              </a:rPr>
              <a:t>ходе </a:t>
            </a:r>
            <a:r>
              <a:rPr sz="2800" spc="-5" dirty="0">
                <a:latin typeface="Times New Roman"/>
                <a:cs typeface="Times New Roman"/>
              </a:rPr>
              <a:t>развития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является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3030"/>
              </a:lnSpc>
              <a:spcBef>
                <a:spcPts val="209"/>
              </a:spcBef>
            </a:pPr>
            <a:r>
              <a:rPr sz="2800" spc="-10" dirty="0">
                <a:latin typeface="Times New Roman"/>
                <a:cs typeface="Times New Roman"/>
              </a:rPr>
              <a:t>важным </a:t>
            </a:r>
            <a:r>
              <a:rPr sz="2800" spc="-15" dirty="0">
                <a:latin typeface="Times New Roman"/>
                <a:cs typeface="Times New Roman"/>
              </a:rPr>
              <a:t>инструментом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5" dirty="0">
                <a:latin typeface="Times New Roman"/>
                <a:cs typeface="Times New Roman"/>
              </a:rPr>
              <a:t>осмотре </a:t>
            </a:r>
            <a:r>
              <a:rPr sz="2800" spc="-20" dirty="0">
                <a:latin typeface="Times New Roman"/>
                <a:cs typeface="Times New Roman"/>
              </a:rPr>
              <a:t>здорового </a:t>
            </a:r>
            <a:r>
              <a:rPr sz="2800" spc="-10" dirty="0">
                <a:latin typeface="Times New Roman"/>
                <a:cs typeface="Times New Roman"/>
              </a:rPr>
              <a:t>младенца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младенца  или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5" dirty="0">
                <a:latin typeface="Times New Roman"/>
                <a:cs typeface="Times New Roman"/>
              </a:rPr>
              <a:t>с ограниченными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возможностями.</a:t>
            </a:r>
            <a:endParaRPr sz="2800">
              <a:latin typeface="Times New Roman"/>
              <a:cs typeface="Times New Roman"/>
            </a:endParaRPr>
          </a:p>
          <a:p>
            <a:pPr marL="241300" marR="799465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20" dirty="0">
                <a:latin typeface="Times New Roman"/>
                <a:cs typeface="Times New Roman"/>
              </a:rPr>
              <a:t>моторном </a:t>
            </a:r>
            <a:r>
              <a:rPr sz="2800" spc="-10" dirty="0">
                <a:latin typeface="Times New Roman"/>
                <a:cs typeface="Times New Roman"/>
              </a:rPr>
              <a:t>поведении </a:t>
            </a:r>
            <a:r>
              <a:rPr sz="2800" spc="-5" dirty="0">
                <a:latin typeface="Times New Roman"/>
                <a:cs typeface="Times New Roman"/>
              </a:rPr>
              <a:t>у </a:t>
            </a:r>
            <a:r>
              <a:rPr sz="2800" spc="-10" dirty="0">
                <a:latin typeface="Times New Roman"/>
                <a:cs typeface="Times New Roman"/>
              </a:rPr>
              <a:t>новорожденных </a:t>
            </a:r>
            <a:r>
              <a:rPr sz="2800" spc="-15" dirty="0">
                <a:latin typeface="Times New Roman"/>
                <a:cs typeface="Times New Roman"/>
              </a:rPr>
              <a:t>преобладают  </a:t>
            </a:r>
            <a:r>
              <a:rPr sz="2800" spc="-5" dirty="0">
                <a:latin typeface="Times New Roman"/>
                <a:cs typeface="Times New Roman"/>
              </a:rPr>
              <a:t>примитивные </a:t>
            </a:r>
            <a:r>
              <a:rPr sz="2800" spc="-20" dirty="0">
                <a:latin typeface="Times New Roman"/>
                <a:cs typeface="Times New Roman"/>
              </a:rPr>
              <a:t>рефлексы, </a:t>
            </a:r>
            <a:r>
              <a:rPr sz="2800" spc="-35" dirty="0">
                <a:latin typeface="Times New Roman"/>
                <a:cs typeface="Times New Roman"/>
              </a:rPr>
              <a:t>которые </a:t>
            </a:r>
            <a:r>
              <a:rPr sz="2800" spc="-15" dirty="0">
                <a:latin typeface="Times New Roman"/>
                <a:cs typeface="Times New Roman"/>
              </a:rPr>
              <a:t>контролируются </a:t>
            </a:r>
            <a:r>
              <a:rPr sz="2800" spc="-5" dirty="0">
                <a:latin typeface="Times New Roman"/>
                <a:cs typeface="Times New Roman"/>
              </a:rPr>
              <a:t>на уровне  </a:t>
            </a:r>
            <a:r>
              <a:rPr sz="2800" spc="-15" dirty="0">
                <a:latin typeface="Times New Roman"/>
                <a:cs typeface="Times New Roman"/>
              </a:rPr>
              <a:t>ствола </a:t>
            </a:r>
            <a:r>
              <a:rPr sz="2800" spc="-25" dirty="0">
                <a:latin typeface="Times New Roman"/>
                <a:cs typeface="Times New Roman"/>
              </a:rPr>
              <a:t>головного </a:t>
            </a:r>
            <a:r>
              <a:rPr sz="2800" spc="-5" dirty="0">
                <a:latin typeface="Times New Roman"/>
                <a:cs typeface="Times New Roman"/>
              </a:rPr>
              <a:t>мозга и </a:t>
            </a:r>
            <a:r>
              <a:rPr sz="2800" spc="-10" dirty="0">
                <a:latin typeface="Times New Roman"/>
                <a:cs typeface="Times New Roman"/>
              </a:rPr>
              <a:t>спинного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мозга.</a:t>
            </a:r>
            <a:endParaRPr sz="2800">
              <a:latin typeface="Times New Roman"/>
              <a:cs typeface="Times New Roman"/>
            </a:endParaRPr>
          </a:p>
          <a:p>
            <a:pPr marL="241300" marR="527050" indent="-229235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Эти </a:t>
            </a:r>
            <a:r>
              <a:rPr sz="2800" spc="-20" dirty="0">
                <a:latin typeface="Times New Roman"/>
                <a:cs typeface="Times New Roman"/>
              </a:rPr>
              <a:t>рефлексы </a:t>
            </a:r>
            <a:r>
              <a:rPr sz="2800" spc="-10" dirty="0">
                <a:latin typeface="Times New Roman"/>
                <a:cs typeface="Times New Roman"/>
              </a:rPr>
              <a:t>развиваются </a:t>
            </a:r>
            <a:r>
              <a:rPr sz="2800" spc="-5" dirty="0">
                <a:latin typeface="Times New Roman"/>
                <a:cs typeface="Times New Roman"/>
              </a:rPr>
              <a:t>в утробе </a:t>
            </a:r>
            <a:r>
              <a:rPr sz="2800" spc="-25" dirty="0">
                <a:latin typeface="Times New Roman"/>
                <a:cs typeface="Times New Roman"/>
              </a:rPr>
              <a:t>матери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исчезают </a:t>
            </a:r>
            <a:r>
              <a:rPr sz="2800" spc="-10" dirty="0">
                <a:latin typeface="Times New Roman"/>
                <a:cs typeface="Times New Roman"/>
              </a:rPr>
              <a:t>между  </a:t>
            </a:r>
            <a:r>
              <a:rPr sz="2800" dirty="0">
                <a:latin typeface="Times New Roman"/>
                <a:cs typeface="Times New Roman"/>
              </a:rPr>
              <a:t>третьим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5" dirty="0">
                <a:latin typeface="Times New Roman"/>
                <a:cs typeface="Times New Roman"/>
              </a:rPr>
              <a:t>шестым месяцем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жизни.</a:t>
            </a:r>
            <a:endParaRPr sz="2800">
              <a:latin typeface="Times New Roman"/>
              <a:cs typeface="Times New Roman"/>
            </a:endParaRPr>
          </a:p>
          <a:p>
            <a:pPr marL="241300" marR="705485" indent="-229235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Примитивные </a:t>
            </a:r>
            <a:r>
              <a:rPr sz="2800" spc="-20" dirty="0">
                <a:latin typeface="Times New Roman"/>
                <a:cs typeface="Times New Roman"/>
              </a:rPr>
              <a:t>рефлексы это предсказуемые, </a:t>
            </a:r>
            <a:r>
              <a:rPr sz="2800" spc="-10" dirty="0">
                <a:latin typeface="Times New Roman"/>
                <a:cs typeface="Times New Roman"/>
              </a:rPr>
              <a:t>непроизвольные  </a:t>
            </a:r>
            <a:r>
              <a:rPr sz="2800" dirty="0">
                <a:latin typeface="Times New Roman"/>
                <a:cs typeface="Times New Roman"/>
              </a:rPr>
              <a:t>реакции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конкретную </a:t>
            </a:r>
            <a:r>
              <a:rPr sz="2800" dirty="0">
                <a:latin typeface="Times New Roman"/>
                <a:cs typeface="Times New Roman"/>
              </a:rPr>
              <a:t>сенсорную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стимуляцию.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609676"/>
            <a:ext cx="5759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5779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14173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Подавление </a:t>
            </a:r>
            <a:r>
              <a:rPr sz="2800" spc="-5" dirty="0">
                <a:latin typeface="Times New Roman"/>
                <a:cs typeface="Times New Roman"/>
              </a:rPr>
              <a:t>примитивных </a:t>
            </a:r>
            <a:r>
              <a:rPr sz="2800" spc="-20" dirty="0">
                <a:latin typeface="Times New Roman"/>
                <a:cs typeface="Times New Roman"/>
              </a:rPr>
              <a:t>рефлексов </a:t>
            </a:r>
            <a:r>
              <a:rPr sz="2800" spc="-5" dirty="0">
                <a:latin typeface="Times New Roman"/>
                <a:cs typeface="Times New Roman"/>
              </a:rPr>
              <a:t>отражает </a:t>
            </a:r>
            <a:r>
              <a:rPr sz="2800" spc="-10" dirty="0">
                <a:latin typeface="Times New Roman"/>
                <a:cs typeface="Times New Roman"/>
              </a:rPr>
              <a:t>созревание  </a:t>
            </a:r>
            <a:r>
              <a:rPr sz="2800" spc="-5" dirty="0">
                <a:latin typeface="Times New Roman"/>
                <a:cs typeface="Times New Roman"/>
              </a:rPr>
              <a:t>центральной </a:t>
            </a:r>
            <a:r>
              <a:rPr sz="2800" spc="-10" dirty="0">
                <a:latin typeface="Times New Roman"/>
                <a:cs typeface="Times New Roman"/>
              </a:rPr>
              <a:t>нервной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системы.</a:t>
            </a:r>
            <a:endParaRPr sz="2800">
              <a:latin typeface="Times New Roman"/>
              <a:cs typeface="Times New Roman"/>
            </a:endParaRPr>
          </a:p>
          <a:p>
            <a:pPr marL="241300" marR="39370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Сохранение или повторное </a:t>
            </a:r>
            <a:r>
              <a:rPr sz="2800" spc="-15" dirty="0">
                <a:latin typeface="Times New Roman"/>
                <a:cs typeface="Times New Roman"/>
              </a:rPr>
              <a:t>появление аномальных </a:t>
            </a:r>
            <a:r>
              <a:rPr sz="2800" spc="-20" dirty="0">
                <a:latin typeface="Times New Roman"/>
                <a:cs typeface="Times New Roman"/>
              </a:rPr>
              <a:t>рефлексов </a:t>
            </a:r>
            <a:r>
              <a:rPr sz="2800" spc="-5" dirty="0">
                <a:latin typeface="Times New Roman"/>
                <a:cs typeface="Times New Roman"/>
              </a:rPr>
              <a:t>–  </a:t>
            </a:r>
            <a:r>
              <a:rPr sz="2800" spc="-20" dirty="0">
                <a:latin typeface="Times New Roman"/>
                <a:cs typeface="Times New Roman"/>
              </a:rPr>
              <a:t>это </a:t>
            </a:r>
            <a:r>
              <a:rPr sz="2800" dirty="0">
                <a:latin typeface="Times New Roman"/>
                <a:cs typeface="Times New Roman"/>
              </a:rPr>
              <a:t>серьезный </a:t>
            </a:r>
            <a:r>
              <a:rPr sz="2800" spc="-20" dirty="0">
                <a:latin typeface="Times New Roman"/>
                <a:cs typeface="Times New Roman"/>
              </a:rPr>
              <a:t>индикатор </a:t>
            </a:r>
            <a:r>
              <a:rPr sz="2800" spc="-15" dirty="0">
                <a:latin typeface="Times New Roman"/>
                <a:cs typeface="Times New Roman"/>
              </a:rPr>
              <a:t>неврологической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дисфункции.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Наличие </a:t>
            </a:r>
            <a:r>
              <a:rPr sz="2800" spc="-20" dirty="0">
                <a:latin typeface="Times New Roman"/>
                <a:cs typeface="Times New Roman"/>
              </a:rPr>
              <a:t>обязательного </a:t>
            </a:r>
            <a:r>
              <a:rPr sz="2800" spc="-10" dirty="0">
                <a:latin typeface="Times New Roman"/>
                <a:cs typeface="Times New Roman"/>
              </a:rPr>
              <a:t>примитивного </a:t>
            </a:r>
            <a:r>
              <a:rPr sz="2800" spc="-15" dirty="0">
                <a:latin typeface="Times New Roman"/>
                <a:cs typeface="Times New Roman"/>
              </a:rPr>
              <a:t>рефлекса, </a:t>
            </a:r>
            <a:r>
              <a:rPr sz="2800" spc="-35" dirty="0">
                <a:latin typeface="Times New Roman"/>
                <a:cs typeface="Times New Roman"/>
              </a:rPr>
              <a:t>который </a:t>
            </a:r>
            <a:r>
              <a:rPr sz="2800" spc="-10" dirty="0">
                <a:latin typeface="Times New Roman"/>
                <a:cs typeface="Times New Roman"/>
              </a:rPr>
              <a:t>ребенок 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15" dirty="0">
                <a:latin typeface="Times New Roman"/>
                <a:cs typeface="Times New Roman"/>
              </a:rPr>
              <a:t>подавить </a:t>
            </a:r>
            <a:r>
              <a:rPr sz="2800" spc="-5" dirty="0">
                <a:latin typeface="Times New Roman"/>
                <a:cs typeface="Times New Roman"/>
              </a:rPr>
              <a:t>по своей </a:t>
            </a:r>
            <a:r>
              <a:rPr sz="2800" spc="-20" dirty="0">
                <a:latin typeface="Times New Roman"/>
                <a:cs typeface="Times New Roman"/>
              </a:rPr>
              <a:t>воле, </a:t>
            </a:r>
            <a:r>
              <a:rPr sz="2800" spc="-25" dirty="0">
                <a:latin typeface="Times New Roman"/>
                <a:cs typeface="Times New Roman"/>
              </a:rPr>
              <a:t>всегда </a:t>
            </a:r>
            <a:r>
              <a:rPr sz="2800" spc="-15" dirty="0">
                <a:latin typeface="Times New Roman"/>
                <a:cs typeface="Times New Roman"/>
              </a:rPr>
              <a:t>ненормально,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805"/>
              </a:lnSpc>
            </a:pPr>
            <a:r>
              <a:rPr sz="2800" spc="-15" dirty="0">
                <a:latin typeface="Times New Roman"/>
                <a:cs typeface="Times New Roman"/>
              </a:rPr>
              <a:t>предполагает </a:t>
            </a:r>
            <a:r>
              <a:rPr sz="2800" spc="-5" dirty="0">
                <a:latin typeface="Times New Roman"/>
                <a:cs typeface="Times New Roman"/>
              </a:rPr>
              <a:t>наличие расстройства </a:t>
            </a:r>
            <a:r>
              <a:rPr sz="2800" dirty="0">
                <a:latin typeface="Times New Roman"/>
                <a:cs typeface="Times New Roman"/>
              </a:rPr>
              <a:t>центральной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нервной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Times New Roman"/>
                <a:cs typeface="Times New Roman"/>
              </a:rPr>
              <a:t>системы.</a:t>
            </a:r>
            <a:endParaRPr sz="2800">
              <a:latin typeface="Times New Roman"/>
              <a:cs typeface="Times New Roman"/>
            </a:endParaRPr>
          </a:p>
          <a:p>
            <a:pPr marL="241300" marR="301625" indent="-229235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Примитивные </a:t>
            </a:r>
            <a:r>
              <a:rPr sz="2800" spc="-20" dirty="0">
                <a:latin typeface="Times New Roman"/>
                <a:cs typeface="Times New Roman"/>
              </a:rPr>
              <a:t>рефлексы </a:t>
            </a:r>
            <a:r>
              <a:rPr sz="2800" spc="-10" dirty="0">
                <a:latin typeface="Times New Roman"/>
                <a:cs typeface="Times New Roman"/>
              </a:rPr>
              <a:t>являются предшественниками </a:t>
            </a:r>
            <a:r>
              <a:rPr sz="2800" spc="-20" dirty="0">
                <a:latin typeface="Times New Roman"/>
                <a:cs typeface="Times New Roman"/>
              </a:rPr>
              <a:t>волевых  </a:t>
            </a:r>
            <a:r>
              <a:rPr sz="2800" spc="-10" dirty="0">
                <a:latin typeface="Times New Roman"/>
                <a:cs typeface="Times New Roman"/>
              </a:rPr>
              <a:t>двигательных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навыков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609676"/>
            <a:ext cx="5759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71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80"/>
                <a:gridCol w="3194049"/>
                <a:gridCol w="3246754"/>
                <a:gridCol w="1746250"/>
              </a:tblGrid>
              <a:tr h="786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76581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стимуляция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38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Исчезает</a:t>
                      </a:r>
                      <a:r>
                        <a:rPr sz="2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к  месяцу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3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Сосательный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58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Ввести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указательный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палец  в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рот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крохи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дать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малышу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грудь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либо 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бутылочку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 marR="28575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Ребенок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начнет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совершать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сосательные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движения.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3-4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9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Защитный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Уложить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живот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Поворот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головы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1,5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9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4514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тич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ой  опоры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Поставить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54546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вертикально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так,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чтобы  касался стопами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опоры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 marR="530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Выпрямление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туловища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Стоит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 полной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стопе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9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451484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тич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ой 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походки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71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положения стоя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 опорой на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стопу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наклонить 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туловище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ребенка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вперед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Делает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несколько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шагов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294894"/>
            <a:ext cx="5757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7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015238"/>
          <a:ext cx="10534650" cy="540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80"/>
                <a:gridCol w="3194049"/>
                <a:gridCol w="3246754"/>
                <a:gridCol w="1746250"/>
              </a:tblGrid>
              <a:tr h="808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76581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стимуляция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3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Исчезает</a:t>
                      </a:r>
                      <a:r>
                        <a:rPr sz="2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к  месяцу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Поисковый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 marR="607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Поглаживание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области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вокруг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2075" marR="5067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Голова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рот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движутся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направлении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стимула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Хоботковый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Быстро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притронуться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пальцем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губам ребенка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Вытягивание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губ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вперед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хоботком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2-3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5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Задержки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дыхания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lnSpc>
                          <a:spcPts val="177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Опустить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воду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589280" algn="just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Брызнуть в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лицо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водой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Дунуть на лицо струей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воздуха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6135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Задержка дыхания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несколько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секунд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закрывание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глаз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25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4-5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Моро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1783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Ребенок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лежит на спине.  Хлопнуть по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опорной  поверхности с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обеих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52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Отведение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плеча,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48450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выпрямление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локтя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пальцев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последующим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приведением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плеча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сгибанием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локтя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4-6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453897"/>
            <a:ext cx="5757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7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17650"/>
          <a:ext cx="10534650" cy="496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80"/>
                <a:gridCol w="2200274"/>
                <a:gridCol w="4241164"/>
                <a:gridCol w="1746250"/>
              </a:tblGrid>
              <a:tr h="832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стимуляция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38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Исчезает</a:t>
                      </a:r>
                      <a:r>
                        <a:rPr sz="2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к  месяцу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7476">
                <a:tc>
                  <a:txBody>
                    <a:bodyPr/>
                    <a:lstStyle/>
                    <a:p>
                      <a:pPr marL="91440">
                        <a:lnSpc>
                          <a:spcPts val="191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Шейный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асимметричный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тонический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Поворот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головы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бок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41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91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Рука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или нога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распрямляются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той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стороне,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куда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повернуто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лицо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сгибаются на стороне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затылка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6-7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29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Шейный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симметричный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тонический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шеи;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вытягивание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шеи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Руки сгибаются,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ноги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выпрямляются;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руки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распрямляются,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ноги сгибаются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6-7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2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 marR="69088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тел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ный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 marR="227329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Прикосновение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  ладони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 всех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пальцев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5-6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0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Бабкина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Надавить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4178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большими  пальцами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ладони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Открывание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рта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головы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2-3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609676"/>
            <a:ext cx="5759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86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045"/>
                <a:gridCol w="3511550"/>
                <a:gridCol w="3564889"/>
                <a:gridCol w="1428115"/>
              </a:tblGrid>
              <a:tr h="786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2456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стимуляция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чезает  к</a:t>
                      </a:r>
                      <a:r>
                        <a:rPr sz="2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месяцу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0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Робинсона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88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Дать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ребенку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захвата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большие пальцы рук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приподнять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его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2075" marR="39370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Сильно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обхватывает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пальцы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эксперта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удерживается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2-3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9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 marR="866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Галанта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(с 5-6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дня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жизни)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 marR="365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Провести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паравертебрально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вдоль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позвоночника снизу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вверх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4363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Латеральная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флексия  туловища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стороны  раздражения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191135" algn="just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Разгибание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суставах ноги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со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стороны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раздражения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3-4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6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Переса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755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Провести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пальцами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вдоль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5750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позвоночника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остистым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отросткам, двигаясь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снизу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вверх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крестца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шейному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отделу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8394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Приподнимает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голову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Разгибание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туловища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 рук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ног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(иногда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отрицательно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реагирует)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3-4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7926" y="453897"/>
            <a:ext cx="5757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Примитивные</a:t>
            </a:r>
            <a:r>
              <a:rPr b="0" spc="-7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рефлексы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17650"/>
          <a:ext cx="10534650" cy="496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80"/>
                <a:gridCol w="2200274"/>
                <a:gridCol w="4241164"/>
                <a:gridCol w="1746250"/>
              </a:tblGrid>
              <a:tr h="832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605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268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стимуляция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228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исчезает</a:t>
                      </a:r>
                      <a:r>
                        <a:rPr sz="24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к  месяцу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0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Бауэра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(с 3-4 дня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жизни)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 marR="15684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положении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«лежа на  животе»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надавить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подошвенную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сторону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стоп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 marR="2260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Спонтанное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ползание, отталкиваясь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 руки эксперта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ногами,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но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без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координации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своих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движений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3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Бабинского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39751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Штриховое  раздражение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подошвенной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стороне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стопы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Тыльное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сгибание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стопы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Веерообразное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разведение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пальцев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1-2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998" y="384429"/>
            <a:ext cx="1033208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indent="2540" algn="ctr">
              <a:lnSpc>
                <a:spcPts val="3020"/>
              </a:lnSpc>
              <a:spcBef>
                <a:spcPts val="480"/>
              </a:spcBef>
            </a:pPr>
            <a:r>
              <a:rPr sz="2800" b="0" spc="-10" dirty="0">
                <a:latin typeface="Times New Roman"/>
                <a:cs typeface="Times New Roman"/>
              </a:rPr>
              <a:t>Исчезновение </a:t>
            </a:r>
            <a:r>
              <a:rPr sz="2800" b="0" spc="-5" dirty="0">
                <a:latin typeface="Times New Roman"/>
                <a:cs typeface="Times New Roman"/>
              </a:rPr>
              <a:t>примитивных </a:t>
            </a:r>
            <a:r>
              <a:rPr sz="2800" b="0" spc="-20" dirty="0">
                <a:latin typeface="Times New Roman"/>
                <a:cs typeface="Times New Roman"/>
              </a:rPr>
              <a:t>рефлексов </a:t>
            </a:r>
            <a:r>
              <a:rPr sz="2800" b="0" spc="-10" dirty="0">
                <a:latin typeface="Times New Roman"/>
                <a:cs typeface="Times New Roman"/>
              </a:rPr>
              <a:t>сопровождается </a:t>
            </a:r>
            <a:r>
              <a:rPr sz="2800" b="0" spc="-5" dirty="0">
                <a:latin typeface="Times New Roman"/>
                <a:cs typeface="Times New Roman"/>
              </a:rPr>
              <a:t>(идет  </a:t>
            </a:r>
            <a:r>
              <a:rPr sz="2800" b="0" spc="-10" dirty="0">
                <a:latin typeface="Times New Roman"/>
                <a:cs typeface="Times New Roman"/>
              </a:rPr>
              <a:t>параллельно) </a:t>
            </a:r>
            <a:r>
              <a:rPr sz="2800" b="0" spc="-5" dirty="0">
                <a:latin typeface="Times New Roman"/>
                <a:cs typeface="Times New Roman"/>
              </a:rPr>
              <a:t>развитию </a:t>
            </a:r>
            <a:r>
              <a:rPr sz="2800" b="0" spc="-10" dirty="0">
                <a:latin typeface="Times New Roman"/>
                <a:cs typeface="Times New Roman"/>
              </a:rPr>
              <a:t>двигательных </a:t>
            </a:r>
            <a:r>
              <a:rPr sz="2800" b="0" spc="-25" dirty="0">
                <a:latin typeface="Times New Roman"/>
                <a:cs typeface="Times New Roman"/>
              </a:rPr>
              <a:t>навыков, главным </a:t>
            </a:r>
            <a:r>
              <a:rPr sz="2800" b="0" spc="-5" dirty="0">
                <a:latin typeface="Times New Roman"/>
                <a:cs typeface="Times New Roman"/>
              </a:rPr>
              <a:t>из </a:t>
            </a:r>
            <a:r>
              <a:rPr sz="2800" b="0" spc="-35" dirty="0">
                <a:latin typeface="Times New Roman"/>
                <a:cs typeface="Times New Roman"/>
              </a:rPr>
              <a:t>которых  </a:t>
            </a:r>
            <a:r>
              <a:rPr sz="2800" b="0" spc="-10" dirty="0">
                <a:latin typeface="Times New Roman"/>
                <a:cs typeface="Times New Roman"/>
              </a:rPr>
              <a:t>является </a:t>
            </a:r>
            <a:r>
              <a:rPr sz="2800" b="0" dirty="0">
                <a:latin typeface="Times New Roman"/>
                <a:cs typeface="Times New Roman"/>
              </a:rPr>
              <a:t>постуральная</a:t>
            </a:r>
            <a:r>
              <a:rPr sz="2800" b="0" spc="5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реакция.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4172" y="1822704"/>
            <a:ext cx="7403506" cy="444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085" y="609676"/>
            <a:ext cx="5480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Постуральные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реакции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5205"/>
            <a:ext cx="10285730" cy="4284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20065" indent="-2292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мере </a:t>
            </a:r>
            <a:r>
              <a:rPr sz="2400" spc="-5" dirty="0">
                <a:latin typeface="Times New Roman"/>
                <a:cs typeface="Times New Roman"/>
              </a:rPr>
              <a:t>развития, примитивные </a:t>
            </a:r>
            <a:r>
              <a:rPr sz="2400" spc="-15" dirty="0">
                <a:latin typeface="Times New Roman"/>
                <a:cs typeface="Times New Roman"/>
              </a:rPr>
              <a:t>рефлексы </a:t>
            </a:r>
            <a:r>
              <a:rPr sz="2400" spc="-5" dirty="0">
                <a:latin typeface="Times New Roman"/>
                <a:cs typeface="Times New Roman"/>
              </a:rPr>
              <a:t>заменяются </a:t>
            </a:r>
            <a:r>
              <a:rPr sz="2400" dirty="0">
                <a:latin typeface="Times New Roman"/>
                <a:cs typeface="Times New Roman"/>
              </a:rPr>
              <a:t>постуральными  реакциями, </a:t>
            </a:r>
            <a:r>
              <a:rPr sz="2400" spc="-30" dirty="0">
                <a:latin typeface="Times New Roman"/>
                <a:cs typeface="Times New Roman"/>
              </a:rPr>
              <a:t>которые </a:t>
            </a:r>
            <a:r>
              <a:rPr sz="2400" spc="-10" dirty="0">
                <a:latin typeface="Times New Roman"/>
                <a:cs typeface="Times New Roman"/>
              </a:rPr>
              <a:t>являются непроизвольными </a:t>
            </a:r>
            <a:r>
              <a:rPr sz="2400" spc="-5" dirty="0">
                <a:latin typeface="Times New Roman"/>
                <a:cs typeface="Times New Roman"/>
              </a:rPr>
              <a:t>позами </a:t>
            </a:r>
            <a:r>
              <a:rPr sz="2400" spc="10" dirty="0">
                <a:latin typeface="Times New Roman"/>
                <a:cs typeface="Times New Roman"/>
              </a:rPr>
              <a:t>осанки, </a:t>
            </a:r>
            <a:r>
              <a:rPr sz="2400" spc="-30" dirty="0">
                <a:latin typeface="Times New Roman"/>
                <a:cs typeface="Times New Roman"/>
              </a:rPr>
              <a:t>которые  </a:t>
            </a:r>
            <a:r>
              <a:rPr sz="2400" spc="-15" dirty="0">
                <a:latin typeface="Times New Roman"/>
                <a:cs typeface="Times New Roman"/>
              </a:rPr>
              <a:t>позволяют </a:t>
            </a:r>
            <a:r>
              <a:rPr sz="2400" spc="-5" dirty="0">
                <a:latin typeface="Times New Roman"/>
                <a:cs typeface="Times New Roman"/>
              </a:rPr>
              <a:t>выпрямляться, </a:t>
            </a:r>
            <a:r>
              <a:rPr sz="2400" spc="-15" dirty="0">
                <a:latin typeface="Times New Roman"/>
                <a:cs typeface="Times New Roman"/>
              </a:rPr>
              <a:t>поддерживать </a:t>
            </a:r>
            <a:r>
              <a:rPr sz="2400" dirty="0">
                <a:latin typeface="Times New Roman"/>
                <a:cs typeface="Times New Roman"/>
              </a:rPr>
              <a:t>равновесие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совершать  </a:t>
            </a:r>
            <a:r>
              <a:rPr sz="2400" spc="-5" dirty="0">
                <a:latin typeface="Times New Roman"/>
                <a:cs typeface="Times New Roman"/>
              </a:rPr>
              <a:t>защитные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движения.</a:t>
            </a:r>
            <a:endParaRPr sz="2400">
              <a:latin typeface="Times New Roman"/>
              <a:cs typeface="Times New Roman"/>
            </a:endParaRPr>
          </a:p>
          <a:p>
            <a:pPr marL="241300" marR="182880" indent="-229235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Постуральные реакции </a:t>
            </a:r>
            <a:r>
              <a:rPr sz="2400" spc="-15" dirty="0">
                <a:latin typeface="Times New Roman"/>
                <a:cs typeface="Times New Roman"/>
              </a:rPr>
              <a:t>появляются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организованном </a:t>
            </a:r>
            <a:r>
              <a:rPr sz="2400" spc="-15" dirty="0">
                <a:latin typeface="Times New Roman"/>
                <a:cs typeface="Times New Roman"/>
              </a:rPr>
              <a:t>порядке </a:t>
            </a:r>
            <a:r>
              <a:rPr sz="2400" spc="10" dirty="0">
                <a:latin typeface="Times New Roman"/>
                <a:cs typeface="Times New Roman"/>
              </a:rPr>
              <a:t>после </a:t>
            </a:r>
            <a:r>
              <a:rPr sz="2400" dirty="0">
                <a:latin typeface="Times New Roman"/>
                <a:cs typeface="Times New Roman"/>
              </a:rPr>
              <a:t>2 - 3-  месячного возраста и </a:t>
            </a:r>
            <a:r>
              <a:rPr sz="2400" spc="-15" dirty="0">
                <a:latin typeface="Times New Roman"/>
                <a:cs typeface="Times New Roman"/>
              </a:rPr>
              <a:t>позволяют </a:t>
            </a:r>
            <a:r>
              <a:rPr sz="2400" dirty="0">
                <a:latin typeface="Times New Roman"/>
                <a:cs typeface="Times New Roman"/>
              </a:rPr>
              <a:t>младенцу </a:t>
            </a:r>
            <a:r>
              <a:rPr sz="2400" spc="-15" dirty="0">
                <a:latin typeface="Times New Roman"/>
                <a:cs typeface="Times New Roman"/>
              </a:rPr>
              <a:t>предсказуемо </a:t>
            </a:r>
            <a:r>
              <a:rPr sz="2400" spc="-5" dirty="0">
                <a:latin typeface="Times New Roman"/>
                <a:cs typeface="Times New Roman"/>
              </a:rPr>
              <a:t>прогрессировать </a:t>
            </a:r>
            <a:r>
              <a:rPr sz="2400" dirty="0">
                <a:latin typeface="Times New Roman"/>
                <a:cs typeface="Times New Roman"/>
              </a:rPr>
              <a:t>в  </a:t>
            </a:r>
            <a:r>
              <a:rPr sz="2400" spc="-5" dirty="0">
                <a:latin typeface="Times New Roman"/>
                <a:cs typeface="Times New Roman"/>
              </a:rPr>
              <a:t>развитии </a:t>
            </a:r>
            <a:r>
              <a:rPr sz="2400" spc="-10" dirty="0">
                <a:latin typeface="Times New Roman"/>
                <a:cs typeface="Times New Roman"/>
              </a:rPr>
              <a:t>моторики,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5" dirty="0">
                <a:latin typeface="Times New Roman"/>
                <a:cs typeface="Times New Roman"/>
              </a:rPr>
              <a:t>том </a:t>
            </a:r>
            <a:r>
              <a:rPr sz="2400" dirty="0">
                <a:latin typeface="Times New Roman"/>
                <a:cs typeface="Times New Roman"/>
              </a:rPr>
              <a:t>числе </a:t>
            </a:r>
            <a:r>
              <a:rPr sz="2400" spc="-20" dirty="0">
                <a:latin typeface="Times New Roman"/>
                <a:cs typeface="Times New Roman"/>
              </a:rPr>
              <a:t>поворачиваться, ползать, </a:t>
            </a:r>
            <a:r>
              <a:rPr sz="2400" dirty="0">
                <a:latin typeface="Times New Roman"/>
                <a:cs typeface="Times New Roman"/>
              </a:rPr>
              <a:t>сидеть и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ходить.</a:t>
            </a:r>
            <a:endParaRPr sz="2400">
              <a:latin typeface="Times New Roman"/>
              <a:cs typeface="Times New Roman"/>
            </a:endParaRPr>
          </a:p>
          <a:p>
            <a:pPr marL="241300" marR="254635" indent="-229235">
              <a:lnSpc>
                <a:spcPts val="2300"/>
              </a:lnSpc>
              <a:spcBef>
                <a:spcPts val="1019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Подъем </a:t>
            </a:r>
            <a:r>
              <a:rPr sz="2400" spc="-20" dirty="0">
                <a:latin typeface="Times New Roman"/>
                <a:cs typeface="Times New Roman"/>
              </a:rPr>
              <a:t>головы </a:t>
            </a:r>
            <a:r>
              <a:rPr sz="2400" spc="-5" dirty="0">
                <a:latin typeface="Times New Roman"/>
                <a:cs typeface="Times New Roman"/>
              </a:rPr>
              <a:t>является </a:t>
            </a:r>
            <a:r>
              <a:rPr sz="2400" spc="-15" dirty="0">
                <a:latin typeface="Times New Roman"/>
                <a:cs typeface="Times New Roman"/>
              </a:rPr>
              <a:t>одной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spc="-15" dirty="0">
                <a:latin typeface="Times New Roman"/>
                <a:cs typeface="Times New Roman"/>
              </a:rPr>
              <a:t>автоматических </a:t>
            </a:r>
            <a:r>
              <a:rPr sz="2400" dirty="0">
                <a:latin typeface="Times New Roman"/>
                <a:cs typeface="Times New Roman"/>
              </a:rPr>
              <a:t>постуральных реакций,  </a:t>
            </a:r>
            <a:r>
              <a:rPr sz="2400" spc="-10" dirty="0">
                <a:latin typeface="Times New Roman"/>
                <a:cs typeface="Times New Roman"/>
              </a:rPr>
              <a:t>вызванной </a:t>
            </a:r>
            <a:r>
              <a:rPr sz="2400" dirty="0">
                <a:latin typeface="Times New Roman"/>
                <a:cs typeface="Times New Roman"/>
              </a:rPr>
              <a:t>сенсорным </a:t>
            </a:r>
            <a:r>
              <a:rPr sz="2400" spc="-10" dirty="0">
                <a:latin typeface="Times New Roman"/>
                <a:cs typeface="Times New Roman"/>
              </a:rPr>
              <a:t>возбуждением, </a:t>
            </a:r>
            <a:r>
              <a:rPr sz="2400" spc="-30" dirty="0">
                <a:latin typeface="Times New Roman"/>
                <a:cs typeface="Times New Roman"/>
              </a:rPr>
              <a:t>который </a:t>
            </a:r>
            <a:r>
              <a:rPr sz="2400" spc="-20" dirty="0">
                <a:latin typeface="Times New Roman"/>
                <a:cs typeface="Times New Roman"/>
              </a:rPr>
              <a:t>сигнализирует, </a:t>
            </a:r>
            <a:r>
              <a:rPr sz="2400" spc="-50" dirty="0">
                <a:latin typeface="Times New Roman"/>
                <a:cs typeface="Times New Roman"/>
              </a:rPr>
              <a:t>когда </a:t>
            </a:r>
            <a:r>
              <a:rPr sz="2400" spc="-30" dirty="0">
                <a:latin typeface="Times New Roman"/>
                <a:cs typeface="Times New Roman"/>
              </a:rPr>
              <a:t>голова 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20" dirty="0">
                <a:latin typeface="Times New Roman"/>
                <a:cs typeface="Times New Roman"/>
              </a:rPr>
              <a:t>туловище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spc="-15" dirty="0">
                <a:latin typeface="Times New Roman"/>
                <a:cs typeface="Times New Roman"/>
              </a:rPr>
              <a:t>расположены </a:t>
            </a:r>
            <a:r>
              <a:rPr sz="2400" spc="-5" dirty="0">
                <a:latin typeface="Times New Roman"/>
                <a:cs typeface="Times New Roman"/>
              </a:rPr>
              <a:t>по средней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линии.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590"/>
              </a:lnSpc>
              <a:spcBef>
                <a:spcPts val="4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За </a:t>
            </a:r>
            <a:r>
              <a:rPr sz="2400" spc="-5" dirty="0">
                <a:latin typeface="Times New Roman"/>
                <a:cs typeface="Times New Roman"/>
              </a:rPr>
              <a:t>редкими </a:t>
            </a:r>
            <a:r>
              <a:rPr sz="2400" spc="-10" dirty="0">
                <a:latin typeface="Times New Roman"/>
                <a:cs typeface="Times New Roman"/>
              </a:rPr>
              <a:t>исключениями, </a:t>
            </a:r>
            <a:r>
              <a:rPr sz="2400" dirty="0">
                <a:latin typeface="Times New Roman"/>
                <a:cs typeface="Times New Roman"/>
              </a:rPr>
              <a:t>постуральные реакции </a:t>
            </a:r>
            <a:r>
              <a:rPr sz="2400" spc="-10" dirty="0">
                <a:latin typeface="Times New Roman"/>
                <a:cs typeface="Times New Roman"/>
              </a:rPr>
              <a:t>сохраняются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305"/>
              </a:lnSpc>
            </a:pPr>
            <a:r>
              <a:rPr sz="2400" spc="-15" dirty="0">
                <a:latin typeface="Times New Roman"/>
                <a:cs typeface="Times New Roman"/>
              </a:rPr>
              <a:t>протяжении </a:t>
            </a:r>
            <a:r>
              <a:rPr sz="2400" dirty="0">
                <a:latin typeface="Times New Roman"/>
                <a:cs typeface="Times New Roman"/>
              </a:rPr>
              <a:t>всей </a:t>
            </a:r>
            <a:r>
              <a:rPr sz="2400" spc="-5" dirty="0">
                <a:latin typeface="Times New Roman"/>
                <a:cs typeface="Times New Roman"/>
              </a:rPr>
              <a:t>жизни. </a:t>
            </a:r>
            <a:r>
              <a:rPr sz="2400" dirty="0">
                <a:latin typeface="Times New Roman"/>
                <a:cs typeface="Times New Roman"/>
              </a:rPr>
              <a:t>Задержки в </a:t>
            </a:r>
            <a:r>
              <a:rPr sz="2400" spc="-15" dirty="0">
                <a:latin typeface="Times New Roman"/>
                <a:cs typeface="Times New Roman"/>
              </a:rPr>
              <a:t>появлении </a:t>
            </a:r>
            <a:r>
              <a:rPr sz="2400" dirty="0">
                <a:latin typeface="Times New Roman"/>
                <a:cs typeface="Times New Roman"/>
              </a:rPr>
              <a:t>постуральных реакций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часто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595"/>
              </a:lnSpc>
            </a:pPr>
            <a:r>
              <a:rPr sz="2400" spc="-10" dirty="0">
                <a:latin typeface="Times New Roman"/>
                <a:cs typeface="Times New Roman"/>
              </a:rPr>
              <a:t>мешают </a:t>
            </a:r>
            <a:r>
              <a:rPr sz="2400" spc="-5" dirty="0">
                <a:latin typeface="Times New Roman"/>
                <a:cs typeface="Times New Roman"/>
              </a:rPr>
              <a:t>приобретению новых самовольных </a:t>
            </a:r>
            <a:r>
              <a:rPr sz="2400" spc="-10" dirty="0">
                <a:latin typeface="Times New Roman"/>
                <a:cs typeface="Times New Roman"/>
              </a:rPr>
              <a:t>двигательных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навыков.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8004" y="609676"/>
            <a:ext cx="6017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Анамнез кормления.</a:t>
            </a:r>
            <a:r>
              <a:rPr b="0" spc="-3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Вес.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4537075" cy="3351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Вес и </a:t>
            </a:r>
            <a:r>
              <a:rPr sz="2800" spc="-10" dirty="0">
                <a:latin typeface="Calibri"/>
                <a:cs typeface="Calibri"/>
              </a:rPr>
              <a:t>рост при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рождении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Вес и рост при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выписке</a:t>
            </a:r>
            <a:endParaRPr sz="2800">
              <a:latin typeface="Calibri"/>
              <a:cs typeface="Calibri"/>
            </a:endParaRPr>
          </a:p>
          <a:p>
            <a:pPr marL="241300" marR="3937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Любые </a:t>
            </a:r>
            <a:r>
              <a:rPr sz="2800" spc="-25" dirty="0">
                <a:latin typeface="Calibri"/>
                <a:cs typeface="Calibri"/>
              </a:rPr>
              <a:t>трудности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сосании 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25" dirty="0">
                <a:latin typeface="Calibri"/>
                <a:cs typeface="Calibri"/>
              </a:rPr>
              <a:t>глотании</a:t>
            </a:r>
            <a:endParaRPr sz="2800">
              <a:latin typeface="Calibri"/>
              <a:cs typeface="Calibri"/>
            </a:endParaRPr>
          </a:p>
          <a:p>
            <a:pPr marL="241300" marR="744220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0" dirty="0">
                <a:latin typeface="Calibri"/>
                <a:cs typeface="Calibri"/>
              </a:rPr>
              <a:t>Г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120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дное/иск</a:t>
            </a:r>
            <a:r>
              <a:rPr sz="2800" spc="-25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сственное  вскармливание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Объем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частота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кормлений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07918"/>
            <a:ext cx="4766945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Большой </a:t>
            </a:r>
            <a:r>
              <a:rPr sz="2800" spc="-5" dirty="0">
                <a:latin typeface="Calibri"/>
                <a:cs typeface="Calibri"/>
              </a:rPr>
              <a:t>вес </a:t>
            </a:r>
            <a:r>
              <a:rPr sz="2800" spc="-10" dirty="0">
                <a:latin typeface="Calibri"/>
                <a:cs typeface="Calibri"/>
              </a:rPr>
              <a:t>при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рождении</a:t>
            </a:r>
            <a:endParaRPr sz="2800">
              <a:latin typeface="Calibri"/>
              <a:cs typeface="Calibri"/>
            </a:endParaRPr>
          </a:p>
          <a:p>
            <a:pPr marL="927100" marR="550545" indent="-672465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→ риск травмы </a:t>
            </a:r>
            <a:r>
              <a:rPr sz="2800" spc="-10" dirty="0">
                <a:latin typeface="Calibri"/>
                <a:cs typeface="Calibri"/>
              </a:rPr>
              <a:t>плечевого  сплетения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100">
              <a:latin typeface="Calibri"/>
              <a:cs typeface="Calibri"/>
            </a:endParaRPr>
          </a:p>
          <a:p>
            <a:pPr marL="241300" marR="36830" indent="-228600">
              <a:lnSpc>
                <a:spcPts val="303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Большой </a:t>
            </a:r>
            <a:r>
              <a:rPr sz="2800" spc="-5" dirty="0">
                <a:latin typeface="Calibri"/>
                <a:cs typeface="Calibri"/>
              </a:rPr>
              <a:t>вес </a:t>
            </a:r>
            <a:r>
              <a:rPr sz="2800" spc="-10" dirty="0">
                <a:latin typeface="Calibri"/>
                <a:cs typeface="Calibri"/>
              </a:rPr>
              <a:t>при рождении </a:t>
            </a:r>
            <a:r>
              <a:rPr sz="2800" spc="-5" dirty="0">
                <a:latin typeface="Calibri"/>
                <a:cs typeface="Calibri"/>
              </a:rPr>
              <a:t>+  тазовое </a:t>
            </a:r>
            <a:r>
              <a:rPr sz="2800" spc="-15" dirty="0">
                <a:latin typeface="Calibri"/>
                <a:cs typeface="Calibri"/>
              </a:rPr>
              <a:t>предлежание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10" dirty="0">
                <a:latin typeface="Calibri"/>
                <a:cs typeface="Calibri"/>
              </a:rPr>
              <a:t>повреждение спинного</a:t>
            </a:r>
            <a:r>
              <a:rPr sz="2800" spc="-5" dirty="0">
                <a:latin typeface="Calibri"/>
                <a:cs typeface="Calibri"/>
              </a:rPr>
              <a:t> мозга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085" y="400938"/>
            <a:ext cx="5480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Постуральные</a:t>
            </a:r>
            <a:r>
              <a:rPr b="0" spc="-5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реакции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398397"/>
          <a:ext cx="10534650" cy="496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50"/>
                <a:gridCol w="2743200"/>
                <a:gridCol w="3657600"/>
                <a:gridCol w="2978150"/>
              </a:tblGrid>
              <a:tr h="709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52425" marR="291465" indent="-55244">
                        <a:lnSpc>
                          <a:spcPct val="50000"/>
                        </a:lnSpc>
                      </a:pP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еак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ция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762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стимуляция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ответ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 появления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2063"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spc="-28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держи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вание 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головы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1440" marR="559435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Вестибулярная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или  зрительная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620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Голова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лицо выравни-  ваются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вертикально,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рот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горизонтально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1238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лежа на спине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2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мес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лежа на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животе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- 3-4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мес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3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Защит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реакция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сидя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центр тяжести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смещается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вне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опоры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168910" algn="just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Отведение верхней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конечности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сторону перемещения,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чтобы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предотвратить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падение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701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положении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сидя: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наклон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вперед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- 5-7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мес,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наклон вбок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- 6-8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мес,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наклон назад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- 7-8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мес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0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15748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ак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ия  пара  шют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70612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Смещение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центра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тяжести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108839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положении стоя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распрямление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верхних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конечностей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за пределы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опоры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76225">
                        <a:lnSpc>
                          <a:spcPct val="50000"/>
                        </a:lnSpc>
                        <a:spcBef>
                          <a:spcPts val="182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Положение стоя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12-14 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мес;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387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направлении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нарушения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равновесия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предотвращения  Падения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31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1073" y="609676"/>
            <a:ext cx="4150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Мышечный</a:t>
            </a:r>
            <a:r>
              <a:rPr b="0" spc="-9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тонус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335260" cy="4290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Мышечный </a:t>
            </a:r>
            <a:r>
              <a:rPr sz="2800" spc="-10" dirty="0">
                <a:latin typeface="Times New Roman"/>
                <a:cs typeface="Times New Roman"/>
              </a:rPr>
              <a:t>тонус является </a:t>
            </a:r>
            <a:r>
              <a:rPr sz="2800" spc="-15" dirty="0">
                <a:latin typeface="Times New Roman"/>
                <a:cs typeface="Times New Roman"/>
              </a:rPr>
              <a:t>количественной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характеристикой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3030"/>
              </a:lnSpc>
              <a:spcBef>
                <a:spcPts val="209"/>
              </a:spcBef>
            </a:pPr>
            <a:r>
              <a:rPr sz="2800" spc="-10" dirty="0">
                <a:latin typeface="Times New Roman"/>
                <a:cs typeface="Times New Roman"/>
              </a:rPr>
              <a:t>сопротивления, </a:t>
            </a:r>
            <a:r>
              <a:rPr sz="2800" spc="-30" dirty="0">
                <a:latin typeface="Times New Roman"/>
                <a:cs typeface="Times New Roman"/>
              </a:rPr>
              <a:t>наблюдаемого </a:t>
            </a:r>
            <a:r>
              <a:rPr sz="2800" spc="-5" dirty="0">
                <a:latin typeface="Times New Roman"/>
                <a:cs typeface="Times New Roman"/>
              </a:rPr>
              <a:t>в мышцах в </a:t>
            </a:r>
            <a:r>
              <a:rPr sz="2800" spc="5" dirty="0">
                <a:latin typeface="Times New Roman"/>
                <a:cs typeface="Times New Roman"/>
              </a:rPr>
              <a:t>процессе </a:t>
            </a:r>
            <a:r>
              <a:rPr sz="2800" spc="-15" dirty="0">
                <a:latin typeface="Times New Roman"/>
                <a:cs typeface="Times New Roman"/>
              </a:rPr>
              <a:t>исследования  </a:t>
            </a:r>
            <a:r>
              <a:rPr sz="2800" spc="-10" dirty="0">
                <a:latin typeface="Times New Roman"/>
                <a:cs typeface="Times New Roman"/>
              </a:rPr>
              <a:t>диапазона </a:t>
            </a:r>
            <a:r>
              <a:rPr sz="2800" spc="-15" dirty="0">
                <a:latin typeface="Times New Roman"/>
                <a:cs typeface="Times New Roman"/>
              </a:rPr>
              <a:t>пассивного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движения.</a:t>
            </a:r>
            <a:endParaRPr sz="2800">
              <a:latin typeface="Times New Roman"/>
              <a:cs typeface="Times New Roman"/>
            </a:endParaRPr>
          </a:p>
          <a:p>
            <a:pPr marL="241300" marR="7747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  <a:tab pos="5393055" algn="l"/>
              </a:tabLst>
            </a:pPr>
            <a:r>
              <a:rPr sz="2800" spc="-15" dirty="0">
                <a:latin typeface="Times New Roman"/>
                <a:cs typeface="Times New Roman"/>
              </a:rPr>
              <a:t>Мышечный </a:t>
            </a:r>
            <a:r>
              <a:rPr sz="2800" spc="-10" dirty="0">
                <a:latin typeface="Times New Roman"/>
                <a:cs typeface="Times New Roman"/>
              </a:rPr>
              <a:t>тонус </a:t>
            </a:r>
            <a:r>
              <a:rPr sz="2800" spc="-5" dirty="0">
                <a:latin typeface="Times New Roman"/>
                <a:cs typeface="Times New Roman"/>
              </a:rPr>
              <a:t>меняется в </a:t>
            </a:r>
            <a:r>
              <a:rPr sz="2800" spc="-50" dirty="0">
                <a:latin typeface="Times New Roman"/>
                <a:cs typeface="Times New Roman"/>
              </a:rPr>
              <a:t>ходе </a:t>
            </a:r>
            <a:r>
              <a:rPr sz="2800" spc="-5" dirty="0">
                <a:latin typeface="Times New Roman"/>
                <a:cs typeface="Times New Roman"/>
              </a:rPr>
              <a:t>развития и </a:t>
            </a:r>
            <a:r>
              <a:rPr sz="2800" spc="-25" dirty="0">
                <a:latin typeface="Times New Roman"/>
                <a:cs typeface="Times New Roman"/>
              </a:rPr>
              <a:t>может </a:t>
            </a:r>
            <a:r>
              <a:rPr sz="2800" spc="-20" dirty="0">
                <a:latin typeface="Times New Roman"/>
                <a:cs typeface="Times New Roman"/>
              </a:rPr>
              <a:t>подвергаться  </a:t>
            </a:r>
            <a:r>
              <a:rPr sz="2800" spc="-10" dirty="0">
                <a:latin typeface="Times New Roman"/>
                <a:cs typeface="Times New Roman"/>
              </a:rPr>
              <a:t>воздействию </a:t>
            </a:r>
            <a:r>
              <a:rPr sz="2800" spc="5" dirty="0">
                <a:latin typeface="Times New Roman"/>
                <a:cs typeface="Times New Roman"/>
              </a:rPr>
              <a:t>таких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факторов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как	</a:t>
            </a:r>
            <a:r>
              <a:rPr sz="2800" dirty="0">
                <a:latin typeface="Times New Roman"/>
                <a:cs typeface="Times New Roman"/>
              </a:rPr>
              <a:t>активность, </a:t>
            </a:r>
            <a:r>
              <a:rPr sz="2800" spc="-5" dirty="0">
                <a:latin typeface="Times New Roman"/>
                <a:cs typeface="Times New Roman"/>
              </a:rPr>
              <a:t>бдительность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85"/>
              </a:lnSpc>
            </a:pPr>
            <a:r>
              <a:rPr sz="2800" spc="-60" dirty="0">
                <a:latin typeface="Times New Roman"/>
                <a:cs typeface="Times New Roman"/>
              </a:rPr>
              <a:t>комфорт.</a:t>
            </a:r>
            <a:endParaRPr sz="2800">
              <a:latin typeface="Times New Roman"/>
              <a:cs typeface="Times New Roman"/>
            </a:endParaRPr>
          </a:p>
          <a:p>
            <a:pPr marL="241300" marR="1141095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0" dirty="0">
                <a:latin typeface="Times New Roman"/>
                <a:cs typeface="Times New Roman"/>
              </a:rPr>
              <a:t>Тонус </a:t>
            </a:r>
            <a:r>
              <a:rPr sz="2800" spc="-15" dirty="0">
                <a:latin typeface="Times New Roman"/>
                <a:cs typeface="Times New Roman"/>
              </a:rPr>
              <a:t>сгибателей </a:t>
            </a:r>
            <a:r>
              <a:rPr sz="2800" spc="-10" dirty="0">
                <a:latin typeface="Times New Roman"/>
                <a:cs typeface="Times New Roman"/>
              </a:rPr>
              <a:t>преобладает </a:t>
            </a:r>
            <a:r>
              <a:rPr sz="2800" spc="-5" dirty="0">
                <a:latin typeface="Times New Roman"/>
                <a:cs typeface="Times New Roman"/>
              </a:rPr>
              <a:t>в первые </a:t>
            </a:r>
            <a:r>
              <a:rPr sz="2800" spc="-35" dirty="0">
                <a:latin typeface="Times New Roman"/>
                <a:cs typeface="Times New Roman"/>
              </a:rPr>
              <a:t>несколько </a:t>
            </a:r>
            <a:r>
              <a:rPr sz="2800" dirty="0">
                <a:latin typeface="Times New Roman"/>
                <a:cs typeface="Times New Roman"/>
              </a:rPr>
              <a:t>месяцев  </a:t>
            </a:r>
            <a:r>
              <a:rPr sz="2800" spc="-5" dirty="0">
                <a:latin typeface="Times New Roman"/>
                <a:cs typeface="Times New Roman"/>
              </a:rPr>
              <a:t>младенчества.</a:t>
            </a:r>
            <a:endParaRPr sz="2800">
              <a:latin typeface="Times New Roman"/>
              <a:cs typeface="Times New Roman"/>
            </a:endParaRPr>
          </a:p>
          <a:p>
            <a:pPr marL="241300" marR="325120" indent="-229235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Times New Roman"/>
                <a:cs typeface="Times New Roman"/>
              </a:rPr>
              <a:t>Гипотония </a:t>
            </a:r>
            <a:r>
              <a:rPr sz="2800" spc="-15" dirty="0">
                <a:latin typeface="Times New Roman"/>
                <a:cs typeface="Times New Roman"/>
              </a:rPr>
              <a:t>указывает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нарушение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работе </a:t>
            </a:r>
            <a:r>
              <a:rPr sz="2800" spc="-5" dirty="0">
                <a:latin typeface="Times New Roman"/>
                <a:cs typeface="Times New Roman"/>
              </a:rPr>
              <a:t>центральной  нервной </a:t>
            </a:r>
            <a:r>
              <a:rPr sz="2800" spc="-10" dirty="0">
                <a:latin typeface="Times New Roman"/>
                <a:cs typeface="Times New Roman"/>
              </a:rPr>
              <a:t>системы, периферической </a:t>
            </a:r>
            <a:r>
              <a:rPr sz="2800" spc="-5" dirty="0">
                <a:latin typeface="Times New Roman"/>
                <a:cs typeface="Times New Roman"/>
              </a:rPr>
              <a:t>нервной </a:t>
            </a:r>
            <a:r>
              <a:rPr sz="2800" spc="-10" dirty="0">
                <a:latin typeface="Times New Roman"/>
                <a:cs typeface="Times New Roman"/>
              </a:rPr>
              <a:t>системы или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мышц.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1073" y="609676"/>
            <a:ext cx="4150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Мышечный</a:t>
            </a:r>
            <a:r>
              <a:rPr b="0" spc="-9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тонус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35895" cy="41001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9525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Times New Roman"/>
                <a:cs typeface="Times New Roman"/>
              </a:rPr>
              <a:t>Гипертонус </a:t>
            </a:r>
            <a:r>
              <a:rPr sz="2400" spc="-10" dirty="0">
                <a:latin typeface="Times New Roman"/>
                <a:cs typeface="Times New Roman"/>
              </a:rPr>
              <a:t>указывает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20" dirty="0">
                <a:latin typeface="Times New Roman"/>
                <a:cs typeface="Times New Roman"/>
              </a:rPr>
              <a:t>патологию </a:t>
            </a:r>
            <a:r>
              <a:rPr sz="2400" dirty="0">
                <a:latin typeface="Times New Roman"/>
                <a:cs typeface="Times New Roman"/>
              </a:rPr>
              <a:t>в центральной </a:t>
            </a:r>
            <a:r>
              <a:rPr sz="2400" spc="-5" dirty="0">
                <a:latin typeface="Times New Roman"/>
                <a:cs typeface="Times New Roman"/>
              </a:rPr>
              <a:t>нервной </a:t>
            </a:r>
            <a:r>
              <a:rPr sz="2400" dirty="0">
                <a:latin typeface="Times New Roman"/>
                <a:cs typeface="Times New Roman"/>
              </a:rPr>
              <a:t>системе, </a:t>
            </a:r>
            <a:r>
              <a:rPr sz="2400" spc="-30" dirty="0">
                <a:latin typeface="Times New Roman"/>
                <a:cs typeface="Times New Roman"/>
              </a:rPr>
              <a:t>которая 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далее </a:t>
            </a:r>
            <a:r>
              <a:rPr sz="2400" spc="-5" dirty="0">
                <a:latin typeface="Times New Roman"/>
                <a:cs typeface="Times New Roman"/>
              </a:rPr>
              <a:t>определена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спастичность, </a:t>
            </a:r>
            <a:r>
              <a:rPr sz="2400" spc="5" dirty="0">
                <a:latin typeface="Times New Roman"/>
                <a:cs typeface="Times New Roman"/>
              </a:rPr>
              <a:t>ригидность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дистония.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Спастичность зависит </a:t>
            </a:r>
            <a:r>
              <a:rPr sz="2400" spc="-20" dirty="0">
                <a:latin typeface="Times New Roman"/>
                <a:cs typeface="Times New Roman"/>
              </a:rPr>
              <a:t>от </a:t>
            </a:r>
            <a:r>
              <a:rPr sz="2400" spc="-10" dirty="0">
                <a:latin typeface="Times New Roman"/>
                <a:cs typeface="Times New Roman"/>
              </a:rPr>
              <a:t>скорости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проявляется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сопротивлении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20"/>
              </a:lnSpc>
            </a:pPr>
            <a:r>
              <a:rPr sz="2400" spc="-10" dirty="0">
                <a:latin typeface="Times New Roman"/>
                <a:cs typeface="Times New Roman"/>
              </a:rPr>
              <a:t>растягиванию </a:t>
            </a:r>
            <a:r>
              <a:rPr sz="2400" dirty="0">
                <a:latin typeface="Times New Roman"/>
                <a:cs typeface="Times New Roman"/>
              </a:rPr>
              <a:t>мышцы, в </a:t>
            </a:r>
            <a:r>
              <a:rPr sz="2400" spc="-25" dirty="0">
                <a:latin typeface="Times New Roman"/>
                <a:cs typeface="Times New Roman"/>
              </a:rPr>
              <a:t>то </a:t>
            </a:r>
            <a:r>
              <a:rPr sz="2400" spc="-5" dirty="0">
                <a:latin typeface="Times New Roman"/>
                <a:cs typeface="Times New Roman"/>
              </a:rPr>
              <a:t>время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дистония </a:t>
            </a:r>
            <a:r>
              <a:rPr sz="2400" spc="-10" dirty="0">
                <a:latin typeface="Times New Roman"/>
                <a:cs typeface="Times New Roman"/>
              </a:rPr>
              <a:t>проявляется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виде</a:t>
            </a:r>
            <a:endParaRPr sz="2400">
              <a:latin typeface="Times New Roman"/>
              <a:cs typeface="Times New Roman"/>
            </a:endParaRPr>
          </a:p>
          <a:p>
            <a:pPr marL="241300" marR="88265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Times New Roman"/>
                <a:cs typeface="Times New Roman"/>
              </a:rPr>
              <a:t>непроизвольных мышечных </a:t>
            </a:r>
            <a:r>
              <a:rPr sz="2400" dirty="0">
                <a:latin typeface="Times New Roman"/>
                <a:cs typeface="Times New Roman"/>
              </a:rPr>
              <a:t>сокращений и </a:t>
            </a:r>
            <a:r>
              <a:rPr sz="2400" spc="-10" dirty="0">
                <a:latin typeface="Times New Roman"/>
                <a:cs typeface="Times New Roman"/>
              </a:rPr>
              <a:t>позиционирований,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10" dirty="0">
                <a:latin typeface="Times New Roman"/>
                <a:cs typeface="Times New Roman"/>
              </a:rPr>
              <a:t>вызывает  </a:t>
            </a:r>
            <a:r>
              <a:rPr sz="2400" spc="-15" dirty="0">
                <a:latin typeface="Times New Roman"/>
                <a:cs typeface="Times New Roman"/>
              </a:rPr>
              <a:t>появление </a:t>
            </a:r>
            <a:r>
              <a:rPr sz="2400" spc="-10" dirty="0">
                <a:latin typeface="Times New Roman"/>
                <a:cs typeface="Times New Roman"/>
              </a:rPr>
              <a:t>скручивания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ненормальных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поз.</a:t>
            </a:r>
            <a:endParaRPr sz="2400">
              <a:latin typeface="Times New Roman"/>
              <a:cs typeface="Times New Roman"/>
            </a:endParaRPr>
          </a:p>
          <a:p>
            <a:pPr marL="241300" marR="231140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Ригидность диагностируется, </a:t>
            </a:r>
            <a:r>
              <a:rPr sz="2400" spc="-50" dirty="0">
                <a:latin typeface="Times New Roman"/>
                <a:cs typeface="Times New Roman"/>
              </a:rPr>
              <a:t>когда </a:t>
            </a:r>
            <a:r>
              <a:rPr sz="2400" spc="-10" dirty="0">
                <a:latin typeface="Times New Roman"/>
                <a:cs typeface="Times New Roman"/>
              </a:rPr>
              <a:t>сопротивление движению </a:t>
            </a:r>
            <a:r>
              <a:rPr sz="2400" spc="-5" dirty="0">
                <a:latin typeface="Times New Roman"/>
                <a:cs typeface="Times New Roman"/>
              </a:rPr>
              <a:t>не зависит </a:t>
            </a:r>
            <a:r>
              <a:rPr sz="2400" spc="-20" dirty="0">
                <a:latin typeface="Times New Roman"/>
                <a:cs typeface="Times New Roman"/>
              </a:rPr>
              <a:t>от  </a:t>
            </a:r>
            <a:r>
              <a:rPr sz="2400" spc="-10" dirty="0">
                <a:latin typeface="Times New Roman"/>
                <a:cs typeface="Times New Roman"/>
              </a:rPr>
              <a:t>скорости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20" dirty="0">
                <a:latin typeface="Times New Roman"/>
                <a:cs typeface="Times New Roman"/>
              </a:rPr>
              <a:t>положения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конечности.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Разгибательные </a:t>
            </a:r>
            <a:r>
              <a:rPr sz="2400" spc="-15" dirty="0">
                <a:latin typeface="Times New Roman"/>
                <a:cs typeface="Times New Roman"/>
              </a:rPr>
              <a:t>рефлексы </a:t>
            </a:r>
            <a:r>
              <a:rPr sz="2400" dirty="0">
                <a:latin typeface="Times New Roman"/>
                <a:cs typeface="Times New Roman"/>
              </a:rPr>
              <a:t>мышц </a:t>
            </a:r>
            <a:r>
              <a:rPr sz="2400" spc="-30" dirty="0">
                <a:latin typeface="Times New Roman"/>
                <a:cs typeface="Times New Roman"/>
              </a:rPr>
              <a:t>легко </a:t>
            </a:r>
            <a:r>
              <a:rPr sz="2400" spc="-20" dirty="0">
                <a:latin typeface="Times New Roman"/>
                <a:cs typeface="Times New Roman"/>
              </a:rPr>
              <a:t>вызывать </a:t>
            </a:r>
            <a:r>
              <a:rPr sz="2400" dirty="0">
                <a:latin typeface="Times New Roman"/>
                <a:cs typeface="Times New Roman"/>
              </a:rPr>
              <a:t>у детей </a:t>
            </a:r>
            <a:r>
              <a:rPr sz="2400" spc="-10" dirty="0">
                <a:latin typeface="Times New Roman"/>
                <a:cs typeface="Times New Roman"/>
              </a:rPr>
              <a:t>всех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возрастов.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Отсутствие или снижение </a:t>
            </a:r>
            <a:r>
              <a:rPr sz="2400" spc="-15" dirty="0">
                <a:latin typeface="Times New Roman"/>
                <a:cs typeface="Times New Roman"/>
              </a:rPr>
              <a:t>рефлексов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10" dirty="0">
                <a:latin typeface="Times New Roman"/>
                <a:cs typeface="Times New Roman"/>
              </a:rPr>
              <a:t>свидетельствовать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10" dirty="0">
                <a:latin typeface="Times New Roman"/>
                <a:cs typeface="Times New Roman"/>
              </a:rPr>
              <a:t>заболевании  </a:t>
            </a:r>
            <a:r>
              <a:rPr sz="2400" spc="-15" dirty="0">
                <a:latin typeface="Times New Roman"/>
                <a:cs typeface="Times New Roman"/>
              </a:rPr>
              <a:t>переднего </a:t>
            </a:r>
            <a:r>
              <a:rPr sz="2400" dirty="0">
                <a:latin typeface="Times New Roman"/>
                <a:cs typeface="Times New Roman"/>
              </a:rPr>
              <a:t>рога </a:t>
            </a:r>
            <a:r>
              <a:rPr sz="2400" spc="-10" dirty="0">
                <a:latin typeface="Times New Roman"/>
                <a:cs typeface="Times New Roman"/>
              </a:rPr>
              <a:t>спинного </a:t>
            </a:r>
            <a:r>
              <a:rPr sz="2400" dirty="0">
                <a:latin typeface="Times New Roman"/>
                <a:cs typeface="Times New Roman"/>
              </a:rPr>
              <a:t>мозга, </a:t>
            </a:r>
            <a:r>
              <a:rPr sz="2400" spc="-10" dirty="0">
                <a:latin typeface="Times New Roman"/>
                <a:cs typeface="Times New Roman"/>
              </a:rPr>
              <a:t>периферической нейропатии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миопатии.</a:t>
            </a:r>
            <a:endParaRPr sz="2400">
              <a:latin typeface="Times New Roman"/>
              <a:cs typeface="Times New Roman"/>
            </a:endParaRPr>
          </a:p>
          <a:p>
            <a:pPr marL="241300" marR="397510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Повышение </a:t>
            </a:r>
            <a:r>
              <a:rPr sz="2400" spc="-15" dirty="0">
                <a:latin typeface="Times New Roman"/>
                <a:cs typeface="Times New Roman"/>
              </a:rPr>
              <a:t>рефлексов </a:t>
            </a:r>
            <a:r>
              <a:rPr sz="2400" spc="-10" dirty="0">
                <a:latin typeface="Times New Roman"/>
                <a:cs typeface="Times New Roman"/>
              </a:rPr>
              <a:t>часто связано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процессом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высших </a:t>
            </a:r>
            <a:r>
              <a:rPr sz="2400" spc="-10" dirty="0">
                <a:latin typeface="Times New Roman"/>
                <a:cs typeface="Times New Roman"/>
              </a:rPr>
              <a:t>двигательных  </a:t>
            </a:r>
            <a:r>
              <a:rPr sz="2400" spc="-5" dirty="0">
                <a:latin typeface="Times New Roman"/>
                <a:cs typeface="Times New Roman"/>
              </a:rPr>
              <a:t>нейронах, </a:t>
            </a:r>
            <a:r>
              <a:rPr sz="2400" spc="-10" dirty="0">
                <a:latin typeface="Times New Roman"/>
                <a:cs typeface="Times New Roman"/>
              </a:rPr>
              <a:t>предполагающим </a:t>
            </a:r>
            <a:r>
              <a:rPr sz="2400" spc="-15" dirty="0">
                <a:latin typeface="Times New Roman"/>
                <a:cs typeface="Times New Roman"/>
              </a:rPr>
              <a:t>вовлечение </a:t>
            </a:r>
            <a:r>
              <a:rPr sz="2400" dirty="0">
                <a:latin typeface="Times New Roman"/>
                <a:cs typeface="Times New Roman"/>
              </a:rPr>
              <a:t>центральной </a:t>
            </a:r>
            <a:r>
              <a:rPr sz="2400" spc="-5" dirty="0">
                <a:latin typeface="Times New Roman"/>
                <a:cs typeface="Times New Roman"/>
              </a:rPr>
              <a:t>нервной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системы.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3285" y="609676"/>
            <a:ext cx="3808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Мышечная</a:t>
            </a:r>
            <a:r>
              <a:rPr b="0" spc="-7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сила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299700" cy="416369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18440" indent="-229235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Испытания </a:t>
            </a:r>
            <a:r>
              <a:rPr sz="2600" spc="-5" dirty="0">
                <a:latin typeface="Times New Roman"/>
                <a:cs typeface="Times New Roman"/>
              </a:rPr>
              <a:t>силы </a:t>
            </a:r>
            <a:r>
              <a:rPr sz="2600" dirty="0">
                <a:latin typeface="Times New Roman"/>
                <a:cs typeface="Times New Roman"/>
              </a:rPr>
              <a:t>мышц </a:t>
            </a:r>
            <a:r>
              <a:rPr sz="2600" spc="-5" dirty="0">
                <a:latin typeface="Times New Roman"/>
                <a:cs typeface="Times New Roman"/>
              </a:rPr>
              <a:t>или мануальное мышечное </a:t>
            </a:r>
            <a:r>
              <a:rPr sz="2600" dirty="0">
                <a:latin typeface="Times New Roman"/>
                <a:cs typeface="Times New Roman"/>
              </a:rPr>
              <a:t>тестирование у 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spc="-30" dirty="0">
                <a:latin typeface="Times New Roman"/>
                <a:cs typeface="Times New Roman"/>
              </a:rPr>
              <a:t>школьного </a:t>
            </a:r>
            <a:r>
              <a:rPr sz="2600" dirty="0">
                <a:latin typeface="Times New Roman"/>
                <a:cs typeface="Times New Roman"/>
              </a:rPr>
              <a:t>возраста официально </a:t>
            </a:r>
            <a:r>
              <a:rPr sz="2600" spc="-10" dirty="0">
                <a:latin typeface="Times New Roman"/>
                <a:cs typeface="Times New Roman"/>
              </a:rPr>
              <a:t>можно </a:t>
            </a:r>
            <a:r>
              <a:rPr sz="2600" spc="-5" dirty="0">
                <a:latin typeface="Times New Roman"/>
                <a:cs typeface="Times New Roman"/>
              </a:rPr>
              <a:t>оформить, </a:t>
            </a:r>
            <a:r>
              <a:rPr sz="2600" spc="-20" dirty="0">
                <a:latin typeface="Times New Roman"/>
                <a:cs typeface="Times New Roman"/>
              </a:rPr>
              <a:t>используя  </a:t>
            </a:r>
            <a:r>
              <a:rPr sz="2600" spc="-15" dirty="0">
                <a:latin typeface="Times New Roman"/>
                <a:cs typeface="Times New Roman"/>
              </a:rPr>
              <a:t>ту </a:t>
            </a:r>
            <a:r>
              <a:rPr sz="2600" spc="-20" dirty="0">
                <a:latin typeface="Times New Roman"/>
                <a:cs typeface="Times New Roman"/>
              </a:rPr>
              <a:t>же </a:t>
            </a:r>
            <a:r>
              <a:rPr sz="2600" spc="-5" dirty="0">
                <a:latin typeface="Times New Roman"/>
                <a:cs typeface="Times New Roman"/>
              </a:rPr>
              <a:t>систему </a:t>
            </a:r>
            <a:r>
              <a:rPr sz="2600" spc="-15" dirty="0">
                <a:latin typeface="Times New Roman"/>
                <a:cs typeface="Times New Roman"/>
              </a:rPr>
              <a:t>подсчета </a:t>
            </a:r>
            <a:r>
              <a:rPr sz="2600" dirty="0">
                <a:latin typeface="Times New Roman"/>
                <a:cs typeface="Times New Roman"/>
              </a:rPr>
              <a:t>баллов,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dirty="0">
                <a:latin typeface="Times New Roman"/>
                <a:cs typeface="Times New Roman"/>
              </a:rPr>
              <a:t>и у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взрослых.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5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  <a:tab pos="627380" algn="l"/>
              </a:tabLst>
            </a:pPr>
            <a:r>
              <a:rPr sz="2600" dirty="0">
                <a:latin typeface="Times New Roman"/>
                <a:cs typeface="Times New Roman"/>
              </a:rPr>
              <a:t>В	зависимости </a:t>
            </a:r>
            <a:r>
              <a:rPr sz="2600" spc="-20" dirty="0">
                <a:latin typeface="Times New Roman"/>
                <a:cs typeface="Times New Roman"/>
              </a:rPr>
              <a:t>от </a:t>
            </a:r>
            <a:r>
              <a:rPr sz="2600" dirty="0">
                <a:latin typeface="Times New Roman"/>
                <a:cs typeface="Times New Roman"/>
              </a:rPr>
              <a:t>возраста и </a:t>
            </a:r>
            <a:r>
              <a:rPr sz="2600" spc="5" dirty="0">
                <a:latin typeface="Times New Roman"/>
                <a:cs typeface="Times New Roman"/>
              </a:rPr>
              <a:t>уровня </a:t>
            </a:r>
            <a:r>
              <a:rPr sz="2600" dirty="0">
                <a:latin typeface="Times New Roman"/>
                <a:cs typeface="Times New Roman"/>
              </a:rPr>
              <a:t>развития, </a:t>
            </a:r>
            <a:r>
              <a:rPr sz="2600" spc="-5" dirty="0">
                <a:latin typeface="Times New Roman"/>
                <a:cs typeface="Times New Roman"/>
              </a:rPr>
              <a:t>маленькие дети </a:t>
            </a:r>
            <a:r>
              <a:rPr sz="2600" spc="5" dirty="0">
                <a:latin typeface="Times New Roman"/>
                <a:cs typeface="Times New Roman"/>
              </a:rPr>
              <a:t>могут  </a:t>
            </a:r>
            <a:r>
              <a:rPr sz="2600" spc="-10" dirty="0">
                <a:latin typeface="Times New Roman"/>
                <a:cs typeface="Times New Roman"/>
              </a:rPr>
              <a:t>представлять проблему </a:t>
            </a:r>
            <a:r>
              <a:rPr sz="2600" spc="-5" dirty="0">
                <a:latin typeface="Times New Roman"/>
                <a:cs typeface="Times New Roman"/>
              </a:rPr>
              <a:t>для </a:t>
            </a:r>
            <a:r>
              <a:rPr sz="2600" spc="-10" dirty="0">
                <a:latin typeface="Times New Roman"/>
                <a:cs typeface="Times New Roman"/>
              </a:rPr>
              <a:t>эксперта </a:t>
            </a:r>
            <a:r>
              <a:rPr sz="2600" dirty="0">
                <a:latin typeface="Times New Roman"/>
                <a:cs typeface="Times New Roman"/>
              </a:rPr>
              <a:t>из-за ограниченной </a:t>
            </a:r>
            <a:r>
              <a:rPr sz="2600" spc="-10" dirty="0">
                <a:latin typeface="Times New Roman"/>
                <a:cs typeface="Times New Roman"/>
              </a:rPr>
              <a:t>концентрации  </a:t>
            </a:r>
            <a:r>
              <a:rPr sz="2600" spc="-5" dirty="0">
                <a:latin typeface="Times New Roman"/>
                <a:cs typeface="Times New Roman"/>
              </a:rPr>
              <a:t>внимания, </a:t>
            </a:r>
            <a:r>
              <a:rPr sz="2600" dirty="0">
                <a:latin typeface="Times New Roman"/>
                <a:cs typeface="Times New Roman"/>
              </a:rPr>
              <a:t>отсутствия </a:t>
            </a:r>
            <a:r>
              <a:rPr sz="2600" spc="-5" dirty="0">
                <a:latin typeface="Times New Roman"/>
                <a:cs typeface="Times New Roman"/>
              </a:rPr>
              <a:t>понимания или </a:t>
            </a:r>
            <a:r>
              <a:rPr sz="2600" spc="-15" dirty="0">
                <a:latin typeface="Times New Roman"/>
                <a:cs typeface="Times New Roman"/>
              </a:rPr>
              <a:t>сотрудничества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исследовании.</a:t>
            </a:r>
            <a:endParaRPr sz="2600">
              <a:latin typeface="Times New Roman"/>
              <a:cs typeface="Times New Roman"/>
            </a:endParaRPr>
          </a:p>
          <a:p>
            <a:pPr marL="241300" marR="1397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  <a:tab pos="6845300" algn="l"/>
                <a:tab pos="7331075" algn="l"/>
              </a:tabLst>
            </a:pPr>
            <a:r>
              <a:rPr sz="2600" spc="-15" dirty="0">
                <a:latin typeface="Times New Roman"/>
                <a:cs typeface="Times New Roman"/>
              </a:rPr>
              <a:t>Модифицированная </a:t>
            </a:r>
            <a:r>
              <a:rPr sz="2600" spc="-10" dirty="0">
                <a:latin typeface="Times New Roman"/>
                <a:cs typeface="Times New Roman"/>
              </a:rPr>
              <a:t>шкала должна </a:t>
            </a:r>
            <a:r>
              <a:rPr sz="2600" dirty="0">
                <a:latin typeface="Times New Roman"/>
                <a:cs typeface="Times New Roman"/>
              </a:rPr>
              <a:t>быть </a:t>
            </a:r>
            <a:r>
              <a:rPr sz="2600" spc="-10" dirty="0">
                <a:latin typeface="Times New Roman"/>
                <a:cs typeface="Times New Roman"/>
              </a:rPr>
              <a:t>использована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этой ситуации.  </a:t>
            </a:r>
            <a:r>
              <a:rPr sz="2600" spc="-20" dirty="0">
                <a:latin typeface="Times New Roman"/>
                <a:cs typeface="Times New Roman"/>
              </a:rPr>
              <a:t>Рекомендуется </a:t>
            </a:r>
            <a:r>
              <a:rPr sz="2600" spc="-10" dirty="0">
                <a:latin typeface="Times New Roman"/>
                <a:cs typeface="Times New Roman"/>
              </a:rPr>
              <a:t>использование </a:t>
            </a:r>
            <a:r>
              <a:rPr sz="2600" dirty="0">
                <a:latin typeface="Times New Roman"/>
                <a:cs typeface="Times New Roman"/>
              </a:rPr>
              <a:t>0- 4-балльной </a:t>
            </a:r>
            <a:r>
              <a:rPr sz="2600" spc="-10" dirty="0">
                <a:latin typeface="Times New Roman"/>
                <a:cs typeface="Times New Roman"/>
              </a:rPr>
              <a:t>шкалы, </a:t>
            </a:r>
            <a:r>
              <a:rPr sz="2600" spc="-45" dirty="0">
                <a:latin typeface="Times New Roman"/>
                <a:cs typeface="Times New Roman"/>
              </a:rPr>
              <a:t>где </a:t>
            </a:r>
            <a:r>
              <a:rPr sz="2600" dirty="0">
                <a:latin typeface="Times New Roman"/>
                <a:cs typeface="Times New Roman"/>
              </a:rPr>
              <a:t>0 </a:t>
            </a:r>
            <a:r>
              <a:rPr sz="2600" spc="-15" dirty="0">
                <a:latin typeface="Times New Roman"/>
                <a:cs typeface="Times New Roman"/>
              </a:rPr>
              <a:t>означает  </a:t>
            </a:r>
            <a:r>
              <a:rPr sz="2600" dirty="0">
                <a:latin typeface="Times New Roman"/>
                <a:cs typeface="Times New Roman"/>
              </a:rPr>
              <a:t>отсутствие </a:t>
            </a:r>
            <a:r>
              <a:rPr sz="2600" spc="-5" dirty="0">
                <a:latin typeface="Times New Roman"/>
                <a:cs typeface="Times New Roman"/>
              </a:rPr>
              <a:t>движения; </a:t>
            </a:r>
            <a:r>
              <a:rPr sz="2600" dirty="0">
                <a:latin typeface="Times New Roman"/>
                <a:cs typeface="Times New Roman"/>
              </a:rPr>
              <a:t>1 - </a:t>
            </a:r>
            <a:r>
              <a:rPr sz="2600" spc="-10" dirty="0">
                <a:latin typeface="Times New Roman"/>
                <a:cs typeface="Times New Roman"/>
              </a:rPr>
              <a:t>следы </a:t>
            </a:r>
            <a:r>
              <a:rPr sz="2600" spc="-5" dirty="0">
                <a:latin typeface="Times New Roman"/>
                <a:cs typeface="Times New Roman"/>
              </a:rPr>
              <a:t>движения;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-	</a:t>
            </a:r>
            <a:r>
              <a:rPr sz="2600" spc="-5" dirty="0">
                <a:latin typeface="Times New Roman"/>
                <a:cs typeface="Times New Roman"/>
              </a:rPr>
              <a:t>движение </a:t>
            </a:r>
            <a:r>
              <a:rPr sz="2600" dirty="0">
                <a:latin typeface="Times New Roman"/>
                <a:cs typeface="Times New Roman"/>
              </a:rPr>
              <a:t>в отсутствии  </a:t>
            </a:r>
            <a:r>
              <a:rPr sz="2600" spc="-5" dirty="0">
                <a:latin typeface="Times New Roman"/>
                <a:cs typeface="Times New Roman"/>
              </a:rPr>
              <a:t>силы тяжести; </a:t>
            </a:r>
            <a:r>
              <a:rPr sz="2600" dirty="0">
                <a:latin typeface="Times New Roman"/>
                <a:cs typeface="Times New Roman"/>
              </a:rPr>
              <a:t>3 - </a:t>
            </a:r>
            <a:r>
              <a:rPr sz="2600" spc="-5" dirty="0">
                <a:latin typeface="Times New Roman"/>
                <a:cs typeface="Times New Roman"/>
              </a:rPr>
              <a:t>движение </a:t>
            </a:r>
            <a:r>
              <a:rPr sz="2600" spc="-10" dirty="0">
                <a:latin typeface="Times New Roman"/>
                <a:cs typeface="Times New Roman"/>
              </a:rPr>
              <a:t>против </a:t>
            </a:r>
            <a:r>
              <a:rPr sz="2600" spc="-5" dirty="0">
                <a:latin typeface="Times New Roman"/>
                <a:cs typeface="Times New Roman"/>
              </a:rPr>
              <a:t>силы тяжести; </a:t>
            </a:r>
            <a:r>
              <a:rPr sz="2600" dirty="0">
                <a:latin typeface="Times New Roman"/>
                <a:cs typeface="Times New Roman"/>
              </a:rPr>
              <a:t>и 4 - </a:t>
            </a:r>
            <a:r>
              <a:rPr sz="2600" spc="-5" dirty="0">
                <a:latin typeface="Times New Roman"/>
                <a:cs typeface="Times New Roman"/>
              </a:rPr>
              <a:t>ребенок </a:t>
            </a:r>
            <a:r>
              <a:rPr sz="2600" spc="-20" dirty="0">
                <a:latin typeface="Times New Roman"/>
                <a:cs typeface="Times New Roman"/>
              </a:rPr>
              <a:t>может  </a:t>
            </a:r>
            <a:r>
              <a:rPr sz="2600" spc="-15" dirty="0">
                <a:latin typeface="Times New Roman"/>
                <a:cs typeface="Times New Roman"/>
              </a:rPr>
              <a:t>преодолеть </a:t>
            </a:r>
            <a:r>
              <a:rPr sz="2600" spc="-10" dirty="0">
                <a:latin typeface="Times New Roman"/>
                <a:cs typeface="Times New Roman"/>
              </a:rPr>
              <a:t>сопротивление. (Это </a:t>
            </a:r>
            <a:r>
              <a:rPr sz="2600" spc="-15" dirty="0">
                <a:latin typeface="Times New Roman"/>
                <a:cs typeface="Times New Roman"/>
              </a:rPr>
              <a:t>то </a:t>
            </a:r>
            <a:r>
              <a:rPr sz="2600" spc="-20" dirty="0">
                <a:latin typeface="Times New Roman"/>
                <a:cs typeface="Times New Roman"/>
              </a:rPr>
              <a:t>же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самое,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как	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шкале </a:t>
            </a:r>
            <a:r>
              <a:rPr sz="2600" dirty="0">
                <a:latin typeface="Times New Roman"/>
                <a:cs typeface="Times New Roman"/>
              </a:rPr>
              <a:t>взрослого,  </a:t>
            </a:r>
            <a:r>
              <a:rPr sz="2600" spc="-40" dirty="0">
                <a:latin typeface="Times New Roman"/>
                <a:cs typeface="Times New Roman"/>
              </a:rPr>
              <a:t>только </a:t>
            </a:r>
            <a:r>
              <a:rPr sz="2600" spc="-5" dirty="0">
                <a:latin typeface="Times New Roman"/>
                <a:cs typeface="Times New Roman"/>
              </a:rPr>
              <a:t>при </a:t>
            </a:r>
            <a:r>
              <a:rPr sz="2600" spc="-15" dirty="0">
                <a:latin typeface="Times New Roman"/>
                <a:cs typeface="Times New Roman"/>
              </a:rPr>
              <a:t>объединении </a:t>
            </a:r>
            <a:r>
              <a:rPr sz="2600" spc="-10" dirty="0">
                <a:latin typeface="Times New Roman"/>
                <a:cs typeface="Times New Roman"/>
              </a:rPr>
              <a:t>пунктов </a:t>
            </a:r>
            <a:r>
              <a:rPr sz="2600" dirty="0">
                <a:latin typeface="Times New Roman"/>
                <a:cs typeface="Times New Roman"/>
              </a:rPr>
              <a:t>4 и 5 в </a:t>
            </a:r>
            <a:r>
              <a:rPr sz="2600" spc="-20" dirty="0">
                <a:latin typeface="Times New Roman"/>
                <a:cs typeface="Times New Roman"/>
              </a:rPr>
              <a:t>один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пункт)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3285" y="609676"/>
            <a:ext cx="3808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Мышечная</a:t>
            </a:r>
            <a:r>
              <a:rPr b="0" spc="-7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сила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67153"/>
            <a:ext cx="10329545" cy="348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spc="-15" dirty="0">
                <a:latin typeface="Times New Roman"/>
                <a:cs typeface="Times New Roman"/>
              </a:rPr>
              <a:t>проверке </a:t>
            </a:r>
            <a:r>
              <a:rPr sz="2400" spc="-10" dirty="0">
                <a:latin typeface="Times New Roman"/>
                <a:cs typeface="Times New Roman"/>
              </a:rPr>
              <a:t>мышечной </a:t>
            </a:r>
            <a:r>
              <a:rPr sz="2400" dirty="0">
                <a:latin typeface="Times New Roman"/>
                <a:cs typeface="Times New Roman"/>
              </a:rPr>
              <a:t>силы младенцев и </a:t>
            </a:r>
            <a:r>
              <a:rPr sz="2400" spc="-5" dirty="0">
                <a:latin typeface="Times New Roman"/>
                <a:cs typeface="Times New Roman"/>
              </a:rPr>
              <a:t>маленьких </a:t>
            </a:r>
            <a:r>
              <a:rPr sz="2400" dirty="0">
                <a:latin typeface="Times New Roman"/>
                <a:cs typeface="Times New Roman"/>
              </a:rPr>
              <a:t>детей,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полезные</a:t>
            </a:r>
            <a:endParaRPr sz="2400">
              <a:latin typeface="Times New Roman"/>
              <a:cs typeface="Times New Roman"/>
            </a:endParaRPr>
          </a:p>
          <a:p>
            <a:pPr marL="241300" marR="5080">
              <a:lnSpc>
                <a:spcPts val="2590"/>
              </a:lnSpc>
              <a:spcBef>
                <a:spcPts val="185"/>
              </a:spcBef>
            </a:pPr>
            <a:r>
              <a:rPr sz="2400" spc="-20" dirty="0">
                <a:latin typeface="Times New Roman"/>
                <a:cs typeface="Times New Roman"/>
              </a:rPr>
              <a:t>методы включают </a:t>
            </a:r>
            <a:r>
              <a:rPr sz="2400" spc="-10" dirty="0">
                <a:latin typeface="Times New Roman"/>
                <a:cs typeface="Times New Roman"/>
              </a:rPr>
              <a:t>проверку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соответствующий возрасту </a:t>
            </a:r>
            <a:r>
              <a:rPr sz="2400" spc="-20" dirty="0">
                <a:latin typeface="Times New Roman"/>
                <a:cs typeface="Times New Roman"/>
              </a:rPr>
              <a:t>контроль головы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20" dirty="0">
                <a:latin typeface="Times New Roman"/>
                <a:cs typeface="Times New Roman"/>
              </a:rPr>
              <a:t>туловища. Это 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сделано путем </a:t>
            </a:r>
            <a:r>
              <a:rPr sz="2400" spc="-10" dirty="0">
                <a:latin typeface="Times New Roman"/>
                <a:cs typeface="Times New Roman"/>
              </a:rPr>
              <a:t>придерживания </a:t>
            </a:r>
            <a:r>
              <a:rPr sz="2400" spc="-15" dirty="0">
                <a:latin typeface="Times New Roman"/>
                <a:cs typeface="Times New Roman"/>
              </a:rPr>
              <a:t>ребенка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</a:t>
            </a:r>
            <a:endParaRPr sz="2400">
              <a:latin typeface="Times New Roman"/>
              <a:cs typeface="Times New Roman"/>
            </a:endParaRPr>
          </a:p>
          <a:p>
            <a:pPr marL="241300" marR="326390">
              <a:lnSpc>
                <a:spcPts val="259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мышки и </a:t>
            </a:r>
            <a:r>
              <a:rPr sz="2400" spc="-10" dirty="0">
                <a:latin typeface="Times New Roman"/>
                <a:cs typeface="Times New Roman"/>
              </a:rPr>
              <a:t>поднятия </a:t>
            </a:r>
            <a:r>
              <a:rPr sz="2400" spc="-20" dirty="0">
                <a:latin typeface="Times New Roman"/>
                <a:cs typeface="Times New Roman"/>
              </a:rPr>
              <a:t>его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dirty="0">
                <a:latin typeface="Times New Roman"/>
                <a:cs typeface="Times New Roman"/>
              </a:rPr>
              <a:t>ее в </a:t>
            </a:r>
            <a:r>
              <a:rPr sz="2400" spc="-10" dirty="0">
                <a:latin typeface="Times New Roman"/>
                <a:cs typeface="Times New Roman"/>
              </a:rPr>
              <a:t>воздух, </a:t>
            </a:r>
            <a:r>
              <a:rPr sz="2400" spc="-5" dirty="0">
                <a:latin typeface="Times New Roman"/>
                <a:cs typeface="Times New Roman"/>
              </a:rPr>
              <a:t>размещения </a:t>
            </a:r>
            <a:r>
              <a:rPr sz="2400" dirty="0">
                <a:latin typeface="Times New Roman"/>
                <a:cs typeface="Times New Roman"/>
              </a:rPr>
              <a:t>в брюшной </a:t>
            </a:r>
            <a:r>
              <a:rPr sz="2400" spc="-15" dirty="0">
                <a:latin typeface="Times New Roman"/>
                <a:cs typeface="Times New Roman"/>
              </a:rPr>
              <a:t>подвеске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20" dirty="0">
                <a:latin typeface="Times New Roman"/>
                <a:cs typeface="Times New Roman"/>
              </a:rPr>
              <a:t>наблюдения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ребенок </a:t>
            </a:r>
            <a:r>
              <a:rPr sz="2400" dirty="0">
                <a:latin typeface="Times New Roman"/>
                <a:cs typeface="Times New Roman"/>
              </a:rPr>
              <a:t>сидит 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стоит.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735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Мышечная </a:t>
            </a:r>
            <a:r>
              <a:rPr sz="2400" spc="-5" dirty="0">
                <a:latin typeface="Times New Roman"/>
                <a:cs typeface="Times New Roman"/>
              </a:rPr>
              <a:t>сила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spc="-5" dirty="0">
                <a:latin typeface="Times New Roman"/>
                <a:cs typeface="Times New Roman"/>
              </a:rPr>
              <a:t>старшего </a:t>
            </a:r>
            <a:r>
              <a:rPr sz="2400" dirty="0">
                <a:latin typeface="Times New Roman"/>
                <a:cs typeface="Times New Roman"/>
              </a:rPr>
              <a:t>возраста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оценена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 marR="648970">
              <a:lnSpc>
                <a:spcPts val="2590"/>
              </a:lnSpc>
              <a:spcBef>
                <a:spcPts val="185"/>
              </a:spcBef>
              <a:tabLst>
                <a:tab pos="533844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помощью </a:t>
            </a:r>
            <a:r>
              <a:rPr sz="2400" spc="-20" dirty="0">
                <a:latin typeface="Times New Roman"/>
                <a:cs typeface="Times New Roman"/>
              </a:rPr>
              <a:t>наблюдения </a:t>
            </a:r>
            <a:r>
              <a:rPr sz="2400" spc="5" dirty="0">
                <a:latin typeface="Times New Roman"/>
                <a:cs typeface="Times New Roman"/>
              </a:rPr>
              <a:t>простых </a:t>
            </a:r>
            <a:r>
              <a:rPr sz="2400" spc="-5" dirty="0">
                <a:latin typeface="Times New Roman"/>
                <a:cs typeface="Times New Roman"/>
              </a:rPr>
              <a:t>видов </a:t>
            </a:r>
            <a:r>
              <a:rPr sz="2400" dirty="0">
                <a:latin typeface="Times New Roman"/>
                <a:cs typeface="Times New Roman"/>
              </a:rPr>
              <a:t>активности, таких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вставание </a:t>
            </a:r>
            <a:r>
              <a:rPr sz="2400" dirty="0">
                <a:latin typeface="Times New Roman"/>
                <a:cs typeface="Times New Roman"/>
              </a:rPr>
              <a:t>с  </a:t>
            </a:r>
            <a:r>
              <a:rPr sz="2400" spc="-15" dirty="0">
                <a:latin typeface="Times New Roman"/>
                <a:cs typeface="Times New Roman"/>
              </a:rPr>
              <a:t>пола, </a:t>
            </a:r>
            <a:r>
              <a:rPr sz="2400" spc="-25" dirty="0">
                <a:latin typeface="Times New Roman"/>
                <a:cs typeface="Times New Roman"/>
              </a:rPr>
              <a:t>ходьба, </a:t>
            </a:r>
            <a:r>
              <a:rPr sz="2400" dirty="0">
                <a:latin typeface="Times New Roman"/>
                <a:cs typeface="Times New Roman"/>
              </a:rPr>
              <a:t>доставание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над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головой,	</a:t>
            </a:r>
            <a:r>
              <a:rPr sz="2400" spc="10" dirty="0">
                <a:latin typeface="Times New Roman"/>
                <a:cs typeface="Times New Roman"/>
              </a:rPr>
              <a:t>бросание </a:t>
            </a:r>
            <a:r>
              <a:rPr sz="2400" spc="-5" dirty="0">
                <a:latin typeface="Times New Roman"/>
                <a:cs typeface="Times New Roman"/>
              </a:rPr>
              <a:t>или пинание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мяча.</a:t>
            </a:r>
            <a:endParaRPr sz="2400">
              <a:latin typeface="Times New Roman"/>
              <a:cs typeface="Times New Roman"/>
            </a:endParaRPr>
          </a:p>
          <a:p>
            <a:pPr marL="241300" marR="1589405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Количественные </a:t>
            </a:r>
            <a:r>
              <a:rPr sz="2400" spc="-5" dirty="0">
                <a:latin typeface="Times New Roman"/>
                <a:cs typeface="Times New Roman"/>
              </a:rPr>
              <a:t>измерения,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правило, не </a:t>
            </a:r>
            <a:r>
              <a:rPr sz="2400" spc="-10" dirty="0">
                <a:latin typeface="Times New Roman"/>
                <a:cs typeface="Times New Roman"/>
              </a:rPr>
              <a:t>требуется, </a:t>
            </a:r>
            <a:r>
              <a:rPr sz="2400" spc="-15" dirty="0">
                <a:latin typeface="Times New Roman"/>
                <a:cs typeface="Times New Roman"/>
              </a:rPr>
              <a:t>пока </a:t>
            </a:r>
            <a:r>
              <a:rPr sz="2400" spc="-5" dirty="0">
                <a:latin typeface="Times New Roman"/>
                <a:cs typeface="Times New Roman"/>
              </a:rPr>
              <a:t>не  </a:t>
            </a:r>
            <a:r>
              <a:rPr sz="2400" spc="-10" dirty="0">
                <a:latin typeface="Times New Roman"/>
                <a:cs typeface="Times New Roman"/>
              </a:rPr>
              <a:t>предусматриваются </a:t>
            </a:r>
            <a:r>
              <a:rPr sz="2400" spc="-15" dirty="0">
                <a:latin typeface="Times New Roman"/>
                <a:cs typeface="Times New Roman"/>
              </a:rPr>
              <a:t>конкретные </a:t>
            </a:r>
            <a:r>
              <a:rPr sz="2400" spc="-5" dirty="0">
                <a:latin typeface="Times New Roman"/>
                <a:cs typeface="Times New Roman"/>
              </a:rPr>
              <a:t>терапевтические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вмешательства.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609676"/>
            <a:ext cx="5739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Координация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движений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15921"/>
            <a:ext cx="10143490" cy="339407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848994" indent="-229235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Координация </a:t>
            </a:r>
            <a:r>
              <a:rPr sz="2800" spc="-5" dirty="0">
                <a:latin typeface="Times New Roman"/>
                <a:cs typeface="Times New Roman"/>
              </a:rPr>
              <a:t>лучше </a:t>
            </a:r>
            <a:r>
              <a:rPr sz="2800" spc="-15" dirty="0">
                <a:latin typeface="Times New Roman"/>
                <a:cs typeface="Times New Roman"/>
              </a:rPr>
              <a:t>всего </a:t>
            </a:r>
            <a:r>
              <a:rPr sz="2800" spc="-10" dirty="0">
                <a:latin typeface="Times New Roman"/>
                <a:cs typeface="Times New Roman"/>
              </a:rPr>
              <a:t>исследуется посредством </a:t>
            </a:r>
            <a:r>
              <a:rPr sz="2800" spc="-5" dirty="0">
                <a:latin typeface="Times New Roman"/>
                <a:cs typeface="Times New Roman"/>
              </a:rPr>
              <a:t>оценки  </a:t>
            </a:r>
            <a:r>
              <a:rPr sz="2800" spc="-10" dirty="0">
                <a:latin typeface="Times New Roman"/>
                <a:cs typeface="Times New Roman"/>
              </a:rPr>
              <a:t>общей </a:t>
            </a:r>
            <a:r>
              <a:rPr sz="2800" spc="-15" dirty="0">
                <a:latin typeface="Times New Roman"/>
                <a:cs typeface="Times New Roman"/>
              </a:rPr>
              <a:t>моторики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35" dirty="0">
                <a:latin typeface="Times New Roman"/>
                <a:cs typeface="Times New Roman"/>
              </a:rPr>
              <a:t>мелкой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моторики.</a:t>
            </a:r>
            <a:endParaRPr sz="2800">
              <a:latin typeface="Times New Roman"/>
              <a:cs typeface="Times New Roman"/>
            </a:endParaRPr>
          </a:p>
          <a:p>
            <a:pPr marL="241300" marR="310515" indent="-229235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Нарушение </a:t>
            </a:r>
            <a:r>
              <a:rPr sz="2800" spc="-20" dirty="0">
                <a:latin typeface="Times New Roman"/>
                <a:cs typeface="Times New Roman"/>
              </a:rPr>
              <a:t>координации </a:t>
            </a:r>
            <a:r>
              <a:rPr sz="2800" spc="-10" dirty="0">
                <a:latin typeface="Times New Roman"/>
                <a:cs typeface="Times New Roman"/>
              </a:rPr>
              <a:t>является </a:t>
            </a:r>
            <a:r>
              <a:rPr sz="2800" spc="-5" dirty="0">
                <a:latin typeface="Times New Roman"/>
                <a:cs typeface="Times New Roman"/>
              </a:rPr>
              <a:t>общим </a:t>
            </a:r>
            <a:r>
              <a:rPr sz="2800" spc="-30" dirty="0">
                <a:latin typeface="Times New Roman"/>
                <a:cs typeface="Times New Roman"/>
              </a:rPr>
              <a:t>признаком  </a:t>
            </a:r>
            <a:r>
              <a:rPr sz="2800" spc="-10" dirty="0">
                <a:latin typeface="Times New Roman"/>
                <a:cs typeface="Times New Roman"/>
              </a:rPr>
              <a:t>центрального </a:t>
            </a:r>
            <a:r>
              <a:rPr sz="2800" spc="-15" dirty="0">
                <a:latin typeface="Times New Roman"/>
                <a:cs typeface="Times New Roman"/>
              </a:rPr>
              <a:t>двигательного </a:t>
            </a:r>
            <a:r>
              <a:rPr sz="2800" spc="-5" dirty="0">
                <a:latin typeface="Times New Roman"/>
                <a:cs typeface="Times New Roman"/>
              </a:rPr>
              <a:t>расстройства. Специальные </a:t>
            </a:r>
            <a:r>
              <a:rPr sz="2800" spc="10" dirty="0">
                <a:latin typeface="Times New Roman"/>
                <a:cs typeface="Times New Roman"/>
              </a:rPr>
              <a:t>тесты  </a:t>
            </a:r>
            <a:r>
              <a:rPr sz="2800" spc="-20" dirty="0">
                <a:latin typeface="Times New Roman"/>
                <a:cs typeface="Times New Roman"/>
              </a:rPr>
              <a:t>можно </a:t>
            </a:r>
            <a:r>
              <a:rPr sz="2800" dirty="0">
                <a:latin typeface="Times New Roman"/>
                <a:cs typeface="Times New Roman"/>
              </a:rPr>
              <a:t>провести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35" dirty="0">
                <a:latin typeface="Times New Roman"/>
                <a:cs typeface="Times New Roman"/>
              </a:rPr>
              <a:t>ребенком </a:t>
            </a:r>
            <a:r>
              <a:rPr sz="2800" spc="-10" dirty="0">
                <a:latin typeface="Times New Roman"/>
                <a:cs typeface="Times New Roman"/>
              </a:rPr>
              <a:t>старшего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возраста.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302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Большинство </a:t>
            </a:r>
            <a:r>
              <a:rPr sz="2800" spc="-5" dirty="0">
                <a:latin typeface="Times New Roman"/>
                <a:cs typeface="Times New Roman"/>
              </a:rPr>
              <a:t>детей к </a:t>
            </a:r>
            <a:r>
              <a:rPr sz="2800" spc="5" dirty="0">
                <a:latin typeface="Times New Roman"/>
                <a:cs typeface="Times New Roman"/>
              </a:rPr>
              <a:t>трем </a:t>
            </a:r>
            <a:r>
              <a:rPr sz="2800" spc="-35" dirty="0">
                <a:latin typeface="Times New Roman"/>
                <a:cs typeface="Times New Roman"/>
              </a:rPr>
              <a:t>годам </a:t>
            </a:r>
            <a:r>
              <a:rPr sz="2800" dirty="0">
                <a:latin typeface="Times New Roman"/>
                <a:cs typeface="Times New Roman"/>
              </a:rPr>
              <a:t>могут </a:t>
            </a:r>
            <a:r>
              <a:rPr sz="2800" spc="-35" dirty="0">
                <a:latin typeface="Times New Roman"/>
                <a:cs typeface="Times New Roman"/>
              </a:rPr>
              <a:t>ходить </a:t>
            </a:r>
            <a:r>
              <a:rPr sz="2800" spc="-5" dirty="0">
                <a:latin typeface="Times New Roman"/>
                <a:cs typeface="Times New Roman"/>
              </a:rPr>
              <a:t>по прямой </a:t>
            </a:r>
            <a:r>
              <a:rPr sz="2800" spc="-10" dirty="0">
                <a:latin typeface="Times New Roman"/>
                <a:cs typeface="Times New Roman"/>
              </a:rPr>
              <a:t>линии,  </a:t>
            </a:r>
            <a:r>
              <a:rPr sz="2800" spc="-50" dirty="0">
                <a:latin typeface="Times New Roman"/>
                <a:cs typeface="Times New Roman"/>
              </a:rPr>
              <a:t>хотя </a:t>
            </a:r>
            <a:r>
              <a:rPr sz="2800" spc="-15" dirty="0">
                <a:latin typeface="Times New Roman"/>
                <a:cs typeface="Times New Roman"/>
              </a:rPr>
              <a:t>неуверенно. Тандемная </a:t>
            </a:r>
            <a:r>
              <a:rPr sz="2800" spc="-35" dirty="0">
                <a:latin typeface="Times New Roman"/>
                <a:cs typeface="Times New Roman"/>
              </a:rPr>
              <a:t>ходьба </a:t>
            </a:r>
            <a:r>
              <a:rPr sz="2800" spc="10" dirty="0">
                <a:latin typeface="Times New Roman"/>
                <a:cs typeface="Times New Roman"/>
              </a:rPr>
              <a:t>(носок </a:t>
            </a:r>
            <a:r>
              <a:rPr sz="2800" spc="-20" dirty="0">
                <a:latin typeface="Times New Roman"/>
                <a:cs typeface="Times New Roman"/>
              </a:rPr>
              <a:t>одной </a:t>
            </a:r>
            <a:r>
              <a:rPr sz="2800" spc="-5" dirty="0">
                <a:latin typeface="Times New Roman"/>
                <a:cs typeface="Times New Roman"/>
              </a:rPr>
              <a:t>ноги </a:t>
            </a:r>
            <a:r>
              <a:rPr sz="2800" dirty="0">
                <a:latin typeface="Times New Roman"/>
                <a:cs typeface="Times New Roman"/>
              </a:rPr>
              <a:t>упирается 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пятку </a:t>
            </a:r>
            <a:r>
              <a:rPr sz="2800" spc="-20" dirty="0">
                <a:latin typeface="Times New Roman"/>
                <a:cs typeface="Times New Roman"/>
              </a:rPr>
              <a:t>другой </a:t>
            </a:r>
            <a:r>
              <a:rPr sz="2800" spc="-5" dirty="0">
                <a:latin typeface="Times New Roman"/>
                <a:cs typeface="Times New Roman"/>
              </a:rPr>
              <a:t>при </a:t>
            </a:r>
            <a:r>
              <a:rPr sz="2800" spc="-35" dirty="0">
                <a:latin typeface="Times New Roman"/>
                <a:cs typeface="Times New Roman"/>
              </a:rPr>
              <a:t>ходьбе) </a:t>
            </a:r>
            <a:r>
              <a:rPr sz="2800" spc="-10" dirty="0">
                <a:latin typeface="Times New Roman"/>
                <a:cs typeface="Times New Roman"/>
              </a:rPr>
              <a:t>навык </a:t>
            </a:r>
            <a:r>
              <a:rPr sz="2800" spc="-15" dirty="0">
                <a:latin typeface="Times New Roman"/>
                <a:cs typeface="Times New Roman"/>
              </a:rPr>
              <a:t>пятилетнего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609676"/>
            <a:ext cx="5739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Координация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движений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02538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47637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5" dirty="0">
                <a:latin typeface="Times New Roman"/>
                <a:cs typeface="Times New Roman"/>
              </a:rPr>
              <a:t>Дети </a:t>
            </a:r>
            <a:r>
              <a:rPr sz="2800" spc="-35" dirty="0">
                <a:latin typeface="Times New Roman"/>
                <a:cs typeface="Times New Roman"/>
              </a:rPr>
              <a:t>школьного </a:t>
            </a:r>
            <a:r>
              <a:rPr sz="2800" spc="-5" dirty="0">
                <a:latin typeface="Times New Roman"/>
                <a:cs typeface="Times New Roman"/>
              </a:rPr>
              <a:t>возраста могут быть проверены </a:t>
            </a:r>
            <a:r>
              <a:rPr sz="2800" spc="-10" dirty="0">
                <a:latin typeface="Times New Roman"/>
                <a:cs typeface="Times New Roman"/>
              </a:rPr>
              <a:t>более  </a:t>
            </a:r>
            <a:r>
              <a:rPr sz="2800" spc="-15" dirty="0">
                <a:latin typeface="Times New Roman"/>
                <a:cs typeface="Times New Roman"/>
              </a:rPr>
              <a:t>формально.</a:t>
            </a:r>
            <a:endParaRPr sz="2800">
              <a:latin typeface="Times New Roman"/>
              <a:cs typeface="Times New Roman"/>
            </a:endParaRPr>
          </a:p>
          <a:p>
            <a:pPr marL="241300" marR="757555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0" dirty="0">
                <a:latin typeface="Times New Roman"/>
                <a:cs typeface="Times New Roman"/>
              </a:rPr>
              <a:t>Тонкие </a:t>
            </a:r>
            <a:r>
              <a:rPr sz="2800" spc="-15" dirty="0">
                <a:latin typeface="Times New Roman"/>
                <a:cs typeface="Times New Roman"/>
              </a:rPr>
              <a:t>симптомы </a:t>
            </a:r>
            <a:r>
              <a:rPr sz="2800" spc="-20" dirty="0">
                <a:latin typeface="Times New Roman"/>
                <a:cs typeface="Times New Roman"/>
              </a:rPr>
              <a:t>можно </a:t>
            </a:r>
            <a:r>
              <a:rPr sz="2800" spc="-5" dirty="0">
                <a:latin typeface="Times New Roman"/>
                <a:cs typeface="Times New Roman"/>
              </a:rPr>
              <a:t>увидеть </a:t>
            </a:r>
            <a:r>
              <a:rPr sz="2800" spc="-15" dirty="0">
                <a:latin typeface="Times New Roman"/>
                <a:cs typeface="Times New Roman"/>
              </a:rPr>
              <a:t>изучая почерк, </a:t>
            </a:r>
            <a:r>
              <a:rPr sz="2800" spc="-10" dirty="0">
                <a:latin typeface="Times New Roman"/>
                <a:cs typeface="Times New Roman"/>
              </a:rPr>
              <a:t>рисунок </a:t>
            </a:r>
            <a:r>
              <a:rPr sz="2800" spc="-5" dirty="0">
                <a:latin typeface="Times New Roman"/>
                <a:cs typeface="Times New Roman"/>
              </a:rPr>
              <a:t>и  </a:t>
            </a:r>
            <a:r>
              <a:rPr sz="2800" spc="-10" dirty="0">
                <a:latin typeface="Times New Roman"/>
                <a:cs typeface="Times New Roman"/>
              </a:rPr>
              <a:t>другие </a:t>
            </a:r>
            <a:r>
              <a:rPr sz="2800" spc="5" dirty="0">
                <a:latin typeface="Times New Roman"/>
                <a:cs typeface="Times New Roman"/>
              </a:rPr>
              <a:t>физические </a:t>
            </a:r>
            <a:r>
              <a:rPr sz="2800" spc="-10" dirty="0">
                <a:latin typeface="Times New Roman"/>
                <a:cs typeface="Times New Roman"/>
              </a:rPr>
              <a:t>навыки более </a:t>
            </a:r>
            <a:r>
              <a:rPr sz="2800" spc="-30" dirty="0">
                <a:latin typeface="Times New Roman"/>
                <a:cs typeface="Times New Roman"/>
              </a:rPr>
              <a:t>высокого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уровня.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Отказ ребенка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10" dirty="0">
                <a:latin typeface="Times New Roman"/>
                <a:cs typeface="Times New Roman"/>
              </a:rPr>
              <a:t>организованных </a:t>
            </a:r>
            <a:r>
              <a:rPr sz="2800" spc="-5" dirty="0">
                <a:latin typeface="Times New Roman"/>
                <a:cs typeface="Times New Roman"/>
              </a:rPr>
              <a:t>спортивных мероприятий </a:t>
            </a:r>
            <a:r>
              <a:rPr sz="2800" spc="-10" dirty="0">
                <a:latin typeface="Times New Roman"/>
                <a:cs typeface="Times New Roman"/>
              </a:rPr>
              <a:t>или  </a:t>
            </a:r>
            <a:r>
              <a:rPr sz="2800" spc="-15" dirty="0">
                <a:latin typeface="Times New Roman"/>
                <a:cs typeface="Times New Roman"/>
              </a:rPr>
              <a:t>физической </a:t>
            </a:r>
            <a:r>
              <a:rPr sz="2800" dirty="0">
                <a:latin typeface="Times New Roman"/>
                <a:cs typeface="Times New Roman"/>
              </a:rPr>
              <a:t>активности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25" dirty="0">
                <a:latin typeface="Times New Roman"/>
                <a:cs typeface="Times New Roman"/>
              </a:rPr>
              <a:t>признаком того,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что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975"/>
              </a:lnSpc>
            </a:pPr>
            <a:r>
              <a:rPr sz="2800" spc="-15" dirty="0">
                <a:latin typeface="Times New Roman"/>
                <a:cs typeface="Times New Roman"/>
              </a:rPr>
              <a:t>существуют проблемы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координации.</a:t>
            </a:r>
            <a:endParaRPr sz="2800">
              <a:latin typeface="Times New Roman"/>
              <a:cs typeface="Times New Roman"/>
            </a:endParaRPr>
          </a:p>
          <a:p>
            <a:pPr marL="241300" marR="384175" indent="-229235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5" dirty="0">
                <a:latin typeface="Times New Roman"/>
                <a:cs typeface="Times New Roman"/>
              </a:rPr>
              <a:t>Атаксия </a:t>
            </a:r>
            <a:r>
              <a:rPr sz="2800" spc="-5" dirty="0">
                <a:latin typeface="Times New Roman"/>
                <a:cs typeface="Times New Roman"/>
              </a:rPr>
              <a:t>оценивается, </a:t>
            </a:r>
            <a:r>
              <a:rPr sz="2800" spc="-60" dirty="0">
                <a:latin typeface="Times New Roman"/>
                <a:cs typeface="Times New Roman"/>
              </a:rPr>
              <a:t>когда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10" dirty="0">
                <a:latin typeface="Times New Roman"/>
                <a:cs typeface="Times New Roman"/>
              </a:rPr>
              <a:t>просят </a:t>
            </a:r>
            <a:r>
              <a:rPr sz="2800" spc="-10" dirty="0">
                <a:latin typeface="Times New Roman"/>
                <a:cs typeface="Times New Roman"/>
              </a:rPr>
              <a:t>дотянуться </a:t>
            </a:r>
            <a:r>
              <a:rPr sz="2800" spc="-5" dirty="0">
                <a:latin typeface="Times New Roman"/>
                <a:cs typeface="Times New Roman"/>
              </a:rPr>
              <a:t>до  </a:t>
            </a:r>
            <a:r>
              <a:rPr sz="2800" spc="-15" dirty="0">
                <a:latin typeface="Times New Roman"/>
                <a:cs typeface="Times New Roman"/>
              </a:rPr>
              <a:t>объекта, </a:t>
            </a:r>
            <a:r>
              <a:rPr sz="2800" spc="-20" dirty="0">
                <a:latin typeface="Times New Roman"/>
                <a:cs typeface="Times New Roman"/>
              </a:rPr>
              <a:t>сделать </a:t>
            </a:r>
            <a:r>
              <a:rPr sz="2800" spc="15" dirty="0">
                <a:latin typeface="Times New Roman"/>
                <a:cs typeface="Times New Roman"/>
              </a:rPr>
              <a:t>тест </a:t>
            </a:r>
            <a:r>
              <a:rPr sz="2800" spc="-5" dirty="0">
                <a:latin typeface="Times New Roman"/>
                <a:cs typeface="Times New Roman"/>
              </a:rPr>
              <a:t>пальцем к </a:t>
            </a:r>
            <a:r>
              <a:rPr sz="2800" spc="-50" dirty="0">
                <a:latin typeface="Times New Roman"/>
                <a:cs typeface="Times New Roman"/>
              </a:rPr>
              <a:t>носу, </a:t>
            </a:r>
            <a:r>
              <a:rPr sz="2800" spc="-10" dirty="0">
                <a:latin typeface="Times New Roman"/>
                <a:cs typeface="Times New Roman"/>
              </a:rPr>
              <a:t>сидеть </a:t>
            </a:r>
            <a:r>
              <a:rPr sz="2800" spc="-5" dirty="0">
                <a:latin typeface="Times New Roman"/>
                <a:cs typeface="Times New Roman"/>
              </a:rPr>
              <a:t>или </a:t>
            </a:r>
            <a:r>
              <a:rPr sz="2800" spc="-15" dirty="0">
                <a:latin typeface="Times New Roman"/>
                <a:cs typeface="Times New Roman"/>
              </a:rPr>
              <a:t>стоять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при  </a:t>
            </a:r>
            <a:r>
              <a:rPr sz="2800" dirty="0">
                <a:latin typeface="Times New Roman"/>
                <a:cs typeface="Times New Roman"/>
              </a:rPr>
              <a:t>тандемной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ходьбе.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764" y="609676"/>
            <a:ext cx="6049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Оценка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чувствительности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9824085" cy="377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Times New Roman"/>
                <a:cs typeface="Times New Roman"/>
              </a:rPr>
              <a:t>Провести </a:t>
            </a:r>
            <a:r>
              <a:rPr sz="2800" spc="-10" dirty="0">
                <a:latin typeface="Times New Roman"/>
                <a:cs typeface="Times New Roman"/>
              </a:rPr>
              <a:t>оценку </a:t>
            </a:r>
            <a:r>
              <a:rPr sz="2800" dirty="0">
                <a:latin typeface="Times New Roman"/>
                <a:cs typeface="Times New Roman"/>
              </a:rPr>
              <a:t>сенсорики </a:t>
            </a:r>
            <a:r>
              <a:rPr sz="2800" spc="-15" dirty="0">
                <a:latin typeface="Times New Roman"/>
                <a:cs typeface="Times New Roman"/>
              </a:rPr>
              <a:t>сложно </a:t>
            </a:r>
            <a:r>
              <a:rPr sz="2800" spc="-5" dirty="0">
                <a:latin typeface="Times New Roman"/>
                <a:cs typeface="Times New Roman"/>
              </a:rPr>
              <a:t>у </a:t>
            </a:r>
            <a:r>
              <a:rPr sz="2800" spc="-10" dirty="0">
                <a:latin typeface="Times New Roman"/>
                <a:cs typeface="Times New Roman"/>
              </a:rPr>
              <a:t>маленьких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или</a:t>
            </a:r>
            <a:endParaRPr sz="2800">
              <a:latin typeface="Times New Roman"/>
              <a:cs typeface="Times New Roman"/>
            </a:endParaRPr>
          </a:p>
          <a:p>
            <a:pPr marL="241300" marR="105410">
              <a:lnSpc>
                <a:spcPts val="3030"/>
              </a:lnSpc>
              <a:spcBef>
                <a:spcPts val="209"/>
              </a:spcBef>
            </a:pPr>
            <a:r>
              <a:rPr sz="2800" spc="-20" dirty="0">
                <a:latin typeface="Times New Roman"/>
                <a:cs typeface="Times New Roman"/>
              </a:rPr>
              <a:t>неконтактных </a:t>
            </a:r>
            <a:r>
              <a:rPr sz="2800" spc="-5" dirty="0">
                <a:latin typeface="Times New Roman"/>
                <a:cs typeface="Times New Roman"/>
              </a:rPr>
              <a:t>детей и ее </a:t>
            </a:r>
            <a:r>
              <a:rPr sz="2800" spc="-15" dirty="0">
                <a:latin typeface="Times New Roman"/>
                <a:cs typeface="Times New Roman"/>
              </a:rPr>
              <a:t>следует </a:t>
            </a:r>
            <a:r>
              <a:rPr sz="2800" spc="-25" dirty="0">
                <a:latin typeface="Times New Roman"/>
                <a:cs typeface="Times New Roman"/>
              </a:rPr>
              <a:t>скорректировать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40" dirty="0">
                <a:latin typeface="Times New Roman"/>
                <a:cs typeface="Times New Roman"/>
              </a:rPr>
              <a:t>возрасту,  </a:t>
            </a:r>
            <a:r>
              <a:rPr sz="2800" spc="-10" dirty="0">
                <a:latin typeface="Times New Roman"/>
                <a:cs typeface="Times New Roman"/>
              </a:rPr>
              <a:t>чтобы получить информацию, </a:t>
            </a:r>
            <a:r>
              <a:rPr sz="2800" spc="-35" dirty="0">
                <a:latin typeface="Times New Roman"/>
                <a:cs typeface="Times New Roman"/>
              </a:rPr>
              <a:t>которая </a:t>
            </a:r>
            <a:r>
              <a:rPr sz="2800" spc="-60" dirty="0">
                <a:latin typeface="Times New Roman"/>
                <a:cs typeface="Times New Roman"/>
              </a:rPr>
              <a:t>будет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полезна.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Ребенок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возрасте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5" dirty="0">
                <a:latin typeface="Times New Roman"/>
                <a:cs typeface="Times New Roman"/>
              </a:rPr>
              <a:t>4 до 5 </a:t>
            </a:r>
            <a:r>
              <a:rPr sz="2800" spc="-10" dirty="0">
                <a:latin typeface="Times New Roman"/>
                <a:cs typeface="Times New Roman"/>
              </a:rPr>
              <a:t>лет </a:t>
            </a:r>
            <a:r>
              <a:rPr sz="2800" spc="-30" dirty="0">
                <a:latin typeface="Times New Roman"/>
                <a:cs typeface="Times New Roman"/>
              </a:rPr>
              <a:t>может </a:t>
            </a:r>
            <a:r>
              <a:rPr sz="2800" spc="-15" dirty="0">
                <a:latin typeface="Times New Roman"/>
                <a:cs typeface="Times New Roman"/>
              </a:rPr>
              <a:t>обозначить </a:t>
            </a:r>
            <a:r>
              <a:rPr sz="2800" spc="-20" dirty="0">
                <a:latin typeface="Times New Roman"/>
                <a:cs typeface="Times New Roman"/>
              </a:rPr>
              <a:t>положение  </a:t>
            </a:r>
            <a:r>
              <a:rPr sz="2800" spc="-10" dirty="0">
                <a:latin typeface="Times New Roman"/>
                <a:cs typeface="Times New Roman"/>
              </a:rPr>
              <a:t>сустава, </a:t>
            </a:r>
            <a:r>
              <a:rPr sz="2800" spc="-5" dirty="0">
                <a:latin typeface="Times New Roman"/>
                <a:cs typeface="Times New Roman"/>
              </a:rPr>
              <a:t>вибрацию, </a:t>
            </a:r>
            <a:r>
              <a:rPr sz="2800" spc="-25" dirty="0">
                <a:latin typeface="Times New Roman"/>
                <a:cs typeface="Times New Roman"/>
              </a:rPr>
              <a:t>легкое </a:t>
            </a:r>
            <a:r>
              <a:rPr sz="2800" spc="-10" dirty="0">
                <a:latin typeface="Times New Roman"/>
                <a:cs typeface="Times New Roman"/>
              </a:rPr>
              <a:t>прикосновение, </a:t>
            </a:r>
            <a:r>
              <a:rPr sz="2800" spc="-20" dirty="0">
                <a:latin typeface="Times New Roman"/>
                <a:cs typeface="Times New Roman"/>
              </a:rPr>
              <a:t>температуру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боль.</a:t>
            </a:r>
            <a:endParaRPr sz="2800">
              <a:latin typeface="Times New Roman"/>
              <a:cs typeface="Times New Roman"/>
            </a:endParaRPr>
          </a:p>
          <a:p>
            <a:pPr marL="241300" marR="109855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У </a:t>
            </a:r>
            <a:r>
              <a:rPr sz="2800" spc="-20" dirty="0">
                <a:latin typeface="Times New Roman"/>
                <a:cs typeface="Times New Roman"/>
              </a:rPr>
              <a:t>очень </a:t>
            </a:r>
            <a:r>
              <a:rPr sz="2800" spc="-10" dirty="0">
                <a:latin typeface="Times New Roman"/>
                <a:cs typeface="Times New Roman"/>
              </a:rPr>
              <a:t>маленьких </a:t>
            </a:r>
            <a:r>
              <a:rPr sz="2800" spc="-5" dirty="0">
                <a:latin typeface="Times New Roman"/>
                <a:cs typeface="Times New Roman"/>
              </a:rPr>
              <a:t>детей, поведенческие </a:t>
            </a:r>
            <a:r>
              <a:rPr sz="2800" dirty="0">
                <a:latin typeface="Times New Roman"/>
                <a:cs typeface="Times New Roman"/>
              </a:rPr>
              <a:t>реакции </a:t>
            </a:r>
            <a:r>
              <a:rPr sz="2800" spc="-10" dirty="0">
                <a:latin typeface="Times New Roman"/>
                <a:cs typeface="Times New Roman"/>
              </a:rPr>
              <a:t>являются  лучшим </a:t>
            </a:r>
            <a:r>
              <a:rPr sz="2800" spc="-20" dirty="0">
                <a:latin typeface="Times New Roman"/>
                <a:cs typeface="Times New Roman"/>
              </a:rPr>
              <a:t>показателем </a:t>
            </a:r>
            <a:r>
              <a:rPr sz="2800" dirty="0">
                <a:latin typeface="Times New Roman"/>
                <a:cs typeface="Times New Roman"/>
              </a:rPr>
              <a:t>сенсорной осведомленности. </a:t>
            </a:r>
            <a:r>
              <a:rPr sz="2800" spc="-10" dirty="0">
                <a:latin typeface="Times New Roman"/>
                <a:cs typeface="Times New Roman"/>
              </a:rPr>
              <a:t>Эти ответы  </a:t>
            </a:r>
            <a:r>
              <a:rPr sz="2800" spc="-25" dirty="0">
                <a:latin typeface="Times New Roman"/>
                <a:cs typeface="Times New Roman"/>
              </a:rPr>
              <a:t>включают </a:t>
            </a:r>
            <a:r>
              <a:rPr sz="2800" spc="-10" dirty="0">
                <a:latin typeface="Times New Roman"/>
                <a:cs typeface="Times New Roman"/>
              </a:rPr>
              <a:t>убирание </a:t>
            </a:r>
            <a:r>
              <a:rPr sz="2800" spc="-5" dirty="0">
                <a:latin typeface="Times New Roman"/>
                <a:cs typeface="Times New Roman"/>
              </a:rPr>
              <a:t>и прекращения </a:t>
            </a:r>
            <a:r>
              <a:rPr sz="2800" dirty="0">
                <a:latin typeface="Times New Roman"/>
                <a:cs typeface="Times New Roman"/>
              </a:rPr>
              <a:t>активности, </a:t>
            </a:r>
            <a:r>
              <a:rPr sz="2800" spc="-5" dirty="0">
                <a:latin typeface="Times New Roman"/>
                <a:cs typeface="Times New Roman"/>
              </a:rPr>
              <a:t>а также  </a:t>
            </a:r>
            <a:r>
              <a:rPr sz="2800" spc="-20" dirty="0">
                <a:latin typeface="Times New Roman"/>
                <a:cs typeface="Times New Roman"/>
              </a:rPr>
              <a:t>разглядывание, </a:t>
            </a:r>
            <a:r>
              <a:rPr sz="2800" spc="-35" dirty="0">
                <a:latin typeface="Times New Roman"/>
                <a:cs typeface="Times New Roman"/>
              </a:rPr>
              <a:t>плач </a:t>
            </a:r>
            <a:r>
              <a:rPr sz="2800" spc="-5" dirty="0">
                <a:latin typeface="Times New Roman"/>
                <a:cs typeface="Times New Roman"/>
              </a:rPr>
              <a:t>или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извивание.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1302" y="609676"/>
            <a:ext cx="3549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Оценка</a:t>
            </a:r>
            <a:r>
              <a:rPr b="0" spc="-7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зрения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334625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58496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Экспертиза </a:t>
            </a:r>
            <a:r>
              <a:rPr sz="2800" spc="-10" dirty="0">
                <a:latin typeface="Times New Roman"/>
                <a:cs typeface="Times New Roman"/>
              </a:rPr>
              <a:t>зрительного </a:t>
            </a:r>
            <a:r>
              <a:rPr sz="2800" dirty="0">
                <a:latin typeface="Times New Roman"/>
                <a:cs typeface="Times New Roman"/>
              </a:rPr>
              <a:t>восприятия </a:t>
            </a:r>
            <a:r>
              <a:rPr sz="2800" spc="-5" dirty="0">
                <a:latin typeface="Times New Roman"/>
                <a:cs typeface="Times New Roman"/>
              </a:rPr>
              <a:t>также </a:t>
            </a:r>
            <a:r>
              <a:rPr sz="2800" spc="-10" dirty="0">
                <a:latin typeface="Times New Roman"/>
                <a:cs typeface="Times New Roman"/>
              </a:rPr>
              <a:t>должна </a:t>
            </a:r>
            <a:r>
              <a:rPr sz="2800" spc="-5" dirty="0">
                <a:latin typeface="Times New Roman"/>
                <a:cs typeface="Times New Roman"/>
              </a:rPr>
              <a:t>быть  </a:t>
            </a:r>
            <a:r>
              <a:rPr sz="2800" spc="-10" dirty="0">
                <a:latin typeface="Times New Roman"/>
                <a:cs typeface="Times New Roman"/>
              </a:rPr>
              <a:t>адаптирована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10" dirty="0">
                <a:latin typeface="Times New Roman"/>
                <a:cs typeface="Times New Roman"/>
              </a:rPr>
              <a:t>способности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сотрудничеству.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Ребенок </a:t>
            </a:r>
            <a:r>
              <a:rPr sz="2800" dirty="0">
                <a:latin typeface="Times New Roman"/>
                <a:cs typeface="Times New Roman"/>
              </a:rPr>
              <a:t>способен </a:t>
            </a:r>
            <a:r>
              <a:rPr sz="2800" spc="-15" dirty="0">
                <a:latin typeface="Times New Roman"/>
                <a:cs typeface="Times New Roman"/>
              </a:rPr>
              <a:t>отслеживать </a:t>
            </a:r>
            <a:r>
              <a:rPr sz="2800" spc="-25" dirty="0">
                <a:latin typeface="Times New Roman"/>
                <a:cs typeface="Times New Roman"/>
              </a:rPr>
              <a:t>объект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30" dirty="0">
                <a:latin typeface="Times New Roman"/>
                <a:cs typeface="Times New Roman"/>
              </a:rPr>
              <a:t>глазами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0" dirty="0">
                <a:latin typeface="Times New Roman"/>
                <a:cs typeface="Times New Roman"/>
              </a:rPr>
              <a:t>средней линии 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10" dirty="0">
                <a:latin typeface="Times New Roman"/>
                <a:cs typeface="Times New Roman"/>
              </a:rPr>
              <a:t>возрасту </a:t>
            </a:r>
            <a:r>
              <a:rPr sz="2800" spc="-5" dirty="0">
                <a:latin typeface="Times New Roman"/>
                <a:cs typeface="Times New Roman"/>
              </a:rPr>
              <a:t>1 </a:t>
            </a:r>
            <a:r>
              <a:rPr sz="2800" spc="5" dirty="0">
                <a:latin typeface="Times New Roman"/>
                <a:cs typeface="Times New Roman"/>
              </a:rPr>
              <a:t>месяц </a:t>
            </a:r>
            <a:r>
              <a:rPr sz="2800" spc="-5" dirty="0">
                <a:latin typeface="Times New Roman"/>
                <a:cs typeface="Times New Roman"/>
              </a:rPr>
              <a:t>и из </a:t>
            </a:r>
            <a:r>
              <a:rPr sz="2800" spc="-10" dirty="0">
                <a:latin typeface="Times New Roman"/>
                <a:cs typeface="Times New Roman"/>
              </a:rPr>
              <a:t>стороны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сторону </a:t>
            </a:r>
            <a:r>
              <a:rPr sz="2800" dirty="0">
                <a:latin typeface="Times New Roman"/>
                <a:cs typeface="Times New Roman"/>
              </a:rPr>
              <a:t>через </a:t>
            </a:r>
            <a:r>
              <a:rPr sz="2800" spc="-5" dirty="0">
                <a:latin typeface="Times New Roman"/>
                <a:cs typeface="Times New Roman"/>
              </a:rPr>
              <a:t>180 градусов к  </a:t>
            </a:r>
            <a:r>
              <a:rPr sz="2800" spc="-15" dirty="0">
                <a:latin typeface="Times New Roman"/>
                <a:cs typeface="Times New Roman"/>
              </a:rPr>
              <a:t>возрасту </a:t>
            </a:r>
            <a:r>
              <a:rPr sz="2800" spc="-5" dirty="0">
                <a:latin typeface="Times New Roman"/>
                <a:cs typeface="Times New Roman"/>
              </a:rPr>
              <a:t>3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месяца.</a:t>
            </a:r>
            <a:endParaRPr sz="2800">
              <a:latin typeface="Times New Roman"/>
              <a:cs typeface="Times New Roman"/>
            </a:endParaRPr>
          </a:p>
          <a:p>
            <a:pPr marL="241300" marR="382905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5" dirty="0">
                <a:latin typeface="Times New Roman"/>
                <a:cs typeface="Times New Roman"/>
              </a:rPr>
              <a:t>Восприятие </a:t>
            </a:r>
            <a:r>
              <a:rPr sz="2800" dirty="0">
                <a:latin typeface="Times New Roman"/>
                <a:cs typeface="Times New Roman"/>
              </a:rPr>
              <a:t>цвета </a:t>
            </a:r>
            <a:r>
              <a:rPr sz="2800" spc="-5" dirty="0">
                <a:latin typeface="Times New Roman"/>
                <a:cs typeface="Times New Roman"/>
              </a:rPr>
              <a:t>развивается </a:t>
            </a:r>
            <a:r>
              <a:rPr sz="2800" spc="-10" dirty="0">
                <a:latin typeface="Times New Roman"/>
                <a:cs typeface="Times New Roman"/>
              </a:rPr>
              <a:t>примерно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возрасте </a:t>
            </a:r>
            <a:r>
              <a:rPr sz="2800" spc="-5" dirty="0">
                <a:latin typeface="Times New Roman"/>
                <a:cs typeface="Times New Roman"/>
              </a:rPr>
              <a:t>8 </a:t>
            </a:r>
            <a:r>
              <a:rPr sz="2800" spc="-10" dirty="0">
                <a:latin typeface="Times New Roman"/>
                <a:cs typeface="Times New Roman"/>
              </a:rPr>
              <a:t>недель </a:t>
            </a:r>
            <a:r>
              <a:rPr sz="2800" spc="-5" dirty="0">
                <a:latin typeface="Times New Roman"/>
                <a:cs typeface="Times New Roman"/>
              </a:rPr>
              <a:t>и  </a:t>
            </a:r>
            <a:r>
              <a:rPr sz="2800" spc="-15" dirty="0">
                <a:latin typeface="Times New Roman"/>
                <a:cs typeface="Times New Roman"/>
              </a:rPr>
              <a:t>бинокулярное </a:t>
            </a:r>
            <a:r>
              <a:rPr sz="2800" dirty="0">
                <a:latin typeface="Times New Roman"/>
                <a:cs typeface="Times New Roman"/>
              </a:rPr>
              <a:t>восприятие </a:t>
            </a:r>
            <a:r>
              <a:rPr sz="2800" spc="-15" dirty="0">
                <a:latin typeface="Times New Roman"/>
                <a:cs typeface="Times New Roman"/>
              </a:rPr>
              <a:t>расстояния возникает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пределах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5" dirty="0">
                <a:latin typeface="Times New Roman"/>
                <a:cs typeface="Times New Roman"/>
              </a:rPr>
              <a:t>3  до 5</a:t>
            </a:r>
            <a:r>
              <a:rPr sz="2800" dirty="0">
                <a:latin typeface="Times New Roman"/>
                <a:cs typeface="Times New Roman"/>
              </a:rPr>
              <a:t> месяцев.</a:t>
            </a:r>
            <a:endParaRPr sz="2800">
              <a:latin typeface="Times New Roman"/>
              <a:cs typeface="Times New Roman"/>
            </a:endParaRPr>
          </a:p>
          <a:p>
            <a:pPr marL="241300" marR="347345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Дисфункция </a:t>
            </a:r>
            <a:r>
              <a:rPr sz="2800" dirty="0">
                <a:latin typeface="Times New Roman"/>
                <a:cs typeface="Times New Roman"/>
              </a:rPr>
              <a:t>центральной </a:t>
            </a:r>
            <a:r>
              <a:rPr sz="2800" spc="-10" dirty="0">
                <a:latin typeface="Times New Roman"/>
                <a:cs typeface="Times New Roman"/>
              </a:rPr>
              <a:t>нервной системы </a:t>
            </a:r>
            <a:r>
              <a:rPr sz="2800" spc="-15" dirty="0">
                <a:latin typeface="Times New Roman"/>
                <a:cs typeface="Times New Roman"/>
              </a:rPr>
              <a:t>часто </a:t>
            </a:r>
            <a:r>
              <a:rPr sz="2800" spc="-10" dirty="0">
                <a:latin typeface="Times New Roman"/>
                <a:cs typeface="Times New Roman"/>
              </a:rPr>
              <a:t>проявляется 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dirty="0">
                <a:latin typeface="Times New Roman"/>
                <a:cs typeface="Times New Roman"/>
              </a:rPr>
              <a:t>дисбалансе </a:t>
            </a:r>
            <a:r>
              <a:rPr sz="2800" spc="-10" dirty="0">
                <a:latin typeface="Times New Roman"/>
                <a:cs typeface="Times New Roman"/>
              </a:rPr>
              <a:t>движения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глаз.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9697" y="609676"/>
            <a:ext cx="48323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Оценка </a:t>
            </a:r>
            <a:r>
              <a:rPr b="0" dirty="0">
                <a:latin typeface="Calibri Light"/>
                <a:cs typeface="Calibri Light"/>
              </a:rPr>
              <a:t>речи и</a:t>
            </a:r>
            <a:r>
              <a:rPr b="0" spc="-6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слуха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328910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18159" indent="-229235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Оценка речевых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5" dirty="0">
                <a:latin typeface="Times New Roman"/>
                <a:cs typeface="Times New Roman"/>
              </a:rPr>
              <a:t>языковых </a:t>
            </a:r>
            <a:r>
              <a:rPr sz="2600" spc="-25" dirty="0">
                <a:latin typeface="Times New Roman"/>
                <a:cs typeface="Times New Roman"/>
              </a:rPr>
              <a:t>навыков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spc="-10" dirty="0">
                <a:latin typeface="Times New Roman"/>
                <a:cs typeface="Times New Roman"/>
              </a:rPr>
              <a:t>начинается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момента  </a:t>
            </a:r>
            <a:r>
              <a:rPr sz="2600" spc="-35" dirty="0">
                <a:latin typeface="Times New Roman"/>
                <a:cs typeface="Times New Roman"/>
              </a:rPr>
              <a:t>входа </a:t>
            </a:r>
            <a:r>
              <a:rPr sz="2600" spc="-10" dirty="0">
                <a:latin typeface="Times New Roman"/>
                <a:cs typeface="Times New Roman"/>
              </a:rPr>
              <a:t>эксперта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комнату.</a:t>
            </a:r>
            <a:endParaRPr sz="2600">
              <a:latin typeface="Times New Roman"/>
              <a:cs typeface="Times New Roman"/>
            </a:endParaRPr>
          </a:p>
          <a:p>
            <a:pPr marL="241300" marR="668020" indent="-229235" algn="just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Слуховое </a:t>
            </a:r>
            <a:r>
              <a:rPr sz="2600" spc="-5" dirty="0">
                <a:latin typeface="Times New Roman"/>
                <a:cs typeface="Times New Roman"/>
              </a:rPr>
              <a:t>понимание </a:t>
            </a:r>
            <a:r>
              <a:rPr sz="2600" spc="-20" dirty="0">
                <a:latin typeface="Times New Roman"/>
                <a:cs typeface="Times New Roman"/>
              </a:rPr>
              <a:t>может </a:t>
            </a:r>
            <a:r>
              <a:rPr sz="2600" dirty="0">
                <a:latin typeface="Times New Roman"/>
                <a:cs typeface="Times New Roman"/>
              </a:rPr>
              <a:t>быть </a:t>
            </a:r>
            <a:r>
              <a:rPr sz="2600" spc="-5" dirty="0">
                <a:latin typeface="Times New Roman"/>
                <a:cs typeface="Times New Roman"/>
              </a:rPr>
              <a:t>оценено по </a:t>
            </a:r>
            <a:r>
              <a:rPr sz="2600" spc="10" dirty="0">
                <a:latin typeface="Times New Roman"/>
                <a:cs typeface="Times New Roman"/>
              </a:rPr>
              <a:t>способности </a:t>
            </a:r>
            <a:r>
              <a:rPr sz="2600" spc="-15" dirty="0">
                <a:latin typeface="Times New Roman"/>
                <a:cs typeface="Times New Roman"/>
              </a:rPr>
              <a:t>ребенка  </a:t>
            </a:r>
            <a:r>
              <a:rPr sz="2600" spc="-20" dirty="0">
                <a:latin typeface="Times New Roman"/>
                <a:cs typeface="Times New Roman"/>
              </a:rPr>
              <a:t>следовать </a:t>
            </a:r>
            <a:r>
              <a:rPr sz="2600" spc="-5" dirty="0">
                <a:latin typeface="Times New Roman"/>
                <a:cs typeface="Times New Roman"/>
              </a:rPr>
              <a:t>инструкциям </a:t>
            </a:r>
            <a:r>
              <a:rPr sz="2600" spc="-10" dirty="0">
                <a:latin typeface="Times New Roman"/>
                <a:cs typeface="Times New Roman"/>
              </a:rPr>
              <a:t>эксперта. Задавая </a:t>
            </a:r>
            <a:r>
              <a:rPr sz="2600" spc="-15" dirty="0">
                <a:latin typeface="Times New Roman"/>
                <a:cs typeface="Times New Roman"/>
              </a:rPr>
              <a:t>ребенку </a:t>
            </a:r>
            <a:r>
              <a:rPr sz="2600" spc="-25" dirty="0">
                <a:latin typeface="Times New Roman"/>
                <a:cs typeface="Times New Roman"/>
              </a:rPr>
              <a:t>дошкольного </a:t>
            </a:r>
            <a:r>
              <a:rPr sz="2600" dirty="0"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marL="241300" marR="256540" algn="just">
              <a:lnSpc>
                <a:spcPct val="80000"/>
              </a:lnSpc>
            </a:pPr>
            <a:r>
              <a:rPr sz="2600" spc="-30" dirty="0">
                <a:latin typeface="Times New Roman"/>
                <a:cs typeface="Times New Roman"/>
              </a:rPr>
              <a:t>школьного </a:t>
            </a:r>
            <a:r>
              <a:rPr sz="2600" dirty="0">
                <a:latin typeface="Times New Roman"/>
                <a:cs typeface="Times New Roman"/>
              </a:rPr>
              <a:t>возраста </a:t>
            </a:r>
            <a:r>
              <a:rPr sz="2600" spc="5" dirty="0">
                <a:latin typeface="Times New Roman"/>
                <a:cs typeface="Times New Roman"/>
              </a:rPr>
              <a:t>вопросы, </a:t>
            </a:r>
            <a:r>
              <a:rPr sz="2600" spc="-5" dirty="0">
                <a:latin typeface="Times New Roman"/>
                <a:cs typeface="Times New Roman"/>
              </a:rPr>
              <a:t>связанные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15" dirty="0">
                <a:latin typeface="Times New Roman"/>
                <a:cs typeface="Times New Roman"/>
              </a:rPr>
              <a:t>визитом, </a:t>
            </a:r>
            <a:r>
              <a:rPr sz="2600" spc="-20" dirty="0">
                <a:latin typeface="Times New Roman"/>
                <a:cs typeface="Times New Roman"/>
              </a:rPr>
              <a:t>эксперт </a:t>
            </a:r>
            <a:r>
              <a:rPr sz="2600" spc="-5" dirty="0">
                <a:latin typeface="Times New Roman"/>
                <a:cs typeface="Times New Roman"/>
              </a:rPr>
              <a:t>получает  возможность </a:t>
            </a:r>
            <a:r>
              <a:rPr sz="2600" dirty="0">
                <a:latin typeface="Times New Roman"/>
                <a:cs typeface="Times New Roman"/>
              </a:rPr>
              <a:t>оценить устные </a:t>
            </a:r>
            <a:r>
              <a:rPr sz="2600" spc="-5" dirty="0">
                <a:latin typeface="Times New Roman"/>
                <a:cs typeface="Times New Roman"/>
              </a:rPr>
              <a:t>навыки, </a:t>
            </a:r>
            <a:r>
              <a:rPr sz="2600" spc="-20" dirty="0">
                <a:latin typeface="Times New Roman"/>
                <a:cs typeface="Times New Roman"/>
              </a:rPr>
              <a:t>включая артикуляцию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знание  языка.</a:t>
            </a:r>
            <a:endParaRPr sz="2600">
              <a:latin typeface="Times New Roman"/>
              <a:cs typeface="Times New Roman"/>
            </a:endParaRPr>
          </a:p>
          <a:p>
            <a:pPr marL="241300" indent="-229235" algn="just">
              <a:lnSpc>
                <a:spcPts val="281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5" dirty="0">
                <a:latin typeface="Times New Roman"/>
                <a:cs typeface="Times New Roman"/>
              </a:rPr>
              <a:t>Просьба </a:t>
            </a:r>
            <a:r>
              <a:rPr sz="2600" dirty="0">
                <a:latin typeface="Times New Roman"/>
                <a:cs typeface="Times New Roman"/>
              </a:rPr>
              <a:t>к </a:t>
            </a:r>
            <a:r>
              <a:rPr sz="2600" spc="-15" dirty="0">
                <a:latin typeface="Times New Roman"/>
                <a:cs typeface="Times New Roman"/>
              </a:rPr>
              <a:t>ребенку </a:t>
            </a:r>
            <a:r>
              <a:rPr sz="2600" spc="-20" dirty="0">
                <a:latin typeface="Times New Roman"/>
                <a:cs typeface="Times New Roman"/>
              </a:rPr>
              <a:t>назвать </a:t>
            </a:r>
            <a:r>
              <a:rPr sz="2600" spc="-5" dirty="0">
                <a:latin typeface="Times New Roman"/>
                <a:cs typeface="Times New Roman"/>
              </a:rPr>
              <a:t>фотографии или </a:t>
            </a:r>
            <a:r>
              <a:rPr sz="2600" spc="-10" dirty="0">
                <a:latin typeface="Times New Roman"/>
                <a:cs typeface="Times New Roman"/>
              </a:rPr>
              <a:t>предметы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комнате</a:t>
            </a:r>
            <a:endParaRPr sz="2600">
              <a:latin typeface="Times New Roman"/>
              <a:cs typeface="Times New Roman"/>
            </a:endParaRPr>
          </a:p>
          <a:p>
            <a:pPr marL="241300" algn="just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предоставляет </a:t>
            </a:r>
            <a:r>
              <a:rPr sz="2600" spc="-5" dirty="0">
                <a:latin typeface="Times New Roman"/>
                <a:cs typeface="Times New Roman"/>
              </a:rPr>
              <a:t>дополнительные возможности для </a:t>
            </a:r>
            <a:r>
              <a:rPr sz="2600" dirty="0">
                <a:latin typeface="Times New Roman"/>
                <a:cs typeface="Times New Roman"/>
              </a:rPr>
              <a:t>оценки </a:t>
            </a:r>
            <a:r>
              <a:rPr sz="2600" spc="-5" dirty="0">
                <a:latin typeface="Times New Roman"/>
                <a:cs typeface="Times New Roman"/>
              </a:rPr>
              <a:t>этих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навыков.</a:t>
            </a:r>
            <a:endParaRPr sz="2600">
              <a:latin typeface="Times New Roman"/>
              <a:cs typeface="Times New Roman"/>
            </a:endParaRPr>
          </a:p>
          <a:p>
            <a:pPr marL="241300" marR="80137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Знание </a:t>
            </a:r>
            <a:r>
              <a:rPr sz="2600" spc="-5" dirty="0">
                <a:latin typeface="Times New Roman"/>
                <a:cs typeface="Times New Roman"/>
              </a:rPr>
              <a:t>этапов </a:t>
            </a:r>
            <a:r>
              <a:rPr sz="2600" dirty="0">
                <a:latin typeface="Times New Roman"/>
                <a:cs typeface="Times New Roman"/>
              </a:rPr>
              <a:t>развития </a:t>
            </a:r>
            <a:r>
              <a:rPr sz="2600" spc="-5" dirty="0">
                <a:latin typeface="Times New Roman"/>
                <a:cs typeface="Times New Roman"/>
              </a:rPr>
              <a:t>языка имеет решающее </a:t>
            </a:r>
            <a:r>
              <a:rPr sz="2600" spc="-15" dirty="0">
                <a:latin typeface="Times New Roman"/>
                <a:cs typeface="Times New Roman"/>
              </a:rPr>
              <a:t>значение </a:t>
            </a:r>
            <a:r>
              <a:rPr sz="2600" spc="-5" dirty="0">
                <a:latin typeface="Times New Roman"/>
                <a:cs typeface="Times New Roman"/>
              </a:rPr>
              <a:t>для  понимания </a:t>
            </a:r>
            <a:r>
              <a:rPr sz="2600" spc="-10" dirty="0">
                <a:latin typeface="Times New Roman"/>
                <a:cs typeface="Times New Roman"/>
              </a:rPr>
              <a:t>выпадают </a:t>
            </a:r>
            <a:r>
              <a:rPr sz="2600" dirty="0">
                <a:latin typeface="Times New Roman"/>
                <a:cs typeface="Times New Roman"/>
              </a:rPr>
              <a:t>ли </a:t>
            </a:r>
            <a:r>
              <a:rPr sz="2600" spc="-5" dirty="0">
                <a:latin typeface="Times New Roman"/>
                <a:cs typeface="Times New Roman"/>
              </a:rPr>
              <a:t>навыки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dirty="0">
                <a:latin typeface="Times New Roman"/>
                <a:cs typeface="Times New Roman"/>
              </a:rPr>
              <a:t>за </a:t>
            </a:r>
            <a:r>
              <a:rPr sz="2600" spc="-10" dirty="0">
                <a:latin typeface="Times New Roman"/>
                <a:cs typeface="Times New Roman"/>
              </a:rPr>
              <a:t>пределы нормального  диапазона.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85645" marR="5080" indent="-1196975">
              <a:lnSpc>
                <a:spcPts val="4750"/>
              </a:lnSpc>
              <a:spcBef>
                <a:spcPts val="700"/>
              </a:spcBef>
            </a:pPr>
            <a:r>
              <a:rPr b="0" dirty="0">
                <a:latin typeface="Calibri Light"/>
                <a:cs typeface="Calibri Light"/>
              </a:rPr>
              <a:t>возраст, в </a:t>
            </a:r>
            <a:r>
              <a:rPr b="0" spc="-5" dirty="0">
                <a:latin typeface="Calibri Light"/>
                <a:cs typeface="Calibri Light"/>
              </a:rPr>
              <a:t>котором были пройдены  </a:t>
            </a:r>
            <a:r>
              <a:rPr b="0" spc="-35" dirty="0">
                <a:solidFill>
                  <a:srgbClr val="FF0000"/>
                </a:solidFill>
                <a:latin typeface="Calibri Light"/>
                <a:cs typeface="Calibri Light"/>
              </a:rPr>
              <a:t>основные </a:t>
            </a:r>
            <a:r>
              <a:rPr b="0" spc="-25" dirty="0">
                <a:solidFill>
                  <a:srgbClr val="FF0000"/>
                </a:solidFill>
                <a:latin typeface="Calibri Light"/>
                <a:cs typeface="Calibri Light"/>
              </a:rPr>
              <a:t>этапы</a:t>
            </a:r>
            <a:r>
              <a:rPr b="0" spc="-204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b="0" spc="-30" dirty="0">
                <a:solidFill>
                  <a:srgbClr val="FF0000"/>
                </a:solidFill>
                <a:latin typeface="Calibri Light"/>
                <a:cs typeface="Calibri Light"/>
              </a:rPr>
              <a:t>развития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5781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pc="-15" dirty="0"/>
              <a:t>Достижение </a:t>
            </a:r>
            <a:r>
              <a:rPr spc="-5" dirty="0"/>
              <a:t>основных  </a:t>
            </a:r>
            <a:r>
              <a:rPr spc="-10" dirty="0"/>
              <a:t>ориентиров:</a:t>
            </a:r>
          </a:p>
          <a:p>
            <a:pPr marL="295275" indent="-283210">
              <a:lnSpc>
                <a:spcPct val="100000"/>
              </a:lnSpc>
              <a:spcBef>
                <a:spcPts val="6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pc="-5" dirty="0"/>
              <a:t>в </a:t>
            </a:r>
            <a:r>
              <a:rPr spc="-10" dirty="0"/>
              <a:t>общей</a:t>
            </a:r>
            <a:r>
              <a:rPr spc="-15" dirty="0"/>
              <a:t> </a:t>
            </a:r>
            <a:r>
              <a:rPr spc="-20" dirty="0"/>
              <a:t>моторике,</a:t>
            </a: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pc="-5" dirty="0"/>
              <a:t>в </a:t>
            </a:r>
            <a:r>
              <a:rPr spc="-20" dirty="0"/>
              <a:t>мелкой</a:t>
            </a:r>
            <a:r>
              <a:rPr spc="-30" dirty="0"/>
              <a:t> </a:t>
            </a:r>
            <a:r>
              <a:rPr spc="-20" dirty="0"/>
              <a:t>моторике,</a:t>
            </a: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pc="-5" dirty="0"/>
              <a:t>в адаптивных</a:t>
            </a:r>
            <a:r>
              <a:rPr spc="-40" dirty="0"/>
              <a:t> </a:t>
            </a:r>
            <a:r>
              <a:rPr spc="-10" dirty="0"/>
              <a:t>навыках;</a:t>
            </a:r>
          </a:p>
          <a:p>
            <a:pPr marL="375285" indent="-3632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375920" algn="l"/>
              </a:tabLst>
            </a:pPr>
            <a:r>
              <a:rPr spc="-5" dirty="0"/>
              <a:t>в </a:t>
            </a:r>
            <a:r>
              <a:rPr spc="-10" dirty="0"/>
              <a:t>речи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15" dirty="0"/>
              <a:t>языке;</a:t>
            </a:r>
          </a:p>
          <a:p>
            <a:pPr marL="241300" marR="5080" indent="-229235">
              <a:lnSpc>
                <a:spcPts val="3020"/>
              </a:lnSpc>
              <a:spcBef>
                <a:spcPts val="104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pc="-5" dirty="0"/>
              <a:t>в </a:t>
            </a:r>
            <a:r>
              <a:rPr spc="-10" dirty="0"/>
              <a:t>личном </a:t>
            </a:r>
            <a:r>
              <a:rPr spc="-5" dirty="0"/>
              <a:t>и </a:t>
            </a:r>
            <a:r>
              <a:rPr spc="-10" dirty="0"/>
              <a:t>социальном  поведении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319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pc="-20" dirty="0"/>
              <a:t>определяется</a:t>
            </a:r>
            <a:r>
              <a:rPr spc="20" dirty="0"/>
              <a:t> </a:t>
            </a:r>
            <a:r>
              <a:rPr spc="-10" dirty="0"/>
              <a:t>ли</a:t>
            </a:r>
          </a:p>
          <a:p>
            <a:pPr marL="12700" marR="72390" algn="just">
              <a:lnSpc>
                <a:spcPct val="90000"/>
              </a:lnSpc>
              <a:spcBef>
                <a:spcPts val="170"/>
              </a:spcBef>
            </a:pPr>
            <a:r>
              <a:rPr spc="-5" dirty="0"/>
              <a:t>инвалидизация, в основном,  нервно-мышечной </a:t>
            </a:r>
            <a:r>
              <a:rPr spc="-10" dirty="0"/>
              <a:t>системой  </a:t>
            </a:r>
            <a:r>
              <a:rPr spc="-5" dirty="0"/>
              <a:t>или </a:t>
            </a:r>
            <a:r>
              <a:rPr spc="-15" dirty="0"/>
              <a:t>предполагает</a:t>
            </a:r>
            <a:r>
              <a:rPr spc="-20" dirty="0"/>
              <a:t> </a:t>
            </a:r>
            <a:r>
              <a:rPr spc="-15" dirty="0"/>
              <a:t>также</a:t>
            </a:r>
          </a:p>
          <a:p>
            <a:pPr marL="12700" algn="just">
              <a:lnSpc>
                <a:spcPts val="3025"/>
              </a:lnSpc>
            </a:pPr>
            <a:r>
              <a:rPr spc="-10" dirty="0"/>
              <a:t>дефицит </a:t>
            </a:r>
            <a:r>
              <a:rPr spc="-5" dirty="0"/>
              <a:t>в </a:t>
            </a:r>
            <a:r>
              <a:rPr spc="-10" dirty="0"/>
              <a:t>других</a:t>
            </a:r>
            <a:r>
              <a:rPr spc="20" dirty="0"/>
              <a:t> </a:t>
            </a:r>
            <a:r>
              <a:rPr spc="-15" dirty="0"/>
              <a:t>областях;</a:t>
            </a:r>
          </a:p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pc="-5" dirty="0"/>
              <a:t>программа</a:t>
            </a:r>
            <a:r>
              <a:rPr spc="-45" dirty="0"/>
              <a:t> </a:t>
            </a:r>
            <a:r>
              <a:rPr spc="-5" dirty="0"/>
              <a:t>реабилитации;</a:t>
            </a: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/>
              <a:t>используемые</a:t>
            </a:r>
          </a:p>
          <a:p>
            <a:pPr marL="12700">
              <a:lnSpc>
                <a:spcPts val="3190"/>
              </a:lnSpc>
            </a:pPr>
            <a:r>
              <a:rPr spc="-5" dirty="0"/>
              <a:t>интервенционные</a:t>
            </a:r>
            <a:r>
              <a:rPr spc="-20" dirty="0"/>
              <a:t> </a:t>
            </a:r>
            <a:r>
              <a:rPr spc="-25" dirty="0"/>
              <a:t>методы;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spc="-10" dirty="0"/>
              <a:t>конечный</a:t>
            </a:r>
            <a:r>
              <a:rPr dirty="0"/>
              <a:t> </a:t>
            </a:r>
            <a:r>
              <a:rPr spc="-45" dirty="0"/>
              <a:t>результат.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647776"/>
            <a:ext cx="8529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Calibri Light"/>
                <a:cs typeface="Calibri Light"/>
              </a:rPr>
              <a:t>Стандартизированные </a:t>
            </a:r>
            <a:r>
              <a:rPr sz="4000" b="0" spc="-5" dirty="0">
                <a:latin typeface="Calibri Light"/>
                <a:cs typeface="Calibri Light"/>
              </a:rPr>
              <a:t>средства</a:t>
            </a:r>
            <a:r>
              <a:rPr sz="4000" b="0" spc="35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оценки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189845" cy="377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Знакомство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5" dirty="0">
                <a:latin typeface="Times New Roman"/>
                <a:cs typeface="Times New Roman"/>
              </a:rPr>
              <a:t>нормальными признаками </a:t>
            </a:r>
            <a:r>
              <a:rPr sz="2800" spc="-5" dirty="0">
                <a:latin typeface="Times New Roman"/>
                <a:cs typeface="Times New Roman"/>
              </a:rPr>
              <a:t>развития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маленьких</a:t>
            </a:r>
            <a:endParaRPr sz="2800">
              <a:latin typeface="Times New Roman"/>
              <a:cs typeface="Times New Roman"/>
            </a:endParaRPr>
          </a:p>
          <a:p>
            <a:pPr marL="241300" marR="485775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latin typeface="Times New Roman"/>
                <a:cs typeface="Times New Roman"/>
              </a:rPr>
              <a:t>детей </a:t>
            </a:r>
            <a:r>
              <a:rPr sz="2800" spc="-10" dirty="0">
                <a:latin typeface="Times New Roman"/>
                <a:cs typeface="Times New Roman"/>
              </a:rPr>
              <a:t>имеет </a:t>
            </a:r>
            <a:r>
              <a:rPr sz="2800" spc="-5" dirty="0">
                <a:latin typeface="Times New Roman"/>
                <a:cs typeface="Times New Roman"/>
              </a:rPr>
              <a:t>важное </a:t>
            </a:r>
            <a:r>
              <a:rPr sz="2800" spc="-20" dirty="0">
                <a:latin typeface="Times New Roman"/>
                <a:cs typeface="Times New Roman"/>
              </a:rPr>
              <a:t>значение </a:t>
            </a:r>
            <a:r>
              <a:rPr sz="2800" spc="-5" dirty="0">
                <a:latin typeface="Times New Roman"/>
                <a:cs typeface="Times New Roman"/>
              </a:rPr>
              <a:t>для оценки развития младенца и  </a:t>
            </a:r>
            <a:r>
              <a:rPr sz="2800" spc="-10" dirty="0">
                <a:latin typeface="Times New Roman"/>
                <a:cs typeface="Times New Roman"/>
              </a:rPr>
              <a:t>малыша.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25" dirty="0">
                <a:latin typeface="Times New Roman"/>
                <a:cs typeface="Times New Roman"/>
              </a:rPr>
              <a:t>включает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15" dirty="0">
                <a:latin typeface="Times New Roman"/>
                <a:cs typeface="Times New Roman"/>
              </a:rPr>
              <a:t>себя </a:t>
            </a:r>
            <a:r>
              <a:rPr sz="2800" spc="-25" dirty="0">
                <a:latin typeface="Times New Roman"/>
                <a:cs typeface="Times New Roman"/>
              </a:rPr>
              <a:t>наблюдение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dirty="0">
                <a:latin typeface="Times New Roman"/>
                <a:cs typeface="Times New Roman"/>
              </a:rPr>
              <a:t>описание </a:t>
            </a:r>
            <a:r>
              <a:rPr sz="2800" spc="-5" dirty="0">
                <a:latin typeface="Times New Roman"/>
                <a:cs typeface="Times New Roman"/>
              </a:rPr>
              <a:t>общей </a:t>
            </a:r>
            <a:r>
              <a:rPr sz="2800" spc="-15" dirty="0">
                <a:latin typeface="Times New Roman"/>
                <a:cs typeface="Times New Roman"/>
              </a:rPr>
              <a:t>моторики  ребенка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тонких двигательных </a:t>
            </a:r>
            <a:r>
              <a:rPr sz="2800" dirty="0">
                <a:latin typeface="Times New Roman"/>
                <a:cs typeface="Times New Roman"/>
              </a:rPr>
              <a:t>реакций, </a:t>
            </a:r>
            <a:r>
              <a:rPr sz="2800" spc="-10" dirty="0">
                <a:latin typeface="Times New Roman"/>
                <a:cs typeface="Times New Roman"/>
              </a:rPr>
              <a:t>вербального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241300" marR="938530">
              <a:lnSpc>
                <a:spcPts val="3030"/>
              </a:lnSpc>
            </a:pPr>
            <a:r>
              <a:rPr sz="2800" spc="-10" dirty="0">
                <a:latin typeface="Times New Roman"/>
                <a:cs typeface="Times New Roman"/>
              </a:rPr>
              <a:t>невербального языка, </a:t>
            </a:r>
            <a:r>
              <a:rPr sz="2800" spc="-15" dirty="0">
                <a:latin typeface="Times New Roman"/>
                <a:cs typeface="Times New Roman"/>
              </a:rPr>
              <a:t>личного </a:t>
            </a:r>
            <a:r>
              <a:rPr sz="2800" spc="-5" dirty="0">
                <a:latin typeface="Times New Roman"/>
                <a:cs typeface="Times New Roman"/>
              </a:rPr>
              <a:t>и общественного </a:t>
            </a:r>
            <a:r>
              <a:rPr sz="2800" spc="-10" dirty="0">
                <a:latin typeface="Times New Roman"/>
                <a:cs typeface="Times New Roman"/>
              </a:rPr>
              <a:t>поведения,  </a:t>
            </a:r>
            <a:r>
              <a:rPr sz="2800" spc="-5" dirty="0">
                <a:latin typeface="Times New Roman"/>
                <a:cs typeface="Times New Roman"/>
              </a:rPr>
              <a:t>эмоциональных </a:t>
            </a:r>
            <a:r>
              <a:rPr sz="2800" spc="-15" dirty="0">
                <a:latin typeface="Times New Roman"/>
                <a:cs typeface="Times New Roman"/>
              </a:rPr>
              <a:t>характеристик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адаптивных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навыков.</a:t>
            </a:r>
            <a:endParaRPr sz="2800">
              <a:latin typeface="Times New Roman"/>
              <a:cs typeface="Times New Roman"/>
            </a:endParaRPr>
          </a:p>
          <a:p>
            <a:pPr marL="241300" marR="1180465" indent="-229235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Официальная </a:t>
            </a:r>
            <a:r>
              <a:rPr sz="2800" spc="-15" dirty="0">
                <a:latin typeface="Times New Roman"/>
                <a:cs typeface="Times New Roman"/>
              </a:rPr>
              <a:t>оценка </a:t>
            </a:r>
            <a:r>
              <a:rPr sz="2800" spc="-5" dirty="0">
                <a:latin typeface="Times New Roman"/>
                <a:cs typeface="Times New Roman"/>
              </a:rPr>
              <a:t>состояния развития </a:t>
            </a:r>
            <a:r>
              <a:rPr sz="2800" spc="-20" dirty="0">
                <a:latin typeface="Times New Roman"/>
                <a:cs typeface="Times New Roman"/>
              </a:rPr>
              <a:t>ребенка требует  </a:t>
            </a:r>
            <a:r>
              <a:rPr sz="2800" spc="-15" dirty="0">
                <a:latin typeface="Times New Roman"/>
                <a:cs typeface="Times New Roman"/>
              </a:rPr>
              <a:t>использования </a:t>
            </a:r>
            <a:r>
              <a:rPr sz="2800" spc="-5" dirty="0">
                <a:latin typeface="Times New Roman"/>
                <a:cs typeface="Times New Roman"/>
              </a:rPr>
              <a:t>стандартизированных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проверок.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647776"/>
            <a:ext cx="8529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Calibri Light"/>
                <a:cs typeface="Calibri Light"/>
              </a:rPr>
              <a:t>Стандартизированные </a:t>
            </a:r>
            <a:r>
              <a:rPr sz="4000" b="0" spc="-5" dirty="0">
                <a:latin typeface="Calibri Light"/>
                <a:cs typeface="Calibri Light"/>
              </a:rPr>
              <a:t>средства</a:t>
            </a:r>
            <a:r>
              <a:rPr sz="4000" b="0" spc="35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оценки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321925" cy="4355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5303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Междисциплинарная </a:t>
            </a:r>
            <a:r>
              <a:rPr sz="2600" spc="-10" dirty="0">
                <a:latin typeface="Times New Roman"/>
                <a:cs typeface="Times New Roman"/>
              </a:rPr>
              <a:t>оценка </a:t>
            </a:r>
            <a:r>
              <a:rPr sz="2600" dirty="0">
                <a:latin typeface="Times New Roman"/>
                <a:cs typeface="Times New Roman"/>
              </a:rPr>
              <a:t>особенно </a:t>
            </a:r>
            <a:r>
              <a:rPr sz="2600" spc="-5" dirty="0">
                <a:latin typeface="Times New Roman"/>
                <a:cs typeface="Times New Roman"/>
              </a:rPr>
              <a:t>полезна, </a:t>
            </a:r>
            <a:r>
              <a:rPr sz="2600" spc="-55" dirty="0">
                <a:latin typeface="Times New Roman"/>
                <a:cs typeface="Times New Roman"/>
              </a:rPr>
              <a:t>когда </a:t>
            </a:r>
            <a:r>
              <a:rPr sz="2600" spc="-5" dirty="0">
                <a:latin typeface="Times New Roman"/>
                <a:cs typeface="Times New Roman"/>
              </a:rPr>
              <a:t>устанавливается  </a:t>
            </a:r>
            <a:r>
              <a:rPr sz="2600" spc="-10" dirty="0">
                <a:latin typeface="Times New Roman"/>
                <a:cs typeface="Times New Roman"/>
              </a:rPr>
              <a:t>первоначальный </a:t>
            </a:r>
            <a:r>
              <a:rPr sz="2600" spc="-5" dirty="0">
                <a:latin typeface="Times New Roman"/>
                <a:cs typeface="Times New Roman"/>
              </a:rPr>
              <a:t>диагноз или </a:t>
            </a:r>
            <a:r>
              <a:rPr sz="2600" spc="-55" dirty="0">
                <a:latin typeface="Times New Roman"/>
                <a:cs typeface="Times New Roman"/>
              </a:rPr>
              <a:t>когда </a:t>
            </a:r>
            <a:r>
              <a:rPr sz="2600" spc="-10" dirty="0">
                <a:latin typeface="Times New Roman"/>
                <a:cs typeface="Times New Roman"/>
              </a:rPr>
              <a:t>планируются проведение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неких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мероприятий в </a:t>
            </a:r>
            <a:r>
              <a:rPr sz="2600" spc="-5" dirty="0">
                <a:latin typeface="Times New Roman"/>
                <a:cs typeface="Times New Roman"/>
              </a:rPr>
              <a:t>отношении </a:t>
            </a:r>
            <a:r>
              <a:rPr sz="2600" spc="-25" dirty="0">
                <a:latin typeface="Times New Roman"/>
                <a:cs typeface="Times New Roman"/>
              </a:rPr>
              <a:t>маленького </a:t>
            </a:r>
            <a:r>
              <a:rPr sz="2600" spc="-10" dirty="0">
                <a:latin typeface="Times New Roman"/>
                <a:cs typeface="Times New Roman"/>
              </a:rPr>
              <a:t>ребенка. </a:t>
            </a:r>
            <a:r>
              <a:rPr sz="2600" dirty="0">
                <a:latin typeface="Times New Roman"/>
                <a:cs typeface="Times New Roman"/>
              </a:rPr>
              <a:t>Она </a:t>
            </a:r>
            <a:r>
              <a:rPr sz="2600" spc="-5" dirty="0">
                <a:latin typeface="Times New Roman"/>
                <a:cs typeface="Times New Roman"/>
              </a:rPr>
              <a:t>также </a:t>
            </a:r>
            <a:r>
              <a:rPr sz="2600" spc="-20" dirty="0">
                <a:latin typeface="Times New Roman"/>
                <a:cs typeface="Times New Roman"/>
              </a:rPr>
              <a:t>может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быть</a:t>
            </a:r>
            <a:endParaRPr sz="2600">
              <a:latin typeface="Times New Roman"/>
              <a:cs typeface="Times New Roman"/>
            </a:endParaRPr>
          </a:p>
          <a:p>
            <a:pPr marL="241300" marR="283210">
              <a:lnSpc>
                <a:spcPct val="80000"/>
              </a:lnSpc>
              <a:spcBef>
                <a:spcPts val="315"/>
              </a:spcBef>
            </a:pPr>
            <a:r>
              <a:rPr sz="2600" spc="-10" dirty="0">
                <a:latin typeface="Times New Roman"/>
                <a:cs typeface="Times New Roman"/>
              </a:rPr>
              <a:t>использована </a:t>
            </a:r>
            <a:r>
              <a:rPr sz="2600" spc="-5" dirty="0">
                <a:latin typeface="Times New Roman"/>
                <a:cs typeface="Times New Roman"/>
              </a:rPr>
              <a:t>для </a:t>
            </a:r>
            <a:r>
              <a:rPr sz="2600" spc="-15" dirty="0">
                <a:latin typeface="Times New Roman"/>
                <a:cs typeface="Times New Roman"/>
              </a:rPr>
              <a:t>периодической </a:t>
            </a:r>
            <a:r>
              <a:rPr sz="2600" dirty="0">
                <a:latin typeface="Times New Roman"/>
                <a:cs typeface="Times New Roman"/>
              </a:rPr>
              <a:t>оценки </a:t>
            </a:r>
            <a:r>
              <a:rPr sz="2600" spc="5" dirty="0">
                <a:latin typeface="Times New Roman"/>
                <a:cs typeface="Times New Roman"/>
              </a:rPr>
              <a:t>прогресса </a:t>
            </a:r>
            <a:r>
              <a:rPr sz="2600" dirty="0">
                <a:latin typeface="Times New Roman"/>
                <a:cs typeface="Times New Roman"/>
              </a:rPr>
              <a:t>в развитии </a:t>
            </a:r>
            <a:r>
              <a:rPr sz="2600" spc="-5" dirty="0">
                <a:latin typeface="Times New Roman"/>
                <a:cs typeface="Times New Roman"/>
              </a:rPr>
              <a:t>на  </a:t>
            </a:r>
            <a:r>
              <a:rPr sz="2600" spc="-10" dirty="0">
                <a:latin typeface="Times New Roman"/>
                <a:cs typeface="Times New Roman"/>
              </a:rPr>
              <a:t>протяжении </a:t>
            </a:r>
            <a:r>
              <a:rPr sz="2600" spc="-15" dirty="0">
                <a:latin typeface="Times New Roman"/>
                <a:cs typeface="Times New Roman"/>
              </a:rPr>
              <a:t>всего </a:t>
            </a:r>
            <a:r>
              <a:rPr sz="2600" spc="-5" dirty="0">
                <a:latin typeface="Times New Roman"/>
                <a:cs typeface="Times New Roman"/>
              </a:rPr>
              <a:t>детства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5" dirty="0">
                <a:latin typeface="Times New Roman"/>
                <a:cs typeface="Times New Roman"/>
              </a:rPr>
              <a:t>юности, </a:t>
            </a:r>
            <a:r>
              <a:rPr sz="2600" dirty="0">
                <a:latin typeface="Times New Roman"/>
                <a:cs typeface="Times New Roman"/>
              </a:rPr>
              <a:t>особенно </a:t>
            </a:r>
            <a:r>
              <a:rPr sz="2600" spc="-5" dirty="0">
                <a:latin typeface="Times New Roman"/>
                <a:cs typeface="Times New Roman"/>
              </a:rPr>
              <a:t>для </a:t>
            </a:r>
            <a:r>
              <a:rPr sz="2600" spc="-15" dirty="0">
                <a:latin typeface="Times New Roman"/>
                <a:cs typeface="Times New Roman"/>
              </a:rPr>
              <a:t>соответствующего  </a:t>
            </a:r>
            <a:r>
              <a:rPr sz="2600" spc="-5" dirty="0">
                <a:latin typeface="Times New Roman"/>
                <a:cs typeface="Times New Roman"/>
              </a:rPr>
              <a:t>планирования </a:t>
            </a:r>
            <a:r>
              <a:rPr sz="2600" spc="-10" dirty="0">
                <a:latin typeface="Times New Roman"/>
                <a:cs typeface="Times New Roman"/>
              </a:rPr>
              <a:t>дальнейшего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образования.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ts val="2810"/>
              </a:lnSpc>
              <a:spcBef>
                <a:spcPts val="3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Официальные оценки </a:t>
            </a:r>
            <a:r>
              <a:rPr sz="2600" spc="-5" dirty="0">
                <a:latin typeface="Times New Roman"/>
                <a:cs typeface="Times New Roman"/>
              </a:rPr>
              <a:t>детей </a:t>
            </a:r>
            <a:r>
              <a:rPr sz="2600" spc="-30" dirty="0">
                <a:latin typeface="Times New Roman"/>
                <a:cs typeface="Times New Roman"/>
              </a:rPr>
              <a:t>школьного </a:t>
            </a:r>
            <a:r>
              <a:rPr sz="2600" dirty="0">
                <a:latin typeface="Times New Roman"/>
                <a:cs typeface="Times New Roman"/>
              </a:rPr>
              <a:t>возраста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часто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ct val="80000"/>
              </a:lnSpc>
              <a:spcBef>
                <a:spcPts val="310"/>
              </a:spcBef>
            </a:pPr>
            <a:r>
              <a:rPr sz="2600" spc="-10" dirty="0">
                <a:latin typeface="Times New Roman"/>
                <a:cs typeface="Times New Roman"/>
              </a:rPr>
              <a:t>сосредотачиваются </a:t>
            </a:r>
            <a:r>
              <a:rPr sz="2600" spc="-5" dirty="0">
                <a:latin typeface="Times New Roman"/>
                <a:cs typeface="Times New Roman"/>
              </a:rPr>
              <a:t>на академических </a:t>
            </a:r>
            <a:r>
              <a:rPr sz="2600" spc="-10" dirty="0">
                <a:latin typeface="Times New Roman"/>
                <a:cs typeface="Times New Roman"/>
              </a:rPr>
              <a:t>навыках. </a:t>
            </a:r>
            <a:r>
              <a:rPr sz="2600" dirty="0">
                <a:latin typeface="Times New Roman"/>
                <a:cs typeface="Times New Roman"/>
              </a:rPr>
              <a:t>Диагностическая  </a:t>
            </a:r>
            <a:r>
              <a:rPr sz="2600" spc="-10" dirty="0">
                <a:latin typeface="Times New Roman"/>
                <a:cs typeface="Times New Roman"/>
              </a:rPr>
              <a:t>оценка </a:t>
            </a:r>
            <a:r>
              <a:rPr sz="2600" spc="5" dirty="0">
                <a:latin typeface="Times New Roman"/>
                <a:cs typeface="Times New Roman"/>
              </a:rPr>
              <a:t>опирается </a:t>
            </a:r>
            <a:r>
              <a:rPr sz="2600" spc="-5" dirty="0">
                <a:latin typeface="Times New Roman"/>
                <a:cs typeface="Times New Roman"/>
              </a:rPr>
              <a:t>на данных </a:t>
            </a:r>
            <a:r>
              <a:rPr sz="2600" spc="-10" dirty="0">
                <a:latin typeface="Times New Roman"/>
                <a:cs typeface="Times New Roman"/>
              </a:rPr>
              <a:t>нормированных </a:t>
            </a:r>
            <a:r>
              <a:rPr sz="2600" dirty="0">
                <a:latin typeface="Times New Roman"/>
                <a:cs typeface="Times New Roman"/>
              </a:rPr>
              <a:t>эталонных </a:t>
            </a:r>
            <a:r>
              <a:rPr sz="2600" spc="-10" dirty="0">
                <a:latin typeface="Times New Roman"/>
                <a:cs typeface="Times New Roman"/>
              </a:rPr>
              <a:t>инструментов,  </a:t>
            </a:r>
            <a:r>
              <a:rPr sz="2600" spc="-30" dirty="0">
                <a:latin typeface="Times New Roman"/>
                <a:cs typeface="Times New Roman"/>
              </a:rPr>
              <a:t>которые </a:t>
            </a:r>
            <a:r>
              <a:rPr sz="2600" spc="-5" dirty="0">
                <a:latin typeface="Times New Roman"/>
                <a:cs typeface="Times New Roman"/>
              </a:rPr>
              <a:t>отражают </a:t>
            </a:r>
            <a:r>
              <a:rPr sz="2600" dirty="0">
                <a:latin typeface="Times New Roman"/>
                <a:cs typeface="Times New Roman"/>
              </a:rPr>
              <a:t>развитие </a:t>
            </a:r>
            <a:r>
              <a:rPr sz="2600" spc="-15" dirty="0">
                <a:latin typeface="Times New Roman"/>
                <a:cs typeface="Times New Roman"/>
              </a:rPr>
              <a:t>положения ребенка </a:t>
            </a:r>
            <a:r>
              <a:rPr sz="2600" dirty="0">
                <a:latin typeface="Times New Roman"/>
                <a:cs typeface="Times New Roman"/>
              </a:rPr>
              <a:t>относительно  </a:t>
            </a:r>
            <a:r>
              <a:rPr sz="2600" spc="-5" dirty="0">
                <a:latin typeface="Times New Roman"/>
                <a:cs typeface="Times New Roman"/>
              </a:rPr>
              <a:t>нормальной группы </a:t>
            </a:r>
            <a:r>
              <a:rPr sz="2600" spc="-15" dirty="0">
                <a:latin typeface="Times New Roman"/>
                <a:cs typeface="Times New Roman"/>
              </a:rPr>
              <a:t>сверстников. Это </a:t>
            </a:r>
            <a:r>
              <a:rPr sz="2600" spc="-5" dirty="0">
                <a:latin typeface="Times New Roman"/>
                <a:cs typeface="Times New Roman"/>
              </a:rPr>
              <a:t>дает ценную </a:t>
            </a:r>
            <a:r>
              <a:rPr sz="2600" spc="-10" dirty="0">
                <a:latin typeface="Times New Roman"/>
                <a:cs typeface="Times New Roman"/>
              </a:rPr>
              <a:t>информацию </a:t>
            </a:r>
            <a:r>
              <a:rPr sz="2600" spc="-5" dirty="0">
                <a:latin typeface="Times New Roman"/>
                <a:cs typeface="Times New Roman"/>
              </a:rPr>
              <a:t>для  </a:t>
            </a:r>
            <a:r>
              <a:rPr sz="2600" dirty="0">
                <a:latin typeface="Times New Roman"/>
                <a:cs typeface="Times New Roman"/>
              </a:rPr>
              <a:t>оценки и </a:t>
            </a:r>
            <a:r>
              <a:rPr sz="2600" spc="-15" dirty="0">
                <a:latin typeface="Times New Roman"/>
                <a:cs typeface="Times New Roman"/>
              </a:rPr>
              <a:t>формулирования </a:t>
            </a:r>
            <a:r>
              <a:rPr sz="2600" spc="-5" dirty="0">
                <a:latin typeface="Times New Roman"/>
                <a:cs typeface="Times New Roman"/>
              </a:rPr>
              <a:t>сильных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слабых сторон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целях  планирования индивидуальной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программы.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936" y="609676"/>
            <a:ext cx="9385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Calibri Light"/>
                <a:cs typeface="Calibri Light"/>
              </a:rPr>
              <a:t>Стандартизированные средства</a:t>
            </a:r>
            <a:r>
              <a:rPr b="0" spc="-25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оценки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4058"/>
            <a:ext cx="10306050" cy="412940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41300" marR="606425" indent="-229235">
              <a:lnSpc>
                <a:spcPct val="80700"/>
              </a:lnSpc>
              <a:spcBef>
                <a:spcPts val="93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5" dirty="0">
                <a:latin typeface="Times New Roman"/>
                <a:cs typeface="Times New Roman"/>
              </a:rPr>
              <a:t>Педиатр использует </a:t>
            </a:r>
            <a:r>
              <a:rPr sz="3600" b="1" spc="-5" dirty="0">
                <a:latin typeface="Times New Roman"/>
                <a:cs typeface="Times New Roman"/>
              </a:rPr>
              <a:t>эмпирический </a:t>
            </a:r>
            <a:r>
              <a:rPr sz="3600" b="1" spc="-40" dirty="0">
                <a:latin typeface="Times New Roman"/>
                <a:cs typeface="Times New Roman"/>
              </a:rPr>
              <a:t>метод </a:t>
            </a:r>
            <a:r>
              <a:rPr sz="2600" dirty="0">
                <a:latin typeface="Times New Roman"/>
                <a:cs typeface="Times New Roman"/>
              </a:rPr>
              <a:t>оценки </a:t>
            </a:r>
            <a:r>
              <a:rPr sz="2600" spc="-85" dirty="0">
                <a:latin typeface="Times New Roman"/>
                <a:cs typeface="Times New Roman"/>
              </a:rPr>
              <a:t>ПМР,  </a:t>
            </a:r>
            <a:r>
              <a:rPr sz="2600" spc="-30" dirty="0">
                <a:latin typeface="Times New Roman"/>
                <a:cs typeface="Times New Roman"/>
              </a:rPr>
              <a:t>который </a:t>
            </a:r>
            <a:r>
              <a:rPr sz="2600" spc="-10" dirty="0">
                <a:latin typeface="Times New Roman"/>
                <a:cs typeface="Times New Roman"/>
              </a:rPr>
              <a:t>достаточно </a:t>
            </a:r>
            <a:r>
              <a:rPr sz="2600" spc="-25" dirty="0">
                <a:latin typeface="Times New Roman"/>
                <a:cs typeface="Times New Roman"/>
              </a:rPr>
              <a:t>прост, </a:t>
            </a:r>
            <a:r>
              <a:rPr sz="2600" spc="5" dirty="0">
                <a:latin typeface="Times New Roman"/>
                <a:cs typeface="Times New Roman"/>
              </a:rPr>
              <a:t>основан </a:t>
            </a:r>
            <a:r>
              <a:rPr sz="2600" dirty="0">
                <a:latin typeface="Times New Roman"/>
                <a:cs typeface="Times New Roman"/>
              </a:rPr>
              <a:t>на </a:t>
            </a:r>
            <a:r>
              <a:rPr sz="2600" spc="-5" dirty="0">
                <a:latin typeface="Times New Roman"/>
                <a:cs typeface="Times New Roman"/>
              </a:rPr>
              <a:t>определении </a:t>
            </a:r>
            <a:r>
              <a:rPr sz="2600" spc="-10" dirty="0">
                <a:latin typeface="Times New Roman"/>
                <a:cs typeface="Times New Roman"/>
              </a:rPr>
              <a:t>минимального  </a:t>
            </a:r>
            <a:r>
              <a:rPr sz="2600" spc="-20" dirty="0">
                <a:latin typeface="Times New Roman"/>
                <a:cs typeface="Times New Roman"/>
              </a:rPr>
              <a:t>количества навыков, </a:t>
            </a:r>
            <a:r>
              <a:rPr sz="2600" spc="-10" dirty="0">
                <a:latin typeface="Times New Roman"/>
                <a:cs typeface="Times New Roman"/>
              </a:rPr>
              <a:t>характеризующих каждый подуровень </a:t>
            </a:r>
            <a:r>
              <a:rPr sz="2600" spc="-5" dirty="0">
                <a:latin typeface="Times New Roman"/>
                <a:cs typeface="Times New Roman"/>
              </a:rPr>
              <a:t>(линии  </a:t>
            </a:r>
            <a:r>
              <a:rPr sz="2600" dirty="0">
                <a:latin typeface="Times New Roman"/>
                <a:cs typeface="Times New Roman"/>
              </a:rPr>
              <a:t>развития) оценки в </a:t>
            </a:r>
            <a:r>
              <a:rPr sz="2600" spc="-10" dirty="0">
                <a:latin typeface="Times New Roman"/>
                <a:cs typeface="Times New Roman"/>
              </a:rPr>
              <a:t>данном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возрасте:</a:t>
            </a:r>
            <a:endParaRPr sz="2600">
              <a:latin typeface="Times New Roman"/>
              <a:cs typeface="Times New Roman"/>
            </a:endParaRPr>
          </a:p>
          <a:p>
            <a:pPr marL="241300" marR="19685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0" dirty="0">
                <a:latin typeface="Times New Roman"/>
                <a:cs typeface="Times New Roman"/>
              </a:rPr>
              <a:t>Таблица </a:t>
            </a:r>
            <a:r>
              <a:rPr sz="2600" spc="5" dirty="0">
                <a:latin typeface="Times New Roman"/>
                <a:cs typeface="Times New Roman"/>
              </a:rPr>
              <a:t>«Возрастное </a:t>
            </a:r>
            <a:r>
              <a:rPr sz="2600" spc="-5" dirty="0">
                <a:latin typeface="Times New Roman"/>
                <a:cs typeface="Times New Roman"/>
              </a:rPr>
              <a:t>развитие </a:t>
            </a:r>
            <a:r>
              <a:rPr sz="2600" spc="-15" dirty="0">
                <a:latin typeface="Times New Roman"/>
                <a:cs typeface="Times New Roman"/>
              </a:rPr>
              <a:t>ребенка 1-го </a:t>
            </a:r>
            <a:r>
              <a:rPr sz="2600" spc="-35" dirty="0">
                <a:latin typeface="Times New Roman"/>
                <a:cs typeface="Times New Roman"/>
              </a:rPr>
              <a:t>года </a:t>
            </a:r>
            <a:r>
              <a:rPr sz="2600" dirty="0">
                <a:latin typeface="Times New Roman"/>
                <a:cs typeface="Times New Roman"/>
              </a:rPr>
              <a:t>жизни» </a:t>
            </a:r>
            <a:r>
              <a:rPr sz="2600" spc="-5" dirty="0">
                <a:latin typeface="Times New Roman"/>
                <a:cs typeface="Times New Roman"/>
              </a:rPr>
              <a:t>(Бадалян Л.О. 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40" dirty="0">
                <a:latin typeface="Times New Roman"/>
                <a:cs typeface="Times New Roman"/>
              </a:rPr>
              <a:t>соавт., </a:t>
            </a:r>
            <a:r>
              <a:rPr sz="2600" spc="5" dirty="0">
                <a:latin typeface="Times New Roman"/>
                <a:cs typeface="Times New Roman"/>
              </a:rPr>
              <a:t>1980,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2012)</a:t>
            </a:r>
            <a:endParaRPr sz="2600">
              <a:latin typeface="Times New Roman"/>
              <a:cs typeface="Times New Roman"/>
            </a:endParaRPr>
          </a:p>
          <a:p>
            <a:pPr marL="241300" marR="63500" indent="-229235" algn="just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Формализованная карта исследования психоневрологических </a:t>
            </a:r>
            <a:r>
              <a:rPr sz="2600" spc="-15" dirty="0">
                <a:latin typeface="Times New Roman"/>
                <a:cs typeface="Times New Roman"/>
              </a:rPr>
              <a:t>функций  </a:t>
            </a:r>
            <a:r>
              <a:rPr sz="2600" dirty="0">
                <a:latin typeface="Times New Roman"/>
                <a:cs typeface="Times New Roman"/>
              </a:rPr>
              <a:t>у </a:t>
            </a:r>
            <a:r>
              <a:rPr sz="2600" spc="-5" dirty="0">
                <a:latin typeface="Times New Roman"/>
                <a:cs typeface="Times New Roman"/>
              </a:rPr>
              <a:t>детей первых </a:t>
            </a:r>
            <a:r>
              <a:rPr sz="2600" dirty="0">
                <a:latin typeface="Times New Roman"/>
                <a:cs typeface="Times New Roman"/>
              </a:rPr>
              <a:t>7 </a:t>
            </a:r>
            <a:r>
              <a:rPr sz="2600" spc="-5" dirty="0">
                <a:latin typeface="Times New Roman"/>
                <a:cs typeface="Times New Roman"/>
              </a:rPr>
              <a:t>лет </a:t>
            </a:r>
            <a:r>
              <a:rPr sz="2600" dirty="0">
                <a:latin typeface="Times New Roman"/>
                <a:cs typeface="Times New Roman"/>
              </a:rPr>
              <a:t>жизни </a:t>
            </a:r>
            <a:r>
              <a:rPr sz="2600" spc="-5" dirty="0">
                <a:latin typeface="Times New Roman"/>
                <a:cs typeface="Times New Roman"/>
              </a:rPr>
              <a:t>(Скворцов И.А.,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2008)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 algn="just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Всемирной </a:t>
            </a:r>
            <a:r>
              <a:rPr sz="2600" spc="-5" dirty="0">
                <a:latin typeface="Times New Roman"/>
                <a:cs typeface="Times New Roman"/>
              </a:rPr>
              <a:t>организацией </a:t>
            </a:r>
            <a:r>
              <a:rPr sz="2600" spc="-10" dirty="0">
                <a:latin typeface="Times New Roman"/>
                <a:cs typeface="Times New Roman"/>
              </a:rPr>
              <a:t>здравоохранения </a:t>
            </a:r>
            <a:r>
              <a:rPr sz="2600" dirty="0">
                <a:latin typeface="Times New Roman"/>
                <a:cs typeface="Times New Roman"/>
              </a:rPr>
              <a:t>в 2006 </a:t>
            </a:r>
            <a:r>
              <a:rPr sz="2600" spc="-145" dirty="0">
                <a:latin typeface="Times New Roman"/>
                <a:cs typeface="Times New Roman"/>
              </a:rPr>
              <a:t>г. </a:t>
            </a:r>
            <a:r>
              <a:rPr sz="2600" spc="-15" dirty="0">
                <a:latin typeface="Times New Roman"/>
                <a:cs typeface="Times New Roman"/>
              </a:rPr>
              <a:t>предложены </a:t>
            </a:r>
            <a:r>
              <a:rPr sz="2600" dirty="0">
                <a:latin typeface="Times New Roman"/>
                <a:cs typeface="Times New Roman"/>
              </a:rPr>
              <a:t>«окна  достижений </a:t>
            </a:r>
            <a:r>
              <a:rPr sz="2600" spc="-5" dirty="0">
                <a:latin typeface="Times New Roman"/>
                <a:cs typeface="Times New Roman"/>
              </a:rPr>
              <a:t>для </a:t>
            </a:r>
            <a:r>
              <a:rPr sz="2600" dirty="0">
                <a:latin typeface="Times New Roman"/>
                <a:cs typeface="Times New Roman"/>
              </a:rPr>
              <a:t>6 </a:t>
            </a:r>
            <a:r>
              <a:rPr sz="2600" spc="-5" dirty="0">
                <a:latin typeface="Times New Roman"/>
                <a:cs typeface="Times New Roman"/>
              </a:rPr>
              <a:t>этапов </a:t>
            </a:r>
            <a:r>
              <a:rPr sz="2600" spc="-15" dirty="0">
                <a:latin typeface="Times New Roman"/>
                <a:cs typeface="Times New Roman"/>
              </a:rPr>
              <a:t>моторного </a:t>
            </a:r>
            <a:r>
              <a:rPr sz="2600" dirty="0">
                <a:latin typeface="Times New Roman"/>
                <a:cs typeface="Times New Roman"/>
              </a:rPr>
              <a:t>развития», </a:t>
            </a:r>
            <a:r>
              <a:rPr sz="2600" spc="-30" dirty="0">
                <a:latin typeface="Times New Roman"/>
                <a:cs typeface="Times New Roman"/>
              </a:rPr>
              <a:t>которые </a:t>
            </a:r>
            <a:r>
              <a:rPr sz="2600" spc="-15" dirty="0">
                <a:latin typeface="Times New Roman"/>
                <a:cs typeface="Times New Roman"/>
              </a:rPr>
              <a:t>педиатр </a:t>
            </a:r>
            <a:r>
              <a:rPr sz="2600" spc="-20" dirty="0">
                <a:latin typeface="Times New Roman"/>
                <a:cs typeface="Times New Roman"/>
              </a:rPr>
              <a:t>может  </a:t>
            </a:r>
            <a:r>
              <a:rPr sz="2600" spc="-15" dirty="0">
                <a:latin typeface="Times New Roman"/>
                <a:cs typeface="Times New Roman"/>
              </a:rPr>
              <a:t>использовать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5" dirty="0">
                <a:latin typeface="Times New Roman"/>
                <a:cs typeface="Times New Roman"/>
              </a:rPr>
              <a:t>работе </a:t>
            </a:r>
            <a:r>
              <a:rPr sz="2600" dirty="0">
                <a:latin typeface="Times New Roman"/>
                <a:cs typeface="Times New Roman"/>
              </a:rPr>
              <a:t>при </a:t>
            </a:r>
            <a:r>
              <a:rPr sz="2600" spc="-10" dirty="0">
                <a:latin typeface="Times New Roman"/>
                <a:cs typeface="Times New Roman"/>
              </a:rPr>
              <a:t>оценке </a:t>
            </a:r>
            <a:r>
              <a:rPr sz="2600" spc="-35" dirty="0">
                <a:latin typeface="Times New Roman"/>
                <a:cs typeface="Times New Roman"/>
              </a:rPr>
              <a:t>только </a:t>
            </a:r>
            <a:r>
              <a:rPr sz="2600" spc="-15" dirty="0">
                <a:latin typeface="Times New Roman"/>
                <a:cs typeface="Times New Roman"/>
              </a:rPr>
              <a:t>моторного </a:t>
            </a:r>
            <a:r>
              <a:rPr sz="2600" dirty="0">
                <a:latin typeface="Times New Roman"/>
                <a:cs typeface="Times New Roman"/>
              </a:rPr>
              <a:t>развития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ребенка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73" y="282320"/>
            <a:ext cx="858837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667510">
              <a:lnSpc>
                <a:spcPts val="3460"/>
              </a:lnSpc>
              <a:spcBef>
                <a:spcPts val="535"/>
              </a:spcBef>
            </a:pPr>
            <a:r>
              <a:rPr sz="3200" b="0" spc="-5" dirty="0">
                <a:latin typeface="Calibri Light"/>
                <a:cs typeface="Calibri Light"/>
              </a:rPr>
              <a:t>Скрининговые методы оценки  </a:t>
            </a:r>
            <a:r>
              <a:rPr sz="3200" b="0" spc="-30" dirty="0">
                <a:latin typeface="Calibri Light"/>
                <a:cs typeface="Calibri Light"/>
              </a:rPr>
              <a:t>Календарный </a:t>
            </a:r>
            <a:r>
              <a:rPr sz="3200" b="0" spc="-20" dirty="0">
                <a:latin typeface="Calibri Light"/>
                <a:cs typeface="Calibri Light"/>
              </a:rPr>
              <a:t>способ </a:t>
            </a:r>
            <a:r>
              <a:rPr sz="3200" b="0" spc="-25" dirty="0">
                <a:latin typeface="Calibri Light"/>
                <a:cs typeface="Calibri Light"/>
              </a:rPr>
              <a:t>оценки</a:t>
            </a:r>
            <a:r>
              <a:rPr sz="3200" b="0" spc="-140" dirty="0">
                <a:latin typeface="Calibri Light"/>
                <a:cs typeface="Calibri Light"/>
              </a:rPr>
              <a:t> </a:t>
            </a:r>
            <a:r>
              <a:rPr sz="3200" b="0" spc="-30" dirty="0">
                <a:latin typeface="Calibri Light"/>
                <a:cs typeface="Calibri Light"/>
              </a:rPr>
              <a:t>нервно-психического</a:t>
            </a:r>
            <a:endParaRPr sz="3200">
              <a:latin typeface="Calibri Light"/>
              <a:cs typeface="Calibri Light"/>
            </a:endParaRPr>
          </a:p>
          <a:p>
            <a:pPr marL="620395">
              <a:lnSpc>
                <a:spcPts val="3400"/>
              </a:lnSpc>
              <a:tabLst>
                <a:tab pos="4638040" algn="l"/>
                <a:tab pos="5799455" algn="l"/>
              </a:tabLst>
            </a:pPr>
            <a:r>
              <a:rPr sz="3200" b="0" spc="-25" dirty="0">
                <a:latin typeface="Calibri Light"/>
                <a:cs typeface="Calibri Light"/>
              </a:rPr>
              <a:t>развития</a:t>
            </a:r>
            <a:r>
              <a:rPr sz="3200" b="0" spc="-7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детей</a:t>
            </a:r>
            <a:r>
              <a:rPr sz="3200" b="0" spc="-7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(Зыков	</a:t>
            </a:r>
            <a:r>
              <a:rPr sz="3200" b="0" spc="-5" dirty="0">
                <a:latin typeface="Calibri Light"/>
                <a:cs typeface="Calibri Light"/>
              </a:rPr>
              <a:t>В.П.</a:t>
            </a:r>
            <a:r>
              <a:rPr sz="3200" b="0" spc="5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и	соавт.,</a:t>
            </a:r>
            <a:r>
              <a:rPr sz="3200" b="0" spc="-10" dirty="0">
                <a:latin typeface="Calibri Light"/>
                <a:cs typeface="Calibri Light"/>
              </a:rPr>
              <a:t> </a:t>
            </a:r>
            <a:r>
              <a:rPr sz="3200" b="0" spc="-5" dirty="0">
                <a:latin typeface="Calibri Light"/>
                <a:cs typeface="Calibri Light"/>
              </a:rPr>
              <a:t>2012)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158095" cy="41014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093470" indent="-229235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диагностика </a:t>
            </a:r>
            <a:r>
              <a:rPr sz="2400" spc="-5" dirty="0">
                <a:latin typeface="Times New Roman"/>
                <a:cs typeface="Times New Roman"/>
              </a:rPr>
              <a:t>ПМР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spc="-10" dirty="0">
                <a:latin typeface="Times New Roman"/>
                <a:cs typeface="Times New Roman"/>
              </a:rPr>
              <a:t>проводится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соответствии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календарем  </a:t>
            </a:r>
            <a:r>
              <a:rPr sz="2400" dirty="0">
                <a:latin typeface="Times New Roman"/>
                <a:cs typeface="Times New Roman"/>
              </a:rPr>
              <a:t>критических </a:t>
            </a:r>
            <a:r>
              <a:rPr sz="2400" spc="-20" dirty="0">
                <a:latin typeface="Times New Roman"/>
                <a:cs typeface="Times New Roman"/>
              </a:rPr>
              <a:t>сроков </a:t>
            </a:r>
            <a:r>
              <a:rPr sz="2400" dirty="0">
                <a:latin typeface="Times New Roman"/>
                <a:cs typeface="Times New Roman"/>
              </a:rPr>
              <a:t>в 1, 3, 6, 9 и 12-й </a:t>
            </a:r>
            <a:r>
              <a:rPr sz="2400" spc="5" dirty="0">
                <a:latin typeface="Times New Roman"/>
                <a:cs typeface="Times New Roman"/>
              </a:rPr>
              <a:t>месяцы;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определяется соответствие </a:t>
            </a:r>
            <a:r>
              <a:rPr sz="2400" spc="-15" dirty="0">
                <a:latin typeface="Times New Roman"/>
                <a:cs typeface="Times New Roman"/>
              </a:rPr>
              <a:t>хронологического </a:t>
            </a:r>
            <a:r>
              <a:rPr sz="2400" spc="-5" dirty="0">
                <a:latin typeface="Times New Roman"/>
                <a:cs typeface="Times New Roman"/>
              </a:rPr>
              <a:t>возраста </a:t>
            </a:r>
            <a:r>
              <a:rPr sz="2400" spc="-10" dirty="0">
                <a:latin typeface="Times New Roman"/>
                <a:cs typeface="Times New Roman"/>
              </a:rPr>
              <a:t>ребенка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возрастному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стандарту </a:t>
            </a:r>
            <a:r>
              <a:rPr sz="2400" spc="-20" dirty="0">
                <a:latin typeface="Times New Roman"/>
                <a:cs typeface="Times New Roman"/>
              </a:rPr>
              <a:t>психомоторных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навыков.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представлены </a:t>
            </a:r>
            <a:r>
              <a:rPr sz="2400" dirty="0">
                <a:latin typeface="Times New Roman"/>
                <a:cs typeface="Times New Roman"/>
              </a:rPr>
              <a:t>сроки угасания </a:t>
            </a:r>
            <a:r>
              <a:rPr sz="2400" spc="-5" dirty="0">
                <a:latin typeface="Times New Roman"/>
                <a:cs typeface="Times New Roman"/>
              </a:rPr>
              <a:t>шейных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лабиринтных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тонических</a:t>
            </a:r>
            <a:endParaRPr sz="2400">
              <a:latin typeface="Times New Roman"/>
              <a:cs typeface="Times New Roman"/>
            </a:endParaRPr>
          </a:p>
          <a:p>
            <a:pPr marL="241300" marR="1066165">
              <a:lnSpc>
                <a:spcPct val="70000"/>
              </a:lnSpc>
              <a:spcBef>
                <a:spcPts val="430"/>
              </a:spcBef>
            </a:pPr>
            <a:r>
              <a:rPr sz="2400" spc="-15" dirty="0">
                <a:latin typeface="Times New Roman"/>
                <a:cs typeface="Times New Roman"/>
              </a:rPr>
              <a:t>рефлексов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динамика цепных установочных </a:t>
            </a:r>
            <a:r>
              <a:rPr sz="2400" spc="-15" dirty="0">
                <a:latin typeface="Times New Roman"/>
                <a:cs typeface="Times New Roman"/>
              </a:rPr>
              <a:t>рефлексов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35" dirty="0">
                <a:latin typeface="Times New Roman"/>
                <a:cs typeface="Times New Roman"/>
              </a:rPr>
              <a:t>голову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20" dirty="0">
                <a:latin typeface="Times New Roman"/>
                <a:cs typeface="Times New Roman"/>
              </a:rPr>
              <a:t>туловище.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в 1-м </a:t>
            </a:r>
            <a:r>
              <a:rPr sz="2400" spc="-15" dirty="0">
                <a:latin typeface="Times New Roman"/>
                <a:cs typeface="Times New Roman"/>
              </a:rPr>
              <a:t>столбце </a:t>
            </a:r>
            <a:r>
              <a:rPr sz="2400" spc="-10" dirty="0">
                <a:latin typeface="Times New Roman"/>
                <a:cs typeface="Times New Roman"/>
              </a:rPr>
              <a:t>помещены </a:t>
            </a:r>
            <a:r>
              <a:rPr sz="2400" spc="-15" dirty="0">
                <a:latin typeface="Times New Roman"/>
                <a:cs typeface="Times New Roman"/>
              </a:rPr>
              <a:t>нормативы </a:t>
            </a:r>
            <a:r>
              <a:rPr sz="2400" dirty="0">
                <a:latin typeface="Times New Roman"/>
                <a:cs typeface="Times New Roman"/>
              </a:rPr>
              <a:t>окружности </a:t>
            </a:r>
            <a:r>
              <a:rPr sz="2400" spc="-20" dirty="0">
                <a:latin typeface="Times New Roman"/>
                <a:cs typeface="Times New Roman"/>
              </a:rPr>
              <a:t>головы, </a:t>
            </a:r>
            <a:r>
              <a:rPr sz="2400" spc="15" dirty="0">
                <a:latin typeface="Times New Roman"/>
                <a:cs typeface="Times New Roman"/>
              </a:rPr>
              <a:t>веса </a:t>
            </a:r>
            <a:r>
              <a:rPr sz="2400" spc="-10" dirty="0">
                <a:latin typeface="Times New Roman"/>
                <a:cs typeface="Times New Roman"/>
              </a:rPr>
              <a:t>ребенка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Times New Roman"/>
                <a:cs typeface="Times New Roman"/>
              </a:rPr>
              <a:t>времени </a:t>
            </a:r>
            <a:r>
              <a:rPr sz="2400" spc="-15" dirty="0">
                <a:latin typeface="Times New Roman"/>
                <a:cs typeface="Times New Roman"/>
              </a:rPr>
              <a:t>бодрствования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течение суток,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10" dirty="0">
                <a:latin typeface="Times New Roman"/>
                <a:cs typeface="Times New Roman"/>
              </a:rPr>
              <a:t>помогает </a:t>
            </a:r>
            <a:r>
              <a:rPr sz="2400" spc="-25" dirty="0">
                <a:latin typeface="Times New Roman"/>
                <a:cs typeface="Times New Roman"/>
              </a:rPr>
              <a:t>врачу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правильно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7958455" algn="l"/>
                <a:tab pos="9402445" algn="l"/>
              </a:tabLst>
            </a:pPr>
            <a:r>
              <a:rPr sz="2400" dirty="0">
                <a:latin typeface="Times New Roman"/>
                <a:cs typeface="Times New Roman"/>
              </a:rPr>
              <a:t>оценить </a:t>
            </a:r>
            <a:r>
              <a:rPr sz="2400" spc="-5" dirty="0">
                <a:latin typeface="Times New Roman"/>
                <a:cs typeface="Times New Roman"/>
              </a:rPr>
              <a:t>возрастные </a:t>
            </a:r>
            <a:r>
              <a:rPr sz="2400" spc="-15" dirty="0">
                <a:latin typeface="Times New Roman"/>
                <a:cs typeface="Times New Roman"/>
              </a:rPr>
              <a:t>показатели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своевременно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провести	скрининг	у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2044064" algn="l"/>
                <a:tab pos="8662670" algn="l"/>
              </a:tabLst>
            </a:pPr>
            <a:r>
              <a:rPr sz="2400" dirty="0">
                <a:latin typeface="Times New Roman"/>
                <a:cs typeface="Times New Roman"/>
              </a:rPr>
              <a:t>маловесных	детей с микроцефалией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 наличие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хромосомных	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2140585" algn="l"/>
              </a:tabLst>
            </a:pPr>
            <a:r>
              <a:rPr sz="2400" dirty="0">
                <a:latin typeface="Times New Roman"/>
                <a:cs typeface="Times New Roman"/>
              </a:rPr>
              <a:t>генетических	</a:t>
            </a:r>
            <a:r>
              <a:rPr sz="2400" spc="-5" dirty="0">
                <a:latin typeface="Times New Roman"/>
                <a:cs typeface="Times New Roman"/>
              </a:rPr>
              <a:t>синдромов,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5" dirty="0">
                <a:latin typeface="Times New Roman"/>
                <a:cs typeface="Times New Roman"/>
              </a:rPr>
              <a:t>также </a:t>
            </a:r>
            <a:r>
              <a:rPr sz="2400" spc="-20" dirty="0">
                <a:latin typeface="Times New Roman"/>
                <a:cs typeface="Times New Roman"/>
              </a:rPr>
              <a:t>подумать </a:t>
            </a:r>
            <a:r>
              <a:rPr sz="2400" dirty="0">
                <a:latin typeface="Times New Roman"/>
                <a:cs typeface="Times New Roman"/>
              </a:rPr>
              <a:t>об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исключении</a:t>
            </a:r>
            <a:endParaRPr sz="2400">
              <a:latin typeface="Times New Roman"/>
              <a:cs typeface="Times New Roman"/>
            </a:endParaRPr>
          </a:p>
          <a:p>
            <a:pPr marL="241300" marR="12763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Times New Roman"/>
                <a:cs typeface="Times New Roman"/>
              </a:rPr>
              <a:t>нейрометаболических </a:t>
            </a:r>
            <a:r>
              <a:rPr sz="2400" spc="-10" dirty="0">
                <a:latin typeface="Times New Roman"/>
                <a:cs typeface="Times New Roman"/>
              </a:rPr>
              <a:t>заболеваний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аминоацидопатии, </a:t>
            </a:r>
            <a:r>
              <a:rPr sz="2400" spc="5" dirty="0">
                <a:latin typeface="Times New Roman"/>
                <a:cs typeface="Times New Roman"/>
              </a:rPr>
              <a:t>органических </a:t>
            </a:r>
            <a:r>
              <a:rPr sz="2400" spc="-5" dirty="0">
                <a:latin typeface="Times New Roman"/>
                <a:cs typeface="Times New Roman"/>
              </a:rPr>
              <a:t>аци-  </a:t>
            </a:r>
            <a:r>
              <a:rPr sz="2400" dirty="0">
                <a:latin typeface="Times New Roman"/>
                <a:cs typeface="Times New Roman"/>
              </a:rPr>
              <a:t>дурий, </a:t>
            </a:r>
            <a:r>
              <a:rPr sz="2400" spc="-15" dirty="0">
                <a:latin typeface="Times New Roman"/>
                <a:cs typeface="Times New Roman"/>
              </a:rPr>
              <a:t>митохондриальных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пероксисомных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болезней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56769"/>
          <a:ext cx="12195175" cy="6915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/>
                <a:gridCol w="2438400"/>
                <a:gridCol w="2438400"/>
                <a:gridCol w="2438400"/>
                <a:gridCol w="2435225"/>
              </a:tblGrid>
              <a:tr h="1135888">
                <a:tc>
                  <a:txBody>
                    <a:bodyPr/>
                    <a:lstStyle/>
                    <a:p>
                      <a:pPr marL="1905" algn="ctr">
                        <a:lnSpc>
                          <a:spcPts val="163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Возраст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(мес.)/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5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окружность</a:t>
                      </a:r>
                      <a:r>
                        <a:rPr sz="1800" b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головы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0180" marR="160655" algn="ctr">
                        <a:lnSpc>
                          <a:spcPct val="694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(см)</a:t>
                      </a:r>
                      <a:r>
                        <a:rPr sz="1800" b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1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вес</a:t>
                      </a:r>
                      <a:r>
                        <a:rPr sz="18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(кг)</a:t>
                      </a:r>
                      <a:r>
                        <a:rPr sz="1800" b="1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время 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бодрствования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(ч)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5170" marR="411480" indent="-17272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b="1" spc="-5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вн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рефлексы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195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Цепные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52425" marR="343535" algn="ctr">
                        <a:lnSpc>
                          <a:spcPts val="2000"/>
                        </a:lnSpc>
                        <a:spcBef>
                          <a:spcPts val="19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симме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ричн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рефлексы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115" marR="485775" indent="-18288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Мо</a:t>
                      </a: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навыки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685" marR="384175" indent="-220979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Псих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ич</a:t>
                      </a:r>
                      <a:r>
                        <a:rPr sz="2000" b="1" spc="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ое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5279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36–37</a:t>
                      </a:r>
                      <a:r>
                        <a:rPr sz="18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3–4</a:t>
                      </a:r>
                      <a:r>
                        <a:rPr sz="18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7,5–8,5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Рефлекс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Моро,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Рефлекс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Робинзона,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 marR="821055">
                        <a:lnSpc>
                          <a:spcPct val="65000"/>
                        </a:lnSpc>
                        <a:spcBef>
                          <a:spcPts val="13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тич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ходьба,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СШТР,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ЛТР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78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Выпрямляющий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ts val="178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рефлекс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голову,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 marR="557530">
                        <a:lnSpc>
                          <a:spcPts val="281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Опора на ноги,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Разгибание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головы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8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Попытки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фиксации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40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взора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центре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поля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78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зрения,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 marR="683260">
                        <a:lnSpc>
                          <a:spcPct val="65000"/>
                        </a:lnSpc>
                        <a:spcBef>
                          <a:spcPts val="139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движения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глаз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Реагирует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звук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Улыбается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Сдедит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предметом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096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40–41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Рефлекс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Моро,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Рефлекс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Робинзона,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Автоматическая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ходьба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Опора на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предплечье,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 marR="634365">
                        <a:lnSpc>
                          <a:spcPct val="64400"/>
                        </a:lnSpc>
                        <a:spcBef>
                          <a:spcPts val="142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выпрямляющая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реакция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голову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Держит</a:t>
                      </a:r>
                      <a:r>
                        <a:rPr sz="18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голову,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 marR="407034">
                        <a:lnSpc>
                          <a:spcPct val="64400"/>
                        </a:lnSpc>
                        <a:spcBef>
                          <a:spcPts val="142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поднимает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голову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из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положения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лежа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Гулит,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смеется,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тянется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3168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43–44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7,5</a:t>
                      </a:r>
                      <a:r>
                        <a:rPr sz="18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Туловищная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реакция,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повороты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тела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Сидит,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775"/>
                        </a:lnSpc>
                        <a:spcBef>
                          <a:spcPts val="64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тянется</a:t>
                      </a:r>
                      <a:r>
                        <a:rPr sz="18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предметам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775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тащит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рот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480059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Лепечет,</a:t>
                      </a:r>
                      <a:r>
                        <a:rPr sz="18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локализует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звуки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318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45–46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78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Повороты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спины</a:t>
                      </a:r>
                      <a:r>
                        <a:rPr sz="1800" spc="-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405"/>
                        </a:lnSpc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живот,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78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самостоятельно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стоит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Машет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ручкой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13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46–48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34290" marR="814069">
                        <a:lnSpc>
                          <a:spcPct val="65000"/>
                        </a:lnSpc>
                        <a:spcBef>
                          <a:spcPts val="111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ят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ходит,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бросает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ts val="178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Понимает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отдельные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40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слова,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ts val="178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копирует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8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Туловищный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рефлекс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273" y="282320"/>
            <a:ext cx="858837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667510">
              <a:lnSpc>
                <a:spcPts val="3460"/>
              </a:lnSpc>
              <a:spcBef>
                <a:spcPts val="535"/>
              </a:spcBef>
            </a:pPr>
            <a:r>
              <a:rPr sz="3200" b="0" spc="-5" dirty="0">
                <a:latin typeface="Calibri Light"/>
                <a:cs typeface="Calibri Light"/>
              </a:rPr>
              <a:t>Скрининговые методы оценки  </a:t>
            </a:r>
            <a:r>
              <a:rPr sz="3200" b="0" spc="-30" dirty="0">
                <a:latin typeface="Calibri Light"/>
                <a:cs typeface="Calibri Light"/>
              </a:rPr>
              <a:t>Календарный </a:t>
            </a:r>
            <a:r>
              <a:rPr sz="3200" b="0" spc="-20" dirty="0">
                <a:latin typeface="Calibri Light"/>
                <a:cs typeface="Calibri Light"/>
              </a:rPr>
              <a:t>способ </a:t>
            </a:r>
            <a:r>
              <a:rPr sz="3200" b="0" spc="-25" dirty="0">
                <a:latin typeface="Calibri Light"/>
                <a:cs typeface="Calibri Light"/>
              </a:rPr>
              <a:t>оценки</a:t>
            </a:r>
            <a:r>
              <a:rPr sz="3200" b="0" spc="-140" dirty="0">
                <a:latin typeface="Calibri Light"/>
                <a:cs typeface="Calibri Light"/>
              </a:rPr>
              <a:t> </a:t>
            </a:r>
            <a:r>
              <a:rPr sz="3200" b="0" spc="-30" dirty="0">
                <a:latin typeface="Calibri Light"/>
                <a:cs typeface="Calibri Light"/>
              </a:rPr>
              <a:t>нервно-психического</a:t>
            </a:r>
            <a:endParaRPr sz="3200">
              <a:latin typeface="Calibri Light"/>
              <a:cs typeface="Calibri Light"/>
            </a:endParaRPr>
          </a:p>
          <a:p>
            <a:pPr marL="620395">
              <a:lnSpc>
                <a:spcPts val="3400"/>
              </a:lnSpc>
              <a:tabLst>
                <a:tab pos="4638040" algn="l"/>
                <a:tab pos="5799455" algn="l"/>
              </a:tabLst>
            </a:pPr>
            <a:r>
              <a:rPr sz="3200" b="0" spc="-25" dirty="0">
                <a:latin typeface="Calibri Light"/>
                <a:cs typeface="Calibri Light"/>
              </a:rPr>
              <a:t>развития</a:t>
            </a:r>
            <a:r>
              <a:rPr sz="3200" b="0" spc="-70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детей</a:t>
            </a:r>
            <a:r>
              <a:rPr sz="3200" b="0" spc="-7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(Зыков	</a:t>
            </a:r>
            <a:r>
              <a:rPr sz="3200" b="0" spc="-5" dirty="0">
                <a:latin typeface="Calibri Light"/>
                <a:cs typeface="Calibri Light"/>
              </a:rPr>
              <a:t>В.П.</a:t>
            </a:r>
            <a:r>
              <a:rPr sz="3200" b="0" spc="5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и	соавт.,</a:t>
            </a:r>
            <a:r>
              <a:rPr sz="3200" b="0" spc="-10" dirty="0">
                <a:latin typeface="Calibri Light"/>
                <a:cs typeface="Calibri Light"/>
              </a:rPr>
              <a:t> </a:t>
            </a:r>
            <a:r>
              <a:rPr sz="3200" b="0" spc="-5" dirty="0">
                <a:latin typeface="Calibri Light"/>
                <a:cs typeface="Calibri Light"/>
              </a:rPr>
              <a:t>2012)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177145" cy="41509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1552575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latin typeface="Times New Roman"/>
                <a:cs typeface="Times New Roman"/>
              </a:rPr>
              <a:t>При </a:t>
            </a:r>
            <a:r>
              <a:rPr sz="2600" spc="-5" dirty="0">
                <a:latin typeface="Times New Roman"/>
                <a:cs typeface="Times New Roman"/>
              </a:rPr>
              <a:t>отклонении </a:t>
            </a:r>
            <a:r>
              <a:rPr sz="2600" spc="-15" dirty="0">
                <a:latin typeface="Times New Roman"/>
                <a:cs typeface="Times New Roman"/>
              </a:rPr>
              <a:t>хронологического </a:t>
            </a:r>
            <a:r>
              <a:rPr sz="2600" dirty="0">
                <a:latin typeface="Times New Roman"/>
                <a:cs typeface="Times New Roman"/>
              </a:rPr>
              <a:t>возраста </a:t>
            </a:r>
            <a:r>
              <a:rPr sz="2600" spc="-15" dirty="0">
                <a:latin typeface="Times New Roman"/>
                <a:cs typeface="Times New Roman"/>
              </a:rPr>
              <a:t>от </a:t>
            </a:r>
            <a:r>
              <a:rPr sz="2600" spc="-10" dirty="0">
                <a:latin typeface="Times New Roman"/>
                <a:cs typeface="Times New Roman"/>
              </a:rPr>
              <a:t>календарного  </a:t>
            </a:r>
            <a:r>
              <a:rPr sz="2600" dirty="0">
                <a:latin typeface="Times New Roman"/>
                <a:cs typeface="Times New Roman"/>
              </a:rPr>
              <a:t>диагностируется </a:t>
            </a:r>
            <a:r>
              <a:rPr sz="2600" spc="-5" dirty="0">
                <a:latin typeface="Times New Roman"/>
                <a:cs typeface="Times New Roman"/>
              </a:rPr>
              <a:t>нарушение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ПМР:</a:t>
            </a:r>
            <a:endParaRPr sz="2600">
              <a:latin typeface="Times New Roman"/>
              <a:cs typeface="Times New Roman"/>
            </a:endParaRPr>
          </a:p>
          <a:p>
            <a:pPr marL="241300" marR="889635" indent="-229235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30" dirty="0">
                <a:latin typeface="Times New Roman"/>
                <a:cs typeface="Times New Roman"/>
              </a:rPr>
              <a:t>легкой </a:t>
            </a:r>
            <a:r>
              <a:rPr sz="2600" spc="-5" dirty="0">
                <a:latin typeface="Times New Roman"/>
                <a:cs typeface="Times New Roman"/>
              </a:rPr>
              <a:t>степени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5" dirty="0">
                <a:latin typeface="Times New Roman"/>
                <a:cs typeface="Times New Roman"/>
              </a:rPr>
              <a:t>при </a:t>
            </a:r>
            <a:r>
              <a:rPr sz="2600" spc="-10" dirty="0">
                <a:latin typeface="Times New Roman"/>
                <a:cs typeface="Times New Roman"/>
              </a:rPr>
              <a:t>задержке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dirty="0">
                <a:latin typeface="Times New Roman"/>
                <a:cs typeface="Times New Roman"/>
              </a:rPr>
              <a:t>3 </a:t>
            </a:r>
            <a:r>
              <a:rPr sz="2600" spc="10" dirty="0">
                <a:latin typeface="Times New Roman"/>
                <a:cs typeface="Times New Roman"/>
              </a:rPr>
              <a:t>месяца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менее («темповая»  задержка);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  <a:tab pos="1526540" algn="l"/>
                <a:tab pos="2801620" algn="l"/>
                <a:tab pos="3132455" algn="l"/>
                <a:tab pos="4843145" algn="l"/>
                <a:tab pos="5163820" algn="l"/>
                <a:tab pos="6598284" algn="l"/>
                <a:tab pos="7084695" algn="l"/>
              </a:tabLst>
            </a:pPr>
            <a:r>
              <a:rPr sz="2600" spc="-10" dirty="0">
                <a:latin typeface="Times New Roman"/>
                <a:cs typeface="Times New Roman"/>
              </a:rPr>
              <a:t>средней	</a:t>
            </a:r>
            <a:r>
              <a:rPr sz="2600" spc="-5" dirty="0">
                <a:latin typeface="Times New Roman"/>
                <a:cs typeface="Times New Roman"/>
              </a:rPr>
              <a:t>степени	</a:t>
            </a:r>
            <a:r>
              <a:rPr sz="2600" dirty="0">
                <a:latin typeface="Times New Roman"/>
                <a:cs typeface="Times New Roman"/>
              </a:rPr>
              <a:t>–	отставание	в	развитии	</a:t>
            </a:r>
            <a:r>
              <a:rPr sz="2600" spc="-5" dirty="0">
                <a:latin typeface="Times New Roman"/>
                <a:cs typeface="Times New Roman"/>
              </a:rPr>
              <a:t>на	</a:t>
            </a:r>
            <a:r>
              <a:rPr sz="2600" spc="5" dirty="0">
                <a:latin typeface="Times New Roman"/>
                <a:cs typeface="Times New Roman"/>
              </a:rPr>
              <a:t>3–6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месяцев;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935" algn="l"/>
                <a:tab pos="1532255" algn="l"/>
                <a:tab pos="2783840" algn="l"/>
                <a:tab pos="4742180" algn="l"/>
                <a:tab pos="5062220" algn="l"/>
                <a:tab pos="6497320" algn="l"/>
              </a:tabLst>
            </a:pPr>
            <a:r>
              <a:rPr sz="2600" spc="-10" dirty="0">
                <a:latin typeface="Times New Roman"/>
                <a:cs typeface="Times New Roman"/>
              </a:rPr>
              <a:t>тяжелая	</a:t>
            </a:r>
            <a:r>
              <a:rPr sz="2600" spc="-5" dirty="0">
                <a:latin typeface="Times New Roman"/>
                <a:cs typeface="Times New Roman"/>
              </a:rPr>
              <a:t>степень	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отставание	</a:t>
            </a:r>
            <a:r>
              <a:rPr sz="2600" dirty="0">
                <a:latin typeface="Times New Roman"/>
                <a:cs typeface="Times New Roman"/>
              </a:rPr>
              <a:t>в	развитии	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spc="-10" dirty="0">
                <a:latin typeface="Times New Roman"/>
                <a:cs typeface="Times New Roman"/>
              </a:rPr>
              <a:t>более </a:t>
            </a:r>
            <a:r>
              <a:rPr sz="2600" dirty="0">
                <a:latin typeface="Times New Roman"/>
                <a:cs typeface="Times New Roman"/>
              </a:rPr>
              <a:t>6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месяцев.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80300"/>
              </a:lnSpc>
              <a:spcBef>
                <a:spcPts val="985"/>
              </a:spcBef>
              <a:tabLst>
                <a:tab pos="1849120" algn="l"/>
                <a:tab pos="5711825" algn="l"/>
                <a:tab pos="8065134" algn="l"/>
                <a:tab pos="8714740" algn="l"/>
              </a:tabLst>
            </a:pPr>
            <a:r>
              <a:rPr sz="3000" b="1" spc="-20" dirty="0">
                <a:latin typeface="Times New Roman"/>
                <a:cs typeface="Times New Roman"/>
              </a:rPr>
              <a:t>Табличный </a:t>
            </a:r>
            <a:r>
              <a:rPr sz="3000" b="1" spc="-30" dirty="0">
                <a:latin typeface="Times New Roman"/>
                <a:cs typeface="Times New Roman"/>
              </a:rPr>
              <a:t>метод</a:t>
            </a:r>
            <a:r>
              <a:rPr sz="2600" spc="-30" dirty="0">
                <a:latin typeface="Times New Roman"/>
                <a:cs typeface="Times New Roman"/>
              </a:rPr>
              <a:t>, </a:t>
            </a:r>
            <a:r>
              <a:rPr sz="2600" dirty="0">
                <a:latin typeface="Times New Roman"/>
                <a:cs typeface="Times New Roman"/>
              </a:rPr>
              <a:t>основанный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dirty="0">
                <a:latin typeface="Times New Roman"/>
                <a:cs typeface="Times New Roman"/>
              </a:rPr>
              <a:t>сравнении </a:t>
            </a:r>
            <a:r>
              <a:rPr sz="2600" spc="-25" dirty="0">
                <a:latin typeface="Times New Roman"/>
                <a:cs typeface="Times New Roman"/>
              </a:rPr>
              <a:t>навыков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умений,  </a:t>
            </a:r>
            <a:r>
              <a:rPr sz="2600" spc="-25" dirty="0">
                <a:latin typeface="Times New Roman"/>
                <a:cs typeface="Times New Roman"/>
              </a:rPr>
              <a:t>которыми </a:t>
            </a:r>
            <a:r>
              <a:rPr sz="2600" spc="-10" dirty="0">
                <a:latin typeface="Times New Roman"/>
                <a:cs typeface="Times New Roman"/>
              </a:rPr>
              <a:t>обладает </a:t>
            </a:r>
            <a:r>
              <a:rPr sz="2600" spc="-5" dirty="0">
                <a:latin typeface="Times New Roman"/>
                <a:cs typeface="Times New Roman"/>
              </a:rPr>
              <a:t>ребенок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таблично	</a:t>
            </a:r>
            <a:r>
              <a:rPr sz="2600" spc="-10" dirty="0">
                <a:latin typeface="Times New Roman"/>
                <a:cs typeface="Times New Roman"/>
              </a:rPr>
              <a:t>структурированным	перечнем.  Существует	</a:t>
            </a:r>
            <a:r>
              <a:rPr sz="2600" spc="-5" dirty="0">
                <a:latin typeface="Times New Roman"/>
                <a:cs typeface="Times New Roman"/>
              </a:rPr>
              <a:t>большое </a:t>
            </a:r>
            <a:r>
              <a:rPr sz="2600" spc="-15" dirty="0">
                <a:latin typeface="Times New Roman"/>
                <a:cs typeface="Times New Roman"/>
              </a:rPr>
              <a:t>количество </a:t>
            </a:r>
            <a:r>
              <a:rPr sz="2600" spc="-10" dirty="0">
                <a:latin typeface="Times New Roman"/>
                <a:cs typeface="Times New Roman"/>
              </a:rPr>
              <a:t>таблиц </a:t>
            </a:r>
            <a:r>
              <a:rPr sz="2600" spc="-5" dirty="0">
                <a:latin typeface="Times New Roman"/>
                <a:cs typeface="Times New Roman"/>
              </a:rPr>
              <a:t>по </a:t>
            </a:r>
            <a:r>
              <a:rPr sz="2600" spc="-10" dirty="0">
                <a:latin typeface="Times New Roman"/>
                <a:cs typeface="Times New Roman"/>
              </a:rPr>
              <a:t>оценке </a:t>
            </a:r>
            <a:r>
              <a:rPr sz="2600" spc="-20" dirty="0">
                <a:latin typeface="Times New Roman"/>
                <a:cs typeface="Times New Roman"/>
              </a:rPr>
              <a:t>психомоторного  </a:t>
            </a:r>
            <a:r>
              <a:rPr sz="2600" dirty="0">
                <a:latin typeface="Times New Roman"/>
                <a:cs typeface="Times New Roman"/>
              </a:rPr>
              <a:t>развития детей </a:t>
            </a:r>
            <a:r>
              <a:rPr sz="2600" spc="-5" dirty="0">
                <a:latin typeface="Times New Roman"/>
                <a:cs typeface="Times New Roman"/>
              </a:rPr>
              <a:t>различного </a:t>
            </a:r>
            <a:r>
              <a:rPr sz="2600" spc="5" dirty="0">
                <a:latin typeface="Times New Roman"/>
                <a:cs typeface="Times New Roman"/>
              </a:rPr>
              <a:t>возраста. </a:t>
            </a:r>
            <a:r>
              <a:rPr sz="2600" spc="-30" dirty="0">
                <a:latin typeface="Times New Roman"/>
                <a:cs typeface="Times New Roman"/>
              </a:rPr>
              <a:t>Однако </a:t>
            </a:r>
            <a:r>
              <a:rPr sz="2600" spc="-15" dirty="0">
                <a:latin typeface="Times New Roman"/>
                <a:cs typeface="Times New Roman"/>
              </a:rPr>
              <a:t>громоздкость </a:t>
            </a:r>
            <a:r>
              <a:rPr sz="2600" dirty="0">
                <a:latin typeface="Times New Roman"/>
                <a:cs typeface="Times New Roman"/>
              </a:rPr>
              <a:t>и сложность  данных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dirty="0">
                <a:latin typeface="Times New Roman"/>
                <a:cs typeface="Times New Roman"/>
              </a:rPr>
              <a:t>а</a:t>
            </a:r>
            <a:r>
              <a:rPr sz="2600" spc="-65" dirty="0">
                <a:latin typeface="Times New Roman"/>
                <a:cs typeface="Times New Roman"/>
              </a:rPr>
              <a:t>б</a:t>
            </a:r>
            <a:r>
              <a:rPr sz="2600" spc="-5" dirty="0">
                <a:latin typeface="Times New Roman"/>
                <a:cs typeface="Times New Roman"/>
              </a:rPr>
              <a:t>ли</a:t>
            </a:r>
            <a:r>
              <a:rPr sz="2600" dirty="0">
                <a:latin typeface="Times New Roman"/>
                <a:cs typeface="Times New Roman"/>
              </a:rPr>
              <a:t>ц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з</a:t>
            </a:r>
            <a:r>
              <a:rPr sz="2600" spc="-75" dirty="0">
                <a:latin typeface="Times New Roman"/>
                <a:cs typeface="Times New Roman"/>
              </a:rPr>
              <a:t>а</a:t>
            </a:r>
            <a:r>
              <a:rPr sz="2600" spc="35" dirty="0">
                <a:latin typeface="Times New Roman"/>
                <a:cs typeface="Times New Roman"/>
              </a:rPr>
              <a:t>т</a:t>
            </a:r>
            <a:r>
              <a:rPr sz="2600" spc="-30" dirty="0">
                <a:latin typeface="Times New Roman"/>
                <a:cs typeface="Times New Roman"/>
              </a:rPr>
              <a:t>р</a:t>
            </a:r>
            <a:r>
              <a:rPr sz="2600" spc="-150" dirty="0">
                <a:latin typeface="Times New Roman"/>
                <a:cs typeface="Times New Roman"/>
              </a:rPr>
              <a:t>у</a:t>
            </a:r>
            <a:r>
              <a:rPr sz="2600" dirty="0">
                <a:latin typeface="Times New Roman"/>
                <a:cs typeface="Times New Roman"/>
              </a:rPr>
              <a:t>дня</a:t>
            </a:r>
            <a:r>
              <a:rPr sz="2600" spc="-35" dirty="0">
                <a:latin typeface="Times New Roman"/>
                <a:cs typeface="Times New Roman"/>
              </a:rPr>
              <a:t>ю</a:t>
            </a:r>
            <a:r>
              <a:rPr sz="2600" dirty="0">
                <a:latin typeface="Times New Roman"/>
                <a:cs typeface="Times New Roman"/>
              </a:rPr>
              <a:t>т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исп</a:t>
            </a:r>
            <a:r>
              <a:rPr sz="2600" spc="-40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льз</a:t>
            </a:r>
            <a:r>
              <a:rPr sz="2600" spc="-15" dirty="0">
                <a:latin typeface="Times New Roman"/>
                <a:cs typeface="Times New Roman"/>
              </a:rPr>
              <a:t>о</a:t>
            </a:r>
            <a:r>
              <a:rPr sz="2600" spc="-40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ан</a:t>
            </a:r>
            <a:r>
              <a:rPr sz="2600" spc="-10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е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х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35" dirty="0">
                <a:latin typeface="Times New Roman"/>
                <a:cs typeface="Times New Roman"/>
              </a:rPr>
              <a:t>к</a:t>
            </a:r>
            <a:r>
              <a:rPr sz="2600" spc="-114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ч</a:t>
            </a:r>
            <a:r>
              <a:rPr sz="2600" spc="55" dirty="0">
                <a:latin typeface="Times New Roman"/>
                <a:cs typeface="Times New Roman"/>
              </a:rPr>
              <a:t>е</a:t>
            </a:r>
            <a:r>
              <a:rPr sz="2600" dirty="0">
                <a:latin typeface="Times New Roman"/>
                <a:cs typeface="Times New Roman"/>
              </a:rPr>
              <a:t>ст</a:t>
            </a:r>
            <a:r>
              <a:rPr sz="2600" spc="-15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е	с</a:t>
            </a:r>
            <a:r>
              <a:rPr sz="2600" spc="-10" dirty="0">
                <a:latin typeface="Times New Roman"/>
                <a:cs typeface="Times New Roman"/>
              </a:rPr>
              <a:t>к</a:t>
            </a:r>
            <a:r>
              <a:rPr sz="2600" dirty="0">
                <a:latin typeface="Times New Roman"/>
                <a:cs typeface="Times New Roman"/>
              </a:rPr>
              <a:t>ринин</a:t>
            </a:r>
            <a:r>
              <a:rPr sz="2600" spc="-60" dirty="0">
                <a:latin typeface="Times New Roman"/>
                <a:cs typeface="Times New Roman"/>
              </a:rPr>
              <a:t>г</a:t>
            </a:r>
            <a:r>
              <a:rPr sz="2600" dirty="0">
                <a:latin typeface="Times New Roman"/>
                <a:cs typeface="Times New Roman"/>
              </a:rPr>
              <a:t>о</a:t>
            </a:r>
            <a:r>
              <a:rPr sz="2600" spc="-15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5" dirty="0">
                <a:latin typeface="Times New Roman"/>
                <a:cs typeface="Times New Roman"/>
              </a:rPr>
              <a:t>х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537" rIns="0" bIns="0" rtlCol="0">
            <a:spAutoFit/>
          </a:bodyPr>
          <a:lstStyle/>
          <a:p>
            <a:pPr marL="403860" marR="5080" indent="607695">
              <a:lnSpc>
                <a:spcPts val="3460"/>
              </a:lnSpc>
              <a:spcBef>
                <a:spcPts val="535"/>
              </a:spcBef>
            </a:pPr>
            <a:r>
              <a:rPr sz="3200" b="0" spc="-5" dirty="0">
                <a:latin typeface="Calibri Light"/>
                <a:cs typeface="Calibri Light"/>
              </a:rPr>
              <a:t>Количественная оценка возрастного </a:t>
            </a:r>
            <a:r>
              <a:rPr sz="3200" b="0" dirty="0">
                <a:latin typeface="Calibri Light"/>
                <a:cs typeface="Calibri Light"/>
              </a:rPr>
              <a:t>развития  </a:t>
            </a:r>
            <a:r>
              <a:rPr sz="3200" b="0" spc="-5" dirty="0">
                <a:latin typeface="Calibri Light"/>
                <a:cs typeface="Calibri Light"/>
              </a:rPr>
              <a:t>Адаптированный метод Л.Т.Журбы,</a:t>
            </a:r>
            <a:r>
              <a:rPr sz="3200" b="0" spc="8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Е.М.Мастюковой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7586"/>
            <a:ext cx="10259060" cy="4355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1752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Times New Roman"/>
                <a:cs typeface="Times New Roman"/>
              </a:rPr>
              <a:t>Позволяет </a:t>
            </a:r>
            <a:r>
              <a:rPr sz="2600" dirty="0">
                <a:latin typeface="Times New Roman"/>
                <a:cs typeface="Times New Roman"/>
              </a:rPr>
              <a:t>оценить </a:t>
            </a:r>
            <a:r>
              <a:rPr sz="2600" spc="-5" dirty="0">
                <a:latin typeface="Times New Roman"/>
                <a:cs typeface="Times New Roman"/>
              </a:rPr>
              <a:t>не </a:t>
            </a:r>
            <a:r>
              <a:rPr sz="2600" spc="-40" dirty="0">
                <a:latin typeface="Times New Roman"/>
                <a:cs typeface="Times New Roman"/>
              </a:rPr>
              <a:t>только </a:t>
            </a:r>
            <a:r>
              <a:rPr sz="2600" spc="-10" dirty="0">
                <a:latin typeface="Times New Roman"/>
                <a:cs typeface="Times New Roman"/>
              </a:rPr>
              <a:t>качественные характеристики  </a:t>
            </a:r>
            <a:r>
              <a:rPr sz="2600" spc="-5" dirty="0">
                <a:latin typeface="Times New Roman"/>
                <a:cs typeface="Times New Roman"/>
              </a:rPr>
              <a:t>отклонений </a:t>
            </a:r>
            <a:r>
              <a:rPr sz="2600" dirty="0">
                <a:latin typeface="Times New Roman"/>
                <a:cs typeface="Times New Roman"/>
              </a:rPr>
              <a:t>в развитии, </a:t>
            </a:r>
            <a:r>
              <a:rPr sz="2600" spc="-5" dirty="0">
                <a:latin typeface="Times New Roman"/>
                <a:cs typeface="Times New Roman"/>
              </a:rPr>
              <a:t>но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10" dirty="0">
                <a:latin typeface="Times New Roman"/>
                <a:cs typeface="Times New Roman"/>
              </a:rPr>
              <a:t>количественные </a:t>
            </a:r>
            <a:r>
              <a:rPr sz="2600" dirty="0">
                <a:latin typeface="Times New Roman"/>
                <a:cs typeface="Times New Roman"/>
              </a:rPr>
              <a:t>(в </a:t>
            </a:r>
            <a:r>
              <a:rPr sz="2600" spc="-5" dirty="0">
                <a:latin typeface="Times New Roman"/>
                <a:cs typeface="Times New Roman"/>
              </a:rPr>
              <a:t>баллах). </a:t>
            </a:r>
            <a:r>
              <a:rPr sz="2600" spc="5" dirty="0">
                <a:latin typeface="Times New Roman"/>
                <a:cs typeface="Times New Roman"/>
              </a:rPr>
              <a:t>Эта </a:t>
            </a:r>
            <a:r>
              <a:rPr sz="2600" spc="-10" dirty="0">
                <a:latin typeface="Times New Roman"/>
                <a:cs typeface="Times New Roman"/>
              </a:rPr>
              <a:t>шкала  предусматривает </a:t>
            </a:r>
            <a:r>
              <a:rPr sz="2600" dirty="0">
                <a:latin typeface="Times New Roman"/>
                <a:cs typeface="Times New Roman"/>
              </a:rPr>
              <a:t>динамический </a:t>
            </a:r>
            <a:r>
              <a:rPr sz="2600" spc="-15" dirty="0">
                <a:latin typeface="Times New Roman"/>
                <a:cs typeface="Times New Roman"/>
              </a:rPr>
              <a:t>контроль </a:t>
            </a:r>
            <a:r>
              <a:rPr sz="2600" dirty="0">
                <a:latin typeface="Times New Roman"/>
                <a:cs typeface="Times New Roman"/>
              </a:rPr>
              <a:t>по </a:t>
            </a:r>
            <a:r>
              <a:rPr sz="2600" spc="5" dirty="0">
                <a:latin typeface="Times New Roman"/>
                <a:cs typeface="Times New Roman"/>
              </a:rPr>
              <a:t>месяцам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5" dirty="0">
                <a:latin typeface="Times New Roman"/>
                <a:cs typeface="Times New Roman"/>
              </a:rPr>
              <a:t>течение  первого </a:t>
            </a:r>
            <a:r>
              <a:rPr sz="2600" spc="-35" dirty="0">
                <a:latin typeface="Times New Roman"/>
                <a:cs typeface="Times New Roman"/>
              </a:rPr>
              <a:t>года </a:t>
            </a:r>
            <a:r>
              <a:rPr sz="2600" dirty="0">
                <a:latin typeface="Times New Roman"/>
                <a:cs typeface="Times New Roman"/>
              </a:rPr>
              <a:t>жизни и </a:t>
            </a:r>
            <a:r>
              <a:rPr sz="2600" spc="-25" dirty="0">
                <a:latin typeface="Times New Roman"/>
                <a:cs typeface="Times New Roman"/>
              </a:rPr>
              <a:t>комплексную </a:t>
            </a:r>
            <a:r>
              <a:rPr sz="2600" spc="-10" dirty="0">
                <a:latin typeface="Times New Roman"/>
                <a:cs typeface="Times New Roman"/>
              </a:rPr>
              <a:t>оценку </a:t>
            </a:r>
            <a:r>
              <a:rPr sz="2600" dirty="0">
                <a:latin typeface="Times New Roman"/>
                <a:cs typeface="Times New Roman"/>
              </a:rPr>
              <a:t>в баллах </a:t>
            </a:r>
            <a:r>
              <a:rPr sz="2600" spc="-15" dirty="0">
                <a:latin typeface="Times New Roman"/>
                <a:cs typeface="Times New Roman"/>
              </a:rPr>
              <a:t>от </a:t>
            </a:r>
            <a:r>
              <a:rPr sz="2600" dirty="0">
                <a:latin typeface="Times New Roman"/>
                <a:cs typeface="Times New Roman"/>
              </a:rPr>
              <a:t>0 до 3 </a:t>
            </a:r>
            <a:r>
              <a:rPr sz="2600" spc="-5" dirty="0">
                <a:latin typeface="Times New Roman"/>
                <a:cs typeface="Times New Roman"/>
              </a:rPr>
              <a:t>по </a:t>
            </a:r>
            <a:r>
              <a:rPr sz="2600" dirty="0">
                <a:latin typeface="Times New Roman"/>
                <a:cs typeface="Times New Roman"/>
              </a:rPr>
              <a:t>10  </a:t>
            </a:r>
            <a:r>
              <a:rPr sz="2600" spc="-5" dirty="0">
                <a:latin typeface="Times New Roman"/>
                <a:cs typeface="Times New Roman"/>
              </a:rPr>
              <a:t>пунктам.</a:t>
            </a:r>
            <a:endParaRPr sz="2600">
              <a:latin typeface="Times New Roman"/>
              <a:cs typeface="Times New Roman"/>
            </a:endParaRPr>
          </a:p>
          <a:p>
            <a:pPr marL="241300" marR="65659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основу </a:t>
            </a:r>
            <a:r>
              <a:rPr sz="2600" spc="-5" dirty="0">
                <a:latin typeface="Times New Roman"/>
                <a:cs typeface="Times New Roman"/>
              </a:rPr>
              <a:t>оценки </a:t>
            </a:r>
            <a:r>
              <a:rPr sz="2600" spc="-20" dirty="0">
                <a:latin typeface="Times New Roman"/>
                <a:cs typeface="Times New Roman"/>
              </a:rPr>
              <a:t>положен </a:t>
            </a:r>
            <a:r>
              <a:rPr sz="2600" spc="-25" dirty="0">
                <a:latin typeface="Times New Roman"/>
                <a:cs typeface="Times New Roman"/>
              </a:rPr>
              <a:t>комплексный </a:t>
            </a:r>
            <a:r>
              <a:rPr sz="2600" spc="-10" dirty="0">
                <a:latin typeface="Times New Roman"/>
                <a:cs typeface="Times New Roman"/>
              </a:rPr>
              <a:t>эволюционный </a:t>
            </a:r>
            <a:r>
              <a:rPr sz="2600" dirty="0">
                <a:latin typeface="Times New Roman"/>
                <a:cs typeface="Times New Roman"/>
              </a:rPr>
              <a:t>анализ  развития </a:t>
            </a:r>
            <a:r>
              <a:rPr sz="2600" spc="-15" dirty="0">
                <a:latin typeface="Times New Roman"/>
                <a:cs typeface="Times New Roman"/>
              </a:rPr>
              <a:t>ребенка </a:t>
            </a:r>
            <a:r>
              <a:rPr sz="2600" dirty="0">
                <a:latin typeface="Times New Roman"/>
                <a:cs typeface="Times New Roman"/>
              </a:rPr>
              <a:t>на </a:t>
            </a:r>
            <a:r>
              <a:rPr sz="2600" spc="-15" dirty="0">
                <a:latin typeface="Times New Roman"/>
                <a:cs typeface="Times New Roman"/>
              </a:rPr>
              <a:t>каждом </a:t>
            </a:r>
            <a:r>
              <a:rPr sz="2600" spc="10" dirty="0">
                <a:latin typeface="Times New Roman"/>
                <a:cs typeface="Times New Roman"/>
              </a:rPr>
              <a:t>месяце </a:t>
            </a:r>
            <a:r>
              <a:rPr sz="2600" dirty="0">
                <a:latin typeface="Times New Roman"/>
                <a:cs typeface="Times New Roman"/>
              </a:rPr>
              <a:t>жизни с </a:t>
            </a:r>
            <a:r>
              <a:rPr sz="2600" spc="-5" dirty="0">
                <a:latin typeface="Times New Roman"/>
                <a:cs typeface="Times New Roman"/>
              </a:rPr>
              <a:t>выделением </a:t>
            </a:r>
            <a:r>
              <a:rPr sz="2600" spc="-10" dirty="0">
                <a:latin typeface="Times New Roman"/>
                <a:cs typeface="Times New Roman"/>
              </a:rPr>
              <a:t>ведущих  </a:t>
            </a:r>
            <a:r>
              <a:rPr sz="2600" dirty="0">
                <a:latin typeface="Times New Roman"/>
                <a:cs typeface="Times New Roman"/>
              </a:rPr>
              <a:t>узловых </a:t>
            </a:r>
            <a:r>
              <a:rPr sz="2600" spc="-10" dirty="0">
                <a:latin typeface="Times New Roman"/>
                <a:cs typeface="Times New Roman"/>
              </a:rPr>
              <a:t>функций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-15" dirty="0">
                <a:latin typeface="Times New Roman"/>
                <a:cs typeface="Times New Roman"/>
              </a:rPr>
              <a:t>каждом </a:t>
            </a:r>
            <a:r>
              <a:rPr sz="2600" spc="-10" dirty="0">
                <a:latin typeface="Times New Roman"/>
                <a:cs typeface="Times New Roman"/>
              </a:rPr>
              <a:t>возрастном </a:t>
            </a:r>
            <a:r>
              <a:rPr sz="2600" spc="-5" dirty="0">
                <a:latin typeface="Times New Roman"/>
                <a:cs typeface="Times New Roman"/>
              </a:rPr>
              <a:t>этапе.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оцениваемые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ct val="80000"/>
              </a:lnSpc>
            </a:pPr>
            <a:r>
              <a:rPr sz="2600" spc="-15" dirty="0">
                <a:latin typeface="Times New Roman"/>
                <a:cs typeface="Times New Roman"/>
              </a:rPr>
              <a:t>показатели включены </a:t>
            </a:r>
            <a:r>
              <a:rPr sz="2600" spc="-5" dirty="0">
                <a:latin typeface="Times New Roman"/>
                <a:cs typeface="Times New Roman"/>
              </a:rPr>
              <a:t>не </a:t>
            </a:r>
            <a:r>
              <a:rPr sz="2600" spc="-40" dirty="0">
                <a:latin typeface="Times New Roman"/>
                <a:cs typeface="Times New Roman"/>
              </a:rPr>
              <a:t>только </a:t>
            </a:r>
            <a:r>
              <a:rPr sz="2600" dirty="0">
                <a:latin typeface="Times New Roman"/>
                <a:cs typeface="Times New Roman"/>
              </a:rPr>
              <a:t>динамически </a:t>
            </a:r>
            <a:r>
              <a:rPr sz="2600" spc="-5" dirty="0">
                <a:latin typeface="Times New Roman"/>
                <a:cs typeface="Times New Roman"/>
              </a:rPr>
              <a:t>изменяющиеся </a:t>
            </a:r>
            <a:r>
              <a:rPr sz="2600" spc="-10" dirty="0">
                <a:latin typeface="Times New Roman"/>
                <a:cs typeface="Times New Roman"/>
              </a:rPr>
              <a:t>функции,  </a:t>
            </a:r>
            <a:r>
              <a:rPr sz="2600" spc="-5" dirty="0">
                <a:latin typeface="Times New Roman"/>
                <a:cs typeface="Times New Roman"/>
              </a:rPr>
              <a:t>но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уровень </a:t>
            </a:r>
            <a:r>
              <a:rPr sz="2600" spc="-15" dirty="0">
                <a:latin typeface="Times New Roman"/>
                <a:cs typeface="Times New Roman"/>
              </a:rPr>
              <a:t>стигматизации, </a:t>
            </a:r>
            <a:r>
              <a:rPr sz="2600" dirty="0">
                <a:latin typeface="Times New Roman"/>
                <a:cs typeface="Times New Roman"/>
              </a:rPr>
              <a:t>черепная </a:t>
            </a:r>
            <a:r>
              <a:rPr sz="2600" spc="-5" dirty="0">
                <a:latin typeface="Times New Roman"/>
                <a:cs typeface="Times New Roman"/>
              </a:rPr>
              <a:t>иннервация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патологические</a:t>
            </a:r>
            <a:endParaRPr sz="2600">
              <a:latin typeface="Times New Roman"/>
              <a:cs typeface="Times New Roman"/>
            </a:endParaRPr>
          </a:p>
          <a:p>
            <a:pPr marL="241300" marR="36195">
              <a:lnSpc>
                <a:spcPct val="80000"/>
              </a:lnSpc>
            </a:pPr>
            <a:r>
              <a:rPr sz="2600" spc="-5" dirty="0">
                <a:latin typeface="Times New Roman"/>
                <a:cs typeface="Times New Roman"/>
              </a:rPr>
              <a:t>движения, </a:t>
            </a:r>
            <a:r>
              <a:rPr sz="2600" spc="-25" dirty="0">
                <a:latin typeface="Times New Roman"/>
                <a:cs typeface="Times New Roman"/>
              </a:rPr>
              <a:t>которые, </a:t>
            </a:r>
            <a:r>
              <a:rPr sz="2600" spc="-40" dirty="0">
                <a:latin typeface="Times New Roman"/>
                <a:cs typeface="Times New Roman"/>
              </a:rPr>
              <a:t>хотя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5" dirty="0">
                <a:latin typeface="Times New Roman"/>
                <a:cs typeface="Times New Roman"/>
              </a:rPr>
              <a:t>не являются </a:t>
            </a:r>
            <a:r>
              <a:rPr sz="2600" spc="-10" dirty="0">
                <a:latin typeface="Times New Roman"/>
                <a:cs typeface="Times New Roman"/>
              </a:rPr>
              <a:t>показателями </a:t>
            </a:r>
            <a:r>
              <a:rPr sz="2600" spc="5" dirty="0">
                <a:latin typeface="Times New Roman"/>
                <a:cs typeface="Times New Roman"/>
              </a:rPr>
              <a:t>уровня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развития,  но </a:t>
            </a:r>
            <a:r>
              <a:rPr sz="2600" spc="-10" dirty="0">
                <a:latin typeface="Times New Roman"/>
                <a:cs typeface="Times New Roman"/>
              </a:rPr>
              <a:t>помогают </a:t>
            </a:r>
            <a:r>
              <a:rPr sz="2600" spc="-5" dirty="0">
                <a:latin typeface="Times New Roman"/>
                <a:cs typeface="Times New Roman"/>
              </a:rPr>
              <a:t>выявить </a:t>
            </a:r>
            <a:r>
              <a:rPr sz="2600" spc="-10" dirty="0">
                <a:latin typeface="Times New Roman"/>
                <a:cs typeface="Times New Roman"/>
              </a:rPr>
              <a:t>группу </a:t>
            </a:r>
            <a:r>
              <a:rPr sz="2600" spc="-5" dirty="0">
                <a:latin typeface="Times New Roman"/>
                <a:cs typeface="Times New Roman"/>
              </a:rPr>
              <a:t>детей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повышенным </a:t>
            </a:r>
            <a:r>
              <a:rPr sz="2600" spc="-30" dirty="0">
                <a:latin typeface="Times New Roman"/>
                <a:cs typeface="Times New Roman"/>
              </a:rPr>
              <a:t>риском </a:t>
            </a:r>
            <a:r>
              <a:rPr sz="2600" spc="-5" dirty="0">
                <a:latin typeface="Times New Roman"/>
                <a:cs typeface="Times New Roman"/>
              </a:rPr>
              <a:t>задержки  </a:t>
            </a:r>
            <a:r>
              <a:rPr sz="2600" dirty="0">
                <a:latin typeface="Times New Roman"/>
                <a:cs typeface="Times New Roman"/>
              </a:rPr>
              <a:t>развития.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537" rIns="0" bIns="0" rtlCol="0">
            <a:spAutoFit/>
          </a:bodyPr>
          <a:lstStyle/>
          <a:p>
            <a:pPr marL="403860" marR="5080" indent="607695">
              <a:lnSpc>
                <a:spcPts val="3460"/>
              </a:lnSpc>
              <a:spcBef>
                <a:spcPts val="535"/>
              </a:spcBef>
            </a:pPr>
            <a:r>
              <a:rPr sz="3200" b="0" spc="-5" dirty="0">
                <a:latin typeface="Calibri Light"/>
                <a:cs typeface="Calibri Light"/>
              </a:rPr>
              <a:t>Количественная оценка возрастного </a:t>
            </a:r>
            <a:r>
              <a:rPr sz="3200" b="0" dirty="0">
                <a:latin typeface="Calibri Light"/>
                <a:cs typeface="Calibri Light"/>
              </a:rPr>
              <a:t>развития  </a:t>
            </a:r>
            <a:r>
              <a:rPr sz="3200" b="0" spc="-5" dirty="0">
                <a:latin typeface="Calibri Light"/>
                <a:cs typeface="Calibri Light"/>
              </a:rPr>
              <a:t>Адаптированный метод Л.Т.Журбы,</a:t>
            </a:r>
            <a:r>
              <a:rPr sz="3200" b="0" spc="8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Е.М.Мастюковой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96769"/>
            <a:ext cx="9971405" cy="321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По предлагаемой </a:t>
            </a:r>
            <a:r>
              <a:rPr sz="2200" spc="-20" dirty="0">
                <a:latin typeface="Times New Roman"/>
                <a:cs typeface="Times New Roman"/>
              </a:rPr>
              <a:t>методике </a:t>
            </a:r>
            <a:r>
              <a:rPr sz="2200" spc="-15" dirty="0">
                <a:latin typeface="Times New Roman"/>
                <a:cs typeface="Times New Roman"/>
              </a:rPr>
              <a:t>количественная </a:t>
            </a:r>
            <a:r>
              <a:rPr sz="2200" spc="-10" dirty="0">
                <a:latin typeface="Times New Roman"/>
                <a:cs typeface="Times New Roman"/>
              </a:rPr>
              <a:t>оценка </a:t>
            </a:r>
            <a:r>
              <a:rPr sz="2200" spc="-5" dirty="0">
                <a:latin typeface="Times New Roman"/>
                <a:cs typeface="Times New Roman"/>
              </a:rPr>
              <a:t>на </a:t>
            </a:r>
            <a:r>
              <a:rPr sz="2200" spc="-15" dirty="0">
                <a:latin typeface="Times New Roman"/>
                <a:cs typeface="Times New Roman"/>
              </a:rPr>
              <a:t>каждом </a:t>
            </a:r>
            <a:r>
              <a:rPr sz="2200" spc="-10" dirty="0">
                <a:latin typeface="Times New Roman"/>
                <a:cs typeface="Times New Roman"/>
              </a:rPr>
              <a:t>возрастном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этапе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2200" spc="-10" dirty="0">
                <a:latin typeface="Times New Roman"/>
                <a:cs typeface="Times New Roman"/>
              </a:rPr>
              <a:t>проводилась </a:t>
            </a:r>
            <a:r>
              <a:rPr sz="2200" spc="-5" dirty="0">
                <a:latin typeface="Times New Roman"/>
                <a:cs typeface="Times New Roman"/>
              </a:rPr>
              <a:t>на </a:t>
            </a:r>
            <a:r>
              <a:rPr sz="2200" spc="5" dirty="0">
                <a:latin typeface="Times New Roman"/>
                <a:cs typeface="Times New Roman"/>
              </a:rPr>
              <a:t>основе </a:t>
            </a:r>
            <a:r>
              <a:rPr sz="2200" spc="-15" dirty="0">
                <a:latin typeface="Times New Roman"/>
                <a:cs typeface="Times New Roman"/>
              </a:rPr>
              <a:t>показателей, </a:t>
            </a:r>
            <a:r>
              <a:rPr sz="2200" spc="-25" dirty="0">
                <a:latin typeface="Times New Roman"/>
                <a:cs typeface="Times New Roman"/>
              </a:rPr>
              <a:t>которые </a:t>
            </a:r>
            <a:r>
              <a:rPr sz="2200" spc="-5" dirty="0">
                <a:latin typeface="Times New Roman"/>
                <a:cs typeface="Times New Roman"/>
              </a:rPr>
              <a:t>оцениваются по </a:t>
            </a:r>
            <a:r>
              <a:rPr sz="2200" spc="-10" dirty="0">
                <a:latin typeface="Times New Roman"/>
                <a:cs typeface="Times New Roman"/>
              </a:rPr>
              <a:t>4-х </a:t>
            </a:r>
            <a:r>
              <a:rPr sz="2200" spc="-5" dirty="0">
                <a:latin typeface="Times New Roman"/>
                <a:cs typeface="Times New Roman"/>
              </a:rPr>
              <a:t>балльной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системе</a:t>
            </a:r>
            <a:endParaRPr sz="2200">
              <a:latin typeface="Times New Roman"/>
              <a:cs typeface="Times New Roman"/>
            </a:endParaRPr>
          </a:p>
          <a:p>
            <a:pPr marL="12700" marR="37655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Times New Roman"/>
                <a:cs typeface="Times New Roman"/>
              </a:rPr>
              <a:t>(оптимальное развитие </a:t>
            </a:r>
            <a:r>
              <a:rPr sz="2200" spc="-10" dirty="0">
                <a:latin typeface="Times New Roman"/>
                <a:cs typeface="Times New Roman"/>
              </a:rPr>
              <a:t>функции </a:t>
            </a:r>
            <a:r>
              <a:rPr sz="2200" spc="-5" dirty="0">
                <a:latin typeface="Times New Roman"/>
                <a:cs typeface="Times New Roman"/>
              </a:rPr>
              <a:t>— 3 балла, ее отсутствие — 0 баллов) с </a:t>
            </a:r>
            <a:r>
              <a:rPr sz="2200" spc="-15" dirty="0">
                <a:latin typeface="Times New Roman"/>
                <a:cs typeface="Times New Roman"/>
              </a:rPr>
              <a:t>учетом  </a:t>
            </a:r>
            <a:r>
              <a:rPr sz="2200" spc="-5" dirty="0">
                <a:latin typeface="Times New Roman"/>
                <a:cs typeface="Times New Roman"/>
              </a:rPr>
              <a:t>динамики </a:t>
            </a:r>
            <a:r>
              <a:rPr sz="2200" spc="-15" dirty="0">
                <a:latin typeface="Times New Roman"/>
                <a:cs typeface="Times New Roman"/>
              </a:rPr>
              <a:t>нормального </a:t>
            </a:r>
            <a:r>
              <a:rPr sz="2200" spc="-10" dirty="0">
                <a:latin typeface="Times New Roman"/>
                <a:cs typeface="Times New Roman"/>
              </a:rPr>
              <a:t>возрастного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развития.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</a:pPr>
            <a:r>
              <a:rPr sz="2200" spc="-5" dirty="0">
                <a:latin typeface="Times New Roman"/>
                <a:cs typeface="Times New Roman"/>
              </a:rPr>
              <a:t>Оптимальная </a:t>
            </a:r>
            <a:r>
              <a:rPr sz="2200" spc="-10" dirty="0">
                <a:latin typeface="Times New Roman"/>
                <a:cs typeface="Times New Roman"/>
              </a:rPr>
              <a:t>оценка </a:t>
            </a:r>
            <a:r>
              <a:rPr sz="2200" spc="-5" dirty="0">
                <a:latin typeface="Times New Roman"/>
                <a:cs typeface="Times New Roman"/>
              </a:rPr>
              <a:t>по </a:t>
            </a:r>
            <a:r>
              <a:rPr sz="2200" spc="-10" dirty="0">
                <a:latin typeface="Times New Roman"/>
                <a:cs typeface="Times New Roman"/>
              </a:rPr>
              <a:t>шкале возрастного </a:t>
            </a:r>
            <a:r>
              <a:rPr sz="2200" spc="-5" dirty="0">
                <a:latin typeface="Times New Roman"/>
                <a:cs typeface="Times New Roman"/>
              </a:rPr>
              <a:t>развития соответствовала 30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баллам.</a:t>
            </a:r>
            <a:endParaRPr sz="2200">
              <a:latin typeface="Times New Roman"/>
              <a:cs typeface="Times New Roman"/>
            </a:endParaRPr>
          </a:p>
          <a:p>
            <a:pPr marL="12700" marR="934085">
              <a:lnSpc>
                <a:spcPct val="70000"/>
              </a:lnSpc>
              <a:spcBef>
                <a:spcPts val="395"/>
              </a:spcBef>
            </a:pPr>
            <a:r>
              <a:rPr sz="2200" spc="-15" dirty="0">
                <a:latin typeface="Times New Roman"/>
                <a:cs typeface="Times New Roman"/>
              </a:rPr>
              <a:t>Оценка </a:t>
            </a:r>
            <a:r>
              <a:rPr sz="2200" dirty="0">
                <a:latin typeface="Times New Roman"/>
                <a:cs typeface="Times New Roman"/>
              </a:rPr>
              <a:t>27-29 </a:t>
            </a:r>
            <a:r>
              <a:rPr sz="2200" spc="-5" dirty="0">
                <a:latin typeface="Times New Roman"/>
                <a:cs typeface="Times New Roman"/>
              </a:rPr>
              <a:t>баллов на </a:t>
            </a:r>
            <a:r>
              <a:rPr sz="2200" spc="-25" dirty="0">
                <a:latin typeface="Times New Roman"/>
                <a:cs typeface="Times New Roman"/>
              </a:rPr>
              <a:t>одном </a:t>
            </a:r>
            <a:r>
              <a:rPr sz="2200" spc="-10" dirty="0">
                <a:latin typeface="Times New Roman"/>
                <a:cs typeface="Times New Roman"/>
              </a:rPr>
              <a:t>возрастном </a:t>
            </a:r>
            <a:r>
              <a:rPr sz="2200" spc="-5" dirty="0">
                <a:latin typeface="Times New Roman"/>
                <a:cs typeface="Times New Roman"/>
              </a:rPr>
              <a:t>этапе расценивается </a:t>
            </a:r>
            <a:r>
              <a:rPr sz="2200" spc="-15" dirty="0">
                <a:latin typeface="Times New Roman"/>
                <a:cs typeface="Times New Roman"/>
              </a:rPr>
              <a:t>как </a:t>
            </a:r>
            <a:r>
              <a:rPr sz="2200" spc="-10" dirty="0">
                <a:latin typeface="Times New Roman"/>
                <a:cs typeface="Times New Roman"/>
              </a:rPr>
              <a:t>вариант  </a:t>
            </a:r>
            <a:r>
              <a:rPr sz="2200" spc="-5" dirty="0">
                <a:latin typeface="Times New Roman"/>
                <a:cs typeface="Times New Roman"/>
              </a:rPr>
              <a:t>возрастной </a:t>
            </a:r>
            <a:r>
              <a:rPr sz="2200" spc="-10" dirty="0">
                <a:latin typeface="Times New Roman"/>
                <a:cs typeface="Times New Roman"/>
              </a:rPr>
              <a:t>нормы.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200" spc="-5" dirty="0">
                <a:latin typeface="Times New Roman"/>
                <a:cs typeface="Times New Roman"/>
              </a:rPr>
              <a:t>При </a:t>
            </a:r>
            <a:r>
              <a:rPr sz="2200" spc="-15" dirty="0">
                <a:latin typeface="Times New Roman"/>
                <a:cs typeface="Times New Roman"/>
              </a:rPr>
              <a:t>оценке </a:t>
            </a:r>
            <a:r>
              <a:rPr sz="2200" spc="-5" dirty="0">
                <a:latin typeface="Times New Roman"/>
                <a:cs typeface="Times New Roman"/>
              </a:rPr>
              <a:t>23-26 баллов детей </a:t>
            </a:r>
            <a:r>
              <a:rPr sz="2200" dirty="0">
                <a:latin typeface="Times New Roman"/>
                <a:cs typeface="Times New Roman"/>
              </a:rPr>
              <a:t>относят </a:t>
            </a:r>
            <a:r>
              <a:rPr sz="2200" spc="-5" dirty="0">
                <a:latin typeface="Times New Roman"/>
                <a:cs typeface="Times New Roman"/>
              </a:rPr>
              <a:t>к </a:t>
            </a:r>
            <a:r>
              <a:rPr sz="2200" spc="-10" dirty="0">
                <a:latin typeface="Times New Roman"/>
                <a:cs typeface="Times New Roman"/>
              </a:rPr>
              <a:t>безусловной </a:t>
            </a:r>
            <a:r>
              <a:rPr sz="2200" spc="-5" dirty="0">
                <a:latin typeface="Times New Roman"/>
                <a:cs typeface="Times New Roman"/>
              </a:rPr>
              <a:t>группе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риска;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200" spc="-15" dirty="0">
                <a:latin typeface="Times New Roman"/>
                <a:cs typeface="Times New Roman"/>
              </a:rPr>
              <a:t>Оценка </a:t>
            </a:r>
            <a:r>
              <a:rPr sz="2200" dirty="0">
                <a:latin typeface="Times New Roman"/>
                <a:cs typeface="Times New Roman"/>
              </a:rPr>
              <a:t>13-22 </a:t>
            </a:r>
            <a:r>
              <a:rPr sz="2200" spc="-5" dirty="0">
                <a:latin typeface="Times New Roman"/>
                <a:cs typeface="Times New Roman"/>
              </a:rPr>
              <a:t>балла </a:t>
            </a:r>
            <a:r>
              <a:rPr sz="2200" spc="-25" dirty="0">
                <a:latin typeface="Times New Roman"/>
                <a:cs typeface="Times New Roman"/>
              </a:rPr>
              <a:t>четко </a:t>
            </a:r>
            <a:r>
              <a:rPr sz="2200" spc="-15" dirty="0">
                <a:latin typeface="Times New Roman"/>
                <a:cs typeface="Times New Roman"/>
              </a:rPr>
              <a:t>свидетельствует </a:t>
            </a:r>
            <a:r>
              <a:rPr sz="2200" spc="-5" dirty="0">
                <a:latin typeface="Times New Roman"/>
                <a:cs typeface="Times New Roman"/>
              </a:rPr>
              <a:t>о </a:t>
            </a:r>
            <a:r>
              <a:rPr sz="2200" spc="-15" dirty="0">
                <a:latin typeface="Times New Roman"/>
                <a:cs typeface="Times New Roman"/>
              </a:rPr>
              <a:t>задержке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развития;</a:t>
            </a:r>
            <a:endParaRPr sz="2200">
              <a:latin typeface="Times New Roman"/>
              <a:cs typeface="Times New Roman"/>
            </a:endParaRPr>
          </a:p>
          <a:p>
            <a:pPr marL="12700" marR="594360">
              <a:lnSpc>
                <a:spcPct val="70000"/>
              </a:lnSpc>
              <a:spcBef>
                <a:spcPts val="994"/>
              </a:spcBef>
            </a:pPr>
            <a:r>
              <a:rPr sz="2200" spc="-30" dirty="0">
                <a:latin typeface="Times New Roman"/>
                <a:cs typeface="Times New Roman"/>
              </a:rPr>
              <a:t>Группу </a:t>
            </a:r>
            <a:r>
              <a:rPr sz="2200" spc="-5" dirty="0">
                <a:latin typeface="Times New Roman"/>
                <a:cs typeface="Times New Roman"/>
              </a:rPr>
              <a:t>детей с </a:t>
            </a:r>
            <a:r>
              <a:rPr sz="2200" spc="-20" dirty="0">
                <a:latin typeface="Times New Roman"/>
                <a:cs typeface="Times New Roman"/>
              </a:rPr>
              <a:t>оценкой </a:t>
            </a:r>
            <a:r>
              <a:rPr sz="2200" spc="-10" dirty="0">
                <a:latin typeface="Times New Roman"/>
                <a:cs typeface="Times New Roman"/>
              </a:rPr>
              <a:t>ниже </a:t>
            </a:r>
            <a:r>
              <a:rPr sz="2200" spc="-5" dirty="0">
                <a:latin typeface="Times New Roman"/>
                <a:cs typeface="Times New Roman"/>
              </a:rPr>
              <a:t>13 баллов составляют </a:t>
            </a:r>
            <a:r>
              <a:rPr sz="2200" spc="-10" dirty="0">
                <a:latin typeface="Times New Roman"/>
                <a:cs typeface="Times New Roman"/>
              </a:rPr>
              <a:t>больные </a:t>
            </a: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5" dirty="0">
                <a:latin typeface="Times New Roman"/>
                <a:cs typeface="Times New Roman"/>
              </a:rPr>
              <a:t>тяжелой </a:t>
            </a:r>
            <a:r>
              <a:rPr sz="2200" spc="-10" dirty="0">
                <a:latin typeface="Times New Roman"/>
                <a:cs typeface="Times New Roman"/>
              </a:rPr>
              <a:t>общей  </a:t>
            </a:r>
            <a:r>
              <a:rPr sz="2200" spc="-15" dirty="0">
                <a:latin typeface="Times New Roman"/>
                <a:cs typeface="Times New Roman"/>
              </a:rPr>
              <a:t>задержкой </a:t>
            </a:r>
            <a:r>
              <a:rPr sz="2200" spc="-5" dirty="0">
                <a:latin typeface="Times New Roman"/>
                <a:cs typeface="Times New Roman"/>
              </a:rPr>
              <a:t>развития в </a:t>
            </a:r>
            <a:r>
              <a:rPr sz="2200" spc="-30" dirty="0">
                <a:latin typeface="Times New Roman"/>
                <a:cs typeface="Times New Roman"/>
              </a:rPr>
              <a:t>результате </a:t>
            </a:r>
            <a:r>
              <a:rPr sz="2200" spc="-15" dirty="0">
                <a:latin typeface="Times New Roman"/>
                <a:cs typeface="Times New Roman"/>
              </a:rPr>
              <a:t>органического </a:t>
            </a:r>
            <a:r>
              <a:rPr sz="2200" spc="-5" dirty="0">
                <a:latin typeface="Times New Roman"/>
                <a:cs typeface="Times New Roman"/>
              </a:rPr>
              <a:t>поражения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ЦНС.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038" y="609676"/>
            <a:ext cx="3202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Шкалы</a:t>
            </a:r>
            <a:r>
              <a:rPr b="0" spc="-8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Бэйли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075545" cy="4036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Представляют </a:t>
            </a:r>
            <a:r>
              <a:rPr sz="2800" spc="-5" dirty="0">
                <a:latin typeface="Times New Roman"/>
                <a:cs typeface="Times New Roman"/>
              </a:rPr>
              <a:t>собой критерии для оценки развития </a:t>
            </a:r>
            <a:r>
              <a:rPr sz="2800" spc="-10" dirty="0">
                <a:latin typeface="Times New Roman"/>
                <a:cs typeface="Times New Roman"/>
              </a:rPr>
              <a:t>младенцев </a:t>
            </a:r>
            <a:r>
              <a:rPr sz="2800" spc="-5" dirty="0">
                <a:latin typeface="Times New Roman"/>
                <a:cs typeface="Times New Roman"/>
              </a:rPr>
              <a:t>и  детей </a:t>
            </a:r>
            <a:r>
              <a:rPr sz="2800" spc="-15" dirty="0">
                <a:latin typeface="Times New Roman"/>
                <a:cs typeface="Times New Roman"/>
              </a:rPr>
              <a:t>раннего </a:t>
            </a:r>
            <a:r>
              <a:rPr sz="2800" spc="-5" dirty="0">
                <a:latin typeface="Times New Roman"/>
                <a:cs typeface="Times New Roman"/>
              </a:rPr>
              <a:t>возраста в </a:t>
            </a:r>
            <a:r>
              <a:rPr sz="2800" spc="-10" dirty="0">
                <a:latin typeface="Times New Roman"/>
                <a:cs typeface="Times New Roman"/>
              </a:rPr>
              <a:t>интервале </a:t>
            </a:r>
            <a:r>
              <a:rPr sz="2800" spc="-20" dirty="0">
                <a:latin typeface="Times New Roman"/>
                <a:cs typeface="Times New Roman"/>
              </a:rPr>
              <a:t>от </a:t>
            </a:r>
            <a:r>
              <a:rPr sz="2800" spc="-5" dirty="0">
                <a:latin typeface="Times New Roman"/>
                <a:cs typeface="Times New Roman"/>
              </a:rPr>
              <a:t>1 до 30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месяцев.</a:t>
            </a:r>
            <a:endParaRPr sz="2800">
              <a:latin typeface="Times New Roman"/>
              <a:cs typeface="Times New Roman"/>
            </a:endParaRPr>
          </a:p>
          <a:p>
            <a:pPr marL="241300" marR="462280">
              <a:lnSpc>
                <a:spcPts val="3020"/>
              </a:lnSpc>
              <a:spcBef>
                <a:spcPts val="10"/>
              </a:spcBef>
            </a:pPr>
            <a:r>
              <a:rPr sz="2800" spc="-15" dirty="0">
                <a:latin typeface="Times New Roman"/>
                <a:cs typeface="Times New Roman"/>
              </a:rPr>
              <a:t>Содержание </a:t>
            </a:r>
            <a:r>
              <a:rPr sz="2800" spc="15" dirty="0">
                <a:latin typeface="Times New Roman"/>
                <a:cs typeface="Times New Roman"/>
              </a:rPr>
              <a:t>теста </a:t>
            </a:r>
            <a:r>
              <a:rPr sz="2800" spc="-10" dirty="0">
                <a:latin typeface="Times New Roman"/>
                <a:cs typeface="Times New Roman"/>
              </a:rPr>
              <a:t>организовано </a:t>
            </a:r>
            <a:r>
              <a:rPr sz="2800" spc="-5" dirty="0">
                <a:latin typeface="Times New Roman"/>
                <a:cs typeface="Times New Roman"/>
              </a:rPr>
              <a:t>в виде </a:t>
            </a:r>
            <a:r>
              <a:rPr sz="2800" spc="-30" dirty="0">
                <a:latin typeface="Times New Roman"/>
                <a:cs typeface="Times New Roman"/>
              </a:rPr>
              <a:t>двух </a:t>
            </a:r>
            <a:r>
              <a:rPr sz="2800" spc="-10" dirty="0">
                <a:latin typeface="Times New Roman"/>
                <a:cs typeface="Times New Roman"/>
              </a:rPr>
              <a:t>отдельных </a:t>
            </a:r>
            <a:r>
              <a:rPr sz="2800" spc="-15" dirty="0">
                <a:latin typeface="Times New Roman"/>
                <a:cs typeface="Times New Roman"/>
              </a:rPr>
              <a:t>шкал:  </a:t>
            </a:r>
            <a:r>
              <a:rPr sz="2800" spc="-30" dirty="0">
                <a:latin typeface="Times New Roman"/>
                <a:cs typeface="Times New Roman"/>
              </a:rPr>
              <a:t>Умственной </a:t>
            </a:r>
            <a:r>
              <a:rPr sz="2800" spc="-15" dirty="0">
                <a:latin typeface="Times New Roman"/>
                <a:cs typeface="Times New Roman"/>
              </a:rPr>
              <a:t>шкалы </a:t>
            </a:r>
            <a:r>
              <a:rPr sz="2800" dirty="0">
                <a:latin typeface="Times New Roman"/>
                <a:cs typeface="Times New Roman"/>
              </a:rPr>
              <a:t>(Mental </a:t>
            </a:r>
            <a:r>
              <a:rPr sz="2800" spc="-5" dirty="0">
                <a:latin typeface="Times New Roman"/>
                <a:cs typeface="Times New Roman"/>
              </a:rPr>
              <a:t>Scale) и </a:t>
            </a:r>
            <a:r>
              <a:rPr sz="2800" spc="-20" dirty="0">
                <a:latin typeface="Times New Roman"/>
                <a:cs typeface="Times New Roman"/>
              </a:rPr>
              <a:t>Моторной </a:t>
            </a:r>
            <a:r>
              <a:rPr sz="2800" spc="-15" dirty="0">
                <a:latin typeface="Times New Roman"/>
                <a:cs typeface="Times New Roman"/>
              </a:rPr>
              <a:t>шкалы </a:t>
            </a:r>
            <a:r>
              <a:rPr sz="2800" dirty="0">
                <a:latin typeface="Times New Roman"/>
                <a:cs typeface="Times New Roman"/>
              </a:rPr>
              <a:t>(Motor  </a:t>
            </a:r>
            <a:r>
              <a:rPr sz="2800" spc="-5" dirty="0">
                <a:latin typeface="Times New Roman"/>
                <a:cs typeface="Times New Roman"/>
              </a:rPr>
              <a:t>Scale).</a:t>
            </a:r>
            <a:endParaRPr sz="2800">
              <a:latin typeface="Times New Roman"/>
              <a:cs typeface="Times New Roman"/>
            </a:endParaRPr>
          </a:p>
          <a:p>
            <a:pPr marL="241300" marR="505459" indent="-229235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Умственная </a:t>
            </a:r>
            <a:r>
              <a:rPr sz="2800" spc="-15" dirty="0">
                <a:latin typeface="Times New Roman"/>
                <a:cs typeface="Times New Roman"/>
              </a:rPr>
              <a:t>шкала </a:t>
            </a:r>
            <a:r>
              <a:rPr sz="2800" spc="-10" dirty="0">
                <a:latin typeface="Times New Roman"/>
                <a:cs typeface="Times New Roman"/>
              </a:rPr>
              <a:t>оценивает </a:t>
            </a:r>
            <a:r>
              <a:rPr sz="2800" spc="-35" dirty="0">
                <a:latin typeface="Times New Roman"/>
                <a:cs typeface="Times New Roman"/>
              </a:rPr>
              <a:t>зачатки </a:t>
            </a:r>
            <a:r>
              <a:rPr sz="2800" spc="-25" dirty="0">
                <a:latin typeface="Times New Roman"/>
                <a:cs typeface="Times New Roman"/>
              </a:rPr>
              <a:t>когнитивного </a:t>
            </a:r>
            <a:r>
              <a:rPr sz="2800" spc="-5" dirty="0">
                <a:latin typeface="Times New Roman"/>
                <a:cs typeface="Times New Roman"/>
              </a:rPr>
              <a:t>развития,  </a:t>
            </a:r>
            <a:r>
              <a:rPr sz="2800" spc="-25" dirty="0">
                <a:latin typeface="Times New Roman"/>
                <a:cs typeface="Times New Roman"/>
              </a:rPr>
              <a:t>включая </a:t>
            </a:r>
            <a:r>
              <a:rPr sz="2800" dirty="0">
                <a:latin typeface="Times New Roman"/>
                <a:cs typeface="Times New Roman"/>
              </a:rPr>
              <a:t>остроту </a:t>
            </a:r>
            <a:r>
              <a:rPr sz="2800" spc="-5" dirty="0">
                <a:latin typeface="Times New Roman"/>
                <a:cs typeface="Times New Roman"/>
              </a:rPr>
              <a:t>зрения и </a:t>
            </a:r>
            <a:r>
              <a:rPr sz="2800" spc="-15" dirty="0">
                <a:latin typeface="Times New Roman"/>
                <a:cs typeface="Times New Roman"/>
              </a:rPr>
              <a:t>слуха, </a:t>
            </a:r>
            <a:r>
              <a:rPr sz="2800" dirty="0">
                <a:latin typeface="Times New Roman"/>
                <a:cs typeface="Times New Roman"/>
              </a:rPr>
              <a:t>перцептивное </a:t>
            </a:r>
            <a:r>
              <a:rPr sz="2800" spc="-10" dirty="0">
                <a:latin typeface="Times New Roman"/>
                <a:cs typeface="Times New Roman"/>
              </a:rPr>
              <a:t>различение,  </a:t>
            </a:r>
            <a:r>
              <a:rPr sz="2800" spc="-5" dirty="0">
                <a:latin typeface="Times New Roman"/>
                <a:cs typeface="Times New Roman"/>
              </a:rPr>
              <a:t>приобретение </a:t>
            </a:r>
            <a:r>
              <a:rPr sz="2800" spc="-10" dirty="0">
                <a:latin typeface="Times New Roman"/>
                <a:cs typeface="Times New Roman"/>
              </a:rPr>
              <a:t>понимания постоянства </a:t>
            </a:r>
            <a:r>
              <a:rPr sz="2800" spc="-15" dirty="0">
                <a:latin typeface="Times New Roman"/>
                <a:cs typeface="Times New Roman"/>
              </a:rPr>
              <a:t>объекта,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память,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2800"/>
              </a:lnSpc>
            </a:pPr>
            <a:r>
              <a:rPr sz="2800" spc="-5" dirty="0">
                <a:latin typeface="Times New Roman"/>
                <a:cs typeface="Times New Roman"/>
              </a:rPr>
              <a:t>элементарное решение </a:t>
            </a:r>
            <a:r>
              <a:rPr sz="2800" spc="-25" dirty="0">
                <a:latin typeface="Times New Roman"/>
                <a:cs typeface="Times New Roman"/>
              </a:rPr>
              <a:t>задач, </a:t>
            </a:r>
            <a:r>
              <a:rPr sz="2800" spc="-5" dirty="0">
                <a:latin typeface="Times New Roman"/>
                <a:cs typeface="Times New Roman"/>
              </a:rPr>
              <a:t>раннюю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вербальную</a:t>
            </a: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ts val="3190"/>
              </a:lnSpc>
            </a:pPr>
            <a:r>
              <a:rPr sz="2800" spc="-25" dirty="0">
                <a:latin typeface="Times New Roman"/>
                <a:cs typeface="Times New Roman"/>
              </a:rPr>
              <a:t>коммуникацию, </a:t>
            </a:r>
            <a:r>
              <a:rPr sz="2800" spc="-10" dirty="0">
                <a:latin typeface="Times New Roman"/>
                <a:cs typeface="Times New Roman"/>
              </a:rPr>
              <a:t>классификацию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обобщение.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038" y="609676"/>
            <a:ext cx="3202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 Light"/>
                <a:cs typeface="Calibri Light"/>
              </a:rPr>
              <a:t>Шкалы</a:t>
            </a:r>
            <a:r>
              <a:rPr b="0" spc="-85" dirty="0">
                <a:latin typeface="Calibri Light"/>
                <a:cs typeface="Calibri Light"/>
              </a:rPr>
              <a:t> </a:t>
            </a:r>
            <a:r>
              <a:rPr b="0" dirty="0">
                <a:latin typeface="Calibri Light"/>
                <a:cs typeface="Calibri Light"/>
              </a:rPr>
              <a:t>Бэйли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05253"/>
            <a:ext cx="10211435" cy="326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 algn="just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Моторная </a:t>
            </a:r>
            <a:r>
              <a:rPr sz="2800" spc="-10" dirty="0">
                <a:latin typeface="Calibri"/>
                <a:cs typeface="Calibri"/>
              </a:rPr>
              <a:t>шкала </a:t>
            </a:r>
            <a:r>
              <a:rPr sz="2800" spc="-5" dirty="0">
                <a:latin typeface="Calibri"/>
                <a:cs typeface="Calibri"/>
              </a:rPr>
              <a:t>оценивает способность </a:t>
            </a:r>
            <a:r>
              <a:rPr sz="2800" spc="-10" dirty="0">
                <a:latin typeface="Calibri"/>
                <a:cs typeface="Calibri"/>
              </a:rPr>
              <a:t>управлять </a:t>
            </a:r>
            <a:r>
              <a:rPr sz="2800" dirty="0">
                <a:latin typeface="Calibri"/>
                <a:cs typeface="Calibri"/>
              </a:rPr>
              <a:t>своим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телом</a:t>
            </a:r>
            <a:endParaRPr sz="2800">
              <a:latin typeface="Calibri"/>
              <a:cs typeface="Calibri"/>
            </a:endParaRPr>
          </a:p>
          <a:p>
            <a:pPr marL="241300" marR="2222500" algn="just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latin typeface="Calibri"/>
                <a:cs typeface="Calibri"/>
              </a:rPr>
              <a:t>(body </a:t>
            </a:r>
            <a:r>
              <a:rPr sz="2800" spc="-20" dirty="0">
                <a:latin typeface="Calibri"/>
                <a:cs typeface="Calibri"/>
              </a:rPr>
              <a:t>control), </a:t>
            </a:r>
            <a:r>
              <a:rPr sz="2800" spc="-10" dirty="0">
                <a:latin typeface="Calibri"/>
                <a:cs typeface="Calibri"/>
              </a:rPr>
              <a:t>крупную мышечную </a:t>
            </a:r>
            <a:r>
              <a:rPr sz="2800" spc="-20" dirty="0">
                <a:latin typeface="Calibri"/>
                <a:cs typeface="Calibri"/>
              </a:rPr>
              <a:t>координацию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манипуляторную деятельность рук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пальцев.</a:t>
            </a:r>
            <a:endParaRPr sz="2800">
              <a:latin typeface="Calibri"/>
              <a:cs typeface="Calibri"/>
            </a:endParaRPr>
          </a:p>
          <a:p>
            <a:pPr marL="241300" marR="5080" indent="-229235" algn="just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5" dirty="0">
                <a:latin typeface="Calibri"/>
                <a:cs typeface="Calibri"/>
              </a:rPr>
              <a:t>Третий </a:t>
            </a:r>
            <a:r>
              <a:rPr sz="2800" spc="-10" dirty="0">
                <a:latin typeface="Calibri"/>
                <a:cs typeface="Calibri"/>
              </a:rPr>
              <a:t>компонент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5" dirty="0">
                <a:latin typeface="Calibri"/>
                <a:cs typeface="Calibri"/>
              </a:rPr>
              <a:t>Протокол </a:t>
            </a:r>
            <a:r>
              <a:rPr sz="2800" spc="-10" dirty="0">
                <a:latin typeface="Calibri"/>
                <a:cs typeface="Calibri"/>
              </a:rPr>
              <a:t>поведения </a:t>
            </a:r>
            <a:r>
              <a:rPr sz="2800" spc="-15" dirty="0">
                <a:latin typeface="Calibri"/>
                <a:cs typeface="Calibri"/>
              </a:rPr>
              <a:t>ребенка </a:t>
            </a:r>
            <a:r>
              <a:rPr sz="2800" spc="-20" dirty="0">
                <a:latin typeface="Calibri"/>
                <a:cs typeface="Calibri"/>
              </a:rPr>
              <a:t>(Infant </a:t>
            </a:r>
            <a:r>
              <a:rPr sz="2800" spc="-15" dirty="0">
                <a:latin typeface="Calibri"/>
                <a:cs typeface="Calibri"/>
              </a:rPr>
              <a:t>Behavior  </a:t>
            </a:r>
            <a:r>
              <a:rPr sz="2800" spc="-20" dirty="0">
                <a:latin typeface="Calibri"/>
                <a:cs typeface="Calibri"/>
              </a:rPr>
              <a:t>Record, </a:t>
            </a:r>
            <a:r>
              <a:rPr sz="2800" spc="-5" dirty="0">
                <a:latin typeface="Calibri"/>
                <a:cs typeface="Calibri"/>
              </a:rPr>
              <a:t>IBR), </a:t>
            </a:r>
            <a:r>
              <a:rPr sz="2800" spc="-15" dirty="0">
                <a:latin typeface="Calibri"/>
                <a:cs typeface="Calibri"/>
              </a:rPr>
              <a:t>представляет </a:t>
            </a:r>
            <a:r>
              <a:rPr sz="2800" spc="-5" dirty="0">
                <a:latin typeface="Calibri"/>
                <a:cs typeface="Calibri"/>
              </a:rPr>
              <a:t>собой </a:t>
            </a:r>
            <a:r>
              <a:rPr sz="2800" spc="-10" dirty="0">
                <a:latin typeface="Calibri"/>
                <a:cs typeface="Calibri"/>
              </a:rPr>
              <a:t>оценочную </a:t>
            </a:r>
            <a:r>
              <a:rPr sz="2800" spc="-25" dirty="0">
                <a:latin typeface="Calibri"/>
                <a:cs typeface="Calibri"/>
              </a:rPr>
              <a:t>шкалу, </a:t>
            </a:r>
            <a:r>
              <a:rPr sz="2800" spc="-15" dirty="0">
                <a:latin typeface="Calibri"/>
                <a:cs typeface="Calibri"/>
              </a:rPr>
              <a:t>заполняемую 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15" dirty="0">
                <a:latin typeface="Calibri"/>
                <a:cs typeface="Calibri"/>
              </a:rPr>
              <a:t>проведения </a:t>
            </a:r>
            <a:r>
              <a:rPr sz="2800" spc="-10" dirty="0">
                <a:latin typeface="Calibri"/>
                <a:cs typeface="Calibri"/>
              </a:rPr>
              <a:t>обследования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20" dirty="0">
                <a:latin typeface="Calibri"/>
                <a:cs typeface="Calibri"/>
              </a:rPr>
              <a:t>Умственной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Моторной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2800"/>
              </a:lnSpc>
            </a:pPr>
            <a:r>
              <a:rPr sz="2800" spc="-10" dirty="0">
                <a:latin typeface="Calibri"/>
                <a:cs typeface="Calibri"/>
              </a:rPr>
              <a:t>шкалам,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дает </a:t>
            </a:r>
            <a:r>
              <a:rPr sz="2800" spc="-5" dirty="0">
                <a:latin typeface="Calibri"/>
                <a:cs typeface="Calibri"/>
              </a:rPr>
              <a:t>клиницисту </a:t>
            </a:r>
            <a:r>
              <a:rPr sz="2800" spc="-15" dirty="0">
                <a:latin typeface="Calibri"/>
                <a:cs typeface="Calibri"/>
              </a:rPr>
              <a:t>средство </a:t>
            </a:r>
            <a:r>
              <a:rPr sz="2800" spc="-10" dirty="0">
                <a:latin typeface="Calibri"/>
                <a:cs typeface="Calibri"/>
              </a:rPr>
              <a:t>оценки реакций </a:t>
            </a:r>
            <a:r>
              <a:rPr sz="2800" spc="-15" dirty="0">
                <a:latin typeface="Calibri"/>
                <a:cs typeface="Calibri"/>
              </a:rPr>
              <a:t>ребенка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3190"/>
              </a:lnSpc>
            </a:pPr>
            <a:r>
              <a:rPr sz="2800" spc="-15" dirty="0">
                <a:latin typeface="Calibri"/>
                <a:cs typeface="Calibri"/>
              </a:rPr>
              <a:t>окружение </a:t>
            </a:r>
            <a:r>
              <a:rPr sz="2800" spc="-5" dirty="0">
                <a:latin typeface="Calibri"/>
                <a:cs typeface="Calibri"/>
              </a:rPr>
              <a:t>(включая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взаимодействие).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8395</Words>
  <Application>Microsoft Office PowerPoint</Application>
  <PresentationFormat>Произвольный</PresentationFormat>
  <Paragraphs>1525</Paragraphs>
  <Slides>126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126</vt:i4>
      </vt:variant>
    </vt:vector>
  </HeadingPairs>
  <TitlesOfParts>
    <vt:vector size="127" baseType="lpstr">
      <vt:lpstr>Office Theme</vt:lpstr>
      <vt:lpstr>Физическая и реабилитационная  медицина Особенности оценки (осмотра) в  педиатрии</vt:lpstr>
      <vt:lpstr>Презентация PowerPoint</vt:lpstr>
      <vt:lpstr>Оценка состояния младенца или ребенка требует:</vt:lpstr>
      <vt:lpstr>Презентация PowerPoint</vt:lpstr>
      <vt:lpstr>дородовые или перинатальные проблемы → инвалидность детства</vt:lpstr>
      <vt:lpstr>Материнские факторы во время беременности  могут привести к порокам развития плода.</vt:lpstr>
      <vt:lpstr>Перинатальный анамнез</vt:lpstr>
      <vt:lpstr>Анамнез кормления. Вес.</vt:lpstr>
      <vt:lpstr>возраст, в котором были пройдены  основные этапы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Задержка этапа развития двигательной функции - моторный (нервно-мышечный дефицит).</vt:lpstr>
      <vt:lpstr>Задержка этапа развития двигательной функции - моторный (нервно-мышечный дефицит).</vt:lpstr>
      <vt:lpstr>Задержка этапа развития двигательной функции - моторный (нервно-мышечный дефицит).</vt:lpstr>
      <vt:lpstr>Задержка в развитии коммуникации:</vt:lpstr>
      <vt:lpstr>Задержка в развитии коммуникации:</vt:lpstr>
      <vt:lpstr>Задержка в развитии коммуникации:</vt:lpstr>
      <vt:lpstr>Оральная моторная дисфункция и  анамнез кормления</vt:lpstr>
      <vt:lpstr>Слух – важный фактор развития речи</vt:lpstr>
      <vt:lpstr>Психологический анамнез</vt:lpstr>
      <vt:lpstr>Семейный анамнез</vt:lpstr>
      <vt:lpstr>ОСМОТР</vt:lpstr>
      <vt:lpstr>Оценка параметров развития</vt:lpstr>
      <vt:lpstr>Оценка параметров развития  Рост</vt:lpstr>
      <vt:lpstr>Оценка параметров развития  Рост</vt:lpstr>
      <vt:lpstr>Оценка параметров развития  Вес</vt:lpstr>
      <vt:lpstr>Оценка параметров развития  Вес</vt:lpstr>
      <vt:lpstr>Оценка параметров развития  Окружность головы</vt:lpstr>
      <vt:lpstr>Оценка параметров развития  Окружность головы</vt:lpstr>
      <vt:lpstr>Оценка параметров развития  Окружность головы</vt:lpstr>
      <vt:lpstr>Визуальный осмотр  Аномалии в области лица</vt:lpstr>
      <vt:lpstr>Визуальный осмотр  Аномалии в области лица</vt:lpstr>
      <vt:lpstr>Оценка головы и шеи</vt:lpstr>
      <vt:lpstr>Оценка формы грудной клетки</vt:lpstr>
      <vt:lpstr>Осмотр половых органов</vt:lpstr>
      <vt:lpstr>Осмотр кожных покровов</vt:lpstr>
      <vt:lpstr>Презентация PowerPoint</vt:lpstr>
      <vt:lpstr>Педиатрическая оценка  опорно-двигательного аппарата</vt:lpstr>
      <vt:lpstr>Педиатрическая оценка  опорно-двигательного аппарата</vt:lpstr>
      <vt:lpstr>Педиатрическая оценка  опорно-двигательного аппарата</vt:lpstr>
      <vt:lpstr>Пальпация</vt:lpstr>
      <vt:lpstr>Пальпация  Кожа</vt:lpstr>
      <vt:lpstr>Пальпация  Мышцы</vt:lpstr>
      <vt:lpstr>Пальпация  Мышцы</vt:lpstr>
      <vt:lpstr>Осмотр спины</vt:lpstr>
      <vt:lpstr>Классификация сколиозов по Коббу</vt:lpstr>
      <vt:lpstr>Осмотр нижней конечности</vt:lpstr>
      <vt:lpstr>Осмотр стопы</vt:lpstr>
      <vt:lpstr>Осмотр стопы. Pes planus.</vt:lpstr>
      <vt:lpstr>Осмотр стопы. Pes planus.</vt:lpstr>
      <vt:lpstr>Осмотр стопы. Pes cavus.</vt:lpstr>
      <vt:lpstr>Осмотр стопы</vt:lpstr>
      <vt:lpstr>Осмотр колена</vt:lpstr>
      <vt:lpstr>Торсия большеберцовой кости</vt:lpstr>
      <vt:lpstr>Определение угла бедро-стопа</vt:lpstr>
      <vt:lpstr>Осмотр. Тазобедренный сустав</vt:lpstr>
      <vt:lpstr>Антеверсия бедра</vt:lpstr>
      <vt:lpstr>Антеверсия бедра</vt:lpstr>
      <vt:lpstr>Антеверсия бедра</vt:lpstr>
      <vt:lpstr>Осмотр верхней конечности</vt:lpstr>
      <vt:lpstr>Осмотр верхней конечности</vt:lpstr>
      <vt:lpstr>Осмотр верхней конечности</vt:lpstr>
      <vt:lpstr>Походка</vt:lpstr>
      <vt:lpstr>Аномалии походки</vt:lpstr>
      <vt:lpstr>Аномалии походки</vt:lpstr>
      <vt:lpstr>Аномалии походки</vt:lpstr>
      <vt:lpstr>Аномалии походки</vt:lpstr>
      <vt:lpstr>Неврологическое обследование</vt:lpstr>
      <vt:lpstr>Примитивные рефлексы</vt:lpstr>
      <vt:lpstr>Примитивные рефлексы</vt:lpstr>
      <vt:lpstr>Примитивные рефлексы</vt:lpstr>
      <vt:lpstr>Примитивные рефлексы</vt:lpstr>
      <vt:lpstr>Примитивные рефлексы</vt:lpstr>
      <vt:lpstr>Примитивные рефлексы</vt:lpstr>
      <vt:lpstr>Примитивные рефлексы</vt:lpstr>
      <vt:lpstr>Исчезновение примитивных рефлексов сопровождается (идет  параллельно) развитию двигательных навыков, главным из которых  является постуральная реакция.</vt:lpstr>
      <vt:lpstr>Постуральные реакции</vt:lpstr>
      <vt:lpstr>Постуральные реакции</vt:lpstr>
      <vt:lpstr>Мышечный тонус</vt:lpstr>
      <vt:lpstr>Мышечный тонус</vt:lpstr>
      <vt:lpstr>Мышечная сила</vt:lpstr>
      <vt:lpstr>Мышечная сила</vt:lpstr>
      <vt:lpstr>Координация движений</vt:lpstr>
      <vt:lpstr>Координация движений</vt:lpstr>
      <vt:lpstr>Оценка чувствительности</vt:lpstr>
      <vt:lpstr>Оценка зрения</vt:lpstr>
      <vt:lpstr>Оценка речи и слуха</vt:lpstr>
      <vt:lpstr>Стандартизированные средства оценки</vt:lpstr>
      <vt:lpstr>Стандартизированные средства оценки</vt:lpstr>
      <vt:lpstr>Стандартизированные средства оценки</vt:lpstr>
      <vt:lpstr>Скрининговые методы оценки  Календарный способ оценки нервно-психического развития детей (Зыков В.П. и соавт., 2012)</vt:lpstr>
      <vt:lpstr>Презентация PowerPoint</vt:lpstr>
      <vt:lpstr>Скрининговые методы оценки  Календарный способ оценки нервно-психического развития детей (Зыков В.П. и соавт., 2012)</vt:lpstr>
      <vt:lpstr>Количественная оценка возрастного развития  Адаптированный метод Л.Т.Журбы, Е.М.Мастюковой</vt:lpstr>
      <vt:lpstr>Количественная оценка возрастного развития  Адаптированный метод Л.Т.Журбы, Е.М.Мастюковой</vt:lpstr>
      <vt:lpstr>Шкалы Бэйли</vt:lpstr>
      <vt:lpstr>Шкалы Бэйли</vt:lpstr>
      <vt:lpstr>Шкала ментального развития Гриффитс</vt:lpstr>
      <vt:lpstr>Скринингующие центильные графики подуровней нервно-  психического развития (В.В. Юрьев и соавт., 2009)</vt:lpstr>
      <vt:lpstr>Подуровень общей моторики</vt:lpstr>
      <vt:lpstr>Подуровень ручной умелости</vt:lpstr>
      <vt:lpstr>Подуровень развития речи</vt:lpstr>
      <vt:lpstr>Подуровень социальной адаптации</vt:lpstr>
      <vt:lpstr>Скринингующие центильные графики подуровней нервно-  психического развития (В.В. Юрьев и соавт., 2009)</vt:lpstr>
      <vt:lpstr>Скринингующие центильные графики подуровней нервно-  психического развития (В.В. Юрьев и соавт., 2009)</vt:lpstr>
      <vt:lpstr>IQ</vt:lpstr>
      <vt:lpstr>Инструменты оценки ребенка с  ограниченными возможностями</vt:lpstr>
      <vt:lpstr>PEDI</vt:lpstr>
      <vt:lpstr>PEDI</vt:lpstr>
      <vt:lpstr>WeeFIM</vt:lpstr>
      <vt:lpstr>WeeFIM</vt:lpstr>
      <vt:lpstr>Перспектива пациента - старение</vt:lpstr>
      <vt:lpstr>Перспектива пациента – старение  Врач ФРМ</vt:lpstr>
      <vt:lpstr>Перспектива пациента – старение  Врач ФРМ</vt:lpstr>
      <vt:lpstr>Перспектива пациента – старение  Врач ФРМ</vt:lpstr>
      <vt:lpstr>Презентация PowerPoint</vt:lpstr>
      <vt:lpstr>Перспектива пациента – старение  Врач ФРМ</vt:lpstr>
      <vt:lpstr>Вторичные состояния</vt:lpstr>
      <vt:lpstr>Вторичные состояния</vt:lpstr>
      <vt:lpstr>Вторичные состояния</vt:lpstr>
      <vt:lpstr>Вторичные состояния</vt:lpstr>
      <vt:lpstr>Вторичные состояния</vt:lpstr>
      <vt:lpstr>Вторичные состояния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 Быкова</cp:lastModifiedBy>
  <cp:revision>1</cp:revision>
  <dcterms:created xsi:type="dcterms:W3CDTF">2020-11-14T06:07:27Z</dcterms:created>
  <dcterms:modified xsi:type="dcterms:W3CDTF">2020-11-15T16:36:49Z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2019-06-06T00:00:00Z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2020-11-14T00:00:00Z</vt:filetime>
  </property>
</Properties>
</file>