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12" r:id="rId5"/>
    <p:sldId id="259" r:id="rId6"/>
    <p:sldId id="262" r:id="rId7"/>
    <p:sldId id="260" r:id="rId8"/>
    <p:sldId id="261" r:id="rId9"/>
    <p:sldId id="267" r:id="rId10"/>
    <p:sldId id="263" r:id="rId11"/>
    <p:sldId id="268" r:id="rId12"/>
    <p:sldId id="280" r:id="rId13"/>
    <p:sldId id="269" r:id="rId14"/>
    <p:sldId id="277" r:id="rId15"/>
    <p:sldId id="264" r:id="rId16"/>
    <p:sldId id="270" r:id="rId17"/>
    <p:sldId id="279" r:id="rId18"/>
    <p:sldId id="283" r:id="rId19"/>
    <p:sldId id="284" r:id="rId20"/>
    <p:sldId id="285" r:id="rId21"/>
    <p:sldId id="272" r:id="rId22"/>
    <p:sldId id="288" r:id="rId23"/>
    <p:sldId id="308" r:id="rId24"/>
    <p:sldId id="307" r:id="rId25"/>
    <p:sldId id="303" r:id="rId26"/>
    <p:sldId id="309" r:id="rId27"/>
    <p:sldId id="310" r:id="rId28"/>
    <p:sldId id="311" r:id="rId29"/>
    <p:sldId id="273" r:id="rId30"/>
    <p:sldId id="287" r:id="rId31"/>
    <p:sldId id="289" r:id="rId32"/>
    <p:sldId id="290" r:id="rId33"/>
    <p:sldId id="274" r:id="rId34"/>
    <p:sldId id="275" r:id="rId35"/>
    <p:sldId id="276" r:id="rId36"/>
    <p:sldId id="293" r:id="rId37"/>
    <p:sldId id="300" r:id="rId38"/>
    <p:sldId id="301" r:id="rId39"/>
    <p:sldId id="296" r:id="rId40"/>
    <p:sldId id="278" r:id="rId41"/>
    <p:sldId id="291" r:id="rId42"/>
    <p:sldId id="292" r:id="rId43"/>
    <p:sldId id="313" r:id="rId44"/>
    <p:sldId id="294" r:id="rId45"/>
    <p:sldId id="295" r:id="rId46"/>
    <p:sldId id="314" r:id="rId47"/>
    <p:sldId id="281" r:id="rId48"/>
    <p:sldId id="319" r:id="rId49"/>
    <p:sldId id="323" r:id="rId50"/>
    <p:sldId id="321" r:id="rId51"/>
    <p:sldId id="324" r:id="rId52"/>
    <p:sldId id="320" r:id="rId53"/>
    <p:sldId id="315" r:id="rId54"/>
    <p:sldId id="326" r:id="rId55"/>
    <p:sldId id="318" r:id="rId56"/>
    <p:sldId id="325" r:id="rId57"/>
    <p:sldId id="317" r:id="rId58"/>
    <p:sldId id="266" r:id="rId5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9" autoAdjust="0"/>
    <p:restoredTop sz="94660"/>
  </p:normalViewPr>
  <p:slideViewPr>
    <p:cSldViewPr snapToGrid="0">
      <p:cViewPr>
        <p:scale>
          <a:sx n="60" d="100"/>
          <a:sy n="60" d="100"/>
        </p:scale>
        <p:origin x="114" y="-12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7B6F74-243E-4931-BCD9-FCC0476D12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637ABF28-2144-40DF-86E2-B269AA3CDF7B}">
      <dgm:prSet phldrT="[Текст]"/>
      <dgm:spPr>
        <a:solidFill>
          <a:schemeClr val="accent1">
            <a:lumMod val="60000"/>
            <a:lumOff val="40000"/>
          </a:schemeClr>
        </a:solidFill>
      </dgm:spPr>
      <dgm:t>
        <a:bodyPr/>
        <a:lstStyle/>
        <a:p>
          <a:r>
            <a:rPr lang="en-US" dirty="0" smtClean="0">
              <a:solidFill>
                <a:schemeClr val="tx1">
                  <a:lumMod val="95000"/>
                  <a:lumOff val="5000"/>
                </a:schemeClr>
              </a:solidFill>
            </a:rPr>
            <a:t>According to Kennedy</a:t>
          </a:r>
          <a:endParaRPr lang="ru-RU" dirty="0">
            <a:solidFill>
              <a:schemeClr val="tx1">
                <a:lumMod val="95000"/>
                <a:lumOff val="5000"/>
              </a:schemeClr>
            </a:solidFill>
          </a:endParaRPr>
        </a:p>
      </dgm:t>
    </dgm:pt>
    <dgm:pt modelId="{15E76265-4066-4D83-B31C-546252B68724}" type="parTrans" cxnId="{D5AF373C-846B-4656-BE31-ABF62F92D2C5}">
      <dgm:prSet/>
      <dgm:spPr/>
      <dgm:t>
        <a:bodyPr/>
        <a:lstStyle/>
        <a:p>
          <a:endParaRPr lang="ru-RU"/>
        </a:p>
      </dgm:t>
    </dgm:pt>
    <dgm:pt modelId="{59C58A65-9034-4CA7-9A30-F9CEE62AF4F4}" type="sibTrans" cxnId="{D5AF373C-846B-4656-BE31-ABF62F92D2C5}">
      <dgm:prSet/>
      <dgm:spPr/>
      <dgm:t>
        <a:bodyPr/>
        <a:lstStyle/>
        <a:p>
          <a:endParaRPr lang="ru-RU"/>
        </a:p>
      </dgm:t>
    </dgm:pt>
    <dgm:pt modelId="{0AD3A41C-2084-4B6A-90C4-E752908C85AF}">
      <dgm:prSet phldrT="[Текст]"/>
      <dgm:spPr>
        <a:solidFill>
          <a:schemeClr val="accent1">
            <a:lumMod val="60000"/>
            <a:lumOff val="40000"/>
          </a:schemeClr>
        </a:solidFill>
      </dgm:spPr>
      <dgm:t>
        <a:bodyPr/>
        <a:lstStyle/>
        <a:p>
          <a:r>
            <a:rPr lang="en-US" dirty="0" smtClean="0">
              <a:solidFill>
                <a:schemeClr val="tx1">
                  <a:lumMod val="95000"/>
                  <a:lumOff val="5000"/>
                </a:schemeClr>
              </a:solidFill>
            </a:rPr>
            <a:t>By </a:t>
          </a:r>
          <a:r>
            <a:rPr lang="en-US" dirty="0" err="1" smtClean="0">
              <a:solidFill>
                <a:schemeClr val="tx1">
                  <a:lumMod val="95000"/>
                  <a:lumOff val="5000"/>
                </a:schemeClr>
              </a:solidFill>
            </a:rPr>
            <a:t>A.I.Betelman</a:t>
          </a:r>
          <a:endParaRPr lang="ru-RU" dirty="0">
            <a:solidFill>
              <a:schemeClr val="tx1">
                <a:lumMod val="95000"/>
                <a:lumOff val="5000"/>
              </a:schemeClr>
            </a:solidFill>
          </a:endParaRPr>
        </a:p>
      </dgm:t>
    </dgm:pt>
    <dgm:pt modelId="{8A29D964-8E13-4562-9C42-3C9296F46D60}" type="parTrans" cxnId="{75411E16-8910-4642-BDA2-E1841CD96949}">
      <dgm:prSet/>
      <dgm:spPr/>
      <dgm:t>
        <a:bodyPr/>
        <a:lstStyle/>
        <a:p>
          <a:endParaRPr lang="ru-RU"/>
        </a:p>
      </dgm:t>
    </dgm:pt>
    <dgm:pt modelId="{49803ED8-31BA-4E5F-A61D-DF7185CF5D6B}" type="sibTrans" cxnId="{75411E16-8910-4642-BDA2-E1841CD96949}">
      <dgm:prSet/>
      <dgm:spPr/>
      <dgm:t>
        <a:bodyPr/>
        <a:lstStyle/>
        <a:p>
          <a:endParaRPr lang="ru-RU"/>
        </a:p>
      </dgm:t>
    </dgm:pt>
    <dgm:pt modelId="{4FC6D333-BB61-42F5-8F4F-E45A6E32C0C6}">
      <dgm:prSet phldrT="[Текст]"/>
      <dgm:spPr>
        <a:solidFill>
          <a:schemeClr val="accent1">
            <a:lumMod val="60000"/>
            <a:lumOff val="40000"/>
          </a:schemeClr>
        </a:solidFill>
      </dgm:spPr>
      <dgm:t>
        <a:bodyPr/>
        <a:lstStyle/>
        <a:p>
          <a:r>
            <a:rPr lang="en-US" dirty="0" smtClean="0">
              <a:solidFill>
                <a:schemeClr val="tx1">
                  <a:lumMod val="95000"/>
                  <a:lumOff val="5000"/>
                </a:schemeClr>
              </a:solidFill>
            </a:rPr>
            <a:t>By </a:t>
          </a:r>
          <a:r>
            <a:rPr lang="en-US" dirty="0" err="1" smtClean="0">
              <a:solidFill>
                <a:schemeClr val="tx1">
                  <a:lumMod val="95000"/>
                  <a:lumOff val="5000"/>
                </a:schemeClr>
              </a:solidFill>
            </a:rPr>
            <a:t>E.N.Zhulev</a:t>
          </a:r>
          <a:endParaRPr lang="ru-RU" dirty="0">
            <a:solidFill>
              <a:schemeClr val="tx1">
                <a:lumMod val="95000"/>
                <a:lumOff val="5000"/>
              </a:schemeClr>
            </a:solidFill>
          </a:endParaRPr>
        </a:p>
      </dgm:t>
    </dgm:pt>
    <dgm:pt modelId="{15C42203-6183-4B14-8852-5E989EFFFD6C}" type="parTrans" cxnId="{E028BF20-F2D6-4A65-A412-CE1E66B46EC8}">
      <dgm:prSet/>
      <dgm:spPr/>
      <dgm:t>
        <a:bodyPr/>
        <a:lstStyle/>
        <a:p>
          <a:endParaRPr lang="ru-RU"/>
        </a:p>
      </dgm:t>
    </dgm:pt>
    <dgm:pt modelId="{66A30F4A-AAC3-419F-9AAC-D102F7C22CBD}" type="sibTrans" cxnId="{E028BF20-F2D6-4A65-A412-CE1E66B46EC8}">
      <dgm:prSet/>
      <dgm:spPr/>
      <dgm:t>
        <a:bodyPr/>
        <a:lstStyle/>
        <a:p>
          <a:endParaRPr lang="ru-RU"/>
        </a:p>
      </dgm:t>
    </dgm:pt>
    <dgm:pt modelId="{6DC456B0-B688-4498-80EF-068FC9E1F974}">
      <dgm:prSet phldrT="[Текст]"/>
      <dgm:spPr>
        <a:solidFill>
          <a:schemeClr val="accent1">
            <a:lumMod val="60000"/>
            <a:lumOff val="40000"/>
          </a:schemeClr>
        </a:solidFill>
      </dgm:spPr>
      <dgm:t>
        <a:bodyPr/>
        <a:lstStyle/>
        <a:p>
          <a:r>
            <a:rPr lang="en-US" dirty="0" smtClean="0">
              <a:solidFill>
                <a:schemeClr val="tx1">
                  <a:lumMod val="95000"/>
                  <a:lumOff val="5000"/>
                </a:schemeClr>
              </a:solidFill>
            </a:rPr>
            <a:t>By E.I. </a:t>
          </a:r>
          <a:r>
            <a:rPr lang="en-US" dirty="0" err="1" smtClean="0">
              <a:solidFill>
                <a:schemeClr val="tx1">
                  <a:lumMod val="95000"/>
                  <a:lumOff val="5000"/>
                </a:schemeClr>
              </a:solidFill>
            </a:rPr>
            <a:t>Gavrilov</a:t>
          </a:r>
          <a:endParaRPr lang="ru-RU" dirty="0">
            <a:solidFill>
              <a:schemeClr val="tx1">
                <a:lumMod val="95000"/>
                <a:lumOff val="5000"/>
              </a:schemeClr>
            </a:solidFill>
          </a:endParaRPr>
        </a:p>
      </dgm:t>
    </dgm:pt>
    <dgm:pt modelId="{27715BFB-E763-4ADA-BA64-1F2A3B8A0D98}" type="parTrans" cxnId="{A9C1AC1C-4FAB-4B37-972A-D1E58F53C706}">
      <dgm:prSet/>
      <dgm:spPr/>
      <dgm:t>
        <a:bodyPr/>
        <a:lstStyle/>
        <a:p>
          <a:endParaRPr lang="ru-RU"/>
        </a:p>
      </dgm:t>
    </dgm:pt>
    <dgm:pt modelId="{B64E99DA-EA41-4F5E-ACA5-82340A7D5271}" type="sibTrans" cxnId="{A9C1AC1C-4FAB-4B37-972A-D1E58F53C706}">
      <dgm:prSet/>
      <dgm:spPr/>
      <dgm:t>
        <a:bodyPr/>
        <a:lstStyle/>
        <a:p>
          <a:endParaRPr lang="ru-RU"/>
        </a:p>
      </dgm:t>
    </dgm:pt>
    <dgm:pt modelId="{061A0ECF-CC3E-4EE8-9E09-B841D2265C9A}">
      <dgm:prSet phldrT="[Текст]"/>
      <dgm:spPr>
        <a:solidFill>
          <a:schemeClr val="accent1">
            <a:lumMod val="60000"/>
            <a:lumOff val="40000"/>
          </a:schemeClr>
        </a:solidFill>
      </dgm:spPr>
      <dgm:t>
        <a:bodyPr/>
        <a:lstStyle/>
        <a:p>
          <a:r>
            <a:rPr lang="en-US" smtClean="0">
              <a:solidFill>
                <a:schemeClr val="tx1">
                  <a:lumMod val="95000"/>
                  <a:lumOff val="5000"/>
                </a:schemeClr>
              </a:solidFill>
            </a:rPr>
            <a:t>By V.A.Ponomareva</a:t>
          </a:r>
          <a:endParaRPr lang="ru-RU" dirty="0">
            <a:solidFill>
              <a:schemeClr val="tx1">
                <a:lumMod val="95000"/>
                <a:lumOff val="5000"/>
              </a:schemeClr>
            </a:solidFill>
          </a:endParaRPr>
        </a:p>
      </dgm:t>
    </dgm:pt>
    <dgm:pt modelId="{CDE3E6AC-6B59-4233-AE7D-E5408C56B2BA}" type="parTrans" cxnId="{FA06C5A2-A233-4331-AC25-50E392D6F5AF}">
      <dgm:prSet/>
      <dgm:spPr/>
      <dgm:t>
        <a:bodyPr/>
        <a:lstStyle/>
        <a:p>
          <a:endParaRPr lang="ru-RU"/>
        </a:p>
      </dgm:t>
    </dgm:pt>
    <dgm:pt modelId="{0DAD99D3-F97B-4EBA-9975-CABF582ECCEC}" type="sibTrans" cxnId="{FA06C5A2-A233-4331-AC25-50E392D6F5AF}">
      <dgm:prSet/>
      <dgm:spPr/>
      <dgm:t>
        <a:bodyPr/>
        <a:lstStyle/>
        <a:p>
          <a:endParaRPr lang="ru-RU"/>
        </a:p>
      </dgm:t>
    </dgm:pt>
    <dgm:pt modelId="{0E161F55-61AD-42C8-86D1-BD7779366E88}">
      <dgm:prSet phldrT="[Текст]"/>
      <dgm:spPr>
        <a:solidFill>
          <a:schemeClr val="accent1">
            <a:lumMod val="60000"/>
            <a:lumOff val="40000"/>
          </a:schemeClr>
        </a:solidFill>
      </dgm:spPr>
      <dgm:t>
        <a:bodyPr/>
        <a:lstStyle/>
        <a:p>
          <a:r>
            <a:rPr lang="en-US" smtClean="0">
              <a:solidFill>
                <a:schemeClr val="tx1">
                  <a:lumMod val="95000"/>
                  <a:lumOff val="5000"/>
                </a:schemeClr>
              </a:solidFill>
            </a:rPr>
            <a:t>By E.I. Gavrilov</a:t>
          </a:r>
          <a:endParaRPr lang="ru-RU" dirty="0">
            <a:solidFill>
              <a:schemeClr val="tx1">
                <a:lumMod val="95000"/>
                <a:lumOff val="5000"/>
              </a:schemeClr>
            </a:solidFill>
          </a:endParaRPr>
        </a:p>
      </dgm:t>
    </dgm:pt>
    <dgm:pt modelId="{00630209-03B9-4022-B704-BBB776E25393}" type="parTrans" cxnId="{CA47A3EF-5590-495D-8EDB-2ED382E94916}">
      <dgm:prSet/>
      <dgm:spPr/>
      <dgm:t>
        <a:bodyPr/>
        <a:lstStyle/>
        <a:p>
          <a:endParaRPr lang="ru-RU"/>
        </a:p>
      </dgm:t>
    </dgm:pt>
    <dgm:pt modelId="{EFB28C97-BFD6-4180-9941-5B81FF51256B}" type="sibTrans" cxnId="{CA47A3EF-5590-495D-8EDB-2ED382E94916}">
      <dgm:prSet/>
      <dgm:spPr/>
      <dgm:t>
        <a:bodyPr/>
        <a:lstStyle/>
        <a:p>
          <a:endParaRPr lang="ru-RU"/>
        </a:p>
      </dgm:t>
    </dgm:pt>
    <dgm:pt modelId="{7B87FFEB-438D-4B3C-8C25-8F6F261FA265}" type="pres">
      <dgm:prSet presAssocID="{0C7B6F74-243E-4931-BCD9-FCC0476D121F}" presName="linear" presStyleCnt="0">
        <dgm:presLayoutVars>
          <dgm:animLvl val="lvl"/>
          <dgm:resizeHandles val="exact"/>
        </dgm:presLayoutVars>
      </dgm:prSet>
      <dgm:spPr/>
      <dgm:t>
        <a:bodyPr/>
        <a:lstStyle/>
        <a:p>
          <a:endParaRPr lang="ru-RU"/>
        </a:p>
      </dgm:t>
    </dgm:pt>
    <dgm:pt modelId="{6BBDD3E2-90F1-4849-88A3-32D535FED8F3}" type="pres">
      <dgm:prSet presAssocID="{637ABF28-2144-40DF-86E2-B269AA3CDF7B}" presName="parentText" presStyleLbl="node1" presStyleIdx="0" presStyleCnt="6">
        <dgm:presLayoutVars>
          <dgm:chMax val="0"/>
          <dgm:bulletEnabled val="1"/>
        </dgm:presLayoutVars>
      </dgm:prSet>
      <dgm:spPr/>
      <dgm:t>
        <a:bodyPr/>
        <a:lstStyle/>
        <a:p>
          <a:endParaRPr lang="ru-RU"/>
        </a:p>
      </dgm:t>
    </dgm:pt>
    <dgm:pt modelId="{E52D9A2D-8074-49BA-938C-70473025ED95}" type="pres">
      <dgm:prSet presAssocID="{59C58A65-9034-4CA7-9A30-F9CEE62AF4F4}" presName="spacer" presStyleCnt="0"/>
      <dgm:spPr/>
    </dgm:pt>
    <dgm:pt modelId="{E7CB3260-5BB6-4713-8778-31843F7CF546}" type="pres">
      <dgm:prSet presAssocID="{061A0ECF-CC3E-4EE8-9E09-B841D2265C9A}" presName="parentText" presStyleLbl="node1" presStyleIdx="1" presStyleCnt="6">
        <dgm:presLayoutVars>
          <dgm:chMax val="0"/>
          <dgm:bulletEnabled val="1"/>
        </dgm:presLayoutVars>
      </dgm:prSet>
      <dgm:spPr/>
      <dgm:t>
        <a:bodyPr/>
        <a:lstStyle/>
        <a:p>
          <a:endParaRPr lang="ru-RU"/>
        </a:p>
      </dgm:t>
    </dgm:pt>
    <dgm:pt modelId="{0FAF5AD1-257F-459C-B7A2-B0598F6E12E5}" type="pres">
      <dgm:prSet presAssocID="{0DAD99D3-F97B-4EBA-9975-CABF582ECCEC}" presName="spacer" presStyleCnt="0"/>
      <dgm:spPr/>
    </dgm:pt>
    <dgm:pt modelId="{563C6530-A6E4-4B47-BBAC-9505A066CC4F}" type="pres">
      <dgm:prSet presAssocID="{4FC6D333-BB61-42F5-8F4F-E45A6E32C0C6}" presName="parentText" presStyleLbl="node1" presStyleIdx="2" presStyleCnt="6" custLinFactNeighborX="-19763">
        <dgm:presLayoutVars>
          <dgm:chMax val="0"/>
          <dgm:bulletEnabled val="1"/>
        </dgm:presLayoutVars>
      </dgm:prSet>
      <dgm:spPr/>
      <dgm:t>
        <a:bodyPr/>
        <a:lstStyle/>
        <a:p>
          <a:endParaRPr lang="ru-RU"/>
        </a:p>
      </dgm:t>
    </dgm:pt>
    <dgm:pt modelId="{58AD1AB2-DE8D-482B-A902-CD6AE1412D33}" type="pres">
      <dgm:prSet presAssocID="{66A30F4A-AAC3-419F-9AAC-D102F7C22CBD}" presName="spacer" presStyleCnt="0"/>
      <dgm:spPr/>
    </dgm:pt>
    <dgm:pt modelId="{62A15149-78D7-4E4A-86D4-9134A6D6E016}" type="pres">
      <dgm:prSet presAssocID="{0AD3A41C-2084-4B6A-90C4-E752908C85AF}" presName="parentText" presStyleLbl="node1" presStyleIdx="3" presStyleCnt="6">
        <dgm:presLayoutVars>
          <dgm:chMax val="0"/>
          <dgm:bulletEnabled val="1"/>
        </dgm:presLayoutVars>
      </dgm:prSet>
      <dgm:spPr/>
      <dgm:t>
        <a:bodyPr/>
        <a:lstStyle/>
        <a:p>
          <a:endParaRPr lang="ru-RU"/>
        </a:p>
      </dgm:t>
    </dgm:pt>
    <dgm:pt modelId="{9215CE24-3F1A-43C7-90B4-3ED29D561DE2}" type="pres">
      <dgm:prSet presAssocID="{49803ED8-31BA-4E5F-A61D-DF7185CF5D6B}" presName="spacer" presStyleCnt="0"/>
      <dgm:spPr/>
    </dgm:pt>
    <dgm:pt modelId="{1CC23BEF-339F-4A93-B5D3-80717F5E0570}" type="pres">
      <dgm:prSet presAssocID="{6DC456B0-B688-4498-80EF-068FC9E1F974}" presName="parentText" presStyleLbl="node1" presStyleIdx="4" presStyleCnt="6">
        <dgm:presLayoutVars>
          <dgm:chMax val="0"/>
          <dgm:bulletEnabled val="1"/>
        </dgm:presLayoutVars>
      </dgm:prSet>
      <dgm:spPr/>
      <dgm:t>
        <a:bodyPr/>
        <a:lstStyle/>
        <a:p>
          <a:endParaRPr lang="ru-RU"/>
        </a:p>
      </dgm:t>
    </dgm:pt>
    <dgm:pt modelId="{0DB3C291-3C1A-4FE8-A51C-F66B7825E483}" type="pres">
      <dgm:prSet presAssocID="{B64E99DA-EA41-4F5E-ACA5-82340A7D5271}" presName="spacer" presStyleCnt="0"/>
      <dgm:spPr/>
    </dgm:pt>
    <dgm:pt modelId="{A151BCD3-3C41-447C-8D7B-BDDF2AB2B686}" type="pres">
      <dgm:prSet presAssocID="{0E161F55-61AD-42C8-86D1-BD7779366E88}" presName="parentText" presStyleLbl="node1" presStyleIdx="5" presStyleCnt="6">
        <dgm:presLayoutVars>
          <dgm:chMax val="0"/>
          <dgm:bulletEnabled val="1"/>
        </dgm:presLayoutVars>
      </dgm:prSet>
      <dgm:spPr/>
      <dgm:t>
        <a:bodyPr/>
        <a:lstStyle/>
        <a:p>
          <a:endParaRPr lang="ru-RU"/>
        </a:p>
      </dgm:t>
    </dgm:pt>
  </dgm:ptLst>
  <dgm:cxnLst>
    <dgm:cxn modelId="{CA47A3EF-5590-495D-8EDB-2ED382E94916}" srcId="{0C7B6F74-243E-4931-BCD9-FCC0476D121F}" destId="{0E161F55-61AD-42C8-86D1-BD7779366E88}" srcOrd="5" destOrd="0" parTransId="{00630209-03B9-4022-B704-BBB776E25393}" sibTransId="{EFB28C97-BFD6-4180-9941-5B81FF51256B}"/>
    <dgm:cxn modelId="{3D0021A7-4825-4E6C-84A0-10FB1D41F4C0}" type="presOf" srcId="{0E161F55-61AD-42C8-86D1-BD7779366E88}" destId="{A151BCD3-3C41-447C-8D7B-BDDF2AB2B686}" srcOrd="0" destOrd="0" presId="urn:microsoft.com/office/officeart/2005/8/layout/vList2"/>
    <dgm:cxn modelId="{A9C1AC1C-4FAB-4B37-972A-D1E58F53C706}" srcId="{0C7B6F74-243E-4931-BCD9-FCC0476D121F}" destId="{6DC456B0-B688-4498-80EF-068FC9E1F974}" srcOrd="4" destOrd="0" parTransId="{27715BFB-E763-4ADA-BA64-1F2A3B8A0D98}" sibTransId="{B64E99DA-EA41-4F5E-ACA5-82340A7D5271}"/>
    <dgm:cxn modelId="{6D12E8C6-7B0F-483B-BC60-8A581779F269}" type="presOf" srcId="{0AD3A41C-2084-4B6A-90C4-E752908C85AF}" destId="{62A15149-78D7-4E4A-86D4-9134A6D6E016}" srcOrd="0" destOrd="0" presId="urn:microsoft.com/office/officeart/2005/8/layout/vList2"/>
    <dgm:cxn modelId="{C3B11A8C-2650-433B-9FAC-98153C02B8D5}" type="presOf" srcId="{4FC6D333-BB61-42F5-8F4F-E45A6E32C0C6}" destId="{563C6530-A6E4-4B47-BBAC-9505A066CC4F}" srcOrd="0" destOrd="0" presId="urn:microsoft.com/office/officeart/2005/8/layout/vList2"/>
    <dgm:cxn modelId="{D8E543E6-877B-4281-A82E-12539B6BDAFA}" type="presOf" srcId="{0C7B6F74-243E-4931-BCD9-FCC0476D121F}" destId="{7B87FFEB-438D-4B3C-8C25-8F6F261FA265}" srcOrd="0" destOrd="0" presId="urn:microsoft.com/office/officeart/2005/8/layout/vList2"/>
    <dgm:cxn modelId="{75411E16-8910-4642-BDA2-E1841CD96949}" srcId="{0C7B6F74-243E-4931-BCD9-FCC0476D121F}" destId="{0AD3A41C-2084-4B6A-90C4-E752908C85AF}" srcOrd="3" destOrd="0" parTransId="{8A29D964-8E13-4562-9C42-3C9296F46D60}" sibTransId="{49803ED8-31BA-4E5F-A61D-DF7185CF5D6B}"/>
    <dgm:cxn modelId="{D5AF373C-846B-4656-BE31-ABF62F92D2C5}" srcId="{0C7B6F74-243E-4931-BCD9-FCC0476D121F}" destId="{637ABF28-2144-40DF-86E2-B269AA3CDF7B}" srcOrd="0" destOrd="0" parTransId="{15E76265-4066-4D83-B31C-546252B68724}" sibTransId="{59C58A65-9034-4CA7-9A30-F9CEE62AF4F4}"/>
    <dgm:cxn modelId="{1DF3EAB3-B26C-4601-8208-BBCF51190D25}" type="presOf" srcId="{637ABF28-2144-40DF-86E2-B269AA3CDF7B}" destId="{6BBDD3E2-90F1-4849-88A3-32D535FED8F3}" srcOrd="0" destOrd="0" presId="urn:microsoft.com/office/officeart/2005/8/layout/vList2"/>
    <dgm:cxn modelId="{E3B94D87-6592-4C5A-866B-75A6FF65CA53}" type="presOf" srcId="{6DC456B0-B688-4498-80EF-068FC9E1F974}" destId="{1CC23BEF-339F-4A93-B5D3-80717F5E0570}" srcOrd="0" destOrd="0" presId="urn:microsoft.com/office/officeart/2005/8/layout/vList2"/>
    <dgm:cxn modelId="{FA06C5A2-A233-4331-AC25-50E392D6F5AF}" srcId="{0C7B6F74-243E-4931-BCD9-FCC0476D121F}" destId="{061A0ECF-CC3E-4EE8-9E09-B841D2265C9A}" srcOrd="1" destOrd="0" parTransId="{CDE3E6AC-6B59-4233-AE7D-E5408C56B2BA}" sibTransId="{0DAD99D3-F97B-4EBA-9975-CABF582ECCEC}"/>
    <dgm:cxn modelId="{E028BF20-F2D6-4A65-A412-CE1E66B46EC8}" srcId="{0C7B6F74-243E-4931-BCD9-FCC0476D121F}" destId="{4FC6D333-BB61-42F5-8F4F-E45A6E32C0C6}" srcOrd="2" destOrd="0" parTransId="{15C42203-6183-4B14-8852-5E989EFFFD6C}" sibTransId="{66A30F4A-AAC3-419F-9AAC-D102F7C22CBD}"/>
    <dgm:cxn modelId="{DE9E6E71-8BA3-4C01-92B2-B8827C4DFC5E}" type="presOf" srcId="{061A0ECF-CC3E-4EE8-9E09-B841D2265C9A}" destId="{E7CB3260-5BB6-4713-8778-31843F7CF546}" srcOrd="0" destOrd="0" presId="urn:microsoft.com/office/officeart/2005/8/layout/vList2"/>
    <dgm:cxn modelId="{71957A97-9C6E-44AD-ABEE-59D98E9DD7CE}" type="presParOf" srcId="{7B87FFEB-438D-4B3C-8C25-8F6F261FA265}" destId="{6BBDD3E2-90F1-4849-88A3-32D535FED8F3}" srcOrd="0" destOrd="0" presId="urn:microsoft.com/office/officeart/2005/8/layout/vList2"/>
    <dgm:cxn modelId="{2CF806A8-A91E-4B2F-AE1B-E98A6A86E475}" type="presParOf" srcId="{7B87FFEB-438D-4B3C-8C25-8F6F261FA265}" destId="{E52D9A2D-8074-49BA-938C-70473025ED95}" srcOrd="1" destOrd="0" presId="urn:microsoft.com/office/officeart/2005/8/layout/vList2"/>
    <dgm:cxn modelId="{8515D259-F875-40AE-B123-B24DC88DBCBB}" type="presParOf" srcId="{7B87FFEB-438D-4B3C-8C25-8F6F261FA265}" destId="{E7CB3260-5BB6-4713-8778-31843F7CF546}" srcOrd="2" destOrd="0" presId="urn:microsoft.com/office/officeart/2005/8/layout/vList2"/>
    <dgm:cxn modelId="{AD52BD25-0733-465A-981C-41E9EE76D4A0}" type="presParOf" srcId="{7B87FFEB-438D-4B3C-8C25-8F6F261FA265}" destId="{0FAF5AD1-257F-459C-B7A2-B0598F6E12E5}" srcOrd="3" destOrd="0" presId="urn:microsoft.com/office/officeart/2005/8/layout/vList2"/>
    <dgm:cxn modelId="{9E5A64C5-B843-4C6D-9B90-C1BDB8504DC5}" type="presParOf" srcId="{7B87FFEB-438D-4B3C-8C25-8F6F261FA265}" destId="{563C6530-A6E4-4B47-BBAC-9505A066CC4F}" srcOrd="4" destOrd="0" presId="urn:microsoft.com/office/officeart/2005/8/layout/vList2"/>
    <dgm:cxn modelId="{13F10E1B-5F50-44E9-98C9-A6727B5A0899}" type="presParOf" srcId="{7B87FFEB-438D-4B3C-8C25-8F6F261FA265}" destId="{58AD1AB2-DE8D-482B-A902-CD6AE1412D33}" srcOrd="5" destOrd="0" presId="urn:microsoft.com/office/officeart/2005/8/layout/vList2"/>
    <dgm:cxn modelId="{68BAC6D5-653D-4305-BD95-9A9CA7242BB4}" type="presParOf" srcId="{7B87FFEB-438D-4B3C-8C25-8F6F261FA265}" destId="{62A15149-78D7-4E4A-86D4-9134A6D6E016}" srcOrd="6" destOrd="0" presId="urn:microsoft.com/office/officeart/2005/8/layout/vList2"/>
    <dgm:cxn modelId="{621287F8-8195-4B5F-8D75-0C55B8E70954}" type="presParOf" srcId="{7B87FFEB-438D-4B3C-8C25-8F6F261FA265}" destId="{9215CE24-3F1A-43C7-90B4-3ED29D561DE2}" srcOrd="7" destOrd="0" presId="urn:microsoft.com/office/officeart/2005/8/layout/vList2"/>
    <dgm:cxn modelId="{DA8C4714-FB8A-4022-B890-7DC20651AD91}" type="presParOf" srcId="{7B87FFEB-438D-4B3C-8C25-8F6F261FA265}" destId="{1CC23BEF-339F-4A93-B5D3-80717F5E0570}" srcOrd="8" destOrd="0" presId="urn:microsoft.com/office/officeart/2005/8/layout/vList2"/>
    <dgm:cxn modelId="{E9F3C19E-7399-4F47-81B1-15787CA5853A}" type="presParOf" srcId="{7B87FFEB-438D-4B3C-8C25-8F6F261FA265}" destId="{0DB3C291-3C1A-4FE8-A51C-F66B7825E483}" srcOrd="9" destOrd="0" presId="urn:microsoft.com/office/officeart/2005/8/layout/vList2"/>
    <dgm:cxn modelId="{AA5AB54E-C225-4FEB-9031-1F0D5BD32ACF}" type="presParOf" srcId="{7B87FFEB-438D-4B3C-8C25-8F6F261FA265}" destId="{A151BCD3-3C41-447C-8D7B-BDDF2AB2B68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D3E2-90F1-4849-88A3-32D535FED8F3}">
      <dsp:nvSpPr>
        <dsp:cNvPr id="0" name=""/>
        <dsp:cNvSpPr/>
      </dsp:nvSpPr>
      <dsp:spPr>
        <a:xfrm>
          <a:off x="0" y="67274"/>
          <a:ext cx="5273964"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lumMod val="95000"/>
                  <a:lumOff val="5000"/>
                </a:schemeClr>
              </a:solidFill>
            </a:rPr>
            <a:t>According to Kennedy</a:t>
          </a:r>
          <a:endParaRPr lang="ru-RU" sz="2700" kern="1200" dirty="0">
            <a:solidFill>
              <a:schemeClr val="tx1">
                <a:lumMod val="95000"/>
                <a:lumOff val="5000"/>
              </a:schemeClr>
            </a:solidFill>
          </a:endParaRPr>
        </a:p>
      </dsp:txBody>
      <dsp:txXfrm>
        <a:off x="31613" y="98887"/>
        <a:ext cx="5210738" cy="584369"/>
      </dsp:txXfrm>
    </dsp:sp>
    <dsp:sp modelId="{E7CB3260-5BB6-4713-8778-31843F7CF546}">
      <dsp:nvSpPr>
        <dsp:cNvPr id="0" name=""/>
        <dsp:cNvSpPr/>
      </dsp:nvSpPr>
      <dsp:spPr>
        <a:xfrm>
          <a:off x="0" y="792629"/>
          <a:ext cx="5273964"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smtClean="0">
              <a:solidFill>
                <a:schemeClr val="tx1">
                  <a:lumMod val="95000"/>
                  <a:lumOff val="5000"/>
                </a:schemeClr>
              </a:solidFill>
            </a:rPr>
            <a:t>By V.A.Ponomareva</a:t>
          </a:r>
          <a:endParaRPr lang="ru-RU" sz="2700" kern="1200" dirty="0">
            <a:solidFill>
              <a:schemeClr val="tx1">
                <a:lumMod val="95000"/>
                <a:lumOff val="5000"/>
              </a:schemeClr>
            </a:solidFill>
          </a:endParaRPr>
        </a:p>
      </dsp:txBody>
      <dsp:txXfrm>
        <a:off x="31613" y="824242"/>
        <a:ext cx="5210738" cy="584369"/>
      </dsp:txXfrm>
    </dsp:sp>
    <dsp:sp modelId="{563C6530-A6E4-4B47-BBAC-9505A066CC4F}">
      <dsp:nvSpPr>
        <dsp:cNvPr id="0" name=""/>
        <dsp:cNvSpPr/>
      </dsp:nvSpPr>
      <dsp:spPr>
        <a:xfrm>
          <a:off x="0" y="1517985"/>
          <a:ext cx="5273964"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lumMod val="95000"/>
                  <a:lumOff val="5000"/>
                </a:schemeClr>
              </a:solidFill>
            </a:rPr>
            <a:t>By </a:t>
          </a:r>
          <a:r>
            <a:rPr lang="en-US" sz="2700" kern="1200" dirty="0" err="1" smtClean="0">
              <a:solidFill>
                <a:schemeClr val="tx1">
                  <a:lumMod val="95000"/>
                  <a:lumOff val="5000"/>
                </a:schemeClr>
              </a:solidFill>
            </a:rPr>
            <a:t>E.N.Zhulev</a:t>
          </a:r>
          <a:endParaRPr lang="ru-RU" sz="2700" kern="1200" dirty="0">
            <a:solidFill>
              <a:schemeClr val="tx1">
                <a:lumMod val="95000"/>
                <a:lumOff val="5000"/>
              </a:schemeClr>
            </a:solidFill>
          </a:endParaRPr>
        </a:p>
      </dsp:txBody>
      <dsp:txXfrm>
        <a:off x="31613" y="1549598"/>
        <a:ext cx="5210738" cy="584369"/>
      </dsp:txXfrm>
    </dsp:sp>
    <dsp:sp modelId="{62A15149-78D7-4E4A-86D4-9134A6D6E016}">
      <dsp:nvSpPr>
        <dsp:cNvPr id="0" name=""/>
        <dsp:cNvSpPr/>
      </dsp:nvSpPr>
      <dsp:spPr>
        <a:xfrm>
          <a:off x="0" y="2243340"/>
          <a:ext cx="5273964"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lumMod val="95000"/>
                  <a:lumOff val="5000"/>
                </a:schemeClr>
              </a:solidFill>
            </a:rPr>
            <a:t>By </a:t>
          </a:r>
          <a:r>
            <a:rPr lang="en-US" sz="2700" kern="1200" dirty="0" err="1" smtClean="0">
              <a:solidFill>
                <a:schemeClr val="tx1">
                  <a:lumMod val="95000"/>
                  <a:lumOff val="5000"/>
                </a:schemeClr>
              </a:solidFill>
            </a:rPr>
            <a:t>A.I.Betelman</a:t>
          </a:r>
          <a:endParaRPr lang="ru-RU" sz="2700" kern="1200" dirty="0">
            <a:solidFill>
              <a:schemeClr val="tx1">
                <a:lumMod val="95000"/>
                <a:lumOff val="5000"/>
              </a:schemeClr>
            </a:solidFill>
          </a:endParaRPr>
        </a:p>
      </dsp:txBody>
      <dsp:txXfrm>
        <a:off x="31613" y="2274953"/>
        <a:ext cx="5210738" cy="584369"/>
      </dsp:txXfrm>
    </dsp:sp>
    <dsp:sp modelId="{1CC23BEF-339F-4A93-B5D3-80717F5E0570}">
      <dsp:nvSpPr>
        <dsp:cNvPr id="0" name=""/>
        <dsp:cNvSpPr/>
      </dsp:nvSpPr>
      <dsp:spPr>
        <a:xfrm>
          <a:off x="0" y="2968695"/>
          <a:ext cx="5273964"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solidFill>
                <a:schemeClr val="tx1">
                  <a:lumMod val="95000"/>
                  <a:lumOff val="5000"/>
                </a:schemeClr>
              </a:solidFill>
            </a:rPr>
            <a:t>By E.I. </a:t>
          </a:r>
          <a:r>
            <a:rPr lang="en-US" sz="2700" kern="1200" dirty="0" err="1" smtClean="0">
              <a:solidFill>
                <a:schemeClr val="tx1">
                  <a:lumMod val="95000"/>
                  <a:lumOff val="5000"/>
                </a:schemeClr>
              </a:solidFill>
            </a:rPr>
            <a:t>Gavrilov</a:t>
          </a:r>
          <a:endParaRPr lang="ru-RU" sz="2700" kern="1200" dirty="0">
            <a:solidFill>
              <a:schemeClr val="tx1">
                <a:lumMod val="95000"/>
                <a:lumOff val="5000"/>
              </a:schemeClr>
            </a:solidFill>
          </a:endParaRPr>
        </a:p>
      </dsp:txBody>
      <dsp:txXfrm>
        <a:off x="31613" y="3000308"/>
        <a:ext cx="5210738" cy="584369"/>
      </dsp:txXfrm>
    </dsp:sp>
    <dsp:sp modelId="{A151BCD3-3C41-447C-8D7B-BDDF2AB2B686}">
      <dsp:nvSpPr>
        <dsp:cNvPr id="0" name=""/>
        <dsp:cNvSpPr/>
      </dsp:nvSpPr>
      <dsp:spPr>
        <a:xfrm>
          <a:off x="0" y="3694050"/>
          <a:ext cx="5273964"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smtClean="0">
              <a:solidFill>
                <a:schemeClr val="tx1">
                  <a:lumMod val="95000"/>
                  <a:lumOff val="5000"/>
                </a:schemeClr>
              </a:solidFill>
            </a:rPr>
            <a:t>By E.I. Gavrilov</a:t>
          </a:r>
          <a:endParaRPr lang="ru-RU" sz="2700" kern="1200" dirty="0">
            <a:solidFill>
              <a:schemeClr val="tx1">
                <a:lumMod val="95000"/>
                <a:lumOff val="5000"/>
              </a:schemeClr>
            </a:solidFill>
          </a:endParaRPr>
        </a:p>
      </dsp:txBody>
      <dsp:txXfrm>
        <a:off x="31613" y="3725663"/>
        <a:ext cx="5210738"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E8C38B1-BAE4-4BAA-9881-A4C288E2DBB5}" type="datetimeFigureOut">
              <a:rPr lang="ru-RU" smtClean="0"/>
              <a:t>25.04.2024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4024584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8C38B1-BAE4-4BAA-9881-A4C288E2DBB5}" type="datetimeFigureOut">
              <a:rPr lang="ru-RU" smtClean="0"/>
              <a:t>25.04.2024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278294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8C38B1-BAE4-4BAA-9881-A4C288E2DBB5}" type="datetimeFigureOut">
              <a:rPr lang="ru-RU" smtClean="0"/>
              <a:t>25.04.2024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321830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8C38B1-BAE4-4BAA-9881-A4C288E2DBB5}" type="datetimeFigureOut">
              <a:rPr lang="ru-RU" smtClean="0"/>
              <a:t>25.04.2024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33913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E8C38B1-BAE4-4BAA-9881-A4C288E2DBB5}" type="datetimeFigureOut">
              <a:rPr lang="ru-RU" smtClean="0"/>
              <a:t>25.04.2024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1706292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E8C38B1-BAE4-4BAA-9881-A4C288E2DBB5}" type="datetimeFigureOut">
              <a:rPr lang="ru-RU" smtClean="0"/>
              <a:t>25.04.2024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393911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E8C38B1-BAE4-4BAA-9881-A4C288E2DBB5}" type="datetimeFigureOut">
              <a:rPr lang="ru-RU" smtClean="0"/>
              <a:t>25.04.2024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228145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E8C38B1-BAE4-4BAA-9881-A4C288E2DBB5}" type="datetimeFigureOut">
              <a:rPr lang="ru-RU" smtClean="0"/>
              <a:t>25.04.2024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18406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E8C38B1-BAE4-4BAA-9881-A4C288E2DBB5}" type="datetimeFigureOut">
              <a:rPr lang="ru-RU" smtClean="0"/>
              <a:t>25.04.2024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262891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E8C38B1-BAE4-4BAA-9881-A4C288E2DBB5}" type="datetimeFigureOut">
              <a:rPr lang="ru-RU" smtClean="0"/>
              <a:t>25.04.2024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205297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E8C38B1-BAE4-4BAA-9881-A4C288E2DBB5}" type="datetimeFigureOut">
              <a:rPr lang="ru-RU" smtClean="0"/>
              <a:t>25.04.2024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C0F54C-721D-4564-ADBC-1BBFCD401B1B}" type="slidenum">
              <a:rPr lang="ru-RU" smtClean="0"/>
              <a:t>‹#›</a:t>
            </a:fld>
            <a:endParaRPr lang="ru-RU"/>
          </a:p>
        </p:txBody>
      </p:sp>
    </p:spTree>
    <p:extLst>
      <p:ext uri="{BB962C8B-B14F-4D97-AF65-F5344CB8AC3E}">
        <p14:creationId xmlns:p14="http://schemas.microsoft.com/office/powerpoint/2010/main" val="366559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0000"/>
                <a:lumOff val="60000"/>
              </a:schemeClr>
            </a:gs>
            <a:gs pos="87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C38B1-BAE4-4BAA-9881-A4C288E2DBB5}" type="datetimeFigureOut">
              <a:rPr lang="ru-RU" smtClean="0"/>
              <a:t>25.04.2024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0F54C-721D-4564-ADBC-1BBFCD401B1B}" type="slidenum">
              <a:rPr lang="ru-RU" smtClean="0"/>
              <a:t>‹#›</a:t>
            </a:fld>
            <a:endParaRPr lang="ru-RU"/>
          </a:p>
        </p:txBody>
      </p:sp>
    </p:spTree>
    <p:extLst>
      <p:ext uri="{BB962C8B-B14F-4D97-AF65-F5344CB8AC3E}">
        <p14:creationId xmlns:p14="http://schemas.microsoft.com/office/powerpoint/2010/main" val="100741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1.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7.emf"/><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emf"/><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4.png"/><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5.wdp"/><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63.png"/><Relationship Id="rId4" Type="http://schemas.microsoft.com/office/2007/relationships/hdphoto" Target="../media/hdphoto24.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43200" y="683491"/>
            <a:ext cx="8275782" cy="1551707"/>
          </a:xfrm>
        </p:spPr>
        <p:txBody>
          <a:bodyPr>
            <a:noAutofit/>
          </a:bodyPr>
          <a:lstStyle/>
          <a:p>
            <a:r>
              <a:rPr lang="en-US" sz="2800" dirty="0"/>
              <a:t>Krasnoyarsk State Medical University named after Prof. V. F. </a:t>
            </a:r>
            <a:r>
              <a:rPr lang="en-US" sz="2800" dirty="0" err="1"/>
              <a:t>Voino-Yasenetsky</a:t>
            </a:r>
            <a:r>
              <a:rPr lang="en-US" sz="2800" dirty="0"/>
              <a:t> Department-Clinic of Orthopedic Dentistry</a:t>
            </a:r>
            <a:endParaRPr lang="ru-RU" sz="2800" i="1" dirty="0"/>
          </a:p>
        </p:txBody>
      </p:sp>
      <p:sp>
        <p:nvSpPr>
          <p:cNvPr id="3" name="Подзаголовок 2"/>
          <p:cNvSpPr>
            <a:spLocks noGrp="1"/>
          </p:cNvSpPr>
          <p:nvPr>
            <p:ph type="subTitle" idx="1"/>
          </p:nvPr>
        </p:nvSpPr>
        <p:spPr>
          <a:xfrm>
            <a:off x="1228436" y="2493818"/>
            <a:ext cx="9301018" cy="3260497"/>
          </a:xfrm>
        </p:spPr>
        <p:txBody>
          <a:bodyPr>
            <a:normAutofit/>
          </a:bodyPr>
          <a:lstStyle/>
          <a:p>
            <a:pPr algn="just"/>
            <a:r>
              <a:rPr lang="en-US" sz="3400" b="1" dirty="0">
                <a:latin typeface="+mj-lt"/>
              </a:rPr>
              <a:t>Partial absence of teeth (partial </a:t>
            </a:r>
            <a:r>
              <a:rPr lang="en-US" sz="3400" b="1" dirty="0" err="1">
                <a:latin typeface="+mj-lt"/>
              </a:rPr>
              <a:t>adentia</a:t>
            </a:r>
            <a:r>
              <a:rPr lang="en-US" sz="3400" b="1" dirty="0">
                <a:latin typeface="+mj-lt"/>
              </a:rPr>
              <a:t>). Indications and contraindications for removable prosthetics. The condition of the dentition, which causes the treatment with removable bridges. Types of removable prosthesis designs (plate and clasp).</a:t>
            </a:r>
            <a:endParaRPr lang="ru-RU" sz="3400" b="1" dirty="0">
              <a:latin typeface="+mj-lt"/>
            </a:endParaRPr>
          </a:p>
        </p:txBody>
      </p:sp>
      <p:sp>
        <p:nvSpPr>
          <p:cNvPr id="4" name="TextBox 3"/>
          <p:cNvSpPr txBox="1"/>
          <p:nvPr/>
        </p:nvSpPr>
        <p:spPr>
          <a:xfrm>
            <a:off x="1071417" y="5902097"/>
            <a:ext cx="4516584" cy="646331"/>
          </a:xfrm>
          <a:prstGeom prst="rect">
            <a:avLst/>
          </a:prstGeom>
          <a:noFill/>
        </p:spPr>
        <p:txBody>
          <a:bodyPr wrap="square" rtlCol="0">
            <a:spAutoFit/>
          </a:bodyPr>
          <a:lstStyle/>
          <a:p>
            <a:r>
              <a:rPr lang="en-US" dirty="0">
                <a:latin typeface="+mj-lt"/>
              </a:rPr>
              <a:t>Lecturer: PhD, Associate </a:t>
            </a:r>
            <a:r>
              <a:rPr lang="en-US" dirty="0" err="1">
                <a:latin typeface="+mj-lt"/>
              </a:rPr>
              <a:t>Professor.Kostenko</a:t>
            </a:r>
            <a:r>
              <a:rPr lang="en-US" dirty="0">
                <a:latin typeface="+mj-lt"/>
              </a:rPr>
              <a:t> Oksana </a:t>
            </a:r>
            <a:r>
              <a:rPr lang="en-US" dirty="0" err="1">
                <a:latin typeface="+mj-lt"/>
              </a:rPr>
              <a:t>Yurievna</a:t>
            </a:r>
            <a:endParaRPr lang="ru-RU" dirty="0">
              <a:latin typeface="+mj-lt"/>
            </a:endParaRPr>
          </a:p>
        </p:txBody>
      </p:sp>
      <p:sp>
        <p:nvSpPr>
          <p:cNvPr id="5" name="TextBox 4"/>
          <p:cNvSpPr txBox="1"/>
          <p:nvPr/>
        </p:nvSpPr>
        <p:spPr>
          <a:xfrm>
            <a:off x="8617527" y="5883685"/>
            <a:ext cx="2050473" cy="369332"/>
          </a:xfrm>
          <a:prstGeom prst="rect">
            <a:avLst/>
          </a:prstGeom>
          <a:noFill/>
        </p:spPr>
        <p:txBody>
          <a:bodyPr wrap="square" rtlCol="0">
            <a:spAutoFit/>
          </a:bodyPr>
          <a:lstStyle/>
          <a:p>
            <a:r>
              <a:rPr lang="en-US" dirty="0">
                <a:latin typeface="+mj-lt"/>
              </a:rPr>
              <a:t>Krasnoyarsk2020</a:t>
            </a:r>
            <a:endParaRPr lang="ru-RU" dirty="0">
              <a:latin typeface="+mj-lt"/>
            </a:endParaRPr>
          </a:p>
        </p:txBody>
      </p:sp>
      <p:pic>
        <p:nvPicPr>
          <p:cNvPr id="6" name="Рисунок 5"/>
          <p:cNvPicPr>
            <a:picLocks noChangeAspect="1"/>
          </p:cNvPicPr>
          <p:nvPr/>
        </p:nvPicPr>
        <p:blipFill>
          <a:blip r:embed="rId2"/>
          <a:stretch>
            <a:fillRect/>
          </a:stretch>
        </p:blipFill>
        <p:spPr>
          <a:xfrm>
            <a:off x="1071417" y="424872"/>
            <a:ext cx="1810327" cy="1810327"/>
          </a:xfrm>
          <a:prstGeom prst="rect">
            <a:avLst/>
          </a:prstGeom>
        </p:spPr>
      </p:pic>
    </p:spTree>
    <p:extLst>
      <p:ext uri="{BB962C8B-B14F-4D97-AF65-F5344CB8AC3E}">
        <p14:creationId xmlns:p14="http://schemas.microsoft.com/office/powerpoint/2010/main" val="4280662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Classifications of dentition defects </a:t>
            </a:r>
            <a:r>
              <a:rPr lang="ru-RU" dirty="0" smtClean="0"/>
              <a:t>:</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071797509"/>
              </p:ext>
            </p:extLst>
          </p:nvPr>
        </p:nvGraphicFramePr>
        <p:xfrm>
          <a:off x="3459018" y="1622425"/>
          <a:ext cx="5273964" cy="4408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36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069945" cy="1325563"/>
          </a:xfrm>
        </p:spPr>
        <p:txBody>
          <a:bodyPr>
            <a:normAutofit fontScale="90000"/>
          </a:bodyPr>
          <a:lstStyle/>
          <a:p>
            <a:pPr lvl="0" algn="ctr"/>
            <a:r>
              <a:rPr lang="en-US" dirty="0"/>
              <a:t>Classifications of dentition </a:t>
            </a:r>
            <a:r>
              <a:rPr lang="en-US" dirty="0" smtClean="0"/>
              <a:t>defects </a:t>
            </a:r>
            <a:r>
              <a:rPr lang="en-US" dirty="0" smtClean="0">
                <a:solidFill>
                  <a:schemeClr val="tx1">
                    <a:lumMod val="95000"/>
                    <a:lumOff val="5000"/>
                  </a:schemeClr>
                </a:solidFill>
              </a:rPr>
              <a:t>to </a:t>
            </a:r>
            <a:r>
              <a:rPr lang="en-US" dirty="0">
                <a:solidFill>
                  <a:schemeClr val="tx1">
                    <a:lumMod val="95000"/>
                    <a:lumOff val="5000"/>
                  </a:schemeClr>
                </a:solidFill>
              </a:rPr>
              <a:t>Kennedy</a:t>
            </a:r>
            <a:r>
              <a:rPr lang="ru-RU" dirty="0">
                <a:solidFill>
                  <a:schemeClr val="tx1">
                    <a:lumMod val="95000"/>
                    <a:lumOff val="5000"/>
                  </a:schemeClr>
                </a:solidFill>
              </a:rPr>
              <a:t/>
            </a:r>
            <a:br>
              <a:rPr lang="ru-RU" dirty="0">
                <a:solidFill>
                  <a:schemeClr val="tx1">
                    <a:lumMod val="95000"/>
                    <a:lumOff val="5000"/>
                  </a:schemeClr>
                </a:solidFill>
              </a:rPr>
            </a:br>
            <a:r>
              <a:rPr lang="en-US" dirty="0" smtClean="0"/>
              <a:t> </a:t>
            </a:r>
            <a:endParaRPr lang="ru-RU" b="1" dirty="0"/>
          </a:p>
        </p:txBody>
      </p:sp>
      <p:sp>
        <p:nvSpPr>
          <p:cNvPr id="3" name="Объект 2"/>
          <p:cNvSpPr>
            <a:spLocks noGrp="1"/>
          </p:cNvSpPr>
          <p:nvPr>
            <p:ph idx="1"/>
          </p:nvPr>
        </p:nvSpPr>
        <p:spPr>
          <a:xfrm>
            <a:off x="838200" y="2050473"/>
            <a:ext cx="10515600" cy="4126490"/>
          </a:xfrm>
        </p:spPr>
        <p:txBody>
          <a:bodyPr>
            <a:normAutofit/>
          </a:bodyPr>
          <a:lstStyle/>
          <a:p>
            <a:r>
              <a:rPr lang="en-US" dirty="0">
                <a:solidFill>
                  <a:schemeClr val="accent1">
                    <a:lumMod val="50000"/>
                  </a:schemeClr>
                </a:solidFill>
              </a:rPr>
              <a:t>CLASS I - Bilateral terminal defect</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 - One-sided end defect</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III - Included defect in the lateral section</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IV is an included defect in which the </a:t>
            </a:r>
            <a:r>
              <a:rPr lang="en-US" dirty="0" smtClean="0">
                <a:solidFill>
                  <a:schemeClr val="accent1">
                    <a:lumMod val="50000"/>
                  </a:schemeClr>
                </a:solidFill>
              </a:rPr>
              <a:t>toothless the </a:t>
            </a:r>
            <a:r>
              <a:rPr lang="en-US" dirty="0">
                <a:solidFill>
                  <a:schemeClr val="accent1">
                    <a:lumMod val="50000"/>
                  </a:schemeClr>
                </a:solidFill>
              </a:rPr>
              <a:t>plot is located in front of the </a:t>
            </a:r>
            <a:r>
              <a:rPr lang="en-US" dirty="0" smtClean="0">
                <a:solidFill>
                  <a:schemeClr val="accent1">
                    <a:lumMod val="50000"/>
                  </a:schemeClr>
                </a:solidFill>
              </a:rPr>
              <a:t>others </a:t>
            </a:r>
            <a:r>
              <a:rPr lang="en-US" dirty="0">
                <a:solidFill>
                  <a:schemeClr val="accent1">
                    <a:lumMod val="50000"/>
                  </a:schemeClr>
                </a:solidFill>
              </a:rPr>
              <a:t>teeth and crosses the middle line of the jaw;</a:t>
            </a:r>
            <a:endParaRPr lang="ru-RU" dirty="0"/>
          </a:p>
        </p:txBody>
      </p:sp>
    </p:spTree>
    <p:extLst>
      <p:ext uri="{BB962C8B-B14F-4D97-AF65-F5344CB8AC3E}">
        <p14:creationId xmlns:p14="http://schemas.microsoft.com/office/powerpoint/2010/main" val="2937440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069945" cy="1325563"/>
          </a:xfrm>
        </p:spPr>
        <p:txBody>
          <a:bodyPr/>
          <a:lstStyle/>
          <a:p>
            <a:pPr algn="ctr"/>
            <a:r>
              <a:rPr lang="en-US" dirty="0"/>
              <a:t>Classifications of dentition defects </a:t>
            </a:r>
            <a:r>
              <a:rPr lang="en-US" dirty="0">
                <a:solidFill>
                  <a:schemeClr val="tx1">
                    <a:lumMod val="95000"/>
                    <a:lumOff val="5000"/>
                  </a:schemeClr>
                </a:solidFill>
              </a:rPr>
              <a:t>to Kennedy</a:t>
            </a:r>
            <a:endParaRPr lang="ru-RU" b="1" dirty="0"/>
          </a:p>
        </p:txBody>
      </p:sp>
      <p:sp>
        <p:nvSpPr>
          <p:cNvPr id="4" name="Объект 3"/>
          <p:cNvSpPr>
            <a:spLocks noGrp="1"/>
          </p:cNvSpPr>
          <p:nvPr>
            <p:ph idx="1"/>
          </p:nvPr>
        </p:nvSpPr>
        <p:spPr/>
        <p:txBody>
          <a:bodyPr/>
          <a:lstStyle/>
          <a:p>
            <a:endParaRPr lang="ru-RU"/>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22725" y="1690688"/>
            <a:ext cx="6330094" cy="4859848"/>
          </a:xfrm>
          <a:prstGeom prst="rect">
            <a:avLst/>
          </a:prstGeom>
          <a:ln w="28575">
            <a:noFill/>
          </a:ln>
          <a:effectLst>
            <a:glow rad="101600">
              <a:schemeClr val="accent5">
                <a:satMod val="175000"/>
                <a:alpha val="40000"/>
              </a:schemeClr>
            </a:glow>
          </a:effectLst>
        </p:spPr>
      </p:pic>
      <p:pic>
        <p:nvPicPr>
          <p:cNvPr id="6" name="Рисунок 5"/>
          <p:cNvPicPr>
            <a:picLocks noChangeAspect="1"/>
          </p:cNvPicPr>
          <p:nvPr/>
        </p:nvPicPr>
        <p:blipFill>
          <a:blip r:embed="rId4"/>
          <a:stretch>
            <a:fillRect/>
          </a:stretch>
        </p:blipFill>
        <p:spPr>
          <a:xfrm>
            <a:off x="554968" y="2349068"/>
            <a:ext cx="4468738" cy="3107169"/>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269486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28687"/>
            <a:ext cx="10515600" cy="1166813"/>
          </a:xfrm>
        </p:spPr>
        <p:txBody>
          <a:bodyPr>
            <a:noAutofit/>
          </a:bodyPr>
          <a:lstStyle/>
          <a:p>
            <a:r>
              <a:rPr lang="en-US" sz="3600" dirty="0"/>
              <a:t>8 rules of application:</a:t>
            </a:r>
            <a:endParaRPr lang="ru-RU" sz="3600" dirty="0"/>
          </a:p>
        </p:txBody>
      </p:sp>
      <p:sp>
        <p:nvSpPr>
          <p:cNvPr id="3" name="Объект 2"/>
          <p:cNvSpPr>
            <a:spLocks noGrp="1"/>
          </p:cNvSpPr>
          <p:nvPr>
            <p:ph idx="1"/>
          </p:nvPr>
        </p:nvSpPr>
        <p:spPr>
          <a:xfrm>
            <a:off x="838200" y="2095500"/>
            <a:ext cx="10515600" cy="4248150"/>
          </a:xfrm>
        </p:spPr>
        <p:txBody>
          <a:bodyPr>
            <a:noAutofit/>
          </a:bodyPr>
          <a:lstStyle/>
          <a:p>
            <a:pPr marL="457200" indent="-457200">
              <a:buAutoNum type="arabicPeriod"/>
            </a:pPr>
            <a:r>
              <a:rPr lang="en-US" sz="2400" dirty="0" smtClean="0"/>
              <a:t>The </a:t>
            </a:r>
            <a:r>
              <a:rPr lang="en-US" sz="2400" dirty="0"/>
              <a:t>determination of the defect class should not precede tooth extraction, as this may change the originally established defect class; </a:t>
            </a:r>
            <a:endParaRPr lang="en-US" sz="2400" dirty="0" smtClean="0"/>
          </a:p>
          <a:p>
            <a:pPr marL="457200" indent="-457200">
              <a:buAutoNum type="arabicPeriod"/>
            </a:pPr>
            <a:r>
              <a:rPr lang="en-US" sz="2400" dirty="0" smtClean="0"/>
              <a:t>If </a:t>
            </a:r>
            <a:r>
              <a:rPr lang="en-US" sz="2400" dirty="0"/>
              <a:t>the third molar is missing, which should not be replaced, then it is not taken into account in the classification; </a:t>
            </a:r>
            <a:endParaRPr lang="en-US" sz="2400" dirty="0" smtClean="0"/>
          </a:p>
          <a:p>
            <a:pPr marL="457200" indent="-457200">
              <a:buAutoNum type="arabicPeriod"/>
            </a:pPr>
            <a:r>
              <a:rPr lang="en-US" sz="2400" dirty="0" smtClean="0"/>
              <a:t>If </a:t>
            </a:r>
            <a:r>
              <a:rPr lang="en-US" sz="2400" dirty="0"/>
              <a:t>there is a third molar that should be used as a supporting tooth, then it is taken into account in the classification; </a:t>
            </a:r>
            <a:endParaRPr lang="en-US" sz="2400" dirty="0" smtClean="0"/>
          </a:p>
          <a:p>
            <a:pPr marL="457200" indent="-457200">
              <a:buAutoNum type="arabicPeriod"/>
            </a:pPr>
            <a:r>
              <a:rPr lang="en-US" sz="2400" dirty="0" smtClean="0"/>
              <a:t>If </a:t>
            </a:r>
            <a:r>
              <a:rPr lang="en-US" sz="2400" dirty="0"/>
              <a:t>the second molar is missing, which should not be replaced, then it is not taken into account in the classification;</a:t>
            </a:r>
            <a:endParaRPr lang="ru-RU" sz="2400" dirty="0" smtClean="0"/>
          </a:p>
        </p:txBody>
      </p:sp>
      <p:sp>
        <p:nvSpPr>
          <p:cNvPr id="4" name="TextBox 3"/>
          <p:cNvSpPr txBox="1"/>
          <p:nvPr/>
        </p:nvSpPr>
        <p:spPr>
          <a:xfrm>
            <a:off x="838200" y="554979"/>
            <a:ext cx="9829800" cy="461665"/>
          </a:xfrm>
          <a:prstGeom prst="rect">
            <a:avLst/>
          </a:prstGeom>
          <a:solidFill>
            <a:schemeClr val="accent1">
              <a:lumMod val="40000"/>
              <a:lumOff val="60000"/>
            </a:schemeClr>
          </a:solidFill>
          <a:ln>
            <a:solidFill>
              <a:schemeClr val="accent1">
                <a:lumMod val="60000"/>
                <a:lumOff val="40000"/>
              </a:schemeClr>
            </a:solidFill>
          </a:ln>
        </p:spPr>
        <p:txBody>
          <a:bodyPr wrap="square" rtlCol="0">
            <a:spAutoFit/>
          </a:bodyPr>
          <a:lstStyle/>
          <a:p>
            <a:r>
              <a:rPr lang="en-US" sz="2400" dirty="0"/>
              <a:t>Applegate (1954) supplemented the Kennedy classification:</a:t>
            </a:r>
            <a:endParaRPr lang="ru-RU" sz="2400" dirty="0"/>
          </a:p>
        </p:txBody>
      </p:sp>
    </p:spTree>
    <p:extLst>
      <p:ext uri="{BB962C8B-B14F-4D97-AF65-F5344CB8AC3E}">
        <p14:creationId xmlns:p14="http://schemas.microsoft.com/office/powerpoint/2010/main" val="3395636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28725"/>
            <a:ext cx="10515600" cy="581024"/>
          </a:xfrm>
        </p:spPr>
        <p:txBody>
          <a:bodyPr>
            <a:noAutofit/>
          </a:bodyPr>
          <a:lstStyle/>
          <a:p>
            <a:r>
              <a:rPr lang="en-US" sz="3600" dirty="0"/>
              <a:t>8 rules of application:</a:t>
            </a:r>
            <a:endParaRPr lang="ru-RU" sz="3600" dirty="0"/>
          </a:p>
        </p:txBody>
      </p:sp>
      <p:sp>
        <p:nvSpPr>
          <p:cNvPr id="3" name="Объект 2"/>
          <p:cNvSpPr>
            <a:spLocks noGrp="1"/>
          </p:cNvSpPr>
          <p:nvPr>
            <p:ph idx="1"/>
          </p:nvPr>
        </p:nvSpPr>
        <p:spPr>
          <a:xfrm>
            <a:off x="838200" y="2085975"/>
            <a:ext cx="10515600" cy="3933824"/>
          </a:xfrm>
        </p:spPr>
        <p:txBody>
          <a:bodyPr>
            <a:noAutofit/>
          </a:bodyPr>
          <a:lstStyle/>
          <a:p>
            <a:pPr marL="0" indent="0">
              <a:buNone/>
            </a:pPr>
            <a:r>
              <a:rPr lang="en-US" sz="2400" dirty="0"/>
              <a:t>5. The defect class is determined depending on the location of the toothless area of the jaw; </a:t>
            </a:r>
            <a:endParaRPr lang="en-US" sz="2400" dirty="0" smtClean="0"/>
          </a:p>
          <a:p>
            <a:pPr marL="0" indent="0">
              <a:buNone/>
            </a:pPr>
            <a:r>
              <a:rPr lang="en-US" sz="2400" dirty="0" smtClean="0"/>
              <a:t>6</a:t>
            </a:r>
            <a:r>
              <a:rPr lang="en-US" sz="2400" dirty="0"/>
              <a:t>. Additional defects (not counting the main class) they are considered as subclasses and are determined by their number; </a:t>
            </a:r>
            <a:endParaRPr lang="en-US" sz="2400" dirty="0" smtClean="0"/>
          </a:p>
          <a:p>
            <a:pPr marL="0" indent="0">
              <a:buNone/>
            </a:pPr>
            <a:r>
              <a:rPr lang="en-US" sz="2400" dirty="0" smtClean="0"/>
              <a:t>7</a:t>
            </a:r>
            <a:r>
              <a:rPr lang="en-US" sz="2400" dirty="0"/>
              <a:t>. The extent of additional defects is not considered; only their number is taken into account, determining the number of the subclass; </a:t>
            </a:r>
            <a:endParaRPr lang="en-US" sz="2400" dirty="0" smtClean="0"/>
          </a:p>
          <a:p>
            <a:pPr marL="0" indent="0">
              <a:buNone/>
            </a:pPr>
            <a:r>
              <a:rPr lang="en-US" sz="2400" dirty="0" smtClean="0"/>
              <a:t>8</a:t>
            </a:r>
            <a:r>
              <a:rPr lang="en-US" sz="2400" dirty="0"/>
              <a:t>. Class IV has no subclasses. Toothless areas lying posteriorly from the defect in the area of the frontal teeth determine the defect class.</a:t>
            </a:r>
            <a:endParaRPr lang="ru-RU" sz="2400" dirty="0"/>
          </a:p>
        </p:txBody>
      </p:sp>
      <p:sp>
        <p:nvSpPr>
          <p:cNvPr id="4" name="TextBox 3"/>
          <p:cNvSpPr txBox="1"/>
          <p:nvPr/>
        </p:nvSpPr>
        <p:spPr>
          <a:xfrm>
            <a:off x="838200" y="554979"/>
            <a:ext cx="9829800" cy="461665"/>
          </a:xfrm>
          <a:prstGeom prst="rect">
            <a:avLst/>
          </a:prstGeom>
          <a:solidFill>
            <a:schemeClr val="accent1">
              <a:lumMod val="40000"/>
              <a:lumOff val="60000"/>
            </a:schemeClr>
          </a:solidFill>
          <a:ln>
            <a:solidFill>
              <a:schemeClr val="accent1">
                <a:lumMod val="60000"/>
                <a:lumOff val="40000"/>
              </a:schemeClr>
            </a:solidFill>
          </a:ln>
        </p:spPr>
        <p:txBody>
          <a:bodyPr wrap="square" rtlCol="0">
            <a:spAutoFit/>
          </a:bodyPr>
          <a:lstStyle/>
          <a:p>
            <a:r>
              <a:rPr lang="en-US" sz="2400" dirty="0"/>
              <a:t>Applegate (1954) supplemented the Kennedy </a:t>
            </a:r>
            <a:r>
              <a:rPr lang="en-US" sz="2400" dirty="0" smtClean="0"/>
              <a:t>classification</a:t>
            </a:r>
            <a:r>
              <a:rPr lang="ru-RU" sz="2400" dirty="0" smtClean="0"/>
              <a:t>:</a:t>
            </a:r>
            <a:endParaRPr lang="ru-RU" sz="2400" dirty="0"/>
          </a:p>
        </p:txBody>
      </p:sp>
    </p:spTree>
    <p:extLst>
      <p:ext uri="{BB962C8B-B14F-4D97-AF65-F5344CB8AC3E}">
        <p14:creationId xmlns:p14="http://schemas.microsoft.com/office/powerpoint/2010/main" val="1782181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according to Kennedy (1954)</a:t>
            </a:r>
            <a:endParaRPr lang="ru-RU" dirty="0"/>
          </a:p>
        </p:txBody>
      </p:sp>
      <p:sp>
        <p:nvSpPr>
          <p:cNvPr id="3" name="Объект 2"/>
          <p:cNvSpPr>
            <a:spLocks noGrp="1"/>
          </p:cNvSpPr>
          <p:nvPr>
            <p:ph idx="1"/>
          </p:nvPr>
        </p:nvSpPr>
        <p:spPr>
          <a:xfrm>
            <a:off x="838200" y="1825624"/>
            <a:ext cx="10515600" cy="4537075"/>
          </a:xfrm>
        </p:spPr>
        <p:txBody>
          <a:bodyPr>
            <a:normAutofit/>
          </a:bodyPr>
          <a:lstStyle/>
          <a:p>
            <a:r>
              <a:rPr lang="en-US" dirty="0"/>
              <a:t>If there are several defects of different localization in the same dentition, then the dental arch is classified as a lower class </a:t>
            </a:r>
            <a:endParaRPr lang="en-US" dirty="0" smtClean="0"/>
          </a:p>
          <a:p>
            <a:endParaRPr lang="en-US" dirty="0"/>
          </a:p>
          <a:p>
            <a:r>
              <a:rPr lang="en-US" dirty="0" smtClean="0"/>
              <a:t>Example</a:t>
            </a:r>
            <a:r>
              <a:rPr lang="en-US" dirty="0"/>
              <a:t>:</a:t>
            </a:r>
            <a:endParaRPr lang="ru-RU" dirty="0" smtClean="0"/>
          </a:p>
          <a:p>
            <a:endParaRPr lang="ru-RU" dirty="0" smtClean="0"/>
          </a:p>
          <a:p>
            <a:endParaRPr lang="ru-RU" sz="2000" dirty="0" smtClean="0"/>
          </a:p>
          <a:p>
            <a:endParaRPr lang="ru-RU" dirty="0"/>
          </a:p>
          <a:p>
            <a:r>
              <a:rPr lang="en-US" dirty="0"/>
              <a:t>There are defects of classes I and IV on the lower jaw. the lower dentition belongs to class I.</a:t>
            </a:r>
            <a:endParaRPr lang="ru-RU" dirty="0"/>
          </a:p>
        </p:txBody>
      </p:sp>
      <p:pic>
        <p:nvPicPr>
          <p:cNvPr id="4" name="Рисунок 3"/>
          <p:cNvPicPr>
            <a:picLocks noChangeAspect="1"/>
          </p:cNvPicPr>
          <p:nvPr/>
        </p:nvPicPr>
        <p:blipFill rotWithShape="1">
          <a:blip r:embed="rId2"/>
          <a:srcRect t="2164"/>
          <a:stretch/>
        </p:blipFill>
        <p:spPr>
          <a:xfrm>
            <a:off x="2928375" y="3312703"/>
            <a:ext cx="6335250" cy="1720466"/>
          </a:xfrm>
          <a:prstGeom prst="rect">
            <a:avLst/>
          </a:prstGeom>
        </p:spPr>
      </p:pic>
    </p:spTree>
    <p:extLst>
      <p:ext uri="{BB962C8B-B14F-4D97-AF65-F5344CB8AC3E}">
        <p14:creationId xmlns:p14="http://schemas.microsoft.com/office/powerpoint/2010/main" val="130740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according to Kennedy (1954</a:t>
            </a:r>
            <a:r>
              <a:rPr lang="en-US" dirty="0" smtClean="0"/>
              <a:t>)</a:t>
            </a:r>
            <a:endParaRPr lang="ru-RU" dirty="0"/>
          </a:p>
        </p:txBody>
      </p:sp>
      <p:sp>
        <p:nvSpPr>
          <p:cNvPr id="3" name="Объект 2"/>
          <p:cNvSpPr>
            <a:spLocks noGrp="1"/>
          </p:cNvSpPr>
          <p:nvPr>
            <p:ph idx="1"/>
          </p:nvPr>
        </p:nvSpPr>
        <p:spPr>
          <a:xfrm>
            <a:off x="838200" y="1825625"/>
            <a:ext cx="10515600" cy="4693162"/>
          </a:xfrm>
        </p:spPr>
        <p:txBody>
          <a:bodyPr>
            <a:normAutofit lnSpcReduction="10000"/>
          </a:bodyPr>
          <a:lstStyle/>
          <a:p>
            <a:r>
              <a:rPr lang="en-US" dirty="0"/>
              <a:t>Subclass in the Kennedy classification –the number of the subclass is determined by the number of additional deformations of the dentition, excluding the main class</a:t>
            </a:r>
            <a:r>
              <a:rPr lang="en-US" dirty="0" smtClean="0"/>
              <a:t>.</a:t>
            </a:r>
          </a:p>
          <a:p>
            <a:r>
              <a:rPr lang="en-US" dirty="0">
                <a:solidFill>
                  <a:schemeClr val="accent1">
                    <a:lumMod val="50000"/>
                  </a:schemeClr>
                </a:solidFill>
              </a:rPr>
              <a:t>Example:</a:t>
            </a:r>
            <a:endParaRPr lang="ru-RU" dirty="0" smtClean="0"/>
          </a:p>
          <a:p>
            <a:endParaRPr lang="ru-RU" dirty="0" smtClean="0"/>
          </a:p>
          <a:p>
            <a:endParaRPr lang="ru-RU" dirty="0"/>
          </a:p>
          <a:p>
            <a:endParaRPr lang="ru-RU" dirty="0"/>
          </a:p>
          <a:p>
            <a:r>
              <a:rPr lang="en-US" dirty="0"/>
              <a:t>There are defects of classes II and IV on the upper jaw. The upper dentition belongs to the second class, the first subclass</a:t>
            </a:r>
            <a:r>
              <a:rPr lang="en-US" dirty="0" smtClean="0"/>
              <a:t>.</a:t>
            </a:r>
          </a:p>
          <a:p>
            <a:r>
              <a:rPr lang="en-US" dirty="0" smtClean="0"/>
              <a:t>There </a:t>
            </a:r>
            <a:r>
              <a:rPr lang="en-US" dirty="0"/>
              <a:t>are defects of classes I and IV on the lower jaw. The lower dentition belongs to the first class, the first subclass.</a:t>
            </a:r>
            <a:endParaRPr lang="ru-RU" dirty="0"/>
          </a:p>
        </p:txBody>
      </p:sp>
      <p:pic>
        <p:nvPicPr>
          <p:cNvPr id="4" name="Рисунок 3"/>
          <p:cNvPicPr>
            <a:picLocks noChangeAspect="1"/>
          </p:cNvPicPr>
          <p:nvPr/>
        </p:nvPicPr>
        <p:blipFill>
          <a:blip r:embed="rId2"/>
          <a:stretch>
            <a:fillRect/>
          </a:stretch>
        </p:blipFill>
        <p:spPr>
          <a:xfrm>
            <a:off x="3224980" y="2914990"/>
            <a:ext cx="5742039" cy="1627513"/>
          </a:xfrm>
          <a:prstGeom prst="rect">
            <a:avLst/>
          </a:prstGeom>
        </p:spPr>
      </p:pic>
    </p:spTree>
    <p:extLst>
      <p:ext uri="{BB962C8B-B14F-4D97-AF65-F5344CB8AC3E}">
        <p14:creationId xmlns:p14="http://schemas.microsoft.com/office/powerpoint/2010/main" val="5411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38475" y="365125"/>
            <a:ext cx="8315324" cy="1325563"/>
          </a:xfrm>
        </p:spPr>
        <p:txBody>
          <a:bodyPr>
            <a:normAutofit/>
          </a:bodyPr>
          <a:lstStyle/>
          <a:p>
            <a:r>
              <a:rPr lang="en-US" sz="3600" dirty="0"/>
              <a:t>CLASS I –bilateral terminal defect</a:t>
            </a:r>
            <a:endParaRPr lang="ru-RU" sz="3600" dirty="0"/>
          </a:p>
        </p:txBody>
      </p:sp>
      <p:sp>
        <p:nvSpPr>
          <p:cNvPr id="3" name="Объект 2"/>
          <p:cNvSpPr>
            <a:spLocks noGrp="1"/>
          </p:cNvSpPr>
          <p:nvPr>
            <p:ph idx="1"/>
          </p:nvPr>
        </p:nvSpPr>
        <p:spPr/>
        <p:txBody>
          <a:bodyPr/>
          <a:lstStyle/>
          <a:p>
            <a:endParaRPr lang="ru-RU" dirty="0"/>
          </a:p>
        </p:txBody>
      </p:sp>
      <p:pic>
        <p:nvPicPr>
          <p:cNvPr id="6" name="Рисунок 5"/>
          <p:cNvPicPr>
            <a:picLocks noChangeAspect="1"/>
          </p:cNvPicPr>
          <p:nvPr/>
        </p:nvPicPr>
        <p:blipFill rotWithShape="1">
          <a:blip r:embed="rId2"/>
          <a:srcRect r="51656" b="51535"/>
          <a:stretch/>
        </p:blipFill>
        <p:spPr>
          <a:xfrm>
            <a:off x="4549686" y="1971081"/>
            <a:ext cx="2562486" cy="1897599"/>
          </a:xfrm>
          <a:prstGeom prst="rect">
            <a:avLst/>
          </a:prstGeom>
        </p:spPr>
      </p:pic>
      <p:pic>
        <p:nvPicPr>
          <p:cNvPr id="8" name="Рисунок 7"/>
          <p:cNvPicPr>
            <a:picLocks noChangeAspect="1"/>
          </p:cNvPicPr>
          <p:nvPr/>
        </p:nvPicPr>
        <p:blipFill>
          <a:blip r:embed="rId3"/>
          <a:stretch>
            <a:fillRect/>
          </a:stretch>
        </p:blipFill>
        <p:spPr>
          <a:xfrm>
            <a:off x="7778178" y="4149697"/>
            <a:ext cx="2656810" cy="2027266"/>
          </a:xfrm>
          <a:prstGeom prst="rect">
            <a:avLst/>
          </a:prstGeom>
        </p:spPr>
      </p:pic>
      <p:pic>
        <p:nvPicPr>
          <p:cNvPr id="9" name="Рисунок 8"/>
          <p:cNvPicPr>
            <a:picLocks noChangeAspect="1"/>
          </p:cNvPicPr>
          <p:nvPr/>
        </p:nvPicPr>
        <p:blipFill>
          <a:blip r:embed="rId4"/>
          <a:stretch>
            <a:fillRect/>
          </a:stretch>
        </p:blipFill>
        <p:spPr>
          <a:xfrm>
            <a:off x="4562510" y="4109037"/>
            <a:ext cx="2549662" cy="2003735"/>
          </a:xfrm>
          <a:prstGeom prst="rect">
            <a:avLst/>
          </a:prstGeom>
        </p:spPr>
      </p:pic>
      <p:pic>
        <p:nvPicPr>
          <p:cNvPr id="11" name="Рисунок 10"/>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9186" r="74603"/>
          <a:stretch/>
        </p:blipFill>
        <p:spPr>
          <a:xfrm>
            <a:off x="1097596" y="521517"/>
            <a:ext cx="1474154" cy="5798321"/>
          </a:xfrm>
          <a:prstGeom prst="rect">
            <a:avLst/>
          </a:prstGeom>
        </p:spPr>
      </p:pic>
      <p:pic>
        <p:nvPicPr>
          <p:cNvPr id="12" name="Рисунок 1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75141" t="31715" r="2411"/>
          <a:stretch/>
        </p:blipFill>
        <p:spPr>
          <a:xfrm>
            <a:off x="2528535" y="2264063"/>
            <a:ext cx="1214790" cy="4064848"/>
          </a:xfrm>
          <a:prstGeom prst="rect">
            <a:avLst/>
          </a:prstGeom>
        </p:spPr>
      </p:pic>
      <p:pic>
        <p:nvPicPr>
          <p:cNvPr id="2052" name="Picture 4" descr="Концевой дефект зубного ряда"/>
          <p:cNvPicPr>
            <a:picLocks noChangeAspect="1" noChangeArrowheads="1"/>
          </p:cNvPicPr>
          <p:nvPr/>
        </p:nvPicPr>
        <p:blipFill rotWithShape="1">
          <a:blip r:embed="rId7">
            <a:extLst>
              <a:ext uri="{28A0092B-C50C-407E-A947-70E740481C1C}">
                <a14:useLocalDpi xmlns:a14="http://schemas.microsoft.com/office/drawing/2010/main" val="0"/>
              </a:ext>
            </a:extLst>
          </a:blip>
          <a:srcRect l="11233" r="10920"/>
          <a:stretch/>
        </p:blipFill>
        <p:spPr bwMode="auto">
          <a:xfrm>
            <a:off x="7612888" y="1971081"/>
            <a:ext cx="2954440" cy="189759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549686" y="300934"/>
            <a:ext cx="4147802" cy="369332"/>
          </a:xfrm>
          <a:prstGeom prst="rect">
            <a:avLst/>
          </a:prstGeom>
        </p:spPr>
        <p:txBody>
          <a:bodyPr wrap="none">
            <a:spAutoFit/>
          </a:bodyPr>
          <a:lstStyle/>
          <a:p>
            <a:r>
              <a:rPr lang="en-US" dirty="0"/>
              <a:t>Classification according to Kennedy (1954)</a:t>
            </a:r>
            <a:endParaRPr lang="ru-RU" dirty="0"/>
          </a:p>
        </p:txBody>
      </p:sp>
    </p:spTree>
    <p:extLst>
      <p:ext uri="{BB962C8B-B14F-4D97-AF65-F5344CB8AC3E}">
        <p14:creationId xmlns:p14="http://schemas.microsoft.com/office/powerpoint/2010/main" val="126535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16846" y="435871"/>
            <a:ext cx="8636954" cy="1325563"/>
          </a:xfrm>
        </p:spPr>
        <p:txBody>
          <a:bodyPr>
            <a:normAutofit/>
          </a:bodyPr>
          <a:lstStyle/>
          <a:p>
            <a:r>
              <a:rPr lang="en-US" sz="3600" dirty="0"/>
              <a:t>CLASS II –one-sided end defect</a:t>
            </a:r>
            <a:endParaRPr lang="ru-RU" sz="3600" dirty="0"/>
          </a:p>
        </p:txBody>
      </p:sp>
      <p:sp>
        <p:nvSpPr>
          <p:cNvPr id="3" name="Объект 2"/>
          <p:cNvSpPr>
            <a:spLocks noGrp="1"/>
          </p:cNvSpPr>
          <p:nvPr>
            <p:ph idx="1"/>
          </p:nvPr>
        </p:nvSpPr>
        <p:spPr/>
        <p:txBody>
          <a:bodyPr/>
          <a:lstStyle/>
          <a:p>
            <a:endParaRPr lang="ru-RU" dirty="0"/>
          </a:p>
        </p:txBody>
      </p:sp>
      <p:pic>
        <p:nvPicPr>
          <p:cNvPr id="12" name="Рисунок 1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75141" t="31715" r="2411"/>
          <a:stretch/>
        </p:blipFill>
        <p:spPr>
          <a:xfrm>
            <a:off x="2528535" y="2264063"/>
            <a:ext cx="1214790" cy="4064848"/>
          </a:xfrm>
          <a:prstGeom prst="rect">
            <a:avLst/>
          </a:prstGeom>
        </p:spPr>
      </p:pic>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858" t="9676" r="49102"/>
          <a:stretch/>
        </p:blipFill>
        <p:spPr>
          <a:xfrm>
            <a:off x="981075" y="628650"/>
            <a:ext cx="1568219" cy="5700261"/>
          </a:xfrm>
          <a:prstGeom prst="rect">
            <a:avLst/>
          </a:prstGeom>
        </p:spPr>
      </p:pic>
      <p:pic>
        <p:nvPicPr>
          <p:cNvPr id="5" name="Рисунок 4"/>
          <p:cNvPicPr>
            <a:picLocks noChangeAspect="1"/>
          </p:cNvPicPr>
          <p:nvPr/>
        </p:nvPicPr>
        <p:blipFill>
          <a:blip r:embed="rId4"/>
          <a:stretch>
            <a:fillRect/>
          </a:stretch>
        </p:blipFill>
        <p:spPr>
          <a:xfrm>
            <a:off x="4562509" y="4005519"/>
            <a:ext cx="2549663" cy="2171443"/>
          </a:xfrm>
          <a:prstGeom prst="rect">
            <a:avLst/>
          </a:prstGeom>
        </p:spPr>
      </p:pic>
      <p:pic>
        <p:nvPicPr>
          <p:cNvPr id="10" name="Рисунок 9"/>
          <p:cNvPicPr>
            <a:picLocks noChangeAspect="1"/>
          </p:cNvPicPr>
          <p:nvPr/>
        </p:nvPicPr>
        <p:blipFill>
          <a:blip r:embed="rId5"/>
          <a:stretch>
            <a:fillRect/>
          </a:stretch>
        </p:blipFill>
        <p:spPr>
          <a:xfrm>
            <a:off x="7931356" y="4131534"/>
            <a:ext cx="2411631" cy="2065293"/>
          </a:xfrm>
          <a:prstGeom prst="rect">
            <a:avLst/>
          </a:prstGeom>
        </p:spPr>
      </p:pic>
      <p:pic>
        <p:nvPicPr>
          <p:cNvPr id="4098" name="Picture 2" descr="Протезирование концевого дефекта зубного ряда – Refform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728" y="1805761"/>
            <a:ext cx="3622886" cy="1998625"/>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7"/>
          <a:stretch>
            <a:fillRect/>
          </a:stretch>
        </p:blipFill>
        <p:spPr>
          <a:xfrm>
            <a:off x="4410256" y="1673677"/>
            <a:ext cx="2701916" cy="2262854"/>
          </a:xfrm>
          <a:prstGeom prst="rect">
            <a:avLst/>
          </a:prstGeom>
        </p:spPr>
      </p:pic>
      <p:sp>
        <p:nvSpPr>
          <p:cNvPr id="15" name="Прямоугольник 14"/>
          <p:cNvSpPr/>
          <p:nvPr/>
        </p:nvSpPr>
        <p:spPr>
          <a:xfrm>
            <a:off x="4549686" y="300934"/>
            <a:ext cx="4147802" cy="369332"/>
          </a:xfrm>
          <a:prstGeom prst="rect">
            <a:avLst/>
          </a:prstGeom>
        </p:spPr>
        <p:txBody>
          <a:bodyPr wrap="none">
            <a:spAutoFit/>
          </a:bodyPr>
          <a:lstStyle/>
          <a:p>
            <a:r>
              <a:rPr lang="en-US" dirty="0"/>
              <a:t>Classification according to Kennedy (1954</a:t>
            </a:r>
            <a:r>
              <a:rPr lang="en-US" dirty="0" smtClean="0"/>
              <a:t>)</a:t>
            </a:r>
            <a:endParaRPr lang="ru-RU" dirty="0"/>
          </a:p>
        </p:txBody>
      </p:sp>
    </p:spTree>
    <p:extLst>
      <p:ext uri="{BB962C8B-B14F-4D97-AF65-F5344CB8AC3E}">
        <p14:creationId xmlns:p14="http://schemas.microsoft.com/office/powerpoint/2010/main" val="32154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2777" y="435871"/>
            <a:ext cx="8701023" cy="1325563"/>
          </a:xfrm>
        </p:spPr>
        <p:txBody>
          <a:bodyPr>
            <a:normAutofit/>
          </a:bodyPr>
          <a:lstStyle/>
          <a:p>
            <a:r>
              <a:rPr lang="en-US" sz="3200" dirty="0"/>
              <a:t>CLASS III –included defect in the lateral section</a:t>
            </a:r>
            <a:endParaRPr lang="ru-RU" sz="3200" dirty="0"/>
          </a:p>
        </p:txBody>
      </p:sp>
      <p:sp>
        <p:nvSpPr>
          <p:cNvPr id="3" name="Объект 2"/>
          <p:cNvSpPr>
            <a:spLocks noGrp="1"/>
          </p:cNvSpPr>
          <p:nvPr>
            <p:ph idx="1"/>
          </p:nvPr>
        </p:nvSpPr>
        <p:spPr/>
        <p:txBody>
          <a:bodyPr/>
          <a:lstStyle/>
          <a:p>
            <a:endParaRPr lang="ru-RU" dirty="0"/>
          </a:p>
        </p:txBody>
      </p:sp>
      <p:pic>
        <p:nvPicPr>
          <p:cNvPr id="12" name="Рисунок 1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75141" t="31715" r="2411"/>
          <a:stretch/>
        </p:blipFill>
        <p:spPr>
          <a:xfrm>
            <a:off x="2528535" y="2264063"/>
            <a:ext cx="1214790" cy="4064848"/>
          </a:xfrm>
          <a:prstGeom prst="rect">
            <a:avLst/>
          </a:prstGeom>
        </p:spPr>
      </p:pic>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0718" t="9512" r="24500"/>
          <a:stretch/>
        </p:blipFill>
        <p:spPr>
          <a:xfrm>
            <a:off x="987687" y="581024"/>
            <a:ext cx="1515603" cy="5747887"/>
          </a:xfrm>
          <a:prstGeom prst="rect">
            <a:avLst/>
          </a:prstGeom>
        </p:spPr>
      </p:pic>
      <p:pic>
        <p:nvPicPr>
          <p:cNvPr id="7" name="Рисунок 6"/>
          <p:cNvPicPr>
            <a:picLocks noChangeAspect="1"/>
          </p:cNvPicPr>
          <p:nvPr/>
        </p:nvPicPr>
        <p:blipFill>
          <a:blip r:embed="rId4"/>
          <a:stretch>
            <a:fillRect/>
          </a:stretch>
        </p:blipFill>
        <p:spPr>
          <a:xfrm>
            <a:off x="4485456" y="4081463"/>
            <a:ext cx="2703769" cy="2095500"/>
          </a:xfrm>
          <a:prstGeom prst="rect">
            <a:avLst/>
          </a:prstGeom>
        </p:spPr>
      </p:pic>
      <p:pic>
        <p:nvPicPr>
          <p:cNvPr id="8" name="Рисунок 7"/>
          <p:cNvPicPr>
            <a:picLocks noChangeAspect="1"/>
          </p:cNvPicPr>
          <p:nvPr/>
        </p:nvPicPr>
        <p:blipFill>
          <a:blip r:embed="rId5"/>
          <a:stretch>
            <a:fillRect/>
          </a:stretch>
        </p:blipFill>
        <p:spPr>
          <a:xfrm>
            <a:off x="7772592" y="4056063"/>
            <a:ext cx="2729157" cy="2120900"/>
          </a:xfrm>
          <a:prstGeom prst="rect">
            <a:avLst/>
          </a:prstGeom>
        </p:spPr>
      </p:pic>
      <p:pic>
        <p:nvPicPr>
          <p:cNvPr id="9" name="Рисунок 8"/>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7779103" y="1864758"/>
            <a:ext cx="2722646" cy="2039357"/>
          </a:xfrm>
          <a:prstGeom prst="rect">
            <a:avLst/>
          </a:prstGeom>
        </p:spPr>
      </p:pic>
      <p:pic>
        <p:nvPicPr>
          <p:cNvPr id="11" name="Рисунок 10"/>
          <p:cNvPicPr>
            <a:picLocks noChangeAspect="1"/>
          </p:cNvPicPr>
          <p:nvPr/>
        </p:nvPicPr>
        <p:blipFill rotWithShape="1">
          <a:blip r:embed="rId8"/>
          <a:srcRect t="52656" r="52097"/>
          <a:stretch/>
        </p:blipFill>
        <p:spPr>
          <a:xfrm>
            <a:off x="4288842" y="1864758"/>
            <a:ext cx="3074799" cy="2039357"/>
          </a:xfrm>
          <a:prstGeom prst="rect">
            <a:avLst/>
          </a:prstGeom>
        </p:spPr>
      </p:pic>
      <p:sp>
        <p:nvSpPr>
          <p:cNvPr id="15" name="Прямоугольник 14"/>
          <p:cNvSpPr/>
          <p:nvPr/>
        </p:nvSpPr>
        <p:spPr>
          <a:xfrm>
            <a:off x="4549686" y="300934"/>
            <a:ext cx="4147802" cy="369332"/>
          </a:xfrm>
          <a:prstGeom prst="rect">
            <a:avLst/>
          </a:prstGeom>
        </p:spPr>
        <p:txBody>
          <a:bodyPr wrap="none">
            <a:spAutoFit/>
          </a:bodyPr>
          <a:lstStyle/>
          <a:p>
            <a:r>
              <a:rPr lang="en-US" dirty="0"/>
              <a:t>Classification according to Kennedy (1954)</a:t>
            </a:r>
            <a:endParaRPr lang="ru-RU" dirty="0"/>
          </a:p>
        </p:txBody>
      </p:sp>
    </p:spTree>
    <p:extLst>
      <p:ext uri="{BB962C8B-B14F-4D97-AF65-F5344CB8AC3E}">
        <p14:creationId xmlns:p14="http://schemas.microsoft.com/office/powerpoint/2010/main" val="147565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691" y="365125"/>
            <a:ext cx="10594109" cy="1325563"/>
          </a:xfrm>
        </p:spPr>
        <p:txBody>
          <a:bodyPr/>
          <a:lstStyle/>
          <a:p>
            <a:r>
              <a:rPr lang="en-US" dirty="0"/>
              <a:t>The purpose of the lecture</a:t>
            </a:r>
            <a:endParaRPr lang="ru-RU" dirty="0"/>
          </a:p>
        </p:txBody>
      </p:sp>
      <p:sp>
        <p:nvSpPr>
          <p:cNvPr id="3" name="Объект 2"/>
          <p:cNvSpPr>
            <a:spLocks noGrp="1"/>
          </p:cNvSpPr>
          <p:nvPr>
            <p:ph idx="1"/>
          </p:nvPr>
        </p:nvSpPr>
        <p:spPr>
          <a:xfrm>
            <a:off x="838200" y="1646309"/>
            <a:ext cx="10515600" cy="1512887"/>
          </a:xfrm>
        </p:spPr>
        <p:txBody>
          <a:bodyPr>
            <a:normAutofit/>
          </a:bodyPr>
          <a:lstStyle/>
          <a:p>
            <a:r>
              <a:rPr lang="en-US" sz="3200" dirty="0"/>
              <a:t>To familiarize students with the features of structures for removable prosthetics with partial absence of teeth (partial </a:t>
            </a:r>
            <a:r>
              <a:rPr lang="en-US" sz="3200" dirty="0" err="1"/>
              <a:t>adentia</a:t>
            </a:r>
            <a:r>
              <a:rPr lang="en-US" sz="3200" dirty="0"/>
              <a:t>).</a:t>
            </a:r>
            <a:endParaRPr lang="ru-RU" sz="3200" dirty="0"/>
          </a:p>
        </p:txBody>
      </p:sp>
      <p:sp>
        <p:nvSpPr>
          <p:cNvPr id="5" name="Заголовок 1"/>
          <p:cNvSpPr txBox="1">
            <a:spLocks/>
          </p:cNvSpPr>
          <p:nvPr/>
        </p:nvSpPr>
        <p:spPr>
          <a:xfrm>
            <a:off x="759691" y="3338512"/>
            <a:ext cx="10515600" cy="9656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Objectives of the lecture</a:t>
            </a:r>
            <a:endParaRPr lang="ru-RU" dirty="0"/>
          </a:p>
        </p:txBody>
      </p:sp>
      <p:sp>
        <p:nvSpPr>
          <p:cNvPr id="6" name="Объект 2"/>
          <p:cNvSpPr txBox="1">
            <a:spLocks/>
          </p:cNvSpPr>
          <p:nvPr/>
        </p:nvSpPr>
        <p:spPr>
          <a:xfrm>
            <a:off x="838200" y="4483462"/>
            <a:ext cx="10515600" cy="18284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200" dirty="0"/>
              <a:t>To reveal the concept of “</a:t>
            </a:r>
            <a:r>
              <a:rPr lang="en-US" sz="3200" dirty="0" err="1"/>
              <a:t>adentia</a:t>
            </a:r>
            <a:r>
              <a:rPr lang="en-US" sz="3200" dirty="0" smtClean="0"/>
              <a:t>".</a:t>
            </a:r>
            <a:endParaRPr lang="ru-RU" sz="3200" dirty="0" smtClean="0"/>
          </a:p>
          <a:p>
            <a:pPr marL="514350" indent="-514350">
              <a:buFont typeface="+mj-lt"/>
              <a:buAutoNum type="arabicPeriod"/>
            </a:pPr>
            <a:r>
              <a:rPr lang="en-US" sz="3200" dirty="0" smtClean="0"/>
              <a:t>To </a:t>
            </a:r>
            <a:r>
              <a:rPr lang="en-US" sz="3200" dirty="0"/>
              <a:t>study the indications and contraindications for removable prosthetics</a:t>
            </a:r>
            <a:r>
              <a:rPr lang="en-US" sz="3200" dirty="0" smtClean="0"/>
              <a:t>.</a:t>
            </a:r>
            <a:endParaRPr lang="ru-RU" sz="3200" dirty="0" smtClean="0"/>
          </a:p>
          <a:p>
            <a:pPr marL="514350" indent="-514350">
              <a:buFont typeface="+mj-lt"/>
              <a:buAutoNum type="arabicPeriod"/>
            </a:pPr>
            <a:r>
              <a:rPr lang="en-US" sz="3200" dirty="0" smtClean="0"/>
              <a:t>Consider </a:t>
            </a:r>
            <a:r>
              <a:rPr lang="en-US" sz="3200" dirty="0"/>
              <a:t>different classifications of dentition defects</a:t>
            </a:r>
            <a:r>
              <a:rPr lang="ru-RU" sz="3200" dirty="0" smtClean="0"/>
              <a:t>.</a:t>
            </a:r>
            <a:endParaRPr lang="ru-RU" sz="3200" dirty="0" smtClean="0"/>
          </a:p>
        </p:txBody>
      </p:sp>
    </p:spTree>
    <p:extLst>
      <p:ext uri="{BB962C8B-B14F-4D97-AF65-F5344CB8AC3E}">
        <p14:creationId xmlns:p14="http://schemas.microsoft.com/office/powerpoint/2010/main" val="906401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5175" y="893349"/>
            <a:ext cx="8048625" cy="1633024"/>
          </a:xfrm>
        </p:spPr>
        <p:txBody>
          <a:bodyPr>
            <a:normAutofit/>
          </a:bodyPr>
          <a:lstStyle/>
          <a:p>
            <a:r>
              <a:rPr lang="en-US" sz="3200" dirty="0"/>
              <a:t>CLASS IV is an included defect in which the toothless area is located in front of the rest of the teeth and crosses the middle line of the jaw</a:t>
            </a:r>
            <a:endParaRPr lang="ru-RU" sz="3200"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12923" y="547682"/>
            <a:ext cx="2117529" cy="2324357"/>
          </a:xfrm>
          <a:prstGeom prst="rect">
            <a:avLst/>
          </a:prstGeom>
        </p:spPr>
      </p:pic>
      <p:pic>
        <p:nvPicPr>
          <p:cNvPr id="5" name="Рисунок 4"/>
          <p:cNvPicPr>
            <a:picLocks noChangeAspect="1"/>
          </p:cNvPicPr>
          <p:nvPr/>
        </p:nvPicPr>
        <p:blipFill>
          <a:blip r:embed="rId4"/>
          <a:stretch>
            <a:fillRect/>
          </a:stretch>
        </p:blipFill>
        <p:spPr>
          <a:xfrm>
            <a:off x="4326093" y="3242749"/>
            <a:ext cx="3541557" cy="2641600"/>
          </a:xfrm>
          <a:prstGeom prst="rect">
            <a:avLst/>
          </a:prstGeom>
        </p:spPr>
      </p:pic>
      <p:pic>
        <p:nvPicPr>
          <p:cNvPr id="10" name="Рисунок 9"/>
          <p:cNvPicPr>
            <a:picLocks noChangeAspect="1"/>
          </p:cNvPicPr>
          <p:nvPr/>
        </p:nvPicPr>
        <p:blipFill>
          <a:blip r:embed="rId5"/>
          <a:stretch>
            <a:fillRect/>
          </a:stretch>
        </p:blipFill>
        <p:spPr>
          <a:xfrm>
            <a:off x="8039100" y="3427123"/>
            <a:ext cx="3352800" cy="2209800"/>
          </a:xfrm>
          <a:prstGeom prst="rect">
            <a:avLst/>
          </a:prstGeom>
        </p:spPr>
      </p:pic>
      <p:pic>
        <p:nvPicPr>
          <p:cNvPr id="13" name="Рисунок 12"/>
          <p:cNvPicPr>
            <a:picLocks noChangeAspect="1"/>
          </p:cNvPicPr>
          <p:nvPr/>
        </p:nvPicPr>
        <p:blipFill rotWithShape="1">
          <a:blip r:embed="rId6"/>
          <a:srcRect l="51428" t="52969" r="619"/>
          <a:stretch/>
        </p:blipFill>
        <p:spPr>
          <a:xfrm>
            <a:off x="701409" y="3427123"/>
            <a:ext cx="3453234" cy="2272852"/>
          </a:xfrm>
          <a:prstGeom prst="rect">
            <a:avLst/>
          </a:prstGeom>
        </p:spPr>
      </p:pic>
      <p:sp>
        <p:nvSpPr>
          <p:cNvPr id="14" name="Прямоугольник 13"/>
          <p:cNvSpPr/>
          <p:nvPr/>
        </p:nvSpPr>
        <p:spPr>
          <a:xfrm>
            <a:off x="4549686" y="300934"/>
            <a:ext cx="4218334" cy="369332"/>
          </a:xfrm>
          <a:prstGeom prst="rect">
            <a:avLst/>
          </a:prstGeom>
        </p:spPr>
        <p:txBody>
          <a:bodyPr wrap="none">
            <a:spAutoFit/>
          </a:bodyPr>
          <a:lstStyle/>
          <a:p>
            <a:r>
              <a:rPr lang="en-US" dirty="0"/>
              <a:t>Classification according to Kennedy (1954</a:t>
            </a:r>
            <a:r>
              <a:rPr lang="en-US" dirty="0" smtClean="0"/>
              <a:t>)</a:t>
            </a:r>
            <a:endParaRPr lang="ru-RU" dirty="0"/>
          </a:p>
        </p:txBody>
      </p:sp>
    </p:spTree>
    <p:extLst>
      <p:ext uri="{BB962C8B-B14F-4D97-AF65-F5344CB8AC3E}">
        <p14:creationId xmlns:p14="http://schemas.microsoft.com/office/powerpoint/2010/main" val="370910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8509" y="365125"/>
            <a:ext cx="9799782" cy="1325563"/>
          </a:xfrm>
        </p:spPr>
        <p:txBody>
          <a:bodyPr>
            <a:normAutofit/>
          </a:bodyPr>
          <a:lstStyle/>
          <a:p>
            <a:pPr algn="ctr"/>
            <a:r>
              <a:rPr lang="en-US" dirty="0"/>
              <a:t>Classification of dentition defects according to </a:t>
            </a:r>
            <a:r>
              <a:rPr lang="en-US" dirty="0" err="1"/>
              <a:t>E.I.Gavrilov</a:t>
            </a:r>
            <a:endParaRPr lang="ru-RU" b="1" dirty="0"/>
          </a:p>
        </p:txBody>
      </p:sp>
      <p:sp>
        <p:nvSpPr>
          <p:cNvPr id="3" name="Объект 2"/>
          <p:cNvSpPr>
            <a:spLocks noGrp="1"/>
          </p:cNvSpPr>
          <p:nvPr>
            <p:ph idx="1"/>
          </p:nvPr>
        </p:nvSpPr>
        <p:spPr>
          <a:xfrm>
            <a:off x="838200" y="1936375"/>
            <a:ext cx="10515600" cy="4240587"/>
          </a:xfrm>
        </p:spPr>
        <p:txBody>
          <a:bodyPr>
            <a:normAutofit lnSpcReduction="10000"/>
          </a:bodyPr>
          <a:lstStyle/>
          <a:p>
            <a:r>
              <a:rPr lang="en-US" dirty="0">
                <a:solidFill>
                  <a:schemeClr val="accent1">
                    <a:lumMod val="50000"/>
                  </a:schemeClr>
                </a:solidFill>
              </a:rPr>
              <a:t>CLASS I - One-sided end defect</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 - Bilateral end defects</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III - One-sided included defect of the lateral section                         The dentition</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IV - Bilateral defects of the lateral sections included                         The dentition</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V - Included defect of the anterior part of the dentition</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VI - Combined defects</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VII - Jaw with a single preserved tooth;</a:t>
            </a:r>
            <a:endParaRPr lang="ru-RU" dirty="0"/>
          </a:p>
        </p:txBody>
      </p:sp>
    </p:spTree>
    <p:extLst>
      <p:ext uri="{BB962C8B-B14F-4D97-AF65-F5344CB8AC3E}">
        <p14:creationId xmlns:p14="http://schemas.microsoft.com/office/powerpoint/2010/main" val="3337547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14400"/>
            <a:ext cx="10515600" cy="776288"/>
          </a:xfrm>
        </p:spPr>
        <p:txBody>
          <a:bodyPr>
            <a:normAutofit/>
          </a:bodyPr>
          <a:lstStyle/>
          <a:p>
            <a:pPr algn="ctr"/>
            <a:r>
              <a:rPr lang="en-US" sz="3600" dirty="0"/>
              <a:t>CLASS I - one-sided end defect</a:t>
            </a:r>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rotWithShape="1">
          <a:blip r:embed="rId2"/>
          <a:srcRect l="4083" r="53149" b="74353"/>
          <a:stretch/>
        </p:blipFill>
        <p:spPr>
          <a:xfrm>
            <a:off x="1081591" y="2595236"/>
            <a:ext cx="3101788" cy="2495456"/>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6" name="Рисунок 5"/>
          <p:cNvPicPr>
            <a:picLocks noChangeAspect="1"/>
          </p:cNvPicPr>
          <p:nvPr/>
        </p:nvPicPr>
        <p:blipFill rotWithShape="1">
          <a:blip r:embed="rId3"/>
          <a:srcRect l="48740"/>
          <a:stretch/>
        </p:blipFill>
        <p:spPr>
          <a:xfrm>
            <a:off x="8008618" y="2424526"/>
            <a:ext cx="3122993" cy="2837322"/>
          </a:xfrm>
          <a:prstGeom prst="rect">
            <a:avLst/>
          </a:prstGeom>
        </p:spPr>
      </p:pic>
      <p:pic>
        <p:nvPicPr>
          <p:cNvPr id="7" name="Рисунок 6"/>
          <p:cNvPicPr>
            <a:picLocks noChangeAspect="1"/>
          </p:cNvPicPr>
          <p:nvPr/>
        </p:nvPicPr>
        <p:blipFill>
          <a:blip r:embed="rId4">
            <a:grayscl/>
            <a:lum contrast="40000"/>
          </a:blip>
          <a:stretch>
            <a:fillRect/>
          </a:stretch>
        </p:blipFill>
        <p:spPr>
          <a:xfrm>
            <a:off x="4426770" y="2668214"/>
            <a:ext cx="3338457" cy="2349500"/>
          </a:xfrm>
          <a:prstGeom prst="rect">
            <a:avLst/>
          </a:prstGeom>
        </p:spPr>
      </p:pic>
    </p:spTree>
    <p:extLst>
      <p:ext uri="{BB962C8B-B14F-4D97-AF65-F5344CB8AC3E}">
        <p14:creationId xmlns:p14="http://schemas.microsoft.com/office/powerpoint/2010/main" val="536364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14400"/>
            <a:ext cx="10515600" cy="776288"/>
          </a:xfrm>
        </p:spPr>
        <p:txBody>
          <a:bodyPr>
            <a:normAutofit/>
          </a:bodyPr>
          <a:lstStyle/>
          <a:p>
            <a:pPr algn="ctr"/>
            <a:r>
              <a:rPr lang="en-US" sz="3600" dirty="0"/>
              <a:t>CLASS II - bilateral end defects</a:t>
            </a:r>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rotWithShape="1">
          <a:blip r:embed="rId2"/>
          <a:srcRect l="46480" r="8158" b="76382"/>
          <a:stretch/>
        </p:blipFill>
        <p:spPr>
          <a:xfrm>
            <a:off x="1045046" y="2849538"/>
            <a:ext cx="3446270" cy="2407072"/>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6" name="Рисунок 5"/>
          <p:cNvPicPr>
            <a:picLocks noChangeAspect="1"/>
          </p:cNvPicPr>
          <p:nvPr/>
        </p:nvPicPr>
        <p:blipFill rotWithShape="1">
          <a:blip r:embed="rId3"/>
          <a:srcRect r="49934"/>
          <a:stretch/>
        </p:blipFill>
        <p:spPr>
          <a:xfrm>
            <a:off x="7700682" y="2584274"/>
            <a:ext cx="3146612" cy="2926998"/>
          </a:xfrm>
          <a:prstGeom prst="rect">
            <a:avLst/>
          </a:prstGeom>
        </p:spPr>
      </p:pic>
      <p:pic>
        <p:nvPicPr>
          <p:cNvPr id="7" name="Рисунок 6"/>
          <p:cNvPicPr>
            <a:picLocks noChangeAspect="1"/>
          </p:cNvPicPr>
          <p:nvPr/>
        </p:nvPicPr>
        <p:blipFill rotWithShape="1">
          <a:blip r:embed="rId4"/>
          <a:srcRect l="3458" t="2830" r="5819" b="4602"/>
          <a:stretch/>
        </p:blipFill>
        <p:spPr>
          <a:xfrm>
            <a:off x="4568785" y="2814723"/>
            <a:ext cx="3054427" cy="2373142"/>
          </a:xfrm>
          <a:prstGeom prst="rect">
            <a:avLst/>
          </a:prstGeom>
        </p:spPr>
      </p:pic>
    </p:spTree>
    <p:extLst>
      <p:ext uri="{BB962C8B-B14F-4D97-AF65-F5344CB8AC3E}">
        <p14:creationId xmlns:p14="http://schemas.microsoft.com/office/powerpoint/2010/main" val="4049913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922" y="914400"/>
            <a:ext cx="9740153" cy="776288"/>
          </a:xfrm>
        </p:spPr>
        <p:txBody>
          <a:bodyPr>
            <a:normAutofit fontScale="90000"/>
          </a:bodyPr>
          <a:lstStyle/>
          <a:p>
            <a:pPr algn="ctr"/>
            <a:r>
              <a:rPr lang="en-US" sz="3600" dirty="0"/>
              <a:t>CLASS III - one-sided included defect of the lateral part of the dentition</a:t>
            </a:r>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rotWithShape="1">
          <a:blip r:embed="rId2"/>
          <a:srcRect l="5444" t="24545" r="51666" b="51566"/>
          <a:stretch/>
        </p:blipFill>
        <p:spPr>
          <a:xfrm>
            <a:off x="1112995" y="2779704"/>
            <a:ext cx="3269875" cy="2443179"/>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6" name="Рисунок 5"/>
          <p:cNvPicPr>
            <a:picLocks noChangeAspect="1"/>
          </p:cNvPicPr>
          <p:nvPr/>
        </p:nvPicPr>
        <p:blipFill rotWithShape="1">
          <a:blip r:embed="rId3"/>
          <a:srcRect r="48668"/>
          <a:stretch/>
        </p:blipFill>
        <p:spPr>
          <a:xfrm>
            <a:off x="7804153" y="2511254"/>
            <a:ext cx="3283322" cy="2989554"/>
          </a:xfrm>
          <a:prstGeom prst="rect">
            <a:avLst/>
          </a:prstGeom>
        </p:spPr>
      </p:pic>
      <p:pic>
        <p:nvPicPr>
          <p:cNvPr id="7" name="Рисунок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657665" y="2886635"/>
            <a:ext cx="2871693" cy="2230690"/>
          </a:xfrm>
          <a:prstGeom prst="rect">
            <a:avLst/>
          </a:prstGeom>
        </p:spPr>
      </p:pic>
    </p:spTree>
    <p:extLst>
      <p:ext uri="{BB962C8B-B14F-4D97-AF65-F5344CB8AC3E}">
        <p14:creationId xmlns:p14="http://schemas.microsoft.com/office/powerpoint/2010/main" val="2035899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922" y="914400"/>
            <a:ext cx="9740153" cy="776288"/>
          </a:xfrm>
        </p:spPr>
        <p:txBody>
          <a:bodyPr>
            <a:normAutofit fontScale="90000"/>
          </a:bodyPr>
          <a:lstStyle/>
          <a:p>
            <a:pPr algn="ctr"/>
            <a:r>
              <a:rPr lang="en-US" sz="3600" dirty="0"/>
              <a:t>CLASS IV - bilateral defects included </a:t>
            </a:r>
            <a:br>
              <a:rPr lang="en-US" sz="3600" dirty="0"/>
            </a:br>
            <a:r>
              <a:rPr lang="en-US" sz="3600" dirty="0"/>
              <a:t>          lateral sections of the dentition</a:t>
            </a:r>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rotWithShape="1">
          <a:blip r:embed="rId2"/>
          <a:srcRect l="48705" t="23000" r="6675" b="53355"/>
          <a:stretch/>
        </p:blipFill>
        <p:spPr>
          <a:xfrm>
            <a:off x="936073" y="2734233"/>
            <a:ext cx="3446797" cy="2453813"/>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7" name="Рисунок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02576" y="2804834"/>
            <a:ext cx="2986844" cy="2312613"/>
          </a:xfrm>
          <a:prstGeom prst="rect">
            <a:avLst/>
          </a:prstGeom>
        </p:spPr>
      </p:pic>
      <p:pic>
        <p:nvPicPr>
          <p:cNvPr id="8" name="Рисунок 7"/>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l="21689" t="8117" r="28358" b="19600"/>
          <a:stretch/>
        </p:blipFill>
        <p:spPr>
          <a:xfrm>
            <a:off x="7809126" y="2543405"/>
            <a:ext cx="2931459" cy="2835467"/>
          </a:xfrm>
          <a:prstGeom prst="rect">
            <a:avLst/>
          </a:prstGeom>
        </p:spPr>
      </p:pic>
    </p:spTree>
    <p:extLst>
      <p:ext uri="{BB962C8B-B14F-4D97-AF65-F5344CB8AC3E}">
        <p14:creationId xmlns:p14="http://schemas.microsoft.com/office/powerpoint/2010/main" val="386398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922" y="914400"/>
            <a:ext cx="9740153" cy="776288"/>
          </a:xfrm>
        </p:spPr>
        <p:txBody>
          <a:bodyPr>
            <a:normAutofit fontScale="90000"/>
          </a:bodyPr>
          <a:lstStyle/>
          <a:p>
            <a:pPr algn="ctr"/>
            <a:r>
              <a:rPr lang="en-US" sz="3600" dirty="0"/>
              <a:t>CLASS V - included defect of the anterior part of the dentition</a:t>
            </a:r>
            <a:endParaRPr lang="ru-RU" dirty="0"/>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rotWithShape="1">
          <a:blip r:embed="rId2"/>
          <a:srcRect l="6309" t="47304" r="52655" b="28642"/>
          <a:stretch/>
        </p:blipFill>
        <p:spPr>
          <a:xfrm>
            <a:off x="994832" y="2575267"/>
            <a:ext cx="3164789" cy="2488670"/>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6" name="Рисунок 5"/>
          <p:cNvPicPr>
            <a:picLocks noChangeAspect="1"/>
          </p:cNvPicPr>
          <p:nvPr/>
        </p:nvPicPr>
        <p:blipFill rotWithShape="1">
          <a:blip r:embed="rId3"/>
          <a:srcRect l="49068"/>
          <a:stretch/>
        </p:blipFill>
        <p:spPr>
          <a:xfrm>
            <a:off x="8032375" y="2510118"/>
            <a:ext cx="3155378" cy="2895600"/>
          </a:xfrm>
          <a:prstGeom prst="rect">
            <a:avLst/>
          </a:prstGeom>
        </p:spPr>
      </p:pic>
      <p:pic>
        <p:nvPicPr>
          <p:cNvPr id="7" name="Рисунок 6"/>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559" r="2785" b="3305"/>
          <a:stretch/>
        </p:blipFill>
        <p:spPr>
          <a:xfrm>
            <a:off x="4419598" y="2682842"/>
            <a:ext cx="3352800" cy="2552546"/>
          </a:xfrm>
          <a:prstGeom prst="rect">
            <a:avLst/>
          </a:prstGeom>
        </p:spPr>
      </p:pic>
    </p:spTree>
    <p:extLst>
      <p:ext uri="{BB962C8B-B14F-4D97-AF65-F5344CB8AC3E}">
        <p14:creationId xmlns:p14="http://schemas.microsoft.com/office/powerpoint/2010/main" val="1838877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922" y="914400"/>
            <a:ext cx="9740153" cy="776288"/>
          </a:xfrm>
        </p:spPr>
        <p:txBody>
          <a:bodyPr>
            <a:normAutofit/>
          </a:bodyPr>
          <a:lstStyle/>
          <a:p>
            <a:pPr algn="ctr"/>
            <a:r>
              <a:rPr lang="en-US" sz="3600" dirty="0"/>
              <a:t>CLASS VI - combined defects</a:t>
            </a:r>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rotWithShape="1">
          <a:blip r:embed="rId2"/>
          <a:srcRect l="49720" t="46097" r="6278" b="27368"/>
          <a:stretch/>
        </p:blipFill>
        <p:spPr>
          <a:xfrm>
            <a:off x="1335738" y="2572871"/>
            <a:ext cx="3191437" cy="2581836"/>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8" name="Рисунок 7"/>
          <p:cNvPicPr>
            <a:picLocks noChangeAspect="1"/>
          </p:cNvPicPr>
          <p:nvPr/>
        </p:nvPicPr>
        <p:blipFill rotWithShape="1">
          <a:blip r:embed="rId3"/>
          <a:srcRect l="53671" t="31500" r="16086" b="50914"/>
          <a:stretch/>
        </p:blipFill>
        <p:spPr>
          <a:xfrm>
            <a:off x="7962692" y="2153721"/>
            <a:ext cx="3236202" cy="1443693"/>
          </a:xfrm>
          <a:prstGeom prst="rect">
            <a:avLst/>
          </a:prstGeom>
        </p:spPr>
      </p:pic>
      <p:pic>
        <p:nvPicPr>
          <p:cNvPr id="9" name="Рисунок 8"/>
          <p:cNvPicPr>
            <a:picLocks noChangeAspect="1"/>
          </p:cNvPicPr>
          <p:nvPr/>
        </p:nvPicPr>
        <p:blipFill>
          <a:blip r:embed="rId4"/>
          <a:stretch>
            <a:fillRect/>
          </a:stretch>
        </p:blipFill>
        <p:spPr>
          <a:xfrm>
            <a:off x="4835927" y="2374153"/>
            <a:ext cx="2818013" cy="2540000"/>
          </a:xfrm>
          <a:prstGeom prst="rect">
            <a:avLst/>
          </a:prstGeom>
        </p:spPr>
      </p:pic>
      <p:pic>
        <p:nvPicPr>
          <p:cNvPr id="10" name="Рисунок 9"/>
          <p:cNvPicPr>
            <a:picLocks noChangeAspect="1"/>
          </p:cNvPicPr>
          <p:nvPr/>
        </p:nvPicPr>
        <p:blipFill rotWithShape="1">
          <a:blip r:embed="rId5"/>
          <a:srcRect l="66809"/>
          <a:stretch/>
        </p:blipFill>
        <p:spPr>
          <a:xfrm>
            <a:off x="8775525" y="3597414"/>
            <a:ext cx="1610536" cy="1437388"/>
          </a:xfrm>
          <a:prstGeom prst="rect">
            <a:avLst/>
          </a:prstGeom>
        </p:spPr>
      </p:pic>
    </p:spTree>
    <p:extLst>
      <p:ext uri="{BB962C8B-B14F-4D97-AF65-F5344CB8AC3E}">
        <p14:creationId xmlns:p14="http://schemas.microsoft.com/office/powerpoint/2010/main" val="2749761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5922" y="914400"/>
            <a:ext cx="9740153" cy="776288"/>
          </a:xfrm>
        </p:spPr>
        <p:txBody>
          <a:bodyPr>
            <a:normAutofit/>
          </a:bodyPr>
          <a:lstStyle/>
          <a:p>
            <a:pPr algn="ctr"/>
            <a:r>
              <a:rPr lang="en-US" sz="3600" dirty="0"/>
              <a:t>CLASS VII - jaw with a single preserved tooth</a:t>
            </a:r>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rotWithShape="1">
          <a:blip r:embed="rId2"/>
          <a:srcRect l="6309" t="71553" r="45732" b="1174"/>
          <a:stretch/>
        </p:blipFill>
        <p:spPr>
          <a:xfrm>
            <a:off x="904560" y="2674517"/>
            <a:ext cx="3478306" cy="2653553"/>
          </a:xfrm>
          <a:prstGeom prst="rect">
            <a:avLst/>
          </a:prstGeom>
        </p:spPr>
      </p:pic>
      <p:sp>
        <p:nvSpPr>
          <p:cNvPr id="5" name="Прямоугольник 4"/>
          <p:cNvSpPr/>
          <p:nvPr/>
        </p:nvSpPr>
        <p:spPr>
          <a:xfrm>
            <a:off x="4382870" y="365125"/>
            <a:ext cx="3718006" cy="369332"/>
          </a:xfrm>
          <a:prstGeom prst="rect">
            <a:avLst/>
          </a:prstGeom>
        </p:spPr>
        <p:txBody>
          <a:bodyPr wrap="none">
            <a:spAutoFit/>
          </a:bodyPr>
          <a:lstStyle/>
          <a:p>
            <a:r>
              <a:rPr lang="en-US" dirty="0"/>
              <a:t>Classification according to </a:t>
            </a:r>
            <a:r>
              <a:rPr lang="en-US" dirty="0" err="1"/>
              <a:t>E.I.Gavrilov</a:t>
            </a:r>
            <a:endParaRPr lang="ru-RU" dirty="0"/>
          </a:p>
        </p:txBody>
      </p:sp>
      <p:pic>
        <p:nvPicPr>
          <p:cNvPr id="6" name="Рисунок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234" r="2482"/>
          <a:stretch/>
        </p:blipFill>
        <p:spPr>
          <a:xfrm>
            <a:off x="7809129" y="2615663"/>
            <a:ext cx="3215362" cy="2585150"/>
          </a:xfrm>
          <a:prstGeom prst="rect">
            <a:avLst/>
          </a:prstGeom>
        </p:spPr>
      </p:pic>
      <p:pic>
        <p:nvPicPr>
          <p:cNvPr id="7" name="Рисунок 6"/>
          <p:cNvPicPr>
            <a:picLocks noChangeAspect="1"/>
          </p:cNvPicPr>
          <p:nvPr/>
        </p:nvPicPr>
        <p:blipFill>
          <a:blip r:embed="rId5">
            <a:lum contrast="20000"/>
          </a:blip>
          <a:stretch>
            <a:fillRect/>
          </a:stretch>
        </p:blipFill>
        <p:spPr>
          <a:xfrm>
            <a:off x="4541013" y="2733488"/>
            <a:ext cx="3109969" cy="2349500"/>
          </a:xfrm>
          <a:prstGeom prst="rect">
            <a:avLst/>
          </a:prstGeom>
        </p:spPr>
      </p:pic>
    </p:spTree>
    <p:extLst>
      <p:ext uri="{BB962C8B-B14F-4D97-AF65-F5344CB8AC3E}">
        <p14:creationId xmlns:p14="http://schemas.microsoft.com/office/powerpoint/2010/main" val="917817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069945" cy="1325563"/>
          </a:xfrm>
        </p:spPr>
        <p:txBody>
          <a:bodyPr/>
          <a:lstStyle/>
          <a:p>
            <a:pPr algn="ctr"/>
            <a:r>
              <a:rPr lang="en-US" dirty="0"/>
              <a:t>Classification of dentition defects according to Wild</a:t>
            </a:r>
            <a:endParaRPr lang="ru-RU" b="1" dirty="0"/>
          </a:p>
        </p:txBody>
      </p:sp>
      <p:sp>
        <p:nvSpPr>
          <p:cNvPr id="3" name="Объект 2"/>
          <p:cNvSpPr>
            <a:spLocks noGrp="1"/>
          </p:cNvSpPr>
          <p:nvPr>
            <p:ph idx="1"/>
          </p:nvPr>
        </p:nvSpPr>
        <p:spPr>
          <a:xfrm>
            <a:off x="838200" y="2050473"/>
            <a:ext cx="10515600" cy="4126490"/>
          </a:xfrm>
        </p:spPr>
        <p:txBody>
          <a:bodyPr>
            <a:normAutofit/>
          </a:bodyPr>
          <a:lstStyle/>
          <a:p>
            <a:r>
              <a:rPr lang="en-US" dirty="0">
                <a:solidFill>
                  <a:schemeClr val="accent1">
                    <a:lumMod val="50000"/>
                  </a:schemeClr>
                </a:solidFill>
              </a:rPr>
              <a:t>CLASS I - One-sided or two-sided end defect </a:t>
            </a:r>
            <a:r>
              <a:rPr lang="en-US" dirty="0" smtClean="0">
                <a:solidFill>
                  <a:schemeClr val="accent1">
                    <a:lumMod val="50000"/>
                  </a:schemeClr>
                </a:solidFill>
              </a:rPr>
              <a:t>the dentition;</a:t>
            </a:r>
          </a:p>
          <a:p>
            <a:r>
              <a:rPr lang="en-US" dirty="0" smtClean="0">
                <a:solidFill>
                  <a:schemeClr val="accent1">
                    <a:lumMod val="50000"/>
                  </a:schemeClr>
                </a:solidFill>
              </a:rPr>
              <a:t>CLASS </a:t>
            </a:r>
            <a:r>
              <a:rPr lang="en-US" dirty="0">
                <a:solidFill>
                  <a:schemeClr val="accent1">
                    <a:lumMod val="50000"/>
                  </a:schemeClr>
                </a:solidFill>
              </a:rPr>
              <a:t>II - One or more defects included</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III - Combination of terminal (end) and included                        (included) dentition defects;</a:t>
            </a:r>
            <a:endParaRPr lang="ru-RU" dirty="0"/>
          </a:p>
        </p:txBody>
      </p:sp>
    </p:spTree>
    <p:extLst>
      <p:ext uri="{BB962C8B-B14F-4D97-AF65-F5344CB8AC3E}">
        <p14:creationId xmlns:p14="http://schemas.microsoft.com/office/powerpoint/2010/main" val="3229892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Lecture plan</a:t>
            </a:r>
            <a:endParaRPr lang="ru-RU" dirty="0"/>
          </a:p>
        </p:txBody>
      </p:sp>
      <p:sp>
        <p:nvSpPr>
          <p:cNvPr id="3" name="Объект 2"/>
          <p:cNvSpPr>
            <a:spLocks noGrp="1"/>
          </p:cNvSpPr>
          <p:nvPr>
            <p:ph idx="1"/>
          </p:nvPr>
        </p:nvSpPr>
        <p:spPr>
          <a:xfrm>
            <a:off x="838200" y="1497106"/>
            <a:ext cx="10515600" cy="4814047"/>
          </a:xfrm>
        </p:spPr>
        <p:txBody>
          <a:bodyPr>
            <a:normAutofit fontScale="70000" lnSpcReduction="20000"/>
          </a:bodyPr>
          <a:lstStyle/>
          <a:p>
            <a:pPr marL="0" indent="0">
              <a:buNone/>
            </a:pPr>
            <a:r>
              <a:rPr lang="en-US" b="1" dirty="0" err="1"/>
              <a:t>Adentia</a:t>
            </a:r>
            <a:r>
              <a:rPr lang="en-US" b="1" dirty="0"/>
              <a:t> and classification of dentition </a:t>
            </a:r>
            <a:r>
              <a:rPr lang="en-US" b="1" dirty="0" smtClean="0"/>
              <a:t>defects</a:t>
            </a:r>
            <a:endParaRPr lang="ru-RU" b="1" dirty="0" smtClean="0"/>
          </a:p>
          <a:p>
            <a:pPr marL="514350" indent="-514350">
              <a:buAutoNum type="arabicPeriod"/>
            </a:pPr>
            <a:r>
              <a:rPr lang="en-US" b="1" dirty="0" smtClean="0"/>
              <a:t>Acquired </a:t>
            </a:r>
            <a:r>
              <a:rPr lang="en-US" b="1" dirty="0"/>
              <a:t>and congenital </a:t>
            </a:r>
            <a:r>
              <a:rPr lang="en-US" b="1" dirty="0" err="1" smtClean="0"/>
              <a:t>adentia</a:t>
            </a:r>
            <a:endParaRPr lang="ru-RU" b="1" dirty="0" smtClean="0"/>
          </a:p>
          <a:p>
            <a:pPr marL="514350" indent="-514350">
              <a:buAutoNum type="arabicPeriod"/>
            </a:pPr>
            <a:r>
              <a:rPr lang="en-US" b="1" dirty="0" smtClean="0"/>
              <a:t>Classification </a:t>
            </a:r>
            <a:r>
              <a:rPr lang="en-US" b="1" dirty="0"/>
              <a:t>of dentition defects according to </a:t>
            </a:r>
            <a:r>
              <a:rPr lang="en-US" b="1" dirty="0" smtClean="0"/>
              <a:t>Kennedy</a:t>
            </a:r>
            <a:endParaRPr lang="ru-RU" b="1" dirty="0" smtClean="0"/>
          </a:p>
          <a:p>
            <a:pPr marL="514350" indent="-514350">
              <a:buAutoNum type="arabicPeriod"/>
            </a:pPr>
            <a:r>
              <a:rPr lang="en-US" b="1" dirty="0" smtClean="0"/>
              <a:t>Classification </a:t>
            </a:r>
            <a:r>
              <a:rPr lang="en-US" b="1" dirty="0"/>
              <a:t>of dentition defects according to </a:t>
            </a:r>
            <a:r>
              <a:rPr lang="en-US" b="1" dirty="0" err="1" smtClean="0"/>
              <a:t>E.I.Gavrilov</a:t>
            </a:r>
            <a:endParaRPr lang="ru-RU" b="1" dirty="0" smtClean="0"/>
          </a:p>
          <a:p>
            <a:pPr marL="514350" indent="-514350">
              <a:buAutoNum type="arabicPeriod"/>
            </a:pPr>
            <a:r>
              <a:rPr lang="en-US" b="1" dirty="0" smtClean="0"/>
              <a:t>Classification </a:t>
            </a:r>
            <a:r>
              <a:rPr lang="en-US" b="1" dirty="0"/>
              <a:t>of dentition defects according to </a:t>
            </a:r>
            <a:r>
              <a:rPr lang="en-US" b="1" dirty="0" smtClean="0"/>
              <a:t>Wild</a:t>
            </a:r>
            <a:endParaRPr lang="ru-RU" b="1" dirty="0" smtClean="0"/>
          </a:p>
          <a:p>
            <a:pPr marL="514350" indent="-514350">
              <a:buAutoNum type="arabicPeriod"/>
            </a:pPr>
            <a:r>
              <a:rPr lang="en-US" b="1" dirty="0" smtClean="0"/>
              <a:t>Classification </a:t>
            </a:r>
            <a:r>
              <a:rPr lang="en-US" b="1" dirty="0"/>
              <a:t>of dentition defects according to </a:t>
            </a:r>
            <a:r>
              <a:rPr lang="en-US" b="1" dirty="0" err="1" smtClean="0"/>
              <a:t>V.A.Ponomareva</a:t>
            </a:r>
            <a:endParaRPr lang="ru-RU" b="1" dirty="0" smtClean="0"/>
          </a:p>
          <a:p>
            <a:pPr marL="514350" indent="-514350">
              <a:buAutoNum type="arabicPeriod"/>
            </a:pPr>
            <a:r>
              <a:rPr lang="en-US" b="1" dirty="0" smtClean="0"/>
              <a:t>Classification </a:t>
            </a:r>
            <a:r>
              <a:rPr lang="en-US" b="1" dirty="0"/>
              <a:t>of dentition defects according to </a:t>
            </a:r>
            <a:r>
              <a:rPr lang="en-US" b="1" dirty="0" err="1" smtClean="0"/>
              <a:t>E.N.Zhulev</a:t>
            </a:r>
            <a:endParaRPr lang="ru-RU" b="1" dirty="0" smtClean="0"/>
          </a:p>
          <a:p>
            <a:pPr marL="514350" indent="-514350">
              <a:buAutoNum type="arabicPeriod"/>
            </a:pPr>
            <a:r>
              <a:rPr lang="en-US" b="1" dirty="0" smtClean="0"/>
              <a:t>Classification </a:t>
            </a:r>
            <a:r>
              <a:rPr lang="en-US" b="1" dirty="0"/>
              <a:t>of dentition defects according to </a:t>
            </a:r>
            <a:r>
              <a:rPr lang="en-US" b="1" dirty="0" err="1" smtClean="0"/>
              <a:t>A.I.Betelman</a:t>
            </a:r>
            <a:endParaRPr lang="ru-RU" b="1" dirty="0" smtClean="0"/>
          </a:p>
          <a:p>
            <a:pPr marL="514350" indent="-514350">
              <a:buAutoNum type="arabicPeriod"/>
            </a:pPr>
            <a:r>
              <a:rPr lang="en-US" b="1" dirty="0" smtClean="0"/>
              <a:t>Features </a:t>
            </a:r>
            <a:r>
              <a:rPr lang="en-US" b="1" dirty="0"/>
              <a:t>of the location of teeth in partial </a:t>
            </a:r>
            <a:r>
              <a:rPr lang="en-US" b="1" dirty="0" err="1" smtClean="0"/>
              <a:t>adentia</a:t>
            </a:r>
            <a:r>
              <a:rPr lang="ru-RU" b="1" dirty="0" smtClean="0"/>
              <a:t> </a:t>
            </a:r>
            <a:r>
              <a:rPr lang="en-US" b="1" dirty="0" smtClean="0"/>
              <a:t>Bridges</a:t>
            </a:r>
            <a:endParaRPr lang="ru-RU" b="1" dirty="0" smtClean="0"/>
          </a:p>
          <a:p>
            <a:pPr marL="514350" indent="-514350">
              <a:buAutoNum type="arabicPeriod"/>
            </a:pPr>
            <a:r>
              <a:rPr lang="en-US" b="1" dirty="0" smtClean="0"/>
              <a:t>Design features</a:t>
            </a:r>
            <a:endParaRPr lang="ru-RU" b="1" dirty="0" smtClean="0"/>
          </a:p>
          <a:p>
            <a:pPr marL="0" indent="0">
              <a:buNone/>
            </a:pPr>
            <a:r>
              <a:rPr lang="en-US" b="1" dirty="0" smtClean="0"/>
              <a:t>Classification </a:t>
            </a:r>
            <a:r>
              <a:rPr lang="en-US" b="1" dirty="0"/>
              <a:t>of </a:t>
            </a:r>
            <a:r>
              <a:rPr lang="en-US" b="1" dirty="0" smtClean="0"/>
              <a:t>bridges</a:t>
            </a:r>
            <a:endParaRPr lang="ru-RU" b="1" dirty="0" smtClean="0"/>
          </a:p>
          <a:p>
            <a:pPr marL="514350" indent="-514350">
              <a:buAutoNum type="arabicPeriod"/>
            </a:pPr>
            <a:r>
              <a:rPr lang="en-US" b="1" dirty="0" smtClean="0"/>
              <a:t>Bridges </a:t>
            </a:r>
            <a:r>
              <a:rPr lang="en-US" b="1" dirty="0"/>
              <a:t>with support on pin structures and </a:t>
            </a:r>
            <a:r>
              <a:rPr lang="en-US" b="1" dirty="0" smtClean="0"/>
              <a:t>half-crowns</a:t>
            </a:r>
            <a:endParaRPr lang="ru-RU" b="1" dirty="0" smtClean="0"/>
          </a:p>
          <a:p>
            <a:pPr marL="514350" indent="-514350">
              <a:buAutoNum type="arabicPeriod"/>
            </a:pPr>
            <a:r>
              <a:rPr lang="en-US" b="1" dirty="0" smtClean="0"/>
              <a:t>Bridges </a:t>
            </a:r>
            <a:r>
              <a:rPr lang="en-US" b="1" dirty="0"/>
              <a:t>with a supporting element in the form of tabs, </a:t>
            </a:r>
            <a:r>
              <a:rPr lang="en-US" b="1" dirty="0" smtClean="0"/>
              <a:t>pads</a:t>
            </a:r>
            <a:endParaRPr lang="ru-RU" b="1" dirty="0" smtClean="0"/>
          </a:p>
          <a:p>
            <a:pPr marL="514350" indent="-514350">
              <a:buAutoNum type="arabicPeriod"/>
            </a:pPr>
            <a:r>
              <a:rPr lang="en-US" b="1" dirty="0" smtClean="0"/>
              <a:t>Adhesive </a:t>
            </a:r>
            <a:r>
              <a:rPr lang="en-US" b="1" dirty="0"/>
              <a:t>bridges</a:t>
            </a:r>
            <a:endParaRPr lang="ru-RU" dirty="0" smtClean="0"/>
          </a:p>
          <a:p>
            <a:pPr marL="514350" indent="-514350">
              <a:buFont typeface="+mj-lt"/>
              <a:buAutoNum type="arabicPeriod" startAt="9"/>
            </a:pPr>
            <a:endParaRPr lang="ru-RU" dirty="0" smtClean="0"/>
          </a:p>
          <a:p>
            <a:pPr marL="514350" indent="-514350">
              <a:buFont typeface="+mj-lt"/>
              <a:buAutoNum type="arabicPeriod" startAt="9"/>
            </a:pPr>
            <a:endParaRPr lang="ru-RU" dirty="0" smtClean="0"/>
          </a:p>
          <a:p>
            <a:pPr marL="514350" indent="-514350">
              <a:buFont typeface="+mj-lt"/>
              <a:buAutoNum type="arabicPeriod" startAt="9"/>
            </a:pPr>
            <a:endParaRPr lang="ru-RU" dirty="0" smtClean="0"/>
          </a:p>
          <a:p>
            <a:endParaRPr lang="ru-RU" dirty="0"/>
          </a:p>
        </p:txBody>
      </p:sp>
      <p:sp>
        <p:nvSpPr>
          <p:cNvPr id="4" name="Объект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3200" dirty="0"/>
          </a:p>
        </p:txBody>
      </p:sp>
    </p:spTree>
    <p:extLst>
      <p:ext uri="{BB962C8B-B14F-4D97-AF65-F5344CB8AC3E}">
        <p14:creationId xmlns:p14="http://schemas.microsoft.com/office/powerpoint/2010/main" val="4266310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9175" y="893349"/>
            <a:ext cx="10010775" cy="1633024"/>
          </a:xfrm>
        </p:spPr>
        <p:txBody>
          <a:bodyPr>
            <a:normAutofit/>
          </a:bodyPr>
          <a:lstStyle/>
          <a:p>
            <a:r>
              <a:rPr lang="en-US" sz="3200" dirty="0"/>
              <a:t>CLASS I - unilateral or bilateral terminal defect of the dentition</a:t>
            </a:r>
            <a:endParaRPr lang="ru-RU" sz="3200" dirty="0"/>
          </a:p>
        </p:txBody>
      </p:sp>
      <p:pic>
        <p:nvPicPr>
          <p:cNvPr id="6" name="Рисунок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19175" y="3196329"/>
            <a:ext cx="3275468" cy="2494164"/>
          </a:xfrm>
          <a:prstGeom prst="rect">
            <a:avLst/>
          </a:prstGeom>
        </p:spPr>
      </p:pic>
      <p:pic>
        <p:nvPicPr>
          <p:cNvPr id="7" name="Рисунок 6"/>
          <p:cNvPicPr>
            <a:picLocks noChangeAspect="1"/>
          </p:cNvPicPr>
          <p:nvPr/>
        </p:nvPicPr>
        <p:blipFill rotWithShape="1">
          <a:blip r:embed="rId4"/>
          <a:srcRect l="14034" r="2607" b="55923"/>
          <a:stretch/>
        </p:blipFill>
        <p:spPr>
          <a:xfrm>
            <a:off x="4434902" y="2952748"/>
            <a:ext cx="6404547" cy="2981325"/>
          </a:xfrm>
          <a:prstGeom prst="rect">
            <a:avLst/>
          </a:prstGeom>
        </p:spPr>
      </p:pic>
      <p:sp>
        <p:nvSpPr>
          <p:cNvPr id="11" name="Прямоугольник 10"/>
          <p:cNvSpPr/>
          <p:nvPr/>
        </p:nvSpPr>
        <p:spPr>
          <a:xfrm>
            <a:off x="4647486" y="310830"/>
            <a:ext cx="2168799" cy="369332"/>
          </a:xfrm>
          <a:prstGeom prst="rect">
            <a:avLst/>
          </a:prstGeom>
        </p:spPr>
        <p:txBody>
          <a:bodyPr wrap="none">
            <a:spAutoFit/>
          </a:bodyPr>
          <a:lstStyle/>
          <a:p>
            <a:r>
              <a:rPr lang="en-US" dirty="0"/>
              <a:t>Classification by Wild</a:t>
            </a:r>
            <a:endParaRPr lang="ru-RU" dirty="0"/>
          </a:p>
        </p:txBody>
      </p:sp>
    </p:spTree>
    <p:extLst>
      <p:ext uri="{BB962C8B-B14F-4D97-AF65-F5344CB8AC3E}">
        <p14:creationId xmlns:p14="http://schemas.microsoft.com/office/powerpoint/2010/main" val="870962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9175" y="893349"/>
            <a:ext cx="10010775" cy="1633024"/>
          </a:xfrm>
        </p:spPr>
        <p:txBody>
          <a:bodyPr>
            <a:normAutofit/>
          </a:bodyPr>
          <a:lstStyle/>
          <a:p>
            <a:r>
              <a:rPr lang="en-US" sz="3200" dirty="0"/>
              <a:t>CLASS II - one or more defects included</a:t>
            </a:r>
            <a:endParaRPr lang="ru-RU" sz="3200" dirty="0"/>
          </a:p>
        </p:txBody>
      </p:sp>
      <p:sp>
        <p:nvSpPr>
          <p:cNvPr id="11" name="Прямоугольник 10"/>
          <p:cNvSpPr/>
          <p:nvPr/>
        </p:nvSpPr>
        <p:spPr>
          <a:xfrm>
            <a:off x="4647486" y="310830"/>
            <a:ext cx="2168799" cy="369332"/>
          </a:xfrm>
          <a:prstGeom prst="rect">
            <a:avLst/>
          </a:prstGeom>
        </p:spPr>
        <p:txBody>
          <a:bodyPr wrap="none">
            <a:spAutoFit/>
          </a:bodyPr>
          <a:lstStyle/>
          <a:p>
            <a:r>
              <a:rPr lang="en-US" dirty="0"/>
              <a:t>Classification by Wild</a:t>
            </a:r>
            <a:endParaRPr lang="ru-RU" dirty="0"/>
          </a:p>
        </p:txBody>
      </p:sp>
      <p:pic>
        <p:nvPicPr>
          <p:cNvPr id="3" name="Рисунок 2"/>
          <p:cNvPicPr>
            <a:picLocks noChangeAspect="1"/>
          </p:cNvPicPr>
          <p:nvPr/>
        </p:nvPicPr>
        <p:blipFill rotWithShape="1">
          <a:blip r:embed="rId2"/>
          <a:srcRect l="11749" t="44042" r="2760" b="10628"/>
          <a:stretch/>
        </p:blipFill>
        <p:spPr>
          <a:xfrm>
            <a:off x="4400550" y="2872787"/>
            <a:ext cx="6729411" cy="3141248"/>
          </a:xfrm>
          <a:prstGeom prst="rect">
            <a:avLst/>
          </a:prstGeom>
        </p:spPr>
      </p:pic>
      <p:pic>
        <p:nvPicPr>
          <p:cNvPr id="8" name="Рисунок 7"/>
          <p:cNvPicPr>
            <a:picLocks noChangeAspect="1"/>
          </p:cNvPicPr>
          <p:nvPr/>
        </p:nvPicPr>
        <p:blipFill>
          <a:blip r:embed="rId3">
            <a:lum contrast="20000"/>
          </a:blip>
          <a:stretch>
            <a:fillRect/>
          </a:stretch>
        </p:blipFill>
        <p:spPr>
          <a:xfrm>
            <a:off x="1093470" y="3231700"/>
            <a:ext cx="3126877" cy="2423421"/>
          </a:xfrm>
          <a:prstGeom prst="rect">
            <a:avLst/>
          </a:prstGeom>
        </p:spPr>
      </p:pic>
    </p:spTree>
    <p:extLst>
      <p:ext uri="{BB962C8B-B14F-4D97-AF65-F5344CB8AC3E}">
        <p14:creationId xmlns:p14="http://schemas.microsoft.com/office/powerpoint/2010/main" val="3274735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9175" y="893349"/>
            <a:ext cx="10010775" cy="1633024"/>
          </a:xfrm>
        </p:spPr>
        <p:txBody>
          <a:bodyPr>
            <a:normAutofit/>
          </a:bodyPr>
          <a:lstStyle/>
          <a:p>
            <a:r>
              <a:rPr lang="en-US" sz="3200" dirty="0"/>
              <a:t>CLASS III - combination of terminal (terminal) and included (included) dentition defects</a:t>
            </a:r>
            <a:endParaRPr lang="ru-RU" sz="3200" dirty="0"/>
          </a:p>
        </p:txBody>
      </p:sp>
      <p:sp>
        <p:nvSpPr>
          <p:cNvPr id="11" name="Прямоугольник 10"/>
          <p:cNvSpPr/>
          <p:nvPr/>
        </p:nvSpPr>
        <p:spPr>
          <a:xfrm>
            <a:off x="4647486" y="310830"/>
            <a:ext cx="2168799" cy="369332"/>
          </a:xfrm>
          <a:prstGeom prst="rect">
            <a:avLst/>
          </a:prstGeom>
        </p:spPr>
        <p:txBody>
          <a:bodyPr wrap="none">
            <a:spAutoFit/>
          </a:bodyPr>
          <a:lstStyle/>
          <a:p>
            <a:r>
              <a:rPr lang="en-US" dirty="0"/>
              <a:t>Classification by Wild</a:t>
            </a:r>
            <a:endParaRPr lang="ru-RU" dirty="0"/>
          </a:p>
        </p:txBody>
      </p:sp>
      <p:pic>
        <p:nvPicPr>
          <p:cNvPr id="3" name="Рисунок 2"/>
          <p:cNvPicPr>
            <a:picLocks noChangeAspect="1"/>
          </p:cNvPicPr>
          <p:nvPr/>
        </p:nvPicPr>
        <p:blipFill>
          <a:blip r:embed="rId2"/>
          <a:stretch>
            <a:fillRect/>
          </a:stretch>
        </p:blipFill>
        <p:spPr>
          <a:xfrm>
            <a:off x="1019175" y="3150487"/>
            <a:ext cx="3006539" cy="2360744"/>
          </a:xfrm>
          <a:prstGeom prst="rect">
            <a:avLst/>
          </a:prstGeom>
        </p:spPr>
      </p:pic>
      <p:pic>
        <p:nvPicPr>
          <p:cNvPr id="4" name="Рисунок 3"/>
          <p:cNvPicPr>
            <a:picLocks noChangeAspect="1"/>
          </p:cNvPicPr>
          <p:nvPr/>
        </p:nvPicPr>
        <p:blipFill>
          <a:blip r:embed="rId3"/>
          <a:stretch>
            <a:fillRect/>
          </a:stretch>
        </p:blipFill>
        <p:spPr>
          <a:xfrm>
            <a:off x="8283387" y="3120061"/>
            <a:ext cx="2746563" cy="2351224"/>
          </a:xfrm>
          <a:prstGeom prst="rect">
            <a:avLst/>
          </a:prstGeom>
        </p:spPr>
      </p:pic>
      <p:pic>
        <p:nvPicPr>
          <p:cNvPr id="5" name="Рисунок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4505" t="1" b="34383"/>
          <a:stretch/>
        </p:blipFill>
        <p:spPr>
          <a:xfrm>
            <a:off x="4052888" y="2739560"/>
            <a:ext cx="4057602" cy="3112226"/>
          </a:xfrm>
          <a:prstGeom prst="rect">
            <a:avLst/>
          </a:prstGeom>
        </p:spPr>
      </p:pic>
    </p:spTree>
    <p:extLst>
      <p:ext uri="{BB962C8B-B14F-4D97-AF65-F5344CB8AC3E}">
        <p14:creationId xmlns:p14="http://schemas.microsoft.com/office/powerpoint/2010/main" val="3294072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8509" y="365125"/>
            <a:ext cx="9799782" cy="1325563"/>
          </a:xfrm>
        </p:spPr>
        <p:txBody>
          <a:bodyPr>
            <a:normAutofit/>
          </a:bodyPr>
          <a:lstStyle/>
          <a:p>
            <a:pPr lvl="0" algn="ctr"/>
            <a:r>
              <a:rPr lang="en-US" dirty="0"/>
              <a:t>Classification of dentition defects according to </a:t>
            </a:r>
            <a:r>
              <a:rPr lang="en-US" dirty="0" err="1"/>
              <a:t>V.A.Ponomareva</a:t>
            </a:r>
            <a:endParaRPr lang="ru-RU" b="1" dirty="0"/>
          </a:p>
        </p:txBody>
      </p:sp>
      <p:sp>
        <p:nvSpPr>
          <p:cNvPr id="3" name="Объект 2"/>
          <p:cNvSpPr>
            <a:spLocks noGrp="1"/>
          </p:cNvSpPr>
          <p:nvPr>
            <p:ph idx="1"/>
          </p:nvPr>
        </p:nvSpPr>
        <p:spPr/>
        <p:txBody>
          <a:bodyPr>
            <a:normAutofit/>
          </a:bodyPr>
          <a:lstStyle/>
          <a:p>
            <a:r>
              <a:rPr lang="en-US" dirty="0">
                <a:solidFill>
                  <a:schemeClr val="accent1">
                    <a:lumMod val="50000"/>
                  </a:schemeClr>
                </a:solidFill>
              </a:rPr>
              <a:t>CLASS I - Defects of dentition with preservation of contact between                         antagonists in the position of central occlusion in </a:t>
            </a:r>
            <a:r>
              <a:rPr lang="en-US" dirty="0" smtClean="0">
                <a:solidFill>
                  <a:schemeClr val="accent1">
                    <a:lumMod val="50000"/>
                  </a:schemeClr>
                </a:solidFill>
              </a:rPr>
              <a:t>three </a:t>
            </a:r>
            <a:r>
              <a:rPr lang="en-US" dirty="0">
                <a:solidFill>
                  <a:schemeClr val="accent1">
                    <a:lumMod val="50000"/>
                  </a:schemeClr>
                </a:solidFill>
              </a:rPr>
              <a:t>functionally oriented groups</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 - The presence of contact in two functional </a:t>
            </a:r>
            <a:r>
              <a:rPr lang="en-US" dirty="0" smtClean="0">
                <a:solidFill>
                  <a:schemeClr val="accent1">
                    <a:lumMod val="50000"/>
                  </a:schemeClr>
                </a:solidFill>
              </a:rPr>
              <a:t>oriented </a:t>
            </a:r>
            <a:r>
              <a:rPr lang="en-US" dirty="0">
                <a:solidFill>
                  <a:schemeClr val="accent1">
                    <a:lumMod val="50000"/>
                  </a:schemeClr>
                </a:solidFill>
              </a:rPr>
              <a:t>groups</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III - Contact preserved in only one </a:t>
            </a:r>
            <a:r>
              <a:rPr lang="en-US" dirty="0" smtClean="0">
                <a:solidFill>
                  <a:schemeClr val="accent1">
                    <a:lumMod val="50000"/>
                  </a:schemeClr>
                </a:solidFill>
              </a:rPr>
              <a:t>a </a:t>
            </a:r>
            <a:r>
              <a:rPr lang="en-US" dirty="0">
                <a:solidFill>
                  <a:schemeClr val="accent1">
                    <a:lumMod val="50000"/>
                  </a:schemeClr>
                </a:solidFill>
              </a:rPr>
              <a:t>functionally oriented group</a:t>
            </a:r>
            <a:r>
              <a:rPr lang="en-US" dirty="0" smtClean="0">
                <a:solidFill>
                  <a:schemeClr val="accent1">
                    <a:lumMod val="50000"/>
                  </a:schemeClr>
                </a:solidFill>
              </a:rPr>
              <a:t>;</a:t>
            </a:r>
          </a:p>
          <a:p>
            <a:r>
              <a:rPr lang="en-US" dirty="0" smtClean="0">
                <a:solidFill>
                  <a:schemeClr val="accent1">
                    <a:lumMod val="50000"/>
                  </a:schemeClr>
                </a:solidFill>
              </a:rPr>
              <a:t>CLASS </a:t>
            </a:r>
            <a:r>
              <a:rPr lang="en-US" dirty="0">
                <a:solidFill>
                  <a:schemeClr val="accent1">
                    <a:lumMod val="50000"/>
                  </a:schemeClr>
                </a:solidFill>
              </a:rPr>
              <a:t>IV - No contact between the remaining                                    antagonists;</a:t>
            </a:r>
            <a:endParaRPr lang="ru-RU" dirty="0"/>
          </a:p>
        </p:txBody>
      </p:sp>
    </p:spTree>
    <p:extLst>
      <p:ext uri="{BB962C8B-B14F-4D97-AF65-F5344CB8AC3E}">
        <p14:creationId xmlns:p14="http://schemas.microsoft.com/office/powerpoint/2010/main" val="2853853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069945" cy="1325563"/>
          </a:xfrm>
        </p:spPr>
        <p:txBody>
          <a:bodyPr/>
          <a:lstStyle/>
          <a:p>
            <a:pPr algn="ctr"/>
            <a:r>
              <a:rPr lang="en-US" dirty="0"/>
              <a:t>Classification of dentition defects according to </a:t>
            </a:r>
            <a:r>
              <a:rPr lang="en-US" dirty="0" err="1"/>
              <a:t>A.I.Betelman</a:t>
            </a:r>
            <a:endParaRPr lang="ru-RU" b="1" dirty="0"/>
          </a:p>
        </p:txBody>
      </p:sp>
      <p:sp>
        <p:nvSpPr>
          <p:cNvPr id="3" name="Объект 2"/>
          <p:cNvSpPr>
            <a:spLocks noGrp="1"/>
          </p:cNvSpPr>
          <p:nvPr>
            <p:ph idx="1"/>
          </p:nvPr>
        </p:nvSpPr>
        <p:spPr>
          <a:xfrm>
            <a:off x="838200" y="2050473"/>
            <a:ext cx="7104529" cy="4126490"/>
          </a:xfrm>
        </p:spPr>
        <p:txBody>
          <a:bodyPr>
            <a:normAutofit fontScale="77500" lnSpcReduction="20000"/>
          </a:bodyPr>
          <a:lstStyle/>
          <a:p>
            <a:r>
              <a:rPr lang="en-US" dirty="0">
                <a:solidFill>
                  <a:schemeClr val="accent1">
                    <a:lumMod val="50000"/>
                  </a:schemeClr>
                </a:solidFill>
              </a:rPr>
              <a:t>CLASS I </a:t>
            </a:r>
            <a:endParaRPr lang="en-US" dirty="0" smtClean="0">
              <a:solidFill>
                <a:schemeClr val="accent1">
                  <a:lumMod val="50000"/>
                </a:schemeClr>
              </a:solidFill>
            </a:endParaRPr>
          </a:p>
          <a:p>
            <a:pPr marL="0" indent="0">
              <a:buNone/>
            </a:pPr>
            <a:r>
              <a:rPr lang="en-US" dirty="0" smtClean="0">
                <a:solidFill>
                  <a:schemeClr val="accent1">
                    <a:lumMod val="50000"/>
                  </a:schemeClr>
                </a:solidFill>
              </a:rPr>
              <a:t>is </a:t>
            </a:r>
            <a:r>
              <a:rPr lang="en-US" dirty="0">
                <a:solidFill>
                  <a:schemeClr val="accent1">
                    <a:lumMod val="50000"/>
                  </a:schemeClr>
                </a:solidFill>
              </a:rPr>
              <a:t>a dentition in which there is one or more defects, but at least one of them is limited to teeth on only one side</a:t>
            </a:r>
            <a:r>
              <a:rPr lang="en-US" dirty="0" smtClean="0">
                <a:solidFill>
                  <a:schemeClr val="accent1">
                    <a:lumMod val="50000"/>
                  </a:schemeClr>
                </a:solidFill>
              </a:rPr>
              <a:t>:</a:t>
            </a:r>
          </a:p>
          <a:p>
            <a:pPr marL="0" indent="0">
              <a:buNone/>
            </a:pPr>
            <a:r>
              <a:rPr lang="en-US" dirty="0" smtClean="0">
                <a:solidFill>
                  <a:schemeClr val="accent1">
                    <a:lumMod val="50000"/>
                  </a:schemeClr>
                </a:solidFill>
              </a:rPr>
              <a:t>1 </a:t>
            </a:r>
            <a:r>
              <a:rPr lang="en-US" dirty="0">
                <a:solidFill>
                  <a:schemeClr val="accent1">
                    <a:lumMod val="50000"/>
                  </a:schemeClr>
                </a:solidFill>
              </a:rPr>
              <a:t>subclass: dentition with one terminal </a:t>
            </a:r>
            <a:r>
              <a:rPr lang="en-US" dirty="0" smtClean="0">
                <a:solidFill>
                  <a:schemeClr val="accent1">
                    <a:lumMod val="50000"/>
                  </a:schemeClr>
                </a:solidFill>
              </a:rPr>
              <a:t>defect;</a:t>
            </a:r>
          </a:p>
          <a:p>
            <a:pPr marL="0" indent="0">
              <a:buNone/>
            </a:pPr>
            <a:r>
              <a:rPr lang="en-US" dirty="0" smtClean="0">
                <a:solidFill>
                  <a:schemeClr val="accent1">
                    <a:lumMod val="50000"/>
                  </a:schemeClr>
                </a:solidFill>
              </a:rPr>
              <a:t>2</a:t>
            </a:r>
            <a:r>
              <a:rPr lang="en-US" dirty="0">
                <a:solidFill>
                  <a:schemeClr val="accent1">
                    <a:lumMod val="50000"/>
                  </a:schemeClr>
                </a:solidFill>
              </a:rPr>
              <a:t>: dentition with two terminal defects. </a:t>
            </a:r>
            <a:endParaRPr lang="en-US" dirty="0" smtClean="0">
              <a:solidFill>
                <a:schemeClr val="accent1">
                  <a:lumMod val="50000"/>
                </a:schemeClr>
              </a:solidFill>
            </a:endParaRPr>
          </a:p>
          <a:p>
            <a:pPr marL="0" indent="0">
              <a:buNone/>
            </a:pPr>
            <a:r>
              <a:rPr lang="en-US" dirty="0" smtClean="0">
                <a:solidFill>
                  <a:schemeClr val="accent1">
                    <a:lumMod val="50000"/>
                  </a:schemeClr>
                </a:solidFill>
              </a:rPr>
              <a:t>CLASS </a:t>
            </a:r>
            <a:r>
              <a:rPr lang="en-US" dirty="0">
                <a:solidFill>
                  <a:schemeClr val="accent1">
                    <a:lumMod val="50000"/>
                  </a:schemeClr>
                </a:solidFill>
              </a:rPr>
              <a:t>II </a:t>
            </a:r>
            <a:endParaRPr lang="en-US" dirty="0" smtClean="0">
              <a:solidFill>
                <a:schemeClr val="accent1">
                  <a:lumMod val="50000"/>
                </a:schemeClr>
              </a:solidFill>
            </a:endParaRPr>
          </a:p>
          <a:p>
            <a:pPr marL="0" indent="0">
              <a:buNone/>
            </a:pPr>
            <a:r>
              <a:rPr lang="en-US" dirty="0" smtClean="0">
                <a:solidFill>
                  <a:schemeClr val="accent1">
                    <a:lumMod val="50000"/>
                  </a:schemeClr>
                </a:solidFill>
              </a:rPr>
              <a:t>is </a:t>
            </a:r>
            <a:r>
              <a:rPr lang="en-US" dirty="0">
                <a:solidFill>
                  <a:schemeClr val="accent1">
                    <a:lumMod val="50000"/>
                  </a:schemeClr>
                </a:solidFill>
              </a:rPr>
              <a:t>a dentition in which there are one or more defects, but they are all limited to the teeth on both sides: </a:t>
            </a:r>
          </a:p>
          <a:p>
            <a:pPr marL="0" indent="0">
              <a:buNone/>
            </a:pPr>
            <a:r>
              <a:rPr lang="en-US" dirty="0" smtClean="0">
                <a:solidFill>
                  <a:schemeClr val="accent1">
                    <a:lumMod val="50000"/>
                  </a:schemeClr>
                </a:solidFill>
              </a:rPr>
              <a:t>1</a:t>
            </a:r>
            <a:r>
              <a:rPr lang="en-US" dirty="0">
                <a:solidFill>
                  <a:schemeClr val="accent1">
                    <a:lumMod val="50000"/>
                  </a:schemeClr>
                </a:solidFill>
              </a:rPr>
              <a:t>: dentition with one or more defects that occurred after the removal of no more than three teeth; </a:t>
            </a:r>
            <a:endParaRPr lang="en-US" dirty="0" smtClean="0">
              <a:solidFill>
                <a:schemeClr val="accent1">
                  <a:lumMod val="50000"/>
                </a:schemeClr>
              </a:solidFill>
            </a:endParaRPr>
          </a:p>
          <a:p>
            <a:pPr marL="0" indent="0">
              <a:buNone/>
            </a:pPr>
            <a:r>
              <a:rPr lang="en-US" dirty="0" smtClean="0">
                <a:solidFill>
                  <a:schemeClr val="accent1">
                    <a:lumMod val="50000"/>
                  </a:schemeClr>
                </a:solidFill>
              </a:rPr>
              <a:t>2</a:t>
            </a:r>
            <a:r>
              <a:rPr lang="en-US" dirty="0">
                <a:solidFill>
                  <a:schemeClr val="accent1">
                    <a:lumMod val="50000"/>
                  </a:schemeClr>
                </a:solidFill>
              </a:rPr>
              <a:t>: a dentition with one or more defects, which (all or only one) were formed as a result of the removal of more than three teeth.</a:t>
            </a:r>
            <a:endParaRPr lang="ru-RU" sz="2400" dirty="0"/>
          </a:p>
        </p:txBody>
      </p:sp>
      <p:pic>
        <p:nvPicPr>
          <p:cNvPr id="4" name="Рисунок 3"/>
          <p:cNvPicPr>
            <a:picLocks noChangeAspect="1"/>
          </p:cNvPicPr>
          <p:nvPr/>
        </p:nvPicPr>
        <p:blipFill rotWithShape="1">
          <a:blip r:embed="rId2"/>
          <a:srcRect l="2487" t="2112" b="1041"/>
          <a:stretch/>
        </p:blipFill>
        <p:spPr>
          <a:xfrm>
            <a:off x="8220635" y="1027906"/>
            <a:ext cx="3515004" cy="5396754"/>
          </a:xfrm>
          <a:prstGeom prst="rect">
            <a:avLst/>
          </a:prstGeom>
        </p:spPr>
      </p:pic>
      <p:sp>
        <p:nvSpPr>
          <p:cNvPr id="5" name="Прямоугольник 4"/>
          <p:cNvSpPr/>
          <p:nvPr/>
        </p:nvSpPr>
        <p:spPr>
          <a:xfrm>
            <a:off x="10659035" y="6329082"/>
            <a:ext cx="1048871" cy="89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63390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069945" cy="1101724"/>
          </a:xfrm>
        </p:spPr>
        <p:txBody>
          <a:bodyPr>
            <a:normAutofit fontScale="90000"/>
          </a:bodyPr>
          <a:lstStyle/>
          <a:p>
            <a:pPr algn="ctr"/>
            <a:r>
              <a:rPr lang="en-US" dirty="0"/>
              <a:t>Classification of dentition defects according to </a:t>
            </a:r>
            <a:r>
              <a:rPr lang="en-US" dirty="0" err="1"/>
              <a:t>E.N.Zhulev</a:t>
            </a:r>
            <a:endParaRPr lang="ru-RU" b="1" dirty="0"/>
          </a:p>
        </p:txBody>
      </p:sp>
      <p:sp>
        <p:nvSpPr>
          <p:cNvPr id="3" name="Объект 2"/>
          <p:cNvSpPr>
            <a:spLocks noGrp="1"/>
          </p:cNvSpPr>
          <p:nvPr>
            <p:ph idx="1"/>
          </p:nvPr>
        </p:nvSpPr>
        <p:spPr>
          <a:xfrm>
            <a:off x="838200" y="1600200"/>
            <a:ext cx="10515600" cy="4705350"/>
          </a:xfrm>
        </p:spPr>
        <p:txBody>
          <a:bodyPr>
            <a:normAutofit fontScale="55000" lnSpcReduction="20000"/>
          </a:bodyPr>
          <a:lstStyle/>
          <a:p>
            <a:pPr marL="0" indent="0">
              <a:buNone/>
            </a:pPr>
            <a:r>
              <a:rPr lang="en-US" dirty="0">
                <a:solidFill>
                  <a:schemeClr val="accent1">
                    <a:lumMod val="50000"/>
                  </a:schemeClr>
                </a:solidFill>
              </a:rPr>
              <a:t>CLASS I - Defects of the anterior part of the dental arch: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the </a:t>
            </a:r>
            <a:r>
              <a:rPr lang="en-US" dirty="0">
                <a:solidFill>
                  <a:schemeClr val="accent1">
                    <a:lumMod val="50000"/>
                  </a:schemeClr>
                </a:solidFill>
              </a:rPr>
              <a:t>absence of one tooth;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B</a:t>
            </a:r>
            <a:r>
              <a:rPr lang="en-US" dirty="0">
                <a:solidFill>
                  <a:schemeClr val="accent1">
                    <a:lumMod val="50000"/>
                  </a:schemeClr>
                </a:solidFill>
              </a:rPr>
              <a:t>) the absence of several teeth;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C</a:t>
            </a:r>
            <a:r>
              <a:rPr lang="en-US" dirty="0">
                <a:solidFill>
                  <a:schemeClr val="accent1">
                    <a:lumMod val="50000"/>
                  </a:schemeClr>
                </a:solidFill>
              </a:rPr>
              <a:t>) the absence of the entire frontal group of teeth</a:t>
            </a:r>
            <a:r>
              <a:rPr lang="en-US" dirty="0" smtClean="0">
                <a:solidFill>
                  <a:schemeClr val="accent1">
                    <a:lumMod val="50000"/>
                  </a:schemeClr>
                </a:solidFill>
              </a:rPr>
              <a:t>;</a:t>
            </a:r>
          </a:p>
          <a:p>
            <a:pPr marL="0" indent="0">
              <a:buNone/>
            </a:pPr>
            <a:r>
              <a:rPr lang="en-US" dirty="0" smtClean="0">
                <a:solidFill>
                  <a:schemeClr val="accent1">
                    <a:lumMod val="50000"/>
                  </a:schemeClr>
                </a:solidFill>
              </a:rPr>
              <a:t>CLASS </a:t>
            </a:r>
            <a:r>
              <a:rPr lang="en-US" dirty="0">
                <a:solidFill>
                  <a:schemeClr val="accent1">
                    <a:lumMod val="50000"/>
                  </a:schemeClr>
                </a:solidFill>
              </a:rPr>
              <a:t>II - Defects of the lateral part of the dental arch: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one-sided </a:t>
            </a:r>
            <a:r>
              <a:rPr lang="en-US" dirty="0">
                <a:solidFill>
                  <a:schemeClr val="accent1">
                    <a:lumMod val="50000"/>
                  </a:schemeClr>
                </a:solidFill>
              </a:rPr>
              <a:t>included defect; </a:t>
            </a:r>
            <a:endParaRPr lang="en-US" dirty="0" smtClean="0">
              <a:solidFill>
                <a:schemeClr val="accent1">
                  <a:lumMod val="50000"/>
                </a:schemeClr>
              </a:solidFill>
            </a:endParaRPr>
          </a:p>
          <a:p>
            <a:pPr marL="514350" indent="-514350">
              <a:buAutoNum type="alphaUcParenR"/>
            </a:pPr>
            <a:r>
              <a:rPr lang="en-US" dirty="0">
                <a:solidFill>
                  <a:schemeClr val="accent1">
                    <a:lumMod val="50000"/>
                  </a:schemeClr>
                </a:solidFill>
              </a:rPr>
              <a:t>t</a:t>
            </a:r>
            <a:r>
              <a:rPr lang="en-US" dirty="0" smtClean="0">
                <a:solidFill>
                  <a:schemeClr val="accent1">
                    <a:lumMod val="50000"/>
                  </a:schemeClr>
                </a:solidFill>
              </a:rPr>
              <a:t>wo-sided </a:t>
            </a:r>
            <a:r>
              <a:rPr lang="en-US" dirty="0">
                <a:solidFill>
                  <a:schemeClr val="accent1">
                    <a:lumMod val="50000"/>
                  </a:schemeClr>
                </a:solidFill>
              </a:rPr>
              <a:t>defects included;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one-sided </a:t>
            </a:r>
            <a:r>
              <a:rPr lang="en-US" dirty="0">
                <a:solidFill>
                  <a:schemeClr val="accent1">
                    <a:lumMod val="50000"/>
                  </a:schemeClr>
                </a:solidFill>
              </a:rPr>
              <a:t>end defect;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bilateral </a:t>
            </a:r>
            <a:r>
              <a:rPr lang="en-US" dirty="0">
                <a:solidFill>
                  <a:schemeClr val="accent1">
                    <a:lumMod val="50000"/>
                  </a:schemeClr>
                </a:solidFill>
              </a:rPr>
              <a:t>end defects;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combined </a:t>
            </a:r>
            <a:r>
              <a:rPr lang="en-US" dirty="0">
                <a:solidFill>
                  <a:schemeClr val="accent1">
                    <a:lumMod val="50000"/>
                  </a:schemeClr>
                </a:solidFill>
              </a:rPr>
              <a:t>defects. </a:t>
            </a:r>
            <a:endParaRPr lang="en-US" dirty="0" smtClean="0">
              <a:solidFill>
                <a:schemeClr val="accent1">
                  <a:lumMod val="50000"/>
                </a:schemeClr>
              </a:solidFill>
            </a:endParaRPr>
          </a:p>
          <a:p>
            <a:pPr marL="0" indent="0">
              <a:buNone/>
            </a:pPr>
            <a:r>
              <a:rPr lang="en-US" dirty="0" smtClean="0">
                <a:solidFill>
                  <a:schemeClr val="accent1">
                    <a:lumMod val="50000"/>
                  </a:schemeClr>
                </a:solidFill>
              </a:rPr>
              <a:t>CLASS </a:t>
            </a:r>
            <a:r>
              <a:rPr lang="en-US" dirty="0">
                <a:solidFill>
                  <a:schemeClr val="accent1">
                    <a:lumMod val="50000"/>
                  </a:schemeClr>
                </a:solidFill>
              </a:rPr>
              <a:t>III - Anterolateral defects of the dental arch: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a </a:t>
            </a:r>
            <a:r>
              <a:rPr lang="en-US" dirty="0">
                <a:solidFill>
                  <a:schemeClr val="accent1">
                    <a:lumMod val="50000"/>
                  </a:schemeClr>
                </a:solidFill>
              </a:rPr>
              <a:t>combination of a defect in the anterior section with a one-sided included defect;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a </a:t>
            </a:r>
            <a:r>
              <a:rPr lang="en-US" dirty="0">
                <a:solidFill>
                  <a:schemeClr val="accent1">
                    <a:lumMod val="50000"/>
                  </a:schemeClr>
                </a:solidFill>
              </a:rPr>
              <a:t>combination of defects in the anterior section with bilateral defects included;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a </a:t>
            </a:r>
            <a:r>
              <a:rPr lang="en-US" dirty="0">
                <a:solidFill>
                  <a:schemeClr val="accent1">
                    <a:lumMod val="50000"/>
                  </a:schemeClr>
                </a:solidFill>
              </a:rPr>
              <a:t>combination of a defect in the anterior section with a one-sided terminal defect;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a </a:t>
            </a:r>
            <a:r>
              <a:rPr lang="en-US" dirty="0">
                <a:solidFill>
                  <a:schemeClr val="accent1">
                    <a:lumMod val="50000"/>
                  </a:schemeClr>
                </a:solidFill>
              </a:rPr>
              <a:t>combination of defects in the anterior section with bilateral end defects; </a:t>
            </a:r>
            <a:endParaRPr lang="en-US" dirty="0" smtClean="0">
              <a:solidFill>
                <a:schemeClr val="accent1">
                  <a:lumMod val="50000"/>
                </a:schemeClr>
              </a:solidFill>
            </a:endParaRPr>
          </a:p>
          <a:p>
            <a:pPr marL="514350" indent="-514350">
              <a:buAutoNum type="alphaUcParenR"/>
            </a:pPr>
            <a:r>
              <a:rPr lang="en-US" dirty="0" smtClean="0">
                <a:solidFill>
                  <a:schemeClr val="accent1">
                    <a:lumMod val="50000"/>
                  </a:schemeClr>
                </a:solidFill>
              </a:rPr>
              <a:t>a </a:t>
            </a:r>
            <a:r>
              <a:rPr lang="en-US" dirty="0">
                <a:solidFill>
                  <a:schemeClr val="accent1">
                    <a:lumMod val="50000"/>
                  </a:schemeClr>
                </a:solidFill>
              </a:rPr>
              <a:t>single-standing tooth.</a:t>
            </a:r>
            <a:endParaRPr lang="ru-RU" sz="2200" dirty="0"/>
          </a:p>
        </p:txBody>
      </p:sp>
    </p:spTree>
    <p:extLst>
      <p:ext uri="{BB962C8B-B14F-4D97-AF65-F5344CB8AC3E}">
        <p14:creationId xmlns:p14="http://schemas.microsoft.com/office/powerpoint/2010/main" val="3566559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2857" y="893349"/>
            <a:ext cx="10010775" cy="1064342"/>
          </a:xfrm>
        </p:spPr>
        <p:txBody>
          <a:bodyPr>
            <a:normAutofit/>
          </a:bodyPr>
          <a:lstStyle/>
          <a:p>
            <a:r>
              <a:rPr lang="en-US" sz="3200" dirty="0"/>
              <a:t>CLASS I - defects of the anterior part of the dental arch:</a:t>
            </a:r>
            <a:endParaRPr lang="ru-RU" sz="3200" dirty="0"/>
          </a:p>
        </p:txBody>
      </p:sp>
      <p:sp>
        <p:nvSpPr>
          <p:cNvPr id="11" name="Прямоугольник 10"/>
          <p:cNvSpPr/>
          <p:nvPr/>
        </p:nvSpPr>
        <p:spPr>
          <a:xfrm>
            <a:off x="3396206" y="414902"/>
            <a:ext cx="5559535" cy="369332"/>
          </a:xfrm>
          <a:prstGeom prst="rect">
            <a:avLst/>
          </a:prstGeom>
        </p:spPr>
        <p:txBody>
          <a:bodyPr wrap="none">
            <a:spAutoFit/>
          </a:bodyPr>
          <a:lstStyle/>
          <a:p>
            <a:r>
              <a:rPr lang="en-US" dirty="0"/>
              <a:t>Classification of dentition defects according to </a:t>
            </a:r>
            <a:r>
              <a:rPr lang="en-US" dirty="0" err="1"/>
              <a:t>E.N.Zhulev</a:t>
            </a:r>
            <a:endParaRPr lang="ru-RU" dirty="0"/>
          </a:p>
        </p:txBody>
      </p:sp>
      <p:pic>
        <p:nvPicPr>
          <p:cNvPr id="7" name="Рисунок 6"/>
          <p:cNvPicPr>
            <a:picLocks noChangeAspect="1"/>
          </p:cNvPicPr>
          <p:nvPr/>
        </p:nvPicPr>
        <p:blipFill>
          <a:blip r:embed="rId2"/>
          <a:stretch>
            <a:fillRect/>
          </a:stretch>
        </p:blipFill>
        <p:spPr>
          <a:xfrm>
            <a:off x="3124146" y="4160073"/>
            <a:ext cx="2602482" cy="2166572"/>
          </a:xfrm>
          <a:prstGeom prst="rect">
            <a:avLst/>
          </a:prstGeom>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4256" y="1792652"/>
            <a:ext cx="11087975" cy="2065346"/>
          </a:xfrm>
          <a:prstGeom prst="rect">
            <a:avLst/>
          </a:prstGeom>
        </p:spPr>
      </p:pic>
      <p:pic>
        <p:nvPicPr>
          <p:cNvPr id="8" name="Рисунок 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52820" t="47410" r="1872" b="16155"/>
          <a:stretch/>
        </p:blipFill>
        <p:spPr>
          <a:xfrm>
            <a:off x="6333347" y="3998782"/>
            <a:ext cx="2622394" cy="2327862"/>
          </a:xfrm>
          <a:prstGeom prst="rect">
            <a:avLst/>
          </a:prstGeom>
        </p:spPr>
      </p:pic>
    </p:spTree>
    <p:extLst>
      <p:ext uri="{BB962C8B-B14F-4D97-AF65-F5344CB8AC3E}">
        <p14:creationId xmlns:p14="http://schemas.microsoft.com/office/powerpoint/2010/main" val="1919482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2857" y="893349"/>
            <a:ext cx="10010775" cy="1064342"/>
          </a:xfrm>
        </p:spPr>
        <p:txBody>
          <a:bodyPr>
            <a:normAutofit/>
          </a:bodyPr>
          <a:lstStyle/>
          <a:p>
            <a:r>
              <a:rPr lang="en-US" sz="3200" dirty="0"/>
              <a:t>CLASS II - defects of the lateral part of the dental arch:</a:t>
            </a:r>
            <a:endParaRPr lang="ru-RU" sz="3200" dirty="0"/>
          </a:p>
        </p:txBody>
      </p:sp>
      <p:sp>
        <p:nvSpPr>
          <p:cNvPr id="11" name="Прямоугольник 10"/>
          <p:cNvSpPr/>
          <p:nvPr/>
        </p:nvSpPr>
        <p:spPr>
          <a:xfrm>
            <a:off x="3687721" y="419901"/>
            <a:ext cx="5559535" cy="369332"/>
          </a:xfrm>
          <a:prstGeom prst="rect">
            <a:avLst/>
          </a:prstGeom>
        </p:spPr>
        <p:txBody>
          <a:bodyPr wrap="none">
            <a:spAutoFit/>
          </a:bodyPr>
          <a:lstStyle/>
          <a:p>
            <a:r>
              <a:rPr lang="en-US" dirty="0"/>
              <a:t>Classification of dentition defects according to </a:t>
            </a:r>
            <a:r>
              <a:rPr lang="en-US" dirty="0" err="1"/>
              <a:t>E.N.Zhulev</a:t>
            </a:r>
            <a:endParaRPr lang="ru-RU" dirty="0"/>
          </a:p>
        </p:txBody>
      </p:sp>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82506" y="1740616"/>
            <a:ext cx="10991476" cy="2258166"/>
          </a:xfrm>
          <a:prstGeom prst="rect">
            <a:avLst/>
          </a:prstGeom>
        </p:spPr>
      </p:pic>
      <p:pic>
        <p:nvPicPr>
          <p:cNvPr id="1026" name="Picture 2" descr="https://ortostom.net/sites/default/files/field/image/89_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900" t="45663" r="54383" b="15251"/>
          <a:stretch/>
        </p:blipFill>
        <p:spPr bwMode="auto">
          <a:xfrm>
            <a:off x="2905608" y="3952930"/>
            <a:ext cx="2347709" cy="231708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rotWithShape="1">
          <a:blip r:embed="rId6"/>
          <a:srcRect l="51900" r="3264" b="61795"/>
          <a:stretch/>
        </p:blipFill>
        <p:spPr>
          <a:xfrm>
            <a:off x="6324872" y="3998781"/>
            <a:ext cx="2415716" cy="2271235"/>
          </a:xfrm>
          <a:prstGeom prst="rect">
            <a:avLst/>
          </a:prstGeom>
        </p:spPr>
      </p:pic>
    </p:spTree>
    <p:extLst>
      <p:ext uri="{BB962C8B-B14F-4D97-AF65-F5344CB8AC3E}">
        <p14:creationId xmlns:p14="http://schemas.microsoft.com/office/powerpoint/2010/main" val="3255686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2857" y="893349"/>
            <a:ext cx="10010775" cy="1064342"/>
          </a:xfrm>
        </p:spPr>
        <p:txBody>
          <a:bodyPr>
            <a:normAutofit/>
          </a:bodyPr>
          <a:lstStyle/>
          <a:p>
            <a:r>
              <a:rPr lang="en-US" sz="3200" dirty="0"/>
              <a:t>CLASS III - anterolateral defects:</a:t>
            </a:r>
            <a:endParaRPr lang="ru-RU" sz="3200" dirty="0"/>
          </a:p>
        </p:txBody>
      </p:sp>
      <p:sp>
        <p:nvSpPr>
          <p:cNvPr id="11" name="Прямоугольник 10"/>
          <p:cNvSpPr/>
          <p:nvPr/>
        </p:nvSpPr>
        <p:spPr>
          <a:xfrm>
            <a:off x="3298475" y="404135"/>
            <a:ext cx="5559535" cy="369332"/>
          </a:xfrm>
          <a:prstGeom prst="rect">
            <a:avLst/>
          </a:prstGeom>
        </p:spPr>
        <p:txBody>
          <a:bodyPr wrap="none">
            <a:spAutoFit/>
          </a:bodyPr>
          <a:lstStyle/>
          <a:p>
            <a:r>
              <a:rPr lang="en-US" dirty="0"/>
              <a:t>Classification of dentition defects according to </a:t>
            </a:r>
            <a:r>
              <a:rPr lang="en-US" dirty="0" err="1"/>
              <a:t>E.N.Zhulev</a:t>
            </a:r>
            <a:endParaRPr lang="ru-RU" dirty="0"/>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07989" y="1673560"/>
            <a:ext cx="10540509" cy="2395018"/>
          </a:xfrm>
          <a:prstGeom prst="rect">
            <a:avLst/>
          </a:prstGeom>
        </p:spPr>
      </p:pic>
      <p:pic>
        <p:nvPicPr>
          <p:cNvPr id="6" name="Рисунок 5"/>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2327"/>
          <a:stretch/>
        </p:blipFill>
        <p:spPr>
          <a:xfrm>
            <a:off x="6678706" y="4068578"/>
            <a:ext cx="2567440" cy="2271103"/>
          </a:xfrm>
          <a:prstGeom prst="rect">
            <a:avLst/>
          </a:prstGeom>
        </p:spPr>
      </p:pic>
      <p:pic>
        <p:nvPicPr>
          <p:cNvPr id="8" name="Рисунок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52457"/>
          <a:stretch/>
        </p:blipFill>
        <p:spPr>
          <a:xfrm>
            <a:off x="3138664" y="4058496"/>
            <a:ext cx="2571852" cy="2281185"/>
          </a:xfrm>
          <a:prstGeom prst="rect">
            <a:avLst/>
          </a:prstGeom>
        </p:spPr>
      </p:pic>
    </p:spTree>
    <p:extLst>
      <p:ext uri="{BB962C8B-B14F-4D97-AF65-F5344CB8AC3E}">
        <p14:creationId xmlns:p14="http://schemas.microsoft.com/office/powerpoint/2010/main" val="169352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48235"/>
            <a:ext cx="10515600" cy="1658471"/>
          </a:xfrm>
        </p:spPr>
        <p:txBody>
          <a:bodyPr>
            <a:normAutofit fontScale="77500" lnSpcReduction="20000"/>
          </a:bodyPr>
          <a:lstStyle/>
          <a:p>
            <a:pPr marL="0" indent="0">
              <a:buNone/>
            </a:pPr>
            <a:r>
              <a:rPr lang="en-US" sz="3800" dirty="0"/>
              <a:t>When teeth are lost, the dentition breaks up into self-acting </a:t>
            </a:r>
            <a:r>
              <a:rPr lang="en-US" sz="3800" dirty="0" smtClean="0"/>
              <a:t>groups</a:t>
            </a:r>
          </a:p>
          <a:p>
            <a:pPr marL="742950" indent="-742950">
              <a:buAutoNum type="arabicParenR"/>
            </a:pPr>
            <a:r>
              <a:rPr lang="en-US" sz="3800" dirty="0"/>
              <a:t>f</a:t>
            </a:r>
            <a:r>
              <a:rPr lang="en-US" sz="3800" dirty="0" smtClean="0"/>
              <a:t>unctional groups;</a:t>
            </a:r>
          </a:p>
          <a:p>
            <a:pPr marL="742950" indent="-742950">
              <a:buAutoNum type="arabicParenR"/>
            </a:pPr>
            <a:r>
              <a:rPr lang="en-US" sz="3800" dirty="0" smtClean="0"/>
              <a:t>non-functional </a:t>
            </a:r>
            <a:r>
              <a:rPr lang="en-US" sz="3800" dirty="0"/>
              <a:t>groups of teeth.</a:t>
            </a:r>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46446" y="2034988"/>
            <a:ext cx="6299107" cy="4360921"/>
          </a:xfrm>
          <a:prstGeom prst="rect">
            <a:avLst/>
          </a:prstGeom>
        </p:spPr>
      </p:pic>
    </p:spTree>
    <p:extLst>
      <p:ext uri="{BB962C8B-B14F-4D97-AF65-F5344CB8AC3E}">
        <p14:creationId xmlns:p14="http://schemas.microsoft.com/office/powerpoint/2010/main" val="226863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116357"/>
          </a:xfrm>
        </p:spPr>
        <p:txBody>
          <a:bodyPr>
            <a:normAutofit/>
          </a:bodyPr>
          <a:lstStyle/>
          <a:p>
            <a:pPr algn="ctr"/>
            <a:r>
              <a:rPr lang="en-US" sz="6000" dirty="0" err="1"/>
              <a:t>Adentia</a:t>
            </a:r>
            <a:r>
              <a:rPr lang="en-US" sz="6000" dirty="0"/>
              <a:t> and classification of dentition defects</a:t>
            </a:r>
            <a:endParaRPr lang="ru-RU" sz="6000" dirty="0"/>
          </a:p>
        </p:txBody>
      </p:sp>
    </p:spTree>
    <p:extLst>
      <p:ext uri="{BB962C8B-B14F-4D97-AF65-F5344CB8AC3E}">
        <p14:creationId xmlns:p14="http://schemas.microsoft.com/office/powerpoint/2010/main" val="395617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Moving teeth</a:t>
            </a:r>
            <a:endParaRPr lang="ru-RU" dirty="0"/>
          </a:p>
        </p:txBody>
      </p:sp>
      <p:sp>
        <p:nvSpPr>
          <p:cNvPr id="3" name="Объект 2"/>
          <p:cNvSpPr>
            <a:spLocks noGrp="1"/>
          </p:cNvSpPr>
          <p:nvPr>
            <p:ph idx="1"/>
          </p:nvPr>
        </p:nvSpPr>
        <p:spPr>
          <a:xfrm>
            <a:off x="4392706" y="2017059"/>
            <a:ext cx="6961094" cy="4115080"/>
          </a:xfrm>
        </p:spPr>
        <p:txBody>
          <a:bodyPr>
            <a:normAutofit/>
          </a:bodyPr>
          <a:lstStyle/>
          <a:p>
            <a:r>
              <a:rPr lang="en-US" sz="2400" dirty="0"/>
              <a:t>With partial loss of teeth, teeth move towards the defect, due to overload of the remaining teeth, with the loss of the chewing group of teeth, the function of chewing is performed by incisors and canines unsuited for this, and with a defect in the frontal region, the chewing group of teeth performs an unusual function for itself. Since the dentition is incomplete, the pressure is distributed inadequately, which leads to uneven resorption and lysis of bone tissue and tooth displacement.</a:t>
            </a:r>
            <a:endParaRPr lang="ru-RU" sz="2400"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45510" y="2562224"/>
            <a:ext cx="2857500" cy="2343150"/>
          </a:xfrm>
          <a:prstGeom prst="rect">
            <a:avLst/>
          </a:prstGeom>
        </p:spPr>
      </p:pic>
    </p:spTree>
    <p:extLst>
      <p:ext uri="{BB962C8B-B14F-4D97-AF65-F5344CB8AC3E}">
        <p14:creationId xmlns:p14="http://schemas.microsoft.com/office/powerpoint/2010/main" val="472415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Distribution of chewing efforts</a:t>
            </a:r>
            <a:endParaRPr lang="ru-RU" dirty="0"/>
          </a:p>
        </p:txBody>
      </p:sp>
      <p:sp>
        <p:nvSpPr>
          <p:cNvPr id="3" name="Объект 2"/>
          <p:cNvSpPr>
            <a:spLocks noGrp="1"/>
          </p:cNvSpPr>
          <p:nvPr>
            <p:ph idx="1"/>
          </p:nvPr>
        </p:nvSpPr>
        <p:spPr>
          <a:xfrm>
            <a:off x="753035" y="1825625"/>
            <a:ext cx="5136777" cy="4351338"/>
          </a:xfrm>
        </p:spPr>
        <p:txBody>
          <a:bodyPr>
            <a:normAutofit fontScale="92500" lnSpcReduction="10000"/>
          </a:bodyPr>
          <a:lstStyle/>
          <a:p>
            <a:pPr marL="0" indent="0">
              <a:buNone/>
            </a:pPr>
            <a:r>
              <a:rPr lang="en-US" dirty="0"/>
              <a:t>Interdental contacts, ensuring the continuity of the dentition, are also ways of distributing chewing pressure along the arc (1). The force P decomposes into the force acting along the root, as well as the forces P1 and P2 acting along the arc through the interdental spaces. When a defect (2) appears, the force P decomposes into two forces, one of which (P2) tilts the tooth towards the defect. Thus, traumatic occlusion appears.</a:t>
            </a:r>
            <a:endParaRPr lang="ru-RU"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9825" r="10565" b="24593"/>
          <a:stretch/>
        </p:blipFill>
        <p:spPr>
          <a:xfrm>
            <a:off x="5952565" y="1825625"/>
            <a:ext cx="5499847" cy="3985121"/>
          </a:xfrm>
          <a:prstGeom prst="rect">
            <a:avLst/>
          </a:prstGeom>
        </p:spPr>
      </p:pic>
    </p:spTree>
    <p:extLst>
      <p:ext uri="{BB962C8B-B14F-4D97-AF65-F5344CB8AC3E}">
        <p14:creationId xmlns:p14="http://schemas.microsoft.com/office/powerpoint/2010/main" val="3270016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The Popov-</a:t>
            </a:r>
            <a:r>
              <a:rPr lang="en-US" dirty="0" err="1"/>
              <a:t>Hodon</a:t>
            </a:r>
            <a:r>
              <a:rPr lang="en-US" dirty="0"/>
              <a:t> phenomenon</a:t>
            </a:r>
            <a:endParaRPr lang="ru-RU" dirty="0"/>
          </a:p>
        </p:txBody>
      </p:sp>
      <p:sp>
        <p:nvSpPr>
          <p:cNvPr id="3" name="Объект 2"/>
          <p:cNvSpPr>
            <a:spLocks noGrp="1"/>
          </p:cNvSpPr>
          <p:nvPr>
            <p:ph idx="1"/>
          </p:nvPr>
        </p:nvSpPr>
        <p:spPr>
          <a:xfrm>
            <a:off x="838200" y="1690689"/>
            <a:ext cx="10515600" cy="1455924"/>
          </a:xfrm>
        </p:spPr>
        <p:txBody>
          <a:bodyPr>
            <a:normAutofit/>
          </a:bodyPr>
          <a:lstStyle/>
          <a:p>
            <a:pPr marL="0" indent="0">
              <a:buNone/>
            </a:pPr>
            <a:r>
              <a:rPr lang="en-US" sz="2400" dirty="0"/>
              <a:t>- moving the teeth towards the lost antagonist. Tooth loss causes a compensatory reaction of the body, which is expressed in the displacement of teeth, deformity of the jaw.</a:t>
            </a:r>
            <a:endParaRPr lang="ru-RU" sz="2400"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9499"/>
          <a:stretch/>
        </p:blipFill>
        <p:spPr>
          <a:xfrm>
            <a:off x="2823093" y="2976282"/>
            <a:ext cx="6553989" cy="3074894"/>
          </a:xfrm>
          <a:prstGeom prst="rect">
            <a:avLst/>
          </a:prstGeom>
        </p:spPr>
      </p:pic>
    </p:spTree>
    <p:extLst>
      <p:ext uri="{BB962C8B-B14F-4D97-AF65-F5344CB8AC3E}">
        <p14:creationId xmlns:p14="http://schemas.microsoft.com/office/powerpoint/2010/main" val="296577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116357"/>
          </a:xfrm>
        </p:spPr>
        <p:txBody>
          <a:bodyPr>
            <a:normAutofit/>
          </a:bodyPr>
          <a:lstStyle/>
          <a:p>
            <a:pPr algn="ctr"/>
            <a:r>
              <a:rPr lang="en-US" sz="6000" dirty="0"/>
              <a:t>Bridges</a:t>
            </a:r>
            <a:endParaRPr lang="ru-RU" sz="6000" dirty="0"/>
          </a:p>
        </p:txBody>
      </p:sp>
    </p:spTree>
    <p:extLst>
      <p:ext uri="{BB962C8B-B14F-4D97-AF65-F5344CB8AC3E}">
        <p14:creationId xmlns:p14="http://schemas.microsoft.com/office/powerpoint/2010/main" val="612573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Basic principles of bridge prosthesis design</a:t>
            </a:r>
            <a:endParaRPr lang="ru-RU" dirty="0"/>
          </a:p>
        </p:txBody>
      </p:sp>
      <p:sp>
        <p:nvSpPr>
          <p:cNvPr id="3" name="Объект 2"/>
          <p:cNvSpPr>
            <a:spLocks noGrp="1"/>
          </p:cNvSpPr>
          <p:nvPr>
            <p:ph idx="1"/>
          </p:nvPr>
        </p:nvSpPr>
        <p:spPr>
          <a:xfrm>
            <a:off x="838200" y="1825625"/>
            <a:ext cx="10515600" cy="1209943"/>
          </a:xfrm>
        </p:spPr>
        <p:txBody>
          <a:bodyPr>
            <a:normAutofit/>
          </a:bodyPr>
          <a:lstStyle/>
          <a:p>
            <a:pPr marL="0" indent="0">
              <a:buNone/>
            </a:pPr>
            <a:r>
              <a:rPr lang="en-US" sz="2400" dirty="0"/>
              <a:t>Any orthopedic bridge prosthesis design includes two or more supports (medial and distal) and an intermediate part (body) in the form of artificial teeth.</a:t>
            </a:r>
            <a:endParaRPr lang="ru-RU" sz="2400" dirty="0"/>
          </a:p>
        </p:txBody>
      </p:sp>
      <p:pic>
        <p:nvPicPr>
          <p:cNvPr id="4" name="Рисунок 3"/>
          <p:cNvPicPr>
            <a:picLocks noChangeAspect="1"/>
          </p:cNvPicPr>
          <p:nvPr/>
        </p:nvPicPr>
        <p:blipFill rotWithShape="1">
          <a:blip r:embed="rId2"/>
          <a:srcRect b="36164"/>
          <a:stretch/>
        </p:blipFill>
        <p:spPr>
          <a:xfrm>
            <a:off x="3173506" y="3035568"/>
            <a:ext cx="5844988" cy="3311444"/>
          </a:xfrm>
          <a:prstGeom prst="rect">
            <a:avLst/>
          </a:prstGeom>
        </p:spPr>
      </p:pic>
      <p:sp>
        <p:nvSpPr>
          <p:cNvPr id="5" name="TextBox 4"/>
          <p:cNvSpPr txBox="1"/>
          <p:nvPr/>
        </p:nvSpPr>
        <p:spPr>
          <a:xfrm>
            <a:off x="5199529" y="3281548"/>
            <a:ext cx="1452284" cy="52322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ru-RU" sz="1400" dirty="0" smtClean="0">
                <a:solidFill>
                  <a:srgbClr val="002060"/>
                </a:solidFill>
              </a:rPr>
              <a:t>Промежуточная часть</a:t>
            </a:r>
            <a:endParaRPr lang="ru-RU" sz="1400" dirty="0">
              <a:solidFill>
                <a:srgbClr val="002060"/>
              </a:solidFill>
            </a:endParaRPr>
          </a:p>
        </p:txBody>
      </p:sp>
      <p:sp>
        <p:nvSpPr>
          <p:cNvPr id="6" name="TextBox 5"/>
          <p:cNvSpPr txBox="1"/>
          <p:nvPr/>
        </p:nvSpPr>
        <p:spPr>
          <a:xfrm>
            <a:off x="3980328" y="5118847"/>
            <a:ext cx="708213" cy="30777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ru-RU" sz="1400" dirty="0">
                <a:solidFill>
                  <a:srgbClr val="002060"/>
                </a:solidFill>
              </a:rPr>
              <a:t>О</a:t>
            </a:r>
            <a:r>
              <a:rPr lang="ru-RU" sz="1400" dirty="0" smtClean="0">
                <a:solidFill>
                  <a:srgbClr val="002060"/>
                </a:solidFill>
              </a:rPr>
              <a:t>пора</a:t>
            </a:r>
            <a:endParaRPr lang="ru-RU" sz="1400" dirty="0">
              <a:solidFill>
                <a:srgbClr val="002060"/>
              </a:solidFill>
            </a:endParaRPr>
          </a:p>
        </p:txBody>
      </p:sp>
      <p:sp>
        <p:nvSpPr>
          <p:cNvPr id="8" name="TextBox 7"/>
          <p:cNvSpPr txBox="1"/>
          <p:nvPr/>
        </p:nvSpPr>
        <p:spPr>
          <a:xfrm>
            <a:off x="6893858" y="5149625"/>
            <a:ext cx="618565" cy="276999"/>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ru-RU" sz="1200" dirty="0">
                <a:solidFill>
                  <a:srgbClr val="002060"/>
                </a:solidFill>
              </a:rPr>
              <a:t>О</a:t>
            </a:r>
            <a:r>
              <a:rPr lang="ru-RU" sz="1200" dirty="0" smtClean="0">
                <a:solidFill>
                  <a:srgbClr val="002060"/>
                </a:solidFill>
              </a:rPr>
              <a:t>пора</a:t>
            </a:r>
            <a:endParaRPr lang="ru-RU" sz="1200" dirty="0">
              <a:solidFill>
                <a:srgbClr val="002060"/>
              </a:solidFill>
            </a:endParaRPr>
          </a:p>
        </p:txBody>
      </p:sp>
    </p:spTree>
    <p:extLst>
      <p:ext uri="{BB962C8B-B14F-4D97-AF65-F5344CB8AC3E}">
        <p14:creationId xmlns:p14="http://schemas.microsoft.com/office/powerpoint/2010/main" val="1221128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85769"/>
          </a:xfrm>
        </p:spPr>
        <p:txBody>
          <a:bodyPr>
            <a:normAutofit fontScale="90000"/>
          </a:bodyPr>
          <a:lstStyle/>
          <a:p>
            <a:r>
              <a:rPr lang="en-US" sz="4000" dirty="0"/>
              <a:t>Fundamentally important aspects of a non-removable bridge denture as a construction:</a:t>
            </a:r>
            <a:endParaRPr lang="ru-RU" dirty="0"/>
          </a:p>
        </p:txBody>
      </p:sp>
      <p:sp>
        <p:nvSpPr>
          <p:cNvPr id="3" name="Объект 2"/>
          <p:cNvSpPr>
            <a:spLocks noGrp="1"/>
          </p:cNvSpPr>
          <p:nvPr>
            <p:ph idx="1"/>
          </p:nvPr>
        </p:nvSpPr>
        <p:spPr>
          <a:xfrm>
            <a:off x="838200" y="1730188"/>
            <a:ext cx="10515600" cy="4634753"/>
          </a:xfrm>
        </p:spPr>
        <p:txBody>
          <a:bodyPr>
            <a:normAutofit fontScale="77500" lnSpcReduction="20000"/>
          </a:bodyPr>
          <a:lstStyle/>
          <a:p>
            <a:r>
              <a:rPr lang="en-US" dirty="0"/>
              <a:t>The supports of the non-removable bridge prosthesis are movable due to the elasticity of the periodontal fibers, the vascular system and the presence of a periodontal gap</a:t>
            </a:r>
            <a:r>
              <a:rPr lang="en-US" dirty="0" smtClean="0"/>
              <a:t>;</a:t>
            </a:r>
          </a:p>
          <a:p>
            <a:r>
              <a:rPr lang="en-US" dirty="0" smtClean="0"/>
              <a:t>Periodontal </a:t>
            </a:r>
            <a:r>
              <a:rPr lang="en-US" dirty="0"/>
              <a:t>teeth in a bridge-like non-removable denture experience both vertical axial loads and loads at different angles to the axes of the supports due to the complex relief of the occlusal surface of the bridge-like prosthesis and the nature of chewing movements of the lower jaw</a:t>
            </a:r>
            <a:r>
              <a:rPr lang="en-US" dirty="0" smtClean="0"/>
              <a:t>;</a:t>
            </a:r>
          </a:p>
          <a:p>
            <a:r>
              <a:rPr lang="en-US" dirty="0" smtClean="0"/>
              <a:t>The </a:t>
            </a:r>
            <a:r>
              <a:rPr lang="en-US" dirty="0"/>
              <a:t>supports of the non-removable bridge prosthesis return to their original position after removing the load, and since the load develops not only during chewing movements, but also when swallowing saliva and establishing dentition in the central occlusion, these loads should be considered as cyclic, intermittently constant, causing a complex set of responses from the periodontal.</a:t>
            </a:r>
            <a:endParaRPr lang="ru-RU" sz="100" dirty="0" smtClean="0"/>
          </a:p>
          <a:p>
            <a:pPr marL="0" indent="0" algn="ctr">
              <a:buNone/>
            </a:pPr>
            <a:r>
              <a:rPr lang="en-US" sz="3000" i="1" dirty="0"/>
              <a:t>Thus, the static of a bridge with two-sided, symmetrically positioned supports is considered as a beam lying freely on rigid "bases". With the force applied to the beam in the center, the latter bends by some amount. At the same time, the supports remain stable.</a:t>
            </a:r>
            <a:endParaRPr lang="ru-RU" dirty="0"/>
          </a:p>
        </p:txBody>
      </p:sp>
    </p:spTree>
    <p:extLst>
      <p:ext uri="{BB962C8B-B14F-4D97-AF65-F5344CB8AC3E}">
        <p14:creationId xmlns:p14="http://schemas.microsoft.com/office/powerpoint/2010/main" val="3308956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The positive qualities of bridges:</a:t>
            </a:r>
            <a:endParaRPr lang="ru-RU" dirty="0"/>
          </a:p>
        </p:txBody>
      </p:sp>
      <p:sp>
        <p:nvSpPr>
          <p:cNvPr id="3" name="Объект 2"/>
          <p:cNvSpPr>
            <a:spLocks noGrp="1"/>
          </p:cNvSpPr>
          <p:nvPr>
            <p:ph idx="1"/>
          </p:nvPr>
        </p:nvSpPr>
        <p:spPr>
          <a:xfrm>
            <a:off x="838200" y="1825625"/>
            <a:ext cx="4895205" cy="4351338"/>
          </a:xfrm>
        </p:spPr>
        <p:txBody>
          <a:bodyPr>
            <a:normAutofit lnSpcReduction="10000"/>
          </a:bodyPr>
          <a:lstStyle/>
          <a:p>
            <a:r>
              <a:rPr lang="en-US" dirty="0"/>
              <a:t>restoring the integrity of the dentition</a:t>
            </a:r>
            <a:r>
              <a:rPr lang="en-US" dirty="0" smtClean="0"/>
              <a:t>;</a:t>
            </a:r>
          </a:p>
          <a:p>
            <a:r>
              <a:rPr lang="en-US" dirty="0" smtClean="0"/>
              <a:t>restoration </a:t>
            </a:r>
            <a:r>
              <a:rPr lang="en-US" dirty="0"/>
              <a:t>of chewing and speech function</a:t>
            </a:r>
            <a:r>
              <a:rPr lang="en-US" dirty="0" smtClean="0"/>
              <a:t>;</a:t>
            </a:r>
          </a:p>
          <a:p>
            <a:r>
              <a:rPr lang="en-US" dirty="0" smtClean="0"/>
              <a:t>restoration </a:t>
            </a:r>
            <a:r>
              <a:rPr lang="en-US" dirty="0"/>
              <a:t>of aesthetic norms</a:t>
            </a:r>
            <a:r>
              <a:rPr lang="en-US" dirty="0" smtClean="0"/>
              <a:t>;</a:t>
            </a:r>
          </a:p>
          <a:p>
            <a:r>
              <a:rPr lang="en-US" dirty="0" smtClean="0"/>
              <a:t>more </a:t>
            </a:r>
            <a:r>
              <a:rPr lang="en-US" dirty="0"/>
              <a:t>comfortable than removable dentures</a:t>
            </a:r>
            <a:r>
              <a:rPr lang="en-US" dirty="0" smtClean="0"/>
              <a:t>;</a:t>
            </a:r>
          </a:p>
          <a:p>
            <a:r>
              <a:rPr lang="en-US" dirty="0" smtClean="0"/>
              <a:t>the </a:t>
            </a:r>
            <a:r>
              <a:rPr lang="en-US" dirty="0"/>
              <a:t>most rapid habituation occurs in relation to removable dentures.</a:t>
            </a:r>
            <a:endParaRPr lang="ru-RU"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5381" r="2752"/>
          <a:stretch/>
        </p:blipFill>
        <p:spPr>
          <a:xfrm>
            <a:off x="6017355" y="2097741"/>
            <a:ext cx="5556080" cy="3814162"/>
          </a:xfrm>
          <a:prstGeom prst="rect">
            <a:avLst/>
          </a:prstGeom>
        </p:spPr>
      </p:pic>
    </p:spTree>
    <p:extLst>
      <p:ext uri="{BB962C8B-B14F-4D97-AF65-F5344CB8AC3E}">
        <p14:creationId xmlns:p14="http://schemas.microsoft.com/office/powerpoint/2010/main" val="1585009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of bridges</a:t>
            </a:r>
            <a:endParaRPr lang="ru-RU" dirty="0"/>
          </a:p>
        </p:txBody>
      </p:sp>
      <p:sp>
        <p:nvSpPr>
          <p:cNvPr id="3" name="Объект 2"/>
          <p:cNvSpPr>
            <a:spLocks noGrp="1"/>
          </p:cNvSpPr>
          <p:nvPr>
            <p:ph idx="1"/>
          </p:nvPr>
        </p:nvSpPr>
        <p:spPr>
          <a:xfrm>
            <a:off x="838200" y="1690688"/>
            <a:ext cx="10515600" cy="989293"/>
          </a:xfrm>
        </p:spPr>
        <p:txBody>
          <a:bodyPr>
            <a:normAutofit/>
          </a:bodyPr>
          <a:lstStyle/>
          <a:p>
            <a:r>
              <a:rPr lang="en-US" i="1" dirty="0"/>
              <a:t>By material: metal, plastic, ceramic and combined.</a:t>
            </a:r>
            <a:endParaRPr lang="ru-RU" dirty="0"/>
          </a:p>
        </p:txBody>
      </p:sp>
      <p:pic>
        <p:nvPicPr>
          <p:cNvPr id="4" name="Рисунок 3"/>
          <p:cNvPicPr>
            <a:picLocks noChangeAspect="1"/>
          </p:cNvPicPr>
          <p:nvPr/>
        </p:nvPicPr>
        <p:blipFill>
          <a:blip r:embed="rId2"/>
          <a:stretch>
            <a:fillRect/>
          </a:stretch>
        </p:blipFill>
        <p:spPr>
          <a:xfrm>
            <a:off x="488577" y="3046687"/>
            <a:ext cx="3401404" cy="2139483"/>
          </a:xfrm>
          <a:prstGeom prst="rect">
            <a:avLst/>
          </a:prstGeom>
          <a:ln>
            <a:solidFill>
              <a:schemeClr val="accent3">
                <a:lumMod val="60000"/>
                <a:lumOff val="40000"/>
              </a:schemeClr>
            </a:solidFill>
          </a:ln>
        </p:spPr>
      </p:pic>
      <p:pic>
        <p:nvPicPr>
          <p:cNvPr id="1026" name="Picture 2" descr="https://www.vladtime.ru/uploads/posts/2018-05/1526465469_maxres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1"/>
          <a:stretch/>
        </p:blipFill>
        <p:spPr bwMode="auto">
          <a:xfrm>
            <a:off x="3961698" y="4119767"/>
            <a:ext cx="3849033" cy="213280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7882448" y="2528047"/>
            <a:ext cx="3826366" cy="2540946"/>
          </a:xfrm>
          <a:prstGeom prst="rect">
            <a:avLst/>
          </a:prstGeom>
        </p:spPr>
      </p:pic>
    </p:spTree>
    <p:extLst>
      <p:ext uri="{BB962C8B-B14F-4D97-AF65-F5344CB8AC3E}">
        <p14:creationId xmlns:p14="http://schemas.microsoft.com/office/powerpoint/2010/main" val="4159301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of bridges</a:t>
            </a:r>
            <a:endParaRPr lang="ru-RU" dirty="0"/>
          </a:p>
        </p:txBody>
      </p:sp>
      <p:sp>
        <p:nvSpPr>
          <p:cNvPr id="3" name="Объект 2"/>
          <p:cNvSpPr>
            <a:spLocks noGrp="1"/>
          </p:cNvSpPr>
          <p:nvPr>
            <p:ph idx="1"/>
          </p:nvPr>
        </p:nvSpPr>
        <p:spPr>
          <a:xfrm>
            <a:off x="838200" y="1619785"/>
            <a:ext cx="10515600" cy="1033769"/>
          </a:xfrm>
        </p:spPr>
        <p:txBody>
          <a:bodyPr>
            <a:normAutofit/>
          </a:bodyPr>
          <a:lstStyle/>
          <a:p>
            <a:r>
              <a:rPr lang="en-US" i="1" dirty="0"/>
              <a:t>By the nature of the fastenings: fixed and removable</a:t>
            </a:r>
            <a:r>
              <a:rPr lang="en-US" i="1" dirty="0" smtClean="0"/>
              <a:t>.</a:t>
            </a:r>
          </a:p>
          <a:p>
            <a:r>
              <a:rPr lang="en-US" i="1" dirty="0" smtClean="0"/>
              <a:t>By </a:t>
            </a:r>
            <a:r>
              <a:rPr lang="en-US" i="1" dirty="0"/>
              <a:t>design: solid and composite.</a:t>
            </a:r>
            <a:endParaRPr lang="ru-RU" dirty="0"/>
          </a:p>
        </p:txBody>
      </p:sp>
      <p:sp>
        <p:nvSpPr>
          <p:cNvPr id="6" name="Прямоугольник 5"/>
          <p:cNvSpPr/>
          <p:nvPr/>
        </p:nvSpPr>
        <p:spPr>
          <a:xfrm>
            <a:off x="838200" y="2831697"/>
            <a:ext cx="10295965" cy="2139047"/>
          </a:xfrm>
          <a:prstGeom prst="rect">
            <a:avLst/>
          </a:prstGeom>
        </p:spPr>
        <p:txBody>
          <a:bodyPr wrap="square">
            <a:spAutoFit/>
          </a:bodyPr>
          <a:lstStyle/>
          <a:p>
            <a:r>
              <a:rPr lang="en-US" sz="1900" b="1" i="1" dirty="0"/>
              <a:t>By the nature of the fastening, non-removable prosthesis structures are most preferred, which are fixed on the supporting teeth with the help of fixing materials. Removable bridges are fixed on the supporting teeth with the help of mechanically acting fixation elements</a:t>
            </a:r>
            <a:r>
              <a:rPr lang="en-US" sz="1900" b="1" i="1" dirty="0" smtClean="0"/>
              <a:t>.</a:t>
            </a:r>
          </a:p>
          <a:p>
            <a:r>
              <a:rPr lang="en-US" sz="1900" b="1" i="1" dirty="0" smtClean="0"/>
              <a:t>The </a:t>
            </a:r>
            <a:r>
              <a:rPr lang="en-US" sz="1900" b="1" i="1" dirty="0"/>
              <a:t>advantages of removable bridges are that there is no need for a traumatic, irreversible procedure for the preparation of supporting teeth. In addition, the hygienic care of teeth and prosthesis is greatly facilitated and improved</a:t>
            </a:r>
            <a:r>
              <a:rPr lang="en-US" sz="1900" b="1" i="1" dirty="0" smtClean="0"/>
              <a:t>.</a:t>
            </a:r>
          </a:p>
          <a:p>
            <a:r>
              <a:rPr lang="en-US" sz="1900" b="1" i="1" dirty="0" smtClean="0"/>
              <a:t>Disadvantages </a:t>
            </a:r>
            <a:r>
              <a:rPr lang="en-US" sz="1900" b="1" i="1" dirty="0"/>
              <a:t>- insufficient cosmetic properties of clamps, their fixation is not very strong.</a:t>
            </a:r>
            <a:endParaRPr lang="ru-RU" sz="1900" dirty="0"/>
          </a:p>
        </p:txBody>
      </p:sp>
    </p:spTree>
    <p:extLst>
      <p:ext uri="{BB962C8B-B14F-4D97-AF65-F5344CB8AC3E}">
        <p14:creationId xmlns:p14="http://schemas.microsoft.com/office/powerpoint/2010/main" val="1910523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of bridges</a:t>
            </a:r>
            <a:endParaRPr lang="ru-RU" dirty="0"/>
          </a:p>
        </p:txBody>
      </p:sp>
      <p:sp>
        <p:nvSpPr>
          <p:cNvPr id="3" name="Объект 2"/>
          <p:cNvSpPr>
            <a:spLocks noGrp="1"/>
          </p:cNvSpPr>
          <p:nvPr>
            <p:ph idx="1"/>
          </p:nvPr>
        </p:nvSpPr>
        <p:spPr>
          <a:xfrm>
            <a:off x="838200" y="1577811"/>
            <a:ext cx="10515600" cy="1006874"/>
          </a:xfrm>
        </p:spPr>
        <p:txBody>
          <a:bodyPr>
            <a:normAutofit/>
          </a:bodyPr>
          <a:lstStyle/>
          <a:p>
            <a:r>
              <a:rPr lang="en-US" i="1" dirty="0"/>
              <a:t>In relation to the intermediate part to the alveolar ridge: tangential and flushing.</a:t>
            </a:r>
            <a:endParaRPr lang="ru-RU"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29706"/>
          <a:stretch/>
        </p:blipFill>
        <p:spPr>
          <a:xfrm>
            <a:off x="829235" y="2514379"/>
            <a:ext cx="5266765" cy="2118963"/>
          </a:xfrm>
          <a:prstGeom prst="rect">
            <a:avLst/>
          </a:prstGeom>
        </p:spPr>
      </p:pic>
      <p:pic>
        <p:nvPicPr>
          <p:cNvPr id="5" name="Рисунок 4"/>
          <p:cNvPicPr>
            <a:picLocks noChangeAspect="1"/>
          </p:cNvPicPr>
          <p:nvPr/>
        </p:nvPicPr>
        <p:blipFill rotWithShape="1">
          <a:blip r:embed="rId4"/>
          <a:srcRect t="24007" b="18262"/>
          <a:stretch/>
        </p:blipFill>
        <p:spPr>
          <a:xfrm>
            <a:off x="6910402" y="2332248"/>
            <a:ext cx="4301377" cy="2483223"/>
          </a:xfrm>
          <a:prstGeom prst="rect">
            <a:avLst/>
          </a:prstGeom>
        </p:spPr>
      </p:pic>
      <p:sp>
        <p:nvSpPr>
          <p:cNvPr id="6" name="Объект 2"/>
          <p:cNvSpPr txBox="1">
            <a:spLocks/>
          </p:cNvSpPr>
          <p:nvPr/>
        </p:nvSpPr>
        <p:spPr>
          <a:xfrm>
            <a:off x="829235" y="5051973"/>
            <a:ext cx="10515600" cy="1174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In the anterior and lateral sections of the dental arch, the position of the intermediate part is not the same: if in the anterior section it should touch the mucous membrane without pressure on it (tangent shape), then in the lateral section there should be free space for hygienic care between the intermediate part of the prosthesis and the mucous membrane covering the alveolar ridge.</a:t>
            </a:r>
            <a:endParaRPr lang="ru-RU" sz="1800" dirty="0"/>
          </a:p>
        </p:txBody>
      </p:sp>
    </p:spTree>
    <p:extLst>
      <p:ext uri="{BB962C8B-B14F-4D97-AF65-F5344CB8AC3E}">
        <p14:creationId xmlns:p14="http://schemas.microsoft.com/office/powerpoint/2010/main" val="1784563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a:t>Adentia</a:t>
            </a:r>
            <a:endParaRPr lang="ru-RU" dirty="0"/>
          </a:p>
        </p:txBody>
      </p:sp>
      <p:sp>
        <p:nvSpPr>
          <p:cNvPr id="3" name="Объект 2"/>
          <p:cNvSpPr>
            <a:spLocks noGrp="1"/>
          </p:cNvSpPr>
          <p:nvPr>
            <p:ph idx="1"/>
          </p:nvPr>
        </p:nvSpPr>
        <p:spPr>
          <a:xfrm>
            <a:off x="838200" y="1503852"/>
            <a:ext cx="10515600" cy="1868920"/>
          </a:xfrm>
        </p:spPr>
        <p:txBody>
          <a:bodyPr>
            <a:normAutofit/>
          </a:bodyPr>
          <a:lstStyle/>
          <a:p>
            <a:pPr marL="0" indent="0">
              <a:buNone/>
            </a:pPr>
            <a:r>
              <a:rPr lang="en-US" dirty="0"/>
              <a:t>(“</a:t>
            </a:r>
            <a:r>
              <a:rPr lang="en-US" dirty="0" err="1"/>
              <a:t>adentia</a:t>
            </a:r>
            <a:r>
              <a:rPr lang="en-US" dirty="0"/>
              <a:t>”, a prefix meaning the absence of a feature corresponding to the Russian prefix “without” + dens – tooth) the absence of several or all teeth. There are acquired (as a result of illness or injury), congenital hereditary </a:t>
            </a:r>
            <a:r>
              <a:rPr lang="en-US" dirty="0" err="1"/>
              <a:t>adentia</a:t>
            </a:r>
            <a:r>
              <a:rPr lang="en-US" dirty="0"/>
              <a:t>.</a:t>
            </a:r>
            <a:endParaRPr lang="ru-RU" dirty="0" smtClean="0"/>
          </a:p>
        </p:txBody>
      </p:sp>
      <p:pic>
        <p:nvPicPr>
          <p:cNvPr id="6" name="Рисунок 5"/>
          <p:cNvPicPr>
            <a:picLocks noChangeAspect="1"/>
          </p:cNvPicPr>
          <p:nvPr/>
        </p:nvPicPr>
        <p:blipFill>
          <a:blip r:embed="rId2"/>
          <a:stretch>
            <a:fillRect/>
          </a:stretch>
        </p:blipFill>
        <p:spPr>
          <a:xfrm>
            <a:off x="6672158" y="3649862"/>
            <a:ext cx="3781425" cy="2638425"/>
          </a:xfrm>
          <a:prstGeom prst="rect">
            <a:avLst/>
          </a:prstGeom>
        </p:spPr>
      </p:pic>
      <p:pic>
        <p:nvPicPr>
          <p:cNvPr id="7" name="Рисунок 6"/>
          <p:cNvPicPr>
            <a:picLocks noChangeAspect="1"/>
          </p:cNvPicPr>
          <p:nvPr/>
        </p:nvPicPr>
        <p:blipFill rotWithShape="1">
          <a:blip r:embed="rId3"/>
          <a:srcRect l="20472" t="2830" r="20956" b="38905"/>
          <a:stretch/>
        </p:blipFill>
        <p:spPr>
          <a:xfrm>
            <a:off x="1673000" y="3649861"/>
            <a:ext cx="4080469" cy="2638425"/>
          </a:xfrm>
          <a:prstGeom prst="rect">
            <a:avLst/>
          </a:prstGeom>
        </p:spPr>
      </p:pic>
    </p:spTree>
    <p:extLst>
      <p:ext uri="{BB962C8B-B14F-4D97-AF65-F5344CB8AC3E}">
        <p14:creationId xmlns:p14="http://schemas.microsoft.com/office/powerpoint/2010/main" val="291932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of bridges</a:t>
            </a:r>
            <a:endParaRPr lang="ru-RU" dirty="0"/>
          </a:p>
        </p:txBody>
      </p:sp>
      <p:sp>
        <p:nvSpPr>
          <p:cNvPr id="3" name="Объект 2"/>
          <p:cNvSpPr>
            <a:spLocks noGrp="1"/>
          </p:cNvSpPr>
          <p:nvPr>
            <p:ph idx="1"/>
          </p:nvPr>
        </p:nvSpPr>
        <p:spPr>
          <a:xfrm>
            <a:off x="838200" y="1690688"/>
            <a:ext cx="10515600" cy="845857"/>
          </a:xfrm>
        </p:spPr>
        <p:txBody>
          <a:bodyPr>
            <a:normAutofit lnSpcReduction="10000"/>
          </a:bodyPr>
          <a:lstStyle/>
          <a:p>
            <a:r>
              <a:rPr lang="en-US" i="1" dirty="0"/>
              <a:t>According to the location of the supporting teeth: with a two-sided support and one-sided - cantilever.</a:t>
            </a:r>
            <a:endParaRPr lang="ru-RU" dirty="0"/>
          </a:p>
        </p:txBody>
      </p:sp>
      <p:pic>
        <p:nvPicPr>
          <p:cNvPr id="4" name="Рисунок 3"/>
          <p:cNvPicPr>
            <a:picLocks noChangeAspect="1"/>
          </p:cNvPicPr>
          <p:nvPr/>
        </p:nvPicPr>
        <p:blipFill>
          <a:blip r:embed="rId2"/>
          <a:stretch>
            <a:fillRect/>
          </a:stretch>
        </p:blipFill>
        <p:spPr>
          <a:xfrm>
            <a:off x="727163" y="3818965"/>
            <a:ext cx="3379499" cy="2281518"/>
          </a:xfrm>
          <a:prstGeom prst="rect">
            <a:avLst/>
          </a:prstGeom>
        </p:spPr>
      </p:pic>
      <p:pic>
        <p:nvPicPr>
          <p:cNvPr id="5" name="Рисунок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217699" y="2802312"/>
            <a:ext cx="3440208" cy="2752166"/>
          </a:xfrm>
          <a:prstGeom prst="rect">
            <a:avLst/>
          </a:prstGeom>
        </p:spPr>
      </p:pic>
      <p:pic>
        <p:nvPicPr>
          <p:cNvPr id="6" name="Рисунок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7768944" y="3364712"/>
            <a:ext cx="3749295" cy="2811971"/>
          </a:xfrm>
          <a:prstGeom prst="rect">
            <a:avLst/>
          </a:prstGeom>
        </p:spPr>
      </p:pic>
    </p:spTree>
    <p:extLst>
      <p:ext uri="{BB962C8B-B14F-4D97-AF65-F5344CB8AC3E}">
        <p14:creationId xmlns:p14="http://schemas.microsoft.com/office/powerpoint/2010/main" val="3394371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of bridges</a:t>
            </a:r>
            <a:endParaRPr lang="ru-RU" dirty="0"/>
          </a:p>
        </p:txBody>
      </p:sp>
      <p:sp>
        <p:nvSpPr>
          <p:cNvPr id="3" name="Объект 2"/>
          <p:cNvSpPr>
            <a:spLocks noGrp="1"/>
          </p:cNvSpPr>
          <p:nvPr>
            <p:ph idx="1"/>
          </p:nvPr>
        </p:nvSpPr>
        <p:spPr>
          <a:xfrm>
            <a:off x="838200" y="1610006"/>
            <a:ext cx="10515600" cy="4584606"/>
          </a:xfrm>
        </p:spPr>
        <p:txBody>
          <a:bodyPr>
            <a:normAutofit fontScale="77500" lnSpcReduction="20000"/>
          </a:bodyPr>
          <a:lstStyle/>
          <a:p>
            <a:pPr marL="0" indent="0">
              <a:buNone/>
            </a:pPr>
            <a:r>
              <a:rPr lang="en-US" dirty="0"/>
              <a:t>By the location of the supporting teeth. Bridges with supporting elements in their design that limit the defect on both sides are more resistant to chewing load. The forces arising in them during chewing are divided into horizontal and vertical components according to the parallelogram law and distributed to the periodontium of the supporting teeth</a:t>
            </a:r>
            <a:r>
              <a:rPr lang="en-US" dirty="0" smtClean="0"/>
              <a:t>.</a:t>
            </a:r>
          </a:p>
          <a:p>
            <a:pPr marL="0" indent="0">
              <a:buNone/>
            </a:pPr>
            <a:r>
              <a:rPr lang="en-US" dirty="0" smtClean="0"/>
              <a:t>Cantilever </a:t>
            </a:r>
            <a:r>
              <a:rPr lang="en-US" dirty="0"/>
              <a:t>prostheses have a supporting part on only one side, which should preferably be located distally from the defect. Their use is possible only when replacing defects in the anterior group of teeth. In all cases, it is necessary to conduct a thorough analysis of the periodontal condition of the supporting tooth or a group of supporting teeth and calculate the periodontal endurance of these teeth to chewing load, taking into account the replaced tooth and the size of the dentition defect. Often, the defect of the dentition exceeds the normal size of the replaced tooth. In the latter case, it is impractical to use a cantilever prosthesis.</a:t>
            </a:r>
            <a:endParaRPr lang="ru-RU" sz="1500" dirty="0" smtClean="0"/>
          </a:p>
          <a:p>
            <a:r>
              <a:rPr lang="en-US" sz="2600" dirty="0"/>
              <a:t>It is contraindicated to use cantilever prostheses to restore the integrity of the dentition in the area of the chewing group of teeth. In this case, there is a functional overload of the periodontal support teeth, and the chewing efficiency is practically not restored. This leads to the destruction of the periodontium and loosening of the supporting teeth.</a:t>
            </a:r>
            <a:endParaRPr lang="ru-RU" dirty="0"/>
          </a:p>
        </p:txBody>
      </p:sp>
    </p:spTree>
    <p:extLst>
      <p:ext uri="{BB962C8B-B14F-4D97-AF65-F5344CB8AC3E}">
        <p14:creationId xmlns:p14="http://schemas.microsoft.com/office/powerpoint/2010/main" val="3103000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Classification of bridges</a:t>
            </a:r>
            <a:endParaRPr lang="ru-RU" dirty="0"/>
          </a:p>
        </p:txBody>
      </p:sp>
      <p:sp>
        <p:nvSpPr>
          <p:cNvPr id="3" name="Объект 2"/>
          <p:cNvSpPr>
            <a:spLocks noGrp="1"/>
          </p:cNvSpPr>
          <p:nvPr>
            <p:ph idx="1"/>
          </p:nvPr>
        </p:nvSpPr>
        <p:spPr>
          <a:xfrm>
            <a:off x="838200" y="1825625"/>
            <a:ext cx="10515600" cy="836893"/>
          </a:xfrm>
        </p:spPr>
        <p:txBody>
          <a:bodyPr>
            <a:normAutofit fontScale="92500"/>
          </a:bodyPr>
          <a:lstStyle/>
          <a:p>
            <a:r>
              <a:rPr lang="en-US" i="1" dirty="0"/>
              <a:t>According to the design of the supporting part of the prosthesis: various types of crowns, half-crowns, inlays, pin teeth and their combination.</a:t>
            </a:r>
            <a:endParaRPr lang="ru-RU"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475" r="7225"/>
          <a:stretch/>
        </p:blipFill>
        <p:spPr>
          <a:xfrm>
            <a:off x="571626" y="2929584"/>
            <a:ext cx="3847833" cy="2307280"/>
          </a:xfrm>
          <a:prstGeom prst="rect">
            <a:avLst/>
          </a:prstGeom>
        </p:spPr>
      </p:pic>
      <p:pic>
        <p:nvPicPr>
          <p:cNvPr id="5" name="Рисунок 4"/>
          <p:cNvPicPr>
            <a:picLocks noChangeAspect="1"/>
          </p:cNvPicPr>
          <p:nvPr/>
        </p:nvPicPr>
        <p:blipFill rotWithShape="1">
          <a:blip r:embed="rId4"/>
          <a:srcRect l="1940" t="7193"/>
          <a:stretch/>
        </p:blipFill>
        <p:spPr>
          <a:xfrm>
            <a:off x="7772541" y="2929584"/>
            <a:ext cx="3872753" cy="2307280"/>
          </a:xfrm>
          <a:prstGeom prst="rect">
            <a:avLst/>
          </a:prstGeom>
        </p:spPr>
      </p:pic>
      <p:pic>
        <p:nvPicPr>
          <p:cNvPr id="6" name="Рисунок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548795" y="3663771"/>
            <a:ext cx="3094410" cy="2718406"/>
          </a:xfrm>
          <a:prstGeom prst="rect">
            <a:avLst/>
          </a:prstGeom>
        </p:spPr>
      </p:pic>
    </p:spTree>
    <p:extLst>
      <p:ext uri="{BB962C8B-B14F-4D97-AF65-F5344CB8AC3E}">
        <p14:creationId xmlns:p14="http://schemas.microsoft.com/office/powerpoint/2010/main" val="937955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31981"/>
          </a:xfrm>
        </p:spPr>
        <p:txBody>
          <a:bodyPr>
            <a:normAutofit fontScale="90000"/>
          </a:bodyPr>
          <a:lstStyle/>
          <a:p>
            <a:r>
              <a:rPr lang="en-US" dirty="0"/>
              <a:t>Bridges with support on pin structures and half-crowns</a:t>
            </a:r>
            <a:endParaRPr lang="ru-RU" dirty="0"/>
          </a:p>
        </p:txBody>
      </p:sp>
      <p:sp>
        <p:nvSpPr>
          <p:cNvPr id="3" name="Объект 2"/>
          <p:cNvSpPr>
            <a:spLocks noGrp="1"/>
          </p:cNvSpPr>
          <p:nvPr>
            <p:ph idx="1"/>
          </p:nvPr>
        </p:nvSpPr>
        <p:spPr>
          <a:xfrm>
            <a:off x="838200" y="1645864"/>
            <a:ext cx="10515600" cy="4494959"/>
          </a:xfrm>
        </p:spPr>
        <p:txBody>
          <a:bodyPr>
            <a:normAutofit fontScale="85000" lnSpcReduction="20000"/>
          </a:bodyPr>
          <a:lstStyle/>
          <a:p>
            <a:r>
              <a:rPr lang="en-US" dirty="0"/>
              <a:t>When preparing the oral cavity for prosthetics, it is often resorted to removing the roots of teeth with destroyed crowns. If such roots limit defects in the dentition, the possibilities of using them for bridges should be carefully weighed</a:t>
            </a:r>
            <a:r>
              <a:rPr lang="en-US" dirty="0" smtClean="0"/>
              <a:t>.</a:t>
            </a:r>
          </a:p>
          <a:p>
            <a:endParaRPr lang="ru-RU" dirty="0" smtClean="0"/>
          </a:p>
          <a:p>
            <a:pPr marL="0" indent="0" algn="ctr">
              <a:buNone/>
            </a:pPr>
            <a:r>
              <a:rPr lang="ru-RU" dirty="0" smtClean="0"/>
              <a:t> </a:t>
            </a:r>
            <a:r>
              <a:rPr lang="en-US" sz="3000" i="1" dirty="0"/>
              <a:t>THE ROOTS OF THE TEETH SHOULD BE STABLE, HAVE WELL-SEALED CHANNELS, IN THE ANAMNESIS, THERE IS NO EXACERBATION AFTER TREATMENT</a:t>
            </a:r>
            <a:r>
              <a:rPr lang="en-US" sz="3000" i="1" dirty="0" smtClean="0"/>
              <a:t>.</a:t>
            </a:r>
          </a:p>
          <a:p>
            <a:pPr marL="0" indent="0" algn="ctr">
              <a:buNone/>
            </a:pPr>
            <a:r>
              <a:rPr lang="en-US" dirty="0"/>
              <a:t>A desirable condition is the parallelism of the axes of the roots of the supporting teeth</a:t>
            </a:r>
            <a:r>
              <a:rPr lang="en-US" dirty="0" smtClean="0"/>
              <a:t>.</a:t>
            </a:r>
          </a:p>
          <a:p>
            <a:pPr marL="0" indent="0" algn="ctr">
              <a:buNone/>
            </a:pPr>
            <a:r>
              <a:rPr lang="en-US" dirty="0" smtClean="0"/>
              <a:t>The </a:t>
            </a:r>
            <a:r>
              <a:rPr lang="en-US" dirty="0"/>
              <a:t>choice of design is determined by the clinical and X-ray picture. Indications for the use of a bridge prosthesis may be small defects (in the absence of one tooth) or medium, most often in the anterior part of the dental arch. In the latter case, in addition to pin structures, it is additionally necessary to use full artificial crowns as a support.</a:t>
            </a:r>
            <a:endParaRPr lang="ru-RU" dirty="0"/>
          </a:p>
        </p:txBody>
      </p:sp>
    </p:spTree>
    <p:extLst>
      <p:ext uri="{BB962C8B-B14F-4D97-AF65-F5344CB8AC3E}">
        <p14:creationId xmlns:p14="http://schemas.microsoft.com/office/powerpoint/2010/main" val="3228591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31981"/>
          </a:xfrm>
        </p:spPr>
        <p:txBody>
          <a:bodyPr>
            <a:normAutofit fontScale="90000"/>
          </a:bodyPr>
          <a:lstStyle/>
          <a:p>
            <a:r>
              <a:rPr lang="en-US" dirty="0"/>
              <a:t>Bridges with support on pin structures and half-crowns</a:t>
            </a:r>
            <a:endParaRPr lang="ru-RU" dirty="0"/>
          </a:p>
        </p:txBody>
      </p:sp>
      <p:sp>
        <p:nvSpPr>
          <p:cNvPr id="3" name="Объект 2"/>
          <p:cNvSpPr>
            <a:spLocks noGrp="1"/>
          </p:cNvSpPr>
          <p:nvPr>
            <p:ph idx="1"/>
          </p:nvPr>
        </p:nvSpPr>
        <p:spPr>
          <a:xfrm>
            <a:off x="838200" y="1645865"/>
            <a:ext cx="10515600" cy="2845454"/>
          </a:xfrm>
        </p:spPr>
        <p:txBody>
          <a:bodyPr>
            <a:normAutofit fontScale="85000" lnSpcReduction="20000"/>
          </a:bodyPr>
          <a:lstStyle/>
          <a:p>
            <a:r>
              <a:rPr lang="en-US" dirty="0"/>
              <a:t>Prosthetics involves several successive stages. Root preparation involves the treatment and sealing of channels for pins and the treatment of the stump for the appropriate design - an artificial stump with a pin for subsequent coating with an artificial crown</a:t>
            </a:r>
            <a:r>
              <a:rPr lang="en-US" dirty="0" smtClean="0"/>
              <a:t>.</a:t>
            </a:r>
          </a:p>
          <a:p>
            <a:r>
              <a:rPr lang="en-US" dirty="0" smtClean="0"/>
              <a:t>Bridges </a:t>
            </a:r>
            <a:r>
              <a:rPr lang="en-US" dirty="0"/>
              <a:t>fixed on pins are inferior in strength to prostheses fixed on full metal crowns. However, they have high aesthetic characteristics, having a more natural appearance. It is also important that they use the roots of teeth as a kind of reserves of the functional capabilities of the dental system instead of removing them and, as a result, increasing the extent of the defect.</a:t>
            </a:r>
            <a:endParaRPr lang="ru-RU" dirty="0"/>
          </a:p>
        </p:txBody>
      </p:sp>
      <p:pic>
        <p:nvPicPr>
          <p:cNvPr id="4" name="Рисунок 3"/>
          <p:cNvPicPr>
            <a:picLocks noChangeAspect="1"/>
          </p:cNvPicPr>
          <p:nvPr/>
        </p:nvPicPr>
        <p:blipFill rotWithShape="1">
          <a:blip r:embed="rId2"/>
          <a:srcRect l="50186" t="48809" r="2119"/>
          <a:stretch/>
        </p:blipFill>
        <p:spPr>
          <a:xfrm>
            <a:off x="5712757" y="4365554"/>
            <a:ext cx="2572871" cy="1927930"/>
          </a:xfrm>
          <a:prstGeom prst="rect">
            <a:avLst/>
          </a:prstGeom>
        </p:spPr>
      </p:pic>
      <p:pic>
        <p:nvPicPr>
          <p:cNvPr id="5" name="Рисунок 4"/>
          <p:cNvPicPr>
            <a:picLocks noChangeAspect="1"/>
          </p:cNvPicPr>
          <p:nvPr/>
        </p:nvPicPr>
        <p:blipFill rotWithShape="1">
          <a:blip r:embed="rId2"/>
          <a:srcRect l="331" t="51160" r="66433" b="4327"/>
          <a:stretch/>
        </p:blipFill>
        <p:spPr>
          <a:xfrm>
            <a:off x="3424517" y="4491319"/>
            <a:ext cx="1792941" cy="1676401"/>
          </a:xfrm>
          <a:prstGeom prst="rect">
            <a:avLst/>
          </a:prstGeom>
        </p:spPr>
      </p:pic>
    </p:spTree>
    <p:extLst>
      <p:ext uri="{BB962C8B-B14F-4D97-AF65-F5344CB8AC3E}">
        <p14:creationId xmlns:p14="http://schemas.microsoft.com/office/powerpoint/2010/main" val="4205816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94734"/>
          </a:xfrm>
        </p:spPr>
        <p:txBody>
          <a:bodyPr>
            <a:normAutofit fontScale="90000"/>
          </a:bodyPr>
          <a:lstStyle/>
          <a:p>
            <a:r>
              <a:rPr lang="en-US" dirty="0"/>
              <a:t>Bridges with support on pin structures and half-crowns</a:t>
            </a:r>
            <a:endParaRPr lang="ru-RU" dirty="0"/>
          </a:p>
        </p:txBody>
      </p:sp>
      <p:sp>
        <p:nvSpPr>
          <p:cNvPr id="3" name="Объект 2"/>
          <p:cNvSpPr>
            <a:spLocks noGrp="1"/>
          </p:cNvSpPr>
          <p:nvPr>
            <p:ph idx="1"/>
          </p:nvPr>
        </p:nvSpPr>
        <p:spPr>
          <a:xfrm>
            <a:off x="838200" y="1542640"/>
            <a:ext cx="10515600" cy="2898775"/>
          </a:xfrm>
        </p:spPr>
        <p:txBody>
          <a:bodyPr>
            <a:normAutofit fontScale="92500" lnSpcReduction="20000"/>
          </a:bodyPr>
          <a:lstStyle/>
          <a:p>
            <a:r>
              <a:rPr lang="en-US" dirty="0"/>
              <a:t>The choice of the method of fastening bridges on half-crowns is dictated solely by aesthetic considerations, since half-crowns are inferior to full crowns in terms of fastening strength. Bridges with half-crowns are used mainly for prosthetics of the anterior part of the dentition</a:t>
            </a:r>
            <a:r>
              <a:rPr lang="en-US" dirty="0" smtClean="0"/>
              <a:t>.</a:t>
            </a:r>
          </a:p>
          <a:p>
            <a:r>
              <a:rPr lang="en-US" dirty="0" smtClean="0"/>
              <a:t>A </a:t>
            </a:r>
            <a:r>
              <a:rPr lang="en-US" dirty="0"/>
              <a:t>contraindication to the use of half-crowns for fixing a bridge prosthesis is the destruction of the contact surfaces of teeth by caries</a:t>
            </a:r>
            <a:r>
              <a:rPr lang="en-US" dirty="0" smtClean="0"/>
              <a:t>.</a:t>
            </a:r>
          </a:p>
          <a:p>
            <a:r>
              <a:rPr lang="en-US" dirty="0" smtClean="0"/>
              <a:t>The </a:t>
            </a:r>
            <a:r>
              <a:rPr lang="en-US" dirty="0"/>
              <a:t>half-crown covers the oral, both contact and occlusal surfaces of the tooth, leaving the enamel of the vestibular surface intact. For better fixation on </a:t>
            </a:r>
            <a:r>
              <a:rPr lang="en-US" dirty="0" err="1"/>
              <a:t>approximal</a:t>
            </a:r>
            <a:r>
              <a:rPr lang="en-US" dirty="0"/>
              <a:t> surfaces, parallel vertical grooves are prepared.</a:t>
            </a:r>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03862" y="4441415"/>
            <a:ext cx="4184276" cy="1952662"/>
          </a:xfrm>
          <a:prstGeom prst="rect">
            <a:avLst/>
          </a:prstGeom>
        </p:spPr>
      </p:pic>
    </p:spTree>
    <p:extLst>
      <p:ext uri="{BB962C8B-B14F-4D97-AF65-F5344CB8AC3E}">
        <p14:creationId xmlns:p14="http://schemas.microsoft.com/office/powerpoint/2010/main" val="3879466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Bridges with a supporting element in the form of tabs, pads</a:t>
            </a:r>
            <a:endParaRPr lang="ru-RU" dirty="0"/>
          </a:p>
        </p:txBody>
      </p:sp>
      <p:sp>
        <p:nvSpPr>
          <p:cNvPr id="3" name="Объект 2"/>
          <p:cNvSpPr>
            <a:spLocks noGrp="1"/>
          </p:cNvSpPr>
          <p:nvPr>
            <p:ph idx="1"/>
          </p:nvPr>
        </p:nvSpPr>
        <p:spPr>
          <a:xfrm>
            <a:off x="838200" y="1780800"/>
            <a:ext cx="10842812" cy="4799293"/>
          </a:xfrm>
        </p:spPr>
        <p:txBody>
          <a:bodyPr>
            <a:noAutofit/>
          </a:bodyPr>
          <a:lstStyle/>
          <a:p>
            <a:r>
              <a:rPr lang="en-US" sz="1700" i="1" dirty="0"/>
              <a:t>The fixation of the bridge prosthesis with tabs is used for small defects located within one functioning group. When placing the tabs, for example, on the premolar and incisor, the prosthesis will not be stable, since the physiological mobility of these teeth is in intersecting planes</a:t>
            </a:r>
            <a:r>
              <a:rPr lang="en-US" sz="1700" i="1" dirty="0" smtClean="0"/>
              <a:t>.</a:t>
            </a:r>
          </a:p>
          <a:p>
            <a:r>
              <a:rPr lang="en-US" sz="1700" i="1" dirty="0" smtClean="0"/>
              <a:t>Tabs </a:t>
            </a:r>
            <a:r>
              <a:rPr lang="en-US" sz="1700" i="1" dirty="0"/>
              <a:t>as a fixing agent are better combined with crowns, which makes the fastening of the prosthesis more reliable. Prostheses of this design are not shown on teeth with a low clinical crown, with increased abrasion, with shape anomalies, since it is not possible to create a cavity in them for an inlay of sufficient depth. In prosthetics of patients younger than 20 years of age, the formation of a cavity can be performed only after careful examination of the X-ray image of the tooth</a:t>
            </a:r>
            <a:r>
              <a:rPr lang="en-US" sz="1700" i="1" dirty="0" smtClean="0"/>
              <a:t>.</a:t>
            </a:r>
          </a:p>
          <a:p>
            <a:r>
              <a:rPr lang="en-US" sz="1700" i="1" dirty="0" smtClean="0"/>
              <a:t>The </a:t>
            </a:r>
            <a:r>
              <a:rPr lang="en-US" sz="1700" i="1" dirty="0"/>
              <a:t>technology of tab-supported bridges is determined primarily by the design of the prosthesis. The use of highly aesthetic materials - such as ceramics, special plastics - makes it possible to cover the outer surfaces of the tabs facing the oral cavity. The best results are obtained by solid-cast structures with ceramic cladding</a:t>
            </a:r>
            <a:r>
              <a:rPr lang="en-US" sz="1700" i="1" dirty="0" smtClean="0"/>
              <a:t>.</a:t>
            </a:r>
          </a:p>
          <a:p>
            <a:r>
              <a:rPr lang="en-US" sz="1700" i="1" dirty="0" smtClean="0"/>
              <a:t>Tabs </a:t>
            </a:r>
            <a:r>
              <a:rPr lang="en-US" sz="1700" i="1" dirty="0"/>
              <a:t>as supporting elements can also be used in those patients who, with a small defect in the dentition, have deformed due to </a:t>
            </a:r>
            <a:r>
              <a:rPr lang="en-US" sz="1700" i="1" dirty="0" err="1"/>
              <a:t>mesiodistal</a:t>
            </a:r>
            <a:r>
              <a:rPr lang="en-US" sz="1700" i="1" dirty="0"/>
              <a:t> displacement of teeth, called convergence. In this case, a bridge prosthesis with an equator crown or with a tab in the tab is used. To manufacture such a structure, a tooth with a normal position is dissected in the clinic under a metal crown, and in a tooth tilted towards the defect there is a cavity for an inlay.</a:t>
            </a:r>
            <a:endParaRPr lang="ru-RU" sz="1700" dirty="0"/>
          </a:p>
        </p:txBody>
      </p:sp>
    </p:spTree>
    <p:extLst>
      <p:ext uri="{BB962C8B-B14F-4D97-AF65-F5344CB8AC3E}">
        <p14:creationId xmlns:p14="http://schemas.microsoft.com/office/powerpoint/2010/main" val="3568155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Adhesive bridges</a:t>
            </a:r>
            <a:endParaRPr lang="ru-RU" dirty="0"/>
          </a:p>
        </p:txBody>
      </p:sp>
      <p:sp>
        <p:nvSpPr>
          <p:cNvPr id="3" name="Объект 2"/>
          <p:cNvSpPr>
            <a:spLocks noGrp="1"/>
          </p:cNvSpPr>
          <p:nvPr>
            <p:ph idx="1"/>
          </p:nvPr>
        </p:nvSpPr>
        <p:spPr>
          <a:xfrm>
            <a:off x="936812" y="3077319"/>
            <a:ext cx="5943957" cy="3266794"/>
          </a:xfrm>
        </p:spPr>
        <p:txBody>
          <a:bodyPr>
            <a:normAutofit/>
          </a:bodyPr>
          <a:lstStyle/>
          <a:p>
            <a:r>
              <a:rPr lang="en-US" dirty="0"/>
              <a:t>Adhesive bridges in most cases do not require preparation of the supporting teeth, and only if necessary, the treatment of occlusal or oral surfaces within the enamel is carried out, therefore their use can be considered a conservative treatment method.</a:t>
            </a:r>
            <a:endParaRPr lang="ru-RU" dirty="0"/>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3424" r="5588"/>
          <a:stretch/>
        </p:blipFill>
        <p:spPr>
          <a:xfrm>
            <a:off x="6880769" y="3397454"/>
            <a:ext cx="4650886" cy="2166425"/>
          </a:xfrm>
          <a:prstGeom prst="rect">
            <a:avLst/>
          </a:prstGeom>
        </p:spPr>
      </p:pic>
      <p:sp>
        <p:nvSpPr>
          <p:cNvPr id="5" name="Объект 2"/>
          <p:cNvSpPr txBox="1">
            <a:spLocks/>
          </p:cNvSpPr>
          <p:nvPr/>
        </p:nvSpPr>
        <p:spPr>
          <a:xfrm>
            <a:off x="936812" y="1616542"/>
            <a:ext cx="10515600" cy="1477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Due to the advent of composite materials, a new type of non-removable dentures has emerged to replace dentition defects. Their most common and accurate name is adhesive bridges.</a:t>
            </a:r>
            <a:endParaRPr lang="ru-RU" dirty="0"/>
          </a:p>
        </p:txBody>
      </p:sp>
    </p:spTree>
    <p:extLst>
      <p:ext uri="{BB962C8B-B14F-4D97-AF65-F5344CB8AC3E}">
        <p14:creationId xmlns:p14="http://schemas.microsoft.com/office/powerpoint/2010/main" val="2125443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7000"/>
                    </a14:imgEffect>
                  </a14:imgLayer>
                </a14:imgProps>
              </a:ext>
            </a:extLst>
          </a:blip>
          <a:stretch>
            <a:fillRect/>
          </a:stretch>
        </p:blipFill>
        <p:spPr>
          <a:xfrm>
            <a:off x="381000" y="1200150"/>
            <a:ext cx="11430000" cy="4457700"/>
          </a:xfrm>
          <a:prstGeom prst="rect">
            <a:avLst/>
          </a:prstGeom>
        </p:spPr>
      </p:pic>
      <p:sp>
        <p:nvSpPr>
          <p:cNvPr id="2" name="Заголовок 1"/>
          <p:cNvSpPr>
            <a:spLocks noGrp="1"/>
          </p:cNvSpPr>
          <p:nvPr>
            <p:ph type="title"/>
          </p:nvPr>
        </p:nvSpPr>
        <p:spPr>
          <a:xfrm>
            <a:off x="1893454" y="2630054"/>
            <a:ext cx="8405091" cy="1597891"/>
          </a:xfrm>
          <a:solidFill>
            <a:srgbClr val="EDEDED">
              <a:alpha val="58039"/>
            </a:srgbClr>
          </a:solidFill>
        </p:spPr>
        <p:txBody>
          <a:bodyPr/>
          <a:lstStyle/>
          <a:p>
            <a:pPr algn="ctr"/>
            <a:r>
              <a:rPr lang="en-US" b="1" dirty="0"/>
              <a:t>Thank you for your attention!</a:t>
            </a:r>
            <a:endParaRPr lang="ru-RU" b="1" dirty="0"/>
          </a:p>
        </p:txBody>
      </p:sp>
    </p:spTree>
    <p:extLst>
      <p:ext uri="{BB962C8B-B14F-4D97-AF65-F5344CB8AC3E}">
        <p14:creationId xmlns:p14="http://schemas.microsoft.com/office/powerpoint/2010/main" val="13169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Acquired </a:t>
            </a:r>
            <a:r>
              <a:rPr lang="en-US" dirty="0" err="1"/>
              <a:t>adentia</a:t>
            </a:r>
            <a:endParaRPr lang="ru-RU" dirty="0"/>
          </a:p>
        </p:txBody>
      </p:sp>
      <p:sp>
        <p:nvSpPr>
          <p:cNvPr id="3" name="Объект 2"/>
          <p:cNvSpPr>
            <a:spLocks noGrp="1"/>
          </p:cNvSpPr>
          <p:nvPr>
            <p:ph idx="1"/>
          </p:nvPr>
        </p:nvSpPr>
        <p:spPr/>
        <p:txBody>
          <a:bodyPr/>
          <a:lstStyle/>
          <a:p>
            <a:pPr marL="0" indent="0">
              <a:buNone/>
            </a:pPr>
            <a:r>
              <a:rPr lang="en-US" dirty="0"/>
              <a:t>– a disease characterized by a violation of the integrity of the dentition or dentition of the formed PH in the absence of pathological changes in the remaining teeth.</a:t>
            </a:r>
            <a:endParaRPr lang="ru-RU" dirty="0"/>
          </a:p>
          <a:p>
            <a:pPr marL="0" indent="0">
              <a:buNone/>
            </a:pPr>
            <a:r>
              <a:rPr lang="en-US" u="sng" dirty="0"/>
              <a:t>The most common causes </a:t>
            </a:r>
            <a:r>
              <a:rPr lang="en-US" u="sng" dirty="0" smtClean="0"/>
              <a:t>of</a:t>
            </a:r>
            <a:endParaRPr lang="ru-RU" u="sng" dirty="0" smtClean="0"/>
          </a:p>
          <a:p>
            <a:pPr>
              <a:buFontTx/>
              <a:buChar char="-"/>
            </a:pPr>
            <a:r>
              <a:rPr lang="en-US" dirty="0" smtClean="0"/>
              <a:t>caries </a:t>
            </a:r>
            <a:r>
              <a:rPr lang="en-US" dirty="0"/>
              <a:t>and its complications are pulpitis and periodontitis</a:t>
            </a:r>
            <a:r>
              <a:rPr lang="en-US" dirty="0" smtClean="0"/>
              <a:t>;</a:t>
            </a:r>
            <a:endParaRPr lang="ru-RU" dirty="0" smtClean="0"/>
          </a:p>
          <a:p>
            <a:pPr>
              <a:buFontTx/>
              <a:buChar char="-"/>
            </a:pPr>
            <a:r>
              <a:rPr lang="en-US" dirty="0" smtClean="0"/>
              <a:t>periodontal </a:t>
            </a:r>
            <a:r>
              <a:rPr lang="en-US" dirty="0"/>
              <a:t>diseases</a:t>
            </a:r>
            <a:r>
              <a:rPr lang="en-US" dirty="0" smtClean="0"/>
              <a:t>;</a:t>
            </a:r>
            <a:endParaRPr lang="ru-RU" dirty="0" smtClean="0"/>
          </a:p>
          <a:p>
            <a:pPr>
              <a:buFontTx/>
              <a:buChar char="-"/>
            </a:pPr>
            <a:r>
              <a:rPr lang="en-US" dirty="0" smtClean="0"/>
              <a:t>injuries</a:t>
            </a:r>
            <a:r>
              <a:rPr lang="en-US" dirty="0"/>
              <a:t>;</a:t>
            </a:r>
            <a:endParaRPr lang="ru-RU" dirty="0"/>
          </a:p>
        </p:txBody>
      </p:sp>
    </p:spTree>
    <p:extLst>
      <p:ext uri="{BB962C8B-B14F-4D97-AF65-F5344CB8AC3E}">
        <p14:creationId xmlns:p14="http://schemas.microsoft.com/office/powerpoint/2010/main" val="100297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029566"/>
          </a:xfrm>
        </p:spPr>
        <p:txBody>
          <a:bodyPr/>
          <a:lstStyle/>
          <a:p>
            <a:r>
              <a:rPr lang="en-US" dirty="0"/>
              <a:t>Congenital (hereditary) </a:t>
            </a:r>
            <a:r>
              <a:rPr lang="en-US" dirty="0" err="1"/>
              <a:t>adentia</a:t>
            </a:r>
            <a:endParaRPr lang="ru-RU" dirty="0"/>
          </a:p>
        </p:txBody>
      </p:sp>
      <p:sp>
        <p:nvSpPr>
          <p:cNvPr id="3" name="Объект 2"/>
          <p:cNvSpPr>
            <a:spLocks noGrp="1"/>
          </p:cNvSpPr>
          <p:nvPr>
            <p:ph idx="1"/>
          </p:nvPr>
        </p:nvSpPr>
        <p:spPr>
          <a:xfrm>
            <a:off x="838200" y="1468582"/>
            <a:ext cx="10515600" cy="4941454"/>
          </a:xfrm>
        </p:spPr>
        <p:txBody>
          <a:bodyPr>
            <a:normAutofit lnSpcReduction="10000"/>
          </a:bodyPr>
          <a:lstStyle/>
          <a:p>
            <a:pPr>
              <a:buFontTx/>
              <a:buChar char="-"/>
            </a:pPr>
            <a:r>
              <a:rPr lang="en-US" dirty="0"/>
              <a:t>a disease characterized by a violation of the integrity of the dentition or dentition as a result of: </a:t>
            </a:r>
            <a:endParaRPr lang="ru-RU" dirty="0"/>
          </a:p>
          <a:p>
            <a:pPr marL="514350" indent="-514350">
              <a:buAutoNum type="arabicPeriod"/>
            </a:pPr>
            <a:r>
              <a:rPr lang="en-US" dirty="0" smtClean="0"/>
              <a:t>Violations </a:t>
            </a:r>
            <a:r>
              <a:rPr lang="en-US" dirty="0"/>
              <a:t>of the embryogenesis of dental tissue, as a result of which there are no rudiments of permanent teeth - ”true </a:t>
            </a:r>
            <a:r>
              <a:rPr lang="en-US" dirty="0" err="1"/>
              <a:t>adentia</a:t>
            </a:r>
            <a:r>
              <a:rPr lang="en-US" dirty="0"/>
              <a:t>’; </a:t>
            </a:r>
            <a:endParaRPr lang="ru-RU" dirty="0" smtClean="0"/>
          </a:p>
          <a:p>
            <a:pPr marL="514350" indent="-514350">
              <a:buAutoNum type="arabicPeriod"/>
            </a:pPr>
            <a:r>
              <a:rPr lang="en-US" dirty="0" smtClean="0"/>
              <a:t>Violations </a:t>
            </a:r>
            <a:r>
              <a:rPr lang="en-US" dirty="0"/>
              <a:t>of the eruption process, as a result of which retarded teeth are formed - ”false </a:t>
            </a:r>
            <a:r>
              <a:rPr lang="en-US" dirty="0" err="1"/>
              <a:t>adentia</a:t>
            </a:r>
            <a:r>
              <a:rPr lang="en-US" dirty="0"/>
              <a:t>".</a:t>
            </a:r>
            <a:endParaRPr lang="ru-RU" dirty="0" smtClean="0"/>
          </a:p>
          <a:p>
            <a:pPr marL="0" indent="0">
              <a:buNone/>
            </a:pPr>
            <a:r>
              <a:rPr lang="en-US" sz="3000" u="sng" dirty="0"/>
              <a:t>The most common causes of occurrence</a:t>
            </a:r>
            <a:r>
              <a:rPr lang="en-US" sz="3000" u="sng" dirty="0" smtClean="0"/>
              <a:t>:</a:t>
            </a:r>
            <a:endParaRPr lang="ru-RU" sz="3000" u="sng" dirty="0" smtClean="0"/>
          </a:p>
          <a:p>
            <a:pPr marL="0" indent="0">
              <a:buNone/>
            </a:pPr>
            <a:r>
              <a:rPr lang="en-US" sz="3000" dirty="0" smtClean="0"/>
              <a:t>Acute </a:t>
            </a:r>
            <a:r>
              <a:rPr lang="en-US" sz="3000" dirty="0"/>
              <a:t>inflammatory processes that develop during the period of a changeable </a:t>
            </a:r>
            <a:r>
              <a:rPr lang="en-US" sz="3000" dirty="0" smtClean="0"/>
              <a:t>bite</a:t>
            </a:r>
            <a:endParaRPr lang="ru-RU" sz="3000" dirty="0" smtClean="0"/>
          </a:p>
          <a:p>
            <a:pPr marL="0" indent="0">
              <a:buNone/>
            </a:pPr>
            <a:r>
              <a:rPr lang="en-US" sz="3000" dirty="0" smtClean="0"/>
              <a:t>Underdevelopment </a:t>
            </a:r>
            <a:r>
              <a:rPr lang="en-US" sz="3000" dirty="0"/>
              <a:t>of the bones of the upper and lower jaw Non-resorption of the roots of baby teeth</a:t>
            </a:r>
            <a:endParaRPr lang="ru-RU" sz="2700" dirty="0"/>
          </a:p>
        </p:txBody>
      </p:sp>
    </p:spTree>
    <p:extLst>
      <p:ext uri="{BB962C8B-B14F-4D97-AF65-F5344CB8AC3E}">
        <p14:creationId xmlns:p14="http://schemas.microsoft.com/office/powerpoint/2010/main" val="27407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374745" cy="1325563"/>
          </a:xfrm>
        </p:spPr>
        <p:txBody>
          <a:bodyPr>
            <a:noAutofit/>
          </a:bodyPr>
          <a:lstStyle/>
          <a:p>
            <a:r>
              <a:rPr lang="en-US" sz="4000" dirty="0"/>
              <a:t>The leading symptoms in the clinic with deformity of the dentition:</a:t>
            </a:r>
            <a:endParaRPr lang="ru-RU" sz="4000" dirty="0"/>
          </a:p>
        </p:txBody>
      </p:sp>
      <p:sp>
        <p:nvSpPr>
          <p:cNvPr id="3" name="Объект 2"/>
          <p:cNvSpPr>
            <a:spLocks noGrp="1"/>
          </p:cNvSpPr>
          <p:nvPr>
            <p:ph idx="1"/>
          </p:nvPr>
        </p:nvSpPr>
        <p:spPr/>
        <p:txBody>
          <a:bodyPr>
            <a:normAutofit fontScale="92500" lnSpcReduction="10000"/>
          </a:bodyPr>
          <a:lstStyle/>
          <a:p>
            <a:pPr marL="514350" indent="-514350">
              <a:lnSpc>
                <a:spcPct val="110000"/>
              </a:lnSpc>
              <a:buFont typeface="+mj-lt"/>
              <a:buAutoNum type="arabicPeriod"/>
            </a:pPr>
            <a:r>
              <a:rPr lang="en-US" dirty="0"/>
              <a:t>Violation of the continuity of the dentition</a:t>
            </a:r>
            <a:r>
              <a:rPr lang="en-US" dirty="0" smtClean="0"/>
              <a:t>.</a:t>
            </a:r>
            <a:endParaRPr lang="ru-RU" dirty="0" smtClean="0"/>
          </a:p>
          <a:p>
            <a:pPr marL="514350" indent="-514350">
              <a:lnSpc>
                <a:spcPct val="110000"/>
              </a:lnSpc>
              <a:buFont typeface="+mj-lt"/>
              <a:buAutoNum type="arabicPeriod"/>
            </a:pPr>
            <a:r>
              <a:rPr lang="en-US" dirty="0" smtClean="0"/>
              <a:t>The </a:t>
            </a:r>
            <a:r>
              <a:rPr lang="en-US" dirty="0"/>
              <a:t>breakdown of the dentition into independently acting groups of teeth of two types - functional and non-functional</a:t>
            </a:r>
            <a:r>
              <a:rPr lang="en-US" dirty="0" smtClean="0"/>
              <a:t>.</a:t>
            </a:r>
            <a:endParaRPr lang="ru-RU" dirty="0" smtClean="0"/>
          </a:p>
          <a:p>
            <a:pPr marL="514350" indent="-514350">
              <a:lnSpc>
                <a:spcPct val="110000"/>
              </a:lnSpc>
              <a:buFont typeface="+mj-lt"/>
              <a:buAutoNum type="arabicPeriod"/>
            </a:pPr>
            <a:r>
              <a:rPr lang="en-US" dirty="0" smtClean="0"/>
              <a:t>Functional </a:t>
            </a:r>
            <a:r>
              <a:rPr lang="en-US" dirty="0"/>
              <a:t>overload of the periodontal of the remaining teeth</a:t>
            </a:r>
            <a:r>
              <a:rPr lang="en-US" dirty="0" smtClean="0"/>
              <a:t>.</a:t>
            </a:r>
            <a:endParaRPr lang="ru-RU" dirty="0" smtClean="0"/>
          </a:p>
          <a:p>
            <a:pPr marL="514350" indent="-514350">
              <a:lnSpc>
                <a:spcPct val="110000"/>
              </a:lnSpc>
              <a:buFont typeface="+mj-lt"/>
              <a:buAutoNum type="arabicPeriod"/>
            </a:pPr>
            <a:r>
              <a:rPr lang="en-US" dirty="0" smtClean="0"/>
              <a:t>Deformation </a:t>
            </a:r>
            <a:r>
              <a:rPr lang="en-US" dirty="0"/>
              <a:t>of the occlusal surfaces of the </a:t>
            </a:r>
            <a:r>
              <a:rPr lang="en-US" dirty="0" err="1"/>
              <a:t>dentition.Impaired</a:t>
            </a:r>
            <a:r>
              <a:rPr lang="en-US" dirty="0"/>
              <a:t> function of chewing and speech</a:t>
            </a:r>
            <a:r>
              <a:rPr lang="en-US" dirty="0" smtClean="0"/>
              <a:t>.</a:t>
            </a:r>
            <a:endParaRPr lang="ru-RU" dirty="0" smtClean="0"/>
          </a:p>
          <a:p>
            <a:pPr marL="514350" indent="-514350">
              <a:lnSpc>
                <a:spcPct val="110000"/>
              </a:lnSpc>
              <a:buFont typeface="+mj-lt"/>
              <a:buAutoNum type="arabicPeriod"/>
            </a:pPr>
            <a:r>
              <a:rPr lang="en-US" dirty="0" smtClean="0"/>
              <a:t>Changes </a:t>
            </a:r>
            <a:r>
              <a:rPr lang="en-US" dirty="0"/>
              <a:t>in the TMJ due to tooth </a:t>
            </a:r>
            <a:r>
              <a:rPr lang="en-US" dirty="0" err="1"/>
              <a:t>loss.Impaired</a:t>
            </a:r>
            <a:r>
              <a:rPr lang="en-US" dirty="0"/>
              <a:t> function of the chewing </a:t>
            </a:r>
            <a:r>
              <a:rPr lang="en-US" dirty="0" err="1"/>
              <a:t>muscles.Violation</a:t>
            </a:r>
            <a:r>
              <a:rPr lang="en-US" dirty="0"/>
              <a:t> of aesthetic norms</a:t>
            </a:r>
            <a:r>
              <a:rPr lang="en-US" dirty="0" smtClean="0"/>
              <a:t>.</a:t>
            </a:r>
            <a:endParaRPr lang="ru-RU" dirty="0" smtClean="0"/>
          </a:p>
          <a:p>
            <a:pPr marL="0" indent="0">
              <a:lnSpc>
                <a:spcPct val="110000"/>
              </a:lnSpc>
              <a:buNone/>
            </a:pPr>
            <a:r>
              <a:rPr lang="en-US" dirty="0" smtClean="0"/>
              <a:t>1,2,5 </a:t>
            </a:r>
            <a:r>
              <a:rPr lang="en-US" dirty="0"/>
              <a:t>– always accompany partial tooth loss.</a:t>
            </a:r>
            <a:endParaRPr lang="ru-RU" i="1" dirty="0"/>
          </a:p>
        </p:txBody>
      </p:sp>
    </p:spTree>
    <p:extLst>
      <p:ext uri="{BB962C8B-B14F-4D97-AF65-F5344CB8AC3E}">
        <p14:creationId xmlns:p14="http://schemas.microsoft.com/office/powerpoint/2010/main" val="428652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Defects of dentition</a:t>
            </a:r>
            <a:endParaRPr lang="ru-RU" dirty="0"/>
          </a:p>
        </p:txBody>
      </p:sp>
      <p:sp>
        <p:nvSpPr>
          <p:cNvPr id="3" name="Объект 2"/>
          <p:cNvSpPr>
            <a:spLocks noGrp="1"/>
          </p:cNvSpPr>
          <p:nvPr>
            <p:ph idx="1"/>
          </p:nvPr>
        </p:nvSpPr>
        <p:spPr/>
        <p:txBody>
          <a:bodyPr>
            <a:normAutofit lnSpcReduction="10000"/>
          </a:bodyPr>
          <a:lstStyle/>
          <a:p>
            <a:pPr marL="0" indent="0">
              <a:buNone/>
            </a:pPr>
            <a:r>
              <a:rPr lang="en-US" dirty="0"/>
              <a:t>With partial loss of teeth, a defect is formed, that is, a violation of the integrity and continuity of the dentition</a:t>
            </a:r>
            <a:r>
              <a:rPr lang="en-US" dirty="0" smtClean="0"/>
              <a:t>.</a:t>
            </a:r>
            <a:endParaRPr lang="ru-RU" dirty="0" smtClean="0"/>
          </a:p>
          <a:p>
            <a:pPr marL="0" indent="0">
              <a:buNone/>
            </a:pPr>
            <a:endParaRPr lang="ru-RU" dirty="0"/>
          </a:p>
          <a:p>
            <a:pPr marL="0" indent="0">
              <a:buNone/>
            </a:pPr>
            <a:r>
              <a:rPr lang="en-US" dirty="0" smtClean="0"/>
              <a:t>The </a:t>
            </a:r>
            <a:r>
              <a:rPr lang="en-US" dirty="0"/>
              <a:t>defect can include from 1 to 13 teeth, there are</a:t>
            </a:r>
            <a:r>
              <a:rPr lang="en-US" dirty="0" smtClean="0"/>
              <a:t>:</a:t>
            </a:r>
            <a:endParaRPr lang="ru-RU" dirty="0" smtClean="0"/>
          </a:p>
          <a:p>
            <a:pPr>
              <a:buFontTx/>
              <a:buChar char="-"/>
            </a:pPr>
            <a:r>
              <a:rPr lang="en-US" dirty="0" smtClean="0"/>
              <a:t>small </a:t>
            </a:r>
            <a:r>
              <a:rPr lang="en-US" dirty="0"/>
              <a:t>- no more than 3 teeth</a:t>
            </a:r>
            <a:r>
              <a:rPr lang="en-US" dirty="0" smtClean="0"/>
              <a:t>;</a:t>
            </a:r>
            <a:endParaRPr lang="ru-RU" dirty="0" smtClean="0"/>
          </a:p>
          <a:p>
            <a:pPr>
              <a:buFontTx/>
              <a:buChar char="-"/>
            </a:pPr>
            <a:r>
              <a:rPr lang="en-US" dirty="0" smtClean="0"/>
              <a:t>the </a:t>
            </a:r>
            <a:r>
              <a:rPr lang="en-US" dirty="0"/>
              <a:t>average teeth are from 4 to 6</a:t>
            </a:r>
            <a:r>
              <a:rPr lang="en-US" dirty="0" smtClean="0"/>
              <a:t>;</a:t>
            </a:r>
          </a:p>
          <a:p>
            <a:pPr>
              <a:buFontTx/>
              <a:buChar char="-"/>
            </a:pPr>
            <a:r>
              <a:rPr lang="en-US" dirty="0" smtClean="0"/>
              <a:t>large </a:t>
            </a:r>
            <a:r>
              <a:rPr lang="en-US" dirty="0"/>
              <a:t>- more than 6 teeth</a:t>
            </a:r>
            <a:r>
              <a:rPr lang="en-US" dirty="0" smtClean="0"/>
              <a:t>.</a:t>
            </a:r>
          </a:p>
          <a:p>
            <a:pPr marL="0" indent="0">
              <a:buNone/>
            </a:pPr>
            <a:r>
              <a:rPr lang="en-US" dirty="0" smtClean="0"/>
              <a:t>Defects </a:t>
            </a:r>
            <a:r>
              <a:rPr lang="en-US" dirty="0"/>
              <a:t>are distinguished between included, bounded on two sides by teeth and terminal, bounded on one side, they can be located in any part of the dental arch</a:t>
            </a:r>
            <a:endParaRPr lang="ru-RU" dirty="0"/>
          </a:p>
        </p:txBody>
      </p:sp>
    </p:spTree>
    <p:extLst>
      <p:ext uri="{BB962C8B-B14F-4D97-AF65-F5344CB8AC3E}">
        <p14:creationId xmlns:p14="http://schemas.microsoft.com/office/powerpoint/2010/main" val="274036655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3376</Words>
  <Application>Microsoft Office PowerPoint</Application>
  <PresentationFormat>Произвольный</PresentationFormat>
  <Paragraphs>243</Paragraphs>
  <Slides>58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Тема Office</vt:lpstr>
      <vt:lpstr>Krasnoyarsk State Medical University named after Prof. V. F. Voino-Yasenetsky Department-Clinic of Orthopedic Dentistry</vt:lpstr>
      <vt:lpstr>The purpose of the lecture</vt:lpstr>
      <vt:lpstr>Lecture plan</vt:lpstr>
      <vt:lpstr>Adentia and classification of dentition defects</vt:lpstr>
      <vt:lpstr>Adentia</vt:lpstr>
      <vt:lpstr>Acquired adentia</vt:lpstr>
      <vt:lpstr>Congenital (hereditary) adentia</vt:lpstr>
      <vt:lpstr>The leading symptoms in the clinic with deformity of the dentition:</vt:lpstr>
      <vt:lpstr>Defects of dentition</vt:lpstr>
      <vt:lpstr>Classifications of dentition defects :</vt:lpstr>
      <vt:lpstr>Classifications of dentition defects to Kennedy  </vt:lpstr>
      <vt:lpstr>Classifications of dentition defects to Kennedy</vt:lpstr>
      <vt:lpstr>8 rules of application:</vt:lpstr>
      <vt:lpstr>8 rules of application:</vt:lpstr>
      <vt:lpstr>Classification according to Kennedy (1954)</vt:lpstr>
      <vt:lpstr>Classification according to Kennedy (1954)</vt:lpstr>
      <vt:lpstr>CLASS I –bilateral terminal defect</vt:lpstr>
      <vt:lpstr>CLASS II –one-sided end defect</vt:lpstr>
      <vt:lpstr>CLASS III –included defect in the lateral section</vt:lpstr>
      <vt:lpstr>CLASS IV is an included defect in which the toothless area is located in front of the rest of the teeth and crosses the middle line of the jaw</vt:lpstr>
      <vt:lpstr>Classification of dentition defects according to E.I.Gavrilov</vt:lpstr>
      <vt:lpstr>CLASS I - one-sided end defect</vt:lpstr>
      <vt:lpstr>CLASS II - bilateral end defects</vt:lpstr>
      <vt:lpstr>CLASS III - one-sided included defect of the lateral part of the dentition</vt:lpstr>
      <vt:lpstr>CLASS IV - bilateral defects included            lateral sections of the dentition</vt:lpstr>
      <vt:lpstr>CLASS V - included defect of the anterior part of the dentition</vt:lpstr>
      <vt:lpstr>CLASS VI - combined defects</vt:lpstr>
      <vt:lpstr>CLASS VII - jaw with a single preserved tooth</vt:lpstr>
      <vt:lpstr>Classification of dentition defects according to Wild</vt:lpstr>
      <vt:lpstr>CLASS I - unilateral or bilateral terminal defect of the dentition</vt:lpstr>
      <vt:lpstr>CLASS II - one or more defects included</vt:lpstr>
      <vt:lpstr>CLASS III - combination of terminal (terminal) and included (included) dentition defects</vt:lpstr>
      <vt:lpstr>Classification of dentition defects according to V.A.Ponomareva</vt:lpstr>
      <vt:lpstr>Classification of dentition defects according to A.I.Betelman</vt:lpstr>
      <vt:lpstr>Classification of dentition defects according to E.N.Zhulev</vt:lpstr>
      <vt:lpstr>CLASS I - defects of the anterior part of the dental arch:</vt:lpstr>
      <vt:lpstr>CLASS II - defects of the lateral part of the dental arch:</vt:lpstr>
      <vt:lpstr>CLASS III - anterolateral defects:</vt:lpstr>
      <vt:lpstr>Презентация PowerPoint</vt:lpstr>
      <vt:lpstr>Moving teeth</vt:lpstr>
      <vt:lpstr>Distribution of chewing efforts</vt:lpstr>
      <vt:lpstr>The Popov-Hodon phenomenon</vt:lpstr>
      <vt:lpstr>Bridges</vt:lpstr>
      <vt:lpstr>Basic principles of bridge prosthesis design</vt:lpstr>
      <vt:lpstr>Fundamentally important aspects of a non-removable bridge denture as a construction:</vt:lpstr>
      <vt:lpstr>The positive qualities of bridges:</vt:lpstr>
      <vt:lpstr>Classification of bridges</vt:lpstr>
      <vt:lpstr>Classification of bridges</vt:lpstr>
      <vt:lpstr>Classification of bridges</vt:lpstr>
      <vt:lpstr>Classification of bridges</vt:lpstr>
      <vt:lpstr>Classification of bridges</vt:lpstr>
      <vt:lpstr>Classification of bridges</vt:lpstr>
      <vt:lpstr>Bridges with support on pin structures and half-crowns</vt:lpstr>
      <vt:lpstr>Bridges with support on pin structures and half-crowns</vt:lpstr>
      <vt:lpstr>Bridges with support on pin structures and half-crowns</vt:lpstr>
      <vt:lpstr>Bridges with a supporting element in the form of tabs, pads</vt:lpstr>
      <vt:lpstr>Adhesive bridges</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Стоматологический факультет Кафедра-клиника ортопедической стоматологии</dc:title>
  <dc:creator>мария</dc:creator>
  <cp:lastModifiedBy>Пользователь Windows</cp:lastModifiedBy>
  <cp:revision>57</cp:revision>
  <dcterms:created xsi:type="dcterms:W3CDTF">2020-09-25T08:49:32Z</dcterms:created>
  <dcterms:modified xsi:type="dcterms:W3CDTF">2024-04-25T03:55:38Z</dcterms:modified>
</cp:coreProperties>
</file>