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80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87F23-2C8E-435A-BB70-EF29F706688A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6BCB7-DC48-44A6-AB2F-E2C5E8AFE3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9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BCB7-DC48-44A6-AB2F-E2C5E8AFE3C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428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89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92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76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943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68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89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09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28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0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27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00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08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учреждение высшего профессионального образования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«Красноярский государственный медицинский университет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имени профессора В. Ф.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5301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Кафедра травматологии, ортопедии и нейрохирургии с курсом ПО</a:t>
            </a:r>
            <a:b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Зав. кафедры: ДМН, Профессор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Шнякин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Павел Геннадьевич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Кафедральный руководитель: ДМН, Профессор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Гатиатулин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Равиль Рафаилович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</a:t>
            </a:r>
            <a:r>
              <a:rPr lang="ru-RU" sz="2400" dirty="0" smtClean="0"/>
              <a:t>Организация медицинской помощи на этапах эвакуации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1600" dirty="0" smtClean="0"/>
              <a:t>                                                                                             </a:t>
            </a:r>
            <a:r>
              <a:rPr lang="ru-RU" sz="1600" dirty="0" smtClean="0"/>
              <a:t>Выполнил: клинический ординатор 1 года обучения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                                                                          </a:t>
            </a:r>
            <a:r>
              <a:rPr lang="ru-RU" sz="1600" dirty="0" err="1" smtClean="0"/>
              <a:t>Атакишиев</a:t>
            </a:r>
            <a:r>
              <a:rPr lang="ru-RU" sz="1600" dirty="0" smtClean="0"/>
              <a:t> Азер </a:t>
            </a:r>
            <a:r>
              <a:rPr lang="ru-RU" sz="1600" dirty="0" err="1" smtClean="0"/>
              <a:t>Атакиши</a:t>
            </a:r>
            <a:r>
              <a:rPr lang="ru-RU" sz="1600" dirty="0" smtClean="0"/>
              <a:t> </a:t>
            </a:r>
            <a:r>
              <a:rPr lang="ru-RU" sz="1600" dirty="0" err="1" smtClean="0"/>
              <a:t>оглы</a:t>
            </a:r>
            <a:endParaRPr lang="ru-RU" sz="1600" dirty="0" smtClean="0">
              <a:effectLst/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75763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ПЕРВАЯ ВРАЧЕБНАЯ ПОМОЩЬ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комплекс лечебно-профилактических мероприятий, выполняемых врачами на первом (</a:t>
            </a:r>
            <a:r>
              <a:rPr lang="ru-RU" sz="2000" dirty="0" err="1" smtClean="0"/>
              <a:t>догоспитальном</a:t>
            </a:r>
            <a:r>
              <a:rPr lang="ru-RU" sz="2000" dirty="0" smtClean="0"/>
              <a:t>) этапе медицинской эвакуации с целью устранения последствий поражения, непосредственно угрожающих </a:t>
            </a:r>
            <a:r>
              <a:rPr lang="ru-RU" sz="2000" dirty="0" err="1" smtClean="0"/>
              <a:t>жизнипораженного</a:t>
            </a:r>
            <a:r>
              <a:rPr lang="ru-RU" sz="2000" dirty="0" smtClean="0"/>
              <a:t>, предупреждения развития в дальнейшем инфекционных осложнений в ране и подготовке пострадавших к эвакуации. Должна быть оказана в первые 4-6 часов с момента поражения.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ОБЪЕМ ПЕРВОЙ ВРАЧЕБНОЙ ПОМОЩИ: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467600" cy="5054617"/>
          </a:xfrm>
        </p:spPr>
        <p:txBody>
          <a:bodyPr>
            <a:noAutofit/>
          </a:bodyPr>
          <a:lstStyle/>
          <a:p>
            <a:r>
              <a:rPr lang="ru-RU" sz="1550" dirty="0" smtClean="0"/>
              <a:t>окончательная остановка наружного кровотечения; </a:t>
            </a:r>
          </a:p>
          <a:p>
            <a:r>
              <a:rPr lang="ru-RU" sz="1550" dirty="0" smtClean="0"/>
              <a:t>борьба с шоком(введение обезболивающих и сердечнососудистых средств, новокаиновые блокады, транспортная иммобилизация, переливания противошоковых и </a:t>
            </a:r>
            <a:r>
              <a:rPr lang="ru-RU" sz="1550" dirty="0" err="1" smtClean="0"/>
              <a:t>кровезаменяющих</a:t>
            </a:r>
            <a:r>
              <a:rPr lang="ru-RU" sz="1550" dirty="0" smtClean="0"/>
              <a:t> жидкостей и др.); восстановление проходимости дыхательных путей(трахеотомия, интубация трахеи, фиксация языка и т.п.); </a:t>
            </a:r>
          </a:p>
          <a:p>
            <a:r>
              <a:rPr lang="ru-RU" sz="1550" dirty="0" smtClean="0"/>
              <a:t>наложение </a:t>
            </a:r>
            <a:r>
              <a:rPr lang="ru-RU" sz="1550" dirty="0" err="1" smtClean="0"/>
              <a:t>окклюзионной</a:t>
            </a:r>
            <a:r>
              <a:rPr lang="ru-RU" sz="1550" dirty="0" smtClean="0"/>
              <a:t> повязки при открытом пневмотораксе и др.;  искусственное дыхание(ручным и аппаратным способами);   </a:t>
            </a:r>
          </a:p>
          <a:p>
            <a:r>
              <a:rPr lang="ru-RU" sz="1550" dirty="0" smtClean="0"/>
              <a:t>закрытый массаж сердца; </a:t>
            </a:r>
          </a:p>
          <a:p>
            <a:r>
              <a:rPr lang="ru-RU" sz="1550" dirty="0" err="1" smtClean="0"/>
              <a:t>подбинтовка</a:t>
            </a:r>
            <a:r>
              <a:rPr lang="ru-RU" sz="1550" dirty="0" smtClean="0"/>
              <a:t> повязок, исправление иммобилизации, проведение транспортной ампутации(отсечение конечности, висящей на кожном лоскуте); катетеризация или пункция мочевого пузыря при задержке мочи; </a:t>
            </a:r>
          </a:p>
          <a:p>
            <a:r>
              <a:rPr lang="ru-RU" sz="1550" dirty="0" smtClean="0"/>
              <a:t>введение антибиотиков, столбнячного анатоксина, противостолбнячной и противогангренозной сывороток и др. средств, задерживающих и предупреждающих развитие инфекции в ране; </a:t>
            </a:r>
          </a:p>
          <a:p>
            <a:r>
              <a:rPr lang="ru-RU" sz="1550" dirty="0" smtClean="0"/>
              <a:t>акушерско-гинекологическая помощь (гемостаз, туалет раны, прием преждевременных родов, проведение мероприятий по сохранению беременности и др.) неотложная терапевтическая помощь(купирование первичной реакции на внешнее облучение, введение антидотов и др.). </a:t>
            </a:r>
          </a:p>
          <a:p>
            <a:r>
              <a:rPr lang="ru-RU" sz="1550" dirty="0" smtClean="0"/>
              <a:t>подготовка пораженных к медицинской эвакуации.</a:t>
            </a:r>
            <a:endParaRPr lang="ru-RU" sz="15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КВАЛИФИЦИРОВАННАЯ МЕДИЦИНСКАЯ ПОМОЩЬ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комплекс хирургических и терапевтических мероприятий, выполняемых врачами соответствующего профиля подготовки в стационарах лечебных учреждений и направленных на устранение последствий поражения, в первую очередь угрожающих жизни, предупреждение возможных осложнений и борьбу с развившимися, а также обеспечение планового лечения пораженных до окончательного исхода и создание условий для восстановления нарушенных функций органов и систем. Она должна быть оказана как можно раньше, но не позднее 2 суток. Оказывается врачами-специалистами, работающими в больницах загородной зоны: хирургами - квалифицированная хирургическая помощь, терапевтами -квалифицированная терапевтическая помощь.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ПО СРОЧНОСТИ ОКАЗАНИЯ МЕРОПРИЯТИЯ КВАЛИФИЦИРОВАННОЙ ХИРУРГИЧЕСКОЙ ПОМОЩИ ДЕЛЯТСЯ НА ТРИ ГРУППЫ: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первая группа: неотложные мероприятия по жизненным показаниям, отказ от выполнения которых угрожает гибелью пораженного в ближайшие часы. </a:t>
            </a:r>
          </a:p>
          <a:p>
            <a:r>
              <a:rPr lang="ru-RU" sz="2000" dirty="0" smtClean="0"/>
              <a:t>вторая группа: вмешательства, несвоевременное выполнение которых может привести к возникновению тяжелых осложнений. </a:t>
            </a:r>
          </a:p>
          <a:p>
            <a:r>
              <a:rPr lang="ru-RU" sz="2000" dirty="0" smtClean="0"/>
              <a:t>третья группа: операции, отсрочка которых при условии применения антибиотиков не обязательно приведет к опасным осложнениям.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МЕРОПРИЯТИЯ КВАЛИФИЦИРОВАННОЙ ТЕРАПЕВТИЧЕСКОЙ ПОМОЩИ ПО СРОЧНОСТИ ЕЕ ОКАЗАНИЯ РАЗДЕЛЯЮТСЯ НА ДВЕ ГРУППЫ: 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мероприятия (неотложные) при состояниях, угрожающих жизни пораженного или сопровождающиеся резким психомоторным возбуждением, непереносимым кожным зудом при поражениях ипритом или грозящих тяжелой инвалидностью (поражение ОВ глаз и др.) </a:t>
            </a:r>
          </a:p>
          <a:p>
            <a:r>
              <a:rPr lang="ru-RU" sz="2000" dirty="0" smtClean="0"/>
              <a:t>мероприятия, выполнение которых может быть отсрочено. При неблагоприятной обстановке объем квалифицированной терапевтической помощи может быть сокращен до проведения мероприятий 1-й группы.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СПЕЦИАЛИЗИРОВАННАЯ МЕДИЦИНСКАЯ ПОМОЩЬ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комплекс лечебно-профилактических мероприятий, выполняемых врачами-специалистами в специализированных лечебных учреждениях (отделениях) с использованием специальной аппаратуры и оборудования с целью максимального восстановления утраченных функций органов и систем, лечение пострадавших до окончательного исхода, включая реабилитацию. Должна быть оказана по возможности в ранние сроки, но непозднее 3-х суток.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ДЛЯ ОРГАНИЗАЦИИ СПЕЦИАЛИЗИРОВАННОЙ ПОМОЩИ НЕОБХОДИМЫ ФАКТОРЫ: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наличие специалистов </a:t>
            </a:r>
          </a:p>
          <a:p>
            <a:r>
              <a:rPr lang="ru-RU" dirty="0" smtClean="0"/>
              <a:t>наличие оснащения </a:t>
            </a:r>
          </a:p>
          <a:p>
            <a:r>
              <a:rPr lang="ru-RU" dirty="0" smtClean="0"/>
              <a:t>наличие соответствующих условий (больницы загородной зоны) 70% всех пораженных будут нуждаться в мероприятиях специализированной медицинской помощи:  </a:t>
            </a:r>
          </a:p>
          <a:p>
            <a:r>
              <a:rPr lang="ru-RU" dirty="0" smtClean="0"/>
              <a:t>с поражением головы, шеи, позвоночника, крупных сосудов </a:t>
            </a:r>
          </a:p>
          <a:p>
            <a:r>
              <a:rPr lang="ru-RU" dirty="0" smtClean="0"/>
              <a:t>торакоабдоминальная группа пораженных </a:t>
            </a:r>
          </a:p>
          <a:p>
            <a:r>
              <a:rPr lang="ru-RU" dirty="0" smtClean="0"/>
              <a:t>ожоговые пораженные </a:t>
            </a:r>
          </a:p>
          <a:p>
            <a:r>
              <a:rPr lang="ru-RU" dirty="0" smtClean="0"/>
              <a:t>пораженные с ОЛБ </a:t>
            </a:r>
          </a:p>
          <a:p>
            <a:r>
              <a:rPr lang="ru-RU" dirty="0" smtClean="0"/>
              <a:t>пораженные ОВ или СДЯВ </a:t>
            </a:r>
          </a:p>
          <a:p>
            <a:r>
              <a:rPr lang="ru-RU" dirty="0" smtClean="0"/>
              <a:t>инфекционные больные </a:t>
            </a:r>
          </a:p>
          <a:p>
            <a:r>
              <a:rPr lang="ru-RU" dirty="0" smtClean="0"/>
              <a:t>пораженные с отклонениями психики </a:t>
            </a:r>
          </a:p>
          <a:p>
            <a:r>
              <a:rPr lang="ru-RU" dirty="0" smtClean="0"/>
              <a:t>хронические соматические болезни в обострении.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МЕДИЦИНСКАЯ СОРТИРОВКА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метод распределения пострадавших на группы по принципу нуждаемости в однородных лечебно-профилактических и эвакуационных мероприятиях в зависимости от медицинских показаний и конкретных условий обстановки. Она проводится, начиная с момента оказания первой медицинской помощи на месте(в зоне) ЧС и в догоспитальный период за пределами зоны поражения, а также при поступлении пораженных в лечебно-профилактические учреждения для получения ими полного объема медицинской помощи и лечения до конечного исхода.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В ЗАВИСИМОСТИ ОТ ЗАДАЧ, РЕШАЕМЫХ В ПРОЦЕССЕ СОРТИРОВКИ, ПРИНЯТО ВЫДЕЛЯТЬ ДВА ВИДА МЕДЕЦИНСКОЙ СОРТИРОВКИ: 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внутрипунктовая: распределение пораженных по подразделениям данного этапа медицинской эвакуации (т.е. где, в какую очередь и в каком объеме будет оказываться помощь на данном этапе) </a:t>
            </a:r>
          </a:p>
          <a:p>
            <a:r>
              <a:rPr lang="ru-RU" sz="2000" dirty="0" smtClean="0"/>
              <a:t>эвакуационно-транспортная: распределение по эвакуационному назначению, средствам, способам и очередности дальнейшей эвакуации(т.е. в какую очередь, каким транспортом, в каком положении и куда).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ПОСТРАДАВШИХ РАСПРЕДЕЛЯЮТ НА ГРУППЫ: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нуждающиеся в специальной (санитарной) обработке (частичной или полной) </a:t>
            </a:r>
          </a:p>
          <a:p>
            <a:r>
              <a:rPr lang="ru-RU" sz="2000" dirty="0" smtClean="0"/>
              <a:t>подлежащие временной изоляции </a:t>
            </a:r>
          </a:p>
          <a:p>
            <a:r>
              <a:rPr lang="ru-RU" sz="2000" dirty="0" smtClean="0"/>
              <a:t>не нуждающиеся в специальной (санитарной) обработке. </a:t>
            </a:r>
          </a:p>
          <a:p>
            <a:pPr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b="1" dirty="0" smtClean="0"/>
              <a:t>По степени нуждаемости в медицинской помощи выделяют пораженных:</a:t>
            </a:r>
            <a:endParaRPr lang="ru-RU" sz="2000" dirty="0" smtClean="0"/>
          </a:p>
          <a:p>
            <a:r>
              <a:rPr lang="ru-RU" sz="2000" dirty="0" smtClean="0"/>
              <a:t>нуждающихся в неотложной медицинской помощи </a:t>
            </a:r>
          </a:p>
          <a:p>
            <a:r>
              <a:rPr lang="ru-RU" sz="2000" dirty="0" smtClean="0"/>
              <a:t>не нуждающихся в медицинской помощи на данном этапе (помощь может быть отсрочена) </a:t>
            </a:r>
          </a:p>
          <a:p>
            <a:r>
              <a:rPr lang="ru-RU" sz="2000" dirty="0" smtClean="0"/>
              <a:t>пораженных в терминальных состояниях, нуждающихся в симптоматической помощи, с травмой, несовместимой с жизнью.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467600" cy="5554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Под этапом медицинской эвакуации понимают силы и средства медицинской службы, развернутые на путях медицинской эвакуации для приема, сортировки раненых и больных, оказания им медицинской помощи, лечения и подготовки их по показаниям к дальнейшей эвакуации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900" b="1" dirty="0" smtClean="0"/>
              <a:t>В ПРОЦЕССЕ СОРТИРОВКИ ВСЕХ ПОСТРАДАВШИХ НА ОСНОВАНИИ ОЦЕНКИ ИХ ОБЩЕГО СОСТОЯНИЯ, ХАРАКТЕРА ПОВРЕЖДЕНИЙ И ВОЗНИКШИХ ОСЛОЖНЕНИЙ С УЧЕТОМ ПРОГНОЗА ДЕЛЯТ НА 5 СОРТИРОВОЧНЫХ ГРУПП: </a:t>
            </a:r>
            <a:endParaRPr lang="ru-RU" sz="19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500" dirty="0" smtClean="0"/>
              <a:t>I сортировочная группа: пострадавшие с крайне тяжелыми, несовместимыми с жизнью повреждениями, а также находящиеся в терминальном состоянии (агональном), которые нуждаются только в симптоматическом лечении. Прогноз неблагоприятен. </a:t>
            </a:r>
          </a:p>
          <a:p>
            <a:r>
              <a:rPr lang="ru-RU" sz="1500" dirty="0" smtClean="0"/>
              <a:t>II сортировочная группа: пострадавшие с тяжелыми повреждениями, сопровождающимися быстро нарастающими опасными для жизни расстройствами основных жизненно важных функций организма, для устранения которых необходимы срочные лечебно-профилактические мероприятия. Прогноз может быть благоприятен, если им своевременно будет оказана медицинская помощь. Больные этой группы нуждаются в помощи по неотложным жизненным показаниям. </a:t>
            </a:r>
          </a:p>
          <a:p>
            <a:r>
              <a:rPr lang="ru-RU" sz="1500" dirty="0" smtClean="0"/>
              <a:t>III сортировочная группа: пострадавшие с тяжелыми и средней тяжести повреждениями, не представляющими непосредственной угрозы для жизни, помощь которым оказывается во 2-ю очередь или она может быть отсрочена до их поступления на следующий этап медицинской эвакуации </a:t>
            </a:r>
          </a:p>
          <a:p>
            <a:r>
              <a:rPr lang="ru-RU" sz="1500" dirty="0" smtClean="0"/>
              <a:t>I</a:t>
            </a:r>
            <a:r>
              <a:rPr lang="en-US" sz="1500" dirty="0" smtClean="0"/>
              <a:t>V</a:t>
            </a:r>
            <a:r>
              <a:rPr lang="ru-RU" sz="1500" dirty="0" smtClean="0"/>
              <a:t> сортировочная группа: пострадавшие с повреждениями средней тяжести с нерезко выраженными функциональными расстройствами или они отсутствуют </a:t>
            </a:r>
            <a:endParaRPr lang="en-US" sz="1500" dirty="0" smtClean="0"/>
          </a:p>
          <a:p>
            <a:r>
              <a:rPr lang="en-US" sz="1500" dirty="0" smtClean="0"/>
              <a:t>V</a:t>
            </a:r>
            <a:r>
              <a:rPr lang="ru-RU" sz="1500" dirty="0" smtClean="0"/>
              <a:t> сортировочная группа: пострадавшие с легкими повреждениями, нуждающиеся в амбулаторном лечении. </a:t>
            </a:r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МЕДИЦИНСКАЯ ЭВАКУАЦИЯ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это система мероприятий по удалению из зоны катастрофы пораженных, нуждающихся в медицинской помощи и лечении за ее пределами. Она начинается с организованного выноса, вывода и вывоза пострадавших из зоны катастрофы, где обеспечивается оказание им первой медицинской помощи и завершается с доставкой их в лечебные учреждения второго этапа медицинской эвакуации, обеспечивающего оказание полного объема медицинской помощи и окончательное лечение.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467600" cy="562612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Эвакуация осуществляется по принципу "на себя" (машины скорой медпомощи лечебно-профилактических учреждений, центров экстренной медицинской помощи и др.) и "от себя" (транспортом пострадавшего объекта, спасательными отрядами и др.).</a:t>
            </a:r>
            <a:endParaRPr lang="en-US" sz="2000" dirty="0" smtClean="0"/>
          </a:p>
          <a:p>
            <a:r>
              <a:rPr lang="ru-RU" sz="2000" dirty="0" smtClean="0"/>
              <a:t>Конечная цель эвакуации - госпитализация пострадавшего соответствующего профиля в лечебно-профилактическое учреждение, где пострадавшему будет оказан полный объем медицинской помощи и окончательное лечение (эвакуация по назначению).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556792"/>
            <a:ext cx="6480048" cy="230124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ЭТАПЫ МЕДИЦИНСКОЙ ЭВАКУАЦИИ ВЫПОЛНЯЮТ СЛЕДУЮЩИЕ ЗАДАЧИ: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1) прием, регистрация, медицинская сортировка поступающих раненых и больных;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2) проведение по показаниям санитарной обработки раненых и больных, дезинфекции, дезактивации и дегазации их обмундирования и снаряжения;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3) оказание раненым и больным медицинской помощи;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4) стационарное лечение раненых и больных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5) подготовка к эвакуации раненых и больных, подлежащих лечению на последующих этапах;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6) изоляция инфекционных больных.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ЭТАПЫ МЕДИЦИНСКОЙ ЭВАКУАЦИИ: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оказание первой медицинской и первой врачебной помощи в сохранившихся в зоне ЧС лечебных учреждениях, пунктах сбора пораженных, развернутых бригадами скорой помощи и врачебно-сестринскими бригадами, прибывшими в зону ЧС из близ расположенных лечебных учреждений.</a:t>
            </a:r>
          </a:p>
          <a:p>
            <a:r>
              <a:rPr lang="ru-RU" sz="2000" dirty="0" smtClean="0"/>
              <a:t>существующие и функционирующие вне зоны ЧС, а также дополнительно развернутые лечебные учреждения, предназначенные для оказания исчерпывающих видов медицинской помощи -квалифицированной и специализированной и для лечения пораженных до окончательного исхода.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ВИДЫ МЕДИЦИНСКОЙ ПОМОЩИ: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первая медицинская помощь </a:t>
            </a:r>
          </a:p>
          <a:p>
            <a:r>
              <a:rPr lang="ru-RU" sz="2000" dirty="0" smtClean="0"/>
              <a:t>доврачебная помощь</a:t>
            </a:r>
          </a:p>
          <a:p>
            <a:r>
              <a:rPr lang="ru-RU" sz="2000" dirty="0" smtClean="0"/>
              <a:t>первая врачебная помощь</a:t>
            </a:r>
          </a:p>
          <a:p>
            <a:r>
              <a:rPr lang="ru-RU" sz="2000" dirty="0" smtClean="0"/>
              <a:t>квалифицированная медицинская помощь</a:t>
            </a:r>
          </a:p>
          <a:p>
            <a:r>
              <a:rPr lang="ru-RU" sz="2000" dirty="0" smtClean="0"/>
              <a:t>специализированная медицинская помощь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ПЕРВАЯ МЕДИЦИНСКАЯ ПОМОЩЬ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это комплекс простейших медицинских мероприятий, выполняемых на месте получения повреждения преимущественно в порядке само- и взаимопомощи, а также участниками спасательных работ, с использованием табельных и подручных средств с целью устранения продолжающегося воздействия поражающего фактора, спасения жизни пострадавшим, снижения и предупреждения развития тяжелых осложнений. оптимальный срок-до 30 минут после получения травмы.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ОБЪЕМ ПЕРВОЙ МЕДИЦИНСКОЙ ПОМОЩИ: 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борьба с асфиксией путем освобождения дыхательных путей от слизи, крови и возможных инородных тел. </a:t>
            </a:r>
          </a:p>
          <a:p>
            <a:r>
              <a:rPr lang="ru-RU" dirty="0" smtClean="0"/>
              <a:t>придание физиологически выгодного положения пострадавшему</a:t>
            </a:r>
          </a:p>
          <a:p>
            <a:r>
              <a:rPr lang="ru-RU" dirty="0" smtClean="0"/>
              <a:t>закрытый массаж сердца </a:t>
            </a:r>
            <a:r>
              <a:rPr lang="ru-RU" dirty="0" err="1" smtClean="0"/>
              <a:t>o</a:t>
            </a:r>
            <a:r>
              <a:rPr lang="ru-RU" dirty="0" smtClean="0"/>
              <a:t> временная остановка кровотечения всеми доступными средствами: давящая повязка, пальцевое прижатие, жгут и т.д. </a:t>
            </a:r>
          </a:p>
          <a:p>
            <a:r>
              <a:rPr lang="ru-RU" dirty="0" smtClean="0"/>
              <a:t>наложение асептической повязки на рану и ожоговую поверхность</a:t>
            </a:r>
          </a:p>
          <a:p>
            <a:r>
              <a:rPr lang="ru-RU" dirty="0" smtClean="0"/>
              <a:t>введение с помощью шприц- тюбика обезболивающего средства или антидота</a:t>
            </a:r>
          </a:p>
          <a:p>
            <a:r>
              <a:rPr lang="ru-RU" dirty="0" smtClean="0"/>
              <a:t>предупреждение переохлаждения или перегревания щадящий ранний вынос (вывоз) пострадавших из очага и сосредоточение их в обозначенных укрытиях</a:t>
            </a:r>
          </a:p>
          <a:p>
            <a:r>
              <a:rPr lang="ru-RU" dirty="0" smtClean="0"/>
              <a:t>проведение частичной или полной сан. обработки. </a:t>
            </a:r>
          </a:p>
          <a:p>
            <a:r>
              <a:rPr lang="ru-RU" dirty="0" smtClean="0"/>
              <a:t>дача сорбентов при </a:t>
            </a:r>
            <a:r>
              <a:rPr lang="ru-RU" dirty="0" err="1" smtClean="0"/>
              <a:t>пероральных</a:t>
            </a:r>
            <a:r>
              <a:rPr lang="ru-RU" dirty="0" smtClean="0"/>
              <a:t> отравлениях: молока, обильное питье, промывание желудка</a:t>
            </a:r>
          </a:p>
          <a:p>
            <a:r>
              <a:rPr lang="ru-RU" dirty="0" smtClean="0"/>
              <a:t> активное выявление и изоляция температурящих больных, подозрительных на инфекционное заболевание и т.д.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ДОВРАЧЕБНАЯ ПОМОЩЬ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комплекс медицинских манипуляций, осуществляемых медицинским персоналом (медсестра, фельдшер) с использованием табельных медицинских средств. Она направлена на спасение жизни пораженных и предупреждение развития осложнений. Оптимальный срок оказания доврачебной помощи - 1 час после травмы.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В ДОПОЛНЕНИЕ К МЕРОПРИЯТИЯМ 1-Й МЕДИЦИНСКОЙ ПОМОЩИ, ОБЪЕМ ДОВРАЧЕБНОЙ ПОМОЩИ ВКЛЮЧАЕТ: 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введение воздуховода, ИВЛ с помощью аппарата типа "</a:t>
            </a:r>
            <a:r>
              <a:rPr lang="ru-RU" dirty="0" err="1" smtClean="0"/>
              <a:t>Амбу</a:t>
            </a:r>
            <a:r>
              <a:rPr lang="ru-RU" dirty="0" smtClean="0"/>
              <a:t>" </a:t>
            </a:r>
          </a:p>
          <a:p>
            <a:r>
              <a:rPr lang="ru-RU" dirty="0" smtClean="0"/>
              <a:t>надевание противогаза (ватно-марлевой повязки, респиратора) на пораженного при нахождении его на зараженной местности </a:t>
            </a:r>
          </a:p>
          <a:p>
            <a:r>
              <a:rPr lang="ru-RU" dirty="0" smtClean="0"/>
              <a:t>контроль сердечнососудистой деятельности (измерение АД, характера пульса) и функции органов дыхания (частота и глубина дыхания) у пораженного </a:t>
            </a:r>
          </a:p>
          <a:p>
            <a:r>
              <a:rPr lang="ru-RU" dirty="0" smtClean="0"/>
              <a:t>вливание </a:t>
            </a:r>
            <a:r>
              <a:rPr lang="ru-RU" dirty="0" err="1" smtClean="0"/>
              <a:t>инфузионных</a:t>
            </a:r>
            <a:r>
              <a:rPr lang="ru-RU" dirty="0" smtClean="0"/>
              <a:t> средств </a:t>
            </a:r>
          </a:p>
          <a:p>
            <a:r>
              <a:rPr lang="ru-RU" dirty="0" smtClean="0"/>
              <a:t>введение обезболивающих и сердечнососудистых препаратов </a:t>
            </a:r>
          </a:p>
          <a:p>
            <a:r>
              <a:rPr lang="ru-RU" dirty="0" smtClean="0"/>
              <a:t>введение и дача внутрь антибиотиков, противовоспалительных препаратов </a:t>
            </a:r>
          </a:p>
          <a:p>
            <a:r>
              <a:rPr lang="ru-RU" dirty="0" smtClean="0"/>
              <a:t>введение и дача седативных, противосудорожных и противорвотных препаратов </a:t>
            </a:r>
          </a:p>
          <a:p>
            <a:r>
              <a:rPr lang="ru-RU" dirty="0" smtClean="0"/>
              <a:t>дача сорбентов, антидотов и т.п. </a:t>
            </a:r>
          </a:p>
          <a:p>
            <a:r>
              <a:rPr lang="ru-RU" dirty="0" smtClean="0"/>
              <a:t>контроль правильности наложения жгутов, повязок, шин, при необходимости - их исправление и дополнение табельными медицинскими средствами </a:t>
            </a:r>
          </a:p>
          <a:p>
            <a:r>
              <a:rPr lang="ru-RU" dirty="0" smtClean="0"/>
              <a:t>наложение асептических и </a:t>
            </a:r>
            <a:r>
              <a:rPr lang="ru-RU" dirty="0" err="1" smtClean="0"/>
              <a:t>окклюзионных</a:t>
            </a:r>
            <a:r>
              <a:rPr lang="ru-RU" dirty="0" smtClean="0"/>
              <a:t> повязок.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1653</Words>
  <Application>Microsoft Office PowerPoint</Application>
  <PresentationFormat>Экран (4:3)</PresentationFormat>
  <Paragraphs>116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Тема Office</vt:lpstr>
      <vt:lpstr>Федеральное государственное бюджетное образовательное                 учреждение высшего профессионального образования        «Красноярский государственный медицинский университет                       имени профессора В. Ф. Войно-Ясенецкого»</vt:lpstr>
      <vt:lpstr>Презентация PowerPoint</vt:lpstr>
      <vt:lpstr>ЭТАПЫ МЕДИЦИНСКОЙ ЭВАКУАЦИИ ВЫПОЛНЯЮТ СЛЕДУЮЩИЕ ЗАДАЧИ:</vt:lpstr>
      <vt:lpstr>ЭТАПЫ МЕДИЦИНСКОЙ ЭВАКУАЦИИ:</vt:lpstr>
      <vt:lpstr>ВИДЫ МЕДИЦИНСКОЙ ПОМОЩИ:</vt:lpstr>
      <vt:lpstr>ПЕРВАЯ МЕДИЦИНСКАЯ ПОМОЩЬ</vt:lpstr>
      <vt:lpstr>ОБЪЕМ ПЕРВОЙ МЕДИЦИНСКОЙ ПОМОЩИ: </vt:lpstr>
      <vt:lpstr>ДОВРАЧЕБНАЯ ПОМОЩЬ</vt:lpstr>
      <vt:lpstr>В ДОПОЛНЕНИЕ К МЕРОПРИЯТИЯМ 1-Й МЕДИЦИНСКОЙ ПОМОЩИ, ОБЪЕМ ДОВРАЧЕБНОЙ ПОМОЩИ ВКЛЮЧАЕТ: </vt:lpstr>
      <vt:lpstr>ПЕРВАЯ ВРАЧЕБНАЯ ПОМОЩЬ</vt:lpstr>
      <vt:lpstr>ОБЪЕМ ПЕРВОЙ ВРАЧЕБНОЙ ПОМОЩИ:</vt:lpstr>
      <vt:lpstr>КВАЛИФИЦИРОВАННАЯ МЕДИЦИНСКАЯ ПОМОЩЬ</vt:lpstr>
      <vt:lpstr>ПО СРОЧНОСТИ ОКАЗАНИЯ МЕРОПРИЯТИЯ КВАЛИФИЦИРОВАННОЙ ХИРУРГИЧЕСКОЙ ПОМОЩИ ДЕЛЯТСЯ НА ТРИ ГРУППЫ:</vt:lpstr>
      <vt:lpstr>МЕРОПРИЯТИЯ КВАЛИФИЦИРОВАННОЙ ТЕРАПЕВТИЧЕСКОЙ ПОМОЩИ ПО СРОЧНОСТИ ЕЕ ОКАЗАНИЯ РАЗДЕЛЯЮТСЯ НА ДВЕ ГРУППЫ: </vt:lpstr>
      <vt:lpstr>СПЕЦИАЛИЗИРОВАННАЯ МЕДИЦИНСКАЯ ПОМОЩЬ</vt:lpstr>
      <vt:lpstr>ДЛЯ ОРГАНИЗАЦИИ СПЕЦИАЛИЗИРОВАННОЙ ПОМОЩИ НЕОБХОДИМЫ ФАКТОРЫ:</vt:lpstr>
      <vt:lpstr>МЕДИЦИНСКАЯ СОРТИРОВКА</vt:lpstr>
      <vt:lpstr>В ЗАВИСИМОСТИ ОТ ЗАДАЧ, РЕШАЕМЫХ В ПРОЦЕССЕ СОРТИРОВКИ, ПРИНЯТО ВЫДЕЛЯТЬ ДВА ВИДА МЕДЕЦИНСКОЙ СОРТИРОВКИ: </vt:lpstr>
      <vt:lpstr>ПОСТРАДАВШИХ РАСПРЕДЕЛЯЮТ НА ГРУППЫ:</vt:lpstr>
      <vt:lpstr>В ПРОЦЕССЕ СОРТИРОВКИ ВСЕХ ПОСТРАДАВШИХ НА ОСНОВАНИИ ОЦЕНКИ ИХ ОБЩЕГО СОСТОЯНИЯ, ХАРАКТЕРА ПОВРЕЖДЕНИЙ И ВОЗНИКШИХ ОСЛОЖНЕНИЙ С УЧЕТОМ ПРОГНОЗА ДЕЛЯТ НА 5 СОРТИРОВОЧНЫХ ГРУПП: </vt:lpstr>
      <vt:lpstr>МЕДИЦИНСКАЯ ЭВАКУАЦИЯ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медицинской помощи на этапах эвакуации</dc:title>
  <dc:creator>www.MRMARKER.ru</dc:creator>
  <cp:lastModifiedBy>Лабенская О.К.</cp:lastModifiedBy>
  <cp:revision>15</cp:revision>
  <dcterms:modified xsi:type="dcterms:W3CDTF">2023-06-21T15:06:45Z</dcterms:modified>
</cp:coreProperties>
</file>