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57" r:id="rId3"/>
    <p:sldId id="258" r:id="rId4"/>
    <p:sldId id="269" r:id="rId5"/>
    <p:sldId id="270" r:id="rId6"/>
    <p:sldId id="271" r:id="rId7"/>
    <p:sldId id="272" r:id="rId8"/>
    <p:sldId id="278" r:id="rId9"/>
    <p:sldId id="279" r:id="rId10"/>
    <p:sldId id="259" r:id="rId11"/>
    <p:sldId id="280" r:id="rId12"/>
    <p:sldId id="261" r:id="rId13"/>
    <p:sldId id="274" r:id="rId14"/>
    <p:sldId id="275" r:id="rId15"/>
    <p:sldId id="273" r:id="rId16"/>
    <p:sldId id="260" r:id="rId17"/>
    <p:sldId id="299" r:id="rId18"/>
    <p:sldId id="281" r:id="rId19"/>
    <p:sldId id="287" r:id="rId20"/>
    <p:sldId id="286" r:id="rId21"/>
    <p:sldId id="282" r:id="rId22"/>
    <p:sldId id="283" r:id="rId23"/>
    <p:sldId id="288" r:id="rId24"/>
    <p:sldId id="266" r:id="rId25"/>
    <p:sldId id="284" r:id="rId26"/>
    <p:sldId id="263" r:id="rId27"/>
    <p:sldId id="264" r:id="rId28"/>
    <p:sldId id="285" r:id="rId29"/>
    <p:sldId id="289" r:id="rId30"/>
    <p:sldId id="290" r:id="rId31"/>
    <p:sldId id="292" r:id="rId32"/>
    <p:sldId id="291" r:id="rId33"/>
    <p:sldId id="294" r:id="rId34"/>
    <p:sldId id="293" r:id="rId35"/>
    <p:sldId id="295" r:id="rId36"/>
    <p:sldId id="296" r:id="rId37"/>
    <p:sldId id="300" r:id="rId38"/>
    <p:sldId id="301" r:id="rId39"/>
    <p:sldId id="302" r:id="rId40"/>
    <p:sldId id="26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nephro.kz/images/download/protocols/2_NEFROLOGIYA_DETSKAYA/2_peritonealnyy_dializ.pdf" TargetMode="External"/><Relationship Id="rId2" Type="http://schemas.openxmlformats.org/officeDocument/2006/relationships/hyperlink" Target="http://www.nephro.ru/content/files/recomendations/PD_guidelines_Rus_16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ialize.lv/content/files/%D0%A0%D1%83%D0%BA%D0%BE%D0%B2%D0%BE%D0%B4%D1%81%D1%82%D0%B2%D0%BE_%D0%B4%D0%BB%D1%8F_%D0%BF%D0%B0%D1%86%D0%B8%D0%B5%D0%BD%D1%82%D0%BE%D0%B2_%D0%BD%D0%B0_%20%D0%BF%D0%B5%D1%80%D0%B8%D1%82%D0%BE%D0%BD%D0%B5%D0%B0%D0%BB%D1%8C%D0%BD%D0%BE%D0%BC_%D0%B4%D0%B8%D0%B0%D0%BB%D0%B8%D0%B7%D0%B5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Перитонеальный</a:t>
            </a:r>
            <a:r>
              <a:rPr lang="ru-RU" dirty="0"/>
              <a:t> диализ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Выполнила: ординатор 1 года специальности терапия </a:t>
            </a:r>
            <a:r>
              <a:rPr lang="ru-RU" dirty="0" err="1"/>
              <a:t>Торгунакова</a:t>
            </a:r>
            <a:r>
              <a:rPr lang="ru-RU" dirty="0"/>
              <a:t> М.С.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04664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ФГБОУ ВО </a:t>
            </a:r>
            <a:r>
              <a:rPr lang="ru-RU" dirty="0" err="1"/>
              <a:t>КрасГМУ</a:t>
            </a:r>
            <a:r>
              <a:rPr lang="ru-RU" dirty="0"/>
              <a:t> им. проф. В.Ф. </a:t>
            </a:r>
            <a:r>
              <a:rPr lang="ru-RU" dirty="0" err="1"/>
              <a:t>Войно-Ясенецкого</a:t>
            </a:r>
            <a:r>
              <a:rPr lang="ru-RU" dirty="0"/>
              <a:t> Минздрава России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Кафедра внутренних болезней и иммунологии с курсом ПО</a:t>
            </a:r>
          </a:p>
        </p:txBody>
      </p:sp>
    </p:spTree>
    <p:extLst>
      <p:ext uri="{BB962C8B-B14F-4D97-AF65-F5344CB8AC3E}">
        <p14:creationId xmlns:p14="http://schemas.microsoft.com/office/powerpoint/2010/main" val="2697552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Различные виды катетеров для ПД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365104"/>
            <a:ext cx="8229600" cy="2260848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проводится имплантация в брюшную полость пациента </a:t>
            </a:r>
            <a:r>
              <a:rPr lang="ru-RU" sz="2000" dirty="0" err="1"/>
              <a:t>перитонеального</a:t>
            </a:r>
            <a:r>
              <a:rPr lang="ru-RU" sz="2000" dirty="0"/>
              <a:t> катетера </a:t>
            </a:r>
            <a:r>
              <a:rPr lang="ru-RU" sz="2000" dirty="0" err="1" smtClean="0"/>
              <a:t>Тенкхоффа</a:t>
            </a:r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Для </a:t>
            </a:r>
            <a:r>
              <a:rPr lang="ru-RU" sz="2000" dirty="0"/>
              <a:t>длительного лечения это, как правило, катетеры, снабжённые двумя </a:t>
            </a:r>
            <a:r>
              <a:rPr lang="ru-RU" sz="2000" dirty="0" err="1"/>
              <a:t>дакроновыми</a:t>
            </a:r>
            <a:r>
              <a:rPr lang="ru-RU" sz="2000" dirty="0"/>
              <a:t> манжетами для профилактики туннельной инфекции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7" t="46923" r="26369" b="26538"/>
          <a:stretch/>
        </p:blipFill>
        <p:spPr bwMode="auto">
          <a:xfrm>
            <a:off x="467544" y="1501732"/>
            <a:ext cx="8252730" cy="27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94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Принцип проведения </a:t>
            </a:r>
            <a:r>
              <a:rPr lang="ru-RU" dirty="0" err="1" smtClean="0"/>
              <a:t>перитонеального</a:t>
            </a:r>
            <a:r>
              <a:rPr lang="ru-RU" dirty="0" smtClean="0"/>
              <a:t> диализа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/>
              <a:t>ПД рекомендовано начинать </a:t>
            </a:r>
            <a:r>
              <a:rPr lang="ru-RU" sz="1600" dirty="0">
                <a:solidFill>
                  <a:srgbClr val="FF0000"/>
                </a:solidFill>
              </a:rPr>
              <a:t>не ранее 14 дней </a:t>
            </a:r>
            <a:r>
              <a:rPr lang="ru-RU" sz="1600" dirty="0"/>
              <a:t>после имплантации катетера, в случае необходимости начала лечения в более ранний срок, его следует проводить в положении лежа и малыми объемами диализата</a:t>
            </a:r>
          </a:p>
          <a:p>
            <a:r>
              <a:rPr lang="ru-RU" sz="1600" dirty="0" smtClean="0"/>
              <a:t>Через катетер в </a:t>
            </a:r>
            <a:r>
              <a:rPr lang="ru-RU" sz="1600" dirty="0"/>
              <a:t>брюшную </a:t>
            </a:r>
            <a:r>
              <a:rPr lang="ru-RU" sz="1600" dirty="0" smtClean="0"/>
              <a:t>полость, вводится </a:t>
            </a:r>
            <a:r>
              <a:rPr lang="ru-RU" sz="1600" dirty="0"/>
              <a:t>единовременно около </a:t>
            </a:r>
            <a:r>
              <a:rPr lang="ru-RU" sz="1600" dirty="0">
                <a:solidFill>
                  <a:srgbClr val="FF0000"/>
                </a:solidFill>
              </a:rPr>
              <a:t>2 литров диализирующего </a:t>
            </a:r>
            <a:r>
              <a:rPr lang="ru-RU" sz="1600" dirty="0" smtClean="0">
                <a:solidFill>
                  <a:srgbClr val="FF0000"/>
                </a:solidFill>
              </a:rPr>
              <a:t>раствора</a:t>
            </a:r>
          </a:p>
          <a:p>
            <a:r>
              <a:rPr lang="ru-RU" sz="1600" dirty="0" smtClean="0"/>
              <a:t>При </a:t>
            </a:r>
            <a:r>
              <a:rPr lang="ru-RU" sz="1600" dirty="0"/>
              <a:t>нахождении диализирующего раствора в брюшной </a:t>
            </a:r>
            <a:r>
              <a:rPr lang="ru-RU" sz="1600" dirty="0" smtClean="0"/>
              <a:t>полости </a:t>
            </a:r>
            <a:r>
              <a:rPr lang="ru-RU" sz="1600" dirty="0"/>
              <a:t>удаление продуктов обмена и избытка воды происходит до тех пор, пока концентрации растворенных веществ по обе стороны </a:t>
            </a:r>
            <a:r>
              <a:rPr lang="ru-RU" sz="1600" dirty="0" err="1"/>
              <a:t>перитонеальной</a:t>
            </a:r>
            <a:r>
              <a:rPr lang="ru-RU" sz="1600" dirty="0"/>
              <a:t> мембраны не придут в </a:t>
            </a:r>
            <a:r>
              <a:rPr lang="ru-RU" sz="1600" dirty="0" smtClean="0"/>
              <a:t>равновесие </a:t>
            </a:r>
            <a:r>
              <a:rPr lang="ru-RU" sz="1600" dirty="0" smtClean="0">
                <a:solidFill>
                  <a:srgbClr val="FF0000"/>
                </a:solidFill>
              </a:rPr>
              <a:t>(период экспозиции</a:t>
            </a:r>
            <a:r>
              <a:rPr lang="ru-RU" sz="1600" dirty="0">
                <a:solidFill>
                  <a:srgbClr val="FF0000"/>
                </a:solidFill>
              </a:rPr>
              <a:t>)</a:t>
            </a:r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ru-RU" sz="1600" dirty="0" smtClean="0"/>
              <a:t>Затем </a:t>
            </a:r>
            <a:r>
              <a:rPr lang="ru-RU" sz="1600" dirty="0"/>
              <a:t>диализат выводится через катетер и брюшная полость </a:t>
            </a:r>
            <a:r>
              <a:rPr lang="ru-RU" sz="1600" dirty="0" smtClean="0"/>
              <a:t>осушается, после чего брюшная </a:t>
            </a:r>
            <a:r>
              <a:rPr lang="ru-RU" sz="1600" dirty="0"/>
              <a:t>полость </a:t>
            </a:r>
            <a:r>
              <a:rPr lang="ru-RU" sz="1600" dirty="0" smtClean="0"/>
              <a:t>снова заполняется </a:t>
            </a:r>
            <a:r>
              <a:rPr lang="ru-RU" sz="1600" dirty="0"/>
              <a:t>свежим диализирующим </a:t>
            </a:r>
            <a:r>
              <a:rPr lang="ru-RU" sz="1600" dirty="0" smtClean="0"/>
              <a:t>раствором</a:t>
            </a:r>
          </a:p>
          <a:p>
            <a:r>
              <a:rPr lang="ru-RU" sz="1600" dirty="0" smtClean="0"/>
              <a:t>Такой </a:t>
            </a:r>
            <a:r>
              <a:rPr lang="ru-RU" sz="1600" dirty="0"/>
              <a:t>процесс замены диализата на свежий ПД-раствор называется </a:t>
            </a:r>
            <a:r>
              <a:rPr lang="ru-RU" sz="1600" dirty="0" smtClean="0">
                <a:solidFill>
                  <a:srgbClr val="FF0000"/>
                </a:solidFill>
              </a:rPr>
              <a:t>обменом</a:t>
            </a:r>
          </a:p>
          <a:p>
            <a:r>
              <a:rPr lang="ru-RU" sz="1600" dirty="0" smtClean="0"/>
              <a:t>Обмен </a:t>
            </a:r>
            <a:r>
              <a:rPr lang="ru-RU" sz="1600" dirty="0"/>
              <a:t>повторяется несколько раз в день, </a:t>
            </a:r>
            <a:r>
              <a:rPr lang="ru-RU" sz="1600" dirty="0">
                <a:solidFill>
                  <a:srgbClr val="FF0000"/>
                </a:solidFill>
              </a:rPr>
              <a:t>обычно – 4–5 </a:t>
            </a:r>
            <a:r>
              <a:rPr lang="ru-RU" sz="1600" dirty="0" smtClean="0">
                <a:solidFill>
                  <a:srgbClr val="FF0000"/>
                </a:solidFill>
              </a:rPr>
              <a:t>раз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6" t="27116" r="36101" b="25769"/>
          <a:stretch/>
        </p:blipFill>
        <p:spPr bwMode="auto">
          <a:xfrm>
            <a:off x="5508104" y="1628800"/>
            <a:ext cx="335381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692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ПД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ПАПД </a:t>
            </a:r>
            <a:r>
              <a:rPr lang="ru-RU" dirty="0">
                <a:solidFill>
                  <a:srgbClr val="FF0000"/>
                </a:solidFill>
              </a:rPr>
              <a:t>(Постоянный амбулаторный </a:t>
            </a:r>
            <a:r>
              <a:rPr lang="ru-RU" dirty="0" err="1">
                <a:solidFill>
                  <a:srgbClr val="FF0000"/>
                </a:solidFill>
              </a:rPr>
              <a:t>перитонеальный</a:t>
            </a:r>
            <a:r>
              <a:rPr lang="ru-RU" dirty="0">
                <a:solidFill>
                  <a:srgbClr val="FF0000"/>
                </a:solidFill>
              </a:rPr>
              <a:t> диализ) </a:t>
            </a:r>
            <a:r>
              <a:rPr lang="ru-RU" dirty="0"/>
              <a:t>– ручной </a:t>
            </a:r>
            <a:r>
              <a:rPr lang="ru-RU" dirty="0" smtClean="0"/>
              <a:t>обмен</a:t>
            </a:r>
          </a:p>
          <a:p>
            <a:r>
              <a:rPr lang="ru-RU" dirty="0" smtClean="0"/>
              <a:t>При </a:t>
            </a:r>
            <a:r>
              <a:rPr lang="ru-RU" dirty="0"/>
              <a:t>ПАПД обмены, в основном, производятся в дневное время</a:t>
            </a:r>
            <a:r>
              <a:rPr lang="ru-RU" dirty="0" smtClean="0"/>
              <a:t>.</a:t>
            </a:r>
            <a:r>
              <a:rPr lang="ru-RU" dirty="0"/>
              <a:t> Обычно за день производится четыре-пять обменов </a:t>
            </a:r>
            <a:r>
              <a:rPr lang="ru-RU" dirty="0" smtClean="0"/>
              <a:t>-в </a:t>
            </a:r>
            <a:r>
              <a:rPr lang="ru-RU" dirty="0"/>
              <a:t>7 часов, в 12 часов, в 17 часов и в 22 часа</a:t>
            </a:r>
          </a:p>
          <a:p>
            <a:r>
              <a:rPr lang="ru-RU" dirty="0" smtClean="0"/>
              <a:t>Каждый </a:t>
            </a:r>
            <a:r>
              <a:rPr lang="ru-RU" dirty="0"/>
              <a:t>процесс обмена занимает около 20–30 </a:t>
            </a:r>
            <a:r>
              <a:rPr lang="ru-RU" dirty="0" smtClean="0"/>
              <a:t>минут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532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 </a:t>
            </a:r>
            <a:r>
              <a:rPr lang="ru-RU" dirty="0"/>
              <a:t>этапа ручного ПД: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600200"/>
            <a:ext cx="4690864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Заливка</a:t>
            </a:r>
          </a:p>
          <a:p>
            <a:r>
              <a:rPr lang="ru-RU" dirty="0" smtClean="0"/>
              <a:t>Свежий</a:t>
            </a:r>
            <a:r>
              <a:rPr lang="ru-RU" dirty="0"/>
              <a:t>, предварительно нагретый </a:t>
            </a:r>
            <a:r>
              <a:rPr lang="ru-RU" dirty="0" smtClean="0"/>
              <a:t>ПД раствор </a:t>
            </a:r>
            <a:r>
              <a:rPr lang="ru-RU" dirty="0"/>
              <a:t>под действием силы тяжести поступает через катетер в </a:t>
            </a:r>
            <a:r>
              <a:rPr lang="ru-RU" dirty="0" smtClean="0"/>
              <a:t>брюшную полость</a:t>
            </a:r>
          </a:p>
          <a:p>
            <a:r>
              <a:rPr lang="ru-RU" dirty="0" smtClean="0"/>
              <a:t> </a:t>
            </a:r>
            <a:r>
              <a:rPr lang="ru-RU" dirty="0"/>
              <a:t>Эта процедура занимает около 10 </a:t>
            </a:r>
            <a:r>
              <a:rPr lang="ru-RU" dirty="0" smtClean="0"/>
              <a:t>минут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7" t="38462" r="50264" b="12307"/>
          <a:stretch/>
        </p:blipFill>
        <p:spPr bwMode="auto">
          <a:xfrm>
            <a:off x="467544" y="2132856"/>
            <a:ext cx="3151164" cy="360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693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 </a:t>
            </a:r>
            <a:r>
              <a:rPr lang="ru-RU" dirty="0"/>
              <a:t>этапа ручного ПД: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600200"/>
            <a:ext cx="4186808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Экспозиция </a:t>
            </a:r>
            <a:endParaRPr lang="ru-RU" dirty="0" smtClean="0"/>
          </a:p>
          <a:p>
            <a:r>
              <a:rPr lang="ru-RU" dirty="0" smtClean="0"/>
              <a:t>Во </a:t>
            </a:r>
            <a:r>
              <a:rPr lang="ru-RU" dirty="0"/>
              <a:t>время экспозиции продукты обмена и избыток воды </a:t>
            </a:r>
            <a:r>
              <a:rPr lang="ru-RU" dirty="0" smtClean="0"/>
              <a:t>выводятся, проходя </a:t>
            </a:r>
            <a:r>
              <a:rPr lang="ru-RU" dirty="0"/>
              <a:t>через </a:t>
            </a:r>
            <a:r>
              <a:rPr lang="ru-RU" dirty="0" err="1"/>
              <a:t>перитонеальную</a:t>
            </a:r>
            <a:r>
              <a:rPr lang="ru-RU" dirty="0"/>
              <a:t> </a:t>
            </a:r>
            <a:r>
              <a:rPr lang="ru-RU" dirty="0" smtClean="0"/>
              <a:t>мембрану</a:t>
            </a:r>
          </a:p>
          <a:p>
            <a:r>
              <a:rPr lang="ru-RU" dirty="0" smtClean="0"/>
              <a:t>ПД-раствор </a:t>
            </a:r>
            <a:r>
              <a:rPr lang="ru-RU" dirty="0"/>
              <a:t>остается в брюшной полости до тех пор, пока не наступит время для </a:t>
            </a:r>
            <a:r>
              <a:rPr lang="ru-RU" dirty="0" smtClean="0"/>
              <a:t>следующего обмена</a:t>
            </a:r>
          </a:p>
          <a:p>
            <a:r>
              <a:rPr lang="ru-RU" dirty="0" smtClean="0"/>
              <a:t>Во </a:t>
            </a:r>
            <a:r>
              <a:rPr lang="ru-RU" dirty="0"/>
              <a:t>время </a:t>
            </a:r>
            <a:r>
              <a:rPr lang="ru-RU" dirty="0" smtClean="0"/>
              <a:t>экспозиции пациент  может продолжать </a:t>
            </a:r>
            <a:r>
              <a:rPr lang="ru-RU" dirty="0"/>
              <a:t>свою обычную повседневную </a:t>
            </a:r>
            <a:r>
              <a:rPr lang="ru-RU" dirty="0" smtClean="0"/>
              <a:t>деятельность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5" t="30924" r="53986" b="27346"/>
          <a:stretch/>
        </p:blipFill>
        <p:spPr bwMode="auto">
          <a:xfrm>
            <a:off x="683568" y="1548289"/>
            <a:ext cx="3455637" cy="406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693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 </a:t>
            </a:r>
            <a:r>
              <a:rPr lang="ru-RU" dirty="0"/>
              <a:t>этапа ручного ПД: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600200"/>
            <a:ext cx="425881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Осушение или </a:t>
            </a:r>
            <a:r>
              <a:rPr lang="ru-RU" sz="2400" dirty="0"/>
              <a:t>дренаж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конце периода экспозиции, использованный ПД-раствор выводится посредством катетера из брюшной полости в дренажный пакет </a:t>
            </a:r>
            <a:r>
              <a:rPr lang="ru-RU" sz="2400" dirty="0" smtClean="0"/>
              <a:t>системы</a:t>
            </a:r>
          </a:p>
          <a:p>
            <a:r>
              <a:rPr lang="ru-RU" sz="2400" dirty="0" smtClean="0"/>
              <a:t>Выведенная </a:t>
            </a:r>
            <a:r>
              <a:rPr lang="ru-RU" sz="2400" dirty="0"/>
              <a:t>жидкость называется </a:t>
            </a:r>
            <a:r>
              <a:rPr lang="ru-RU" sz="2400" dirty="0" err="1" smtClean="0">
                <a:solidFill>
                  <a:srgbClr val="FF0000"/>
                </a:solidFill>
              </a:rPr>
              <a:t>эффлюентом</a:t>
            </a:r>
            <a:endParaRPr lang="ru-RU" sz="2400" dirty="0" smtClean="0"/>
          </a:p>
          <a:p>
            <a:r>
              <a:rPr lang="ru-RU" sz="2400" dirty="0" smtClean="0"/>
              <a:t>Процедура </a:t>
            </a:r>
            <a:r>
              <a:rPr lang="ru-RU" sz="2400" dirty="0"/>
              <a:t>выведения занимает около 20 </a:t>
            </a:r>
            <a:r>
              <a:rPr lang="ru-RU" sz="2400" dirty="0" smtClean="0"/>
              <a:t>минут</a:t>
            </a:r>
            <a:endParaRPr lang="ru-RU" sz="24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7" t="31110" r="50210" b="17211"/>
          <a:stretch/>
        </p:blipFill>
        <p:spPr bwMode="auto">
          <a:xfrm>
            <a:off x="251520" y="1484784"/>
            <a:ext cx="402880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276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ПД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98771"/>
            <a:ext cx="8435280" cy="2548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Существует методика автоматизированного </a:t>
            </a:r>
            <a:r>
              <a:rPr lang="ru-RU" sz="2400" dirty="0" err="1"/>
              <a:t>перитонеального</a:t>
            </a:r>
            <a:r>
              <a:rPr lang="ru-RU" sz="2400" dirty="0"/>
              <a:t> диализа (АПД), его </a:t>
            </a:r>
            <a:r>
              <a:rPr lang="ru-RU" sz="2400" dirty="0" smtClean="0"/>
              <a:t>разновидности: </a:t>
            </a:r>
          </a:p>
          <a:p>
            <a:pPr lvl="1"/>
            <a:r>
              <a:rPr lang="ru-RU" sz="2000" dirty="0" smtClean="0"/>
              <a:t> </a:t>
            </a:r>
            <a:r>
              <a:rPr lang="ru-RU" sz="2000" dirty="0"/>
              <a:t>непрерывный автоматизированный </a:t>
            </a:r>
            <a:r>
              <a:rPr lang="ru-RU" sz="2000" dirty="0" err="1"/>
              <a:t>перитонеальный</a:t>
            </a:r>
            <a:r>
              <a:rPr lang="ru-RU" sz="2000" dirty="0"/>
              <a:t> диализ (НАПД) </a:t>
            </a:r>
            <a:endParaRPr lang="ru-RU" sz="2000" dirty="0" smtClean="0"/>
          </a:p>
          <a:p>
            <a:pPr lvl="1"/>
            <a:r>
              <a:rPr lang="ru-RU" sz="2000" dirty="0" err="1" smtClean="0"/>
              <a:t>интермиттирующий</a:t>
            </a:r>
            <a:r>
              <a:rPr lang="ru-RU" sz="2000" dirty="0" smtClean="0"/>
              <a:t> </a:t>
            </a:r>
            <a:r>
              <a:rPr lang="ru-RU" sz="2000" dirty="0"/>
              <a:t>автоматизированный </a:t>
            </a:r>
            <a:r>
              <a:rPr lang="ru-RU" sz="2000" dirty="0" err="1"/>
              <a:t>перитонеальный</a:t>
            </a:r>
            <a:r>
              <a:rPr lang="ru-RU" sz="2000" dirty="0"/>
              <a:t> диализ (</a:t>
            </a:r>
            <a:r>
              <a:rPr lang="ru-RU" sz="2000" dirty="0" smtClean="0"/>
              <a:t>ИАПД)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1" t="28269" r="15883" b="37347"/>
          <a:stretch/>
        </p:blipFill>
        <p:spPr bwMode="auto">
          <a:xfrm>
            <a:off x="5580112" y="3687901"/>
            <a:ext cx="2934457" cy="294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3687901"/>
            <a:ext cx="50405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dirty="0"/>
              <a:t>Для проведения АПД необходим специальный аппарат – </a:t>
            </a:r>
            <a:r>
              <a:rPr lang="ru-RU" sz="2000" dirty="0" err="1">
                <a:solidFill>
                  <a:srgbClr val="FF0000"/>
                </a:solidFill>
              </a:rPr>
              <a:t>циклер</a:t>
            </a:r>
            <a:r>
              <a:rPr lang="ru-RU" sz="2000" dirty="0"/>
              <a:t>, который по заданной программе производит автоматические циклы замены раствора в брюшной полости. Этот процесс проводится ночью. </a:t>
            </a:r>
            <a:endParaRPr lang="ru-RU" sz="2000" dirty="0" smtClean="0"/>
          </a:p>
          <a:p>
            <a:pPr lvl="1"/>
            <a:r>
              <a:rPr lang="ru-RU" sz="2000" dirty="0" smtClean="0"/>
              <a:t>Днем </a:t>
            </a:r>
            <a:r>
              <a:rPr lang="ru-RU" sz="2000" dirty="0"/>
              <a:t>брюшная полость при НАПД заполнена диализирующим раствором, при ИАПД – </a:t>
            </a:r>
            <a:r>
              <a:rPr lang="ru-RU" sz="2000" dirty="0" smtClean="0"/>
              <a:t>пуста</a:t>
            </a: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59999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0" t="25384" r="28424" b="35545"/>
          <a:stretch/>
        </p:blipFill>
        <p:spPr bwMode="auto">
          <a:xfrm>
            <a:off x="4499992" y="1412776"/>
            <a:ext cx="3615461" cy="340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Растворы для </a:t>
            </a:r>
            <a:r>
              <a:rPr lang="ru-RU" dirty="0" err="1"/>
              <a:t>перитонеального</a:t>
            </a:r>
            <a:r>
              <a:rPr lang="ru-RU" dirty="0"/>
              <a:t> диализа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6" t="32115" r="29182" b="25193"/>
          <a:stretch/>
        </p:blipFill>
        <p:spPr bwMode="auto">
          <a:xfrm>
            <a:off x="467544" y="1340767"/>
            <a:ext cx="3456384" cy="356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3" t="25384" r="50480" b="56530"/>
          <a:stretch/>
        </p:blipFill>
        <p:spPr bwMode="auto">
          <a:xfrm>
            <a:off x="4644008" y="4866486"/>
            <a:ext cx="4032448" cy="185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3" t="42308" r="29721" b="28846"/>
          <a:stretch/>
        </p:blipFill>
        <p:spPr bwMode="auto">
          <a:xfrm>
            <a:off x="611560" y="4534088"/>
            <a:ext cx="3312368" cy="211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706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Растворы для </a:t>
            </a:r>
            <a:r>
              <a:rPr lang="ru-RU" dirty="0" err="1"/>
              <a:t>перитонеального</a:t>
            </a:r>
            <a:r>
              <a:rPr lang="ru-RU" dirty="0"/>
              <a:t> диализа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18" y="1483998"/>
            <a:ext cx="8197729" cy="4525963"/>
          </a:xfrm>
        </p:spPr>
        <p:txBody>
          <a:bodyPr>
            <a:noAutofit/>
          </a:bodyPr>
          <a:lstStyle/>
          <a:p>
            <a:r>
              <a:rPr lang="ru-RU" sz="1800" dirty="0"/>
              <a:t>Стандартные растворы </a:t>
            </a:r>
            <a:r>
              <a:rPr lang="ru-RU" sz="1800" dirty="0" smtClean="0"/>
              <a:t>(</a:t>
            </a:r>
            <a:r>
              <a:rPr lang="ru-RU" sz="1800" dirty="0" err="1" smtClean="0"/>
              <a:t>глюкозосодержащие</a:t>
            </a:r>
            <a:r>
              <a:rPr lang="ru-RU" sz="1800" dirty="0"/>
              <a:t>, буфер - </a:t>
            </a:r>
            <a:r>
              <a:rPr lang="ru-RU" sz="1800" dirty="0" err="1"/>
              <a:t>лактат</a:t>
            </a:r>
            <a:r>
              <a:rPr lang="ru-RU" sz="1800" dirty="0"/>
              <a:t>) </a:t>
            </a:r>
            <a:endParaRPr lang="ru-RU" sz="1800" dirty="0" smtClean="0"/>
          </a:p>
          <a:p>
            <a:pPr lvl="1"/>
            <a:r>
              <a:rPr lang="ru-RU" sz="1800" dirty="0" smtClean="0"/>
              <a:t>имеют </a:t>
            </a:r>
            <a:r>
              <a:rPr lang="ru-RU" sz="1800" dirty="0"/>
              <a:t>кислую среду (рН ~ </a:t>
            </a:r>
            <a:r>
              <a:rPr lang="ru-RU" sz="1800" dirty="0" smtClean="0"/>
              <a:t>5,4-5,5).</a:t>
            </a:r>
          </a:p>
          <a:p>
            <a:pPr lvl="1"/>
            <a:r>
              <a:rPr lang="ru-RU" sz="1800" dirty="0" smtClean="0"/>
              <a:t>При </a:t>
            </a:r>
            <a:r>
              <a:rPr lang="ru-RU" sz="1800" dirty="0"/>
              <a:t>использовании таких растворов, рН в брюшной полости повышается за счет поступления бикарбоната из крови </a:t>
            </a:r>
            <a:r>
              <a:rPr lang="ru-RU" sz="1800" dirty="0" smtClean="0"/>
              <a:t>пациентов</a:t>
            </a:r>
          </a:p>
          <a:p>
            <a:r>
              <a:rPr lang="ru-RU" sz="1800" dirty="0" smtClean="0"/>
              <a:t>Раствор </a:t>
            </a:r>
            <a:r>
              <a:rPr lang="ru-RU" sz="1800" dirty="0"/>
              <a:t>с полимером глюкозы - 7.5% </a:t>
            </a:r>
            <a:r>
              <a:rPr lang="ru-RU" sz="1800" dirty="0" err="1"/>
              <a:t>икодекстрином</a:t>
            </a:r>
            <a:r>
              <a:rPr lang="ru-RU" sz="1800" dirty="0"/>
              <a:t> </a:t>
            </a:r>
            <a:endParaRPr lang="ru-RU" sz="1800" dirty="0" smtClean="0"/>
          </a:p>
          <a:p>
            <a:pPr lvl="1"/>
            <a:r>
              <a:rPr lang="ru-RU" sz="1800" dirty="0" smtClean="0"/>
              <a:t>применяется для </a:t>
            </a:r>
            <a:r>
              <a:rPr lang="ru-RU" sz="1800" dirty="0"/>
              <a:t>поддержания достаточной УФ, особенно у больных с высоким транспортными характеристиками </a:t>
            </a:r>
            <a:r>
              <a:rPr lang="ru-RU" sz="1800" dirty="0" smtClean="0"/>
              <a:t>брюшины.</a:t>
            </a:r>
          </a:p>
          <a:p>
            <a:pPr lvl="1"/>
            <a:r>
              <a:rPr lang="ru-RU" sz="1800" dirty="0" smtClean="0"/>
              <a:t>Такой </a:t>
            </a:r>
            <a:r>
              <a:rPr lang="ru-RU" sz="1800" dirty="0"/>
              <a:t>раствор </a:t>
            </a:r>
            <a:r>
              <a:rPr lang="ru-RU" sz="1800" dirty="0" err="1" smtClean="0"/>
              <a:t>изоосмолярен</a:t>
            </a:r>
            <a:r>
              <a:rPr lang="ru-RU" sz="1800" dirty="0" smtClean="0"/>
              <a:t>, </a:t>
            </a:r>
            <a:r>
              <a:rPr lang="ru-RU" sz="1800" dirty="0"/>
              <a:t>но при его использовании, благодаря высокому коэффициенту отражения </a:t>
            </a:r>
            <a:r>
              <a:rPr lang="ru-RU" sz="1800" dirty="0" err="1"/>
              <a:t>икодекстрина</a:t>
            </a:r>
            <a:r>
              <a:rPr lang="ru-RU" sz="1800" dirty="0"/>
              <a:t> за счет его большой молекулярной </a:t>
            </a:r>
            <a:r>
              <a:rPr lang="ru-RU" sz="1800" dirty="0" smtClean="0"/>
              <a:t>массы, </a:t>
            </a:r>
            <a:r>
              <a:rPr lang="ru-RU" sz="1800" dirty="0"/>
              <a:t>создается значительный коллоидный эффект и адекватное поддержание </a:t>
            </a:r>
            <a:r>
              <a:rPr lang="ru-RU" sz="1800" dirty="0" smtClean="0"/>
              <a:t>УФ. Поэтому </a:t>
            </a:r>
            <a:r>
              <a:rPr lang="ru-RU" sz="1800" dirty="0"/>
              <a:t>этот раствор рекомендован к использованию только один раз в </a:t>
            </a:r>
            <a:r>
              <a:rPr lang="ru-RU" sz="1800" dirty="0" smtClean="0"/>
              <a:t>сутки</a:t>
            </a:r>
          </a:p>
          <a:p>
            <a:r>
              <a:rPr lang="ru-RU" sz="1800" dirty="0"/>
              <a:t>Раствор для ПД с </a:t>
            </a:r>
            <a:r>
              <a:rPr lang="ru-RU" sz="1800" dirty="0" err="1"/>
              <a:t>аминокислотамипри</a:t>
            </a:r>
            <a:r>
              <a:rPr lang="ru-RU" sz="1800" dirty="0"/>
              <a:t> введении в клиническую практику позиционировался для использования у больных с выраженной БЭН 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10032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Стартовая </a:t>
            </a:r>
            <a:r>
              <a:rPr lang="ru-RU" dirty="0" smtClean="0"/>
              <a:t>программа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Стартовая </a:t>
            </a:r>
            <a:r>
              <a:rPr lang="ru-RU" dirty="0" smtClean="0"/>
              <a:t>программа ПАПД </a:t>
            </a:r>
            <a:r>
              <a:rPr lang="ru-RU" dirty="0"/>
              <a:t>для взрослого рекомендована в объеме не более 2,0 л - 4 раза в </a:t>
            </a:r>
            <a:r>
              <a:rPr lang="ru-RU" dirty="0" smtClean="0"/>
              <a:t>сутки</a:t>
            </a:r>
          </a:p>
          <a:p>
            <a:r>
              <a:rPr lang="ru-RU" dirty="0" smtClean="0"/>
              <a:t>Стартовая </a:t>
            </a:r>
            <a:r>
              <a:rPr lang="ru-RU" dirty="0"/>
              <a:t>программа АПД для взрослого рекомендована в </a:t>
            </a:r>
            <a:r>
              <a:rPr lang="ru-RU" dirty="0" smtClean="0"/>
              <a:t>объеме от </a:t>
            </a:r>
            <a:r>
              <a:rPr lang="ru-RU" dirty="0"/>
              <a:t>3 до 5 ПД- обменов за ночь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дальнейшем коррекция программы </a:t>
            </a:r>
            <a:r>
              <a:rPr lang="ru-RU" dirty="0" smtClean="0"/>
              <a:t>ПАПД и АПД (увеличение </a:t>
            </a:r>
            <a:r>
              <a:rPr lang="ru-RU" dirty="0"/>
              <a:t>или уменьшение разового объема ДР, времени экспозиции и кратности его введения и, соответственно, суточного объема ДР) должна осуществляться в зависимости от поверхности тела больного, остаточной функции почек и показателей </a:t>
            </a:r>
            <a:r>
              <a:rPr lang="ru-RU" dirty="0" err="1"/>
              <a:t>перитонеального</a:t>
            </a:r>
            <a:r>
              <a:rPr lang="ru-RU" dirty="0"/>
              <a:t> транспорта по результатам </a:t>
            </a:r>
            <a:r>
              <a:rPr lang="ru-RU" dirty="0" smtClean="0">
                <a:solidFill>
                  <a:srgbClr val="FF0000"/>
                </a:solidFill>
              </a:rPr>
              <a:t>теста </a:t>
            </a:r>
            <a:r>
              <a:rPr lang="ru-RU" dirty="0" err="1" smtClean="0">
                <a:solidFill>
                  <a:srgbClr val="FF0000"/>
                </a:solidFill>
              </a:rPr>
              <a:t>перитонеального</a:t>
            </a:r>
            <a:r>
              <a:rPr lang="ru-RU" dirty="0" smtClean="0">
                <a:solidFill>
                  <a:srgbClr val="FF0000"/>
                </a:solidFill>
              </a:rPr>
              <a:t> равновесия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7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Перитонеальный</a:t>
            </a:r>
            <a:r>
              <a:rPr lang="ru-RU" dirty="0"/>
              <a:t> диализ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08912" cy="18722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/>
              <a:t>- </a:t>
            </a:r>
            <a:r>
              <a:rPr lang="ru-RU" sz="1800" dirty="0"/>
              <a:t>метод заместительной почечной терапии, основанный на принципе диффузионного обмена, фильтрационного и конвекционного переноса через "</a:t>
            </a:r>
            <a:r>
              <a:rPr lang="ru-RU" sz="1800" dirty="0" err="1"/>
              <a:t>перитонеальную</a:t>
            </a:r>
            <a:r>
              <a:rPr lang="ru-RU" sz="1800" dirty="0"/>
              <a:t> мембрану" низко - и </a:t>
            </a:r>
            <a:r>
              <a:rPr lang="ru-RU" sz="1800" dirty="0" err="1"/>
              <a:t>среднемолекулярных</a:t>
            </a:r>
            <a:r>
              <a:rPr lang="ru-RU" sz="1800" dirty="0"/>
              <a:t> и белковых субстанций, а также жидкости из крови в диализирующий раствор, находящийся в полости </a:t>
            </a:r>
            <a:r>
              <a:rPr lang="ru-RU" sz="1800" dirty="0" smtClean="0"/>
              <a:t>брюшины</a:t>
            </a:r>
          </a:p>
          <a:p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28846" r="41507" b="29808"/>
          <a:stretch/>
        </p:blipFill>
        <p:spPr bwMode="auto">
          <a:xfrm>
            <a:off x="6444208" y="2853835"/>
            <a:ext cx="2487602" cy="379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996952"/>
            <a:ext cx="57606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 перитонеальном диализе «диализатором» служит брюшная полость: </a:t>
            </a:r>
            <a:endParaRPr lang="ru-RU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кровь </a:t>
            </a:r>
            <a:r>
              <a:rPr lang="ru-RU" dirty="0"/>
              <a:t>приносится сосудами, снабжающими </a:t>
            </a:r>
            <a:r>
              <a:rPr lang="ru-RU" dirty="0" smtClean="0"/>
              <a:t>кишечник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диализирующий </a:t>
            </a:r>
            <a:r>
              <a:rPr lang="ru-RU" dirty="0"/>
              <a:t>раствор – катетером, установленным через переднюю брюшную </a:t>
            </a:r>
            <a:r>
              <a:rPr lang="ru-RU" dirty="0" smtClean="0"/>
              <a:t>стенку</a:t>
            </a:r>
            <a:endParaRPr lang="ru-R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мембраной является брюшина – слизистая оболочка, покрывающая все органы брюшной полости и отделяющая сосуды с кровью от диализирующего </a:t>
            </a:r>
            <a:r>
              <a:rPr lang="ru-RU" dirty="0" smtClean="0"/>
              <a:t>раствора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99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Методики оценки </a:t>
            </a:r>
            <a:r>
              <a:rPr lang="ru-RU" sz="2800" dirty="0" err="1"/>
              <a:t>перитонеального</a:t>
            </a:r>
            <a:r>
              <a:rPr lang="ru-RU" sz="2800" dirty="0"/>
              <a:t> </a:t>
            </a:r>
            <a:r>
              <a:rPr lang="ru-RU" sz="2800" dirty="0" smtClean="0"/>
              <a:t>транспорта</a:t>
            </a:r>
            <a:br>
              <a:rPr lang="ru-RU" sz="2800" dirty="0" smtClean="0"/>
            </a:br>
            <a:r>
              <a:rPr lang="ru-RU" sz="2800" dirty="0" smtClean="0"/>
              <a:t>Тест </a:t>
            </a:r>
            <a:r>
              <a:rPr lang="ru-RU" sz="2800" dirty="0" err="1" smtClean="0"/>
              <a:t>перитонеального</a:t>
            </a:r>
            <a:r>
              <a:rPr lang="ru-RU" sz="2800" dirty="0"/>
              <a:t> </a:t>
            </a:r>
            <a:r>
              <a:rPr lang="ru-RU" sz="2800" dirty="0" smtClean="0"/>
              <a:t>равновесия (</a:t>
            </a:r>
            <a:r>
              <a:rPr lang="ru-RU" sz="2800" dirty="0"/>
              <a:t>РЕТ</a:t>
            </a:r>
            <a:r>
              <a:rPr lang="ru-RU" sz="2800" dirty="0" smtClean="0"/>
              <a:t>)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Тест </a:t>
            </a:r>
            <a:r>
              <a:rPr lang="ru-RU" dirty="0" err="1" smtClean="0"/>
              <a:t>перитонеального</a:t>
            </a:r>
            <a:r>
              <a:rPr lang="ru-RU" dirty="0" smtClean="0"/>
              <a:t> равновесия –  вычисление </a:t>
            </a:r>
            <a:r>
              <a:rPr lang="ru-RU" dirty="0"/>
              <a:t>отношения концентрации растворенного вещества в диализате по отношению к </a:t>
            </a:r>
            <a:r>
              <a:rPr lang="ru-RU" dirty="0" smtClean="0"/>
              <a:t>плазме</a:t>
            </a:r>
          </a:p>
          <a:p>
            <a:r>
              <a:rPr lang="ru-RU" dirty="0" smtClean="0"/>
              <a:t>Для этого исследуют </a:t>
            </a:r>
            <a:r>
              <a:rPr lang="ru-RU" dirty="0"/>
              <a:t>содержание глюкозы и </a:t>
            </a:r>
            <a:r>
              <a:rPr lang="ru-RU" dirty="0" err="1"/>
              <a:t>креатинина</a:t>
            </a:r>
            <a:r>
              <a:rPr lang="ru-RU" dirty="0"/>
              <a:t>, а также </a:t>
            </a:r>
            <a:r>
              <a:rPr lang="ru-RU" dirty="0" smtClean="0"/>
              <a:t>ультрафильтрацию </a:t>
            </a:r>
          </a:p>
          <a:p>
            <a:r>
              <a:rPr lang="ru-RU" dirty="0" smtClean="0"/>
              <a:t>Трактовка </a:t>
            </a:r>
            <a:r>
              <a:rPr lang="ru-RU" dirty="0" err="1"/>
              <a:t>перитонеального</a:t>
            </a:r>
            <a:r>
              <a:rPr lang="ru-RU" dirty="0"/>
              <a:t> транспорта основывается на показателях соотношения </a:t>
            </a:r>
            <a:r>
              <a:rPr lang="ru-RU" dirty="0" err="1"/>
              <a:t>креатинина</a:t>
            </a:r>
            <a:r>
              <a:rPr lang="ru-RU" dirty="0"/>
              <a:t> в диализате к </a:t>
            </a:r>
            <a:r>
              <a:rPr lang="ru-RU" dirty="0" err="1"/>
              <a:t>креатинину</a:t>
            </a:r>
            <a:r>
              <a:rPr lang="ru-RU" dirty="0"/>
              <a:t> в плазме крови (D/P </a:t>
            </a:r>
            <a:r>
              <a:rPr lang="ru-RU" dirty="0" err="1"/>
              <a:t>creat</a:t>
            </a:r>
            <a:r>
              <a:rPr lang="ru-RU" dirty="0"/>
              <a:t>), полученных в результате </a:t>
            </a:r>
            <a:r>
              <a:rPr lang="ru-RU" dirty="0" smtClean="0"/>
              <a:t>теста: 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95536" y="3501008"/>
            <a:ext cx="8145830" cy="1944216"/>
            <a:chOff x="395536" y="4149080"/>
            <a:chExt cx="8145830" cy="2088232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46" t="46154" r="25721" b="30577"/>
            <a:stretch/>
          </p:blipFill>
          <p:spPr bwMode="auto">
            <a:xfrm>
              <a:off x="395536" y="4149080"/>
              <a:ext cx="8145830" cy="208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395536" y="4149080"/>
              <a:ext cx="108012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611560" y="5445224"/>
            <a:ext cx="79339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Оценка транспортных характеристик брюшины должна проводиться не только в начале лечения, но и в динамике, так как с течением времени показатели </a:t>
            </a:r>
            <a:r>
              <a:rPr lang="ru-RU" sz="1400" dirty="0" err="1"/>
              <a:t>перитонеального</a:t>
            </a:r>
            <a:r>
              <a:rPr lang="ru-RU" sz="1400" dirty="0"/>
              <a:t> транспорта у большинства пациентов </a:t>
            </a:r>
            <a:r>
              <a:rPr lang="ru-RU" sz="1400" dirty="0" smtClean="0"/>
              <a:t>повышаются. Это может</a:t>
            </a:r>
            <a:r>
              <a:rPr lang="ru-RU" sz="1400" dirty="0"/>
              <a:t>, </a:t>
            </a:r>
            <a:r>
              <a:rPr lang="ru-RU" sz="1400" dirty="0" smtClean="0"/>
              <a:t>приводить </a:t>
            </a:r>
            <a:r>
              <a:rPr lang="ru-RU" sz="1400" dirty="0"/>
              <a:t>к значительному снижению адекватности ПД по УФ, клиренсу мочевины и </a:t>
            </a:r>
            <a:r>
              <a:rPr lang="ru-RU" sz="1400" dirty="0" err="1"/>
              <a:t>креатинина</a:t>
            </a:r>
            <a:r>
              <a:rPr lang="ru-RU" sz="1400" dirty="0"/>
              <a:t>, </a:t>
            </a:r>
            <a:r>
              <a:rPr lang="ru-RU" sz="1400" dirty="0" smtClean="0"/>
              <a:t>ухудшению выживаемости пациентов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25659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Индикаторы эффективности лечения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-Нормализация </a:t>
            </a:r>
            <a:r>
              <a:rPr lang="ru-RU" dirty="0"/>
              <a:t>электролитного баланса, контроль 1 раз в неделю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нормализация АД, контроль 2 раза в сутки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коррекция ацидоза, контроль 1 раз в </a:t>
            </a:r>
            <a:r>
              <a:rPr lang="ru-RU" dirty="0" smtClean="0"/>
              <a:t>неделю</a:t>
            </a:r>
          </a:p>
          <a:p>
            <a:r>
              <a:rPr lang="ru-RU" dirty="0" smtClean="0"/>
              <a:t> </a:t>
            </a:r>
            <a:r>
              <a:rPr lang="ru-RU" dirty="0"/>
              <a:t>- нормализация уровня гемоглобина, контроль 2 раза в </a:t>
            </a:r>
            <a:r>
              <a:rPr lang="ru-RU" dirty="0" smtClean="0"/>
              <a:t>месяц</a:t>
            </a:r>
          </a:p>
          <a:p>
            <a:r>
              <a:rPr lang="ru-RU" dirty="0" smtClean="0"/>
              <a:t> </a:t>
            </a:r>
            <a:r>
              <a:rPr lang="ru-RU" dirty="0"/>
              <a:t>- нормализация уровня </a:t>
            </a:r>
            <a:r>
              <a:rPr lang="ru-RU" dirty="0" err="1"/>
              <a:t>паратгормона</a:t>
            </a:r>
            <a:r>
              <a:rPr lang="ru-RU" dirty="0"/>
              <a:t>, контроль не реже 1 раза в 3 </a:t>
            </a:r>
            <a:r>
              <a:rPr lang="ru-RU" dirty="0" smtClean="0"/>
              <a:t>месяца</a:t>
            </a:r>
          </a:p>
          <a:p>
            <a:r>
              <a:rPr lang="ru-RU" dirty="0" smtClean="0"/>
              <a:t> </a:t>
            </a:r>
            <a:r>
              <a:rPr lang="ru-RU" dirty="0"/>
              <a:t>- улучшение общего самочувствия, повышение </a:t>
            </a:r>
            <a:r>
              <a:rPr lang="ru-RU" dirty="0" smtClean="0"/>
              <a:t>аппетита, ИМТ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1723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/>
              <a:t>Доза </a:t>
            </a:r>
            <a:r>
              <a:rPr lang="ru-RU" sz="2800" dirty="0" err="1"/>
              <a:t>перитонеального</a:t>
            </a:r>
            <a:r>
              <a:rPr lang="ru-RU" sz="2800" dirty="0"/>
              <a:t> диализа – недельный </a:t>
            </a:r>
            <a:r>
              <a:rPr lang="ru-RU" sz="2800" dirty="0" smtClean="0"/>
              <a:t>клиренс мочевины </a:t>
            </a:r>
            <a:r>
              <a:rPr lang="ru-RU" sz="2800" dirty="0" err="1" smtClean="0"/>
              <a:t>Kt</a:t>
            </a:r>
            <a:r>
              <a:rPr lang="ru-RU" sz="2800" dirty="0" smtClean="0"/>
              <a:t>/V 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FF0000"/>
                </a:solidFill>
              </a:rPr>
              <a:t>сколько раз за неделю очищается от мочевины вся жидкость тела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301209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</a:rPr>
              <a:t>Адекватный </a:t>
            </a:r>
            <a:r>
              <a:rPr lang="ru-RU" sz="2400" b="1" u="sng" dirty="0">
                <a:solidFill>
                  <a:srgbClr val="FF0000"/>
                </a:solidFill>
              </a:rPr>
              <a:t>ПАПД определяется </a:t>
            </a:r>
            <a:r>
              <a:rPr lang="ru-RU" sz="2400" b="1" u="sng" dirty="0" err="1">
                <a:solidFill>
                  <a:srgbClr val="FF0000"/>
                </a:solidFill>
              </a:rPr>
              <a:t>Kt</a:t>
            </a:r>
            <a:r>
              <a:rPr lang="ru-RU" sz="2400" b="1" u="sng" dirty="0">
                <a:solidFill>
                  <a:srgbClr val="FF0000"/>
                </a:solidFill>
              </a:rPr>
              <a:t>/V не менее 1,7 в неделю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8" t="37884" r="53022" b="51043"/>
          <a:stretch/>
        </p:blipFill>
        <p:spPr bwMode="auto">
          <a:xfrm>
            <a:off x="251520" y="2762162"/>
            <a:ext cx="3816424" cy="90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99009" y="2806666"/>
            <a:ext cx="58326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UrU</a:t>
            </a:r>
            <a:r>
              <a:rPr lang="ru-RU" dirty="0"/>
              <a:t> – мочевина мочи (</a:t>
            </a:r>
            <a:r>
              <a:rPr lang="ru-RU" dirty="0" err="1"/>
              <a:t>ммоль</a:t>
            </a:r>
            <a:r>
              <a:rPr lang="ru-RU" dirty="0"/>
              <a:t>/л</a:t>
            </a:r>
            <a:r>
              <a:rPr lang="ru-RU" dirty="0" smtClean="0"/>
              <a:t>)</a:t>
            </a:r>
            <a:endParaRPr lang="en-US" dirty="0" smtClean="0"/>
          </a:p>
          <a:p>
            <a:r>
              <a:rPr lang="en-US" dirty="0"/>
              <a:t>U24 – </a:t>
            </a:r>
            <a:r>
              <a:rPr lang="ru-RU" dirty="0"/>
              <a:t>суточный диурез (л)</a:t>
            </a:r>
            <a:endParaRPr lang="en-US" dirty="0"/>
          </a:p>
          <a:p>
            <a:r>
              <a:rPr lang="ru-RU" dirty="0" err="1" smtClean="0"/>
              <a:t>UrD</a:t>
            </a:r>
            <a:r>
              <a:rPr lang="ru-RU" dirty="0" smtClean="0"/>
              <a:t> </a:t>
            </a:r>
            <a:r>
              <a:rPr lang="ru-RU" dirty="0"/>
              <a:t>– мочевина диализата (</a:t>
            </a:r>
            <a:r>
              <a:rPr lang="ru-RU" dirty="0" err="1" smtClean="0"/>
              <a:t>ммоль</a:t>
            </a:r>
            <a:r>
              <a:rPr lang="ru-RU" dirty="0" smtClean="0"/>
              <a:t>/л)</a:t>
            </a:r>
            <a:endParaRPr lang="en-US" dirty="0" smtClean="0"/>
          </a:p>
          <a:p>
            <a:r>
              <a:rPr lang="en-US" dirty="0"/>
              <a:t>D24 – </a:t>
            </a:r>
            <a:r>
              <a:rPr lang="ru-RU" dirty="0"/>
              <a:t>суточный объем диализата (л)</a:t>
            </a:r>
          </a:p>
          <a:p>
            <a:r>
              <a:rPr lang="ru-RU" dirty="0" err="1" smtClean="0"/>
              <a:t>UrS</a:t>
            </a:r>
            <a:r>
              <a:rPr lang="ru-RU" dirty="0" smtClean="0"/>
              <a:t> </a:t>
            </a:r>
            <a:r>
              <a:rPr lang="ru-RU" dirty="0"/>
              <a:t>– мочевина сыворотки (</a:t>
            </a:r>
            <a:r>
              <a:rPr lang="ru-RU" dirty="0" err="1"/>
              <a:t>ммоль</a:t>
            </a:r>
            <a:r>
              <a:rPr lang="ru-RU" dirty="0"/>
              <a:t>/л</a:t>
            </a:r>
            <a:r>
              <a:rPr lang="ru-RU" dirty="0" smtClean="0"/>
              <a:t>)</a:t>
            </a:r>
            <a:endParaRPr lang="en-US" dirty="0" smtClean="0"/>
          </a:p>
          <a:p>
            <a:r>
              <a:rPr lang="en-US" dirty="0"/>
              <a:t>W – </a:t>
            </a:r>
            <a:r>
              <a:rPr lang="ru-RU" dirty="0"/>
              <a:t>вес тела пациента (</a:t>
            </a:r>
            <a:r>
              <a:rPr lang="ru-RU" dirty="0" smtClean="0"/>
              <a:t>кг)</a:t>
            </a:r>
            <a:endParaRPr lang="en-US" dirty="0" smtClean="0"/>
          </a:p>
          <a:p>
            <a:r>
              <a:rPr lang="ru-RU" dirty="0" smtClean="0"/>
              <a:t>К </a:t>
            </a:r>
            <a:r>
              <a:rPr lang="ru-RU" dirty="0"/>
              <a:t>– коэффициент, равный 0,6 у </a:t>
            </a:r>
            <a:r>
              <a:rPr lang="ru-RU" dirty="0" smtClean="0"/>
              <a:t>муж </a:t>
            </a:r>
            <a:r>
              <a:rPr lang="ru-RU" dirty="0"/>
              <a:t>и 0,55 у </a:t>
            </a:r>
            <a:r>
              <a:rPr lang="ru-RU" dirty="0" smtClean="0"/>
              <a:t>жен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2422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/>
              <a:t>Всем пациентам ПД имеющим достаточную сохранную ОФП (суточный объем мочи ≥100 мл) и не имеющим противопоказаний, с </a:t>
            </a:r>
            <a:r>
              <a:rPr lang="ru-RU" sz="2000" dirty="0" err="1"/>
              <a:t>нефропротективной</a:t>
            </a:r>
            <a:r>
              <a:rPr lang="ru-RU" sz="2000" dirty="0"/>
              <a:t> целью должным быть назначены ингибиторы </a:t>
            </a:r>
            <a:r>
              <a:rPr lang="ru-RU" sz="2000" dirty="0" err="1"/>
              <a:t>ангиотензинпревращающего</a:t>
            </a:r>
            <a:r>
              <a:rPr lang="ru-RU" sz="2000" dirty="0"/>
              <a:t> фермента (</a:t>
            </a:r>
            <a:r>
              <a:rPr lang="ru-RU" sz="2000" dirty="0" err="1"/>
              <a:t>иАПФ</a:t>
            </a:r>
            <a:r>
              <a:rPr lang="ru-RU" sz="2000" dirty="0"/>
              <a:t>) или блокаторы рецепторов </a:t>
            </a:r>
            <a:r>
              <a:rPr lang="ru-RU" sz="2000" dirty="0" err="1"/>
              <a:t>ангиотензина</a:t>
            </a:r>
            <a:r>
              <a:rPr lang="ru-RU" sz="2000" dirty="0"/>
              <a:t> (БРА)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385" r="28208" b="20961"/>
          <a:stretch/>
        </p:blipFill>
        <p:spPr bwMode="auto">
          <a:xfrm>
            <a:off x="3419872" y="3429000"/>
            <a:ext cx="2419863" cy="303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821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Показания к началу заместительной почечной терапии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dirty="0"/>
              <a:t>Диализ должен быть начат при наличии одного из перечисленных и, тем более, при сочетании следующих симптомов, выявленных при снижении остаточной функции почек</a:t>
            </a:r>
            <a:r>
              <a:rPr lang="ru-RU" sz="1600" dirty="0" smtClean="0"/>
              <a:t>:</a:t>
            </a:r>
            <a:endParaRPr lang="en-US" sz="1600" dirty="0" smtClean="0"/>
          </a:p>
          <a:p>
            <a:pPr marL="400050" lvl="1" indent="0">
              <a:buNone/>
            </a:pPr>
            <a:r>
              <a:rPr lang="ru-RU" sz="2000" dirty="0" smtClean="0"/>
              <a:t> </a:t>
            </a:r>
            <a:r>
              <a:rPr lang="ru-RU" sz="1600" dirty="0" smtClean="0"/>
              <a:t>−признаки </a:t>
            </a:r>
            <a:r>
              <a:rPr lang="ru-RU" sz="1600" dirty="0"/>
              <a:t>уремии: </a:t>
            </a:r>
            <a:r>
              <a:rPr lang="ru-RU" sz="1600" dirty="0" err="1"/>
              <a:t>серозит</a:t>
            </a:r>
            <a:r>
              <a:rPr lang="ru-RU" sz="1600" dirty="0"/>
              <a:t>, нарушения кислотно-основного (ацидоз) и электролитного баланса, кожный </a:t>
            </a:r>
            <a:r>
              <a:rPr lang="ru-RU" sz="1600" dirty="0" smtClean="0"/>
              <a:t>зуд</a:t>
            </a:r>
            <a:endParaRPr lang="en-US" sz="1600" dirty="0" smtClean="0"/>
          </a:p>
          <a:p>
            <a:pPr marL="400050" lvl="1" indent="0">
              <a:buNone/>
            </a:pPr>
            <a:r>
              <a:rPr lang="ru-RU" sz="1600" dirty="0" smtClean="0"/>
              <a:t>− </a:t>
            </a:r>
            <a:r>
              <a:rPr lang="ru-RU" sz="1600" dirty="0"/>
              <a:t>невозможность консервативными методами контролировать статус гидратации и/или артериальное </a:t>
            </a:r>
            <a:r>
              <a:rPr lang="ru-RU" sz="1600" dirty="0" smtClean="0"/>
              <a:t>давление</a:t>
            </a:r>
            <a:endParaRPr lang="en-US" sz="1600" dirty="0" smtClean="0"/>
          </a:p>
          <a:p>
            <a:pPr marL="400050" lvl="1" indent="0">
              <a:buNone/>
            </a:pPr>
            <a:r>
              <a:rPr lang="ru-RU" sz="1600" dirty="0" smtClean="0"/>
              <a:t>− </a:t>
            </a:r>
            <a:r>
              <a:rPr lang="ru-RU" sz="1600" dirty="0"/>
              <a:t>прогрессивное снижение статуса питания, рефрактерное к диетическому </a:t>
            </a:r>
            <a:r>
              <a:rPr lang="ru-RU" sz="1600" dirty="0" smtClean="0"/>
              <a:t>вмешательству</a:t>
            </a:r>
            <a:endParaRPr lang="en-US" sz="1600" dirty="0" smtClean="0"/>
          </a:p>
          <a:p>
            <a:pPr marL="400050" lvl="1" indent="0">
              <a:buNone/>
            </a:pPr>
            <a:r>
              <a:rPr lang="ru-RU" sz="1600" dirty="0" smtClean="0"/>
              <a:t>− </a:t>
            </a:r>
            <a:r>
              <a:rPr lang="ru-RU" sz="1600" dirty="0"/>
              <a:t>энцефалопатия </a:t>
            </a:r>
            <a:r>
              <a:rPr lang="ru-RU" sz="1600" dirty="0" smtClean="0"/>
              <a:t> </a:t>
            </a:r>
            <a:endParaRPr lang="ru-RU" sz="1600" dirty="0"/>
          </a:p>
          <a:p>
            <a:pPr marL="285750"/>
            <a:r>
              <a:rPr lang="ru-RU" sz="1600" dirty="0"/>
              <a:t>П</a:t>
            </a:r>
            <a:r>
              <a:rPr lang="ru-RU" sz="1600" dirty="0" smtClean="0"/>
              <a:t>ри </a:t>
            </a:r>
            <a:r>
              <a:rPr lang="ru-RU" sz="1600" dirty="0"/>
              <a:t>снижении скорости клубочковой фильтрации (СКФ) до 5-10 мл/мин/1.73 </a:t>
            </a:r>
            <a:r>
              <a:rPr lang="ru-RU" sz="1600" dirty="0" smtClean="0"/>
              <a:t>м2 </a:t>
            </a:r>
            <a:endParaRPr lang="en-US" sz="1600" dirty="0" smtClean="0"/>
          </a:p>
          <a:p>
            <a:r>
              <a:rPr lang="ru-RU" sz="1600" dirty="0" smtClean="0"/>
              <a:t>Начало лечения </a:t>
            </a:r>
            <a:r>
              <a:rPr lang="ru-RU" sz="1600" dirty="0"/>
              <a:t>при уровне СКФ ниже 5 мл/мин/1.73 м 2 может быть отложено в </a:t>
            </a:r>
            <a:r>
              <a:rPr lang="ru-RU" sz="1600" dirty="0" smtClean="0"/>
              <a:t>при отсутствии </a:t>
            </a:r>
            <a:r>
              <a:rPr lang="ru-RU" sz="1600" dirty="0"/>
              <a:t>клинической симптоматики уремии на период </a:t>
            </a:r>
            <a:r>
              <a:rPr lang="ru-RU" sz="1600" dirty="0" smtClean="0"/>
              <a:t> заживления </a:t>
            </a:r>
            <a:r>
              <a:rPr lang="ru-RU" sz="1600" dirty="0"/>
              <a:t>послеоперационной раны после имплантации </a:t>
            </a:r>
            <a:r>
              <a:rPr lang="ru-RU" sz="1600" dirty="0" smtClean="0"/>
              <a:t>ПД-катетера</a:t>
            </a:r>
          </a:p>
          <a:p>
            <a:r>
              <a:rPr lang="ru-RU" sz="1600" dirty="0" smtClean="0"/>
              <a:t>Для </a:t>
            </a:r>
            <a:r>
              <a:rPr lang="ru-RU" sz="1600" dirty="0"/>
              <a:t>оценки СКФ рекомендуется применять формулу на основе показателя сывороточного </a:t>
            </a:r>
            <a:r>
              <a:rPr lang="ru-RU" sz="1600" dirty="0" err="1"/>
              <a:t>креатинина</a:t>
            </a:r>
            <a:r>
              <a:rPr lang="ru-RU" sz="1600" dirty="0"/>
              <a:t> </a:t>
            </a:r>
            <a:r>
              <a:rPr lang="ru-RU" sz="1600" dirty="0" smtClean="0"/>
              <a:t>CKD-EPI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74955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Показания для выбора метода </a:t>
            </a:r>
            <a:r>
              <a:rPr lang="ru-RU" sz="2800" dirty="0" err="1"/>
              <a:t>перитонеального</a:t>
            </a:r>
            <a:r>
              <a:rPr lang="ru-RU" sz="2800" dirty="0"/>
              <a:t> диализа у пациентов с ХБП 5 </a:t>
            </a:r>
            <a:r>
              <a:rPr lang="ru-RU" sz="2800" dirty="0" smtClean="0"/>
              <a:t>стадии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отсутствие </a:t>
            </a:r>
            <a:r>
              <a:rPr lang="ru-RU" dirty="0"/>
              <a:t>возможности создания сосудистого доступа для гемодиализа </a:t>
            </a:r>
            <a:endParaRPr lang="en-US" dirty="0" smtClean="0"/>
          </a:p>
          <a:p>
            <a:r>
              <a:rPr lang="ru-RU" dirty="0" smtClean="0"/>
              <a:t>детский </a:t>
            </a:r>
            <a:r>
              <a:rPr lang="ru-RU" dirty="0"/>
              <a:t>возраст (особенно: 0-5 лет) </a:t>
            </a:r>
            <a:endParaRPr lang="en-US" dirty="0" smtClean="0"/>
          </a:p>
          <a:p>
            <a:r>
              <a:rPr lang="ru-RU" dirty="0" smtClean="0"/>
              <a:t>предпочтение </a:t>
            </a:r>
            <a:r>
              <a:rPr lang="ru-RU" dirty="0"/>
              <a:t>проведения диализной терапии в домашних условиях </a:t>
            </a:r>
            <a:endParaRPr lang="en-US" dirty="0" smtClean="0"/>
          </a:p>
          <a:p>
            <a:r>
              <a:rPr lang="ru-RU" dirty="0" smtClean="0"/>
              <a:t>тяжелые</a:t>
            </a:r>
            <a:r>
              <a:rPr lang="ru-RU" dirty="0"/>
              <a:t>, не корригируемые доступными методами, </a:t>
            </a:r>
            <a:r>
              <a:rPr lang="ru-RU" dirty="0" err="1"/>
              <a:t>синдиализные</a:t>
            </a:r>
            <a:r>
              <a:rPr lang="ru-RU" dirty="0"/>
              <a:t> (возникающие во время сеанса ГД) </a:t>
            </a:r>
            <a:r>
              <a:rPr lang="ru-RU" dirty="0" smtClean="0"/>
              <a:t>сердечно-сосудистые</a:t>
            </a:r>
            <a:r>
              <a:rPr lang="en-US" dirty="0" smtClean="0"/>
              <a:t> </a:t>
            </a:r>
            <a:r>
              <a:rPr lang="ru-RU" dirty="0" smtClean="0"/>
              <a:t>осложнения </a:t>
            </a:r>
            <a:r>
              <a:rPr lang="en-US" dirty="0" smtClean="0"/>
              <a:t>(</a:t>
            </a:r>
            <a:r>
              <a:rPr lang="ru-RU" dirty="0" smtClean="0"/>
              <a:t>нарушения </a:t>
            </a:r>
            <a:r>
              <a:rPr lang="ru-RU" dirty="0"/>
              <a:t>ритма </a:t>
            </a:r>
            <a:r>
              <a:rPr lang="ru-RU" dirty="0" smtClean="0"/>
              <a:t>сердца, </a:t>
            </a:r>
            <a:r>
              <a:rPr lang="ru-RU" dirty="0" err="1"/>
              <a:t>интрадиализная</a:t>
            </a:r>
            <a:r>
              <a:rPr lang="ru-RU" dirty="0"/>
              <a:t> </a:t>
            </a:r>
            <a:r>
              <a:rPr lang="ru-RU" dirty="0" smtClean="0"/>
              <a:t>гипотензия</a:t>
            </a:r>
            <a:r>
              <a:rPr lang="en-US" dirty="0" smtClean="0"/>
              <a:t>)</a:t>
            </a:r>
          </a:p>
          <a:p>
            <a:r>
              <a:rPr lang="ru-RU" dirty="0" smtClean="0"/>
              <a:t>заболевания </a:t>
            </a:r>
            <a:r>
              <a:rPr lang="ru-RU" dirty="0"/>
              <a:t>и состояния, которые могут влиять на возможность перемещения больных и транспортировки их в диализный </a:t>
            </a:r>
            <a:r>
              <a:rPr lang="ru-RU" dirty="0" smtClean="0"/>
              <a:t>центр</a:t>
            </a:r>
            <a:endParaRPr lang="en-US" dirty="0" smtClean="0"/>
          </a:p>
          <a:p>
            <a:r>
              <a:rPr lang="ru-RU" dirty="0" smtClean="0"/>
              <a:t> удаленность </a:t>
            </a:r>
            <a:r>
              <a:rPr lang="ru-RU" dirty="0"/>
              <a:t>места жительства от диализного центра или потребность в большей свободе передвижения </a:t>
            </a:r>
            <a:r>
              <a:rPr lang="ru-RU" dirty="0" smtClean="0"/>
              <a:t>больного</a:t>
            </a:r>
            <a:endParaRPr lang="en-US" dirty="0" smtClean="0"/>
          </a:p>
          <a:p>
            <a:r>
              <a:rPr lang="ru-RU" dirty="0" smtClean="0"/>
              <a:t>пациенты </a:t>
            </a:r>
            <a:r>
              <a:rPr lang="ru-RU" dirty="0"/>
              <a:t>молодого возраста </a:t>
            </a:r>
            <a:endParaRPr lang="en-US" dirty="0" smtClean="0"/>
          </a:p>
          <a:p>
            <a:r>
              <a:rPr lang="ru-RU" dirty="0" smtClean="0"/>
              <a:t>кандидаты </a:t>
            </a:r>
            <a:r>
              <a:rPr lang="ru-RU" dirty="0"/>
              <a:t>на трансплантацию </a:t>
            </a:r>
            <a:r>
              <a:rPr lang="ru-RU" dirty="0" smtClean="0"/>
              <a:t>почки</a:t>
            </a:r>
            <a:endParaRPr lang="en-US" dirty="0" smtClean="0"/>
          </a:p>
          <a:p>
            <a:r>
              <a:rPr lang="ru-RU" dirty="0" smtClean="0"/>
              <a:t> осознанный </a:t>
            </a:r>
            <a:r>
              <a:rPr lang="ru-RU" dirty="0"/>
              <a:t>выбор больного</a:t>
            </a:r>
          </a:p>
        </p:txBody>
      </p:sp>
    </p:spTree>
    <p:extLst>
      <p:ext uri="{BB962C8B-B14F-4D97-AF65-F5344CB8AC3E}">
        <p14:creationId xmlns:p14="http://schemas.microsoft.com/office/powerpoint/2010/main" val="3281034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Абсолютные противопоказания для ПД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- активные </a:t>
            </a:r>
            <a:r>
              <a:rPr lang="ru-RU" dirty="0"/>
              <a:t>воспалительные заболевания брюшной полости </a:t>
            </a:r>
            <a:endParaRPr lang="ru-RU" dirty="0" smtClean="0"/>
          </a:p>
          <a:p>
            <a:r>
              <a:rPr lang="ru-RU" dirty="0" smtClean="0"/>
              <a:t>− </a:t>
            </a:r>
            <a:r>
              <a:rPr lang="ru-RU" dirty="0"/>
              <a:t>выраженная ишемическая болезнь кишечника </a:t>
            </a:r>
          </a:p>
          <a:p>
            <a:r>
              <a:rPr lang="ru-RU" dirty="0" smtClean="0"/>
              <a:t>− </a:t>
            </a:r>
            <a:r>
              <a:rPr lang="ru-RU" dirty="0"/>
              <a:t>распространенные злокачественные онкологические заболевания брюшной </a:t>
            </a:r>
            <a:r>
              <a:rPr lang="ru-RU" dirty="0" smtClean="0"/>
              <a:t>полости</a:t>
            </a:r>
          </a:p>
          <a:p>
            <a:r>
              <a:rPr lang="ru-RU" dirty="0" smtClean="0"/>
              <a:t> </a:t>
            </a:r>
            <a:r>
              <a:rPr lang="ru-RU" dirty="0"/>
              <a:t>− спаечная болезнь и выраженный спаечный процесс в брюшной полости </a:t>
            </a:r>
            <a:endParaRPr lang="ru-RU" dirty="0" smtClean="0"/>
          </a:p>
          <a:p>
            <a:r>
              <a:rPr lang="ru-RU" dirty="0" smtClean="0"/>
              <a:t>− </a:t>
            </a:r>
            <a:r>
              <a:rPr lang="ru-RU" dirty="0"/>
              <a:t>врожденные (аномалии развития) или приобретенные анатомические дефекты передней брюшной стенки и/или брюшной полости и </a:t>
            </a:r>
            <a:r>
              <a:rPr lang="ru-RU" dirty="0" smtClean="0"/>
              <a:t>диафрагмы</a:t>
            </a:r>
          </a:p>
          <a:p>
            <a:r>
              <a:rPr lang="ru-RU" dirty="0" smtClean="0"/>
              <a:t> </a:t>
            </a:r>
            <a:r>
              <a:rPr lang="ru-RU" dirty="0"/>
              <a:t>− тяжелые хронические </a:t>
            </a:r>
            <a:r>
              <a:rPr lang="ru-RU" dirty="0" err="1"/>
              <a:t>обструктивные</a:t>
            </a:r>
            <a:r>
              <a:rPr lang="ru-RU" dirty="0"/>
              <a:t> легочные заболевания(III или IV стадия ХОБЛ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7787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Относительные противопоказания для ПД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− </a:t>
            </a:r>
            <a:r>
              <a:rPr lang="ru-RU" dirty="0"/>
              <a:t>выраженное </a:t>
            </a:r>
            <a:r>
              <a:rPr lang="ru-RU" dirty="0" smtClean="0"/>
              <a:t>ожирение</a:t>
            </a:r>
          </a:p>
          <a:p>
            <a:r>
              <a:rPr lang="ru-RU" dirty="0" smtClean="0"/>
              <a:t>− </a:t>
            </a:r>
            <a:r>
              <a:rPr lang="ru-RU" dirty="0"/>
              <a:t>поликистозная болезнь почек (при чрезмерно больших размерах </a:t>
            </a:r>
            <a:r>
              <a:rPr lang="ru-RU" dirty="0" smtClean="0"/>
              <a:t>почек</a:t>
            </a:r>
          </a:p>
          <a:p>
            <a:r>
              <a:rPr lang="ru-RU" dirty="0" smtClean="0"/>
              <a:t> </a:t>
            </a:r>
            <a:r>
              <a:rPr lang="ru-RU" dirty="0"/>
              <a:t>− низкие транспортные характеристики </a:t>
            </a:r>
            <a:r>
              <a:rPr lang="ru-RU" dirty="0" err="1"/>
              <a:t>перитонеальной</a:t>
            </a:r>
            <a:r>
              <a:rPr lang="ru-RU" dirty="0"/>
              <a:t> мембраны (требуется оценка ОФП и поверхности тела пациента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  <a:r>
              <a:rPr lang="ru-RU" dirty="0"/>
              <a:t>− наличие </a:t>
            </a:r>
            <a:r>
              <a:rPr lang="ru-RU" dirty="0" err="1"/>
              <a:t>энтеростом</a:t>
            </a:r>
            <a:r>
              <a:rPr lang="ru-RU" dirty="0"/>
              <a:t> и/или </a:t>
            </a:r>
            <a:r>
              <a:rPr lang="ru-RU" dirty="0" err="1" smtClean="0"/>
              <a:t>уростом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− выраженная БЭН </a:t>
            </a:r>
            <a:endParaRPr lang="ru-RU" dirty="0" smtClean="0"/>
          </a:p>
          <a:p>
            <a:r>
              <a:rPr lang="ru-RU" dirty="0" smtClean="0"/>
              <a:t>− </a:t>
            </a:r>
            <a:r>
              <a:rPr lang="ru-RU" dirty="0"/>
              <a:t>крайне низкая ОФП или анурия при большой поверхности тела </a:t>
            </a:r>
            <a:r>
              <a:rPr lang="ru-RU" dirty="0" smtClean="0"/>
              <a:t>пациента</a:t>
            </a:r>
          </a:p>
          <a:p>
            <a:r>
              <a:rPr lang="ru-RU" dirty="0" smtClean="0"/>
              <a:t> </a:t>
            </a:r>
            <a:r>
              <a:rPr lang="ru-RU" dirty="0"/>
              <a:t>− отсутствие достаточного интеллекта и </a:t>
            </a:r>
            <a:r>
              <a:rPr lang="ru-RU" dirty="0" smtClean="0"/>
              <a:t>мотивации</a:t>
            </a:r>
          </a:p>
          <a:p>
            <a:r>
              <a:rPr lang="ru-RU" dirty="0" smtClean="0"/>
              <a:t> </a:t>
            </a:r>
            <a:r>
              <a:rPr lang="ru-RU" dirty="0"/>
              <a:t>− алкоголизм и наркомания </a:t>
            </a:r>
            <a:endParaRPr lang="ru-RU" dirty="0" smtClean="0"/>
          </a:p>
          <a:p>
            <a:r>
              <a:rPr lang="ru-RU" dirty="0" smtClean="0"/>
              <a:t>− </a:t>
            </a:r>
            <a:r>
              <a:rPr lang="ru-RU" dirty="0"/>
              <a:t>тяжелые психические расстройства и </a:t>
            </a:r>
            <a:r>
              <a:rPr lang="ru-RU" dirty="0" smtClean="0"/>
              <a:t>деменция</a:t>
            </a:r>
          </a:p>
          <a:p>
            <a:r>
              <a:rPr lang="ru-RU" dirty="0" smtClean="0"/>
              <a:t> </a:t>
            </a:r>
            <a:r>
              <a:rPr lang="ru-RU" dirty="0"/>
              <a:t>− выраженные нарушения двигательной активности рук или </a:t>
            </a:r>
            <a:r>
              <a:rPr lang="ru-RU" dirty="0" smtClean="0"/>
              <a:t>зрения</a:t>
            </a:r>
          </a:p>
          <a:p>
            <a:r>
              <a:rPr lang="ru-RU" dirty="0" smtClean="0"/>
              <a:t>множественные </a:t>
            </a:r>
            <a:r>
              <a:rPr lang="ru-RU" dirty="0"/>
              <a:t>повторные грыжи передней брюшной </a:t>
            </a:r>
            <a:r>
              <a:rPr lang="ru-RU" dirty="0" smtClean="0"/>
              <a:t>стенки</a:t>
            </a:r>
          </a:p>
          <a:p>
            <a:r>
              <a:rPr lang="ru-RU" dirty="0" smtClean="0"/>
              <a:t> </a:t>
            </a:r>
            <a:r>
              <a:rPr lang="ru-RU" dirty="0"/>
              <a:t>− хронический панкреатит с частыми </a:t>
            </a:r>
            <a:r>
              <a:rPr lang="ru-RU" dirty="0" smtClean="0"/>
              <a:t>обострениями</a:t>
            </a:r>
          </a:p>
          <a:p>
            <a:r>
              <a:rPr lang="ru-RU" dirty="0" smtClean="0"/>
              <a:t> </a:t>
            </a:r>
            <a:r>
              <a:rPr lang="ru-RU" dirty="0"/>
              <a:t>− </a:t>
            </a:r>
            <a:r>
              <a:rPr lang="ru-RU" dirty="0" err="1"/>
              <a:t>дивертикулит</a:t>
            </a:r>
            <a:r>
              <a:rPr lang="ru-RU" dirty="0"/>
              <a:t> в </a:t>
            </a:r>
            <a:r>
              <a:rPr lang="ru-RU" dirty="0" smtClean="0"/>
              <a:t>анамнезе</a:t>
            </a:r>
          </a:p>
          <a:p>
            <a:r>
              <a:rPr lang="ru-RU" dirty="0" smtClean="0"/>
              <a:t> </a:t>
            </a:r>
            <a:r>
              <a:rPr lang="ru-RU" dirty="0"/>
              <a:t>− массивная цитостатическая и/или глюкокортикоидная терапия </a:t>
            </a:r>
            <a:endParaRPr lang="ru-RU" dirty="0" smtClean="0"/>
          </a:p>
          <a:p>
            <a:r>
              <a:rPr lang="ru-RU" dirty="0" smtClean="0"/>
              <a:t>− </a:t>
            </a:r>
            <a:r>
              <a:rPr lang="ru-RU" dirty="0"/>
              <a:t>тяжелые социальные или санитарно-гигиенические условия </a:t>
            </a:r>
            <a:r>
              <a:rPr lang="ru-RU" dirty="0" smtClean="0"/>
              <a:t>жизни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585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принципы лечения неинфекционных осложнений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Перикатетерное</a:t>
            </a:r>
            <a:r>
              <a:rPr lang="ru-RU" dirty="0" smtClean="0"/>
              <a:t> </a:t>
            </a:r>
            <a:r>
              <a:rPr lang="ru-RU" dirty="0" err="1" smtClean="0"/>
              <a:t>подтекание</a:t>
            </a:r>
            <a:r>
              <a:rPr lang="ru-RU" dirty="0" smtClean="0"/>
              <a:t> диализата</a:t>
            </a:r>
          </a:p>
          <a:p>
            <a:pPr lvl="1"/>
            <a:r>
              <a:rPr lang="ru-RU" dirty="0"/>
              <a:t>оперативное лечение(проведение замены </a:t>
            </a:r>
            <a:r>
              <a:rPr lang="ru-RU" dirty="0" smtClean="0"/>
              <a:t>катетера)</a:t>
            </a:r>
          </a:p>
          <a:p>
            <a:pPr lvl="1"/>
            <a:r>
              <a:rPr lang="ru-RU" dirty="0" smtClean="0"/>
              <a:t>продолжение </a:t>
            </a:r>
            <a:r>
              <a:rPr lang="ru-RU" dirty="0"/>
              <a:t>лечения ПАПД в лежачем положении малыми объемами </a:t>
            </a:r>
            <a:endParaRPr lang="ru-RU" dirty="0" smtClean="0"/>
          </a:p>
          <a:p>
            <a:pPr lvl="1"/>
            <a:r>
              <a:rPr lang="ru-RU" dirty="0" smtClean="0"/>
              <a:t>перевод </a:t>
            </a:r>
            <a:r>
              <a:rPr lang="ru-RU" dirty="0"/>
              <a:t>на АПД (НИПД</a:t>
            </a:r>
            <a:r>
              <a:rPr lang="ru-RU" dirty="0" smtClean="0"/>
              <a:t>)</a:t>
            </a:r>
          </a:p>
          <a:p>
            <a:pPr lvl="1"/>
            <a:r>
              <a:rPr lang="ru-RU" dirty="0" smtClean="0"/>
              <a:t>перевод </a:t>
            </a:r>
            <a:r>
              <a:rPr lang="ru-RU" dirty="0"/>
              <a:t>на </a:t>
            </a:r>
            <a:r>
              <a:rPr lang="ru-RU" dirty="0" smtClean="0"/>
              <a:t>ГД</a:t>
            </a:r>
          </a:p>
          <a:p>
            <a:r>
              <a:rPr lang="ru-RU" dirty="0"/>
              <a:t>Нарушение дренажной функции катетера (нарушение дренирования/введения</a:t>
            </a:r>
            <a:r>
              <a:rPr lang="ru-RU" dirty="0" smtClean="0"/>
              <a:t>)</a:t>
            </a:r>
          </a:p>
          <a:p>
            <a:pPr lvl="1"/>
            <a:r>
              <a:rPr lang="ru-RU" dirty="0" smtClean="0"/>
              <a:t> </a:t>
            </a:r>
            <a:r>
              <a:rPr lang="ru-RU" dirty="0"/>
              <a:t>исключение и устранение перекручивания, блокировки и перегиба катетера </a:t>
            </a:r>
            <a:endParaRPr lang="ru-RU" dirty="0" smtClean="0"/>
          </a:p>
          <a:p>
            <a:pPr lvl="1"/>
            <a:r>
              <a:rPr lang="ru-RU" dirty="0" smtClean="0"/>
              <a:t> </a:t>
            </a:r>
            <a:r>
              <a:rPr lang="ru-RU" dirty="0"/>
              <a:t>промывание </a:t>
            </a:r>
            <a:r>
              <a:rPr lang="ru-RU" dirty="0" smtClean="0"/>
              <a:t>катетера</a:t>
            </a:r>
          </a:p>
          <a:p>
            <a:pPr lvl="1"/>
            <a:r>
              <a:rPr lang="ru-RU" dirty="0" smtClean="0"/>
              <a:t> </a:t>
            </a:r>
            <a:r>
              <a:rPr lang="ru-RU" dirty="0"/>
              <a:t>лечение </a:t>
            </a:r>
            <a:r>
              <a:rPr lang="ru-RU" dirty="0" err="1"/>
              <a:t>обстипации</a:t>
            </a:r>
            <a:r>
              <a:rPr lang="ru-RU" dirty="0"/>
              <a:t> </a:t>
            </a:r>
            <a:endParaRPr lang="ru-RU" dirty="0" smtClean="0"/>
          </a:p>
          <a:p>
            <a:pPr lvl="1"/>
            <a:r>
              <a:rPr lang="ru-RU" dirty="0" smtClean="0"/>
              <a:t> </a:t>
            </a:r>
            <a:r>
              <a:rPr lang="ru-RU" dirty="0"/>
              <a:t>профилактическое введение гепарина в раствор для ПД </a:t>
            </a:r>
            <a:endParaRPr lang="ru-RU" dirty="0" smtClean="0"/>
          </a:p>
          <a:p>
            <a:pPr lvl="1"/>
            <a:r>
              <a:rPr lang="ru-RU" dirty="0" smtClean="0"/>
              <a:t> </a:t>
            </a:r>
            <a:r>
              <a:rPr lang="ru-RU" dirty="0"/>
              <a:t>репозиция катетера</a:t>
            </a:r>
          </a:p>
        </p:txBody>
      </p:sp>
    </p:spTree>
    <p:extLst>
      <p:ext uri="{BB962C8B-B14F-4D97-AF65-F5344CB8AC3E}">
        <p14:creationId xmlns:p14="http://schemas.microsoft.com/office/powerpoint/2010/main" val="1366498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принципы лечения неинфекционных осложнений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Отёк подкожной жировой клетчатки передней брюшной стенки и наружных половых органов (следует дифференцировать с </a:t>
            </a:r>
            <a:r>
              <a:rPr lang="ru-RU" dirty="0" err="1"/>
              <a:t>подтекание</a:t>
            </a:r>
            <a:r>
              <a:rPr lang="ru-RU" dirty="0"/>
              <a:t> диализата</a:t>
            </a:r>
            <a:r>
              <a:rPr lang="ru-RU" dirty="0" smtClean="0"/>
              <a:t>)</a:t>
            </a:r>
          </a:p>
          <a:p>
            <a:pPr lvl="1"/>
            <a:r>
              <a:rPr lang="ru-RU" dirty="0" smtClean="0"/>
              <a:t>перевод </a:t>
            </a:r>
            <a:r>
              <a:rPr lang="ru-RU" dirty="0"/>
              <a:t>на АПД (ПЦПД или НИПД) </a:t>
            </a:r>
            <a:endParaRPr lang="ru-RU" dirty="0" smtClean="0"/>
          </a:p>
          <a:p>
            <a:pPr lvl="1"/>
            <a:r>
              <a:rPr lang="ru-RU" dirty="0" smtClean="0"/>
              <a:t>перевод </a:t>
            </a:r>
            <a:r>
              <a:rPr lang="ru-RU" dirty="0"/>
              <a:t>на ГД </a:t>
            </a:r>
            <a:endParaRPr lang="ru-RU" dirty="0" smtClean="0"/>
          </a:p>
          <a:p>
            <a:pPr lvl="1"/>
            <a:r>
              <a:rPr lang="ru-RU" dirty="0" smtClean="0"/>
              <a:t>хирургическое лечение</a:t>
            </a:r>
          </a:p>
          <a:p>
            <a:r>
              <a:rPr lang="ru-RU" dirty="0"/>
              <a:t>Грыжи брюшной </a:t>
            </a:r>
            <a:r>
              <a:rPr lang="ru-RU" dirty="0" smtClean="0"/>
              <a:t>стенки</a:t>
            </a:r>
          </a:p>
          <a:p>
            <a:pPr lvl="1"/>
            <a:r>
              <a:rPr lang="ru-RU" dirty="0"/>
              <a:t>хирургическое лечение </a:t>
            </a:r>
            <a:endParaRPr lang="ru-RU" dirty="0" smtClean="0"/>
          </a:p>
          <a:p>
            <a:pPr lvl="1"/>
            <a:r>
              <a:rPr lang="ru-RU" dirty="0" smtClean="0"/>
              <a:t>наблюдение</a:t>
            </a:r>
            <a:r>
              <a:rPr lang="ru-RU" dirty="0"/>
              <a:t>, ношение корсета или грыжевого бандажа при наличии противопоказаний к оперативному вмешательству или отказе пациента</a:t>
            </a:r>
          </a:p>
        </p:txBody>
      </p:sp>
    </p:spTree>
    <p:extLst>
      <p:ext uri="{BB962C8B-B14F-4D97-AF65-F5344CB8AC3E}">
        <p14:creationId xmlns:p14="http://schemas.microsoft.com/office/powerpoint/2010/main" val="1868474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305293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Главное </a:t>
            </a:r>
            <a:r>
              <a:rPr lang="ru-RU" dirty="0">
                <a:solidFill>
                  <a:srgbClr val="FF0000"/>
                </a:solidFill>
              </a:rPr>
              <a:t>преимущество </a:t>
            </a:r>
            <a:r>
              <a:rPr lang="ru-RU" dirty="0" err="1">
                <a:solidFill>
                  <a:srgbClr val="FF0000"/>
                </a:solidFill>
              </a:rPr>
              <a:t>перитонеального</a:t>
            </a:r>
            <a:r>
              <a:rPr lang="ru-RU" dirty="0">
                <a:solidFill>
                  <a:srgbClr val="FF0000"/>
                </a:solidFill>
              </a:rPr>
              <a:t> диализа заключается непрерывности </a:t>
            </a:r>
          </a:p>
          <a:p>
            <a:r>
              <a:rPr lang="ru-RU" dirty="0" smtClean="0"/>
              <a:t>Для </a:t>
            </a:r>
            <a:r>
              <a:rPr lang="ru-RU" dirty="0"/>
              <a:t>длительного жизнеобеспечения лиц с терминальной стадией ХПН требуется регулярная (несколько раз в сутки) замена диализирующего раствора в брюшной </a:t>
            </a:r>
            <a:r>
              <a:rPr lang="ru-RU" dirty="0" smtClean="0"/>
              <a:t>полости</a:t>
            </a:r>
            <a:endParaRPr lang="ru-RU" dirty="0"/>
          </a:p>
          <a:p>
            <a:r>
              <a:rPr lang="ru-RU" dirty="0" smtClean="0"/>
              <a:t>При перитонеальном диализе замена раствора производится </a:t>
            </a:r>
            <a:r>
              <a:rPr lang="ru-RU" dirty="0"/>
              <a:t>самим больным в амбулаторных условиях, в связи с чем метод получил название – постоянный амбулаторный </a:t>
            </a:r>
            <a:r>
              <a:rPr lang="ru-RU" dirty="0" err="1"/>
              <a:t>перитонеальный</a:t>
            </a:r>
            <a:r>
              <a:rPr lang="ru-RU" dirty="0"/>
              <a:t> диализ (</a:t>
            </a:r>
            <a:r>
              <a:rPr lang="ru-RU" dirty="0" smtClean="0"/>
              <a:t>ПАПД)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2411760" y="4221088"/>
            <a:ext cx="4153932" cy="2304256"/>
            <a:chOff x="2411760" y="4221088"/>
            <a:chExt cx="4153932" cy="230425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12" t="52692" r="56536" b="19039"/>
            <a:stretch/>
          </p:blipFill>
          <p:spPr bwMode="auto">
            <a:xfrm>
              <a:off x="2411760" y="4221088"/>
              <a:ext cx="4153932" cy="2304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2411760" y="6237312"/>
              <a:ext cx="864096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9085098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принципы лечения неинфекционных осложнений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Поступление диализата в плевральную полость </a:t>
            </a:r>
            <a:endParaRPr lang="ru-RU" dirty="0" smtClean="0"/>
          </a:p>
          <a:p>
            <a:pPr lvl="1"/>
            <a:r>
              <a:rPr lang="ru-RU" dirty="0" smtClean="0"/>
              <a:t>коррекция </a:t>
            </a:r>
            <a:r>
              <a:rPr lang="ru-RU" dirty="0"/>
              <a:t>программы ПД </a:t>
            </a:r>
            <a:endParaRPr lang="ru-RU" dirty="0" smtClean="0"/>
          </a:p>
          <a:p>
            <a:pPr lvl="1"/>
            <a:r>
              <a:rPr lang="ru-RU" dirty="0" smtClean="0"/>
              <a:t>перевод </a:t>
            </a:r>
            <a:r>
              <a:rPr lang="ru-RU" dirty="0"/>
              <a:t>на ГД (гидроторакс) </a:t>
            </a:r>
            <a:endParaRPr lang="ru-RU" dirty="0" smtClean="0"/>
          </a:p>
          <a:p>
            <a:pPr lvl="1"/>
            <a:r>
              <a:rPr lang="ru-RU" dirty="0" smtClean="0"/>
              <a:t>оперативное </a:t>
            </a:r>
            <a:r>
              <a:rPr lang="ru-RU" dirty="0"/>
              <a:t>лечение и </a:t>
            </a:r>
            <a:r>
              <a:rPr lang="ru-RU" dirty="0" err="1"/>
              <a:t>склерозирование</a:t>
            </a:r>
            <a:r>
              <a:rPr lang="ru-RU" dirty="0"/>
              <a:t> плевральной полости (по строгим показаниям и при наличии </a:t>
            </a:r>
            <a:r>
              <a:rPr lang="ru-RU" dirty="0" smtClean="0"/>
              <a:t>возможности)</a:t>
            </a:r>
          </a:p>
          <a:p>
            <a:r>
              <a:rPr lang="ru-RU" dirty="0" smtClean="0"/>
              <a:t>Боли </a:t>
            </a:r>
            <a:r>
              <a:rPr lang="ru-RU" dirty="0"/>
              <a:t>в животе (</a:t>
            </a:r>
            <a:r>
              <a:rPr lang="ru-RU" dirty="0" err="1"/>
              <a:t>абдоминалгии</a:t>
            </a:r>
            <a:r>
              <a:rPr lang="ru-RU" dirty="0"/>
              <a:t>)</a:t>
            </a:r>
          </a:p>
          <a:p>
            <a:pPr lvl="1"/>
            <a:r>
              <a:rPr lang="ru-RU" dirty="0" smtClean="0"/>
              <a:t> </a:t>
            </a:r>
            <a:r>
              <a:rPr lang="ru-RU" dirty="0"/>
              <a:t>изменение положения тела при проведении процедуры </a:t>
            </a:r>
            <a:r>
              <a:rPr lang="ru-RU" dirty="0" smtClean="0"/>
              <a:t>ПД</a:t>
            </a:r>
          </a:p>
          <a:p>
            <a:pPr lvl="1"/>
            <a:r>
              <a:rPr lang="ru-RU" dirty="0" smtClean="0"/>
              <a:t> </a:t>
            </a:r>
            <a:r>
              <a:rPr lang="ru-RU" dirty="0"/>
              <a:t>уменьшение скорости залива при </a:t>
            </a:r>
            <a:r>
              <a:rPr lang="ru-RU" dirty="0" smtClean="0"/>
              <a:t>ПАПД</a:t>
            </a:r>
          </a:p>
          <a:p>
            <a:pPr lvl="1"/>
            <a:r>
              <a:rPr lang="ru-RU" dirty="0" smtClean="0"/>
              <a:t> </a:t>
            </a:r>
            <a:r>
              <a:rPr lang="ru-RU" dirty="0"/>
              <a:t>использование ДР с физиологически уровнем </a:t>
            </a:r>
            <a:r>
              <a:rPr lang="ru-RU" dirty="0" smtClean="0"/>
              <a:t>рН</a:t>
            </a:r>
          </a:p>
          <a:p>
            <a:pPr lvl="1"/>
            <a:r>
              <a:rPr lang="ru-RU" dirty="0" smtClean="0"/>
              <a:t> </a:t>
            </a:r>
            <a:r>
              <a:rPr lang="ru-RU" dirty="0"/>
              <a:t>перевод на АПД или изменение режима АПД (приливной АПД</a:t>
            </a:r>
            <a:r>
              <a:rPr lang="ru-RU" dirty="0" smtClean="0"/>
              <a:t>)</a:t>
            </a:r>
          </a:p>
          <a:p>
            <a:r>
              <a:rPr lang="ru-RU" dirty="0"/>
              <a:t>Инкапсулирующий </a:t>
            </a:r>
            <a:r>
              <a:rPr lang="ru-RU" dirty="0" err="1"/>
              <a:t>перитонеальный</a:t>
            </a:r>
            <a:r>
              <a:rPr lang="ru-RU" dirty="0"/>
              <a:t> </a:t>
            </a:r>
            <a:r>
              <a:rPr lang="ru-RU" dirty="0" smtClean="0"/>
              <a:t>склероз</a:t>
            </a:r>
          </a:p>
          <a:p>
            <a:pPr lvl="1"/>
            <a:r>
              <a:rPr lang="ru-RU" dirty="0" smtClean="0"/>
              <a:t>перевод </a:t>
            </a:r>
            <a:r>
              <a:rPr lang="ru-RU" dirty="0"/>
              <a:t>на ГД</a:t>
            </a:r>
          </a:p>
        </p:txBody>
      </p:sp>
    </p:spTree>
    <p:extLst>
      <p:ext uri="{BB962C8B-B14F-4D97-AF65-F5344CB8AC3E}">
        <p14:creationId xmlns:p14="http://schemas.microsoft.com/office/powerpoint/2010/main" val="28385184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принципы лечения неинфекционных осложнений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/>
              <a:t>Гипернатриемия</a:t>
            </a:r>
            <a:r>
              <a:rPr lang="ru-RU" dirty="0"/>
              <a:t> </a:t>
            </a:r>
            <a:endParaRPr lang="ru-RU" dirty="0" smtClean="0"/>
          </a:p>
          <a:p>
            <a:pPr lvl="1"/>
            <a:r>
              <a:rPr lang="ru-RU" dirty="0" smtClean="0"/>
              <a:t>диетическая коррекция</a:t>
            </a:r>
          </a:p>
          <a:p>
            <a:pPr lvl="1"/>
            <a:r>
              <a:rPr lang="ru-RU" dirty="0" smtClean="0"/>
              <a:t> изменение </a:t>
            </a:r>
            <a:r>
              <a:rPr lang="ru-RU" dirty="0"/>
              <a:t>режима </a:t>
            </a:r>
            <a:r>
              <a:rPr lang="ru-RU" dirty="0" smtClean="0"/>
              <a:t>ПД</a:t>
            </a:r>
          </a:p>
          <a:p>
            <a:r>
              <a:rPr lang="ru-RU" dirty="0" err="1" smtClean="0"/>
              <a:t>Гипонатриемия</a:t>
            </a:r>
            <a:endParaRPr lang="ru-RU" dirty="0" smtClean="0"/>
          </a:p>
          <a:p>
            <a:pPr lvl="1"/>
            <a:r>
              <a:rPr lang="ru-RU" dirty="0" smtClean="0"/>
              <a:t> </a:t>
            </a:r>
            <a:r>
              <a:rPr lang="ru-RU" dirty="0"/>
              <a:t>- диетическая </a:t>
            </a:r>
            <a:r>
              <a:rPr lang="ru-RU" dirty="0" smtClean="0"/>
              <a:t>коррекция</a:t>
            </a:r>
          </a:p>
          <a:p>
            <a:r>
              <a:rPr lang="ru-RU" dirty="0" err="1"/>
              <a:t>Гиперкалиемия</a:t>
            </a:r>
            <a:r>
              <a:rPr lang="ru-RU" dirty="0"/>
              <a:t> </a:t>
            </a:r>
            <a:endParaRPr lang="ru-RU" dirty="0" smtClean="0"/>
          </a:p>
          <a:p>
            <a:pPr lvl="1"/>
            <a:r>
              <a:rPr lang="ru-RU" dirty="0" smtClean="0"/>
              <a:t>диетическая коррекция</a:t>
            </a:r>
          </a:p>
          <a:p>
            <a:pPr lvl="1"/>
            <a:r>
              <a:rPr lang="ru-RU" dirty="0" smtClean="0"/>
              <a:t> консервативная </a:t>
            </a:r>
            <a:r>
              <a:rPr lang="ru-RU" dirty="0"/>
              <a:t>медикаментозная </a:t>
            </a:r>
            <a:r>
              <a:rPr lang="ru-RU" dirty="0" smtClean="0"/>
              <a:t>терапия</a:t>
            </a:r>
          </a:p>
          <a:p>
            <a:pPr lvl="1"/>
            <a:r>
              <a:rPr lang="ru-RU" dirty="0" smtClean="0"/>
              <a:t> проведение ГД</a:t>
            </a:r>
          </a:p>
          <a:p>
            <a:r>
              <a:rPr lang="ru-RU" dirty="0" err="1"/>
              <a:t>Гипокалиемия</a:t>
            </a:r>
            <a:r>
              <a:rPr lang="ru-RU" dirty="0"/>
              <a:t> </a:t>
            </a:r>
            <a:endParaRPr lang="ru-RU" dirty="0" smtClean="0"/>
          </a:p>
          <a:p>
            <a:pPr lvl="1"/>
            <a:r>
              <a:rPr lang="ru-RU" dirty="0" smtClean="0"/>
              <a:t>диетическая </a:t>
            </a:r>
            <a:r>
              <a:rPr lang="ru-RU" dirty="0"/>
              <a:t>коррекция </a:t>
            </a:r>
            <a:endParaRPr lang="ru-RU" dirty="0" smtClean="0"/>
          </a:p>
          <a:p>
            <a:pPr lvl="1"/>
            <a:r>
              <a:rPr lang="ru-RU" dirty="0" smtClean="0"/>
              <a:t>внутривенное </a:t>
            </a:r>
            <a:r>
              <a:rPr lang="ru-RU" dirty="0"/>
              <a:t>введение калий-содержащих препаратов (под строгим контролем уровня калия крови</a:t>
            </a:r>
            <a:r>
              <a:rPr lang="ru-RU" dirty="0" smtClean="0"/>
              <a:t>)</a:t>
            </a:r>
          </a:p>
          <a:p>
            <a:r>
              <a:rPr lang="ru-RU" dirty="0" err="1"/>
              <a:t>Гиперкальциемия</a:t>
            </a:r>
            <a:r>
              <a:rPr lang="ru-RU" dirty="0"/>
              <a:t> </a:t>
            </a:r>
          </a:p>
          <a:p>
            <a:pPr lvl="1"/>
            <a:r>
              <a:rPr lang="ru-RU" dirty="0"/>
              <a:t>использование растворов для ПД с низким содержанием кальция</a:t>
            </a:r>
          </a:p>
          <a:p>
            <a:pPr lvl="1"/>
            <a:r>
              <a:rPr lang="ru-RU" dirty="0"/>
              <a:t> коррекция терапии кальций-содержащими ФСП и активными метаболитами витамина Д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2467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принципы лечения неинфекционных осложнений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 fontScale="47500" lnSpcReduction="20000"/>
          </a:bodyPr>
          <a:lstStyle/>
          <a:p>
            <a:pPr marL="514350" indent="-457200"/>
            <a:r>
              <a:rPr lang="ru-RU" dirty="0" err="1"/>
              <a:t>Гипокальциемия</a:t>
            </a:r>
            <a:r>
              <a:rPr lang="ru-RU" dirty="0"/>
              <a:t> </a:t>
            </a:r>
          </a:p>
          <a:p>
            <a:pPr lvl="1">
              <a:buFontTx/>
              <a:buChar char="-"/>
            </a:pPr>
            <a:r>
              <a:rPr lang="ru-RU" dirty="0"/>
              <a:t>диетическая коррекция </a:t>
            </a:r>
          </a:p>
          <a:p>
            <a:pPr lvl="1">
              <a:buFontTx/>
              <a:buChar char="-"/>
            </a:pPr>
            <a:r>
              <a:rPr lang="ru-RU" dirty="0"/>
              <a:t>коррекция терапии кальций-содержащими ФСП и активными метаболитами витамина Д </a:t>
            </a:r>
          </a:p>
          <a:p>
            <a:pPr lvl="1">
              <a:buFontTx/>
              <a:buChar char="-"/>
            </a:pPr>
            <a:r>
              <a:rPr lang="ru-RU" dirty="0"/>
              <a:t>использование растворов для ПД с высоким содержанием кальция</a:t>
            </a:r>
          </a:p>
          <a:p>
            <a:r>
              <a:rPr lang="ru-RU" dirty="0" err="1" smtClean="0"/>
              <a:t>Гиперволемия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гипергидратация</a:t>
            </a:r>
            <a:r>
              <a:rPr lang="ru-RU" dirty="0"/>
              <a:t>) </a:t>
            </a:r>
            <a:endParaRPr lang="ru-RU" dirty="0" smtClean="0"/>
          </a:p>
          <a:p>
            <a:pPr lvl="1">
              <a:buFontTx/>
              <a:buChar char="-"/>
            </a:pPr>
            <a:r>
              <a:rPr lang="ru-RU" dirty="0" smtClean="0"/>
              <a:t>строгая </a:t>
            </a:r>
            <a:r>
              <a:rPr lang="ru-RU" dirty="0"/>
              <a:t>бессолевая диета </a:t>
            </a:r>
            <a:endParaRPr lang="ru-RU" dirty="0" smtClean="0"/>
          </a:p>
          <a:p>
            <a:pPr lvl="1">
              <a:buFontTx/>
              <a:buChar char="-"/>
            </a:pPr>
            <a:r>
              <a:rPr lang="ru-RU" dirty="0" smtClean="0"/>
              <a:t>применение </a:t>
            </a:r>
            <a:r>
              <a:rPr lang="ru-RU" dirty="0"/>
              <a:t>растворов с более высоким содержанием </a:t>
            </a:r>
            <a:r>
              <a:rPr lang="ru-RU" dirty="0" err="1"/>
              <a:t>осмотически</a:t>
            </a:r>
            <a:r>
              <a:rPr lang="ru-RU" dirty="0"/>
              <a:t> активного вещества - применение растворов с 7.5% </a:t>
            </a:r>
            <a:r>
              <a:rPr lang="ru-RU" dirty="0" err="1" smtClean="0"/>
              <a:t>икодекстрином</a:t>
            </a:r>
            <a:endParaRPr lang="ru-RU" dirty="0" smtClean="0"/>
          </a:p>
          <a:p>
            <a:pPr lvl="1">
              <a:buFontTx/>
              <a:buChar char="-"/>
            </a:pPr>
            <a:r>
              <a:rPr lang="ru-RU" dirty="0" smtClean="0"/>
              <a:t> </a:t>
            </a:r>
            <a:r>
              <a:rPr lang="ru-RU" dirty="0"/>
              <a:t>изменение программы ПД - проведение ГД </a:t>
            </a:r>
            <a:r>
              <a:rPr lang="ru-RU" dirty="0" err="1"/>
              <a:t>Гиповолемия</a:t>
            </a:r>
            <a:r>
              <a:rPr lang="ru-RU" dirty="0"/>
              <a:t> (</a:t>
            </a:r>
            <a:r>
              <a:rPr lang="ru-RU" dirty="0" err="1"/>
              <a:t>гиповолемия</a:t>
            </a:r>
            <a:r>
              <a:rPr lang="ru-RU" dirty="0"/>
              <a:t>) </a:t>
            </a:r>
            <a:endParaRPr lang="ru-RU" dirty="0" smtClean="0"/>
          </a:p>
          <a:p>
            <a:pPr lvl="1">
              <a:buFontTx/>
              <a:buChar char="-"/>
            </a:pPr>
            <a:r>
              <a:rPr lang="ru-RU" dirty="0" smtClean="0"/>
              <a:t>диетическая </a:t>
            </a:r>
            <a:r>
              <a:rPr lang="ru-RU" dirty="0"/>
              <a:t>коррекция (коррекция алиментарного потребления жидкости) </a:t>
            </a:r>
            <a:endParaRPr lang="ru-RU" dirty="0" smtClean="0"/>
          </a:p>
          <a:p>
            <a:pPr lvl="1">
              <a:buFontTx/>
              <a:buChar char="-"/>
            </a:pPr>
            <a:r>
              <a:rPr lang="ru-RU" dirty="0" smtClean="0"/>
              <a:t>использование </a:t>
            </a:r>
            <a:r>
              <a:rPr lang="ru-RU" dirty="0"/>
              <a:t>растворов с более низким содержанием </a:t>
            </a:r>
            <a:r>
              <a:rPr lang="ru-RU" dirty="0" err="1"/>
              <a:t>осмотически</a:t>
            </a:r>
            <a:r>
              <a:rPr lang="ru-RU" dirty="0"/>
              <a:t> активного вещества </a:t>
            </a:r>
            <a:endParaRPr lang="ru-RU" dirty="0" smtClean="0"/>
          </a:p>
          <a:p>
            <a:pPr lvl="1">
              <a:buFontTx/>
              <a:buChar char="-"/>
            </a:pPr>
            <a:r>
              <a:rPr lang="ru-RU" dirty="0" smtClean="0"/>
              <a:t>внутривенное </a:t>
            </a:r>
            <a:r>
              <a:rPr lang="ru-RU" dirty="0"/>
              <a:t>введение сбалансированных электролитных растворов </a:t>
            </a:r>
            <a:endParaRPr lang="ru-RU" dirty="0" smtClean="0"/>
          </a:p>
          <a:p>
            <a:r>
              <a:rPr lang="ru-RU" dirty="0" smtClean="0"/>
              <a:t>Нарушение </a:t>
            </a:r>
            <a:r>
              <a:rPr lang="ru-RU" dirty="0"/>
              <a:t>липидного обмена (</a:t>
            </a:r>
            <a:r>
              <a:rPr lang="ru-RU" dirty="0" err="1"/>
              <a:t>гиперлипидемия</a:t>
            </a:r>
            <a:r>
              <a:rPr lang="ru-RU" dirty="0"/>
              <a:t>) </a:t>
            </a:r>
            <a:endParaRPr lang="ru-RU" dirty="0" smtClean="0"/>
          </a:p>
          <a:p>
            <a:pPr lvl="1"/>
            <a:r>
              <a:rPr lang="ru-RU" dirty="0" smtClean="0"/>
              <a:t>диета </a:t>
            </a:r>
          </a:p>
          <a:p>
            <a:pPr lvl="1"/>
            <a:r>
              <a:rPr lang="ru-RU" dirty="0" smtClean="0"/>
              <a:t>использование </a:t>
            </a:r>
            <a:r>
              <a:rPr lang="ru-RU" dirty="0"/>
              <a:t>режимов ПД с минимальным применением </a:t>
            </a:r>
            <a:r>
              <a:rPr lang="ru-RU" dirty="0" err="1"/>
              <a:t>глюкозосодержащих</a:t>
            </a:r>
            <a:r>
              <a:rPr lang="ru-RU" dirty="0"/>
              <a:t> растворов, использование ДР с минимальной концентрацией глюкозы, использование </a:t>
            </a:r>
            <a:r>
              <a:rPr lang="ru-RU" dirty="0" err="1"/>
              <a:t>безглюкозных</a:t>
            </a:r>
            <a:r>
              <a:rPr lang="ru-RU" dirty="0"/>
              <a:t> растворов </a:t>
            </a:r>
            <a:endParaRPr lang="ru-RU" dirty="0" smtClean="0"/>
          </a:p>
          <a:p>
            <a:pPr lvl="1"/>
            <a:r>
              <a:rPr lang="ru-RU" dirty="0" smtClean="0"/>
              <a:t>экстракорпоральные </a:t>
            </a:r>
            <a:r>
              <a:rPr lang="ru-RU" dirty="0"/>
              <a:t>методы коррекции </a:t>
            </a:r>
            <a:r>
              <a:rPr lang="ru-RU" dirty="0" err="1" smtClean="0"/>
              <a:t>гиперлипидемии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Нарушение </a:t>
            </a:r>
            <a:r>
              <a:rPr lang="ru-RU" dirty="0" err="1"/>
              <a:t>нутриционного</a:t>
            </a:r>
            <a:r>
              <a:rPr lang="ru-RU" dirty="0"/>
              <a:t> статуса </a:t>
            </a:r>
            <a:endParaRPr lang="ru-RU" dirty="0" smtClean="0"/>
          </a:p>
          <a:p>
            <a:pPr lvl="1"/>
            <a:r>
              <a:rPr lang="ru-RU" dirty="0" smtClean="0"/>
              <a:t> </a:t>
            </a:r>
            <a:r>
              <a:rPr lang="ru-RU" dirty="0"/>
              <a:t>диета (увеличение потребления </a:t>
            </a:r>
            <a:r>
              <a:rPr lang="ru-RU" dirty="0" smtClean="0"/>
              <a:t>белка</a:t>
            </a:r>
          </a:p>
          <a:p>
            <a:pPr lvl="1"/>
            <a:r>
              <a:rPr lang="ru-RU" dirty="0" smtClean="0"/>
              <a:t>специальные </a:t>
            </a:r>
            <a:r>
              <a:rPr lang="ru-RU" dirty="0"/>
              <a:t>белковые смеси </a:t>
            </a:r>
            <a:endParaRPr lang="ru-RU" dirty="0" smtClean="0"/>
          </a:p>
          <a:p>
            <a:pPr lvl="1"/>
            <a:r>
              <a:rPr lang="ru-RU" dirty="0" smtClean="0"/>
              <a:t>анаболические </a:t>
            </a:r>
            <a:r>
              <a:rPr lang="ru-RU" dirty="0"/>
              <a:t>стероиды (парентерально - </a:t>
            </a:r>
            <a:r>
              <a:rPr lang="ru-RU" dirty="0" err="1"/>
              <a:t>нандролон</a:t>
            </a:r>
            <a:r>
              <a:rPr lang="ru-RU" dirty="0"/>
              <a:t> на срок не более 6 мес</a:t>
            </a:r>
            <a:r>
              <a:rPr lang="ru-RU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342734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Инфекционные осложнения </a:t>
            </a:r>
            <a:r>
              <a:rPr lang="ru-RU" dirty="0" err="1"/>
              <a:t>перитонеального</a:t>
            </a:r>
            <a:r>
              <a:rPr lang="ru-RU" dirty="0"/>
              <a:t> </a:t>
            </a:r>
            <a:r>
              <a:rPr lang="ru-RU" dirty="0" smtClean="0"/>
              <a:t>диализа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Диализный </a:t>
            </a:r>
            <a:r>
              <a:rPr lang="ru-RU" sz="1800" dirty="0"/>
              <a:t>перитонит </a:t>
            </a:r>
            <a:r>
              <a:rPr lang="ru-RU" sz="1800" dirty="0" smtClean="0"/>
              <a:t>- </a:t>
            </a:r>
            <a:r>
              <a:rPr lang="ru-RU" sz="1800" dirty="0"/>
              <a:t>воспалительное заболевание брюшины у пациентов, получающих ПД, не обусловленное деструкцией органов брюшной полости и развивающееся вследствие микробной контаминации брюшной полости или воздействия других раздражающих </a:t>
            </a:r>
            <a:r>
              <a:rPr lang="ru-RU" sz="1800" dirty="0" smtClean="0"/>
              <a:t>факторов</a:t>
            </a:r>
          </a:p>
          <a:p>
            <a:r>
              <a:rPr lang="ru-RU" sz="1800" dirty="0" smtClean="0"/>
              <a:t>ДП </a:t>
            </a:r>
            <a:r>
              <a:rPr lang="ru-RU" sz="1800" dirty="0"/>
              <a:t>в подавляющем большинстве случаев лечатся консервативно </a:t>
            </a:r>
            <a:endParaRPr lang="ru-RU" sz="1800" dirty="0" smtClean="0"/>
          </a:p>
          <a:p>
            <a:r>
              <a:rPr lang="ru-RU" sz="1800" dirty="0" smtClean="0"/>
              <a:t>Лечение:</a:t>
            </a:r>
          </a:p>
          <a:p>
            <a:pPr lvl="1"/>
            <a:r>
              <a:rPr lang="ru-RU" sz="1800" dirty="0" smtClean="0"/>
              <a:t>промывание </a:t>
            </a:r>
            <a:r>
              <a:rPr lang="ru-RU" sz="1800" dirty="0"/>
              <a:t>брюшной полости (</a:t>
            </a:r>
            <a:r>
              <a:rPr lang="ru-RU" sz="1800" dirty="0" err="1"/>
              <a:t>перитонеальныйлаваж</a:t>
            </a:r>
            <a:r>
              <a:rPr lang="ru-RU" sz="1800" dirty="0" smtClean="0"/>
              <a:t>)</a:t>
            </a:r>
          </a:p>
          <a:p>
            <a:pPr lvl="1"/>
            <a:r>
              <a:rPr lang="ru-RU" sz="1800" dirty="0" smtClean="0"/>
              <a:t> </a:t>
            </a:r>
            <a:r>
              <a:rPr lang="ru-RU" sz="1800" dirty="0" err="1" smtClean="0"/>
              <a:t>гепаринотерапия</a:t>
            </a:r>
            <a:endParaRPr lang="ru-RU" sz="1800" dirty="0" smtClean="0"/>
          </a:p>
          <a:p>
            <a:pPr lvl="1"/>
            <a:r>
              <a:rPr lang="ru-RU" sz="1800" dirty="0" smtClean="0"/>
              <a:t>антимикробная </a:t>
            </a:r>
            <a:r>
              <a:rPr lang="ru-RU" sz="1800" dirty="0"/>
              <a:t>терапия в соответствии с рекомендациями ISPD, продолжительностью не менее двух недель </a:t>
            </a:r>
            <a:endParaRPr lang="ru-RU" sz="1800" dirty="0" smtClean="0"/>
          </a:p>
          <a:p>
            <a:pPr lvl="1"/>
            <a:r>
              <a:rPr lang="ru-RU" sz="1800" dirty="0" smtClean="0"/>
              <a:t>Коррекция программы </a:t>
            </a:r>
            <a:r>
              <a:rPr lang="ru-RU" sz="1800" dirty="0"/>
              <a:t>ПД </a:t>
            </a:r>
            <a:endParaRPr lang="ru-RU" sz="1800" dirty="0" smtClean="0"/>
          </a:p>
          <a:p>
            <a:pPr lvl="1"/>
            <a:r>
              <a:rPr lang="ru-RU" sz="1800" dirty="0" smtClean="0"/>
              <a:t>временное </a:t>
            </a:r>
            <a:r>
              <a:rPr lang="ru-RU" sz="1800" dirty="0"/>
              <a:t>прекращение </a:t>
            </a:r>
            <a:r>
              <a:rPr lang="ru-RU" sz="1800" dirty="0" smtClean="0"/>
              <a:t>ПД</a:t>
            </a:r>
          </a:p>
          <a:p>
            <a:pPr lvl="1"/>
            <a:r>
              <a:rPr lang="ru-RU" sz="1800" dirty="0" smtClean="0"/>
              <a:t> </a:t>
            </a:r>
            <a:r>
              <a:rPr lang="ru-RU" sz="1800" dirty="0" err="1" smtClean="0"/>
              <a:t>реимплантация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перитонеального</a:t>
            </a:r>
            <a:r>
              <a:rPr lang="ru-RU" sz="1800" dirty="0" smtClean="0"/>
              <a:t> </a:t>
            </a:r>
            <a:r>
              <a:rPr lang="ru-RU" sz="1800" dirty="0"/>
              <a:t>катетера </a:t>
            </a:r>
            <a:endParaRPr lang="ru-RU" sz="1800" dirty="0" smtClean="0"/>
          </a:p>
          <a:p>
            <a:pPr lvl="1"/>
            <a:r>
              <a:rPr lang="ru-RU" sz="1800" dirty="0" smtClean="0"/>
              <a:t>удаление </a:t>
            </a:r>
            <a:r>
              <a:rPr lang="ru-RU" sz="1800" dirty="0"/>
              <a:t>ПД-катетера</a:t>
            </a:r>
          </a:p>
        </p:txBody>
      </p:sp>
    </p:spTree>
    <p:extLst>
      <p:ext uri="{BB962C8B-B14F-4D97-AF65-F5344CB8AC3E}">
        <p14:creationId xmlns:p14="http://schemas.microsoft.com/office/powerpoint/2010/main" val="30109043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Классификация диализных перитонитов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Возвратный </a:t>
            </a:r>
            <a:r>
              <a:rPr lang="ru-RU" dirty="0"/>
              <a:t>– эпизод, возникший в пределах 4 недель после прекращения терапии предыдущего эпизода, но вызванный другим микроорганизмом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Рецидивирующий – эпизод, возникший в пределах 4 недель после прекращения терапии предыдущего эпизода, вызванный тем же самым микроорганизмом (или при отрицательных результатах микробиологического исследования) </a:t>
            </a:r>
          </a:p>
          <a:p>
            <a:r>
              <a:rPr lang="ru-RU" dirty="0" smtClean="0"/>
              <a:t>Повторный </a:t>
            </a:r>
            <a:r>
              <a:rPr lang="ru-RU" dirty="0"/>
              <a:t>– эпизод, возникший более чем через 4 недели после прекращения терапии предыдущего эпизода, вызванный тем же самым микроорганизмом </a:t>
            </a:r>
          </a:p>
          <a:p>
            <a:r>
              <a:rPr lang="ru-RU" dirty="0" smtClean="0"/>
              <a:t>Рефрактерный </a:t>
            </a:r>
            <a:r>
              <a:rPr lang="ru-RU" dirty="0"/>
              <a:t>- отсутствие положительной динамики (отсутствие просветления диализата) в течение 5 дней антибактериальной терапии </a:t>
            </a:r>
          </a:p>
          <a:p>
            <a:r>
              <a:rPr lang="ru-RU" dirty="0" smtClean="0"/>
              <a:t>Катетер-ассоциированный</a:t>
            </a:r>
            <a:r>
              <a:rPr lang="ru-RU" dirty="0"/>
              <a:t>– перитонит, протекающий одновременно с инфекцией МВК или туннельной инфекцией, вызванный тем же возбудителем (или при отрицательных результатах микробиологического исследования) </a:t>
            </a:r>
          </a:p>
        </p:txBody>
      </p:sp>
    </p:spTree>
    <p:extLst>
      <p:ext uri="{BB962C8B-B14F-4D97-AF65-F5344CB8AC3E}">
        <p14:creationId xmlns:p14="http://schemas.microsoft.com/office/powerpoint/2010/main" val="8093648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Инфекционные осложнения </a:t>
            </a:r>
            <a:r>
              <a:rPr lang="ru-RU" dirty="0" err="1"/>
              <a:t>перитонеального</a:t>
            </a:r>
            <a:r>
              <a:rPr lang="ru-RU" dirty="0"/>
              <a:t> </a:t>
            </a:r>
            <a:r>
              <a:rPr lang="ru-RU" dirty="0" smtClean="0"/>
              <a:t>диализа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Инфекция </a:t>
            </a:r>
            <a:r>
              <a:rPr lang="ru-RU" dirty="0"/>
              <a:t>места выхода ПД-катетера - воспаление кожи и подкожной клетчатки, распространяющееся до манжеты, расположенной в подкожном </a:t>
            </a:r>
            <a:r>
              <a:rPr lang="ru-RU" dirty="0" smtClean="0"/>
              <a:t>тоннеле</a:t>
            </a:r>
            <a:endParaRPr lang="ru-RU" dirty="0"/>
          </a:p>
          <a:p>
            <a:r>
              <a:rPr lang="ru-RU" dirty="0" smtClean="0"/>
              <a:t>Тоннельная </a:t>
            </a:r>
            <a:r>
              <a:rPr lang="ru-RU" dirty="0"/>
              <a:t>инфекция ПД-катетера - воспаление кожи и подкожной клетчатки, распространяющееся после манжеты, расположенной в подкожном тоннеле, с вовлечением манжеты в воспалительный процесс. Тоннельная инфекция может быть причиной развития </a:t>
            </a:r>
            <a:r>
              <a:rPr lang="ru-RU" dirty="0" smtClean="0"/>
              <a:t>перитонита и </a:t>
            </a:r>
            <a:r>
              <a:rPr lang="ru-RU" dirty="0"/>
              <a:t>в большинстве случаев лечится </a:t>
            </a:r>
            <a:r>
              <a:rPr lang="ru-RU" dirty="0" smtClean="0"/>
              <a:t>оперативно</a:t>
            </a:r>
          </a:p>
          <a:p>
            <a:r>
              <a:rPr lang="ru-RU" dirty="0" smtClean="0"/>
              <a:t>Лечение:</a:t>
            </a:r>
          </a:p>
          <a:p>
            <a:pPr lvl="2"/>
            <a:r>
              <a:rPr lang="ru-RU" dirty="0"/>
              <a:t>- местное лечение </a:t>
            </a:r>
          </a:p>
          <a:p>
            <a:pPr lvl="2"/>
            <a:r>
              <a:rPr lang="ru-RU" dirty="0"/>
              <a:t>- системная </a:t>
            </a:r>
            <a:r>
              <a:rPr lang="ru-RU" dirty="0" err="1"/>
              <a:t>антибактериальнаятерапия</a:t>
            </a:r>
            <a:endParaRPr lang="ru-RU" dirty="0"/>
          </a:p>
          <a:p>
            <a:pPr lvl="2"/>
            <a:r>
              <a:rPr lang="ru-RU" dirty="0"/>
              <a:t> - хирургическое лечение</a:t>
            </a:r>
          </a:p>
          <a:p>
            <a:pPr lvl="2"/>
            <a:r>
              <a:rPr lang="ru-RU" dirty="0"/>
              <a:t> - </a:t>
            </a:r>
            <a:r>
              <a:rPr lang="ru-RU" dirty="0" err="1"/>
              <a:t>реимплантацияперитонеального</a:t>
            </a:r>
            <a:r>
              <a:rPr lang="ru-RU" dirty="0"/>
              <a:t> катетера </a:t>
            </a:r>
          </a:p>
          <a:p>
            <a:pPr lvl="2"/>
            <a:r>
              <a:rPr lang="ru-RU" dirty="0"/>
              <a:t> </a:t>
            </a:r>
            <a:r>
              <a:rPr lang="ru-RU" dirty="0" smtClean="0"/>
              <a:t>- удаление </a:t>
            </a:r>
            <a:r>
              <a:rPr lang="ru-RU" dirty="0" err="1"/>
              <a:t>перитонеального</a:t>
            </a:r>
            <a:r>
              <a:rPr lang="ru-RU" dirty="0"/>
              <a:t> катетера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9274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План лабораторного обследования пациента, получающего лечение ПД на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8998" r="30627" b="16482"/>
          <a:stretch/>
        </p:blipFill>
        <p:spPr bwMode="auto">
          <a:xfrm>
            <a:off x="1043608" y="1484784"/>
            <a:ext cx="727280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3505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План лабораторного обследования пациента, получающего лечение ПД на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9" t="22307" r="30479" b="10384"/>
          <a:stretch/>
        </p:blipFill>
        <p:spPr bwMode="auto">
          <a:xfrm>
            <a:off x="971600" y="1484784"/>
            <a:ext cx="727280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0384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План лабораторного обследования пациента, получающего лечение ПД на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5" t="21154" r="30695" b="28654"/>
          <a:stretch/>
        </p:blipFill>
        <p:spPr bwMode="auto">
          <a:xfrm>
            <a:off x="683568" y="1564675"/>
            <a:ext cx="7776864" cy="508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0281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План лабораторного обследования пациента, получающего лечение ПД на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8" t="15192" r="32857" b="16346"/>
          <a:stretch/>
        </p:blipFill>
        <p:spPr bwMode="auto">
          <a:xfrm>
            <a:off x="1259632" y="1484784"/>
            <a:ext cx="6408712" cy="500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297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Схема диффузии при перитонеальном диализе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002" y="4653136"/>
            <a:ext cx="8229600" cy="1617043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Диффузия</a:t>
            </a:r>
            <a:r>
              <a:rPr lang="ru-RU" dirty="0"/>
              <a:t> – это перемещение растворенных веществ из раствора с более высокой их концентрацией в раствор с более низкой их концентрацией до достижения </a:t>
            </a:r>
            <a:r>
              <a:rPr lang="ru-RU" dirty="0" smtClean="0"/>
              <a:t>равновесия </a:t>
            </a:r>
          </a:p>
          <a:p>
            <a:r>
              <a:rPr lang="ru-RU" dirty="0" smtClean="0"/>
              <a:t>Удаление </a:t>
            </a:r>
            <a:r>
              <a:rPr lang="ru-RU" dirty="0"/>
              <a:t>из организма продуктов обмена и электролитов крови обеспечивается посредством прохождения их через мембрану в </a:t>
            </a:r>
            <a:r>
              <a:rPr lang="ru-RU" dirty="0" smtClean="0"/>
              <a:t>диализат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6730" r="31344" b="43365"/>
          <a:stretch/>
        </p:blipFill>
        <p:spPr bwMode="auto">
          <a:xfrm>
            <a:off x="90849" y="1636580"/>
            <a:ext cx="295646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8088" r="31539" b="21875"/>
          <a:stretch/>
        </p:blipFill>
        <p:spPr bwMode="auto">
          <a:xfrm>
            <a:off x="6096890" y="1663758"/>
            <a:ext cx="2795590" cy="2557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6635" r="31344" b="13461"/>
          <a:stretch/>
        </p:blipFill>
        <p:spPr bwMode="auto">
          <a:xfrm>
            <a:off x="3131840" y="1636580"/>
            <a:ext cx="2867924" cy="258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7934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1800" dirty="0" err="1" smtClean="0"/>
              <a:t>К.Я.Гуревич</a:t>
            </a:r>
            <a:r>
              <a:rPr lang="ru-RU" sz="1800" dirty="0"/>
              <a:t>, </a:t>
            </a:r>
            <a:r>
              <a:rPr lang="ru-RU" sz="1800" dirty="0" err="1" smtClean="0"/>
              <a:t>О.Н.Лаврова</a:t>
            </a:r>
            <a:r>
              <a:rPr lang="ru-RU" sz="1800" dirty="0"/>
              <a:t>, </a:t>
            </a:r>
            <a:r>
              <a:rPr lang="ru-RU" sz="1800" dirty="0" err="1" smtClean="0"/>
              <a:t>А.П.Ильин</a:t>
            </a:r>
            <a:r>
              <a:rPr lang="ru-RU" sz="1800" dirty="0"/>
              <a:t>, </a:t>
            </a:r>
            <a:r>
              <a:rPr lang="ru-RU" sz="1800" dirty="0" err="1" smtClean="0"/>
              <a:t>О.Н.Котенко</a:t>
            </a:r>
            <a:r>
              <a:rPr lang="ru-RU" sz="1800" dirty="0"/>
              <a:t>, </a:t>
            </a:r>
            <a:r>
              <a:rPr lang="ru-RU" sz="1800" dirty="0" err="1" smtClean="0"/>
              <a:t>А.М.Андрусев</a:t>
            </a:r>
            <a:r>
              <a:rPr lang="ru-RU" sz="1800" dirty="0"/>
              <a:t>, </a:t>
            </a:r>
            <a:r>
              <a:rPr lang="ru-RU" sz="1800" dirty="0" smtClean="0"/>
              <a:t>А.Ю</a:t>
            </a:r>
            <a:r>
              <a:rPr lang="ru-RU" sz="1800" dirty="0"/>
              <a:t>. Земченков, </a:t>
            </a:r>
            <a:r>
              <a:rPr lang="ru-RU" sz="1800" dirty="0" err="1" smtClean="0"/>
              <a:t>Е.В.Шутов</a:t>
            </a:r>
            <a:r>
              <a:rPr lang="ru-RU" sz="1800" dirty="0"/>
              <a:t>, </a:t>
            </a:r>
            <a:r>
              <a:rPr lang="ru-RU" sz="1800" dirty="0" err="1" smtClean="0"/>
              <a:t>А.С.Гурков</a:t>
            </a:r>
            <a:r>
              <a:rPr lang="ru-RU" sz="1800" dirty="0" smtClean="0"/>
              <a:t>. Клинические </a:t>
            </a:r>
            <a:r>
              <a:rPr lang="ru-RU" sz="1800" dirty="0"/>
              <a:t>рекомендации «Лечение пациентов с хронической болезнью почек 5 стадии методом </a:t>
            </a:r>
            <a:r>
              <a:rPr lang="ru-RU" sz="1800" dirty="0" err="1"/>
              <a:t>перитонеального</a:t>
            </a:r>
            <a:r>
              <a:rPr lang="ru-RU" sz="1800" dirty="0"/>
              <a:t> диализа</a:t>
            </a:r>
            <a:r>
              <a:rPr lang="ru-RU" sz="1800" dirty="0" smtClean="0"/>
              <a:t>». </a:t>
            </a: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www.nephro.ru/content/files/recomendations/PD_guidelines_Rus_16.pdf</a:t>
            </a:r>
            <a:endParaRPr lang="ru-RU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800" dirty="0"/>
              <a:t>КЛИНИЧЕСКИЙ ПРОТОКОЛ ПЕРИТОНЕАЛЬНЫЙ </a:t>
            </a:r>
            <a:r>
              <a:rPr lang="ru-RU" sz="1800" dirty="0" smtClean="0"/>
              <a:t>ДИАЛИЗ. </a:t>
            </a:r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nephro.kz/images/download/protocols/2_NEFROLOGIYA_DETSKAYA/2_peritonealnyy_dializ.pdf</a:t>
            </a:r>
            <a:endParaRPr lang="ru-RU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800" dirty="0"/>
              <a:t>Руководство для пациентов на перитонеальном </a:t>
            </a:r>
            <a:r>
              <a:rPr lang="ru-RU" sz="1800" dirty="0" err="1" smtClean="0"/>
              <a:t>диализе.Информация</a:t>
            </a:r>
            <a:r>
              <a:rPr lang="ru-RU" sz="1800" dirty="0" smtClean="0"/>
              <a:t> </a:t>
            </a:r>
            <a:r>
              <a:rPr lang="ru-RU" sz="1800" dirty="0"/>
              <a:t>о </a:t>
            </a:r>
            <a:r>
              <a:rPr lang="ru-RU" sz="1800" dirty="0" smtClean="0"/>
              <a:t>лечении. </a:t>
            </a:r>
            <a:r>
              <a:rPr lang="en-US" sz="1800" dirty="0">
                <a:hlinkClick r:id="rId4"/>
              </a:rPr>
              <a:t>http://dialize.lv/content/files/%D0%A0%D1%83%D0%BA%D0%BE%D0%B2%D0%BE%D0%B4%D1%81%D1%82%D0%B2%D0%BE_%D0%B4%D0%BB%D1%8F_%D0%BF%D0%B0%D1%86%D0%B8%D0%B5%D0%BD%D1%82%D0%BE%D0%B2_%D0%BD%D0%B0_%20%D0%BF%D0%B5%D1%80%D0%B8%D1%82%D0%BE%D0%BD%D0%B5%D0%B0%D0%BB%D1%8C%D0%BD%D0%BE%D0%BC_%</a:t>
            </a:r>
            <a:r>
              <a:rPr lang="en-US" sz="1800" dirty="0" smtClean="0">
                <a:hlinkClick r:id="rId4"/>
              </a:rPr>
              <a:t>D0%B4%D0%B8%D0%B0%D0%BB%D0%B8%D0%B7%D0%B5.pdf</a:t>
            </a:r>
            <a:endParaRPr lang="ru-RU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800" dirty="0"/>
              <a:t>Тактика почечно-заместительной терапии в регионах России со средней плотностью населения. Учебное пособие. – Волгоград: </a:t>
            </a:r>
            <a:r>
              <a:rPr lang="ru-RU" sz="1800" dirty="0" err="1"/>
              <a:t>ВолгГМУ</a:t>
            </a:r>
            <a:r>
              <a:rPr lang="ru-RU" sz="1800" dirty="0"/>
              <a:t>, 2018. – 44 с. </a:t>
            </a:r>
            <a:endParaRPr lang="ru-RU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800" dirty="0"/>
              <a:t>Г.А. Земченков1, А.Б. Сабодаш1,2, Н.С. Казанцева1, О.В. Макарова1, А.Ю. </a:t>
            </a:r>
            <a:r>
              <a:rPr lang="ru-RU" sz="1800" dirty="0" err="1" smtClean="0"/>
              <a:t>Земченков.Классические</a:t>
            </a:r>
            <a:r>
              <a:rPr lang="ru-RU" sz="1800" dirty="0" smtClean="0"/>
              <a:t> </a:t>
            </a:r>
            <a:r>
              <a:rPr lang="ru-RU" sz="1800" dirty="0"/>
              <a:t>и </a:t>
            </a:r>
            <a:r>
              <a:rPr lang="ru-RU" sz="1800" dirty="0" err="1"/>
              <a:t>online</a:t>
            </a:r>
            <a:r>
              <a:rPr lang="ru-RU" sz="1800" dirty="0"/>
              <a:t> методы измерения </a:t>
            </a:r>
            <a:r>
              <a:rPr lang="ru-RU" sz="1800" dirty="0" err="1"/>
              <a:t>Kt</a:t>
            </a:r>
            <a:r>
              <a:rPr lang="ru-RU" sz="1800" dirty="0"/>
              <a:t>/V: сопоставления и </a:t>
            </a:r>
            <a:r>
              <a:rPr lang="ru-RU" sz="1800" dirty="0" smtClean="0"/>
              <a:t>надежность.</a:t>
            </a:r>
            <a:r>
              <a:rPr lang="ru-RU" sz="1600" dirty="0"/>
              <a:t> Нефрология и диализ · Т. 17, № 2 2015</a:t>
            </a:r>
            <a:endParaRPr lang="ru-RU" sz="1800" dirty="0" smtClean="0"/>
          </a:p>
          <a:p>
            <a:pPr marL="514350" indent="-514350">
              <a:buFont typeface="+mj-lt"/>
              <a:buAutoNum type="arabicPeriod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06230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Схема осмоса при перитонеальном диализе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Осмос</a:t>
            </a:r>
            <a:r>
              <a:rPr lang="ru-RU" dirty="0"/>
              <a:t> – это переход воды через полупроницаемую мембрану из области с низкой концентрацией растворенного вещества в область с высокой концентрацией растворенного </a:t>
            </a:r>
            <a:r>
              <a:rPr lang="ru-RU" dirty="0" smtClean="0"/>
              <a:t>вещества</a:t>
            </a:r>
          </a:p>
          <a:p>
            <a:r>
              <a:rPr lang="ru-RU" dirty="0" smtClean="0"/>
              <a:t>При </a:t>
            </a:r>
            <a:r>
              <a:rPr lang="ru-RU" dirty="0"/>
              <a:t>перитонеальном диализе растворенным веществом, или осмотическим агентом, обычно является </a:t>
            </a:r>
            <a:r>
              <a:rPr lang="ru-RU" dirty="0" smtClean="0"/>
              <a:t>глюкоза</a:t>
            </a:r>
            <a:endParaRPr lang="ru-RU" dirty="0"/>
          </a:p>
          <a:p>
            <a:r>
              <a:rPr lang="ru-RU" dirty="0" smtClean="0"/>
              <a:t>Если </a:t>
            </a:r>
            <a:r>
              <a:rPr lang="ru-RU" dirty="0"/>
              <a:t>концентрация вещества (диффузия) или осмотического агента (осмос) становится одинаковой по обе стороны мембраны, то наступает равновесие или </a:t>
            </a:r>
            <a:r>
              <a:rPr lang="ru-RU" dirty="0" smtClean="0"/>
              <a:t>насыщение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67" t="17490" r="26399" b="10121"/>
          <a:stretch/>
        </p:blipFill>
        <p:spPr bwMode="auto">
          <a:xfrm>
            <a:off x="6444208" y="1050878"/>
            <a:ext cx="2047164" cy="529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240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Ультрафильтрация </a:t>
            </a:r>
            <a:r>
              <a:rPr lang="ru-RU" dirty="0" smtClean="0"/>
              <a:t>и Конвекция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Ультрафильтрация</a:t>
            </a:r>
            <a:r>
              <a:rPr lang="ru-RU" dirty="0" smtClean="0"/>
              <a:t> –выведение </a:t>
            </a:r>
            <a:r>
              <a:rPr lang="ru-RU" dirty="0"/>
              <a:t>из организма избытка воды. При ПД она обеспечивается, в основном, за счет использования диализирующего раствора с повышенной концентрацией глюкозы. Разные виды диализирующих растворов содержат различное количество глюкозы. Чем выше концентрация глюкозы, тем больше избыточной жидкости будет </a:t>
            </a:r>
            <a:r>
              <a:rPr lang="ru-RU" dirty="0" smtClean="0"/>
              <a:t>удалено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Конвекция</a:t>
            </a:r>
            <a:r>
              <a:rPr lang="ru-RU" dirty="0" smtClean="0"/>
              <a:t> –явление</a:t>
            </a:r>
            <a:r>
              <a:rPr lang="ru-RU" dirty="0"/>
              <a:t>, сопутствующее ультрафильтрации. При движении под действием давления жидкость уносит с собой растворенные вещества, которые проходят через мембрану</a:t>
            </a:r>
          </a:p>
        </p:txBody>
      </p:sp>
    </p:spTree>
    <p:extLst>
      <p:ext uri="{BB962C8B-B14F-4D97-AF65-F5344CB8AC3E}">
        <p14:creationId xmlns:p14="http://schemas.microsoft.com/office/powerpoint/2010/main" val="3982549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Имплантация </a:t>
            </a:r>
            <a:r>
              <a:rPr lang="ru-RU" dirty="0" err="1"/>
              <a:t>перитонеального</a:t>
            </a:r>
            <a:r>
              <a:rPr lang="ru-RU" dirty="0"/>
              <a:t> катетера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72809" y="1595488"/>
            <a:ext cx="4571199" cy="2769615"/>
            <a:chOff x="611560" y="1603863"/>
            <a:chExt cx="7998061" cy="4356504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03" t="39608" r="28641" b="21539"/>
            <a:stretch/>
          </p:blipFill>
          <p:spPr bwMode="auto">
            <a:xfrm>
              <a:off x="760749" y="1603863"/>
              <a:ext cx="7848872" cy="4356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611560" y="4941168"/>
              <a:ext cx="93610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572000" y="1439807"/>
            <a:ext cx="4460773" cy="2781281"/>
            <a:chOff x="4601252" y="1583822"/>
            <a:chExt cx="4542748" cy="2781281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33" t="61641" r="13179" b="11346"/>
            <a:stretch/>
          </p:blipFill>
          <p:spPr bwMode="auto">
            <a:xfrm>
              <a:off x="4738155" y="1583822"/>
              <a:ext cx="4405845" cy="2781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4601252" y="3961040"/>
              <a:ext cx="762836" cy="2889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04798" y="4365104"/>
            <a:ext cx="87344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err="1" smtClean="0"/>
              <a:t>Минилапаротомия</a:t>
            </a:r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  <a:p>
            <a:r>
              <a:rPr lang="ru-RU" dirty="0" smtClean="0"/>
              <a:t>Осуществляется </a:t>
            </a:r>
            <a:r>
              <a:rPr lang="ru-RU" dirty="0"/>
              <a:t>путем </a:t>
            </a:r>
            <a:r>
              <a:rPr lang="ru-RU" dirty="0" smtClean="0"/>
              <a:t>разреза </a:t>
            </a:r>
            <a:r>
              <a:rPr lang="ru-RU" dirty="0"/>
              <a:t>брюшины и «слепого» </a:t>
            </a:r>
            <a:r>
              <a:rPr lang="ru-RU" dirty="0" smtClean="0"/>
              <a:t>проведения </a:t>
            </a:r>
            <a:r>
              <a:rPr lang="ru-RU" dirty="0"/>
              <a:t>катетера в полость малого таза на специальном проводнике. </a:t>
            </a:r>
            <a:endParaRPr lang="ru-RU" dirty="0" smtClean="0"/>
          </a:p>
          <a:p>
            <a:r>
              <a:rPr lang="ru-RU" dirty="0" smtClean="0"/>
              <a:t>Преимущества</a:t>
            </a:r>
            <a:r>
              <a:rPr lang="ru-RU" dirty="0"/>
              <a:t>: минимальная травма, местная анестезия. </a:t>
            </a:r>
            <a:endParaRPr lang="ru-RU" dirty="0" smtClean="0"/>
          </a:p>
          <a:p>
            <a:r>
              <a:rPr lang="ru-RU" dirty="0" smtClean="0"/>
              <a:t>Недостатки</a:t>
            </a:r>
            <a:r>
              <a:rPr lang="ru-RU" dirty="0"/>
              <a:t>: отсутствие достаточной </a:t>
            </a:r>
            <a:r>
              <a:rPr lang="ru-RU" dirty="0" smtClean="0"/>
              <a:t>визуализации, </a:t>
            </a:r>
            <a:r>
              <a:rPr lang="ru-RU" dirty="0"/>
              <a:t>невозможность ревизии и корректирующего вмешательства (разделение спаек, резекция сальника, фиксация дистального конца катетера в полости малого таза, повреждение внутренних органов</a:t>
            </a:r>
            <a:r>
              <a:rPr lang="ru-RU" dirty="0" smtClean="0"/>
              <a:t>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6033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Имплантация </a:t>
            </a:r>
            <a:r>
              <a:rPr lang="ru-RU" dirty="0" err="1"/>
              <a:t>перитонеального</a:t>
            </a:r>
            <a:r>
              <a:rPr lang="ru-RU" dirty="0"/>
              <a:t> катетера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72809" y="1595488"/>
            <a:ext cx="4571199" cy="2769615"/>
            <a:chOff x="611560" y="1603863"/>
            <a:chExt cx="7998061" cy="4356504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03" t="39608" r="28641" b="21539"/>
            <a:stretch/>
          </p:blipFill>
          <p:spPr bwMode="auto">
            <a:xfrm>
              <a:off x="760749" y="1603863"/>
              <a:ext cx="7848872" cy="4356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611560" y="4941168"/>
              <a:ext cx="93610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251520" y="4509120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Лапаротомия</a:t>
            </a:r>
          </a:p>
          <a:p>
            <a:r>
              <a:rPr lang="ru-RU" dirty="0" smtClean="0"/>
              <a:t> </a:t>
            </a:r>
            <a:r>
              <a:rPr lang="ru-RU" dirty="0"/>
              <a:t>Преимущества: низкий риск перфорации полых органов брюшной полости, достаточная визуализация, возможность ревизии и корректирующих вмешательств, фиксации катетера в полости малого </a:t>
            </a:r>
            <a:r>
              <a:rPr lang="ru-RU" dirty="0" smtClean="0"/>
              <a:t>таза.</a:t>
            </a:r>
          </a:p>
          <a:p>
            <a:r>
              <a:rPr lang="ru-RU" dirty="0" smtClean="0"/>
              <a:t>Недостатки</a:t>
            </a:r>
            <a:r>
              <a:rPr lang="ru-RU" dirty="0"/>
              <a:t>: спинальная анестезия, больший разрез, выше риск </a:t>
            </a:r>
            <a:r>
              <a:rPr lang="ru-RU" dirty="0" err="1" smtClean="0"/>
              <a:t>подтекания</a:t>
            </a:r>
            <a:r>
              <a:rPr lang="ru-RU" dirty="0" smtClean="0"/>
              <a:t> ДР </a:t>
            </a:r>
            <a:r>
              <a:rPr lang="ru-RU" dirty="0"/>
              <a:t>при начале ПД в ранние </a:t>
            </a:r>
            <a:r>
              <a:rPr lang="ru-RU" dirty="0" smtClean="0"/>
              <a:t>сроки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4572000" y="1439807"/>
            <a:ext cx="4460773" cy="2781281"/>
            <a:chOff x="4601252" y="1583822"/>
            <a:chExt cx="4542748" cy="2781281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33" t="61641" r="13179" b="11346"/>
            <a:stretch/>
          </p:blipFill>
          <p:spPr bwMode="auto">
            <a:xfrm>
              <a:off x="4738155" y="1583822"/>
              <a:ext cx="4405845" cy="2781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4601252" y="3961040"/>
              <a:ext cx="762836" cy="2889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7268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Имплантация </a:t>
            </a:r>
            <a:r>
              <a:rPr lang="ru-RU" dirty="0" err="1"/>
              <a:t>перитонеального</a:t>
            </a:r>
            <a:r>
              <a:rPr lang="ru-RU" dirty="0"/>
              <a:t> катетера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72809" y="1595488"/>
            <a:ext cx="4571199" cy="2769615"/>
            <a:chOff x="611560" y="1603863"/>
            <a:chExt cx="7998061" cy="4356504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03" t="39608" r="28641" b="21539"/>
            <a:stretch/>
          </p:blipFill>
          <p:spPr bwMode="auto">
            <a:xfrm>
              <a:off x="760749" y="1603863"/>
              <a:ext cx="7848872" cy="4356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611560" y="4941168"/>
              <a:ext cx="93610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23528" y="4365103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 Лапароскопия</a:t>
            </a:r>
          </a:p>
          <a:p>
            <a:r>
              <a:rPr lang="ru-RU" dirty="0" smtClean="0"/>
              <a:t>При </a:t>
            </a:r>
            <a:r>
              <a:rPr lang="ru-RU" dirty="0"/>
              <a:t>помощи </a:t>
            </a:r>
            <a:r>
              <a:rPr lang="ru-RU" dirty="0" err="1"/>
              <a:t>минитроакара</a:t>
            </a:r>
            <a:r>
              <a:rPr lang="ru-RU" dirty="0"/>
              <a:t> с использованием перитонеоскопии (</a:t>
            </a:r>
            <a:r>
              <a:rPr lang="ru-RU" dirty="0" err="1"/>
              <a:t>лапароскопчески</a:t>
            </a:r>
            <a:r>
              <a:rPr lang="ru-RU" dirty="0" smtClean="0"/>
              <a:t>) </a:t>
            </a:r>
            <a:r>
              <a:rPr lang="ru-RU" dirty="0"/>
              <a:t>Преимущества</a:t>
            </a:r>
            <a:r>
              <a:rPr lang="ru-RU" dirty="0" smtClean="0"/>
              <a:t>: хорошая </a:t>
            </a:r>
            <a:r>
              <a:rPr lang="ru-RU" dirty="0"/>
              <a:t>визуализация, возможность ревизии и корректирующих вмешательств, фиксации катетера в полости малого таза. </a:t>
            </a:r>
            <a:endParaRPr lang="ru-RU" dirty="0" smtClean="0"/>
          </a:p>
          <a:p>
            <a:r>
              <a:rPr lang="ru-RU" dirty="0" smtClean="0"/>
              <a:t>Недостатки</a:t>
            </a:r>
            <a:r>
              <a:rPr lang="ru-RU" dirty="0"/>
              <a:t>: высокая стоимость оборудования, необходимость специальной подготовки хирурга в перитонеоскопии, наркоз, </a:t>
            </a:r>
            <a:r>
              <a:rPr lang="ru-RU" dirty="0" err="1"/>
              <a:t>пневмоперитонеум</a:t>
            </a:r>
            <a:r>
              <a:rPr lang="ru-RU" dirty="0"/>
              <a:t>, большая длительность </a:t>
            </a:r>
            <a:r>
              <a:rPr lang="ru-RU" dirty="0" smtClean="0"/>
              <a:t>вмешательства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4572000" y="1439807"/>
            <a:ext cx="4460773" cy="2781281"/>
            <a:chOff x="4601252" y="1583822"/>
            <a:chExt cx="4542748" cy="2781281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33" t="61641" r="13179" b="11346"/>
            <a:stretch/>
          </p:blipFill>
          <p:spPr bwMode="auto">
            <a:xfrm>
              <a:off x="4738155" y="1583822"/>
              <a:ext cx="4405845" cy="2781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4601252" y="3961040"/>
              <a:ext cx="762836" cy="2889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0788475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2644</Words>
  <Application>Microsoft Office PowerPoint</Application>
  <PresentationFormat>Экран (4:3)</PresentationFormat>
  <Paragraphs>256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Перитонеальный диализ </vt:lpstr>
      <vt:lpstr>Перитонеальный диализ </vt:lpstr>
      <vt:lpstr>Преимущества</vt:lpstr>
      <vt:lpstr>Схема диффузии при перитонеальном диализе</vt:lpstr>
      <vt:lpstr>Схема осмоса при перитонеальном диализе</vt:lpstr>
      <vt:lpstr>Ультрафильтрация и Конвекция </vt:lpstr>
      <vt:lpstr>Имплантация перитонеального катетера</vt:lpstr>
      <vt:lpstr>Имплантация перитонеального катетера</vt:lpstr>
      <vt:lpstr>Имплантация перитонеального катетера</vt:lpstr>
      <vt:lpstr>Различные виды катетеров для ПД</vt:lpstr>
      <vt:lpstr>Принцип проведения перитонеального диализа</vt:lpstr>
      <vt:lpstr>Виды ПД</vt:lpstr>
      <vt:lpstr>Три этапа ручного ПД:</vt:lpstr>
      <vt:lpstr>Три этапа ручного ПД:</vt:lpstr>
      <vt:lpstr>Три этапа ручного ПД:</vt:lpstr>
      <vt:lpstr>Виды ПД</vt:lpstr>
      <vt:lpstr>Растворы для перитонеального диализа </vt:lpstr>
      <vt:lpstr>Растворы для перитонеального диализа </vt:lpstr>
      <vt:lpstr>Стартовая программа </vt:lpstr>
      <vt:lpstr>Методики оценки перитонеального транспорта Тест перитонеального равновесия (РЕТ)  </vt:lpstr>
      <vt:lpstr>Индикаторы эффективности лечения </vt:lpstr>
      <vt:lpstr>Доза перитонеального диализа – недельный клиренс мочевины Kt/V   сколько раз за неделю очищается от мочевины вся жидкость тела</vt:lpstr>
      <vt:lpstr>Дополнительно</vt:lpstr>
      <vt:lpstr>Показания к началу заместительной почечной терапии </vt:lpstr>
      <vt:lpstr>Показания для выбора метода перитонеального диализа у пациентов с ХБП 5 стадии</vt:lpstr>
      <vt:lpstr>Абсолютные противопоказания для ПД </vt:lpstr>
      <vt:lpstr>Относительные противопоказания для ПД</vt:lpstr>
      <vt:lpstr>Основные принципы лечения неинфекционных осложнений</vt:lpstr>
      <vt:lpstr>Основные принципы лечения неинфекционных осложнений</vt:lpstr>
      <vt:lpstr>Основные принципы лечения неинфекционных осложнений</vt:lpstr>
      <vt:lpstr>Основные принципы лечения неинфекционных осложнений</vt:lpstr>
      <vt:lpstr>Основные принципы лечения неинфекционных осложнений</vt:lpstr>
      <vt:lpstr>Инфекционные осложнения перитонеального диализа</vt:lpstr>
      <vt:lpstr>Классификация диализных перитонитов </vt:lpstr>
      <vt:lpstr>Инфекционные осложнения перитонеального диализа</vt:lpstr>
      <vt:lpstr>План лабораторного обследования пациента, получающего лечение ПД на год</vt:lpstr>
      <vt:lpstr>План лабораторного обследования пациента, получающего лечение ПД на год</vt:lpstr>
      <vt:lpstr>План лабораторного обследования пациента, получающего лечение ПД на год</vt:lpstr>
      <vt:lpstr>План лабораторного обследования пациента, получающего лечение ПД на год</vt:lpstr>
      <vt:lpstr>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ПЗ</dc:creator>
  <cp:lastModifiedBy>ПЗ</cp:lastModifiedBy>
  <cp:revision>31</cp:revision>
  <dcterms:created xsi:type="dcterms:W3CDTF">2020-04-24T04:10:15Z</dcterms:created>
  <dcterms:modified xsi:type="dcterms:W3CDTF">2020-04-24T07:42:59Z</dcterms:modified>
</cp:coreProperties>
</file>