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7" r:id="rId12"/>
    <p:sldId id="258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83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738D6-32C9-49AC-9E2A-2C057128D0D1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DFBBBF-BE24-4527-9FD5-D74124E4F1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E81AED-8867-475F-B070-5B75D0CFC735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8CAD1C-F3A8-4D67-8BFC-402CABD8860E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688A95-7678-49FA-A737-35450715E13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D5EF91-9FA2-42A2-BA70-71DEBDCB78EB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BBBF-BE24-4527-9FD5-D74124E4F1D2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97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6FB721-CB2B-4EB9-BE00-1FD5FC7371F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CA2889-7057-4EDB-9634-F0A75A3C2CB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1B7224-8949-4E83-B90F-EFD53D0C7B4C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96822D-DC2C-4EEB-B654-24D11A3BBDDD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D065F8-A6E6-4A55-BC78-7FF4060D7908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E82F-3D89-4855-BADB-2F48501F79BD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6E4D6-572C-4701-9739-59D3C93046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38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8D38-B4CB-4CE7-AAE1-9D5A9309EFEB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5F6A-EDFA-4739-97B0-CCA775ECEA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7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6F54-9CAC-4F85-AC1C-D0CAA92BF91C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F8E4-5B0E-4923-B34A-763FA7F148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01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84E5-E3C4-417C-ADB5-4DCC5D5F1AA1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15808-E8D1-4077-AFAD-31664DD7FA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32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EB9E-19C6-4430-B831-309BEAE998A6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DD206-3E47-4B94-AA5F-EDB58CF35C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00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D083-277B-468D-B9B4-43A9A3AB4128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5F73-48D9-4629-B080-FD3E9F5EC5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27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FC89-093B-4CD6-96F9-EA22DD55097A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4161-F5CC-4825-8D7D-7ECA00D005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980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A19C-DC93-4DB8-AAB8-888DB110717E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02D7-14C6-4EEA-8E3B-29C1319BF4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959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AE52-E532-4B0C-88F7-DCB4A08D552B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A827-6E85-4A70-9CFF-DBDEED54EE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064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9652875-B47B-4660-AC8C-148FB0B7755C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812739-458E-4713-B4AE-6071D3118E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032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B9B8-5193-477D-A17A-32FF3F0F343C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F212-912A-48E7-978A-505B542EEE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2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5587D-992F-44A9-8E43-6DD64A707EF6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945C2EBE-AED8-4F77-BD25-604EA841A823}" type="slidenum">
              <a:rPr lang="en-US" altLang="ru-RU"/>
              <a:pPr/>
              <a:t>‹#›</a:t>
            </a:fld>
            <a:endParaRPr lang="en-US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7" r:id="rId7"/>
    <p:sldLayoutId id="2147483698" r:id="rId8"/>
    <p:sldLayoutId id="2147483699" r:id="rId9"/>
    <p:sldLayoutId id="2147483694" r:id="rId10"/>
    <p:sldLayoutId id="2147483700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3238"/>
            <a:ext cx="8834438" cy="294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Руководство рентгенолога по визуализации распространенных </a:t>
            </a:r>
            <a:r>
              <a:rPr lang="ru-RU" sz="4000" b="1" dirty="0" smtClean="0">
                <a:latin typeface="+mn-lt"/>
              </a:rPr>
              <a:t>синдромов наследственного рака. </a:t>
            </a:r>
            <a:r>
              <a:rPr lang="ru-RU" sz="4000" b="1" dirty="0">
                <a:latin typeface="+mn-lt"/>
              </a:rPr>
              <a:t>Часть </a:t>
            </a:r>
            <a:r>
              <a:rPr lang="ru-RU" sz="4000" b="1" dirty="0" smtClean="0">
                <a:latin typeface="+mn-lt"/>
              </a:rPr>
              <a:t>2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5943600" cy="10271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defRPr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Выполнила: ординатор 2 года </a:t>
            </a:r>
          </a:p>
          <a:p>
            <a:pPr fontAlgn="auto">
              <a:defRPr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кафедры лучевой диагностики ИПО</a:t>
            </a:r>
          </a:p>
          <a:p>
            <a:pPr fontAlgn="auto">
              <a:defRPr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Фишер Полина Алексеевна</a:t>
            </a:r>
          </a:p>
          <a:p>
            <a:pPr fontAlgn="auto">
              <a:defRPr/>
            </a:pP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fontAlgn="auto">
              <a:defRPr/>
            </a:pP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fontAlgn="auto">
              <a:defRPr/>
            </a:pP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449638"/>
            <a:ext cx="581818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303588" y="6437313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Красноярск, 2021г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905000" y="73025"/>
            <a:ext cx="746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</a:t>
            </a:r>
            <a:b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Войно-Ясенецкого»</a:t>
            </a:r>
            <a:b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  <a:p>
            <a:endParaRPr lang="ru-RU" altLang="ru-RU" sz="2000"/>
          </a:p>
        </p:txBody>
      </p:sp>
      <p:pic>
        <p:nvPicPr>
          <p:cNvPr id="819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1138"/>
            <a:ext cx="11763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1906"/>
            <a:ext cx="8915400" cy="1449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Синдром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Линча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(продолжение).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УЗИ с ЦДК органов малого таза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4800600" cy="3560763"/>
          </a:xfrm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895600" y="51816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33400" y="5313363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Объемное образование </a:t>
            </a:r>
            <a:r>
              <a:rPr lang="ru-RU" altLang="ru-RU" sz="2000" b="1" dirty="0" smtClean="0"/>
              <a:t>правого придатка (стрелка</a:t>
            </a:r>
            <a:r>
              <a:rPr lang="ru-RU" altLang="ru-RU" sz="2000" b="1" dirty="0"/>
              <a:t>) солидно-кистозного </a:t>
            </a:r>
            <a:r>
              <a:rPr lang="ru-RU" altLang="ru-RU" sz="2000" b="1" dirty="0" smtClean="0"/>
              <a:t>строения </a:t>
            </a:r>
            <a:r>
              <a:rPr lang="ru-RU" altLang="ru-RU" sz="2000" b="1" dirty="0"/>
              <a:t>и повышенной </a:t>
            </a:r>
            <a:r>
              <a:rPr lang="ru-RU" altLang="ru-RU" sz="2000" b="1" dirty="0" err="1"/>
              <a:t>васкуляризацией</a:t>
            </a:r>
            <a:r>
              <a:rPr lang="ru-RU" altLang="ru-RU" sz="2000" b="1" dirty="0"/>
              <a:t>.  </a:t>
            </a:r>
            <a:r>
              <a:rPr lang="ru-RU" altLang="ru-RU" sz="2000" b="1" dirty="0" err="1"/>
              <a:t>Эндометриоидная</a:t>
            </a:r>
            <a:r>
              <a:rPr lang="ru-RU" altLang="ru-RU" sz="2000" b="1" dirty="0"/>
              <a:t> карцинома яичников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" y="685800"/>
            <a:ext cx="91440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Семейный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аденоматозный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полипоз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КТ брюшной полости с контрастным усилением в аксиальной проекции(а) и КТ грудной клетки с контрастным усилением в аксиальной проекции(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809750"/>
            <a:ext cx="3817938" cy="2917825"/>
          </a:xfrm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820863"/>
            <a:ext cx="4032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28600" y="44307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591050" y="42624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00050" y="4787900"/>
            <a:ext cx="4284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 Новообразования толстой кишки (стрелки). Множественные полипы толстой кишки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876800" y="4727575"/>
            <a:ext cx="411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Н</a:t>
            </a:r>
            <a:r>
              <a:rPr lang="ru-RU" altLang="ru-RU" sz="2000" b="1" dirty="0" smtClean="0"/>
              <a:t>овообразование мягких тканей передних отделов правой грудной стенки (стрелка). </a:t>
            </a:r>
            <a:r>
              <a:rPr lang="ru-RU" altLang="ru-RU" sz="2000" b="1" dirty="0" err="1" smtClean="0"/>
              <a:t>Десмоидная</a:t>
            </a:r>
            <a:r>
              <a:rPr lang="ru-RU" altLang="ru-RU" sz="2000" b="1" dirty="0" smtClean="0"/>
              <a:t> опухоль у 23-летнего мужчины с синдромом </a:t>
            </a:r>
            <a:r>
              <a:rPr lang="ru-RU" altLang="ru-RU" sz="2000" b="1" dirty="0" err="1" smtClean="0"/>
              <a:t>Гарднера</a:t>
            </a:r>
            <a:endParaRPr lang="ru-RU" altLang="ru-RU" sz="2000" b="1" dirty="0" smtClean="0"/>
          </a:p>
          <a:p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13" y="222250"/>
            <a:ext cx="8839200" cy="1450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Семейный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аденоматозный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полипоз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(продолжение).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Рентгеноскопия желудка с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контрастным усиление(а) и КТ нижней челюсти в аксиальной проекции(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1716088"/>
            <a:ext cx="3535362" cy="3494087"/>
          </a:xfrm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16088"/>
            <a:ext cx="376396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28600" y="49149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594225" y="487997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228600" y="5249863"/>
            <a:ext cx="432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Множественные полипы желудка (стрелки) у пациента с синдромом САП / Гарднера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133975" y="534035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Множественные остеомы (стрелки) нижних челюстей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аследственный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диффузный рак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желудка.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КТ брюшной полости с контрастным усилением в аксиальной проекции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4953000" cy="4103688"/>
          </a:xfrm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228600" y="54102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             Утолщение стенки желудка (стрелка), инвазия в селезенку.</a:t>
            </a:r>
          </a:p>
          <a:p>
            <a:r>
              <a:rPr lang="ru-RU" altLang="ru-RU" sz="2000" b="1"/>
              <a:t>                                        Аденокарцинома желудка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587875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Заключение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chemeClr val="tx1"/>
                </a:solidFill>
              </a:rPr>
              <a:t>Синдромы наследственного рака являются причиной 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~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5–10% всех видов рака. Визуализация играет ключевую роль в диагностике, мониторинге и лечении наследственных новообразований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у пациентов, а </a:t>
            </a:r>
            <a:r>
              <a:rPr lang="ru-RU" sz="2800" b="1" dirty="0">
                <a:solidFill>
                  <a:schemeClr val="tx1"/>
                </a:solidFill>
              </a:rPr>
              <a:t>также приносит пользу членам семьи, поскольку они также могут пройти генетическое </a:t>
            </a:r>
            <a:r>
              <a:rPr lang="ru-RU" sz="2800" b="1" dirty="0" smtClean="0">
                <a:solidFill>
                  <a:schemeClr val="tx1"/>
                </a:solidFill>
              </a:rPr>
              <a:t>исследование</a:t>
            </a:r>
            <a:endParaRPr lang="ru-RU" alt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1766888"/>
            <a:ext cx="7005638" cy="4371975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659383"/>
            <a:ext cx="840326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60" y="609600"/>
            <a:ext cx="8534401" cy="1450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Туберозный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склероз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МРТ(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FLAIR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) головного мозга в аксиальной проекции(а)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и МРТ Т1-ВИ с контрастным усилением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головного мозга 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в аксиальной проекции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(b)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9425"/>
            <a:ext cx="3627438" cy="3810000"/>
          </a:xfrm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9425"/>
            <a:ext cx="3802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52400" y="5189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572000" y="5167313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838200" y="5570538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Гамартомы(стрелки)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367213" y="5586413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  Субэпендимальная гигантоклеточная астроцитома -доброкачественная, медленнорастущая опухоль(стрелка)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50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Туберозный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склероз(продолжение). КТ с контрастным усилением забрюшинного пространства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аксиальной проекции(а) и КТ грудной клетки в корональной проекции(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b)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794125" cy="3184525"/>
          </a:xfrm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258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5875" y="4416425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686300" y="4606925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244475" y="4876800"/>
            <a:ext cx="3930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Двусторонние множественные </a:t>
            </a:r>
            <a:r>
              <a:rPr lang="ru-RU" altLang="ru-RU" sz="2000" b="1" dirty="0" err="1"/>
              <a:t>ангиомиолипомы</a:t>
            </a:r>
            <a:r>
              <a:rPr lang="ru-RU" altLang="ru-RU" sz="2000" b="1" dirty="0"/>
              <a:t> почек(стрелки</a:t>
            </a:r>
            <a:r>
              <a:rPr lang="ru-RU" altLang="ru-RU" sz="2000" b="1" dirty="0" smtClean="0"/>
              <a:t>)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4914900" y="4965700"/>
            <a:ext cx="4168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>
                <a:latin typeface="+mn-lt"/>
              </a:rPr>
              <a:t>Спонтанный пневмоторакс. Множественный кисты в легких(стрелки)</a:t>
            </a:r>
          </a:p>
          <a:p>
            <a:endParaRPr lang="ru-RU" altLang="ru-RU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84350"/>
            <a:ext cx="3794125" cy="3436938"/>
          </a:xfrm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3388"/>
            <a:ext cx="37719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6200" y="4876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572000" y="4876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228600" y="5348288"/>
            <a:ext cx="849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>
                <a:latin typeface="+mn-lt"/>
              </a:rPr>
              <a:t>Синдром </a:t>
            </a:r>
            <a:r>
              <a:rPr lang="ru-RU" altLang="ru-RU" sz="2000" b="1" dirty="0" err="1" smtClean="0">
                <a:latin typeface="+mn-lt"/>
              </a:rPr>
              <a:t>Золлингера-Эллисона</a:t>
            </a:r>
            <a:r>
              <a:rPr lang="ru-RU" altLang="ru-RU" sz="2000" b="1" dirty="0" smtClean="0">
                <a:latin typeface="+mn-lt"/>
              </a:rPr>
              <a:t>. </a:t>
            </a:r>
            <a:r>
              <a:rPr lang="ru-RU" altLang="ru-RU" sz="2000" b="1" dirty="0" err="1" smtClean="0">
                <a:latin typeface="+mn-lt"/>
              </a:rPr>
              <a:t>Гастриномы</a:t>
            </a:r>
            <a:r>
              <a:rPr lang="ru-RU" altLang="ru-RU" sz="2000" b="1" dirty="0" smtClean="0">
                <a:latin typeface="+mn-lt"/>
              </a:rPr>
              <a:t> (множественные очаги поражения </a:t>
            </a:r>
            <a:r>
              <a:rPr lang="ru-RU" altLang="ru-RU" sz="2000" b="1" dirty="0" err="1" smtClean="0">
                <a:latin typeface="+mn-lt"/>
              </a:rPr>
              <a:t>антрального</a:t>
            </a:r>
            <a:r>
              <a:rPr lang="ru-RU" altLang="ru-RU" sz="2000" b="1" dirty="0" smtClean="0">
                <a:latin typeface="+mn-lt"/>
              </a:rPr>
              <a:t> отдела, привратника желудка и поджелудочной железы; стрелки в a , черная стрелка в b)</a:t>
            </a:r>
          </a:p>
          <a:p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609600" y="138230"/>
            <a:ext cx="9186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/>
              <a:t>Множественная эндокринная неоплазия(1 тип)</a:t>
            </a:r>
            <a:br>
              <a:rPr lang="ru-RU" altLang="ru-RU" sz="2800" b="1" dirty="0"/>
            </a:br>
            <a:r>
              <a:rPr lang="ru-RU" altLang="ru-RU" sz="2800" b="1" dirty="0"/>
              <a:t>КТ брюшной полости с контрастным усилением в аксиальной проекции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(</a:t>
            </a:r>
            <a:r>
              <a:rPr lang="en-US" altLang="ru-RU" sz="2800" b="1" dirty="0"/>
              <a:t>a, b)</a:t>
            </a:r>
            <a:endParaRPr lang="ru-RU" alt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87338"/>
            <a:ext cx="9144000" cy="14493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+mn-lt"/>
              </a:rPr>
              <a:t>Множественная эндокринная неоплазия(1 тип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) (продолжение). 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</a:rPr>
              <a:t>Сцинтиграфия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 паращитовидных желез. Изображение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отсроченной фазы  </a:t>
            </a:r>
            <a:r>
              <a:rPr lang="ru-RU" sz="3200" b="1" baseline="30000" dirty="0">
                <a:solidFill>
                  <a:schemeClr val="tx1"/>
                </a:solidFill>
                <a:latin typeface="+mn-lt"/>
              </a:rPr>
              <a:t>99m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3200" b="1" dirty="0" err="1">
                <a:solidFill>
                  <a:schemeClr val="tx1"/>
                </a:solidFill>
                <a:latin typeface="+mn-lt"/>
              </a:rPr>
              <a:t>Tc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 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00213"/>
            <a:ext cx="3787775" cy="3802062"/>
          </a:xfrm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04800" y="5507038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/>
              <a:t>Поглощение </a:t>
            </a:r>
            <a:r>
              <a:rPr lang="ru-RU" altLang="ru-RU" sz="2400" b="1" dirty="0" err="1" smtClean="0"/>
              <a:t>метокси</a:t>
            </a:r>
            <a:r>
              <a:rPr lang="ru-RU" altLang="ru-RU" sz="2400" b="1" dirty="0" smtClean="0"/>
              <a:t>-изобутил-изонитрила (99</a:t>
            </a:r>
            <a:r>
              <a:rPr lang="en-US" altLang="ru-RU" sz="2400" b="1" dirty="0" err="1" smtClean="0"/>
              <a:t>mTc</a:t>
            </a:r>
            <a:r>
              <a:rPr lang="en-US" altLang="ru-RU" sz="2400" b="1" dirty="0" smtClean="0"/>
              <a:t>-</a:t>
            </a:r>
            <a:r>
              <a:rPr lang="ru-RU" altLang="ru-RU" sz="2400" b="1" dirty="0" smtClean="0"/>
              <a:t>МИБИ) в </a:t>
            </a:r>
            <a:r>
              <a:rPr lang="ru-RU" altLang="ru-RU" sz="2400" b="1" dirty="0"/>
              <a:t>левой щитовидной железе (стрелка), что соответствует аденоме паращитовидной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5843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Множественная эндокринная неоплазия(1 тип) (продолжение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 КТ брюшной полости с контрастным усилением в аксиальной проекции(а) и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сцинтиграфия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брюшной полости в аксиальной проекции(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92275"/>
            <a:ext cx="3771900" cy="3184525"/>
          </a:xfrm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97075"/>
            <a:ext cx="3794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6200" y="455612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419600" y="4343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781550" y="4879975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активность радиоактивного индикатора соматостатина (стрелка) 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93663" y="4937125"/>
            <a:ext cx="4346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образование(стрелка), замещающее тело и хвост поджелудочной железы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48700" cy="12033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Множественная эндокринная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неоплазия(2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тип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 КТ щитовидной железы с контрастным усилением в корональной проекции(а) и МРТ Т2-ВИ забрюшинного пространства в корональной проекции(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b)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98588"/>
            <a:ext cx="3794125" cy="3817937"/>
          </a:xfrm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0813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4925" y="484663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735513" y="488473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184150" y="5254625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>
                <a:latin typeface="+mn-lt"/>
              </a:rPr>
              <a:t>Образование неоднородной структуры с </a:t>
            </a:r>
            <a:r>
              <a:rPr lang="ru-RU" altLang="ru-RU" b="1" dirty="0" err="1" smtClean="0">
                <a:latin typeface="+mn-lt"/>
              </a:rPr>
              <a:t>кальцинатами</a:t>
            </a:r>
            <a:r>
              <a:rPr lang="ru-RU" altLang="ru-RU" b="1" dirty="0" smtClean="0">
                <a:latin typeface="+mn-lt"/>
              </a:rPr>
              <a:t> (стрелка) правой доли щитовидной железы: медуллярная карцинома щитовидной железы 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105400" y="5254625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/>
              <a:t>Образования неоднородной структуры (стрелки) надпочечников:</a:t>
            </a:r>
            <a:r>
              <a:rPr lang="en-US" altLang="ru-RU" b="1" dirty="0" smtClean="0"/>
              <a:t> </a:t>
            </a:r>
            <a:r>
              <a:rPr lang="ru-RU" altLang="ru-RU" b="1" dirty="0" err="1"/>
              <a:t>феохромоцитома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8991600" cy="1736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Наследственные синдромы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параганглиомы-феохромоцитомы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МРТ Т1-ВИ с контрастным усилением в аксиальной проекции(</a:t>
            </a: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b)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1547813"/>
            <a:ext cx="3824287" cy="3467100"/>
          </a:xfrm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7813"/>
            <a:ext cx="36877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66688" y="4724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676775" y="4994275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84175" y="5094288"/>
            <a:ext cx="4213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Образование правой сонной артерии(стрелка</a:t>
            </a:r>
            <a:r>
              <a:rPr lang="ru-RU" altLang="ru-RU" sz="2000" b="1" dirty="0" smtClean="0"/>
              <a:t>): </a:t>
            </a:r>
            <a:r>
              <a:rPr lang="ru-RU" altLang="ru-RU" sz="2000" b="1" dirty="0" err="1" smtClean="0"/>
              <a:t>параганглиома</a:t>
            </a:r>
            <a:endParaRPr lang="ru-RU" altLang="ru-RU" sz="2000" b="1" dirty="0"/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4629298" y="5448231"/>
            <a:ext cx="454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/>
              <a:t>Образование неоднородной структуры(стрелка) правого </a:t>
            </a:r>
            <a:r>
              <a:rPr lang="ru-RU" altLang="ru-RU" b="1" dirty="0"/>
              <a:t>надпочечника. Забрюшинная </a:t>
            </a:r>
            <a:r>
              <a:rPr lang="ru-RU" altLang="ru-RU" b="1" dirty="0" err="1"/>
              <a:t>параганглиома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0"/>
            <a:ext cx="9372600" cy="1736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Синдром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Линча. МРТ Т2-ВИ органов малого таза в сагиттальной проекции(а) и МРТ Т1-ВИ с контрастным усилением органов малого таза в аксиальной проекции(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b)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44613"/>
            <a:ext cx="3771900" cy="3810000"/>
          </a:xfrm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2563"/>
            <a:ext cx="38179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4979988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400550" y="48418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381000" y="5356743"/>
            <a:ext cx="8953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Патологическое образование эндометрия с поражением </a:t>
            </a:r>
            <a:r>
              <a:rPr lang="ru-RU" altLang="ru-RU" sz="2000" b="1" dirty="0" err="1" smtClean="0"/>
              <a:t>миометрия</a:t>
            </a:r>
            <a:r>
              <a:rPr lang="ru-RU" altLang="ru-RU" sz="2000" b="1" dirty="0" smtClean="0"/>
              <a:t> и сигмовидной кишки(стрелки): карцинома эндометрия и толстой кишки</a:t>
            </a:r>
          </a:p>
          <a:p>
            <a:endParaRPr lang="ru-RU" altLang="ru-RU" sz="20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</TotalTime>
  <Words>464</Words>
  <Application>Microsoft Office PowerPoint</Application>
  <PresentationFormat>Экран (4:3)</PresentationFormat>
  <Paragraphs>70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Руководство рентгенолога по визуализации распространенных синдромов наследственного рака. Часть 2</vt:lpstr>
      <vt:lpstr>Туберозный склероз МРТ(FLAIR) головного мозга в аксиальной проекции(а) и МРТ Т1-ВИ с контрастным усилением головного мозга  в аксиальной проекции(b) </vt:lpstr>
      <vt:lpstr>Туберозный склероз(продолжение). КТ с контрастным усилением забрюшинного пространства в аксиальной проекции(а) и КТ грудной клетки в корональной проекции(b) </vt:lpstr>
      <vt:lpstr>Презентация PowerPoint</vt:lpstr>
      <vt:lpstr>Множественная эндокринная неоплазия(1 тип) (продолжение).  Сцинтиграфия паращитовидных желез. Изображение отсроченной фазы  99m Tc </vt:lpstr>
      <vt:lpstr>Множественная эндокринная неоплазия(1 тип) (продолжение). КТ брюшной полости с контрастным усилением в аксиальной проекции(а) и сцинтиграфия брюшной полости в аксиальной проекции(b)</vt:lpstr>
      <vt:lpstr>Множественная эндокринная неоплазия(2 тип). КТ щитовидной железы с контрастным усилением в корональной проекции(а) и МРТ Т2-ВИ забрюшинного пространства в корональной проекции(b)</vt:lpstr>
      <vt:lpstr>Наследственные синдромы параганглиомы-феохромоцитомы. МРТ Т1-ВИ с контрастным усилением в аксиальной проекции(a, b) </vt:lpstr>
      <vt:lpstr>Синдром Линча. МРТ Т2-ВИ органов малого таза в сагиттальной проекции(а) и МРТ Т1-ВИ с контрастным усилением органов малого таза в аксиальной проекции(b) </vt:lpstr>
      <vt:lpstr>Синдром Линча (продолжение).  УЗИ с ЦДК органов малого таза</vt:lpstr>
      <vt:lpstr>Семейный аденоматозный полипоз. КТ брюшной полости с контрастным усилением в аксиальной проекции(а) и КТ грудной клетки с контрастным усилением в аксиальной проекции(b) </vt:lpstr>
      <vt:lpstr>Семейный аденоматозный полипоз (продолжение). Рентгеноскопия желудка с контрастным усиление(а) и КТ нижней челюсти в аксиальной проекции(b)  </vt:lpstr>
      <vt:lpstr>Наследственный диффузный рак желудка.  КТ брюшной полости с контрастным усилением в аксиальной проекции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рентгенолога по визуализации распространенных наследственных онкологических синдромов. Часть 2</dc:title>
  <dc:creator>user</dc:creator>
  <cp:lastModifiedBy>user</cp:lastModifiedBy>
  <cp:revision>64</cp:revision>
  <dcterms:created xsi:type="dcterms:W3CDTF">2021-09-06T10:04:04Z</dcterms:created>
  <dcterms:modified xsi:type="dcterms:W3CDTF">2021-10-15T11:29:22Z</dcterms:modified>
</cp:coreProperties>
</file>