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396" r:id="rId2"/>
    <p:sldId id="339" r:id="rId3"/>
    <p:sldId id="340" r:id="rId4"/>
    <p:sldId id="391" r:id="rId5"/>
    <p:sldId id="398" r:id="rId6"/>
    <p:sldId id="392" r:id="rId7"/>
    <p:sldId id="384" r:id="rId8"/>
    <p:sldId id="385" r:id="rId9"/>
    <p:sldId id="386" r:id="rId10"/>
    <p:sldId id="362" r:id="rId11"/>
    <p:sldId id="348" r:id="rId12"/>
    <p:sldId id="394" r:id="rId13"/>
    <p:sldId id="389" r:id="rId14"/>
    <p:sldId id="349" r:id="rId15"/>
    <p:sldId id="341" r:id="rId16"/>
    <p:sldId id="399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-8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-8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-8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-8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-8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-8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-8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-8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-8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864">
          <p15:clr>
            <a:srgbClr val="A4A3A4"/>
          </p15:clr>
        </p15:guide>
        <p15:guide id="2" pos="56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76C9"/>
    <a:srgbClr val="D7E5FF"/>
    <a:srgbClr val="D286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95" autoAdjust="0"/>
    <p:restoredTop sz="90794" autoAdjust="0"/>
  </p:normalViewPr>
  <p:slideViewPr>
    <p:cSldViewPr snapToGrid="0" snapToObjects="1">
      <p:cViewPr>
        <p:scale>
          <a:sx n="60" d="100"/>
          <a:sy n="60" d="100"/>
        </p:scale>
        <p:origin x="-1699" y="-110"/>
      </p:cViewPr>
      <p:guideLst>
        <p:guide orient="horz" pos="3864"/>
        <p:guide pos="56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10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2CAC768-025B-49AE-A196-0D4076BD491A}" type="datetimeFigureOut">
              <a:rPr lang="en-US"/>
              <a:pPr/>
              <a:t>2/28/2024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C784E32-9BB4-4E9D-8FCC-48F30A3EDC7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5998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84E32-9BB4-4E9D-8FCC-48F30A3EDC7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0628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84E32-9BB4-4E9D-8FCC-48F30A3EDC70}" type="slidenum">
              <a:rPr lang="en-US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1515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..наибольшей эффективностью..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84E32-9BB4-4E9D-8FCC-48F30A3EDC70}" type="slidenum">
              <a:rPr lang="en-US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1515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84E32-9BB4-4E9D-8FCC-48F30A3EDC70}" type="slidenum">
              <a:rPr lang="en-US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1515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84E32-9BB4-4E9D-8FCC-48F30A3EDC70}" type="slidenum">
              <a:rPr lang="en-US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1515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84E32-9BB4-4E9D-8FCC-48F30A3EDC70}" type="slidenum">
              <a:rPr lang="en-US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1515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84E32-9BB4-4E9D-8FCC-48F30A3EDC70}" type="slidenum">
              <a:rPr lang="en-US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198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Первое плодное яйцо с эмбрионом  в дне матки (левая..)</a:t>
            </a:r>
          </a:p>
          <a:p>
            <a:r>
              <a:rPr lang="ru-RU" dirty="0" smtClean="0"/>
              <a:t>Второе плодное яйцо с эмбрионом  - в шейке матки (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84E32-9BB4-4E9D-8FCC-48F30A3EDC70}" type="slidenum">
              <a:rPr lang="en-US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151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84E32-9BB4-4E9D-8FCC-48F30A3EDC70}" type="slidenum">
              <a:rPr lang="en-US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151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84E32-9BB4-4E9D-8FCC-48F30A3EDC7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833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84E32-9BB4-4E9D-8FCC-48F30A3EDC70}" type="slidenum">
              <a:rPr lang="en-US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151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84E32-9BB4-4E9D-8FCC-48F30A3EDC70}" type="slidenum">
              <a:rPr lang="en-US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151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84E32-9BB4-4E9D-8FCC-48F30A3EDC70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4147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84E32-9BB4-4E9D-8FCC-48F30A3EDC70}" type="slidenum">
              <a:rPr lang="en-US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151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84E32-9BB4-4E9D-8FCC-48F30A3EDC70}" type="slidenum">
              <a:rPr lang="en-US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151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rgbClr val="FDBB3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6" name="Picture 6" descr="UCLA_HealthSystem_B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392863"/>
            <a:ext cx="136842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2284413"/>
            <a:ext cx="7769225" cy="1371600"/>
          </a:xfrm>
        </p:spPr>
        <p:txBody>
          <a:bodyPr anchor="t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86200"/>
            <a:ext cx="7769225" cy="2057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517525" lvl="1" indent="-117475">
              <a:defRPr>
                <a:solidFill>
                  <a:schemeClr val="bg1"/>
                </a:solidFill>
              </a:defRPr>
            </a:lvl2pPr>
            <a:lvl3pPr marL="858838" lvl="2" indent="-119063">
              <a:defRPr>
                <a:solidFill>
                  <a:schemeClr val="bg1"/>
                </a:solidFill>
              </a:defRPr>
            </a:lvl3pPr>
            <a:lvl4pPr marL="1192213" lvl="3" indent="-106363">
              <a:defRPr>
                <a:solidFill>
                  <a:schemeClr val="bg1"/>
                </a:solidFill>
              </a:defRPr>
            </a:lvl4pPr>
            <a:lvl5pPr lvl="4" indent="-111125">
              <a:defRPr>
                <a:solidFill>
                  <a:schemeClr val="bg1"/>
                </a:solidFill>
              </a:defRPr>
            </a:lvl5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D63F3B3-8A10-491F-946F-50C2D399B05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950124-F8F4-425D-A1B5-400D6E8AF32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1925" y="225425"/>
            <a:ext cx="1941513" cy="57181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225425"/>
            <a:ext cx="5675312" cy="57181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470E59-193F-49DB-8FF4-5CC3C8C5CD3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25425"/>
            <a:ext cx="7769225" cy="10366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4213" y="1598613"/>
            <a:ext cx="3808412" cy="4344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3808413" cy="4344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C73533-F9B8-42FA-BD23-C88FA97E9CA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25425"/>
            <a:ext cx="7769225" cy="10366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598613"/>
            <a:ext cx="3808412" cy="4344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5025" y="1598613"/>
            <a:ext cx="3808413" cy="4344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C172E6-B243-4DD6-B59A-7C1B562EEF0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E64A7E-5FFF-4A29-B213-EB91E408D88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AC71E7-48E0-460B-AA0C-660691BD403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598613"/>
            <a:ext cx="3808412" cy="4344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3808413" cy="4344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303C5E-E1C4-4C20-B641-B0BA3A00F4E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9FFC41-9AA2-4AD9-8056-CFBE232BA45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920F0F-A2C6-404D-8840-8C8AB20BD01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EAC85A-DF3E-4589-A852-2BDCF716A7F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8403DF-891E-4174-BAD3-6B9AFE2BE40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9DD7EE-154F-447A-8F05-589D0338D56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rgbClr val="FDBB3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027" name="Picture 3" descr="UCLA_HealthSystem_BW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392863"/>
            <a:ext cx="136842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25425"/>
            <a:ext cx="7769225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598613"/>
            <a:ext cx="7769225" cy="434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3425" y="6346825"/>
            <a:ext cx="18288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C964521A-5D28-4C11-B606-B6EF42022918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1" r:id="rId1"/>
    <p:sldLayoutId id="2147484389" r:id="rId2"/>
    <p:sldLayoutId id="2147484390" r:id="rId3"/>
    <p:sldLayoutId id="2147484391" r:id="rId4"/>
    <p:sldLayoutId id="2147484392" r:id="rId5"/>
    <p:sldLayoutId id="2147484393" r:id="rId6"/>
    <p:sldLayoutId id="2147484394" r:id="rId7"/>
    <p:sldLayoutId id="2147484395" r:id="rId8"/>
    <p:sldLayoutId id="2147484396" r:id="rId9"/>
    <p:sldLayoutId id="2147484397" r:id="rId10"/>
    <p:sldLayoutId id="2147484398" r:id="rId11"/>
    <p:sldLayoutId id="2147484399" r:id="rId12"/>
    <p:sldLayoutId id="2147484400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8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8" charset="0"/>
        </a:defRPr>
      </a:lvl9pPr>
    </p:titleStyle>
    <p:bodyStyle>
      <a:lvl1pPr marL="176213" indent="-176213" algn="l" rtl="0" eaLnBrk="0" fontAlgn="base" hangingPunct="0">
        <a:lnSpc>
          <a:spcPts val="2800"/>
        </a:lnSpc>
        <a:spcBef>
          <a:spcPct val="0"/>
        </a:spcBef>
        <a:spcAft>
          <a:spcPct val="30000"/>
        </a:spcAft>
        <a:buChar char="•"/>
        <a:defRPr sz="2400">
          <a:solidFill>
            <a:schemeClr val="accent1"/>
          </a:solidFill>
          <a:latin typeface="+mn-lt"/>
          <a:ea typeface="ＭＳ Ｐゴシック" charset="0"/>
          <a:cs typeface="ＭＳ Ｐゴシック" charset="0"/>
        </a:defRPr>
      </a:lvl1pPr>
      <a:lvl2pPr marL="514350" indent="-114300" algn="l" rtl="0" eaLnBrk="0" fontAlgn="base" hangingPunct="0">
        <a:lnSpc>
          <a:spcPts val="2200"/>
        </a:lnSpc>
        <a:spcBef>
          <a:spcPct val="10000"/>
        </a:spcBef>
        <a:spcAft>
          <a:spcPct val="30000"/>
        </a:spcAft>
        <a:buSzPct val="80000"/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855663" indent="-117475" algn="l" rtl="0" eaLnBrk="0" fontAlgn="base" hangingPunct="0">
        <a:lnSpc>
          <a:spcPts val="2000"/>
        </a:lnSpc>
        <a:spcBef>
          <a:spcPct val="10000"/>
        </a:spcBef>
        <a:spcAft>
          <a:spcPct val="30000"/>
        </a:spcAft>
        <a:buSzPct val="80000"/>
        <a:buChar char="•"/>
        <a:defRPr>
          <a:solidFill>
            <a:schemeClr val="accent2"/>
          </a:solidFill>
          <a:latin typeface="+mn-lt"/>
          <a:ea typeface="ＭＳ Ｐゴシック" charset="0"/>
        </a:defRPr>
      </a:lvl3pPr>
      <a:lvl4pPr marL="1200150" indent="-114300" algn="l" rtl="0" eaLnBrk="0" fontAlgn="base" hangingPunct="0">
        <a:lnSpc>
          <a:spcPts val="1800"/>
        </a:lnSpc>
        <a:spcBef>
          <a:spcPct val="10000"/>
        </a:spcBef>
        <a:spcAft>
          <a:spcPct val="30000"/>
        </a:spcAft>
        <a:buSzPct val="80000"/>
        <a:buChar char="•"/>
        <a:defRPr sz="1600">
          <a:solidFill>
            <a:schemeClr val="accent2"/>
          </a:solidFill>
          <a:latin typeface="+mn-lt"/>
          <a:ea typeface="ＭＳ Ｐゴシック" charset="0"/>
        </a:defRPr>
      </a:lvl4pPr>
      <a:lvl5pPr marL="1543050" indent="-114300" algn="l" rtl="0" eaLnBrk="0" fontAlgn="base" hangingPunct="0">
        <a:lnSpc>
          <a:spcPts val="1600"/>
        </a:lnSpc>
        <a:spcBef>
          <a:spcPct val="10000"/>
        </a:spcBef>
        <a:spcAft>
          <a:spcPct val="30000"/>
        </a:spcAft>
        <a:buSzPct val="80000"/>
        <a:buChar char="•"/>
        <a:defRPr sz="1400">
          <a:solidFill>
            <a:schemeClr val="accent2"/>
          </a:solidFill>
          <a:latin typeface="+mn-lt"/>
          <a:ea typeface="ＭＳ Ｐゴシック" charset="0"/>
        </a:defRPr>
      </a:lvl5pPr>
      <a:lvl6pPr marL="2000250" indent="-114300" algn="l" rtl="0" eaLnBrk="1" fontAlgn="base" hangingPunct="1">
        <a:lnSpc>
          <a:spcPts val="1600"/>
        </a:lnSpc>
        <a:spcBef>
          <a:spcPct val="10000"/>
        </a:spcBef>
        <a:spcAft>
          <a:spcPct val="30000"/>
        </a:spcAft>
        <a:buSzPct val="80000"/>
        <a:buChar char="•"/>
        <a:defRPr sz="1400">
          <a:solidFill>
            <a:schemeClr val="accent2"/>
          </a:solidFill>
          <a:latin typeface="+mn-lt"/>
        </a:defRPr>
      </a:lvl6pPr>
      <a:lvl7pPr marL="2457450" indent="-114300" algn="l" rtl="0" eaLnBrk="1" fontAlgn="base" hangingPunct="1">
        <a:lnSpc>
          <a:spcPts val="1600"/>
        </a:lnSpc>
        <a:spcBef>
          <a:spcPct val="10000"/>
        </a:spcBef>
        <a:spcAft>
          <a:spcPct val="30000"/>
        </a:spcAft>
        <a:buSzPct val="80000"/>
        <a:buChar char="•"/>
        <a:defRPr sz="1400">
          <a:solidFill>
            <a:schemeClr val="accent2"/>
          </a:solidFill>
          <a:latin typeface="+mn-lt"/>
        </a:defRPr>
      </a:lvl7pPr>
      <a:lvl8pPr marL="2914650" indent="-114300" algn="l" rtl="0" eaLnBrk="1" fontAlgn="base" hangingPunct="1">
        <a:lnSpc>
          <a:spcPts val="1600"/>
        </a:lnSpc>
        <a:spcBef>
          <a:spcPct val="10000"/>
        </a:spcBef>
        <a:spcAft>
          <a:spcPct val="30000"/>
        </a:spcAft>
        <a:buSzPct val="80000"/>
        <a:buChar char="•"/>
        <a:defRPr sz="1400">
          <a:solidFill>
            <a:schemeClr val="accent2"/>
          </a:solidFill>
          <a:latin typeface="+mn-lt"/>
        </a:defRPr>
      </a:lvl8pPr>
      <a:lvl9pPr marL="3371850" indent="-114300" algn="l" rtl="0" eaLnBrk="1" fontAlgn="base" hangingPunct="1">
        <a:lnSpc>
          <a:spcPts val="1600"/>
        </a:lnSpc>
        <a:spcBef>
          <a:spcPct val="10000"/>
        </a:spcBef>
        <a:spcAft>
          <a:spcPct val="30000"/>
        </a:spcAft>
        <a:buSzPct val="80000"/>
        <a:buChar char="•"/>
        <a:defRPr sz="1400"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4"/>
          <p:cNvSpPr txBox="1">
            <a:spLocks/>
          </p:cNvSpPr>
          <p:nvPr/>
        </p:nvSpPr>
        <p:spPr bwMode="auto">
          <a:xfrm>
            <a:off x="121742" y="5830264"/>
            <a:ext cx="7443169" cy="1027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0" tIns="0" rIns="457200" bIns="0" numCol="1" anchor="t" anchorCtr="0" compatLnSpc="1">
            <a:prstTxWarp prst="textNoShape">
              <a:avLst/>
            </a:prstTxWarp>
          </a:bodyPr>
          <a:lstStyle>
            <a:lvl1pPr marL="176213" indent="-176213"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30000"/>
              </a:spcAft>
              <a:buChar char="•"/>
              <a:defRPr sz="2400">
                <a:solidFill>
                  <a:schemeClr val="accent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14350" indent="-114300" algn="l" rtl="0" eaLnBrk="0" fontAlgn="base" hangingPunct="0">
              <a:lnSpc>
                <a:spcPts val="2200"/>
              </a:lnSpc>
              <a:spcBef>
                <a:spcPct val="10000"/>
              </a:spcBef>
              <a:spcAft>
                <a:spcPct val="30000"/>
              </a:spcAft>
              <a:buSzPct val="8000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855663" indent="-117475" algn="l" rtl="0" eaLnBrk="0" fontAlgn="base" hangingPunct="0">
              <a:lnSpc>
                <a:spcPts val="2000"/>
              </a:lnSpc>
              <a:spcBef>
                <a:spcPct val="10000"/>
              </a:spcBef>
              <a:spcAft>
                <a:spcPct val="30000"/>
              </a:spcAft>
              <a:buSzPct val="80000"/>
              <a:buChar char="•"/>
              <a:defRPr>
                <a:solidFill>
                  <a:schemeClr val="accent2"/>
                </a:solidFill>
                <a:latin typeface="+mn-lt"/>
                <a:ea typeface="ＭＳ Ｐゴシック" charset="0"/>
              </a:defRPr>
            </a:lvl3pPr>
            <a:lvl4pPr marL="1200150" indent="-114300" algn="l" rtl="0" eaLnBrk="0" fontAlgn="base" hangingPunct="0">
              <a:lnSpc>
                <a:spcPts val="1800"/>
              </a:lnSpc>
              <a:spcBef>
                <a:spcPct val="10000"/>
              </a:spcBef>
              <a:spcAft>
                <a:spcPct val="30000"/>
              </a:spcAft>
              <a:buSzPct val="80000"/>
              <a:buChar char="•"/>
              <a:defRPr sz="1600">
                <a:solidFill>
                  <a:schemeClr val="accent2"/>
                </a:solidFill>
                <a:latin typeface="+mn-lt"/>
                <a:ea typeface="ＭＳ Ｐゴシック" charset="0"/>
              </a:defRPr>
            </a:lvl4pPr>
            <a:lvl5pPr marL="1543050" indent="-114300" algn="l" rtl="0" eaLnBrk="0" fontAlgn="base" hangingPunct="0">
              <a:lnSpc>
                <a:spcPts val="1600"/>
              </a:lnSpc>
              <a:spcBef>
                <a:spcPct val="10000"/>
              </a:spcBef>
              <a:spcAft>
                <a:spcPct val="30000"/>
              </a:spcAft>
              <a:buSzPct val="80000"/>
              <a:buChar char="•"/>
              <a:defRPr sz="1400">
                <a:solidFill>
                  <a:schemeClr val="accent2"/>
                </a:solidFill>
                <a:latin typeface="+mn-lt"/>
                <a:ea typeface="ＭＳ Ｐゴシック" charset="0"/>
              </a:defRPr>
            </a:lvl5pPr>
            <a:lvl6pPr marL="2000250" indent="-114300" algn="l" rtl="0" eaLnBrk="1" fontAlgn="base" hangingPunct="1">
              <a:lnSpc>
                <a:spcPts val="1600"/>
              </a:lnSpc>
              <a:spcBef>
                <a:spcPct val="10000"/>
              </a:spcBef>
              <a:spcAft>
                <a:spcPct val="30000"/>
              </a:spcAft>
              <a:buSzPct val="80000"/>
              <a:buChar char="•"/>
              <a:defRPr sz="1400">
                <a:solidFill>
                  <a:schemeClr val="accent2"/>
                </a:solidFill>
                <a:latin typeface="+mn-lt"/>
              </a:defRPr>
            </a:lvl6pPr>
            <a:lvl7pPr marL="2457450" indent="-114300" algn="l" rtl="0" eaLnBrk="1" fontAlgn="base" hangingPunct="1">
              <a:lnSpc>
                <a:spcPts val="1600"/>
              </a:lnSpc>
              <a:spcBef>
                <a:spcPct val="10000"/>
              </a:spcBef>
              <a:spcAft>
                <a:spcPct val="30000"/>
              </a:spcAft>
              <a:buSzPct val="80000"/>
              <a:buChar char="•"/>
              <a:defRPr sz="1400">
                <a:solidFill>
                  <a:schemeClr val="accent2"/>
                </a:solidFill>
                <a:latin typeface="+mn-lt"/>
              </a:defRPr>
            </a:lvl7pPr>
            <a:lvl8pPr marL="2914650" indent="-114300" algn="l" rtl="0" eaLnBrk="1" fontAlgn="base" hangingPunct="1">
              <a:lnSpc>
                <a:spcPts val="1600"/>
              </a:lnSpc>
              <a:spcBef>
                <a:spcPct val="10000"/>
              </a:spcBef>
              <a:spcAft>
                <a:spcPct val="30000"/>
              </a:spcAft>
              <a:buSzPct val="80000"/>
              <a:buChar char="•"/>
              <a:defRPr sz="1400">
                <a:solidFill>
                  <a:schemeClr val="accent2"/>
                </a:solidFill>
                <a:latin typeface="+mn-lt"/>
              </a:defRPr>
            </a:lvl8pPr>
            <a:lvl9pPr marL="3371850" indent="-114300" algn="l" rtl="0" eaLnBrk="1" fontAlgn="base" hangingPunct="1">
              <a:lnSpc>
                <a:spcPts val="1600"/>
              </a:lnSpc>
              <a:spcBef>
                <a:spcPct val="10000"/>
              </a:spcBef>
              <a:spcAft>
                <a:spcPct val="30000"/>
              </a:spcAft>
              <a:buSzPct val="80000"/>
              <a:buChar char="•"/>
              <a:defRPr sz="1400">
                <a:solidFill>
                  <a:schemeClr val="accent2"/>
                </a:solidFill>
                <a:latin typeface="+mn-lt"/>
              </a:defRPr>
            </a:lvl9pPr>
          </a:lstStyle>
          <a:p>
            <a:pPr marL="0" indent="0" defTabSz="914400">
              <a:lnSpc>
                <a:spcPct val="100000"/>
              </a:lnSpc>
              <a:spcAft>
                <a:spcPts val="0"/>
              </a:spcAft>
              <a:buFontTx/>
              <a:buNone/>
            </a:pPr>
            <a:r>
              <a:rPr lang="en-US" sz="1000" kern="0" dirty="0" smtClean="0">
                <a:solidFill>
                  <a:schemeClr val="tx1"/>
                </a:solidFill>
                <a:latin typeface="Tahoma"/>
                <a:cs typeface="Tahoma"/>
              </a:rPr>
              <a:t>Stephanie </a:t>
            </a:r>
            <a:r>
              <a:rPr lang="en-US" sz="1000" kern="0" dirty="0">
                <a:solidFill>
                  <a:schemeClr val="tx1"/>
                </a:solidFill>
                <a:latin typeface="Tahoma"/>
                <a:cs typeface="Tahoma"/>
              </a:rPr>
              <a:t>N. Histed, </a:t>
            </a:r>
            <a:r>
              <a:rPr lang="en-US" sz="1000" kern="0" dirty="0" smtClean="0">
                <a:solidFill>
                  <a:schemeClr val="tx1"/>
                </a:solidFill>
                <a:latin typeface="Tahoma"/>
                <a:cs typeface="Tahoma"/>
              </a:rPr>
              <a:t>MD</a:t>
            </a:r>
            <a:r>
              <a:rPr lang="en-US" sz="1000" kern="0" baseline="30000" dirty="0" smtClean="0">
                <a:solidFill>
                  <a:schemeClr val="tx1"/>
                </a:solidFill>
                <a:latin typeface="Tahoma"/>
                <a:cs typeface="Tahoma"/>
              </a:rPr>
              <a:t>1</a:t>
            </a:r>
            <a:r>
              <a:rPr lang="ru-RU" sz="1000" kern="0" baseline="30000" dirty="0" smtClean="0">
                <a:solidFill>
                  <a:schemeClr val="tx1"/>
                </a:solidFill>
                <a:latin typeface="Tahoma"/>
                <a:cs typeface="Tahoma"/>
              </a:rPr>
              <a:t>,</a:t>
            </a:r>
            <a:r>
              <a:rPr lang="en-US" sz="1000" kern="0" dirty="0" smtClean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lang="ru-RU" sz="1000" kern="0" dirty="0" smtClean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lang="en-US" sz="1000" kern="0" dirty="0" smtClean="0">
                <a:solidFill>
                  <a:schemeClr val="tx1"/>
                </a:solidFill>
                <a:latin typeface="Tahoma"/>
                <a:cs typeface="Tahoma"/>
              </a:rPr>
              <a:t>Monica </a:t>
            </a:r>
            <a:r>
              <a:rPr lang="en-US" sz="1000" kern="0" dirty="0" err="1" smtClean="0">
                <a:solidFill>
                  <a:schemeClr val="tx1"/>
                </a:solidFill>
                <a:latin typeface="Tahoma"/>
                <a:cs typeface="Tahoma"/>
              </a:rPr>
              <a:t>Deshmukh</a:t>
            </a:r>
            <a:r>
              <a:rPr lang="en-US" sz="1000" kern="0" dirty="0" smtClean="0">
                <a:solidFill>
                  <a:schemeClr val="tx1"/>
                </a:solidFill>
                <a:latin typeface="Tahoma"/>
                <a:cs typeface="Tahoma"/>
              </a:rPr>
              <a:t>, MD</a:t>
            </a:r>
            <a:r>
              <a:rPr lang="en-US" sz="1000" kern="0" baseline="30000" dirty="0" smtClean="0">
                <a:solidFill>
                  <a:schemeClr val="tx1"/>
                </a:solidFill>
                <a:latin typeface="Tahoma"/>
                <a:cs typeface="Tahoma"/>
              </a:rPr>
              <a:t>2</a:t>
            </a:r>
            <a:r>
              <a:rPr lang="en-US" sz="1000" kern="0" dirty="0" smtClean="0">
                <a:solidFill>
                  <a:schemeClr val="tx1"/>
                </a:solidFill>
                <a:latin typeface="Tahoma"/>
                <a:cs typeface="Tahoma"/>
              </a:rPr>
              <a:t> </a:t>
            </a:r>
          </a:p>
          <a:p>
            <a:pPr marL="0" indent="0" defTabSz="914400">
              <a:lnSpc>
                <a:spcPct val="100000"/>
              </a:lnSpc>
              <a:spcAft>
                <a:spcPts val="0"/>
              </a:spcAft>
              <a:buFontTx/>
              <a:buNone/>
            </a:pPr>
            <a:r>
              <a:rPr lang="en-US" sz="1000" kern="0" dirty="0" err="1" smtClean="0">
                <a:solidFill>
                  <a:schemeClr val="tx1"/>
                </a:solidFill>
                <a:latin typeface="Tahoma"/>
                <a:cs typeface="Tahoma"/>
              </a:rPr>
              <a:t>Rinat</a:t>
            </a:r>
            <a:r>
              <a:rPr lang="en-US" sz="1000" kern="0" dirty="0" smtClean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lang="en-US" sz="1000" kern="0" dirty="0" err="1">
                <a:solidFill>
                  <a:schemeClr val="tx1"/>
                </a:solidFill>
                <a:latin typeface="Tahoma"/>
                <a:cs typeface="Tahoma"/>
              </a:rPr>
              <a:t>Masamed</a:t>
            </a:r>
            <a:r>
              <a:rPr lang="en-US" sz="1000" kern="0" dirty="0">
                <a:solidFill>
                  <a:schemeClr val="tx1"/>
                </a:solidFill>
                <a:latin typeface="Tahoma"/>
                <a:cs typeface="Tahoma"/>
              </a:rPr>
              <a:t>, MD</a:t>
            </a:r>
            <a:r>
              <a:rPr lang="en-US" sz="1000" kern="0" baseline="30000" dirty="0">
                <a:solidFill>
                  <a:schemeClr val="tx1"/>
                </a:solidFill>
                <a:latin typeface="Tahoma"/>
                <a:cs typeface="Tahoma"/>
              </a:rPr>
              <a:t>1</a:t>
            </a:r>
            <a:r>
              <a:rPr lang="en-US" sz="1000" kern="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lang="ru-RU" sz="1000" kern="0" dirty="0" smtClean="0">
                <a:solidFill>
                  <a:schemeClr val="tx1"/>
                </a:solidFill>
                <a:latin typeface="Tahoma"/>
                <a:cs typeface="Tahoma"/>
              </a:rPr>
              <a:t>, </a:t>
            </a:r>
            <a:r>
              <a:rPr lang="en-US" sz="1000" kern="0" dirty="0" smtClean="0">
                <a:solidFill>
                  <a:schemeClr val="tx1"/>
                </a:solidFill>
                <a:latin typeface="Tahoma"/>
                <a:cs typeface="Tahoma"/>
              </a:rPr>
              <a:t>Cecilia </a:t>
            </a:r>
            <a:r>
              <a:rPr lang="en-US" sz="1000" kern="0" dirty="0">
                <a:solidFill>
                  <a:schemeClr val="tx1"/>
                </a:solidFill>
                <a:latin typeface="Tahoma"/>
                <a:cs typeface="Tahoma"/>
              </a:rPr>
              <a:t>M. Jude, MD</a:t>
            </a:r>
            <a:r>
              <a:rPr lang="en-US" sz="1000" kern="0" baseline="30000" dirty="0">
                <a:solidFill>
                  <a:schemeClr val="tx1"/>
                </a:solidFill>
                <a:latin typeface="Tahoma"/>
                <a:cs typeface="Tahoma"/>
              </a:rPr>
              <a:t>2</a:t>
            </a:r>
            <a:endParaRPr lang="en-US" sz="1000" kern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0" indent="0" defTabSz="914400">
              <a:lnSpc>
                <a:spcPct val="100000"/>
              </a:lnSpc>
              <a:spcAft>
                <a:spcPts val="0"/>
              </a:spcAft>
              <a:buFontTx/>
              <a:buNone/>
            </a:pPr>
            <a:r>
              <a:rPr lang="en-US" sz="1000" kern="0" dirty="0" err="1">
                <a:solidFill>
                  <a:schemeClr val="tx1"/>
                </a:solidFill>
                <a:latin typeface="Tahoma"/>
                <a:cs typeface="Tahoma"/>
              </a:rPr>
              <a:t>Shaden</a:t>
            </a:r>
            <a:r>
              <a:rPr lang="en-US" sz="1000" kern="0" dirty="0">
                <a:solidFill>
                  <a:schemeClr val="tx1"/>
                </a:solidFill>
                <a:latin typeface="Tahoma"/>
                <a:cs typeface="Tahoma"/>
              </a:rPr>
              <a:t> Mohammad, MD</a:t>
            </a:r>
            <a:r>
              <a:rPr lang="en-US" sz="1000" kern="0" baseline="30000" dirty="0">
                <a:solidFill>
                  <a:schemeClr val="tx1"/>
                </a:solidFill>
                <a:latin typeface="Tahoma"/>
                <a:cs typeface="Tahoma"/>
              </a:rPr>
              <a:t>2</a:t>
            </a:r>
            <a:r>
              <a:rPr lang="en-US" sz="1000" kern="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lang="ru-RU" sz="1000" kern="0" dirty="0" smtClean="0">
                <a:solidFill>
                  <a:schemeClr val="tx1"/>
                </a:solidFill>
                <a:latin typeface="Tahoma"/>
                <a:cs typeface="Tahoma"/>
              </a:rPr>
              <a:t>, </a:t>
            </a:r>
            <a:r>
              <a:rPr lang="en-US" sz="1000" kern="0" dirty="0" err="1" smtClean="0">
                <a:solidFill>
                  <a:schemeClr val="tx1"/>
                </a:solidFill>
                <a:latin typeface="Tahoma"/>
                <a:cs typeface="Tahoma"/>
              </a:rPr>
              <a:t>Maitraya</a:t>
            </a:r>
            <a:r>
              <a:rPr lang="en-US" sz="1000" kern="0" dirty="0" smtClean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lang="en-US" sz="1000" kern="0" dirty="0">
                <a:solidFill>
                  <a:schemeClr val="tx1"/>
                </a:solidFill>
                <a:latin typeface="Tahoma"/>
                <a:cs typeface="Tahoma"/>
              </a:rPr>
              <a:t>K. Patel, MD</a:t>
            </a:r>
            <a:r>
              <a:rPr lang="en-US" sz="1000" kern="0" baseline="30000" dirty="0">
                <a:solidFill>
                  <a:schemeClr val="tx1"/>
                </a:solidFill>
                <a:latin typeface="Tahoma"/>
                <a:cs typeface="Tahoma"/>
              </a:rPr>
              <a:t>1,2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94766" y="6299577"/>
            <a:ext cx="7452822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r>
              <a:rPr lang="en-US" sz="1000" dirty="0">
                <a:latin typeface="Tahoma"/>
                <a:cs typeface="Tahoma"/>
              </a:rPr>
              <a:t>RSNA 2015 Educational Exhibit: OB144-ED-X, Certificate of Merit Award Winner </a:t>
            </a:r>
          </a:p>
          <a:p>
            <a:endParaRPr lang="en-US" sz="800" dirty="0">
              <a:latin typeface="Tahoma"/>
              <a:cs typeface="Tahoma"/>
            </a:endParaRPr>
          </a:p>
          <a:p>
            <a:pPr>
              <a:lnSpc>
                <a:spcPct val="90000"/>
              </a:lnSpc>
            </a:pPr>
            <a:endParaRPr lang="en-US" sz="1600" dirty="0">
              <a:latin typeface="Tahoma"/>
              <a:cs typeface="Tahoma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 bwMode="auto">
          <a:xfrm>
            <a:off x="625151" y="1604912"/>
            <a:ext cx="8192278" cy="233080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9pPr>
          </a:lstStyle>
          <a:p>
            <a:pPr algn="ctr"/>
            <a:r>
              <a:rPr lang="ru-RU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Внематочная </a:t>
            </a:r>
            <a:r>
              <a:rPr lang="ru-RU" sz="4000" b="1" dirty="0">
                <a:latin typeface="Calibri" panose="020F0502020204030204" pitchFamily="34" charset="0"/>
                <a:cs typeface="Calibri" panose="020F0502020204030204" pitchFamily="34" charset="0"/>
              </a:rPr>
              <a:t>беременность: руководство </a:t>
            </a:r>
            <a:r>
              <a:rPr lang="ru-RU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по </a:t>
            </a:r>
            <a:r>
              <a:rPr lang="ru-RU" sz="4000" b="1" dirty="0">
                <a:latin typeface="Calibri" panose="020F0502020204030204" pitchFamily="34" charset="0"/>
                <a:cs typeface="Calibri" panose="020F0502020204030204" pitchFamily="34" charset="0"/>
              </a:rPr>
              <a:t>принятию правильных </a:t>
            </a:r>
            <a:r>
              <a:rPr lang="ru-RU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решений</a:t>
            </a:r>
          </a:p>
          <a:p>
            <a:pPr algn="ctr"/>
            <a:r>
              <a:rPr lang="ru-RU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Часть 3 </a:t>
            </a:r>
            <a:endParaRPr lang="ru-RU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7892" y="97003"/>
            <a:ext cx="846953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dirty="0">
                <a:cs typeface="Calibri" panose="020F0502020204030204" pitchFamily="34" charset="0"/>
              </a:rPr>
              <a:t>Федеральное государственное бюджетное образовательное учреждение высшего образования "Красноярский государственный медицинский университет имени профессора В.Ф. </a:t>
            </a:r>
            <a:r>
              <a:rPr lang="ru-RU" altLang="ru-RU" dirty="0" err="1">
                <a:cs typeface="Calibri" panose="020F0502020204030204" pitchFamily="34" charset="0"/>
              </a:rPr>
              <a:t>Войно-Ясенецкого</a:t>
            </a:r>
            <a:r>
              <a:rPr lang="ru-RU" altLang="ru-RU" dirty="0">
                <a:cs typeface="Calibri" panose="020F0502020204030204" pitchFamily="34" charset="0"/>
              </a:rPr>
              <a:t>" Министерства здравоохранения Российской Федерации</a:t>
            </a:r>
            <a:br>
              <a:rPr lang="ru-RU" altLang="ru-RU" dirty="0">
                <a:cs typeface="Calibri" panose="020F0502020204030204" pitchFamily="34" charset="0"/>
              </a:rPr>
            </a:br>
            <a:r>
              <a:rPr lang="ru-RU" altLang="ru-RU" dirty="0">
                <a:cs typeface="Calibri" panose="020F0502020204030204" pitchFamily="34" charset="0"/>
              </a:rPr>
              <a:t> Кафедра лучевой диагностики ИПО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661588" y="547283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cs typeface="Calibri" panose="020F0502020204030204" pitchFamily="34" charset="0"/>
              </a:rPr>
              <a:t>Выполнила: </a:t>
            </a:r>
          </a:p>
          <a:p>
            <a:r>
              <a:rPr lang="ru-RU" dirty="0">
                <a:cs typeface="Calibri" panose="020F0502020204030204" pitchFamily="34" charset="0"/>
              </a:rPr>
              <a:t>Ординатор </a:t>
            </a:r>
            <a:r>
              <a:rPr lang="ru-RU" dirty="0" smtClean="0">
                <a:cs typeface="Calibri" panose="020F0502020204030204" pitchFamily="34" charset="0"/>
              </a:rPr>
              <a:t>2 </a:t>
            </a:r>
            <a:r>
              <a:rPr lang="ru-RU" dirty="0">
                <a:cs typeface="Calibri" panose="020F0502020204030204" pitchFamily="34" charset="0"/>
              </a:rPr>
              <a:t>года обучения </a:t>
            </a:r>
          </a:p>
          <a:p>
            <a:r>
              <a:rPr lang="ru-RU" dirty="0">
                <a:cs typeface="Calibri" panose="020F0502020204030204" pitchFamily="34" charset="0"/>
              </a:rPr>
              <a:t>Специальность УЗД</a:t>
            </a:r>
          </a:p>
          <a:p>
            <a:r>
              <a:rPr lang="ru-RU" dirty="0">
                <a:cs typeface="Calibri" panose="020F0502020204030204" pitchFamily="34" charset="0"/>
              </a:rPr>
              <a:t>Николаева Анастасия Игоревна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51" y="3935714"/>
            <a:ext cx="3791663" cy="186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14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7"/>
          <p:cNvSpPr txBox="1">
            <a:spLocks/>
          </p:cNvSpPr>
          <p:nvPr/>
        </p:nvSpPr>
        <p:spPr bwMode="auto">
          <a:xfrm>
            <a:off x="-1" y="146476"/>
            <a:ext cx="9144000" cy="104241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9pPr>
          </a:lstStyle>
          <a:p>
            <a:pPr algn="ctr"/>
            <a:r>
              <a:rPr lang="ru-RU" sz="3200" b="1" dirty="0">
                <a:latin typeface="Tahoma"/>
                <a:cs typeface="Tahoma"/>
              </a:rPr>
              <a:t>Внематочная беременность</a:t>
            </a:r>
            <a:r>
              <a:rPr lang="ru-RU" sz="3200" b="1" dirty="0" smtClean="0">
                <a:latin typeface="Tahoma"/>
                <a:cs typeface="Tahoma"/>
              </a:rPr>
              <a:t>:</a:t>
            </a:r>
          </a:p>
          <a:p>
            <a:pPr algn="ctr"/>
            <a:r>
              <a:rPr lang="ru-RU" sz="3200" b="1" dirty="0" smtClean="0">
                <a:latin typeface="Tahoma"/>
                <a:cs typeface="Tahoma"/>
              </a:rPr>
              <a:t> введение</a:t>
            </a:r>
            <a:endParaRPr lang="en-US" sz="3200" b="1" dirty="0">
              <a:latin typeface="Tahoma"/>
              <a:cs typeface="Tahoma"/>
            </a:endParaRPr>
          </a:p>
        </p:txBody>
      </p:sp>
      <p:sp>
        <p:nvSpPr>
          <p:cNvPr id="16" name="Content Placeholder 5"/>
          <p:cNvSpPr txBox="1">
            <a:spLocks/>
          </p:cNvSpPr>
          <p:nvPr/>
        </p:nvSpPr>
        <p:spPr>
          <a:xfrm>
            <a:off x="0" y="1362973"/>
            <a:ext cx="9143999" cy="5184475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None/>
              <a:defRPr/>
            </a:pPr>
            <a:r>
              <a:rPr lang="ru-RU" sz="2000" b="1" dirty="0" smtClean="0">
                <a:solidFill>
                  <a:srgbClr val="000000"/>
                </a:solidFill>
                <a:latin typeface="Tahoma"/>
                <a:cs typeface="Tahoma"/>
              </a:rPr>
              <a:t>Тактика ведения:</a:t>
            </a:r>
            <a:endParaRPr lang="en-US" sz="2000" b="1" dirty="0">
              <a:solidFill>
                <a:srgbClr val="000000"/>
              </a:solidFill>
              <a:latin typeface="Tahoma"/>
              <a:cs typeface="Tahoma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r>
              <a:rPr lang="ru-RU" dirty="0">
                <a:solidFill>
                  <a:schemeClr val="tx1"/>
                </a:solidFill>
                <a:latin typeface="Tahoma"/>
                <a:cs typeface="Tahoma"/>
              </a:rPr>
              <a:t>Т</a:t>
            </a:r>
            <a:r>
              <a:rPr lang="ru-RU" dirty="0" smtClean="0">
                <a:solidFill>
                  <a:schemeClr val="tx1"/>
                </a:solidFill>
                <a:latin typeface="Tahoma"/>
                <a:cs typeface="Tahoma"/>
              </a:rPr>
              <a:t>рубная </a:t>
            </a:r>
            <a:r>
              <a:rPr lang="ru-RU" dirty="0">
                <a:solidFill>
                  <a:schemeClr val="tx1"/>
                </a:solidFill>
                <a:latin typeface="Tahoma"/>
                <a:cs typeface="Tahoma"/>
              </a:rPr>
              <a:t>беременность с низкими значениями ХГЧ</a:t>
            </a:r>
            <a:r>
              <a:rPr lang="ru-RU" dirty="0" smtClean="0">
                <a:solidFill>
                  <a:schemeClr val="tx1"/>
                </a:solidFill>
                <a:latin typeface="Tahoma"/>
                <a:cs typeface="Tahoma"/>
              </a:rPr>
              <a:t>.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r>
              <a:rPr lang="ru-RU" dirty="0" smtClean="0">
                <a:solidFill>
                  <a:schemeClr val="tx1"/>
                </a:solidFill>
                <a:latin typeface="Tahoma"/>
                <a:cs typeface="Tahoma"/>
              </a:rPr>
              <a:t>Отсутствие симптомов.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r>
              <a:rPr lang="ru-RU" dirty="0" smtClean="0">
                <a:solidFill>
                  <a:schemeClr val="tx1"/>
                </a:solidFill>
                <a:latin typeface="Tahoma"/>
                <a:cs typeface="Tahoma"/>
              </a:rPr>
              <a:t>Успешное </a:t>
            </a:r>
            <a:r>
              <a:rPr lang="ru-RU" dirty="0" err="1" smtClean="0">
                <a:solidFill>
                  <a:schemeClr val="tx1"/>
                </a:solidFill>
                <a:latin typeface="Tahoma"/>
                <a:cs typeface="Tahoma"/>
              </a:rPr>
              <a:t>родоразрешение</a:t>
            </a:r>
            <a:r>
              <a:rPr lang="ru-RU" dirty="0" smtClean="0">
                <a:solidFill>
                  <a:schemeClr val="tx1"/>
                </a:solidFill>
                <a:latin typeface="Tahoma"/>
                <a:cs typeface="Tahoma"/>
              </a:rPr>
              <a:t> в анамнезе.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r>
              <a:rPr lang="ru-RU" dirty="0" smtClean="0">
                <a:solidFill>
                  <a:schemeClr val="tx1"/>
                </a:solidFill>
                <a:latin typeface="Tahoma"/>
                <a:cs typeface="Tahoma"/>
              </a:rPr>
              <a:t>Низкий риск </a:t>
            </a:r>
            <a:r>
              <a:rPr lang="ru-RU" dirty="0">
                <a:solidFill>
                  <a:schemeClr val="tx1"/>
                </a:solidFill>
                <a:latin typeface="Tahoma"/>
                <a:cs typeface="Tahoma"/>
              </a:rPr>
              <a:t>разрыва маточных труб и кровотечения</a:t>
            </a:r>
            <a:r>
              <a:rPr lang="ru-RU" dirty="0" smtClean="0">
                <a:solidFill>
                  <a:schemeClr val="tx1"/>
                </a:solidFill>
                <a:latin typeface="Tahoma"/>
                <a:cs typeface="Tahoma"/>
              </a:rPr>
              <a:t>. 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r>
              <a:rPr lang="ru-RU" dirty="0" smtClean="0">
                <a:solidFill>
                  <a:schemeClr val="tx1"/>
                </a:solidFill>
                <a:latin typeface="Tahoma"/>
                <a:cs typeface="Tahoma"/>
              </a:rPr>
              <a:t>При уровень </a:t>
            </a:r>
            <a:r>
              <a:rPr lang="ru-RU" dirty="0">
                <a:solidFill>
                  <a:schemeClr val="tx1"/>
                </a:solidFill>
                <a:latin typeface="Tahoma"/>
                <a:cs typeface="Tahoma"/>
              </a:rPr>
              <a:t>ХГЧ менее 200 </a:t>
            </a:r>
            <a:r>
              <a:rPr lang="ru-RU" dirty="0" err="1">
                <a:solidFill>
                  <a:schemeClr val="tx1"/>
                </a:solidFill>
                <a:latin typeface="Tahoma"/>
                <a:cs typeface="Tahoma"/>
              </a:rPr>
              <a:t>мМЕ</a:t>
            </a:r>
            <a:r>
              <a:rPr lang="ru-RU" dirty="0">
                <a:solidFill>
                  <a:schemeClr val="tx1"/>
                </a:solidFill>
                <a:latin typeface="Tahoma"/>
                <a:cs typeface="Tahoma"/>
              </a:rPr>
              <a:t>/мл, </a:t>
            </a:r>
            <a:r>
              <a:rPr lang="ru-RU" dirty="0" smtClean="0">
                <a:solidFill>
                  <a:schemeClr val="tx1"/>
                </a:solidFill>
                <a:latin typeface="Tahoma"/>
                <a:cs typeface="Tahoma"/>
              </a:rPr>
              <a:t>вероятность спонтанного выкидыша достигает </a:t>
            </a:r>
            <a:r>
              <a:rPr lang="ru-RU" dirty="0">
                <a:solidFill>
                  <a:schemeClr val="tx1"/>
                </a:solidFill>
                <a:latin typeface="Tahoma"/>
                <a:cs typeface="Tahoma"/>
              </a:rPr>
              <a:t>88</a:t>
            </a:r>
            <a:r>
              <a:rPr lang="ru-RU" dirty="0" smtClean="0">
                <a:solidFill>
                  <a:schemeClr val="tx1"/>
                </a:solidFill>
                <a:latin typeface="Tahoma"/>
                <a:cs typeface="Tahoma"/>
              </a:rPr>
              <a:t>%.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endParaRPr lang="ru-RU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0" indent="0" algn="ctr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None/>
              <a:defRPr/>
            </a:pPr>
            <a:r>
              <a:rPr lang="ru-RU" sz="1600" b="1" dirty="0">
                <a:solidFill>
                  <a:schemeClr val="tx1"/>
                </a:solidFill>
                <a:latin typeface="Tahoma"/>
                <a:cs typeface="Tahoma"/>
              </a:rPr>
              <a:t>При усилении боли, кровотечении, повышении или стабилизации уровня ХГЧ следует избегать выжидательной тактики.</a:t>
            </a:r>
          </a:p>
          <a:p>
            <a:pPr marL="0" indent="0" algn="ctr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None/>
              <a:defRPr/>
            </a:pPr>
            <a:endParaRPr lang="ru-RU" sz="1600" b="1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0" indent="0" algn="ctr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None/>
              <a:defRPr/>
            </a:pPr>
            <a:r>
              <a:rPr lang="ru-RU" sz="1600" b="1" dirty="0">
                <a:solidFill>
                  <a:schemeClr val="tx1"/>
                </a:solidFill>
                <a:latin typeface="Tahoma"/>
                <a:cs typeface="Tahoma"/>
              </a:rPr>
              <a:t>Требуется консультация гинеколога , исследование уровня ХГЧ каждые 48 часов и ТВУЗИ</a:t>
            </a:r>
            <a:endParaRPr lang="en-US" sz="1600" dirty="0">
              <a:solidFill>
                <a:schemeClr val="tx1"/>
              </a:solidFill>
              <a:latin typeface="Tahoma"/>
              <a:cs typeface="Tahoma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endParaRPr lang="en-US" sz="1600" dirty="0">
              <a:solidFill>
                <a:schemeClr val="tx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77808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5"/>
          <p:cNvSpPr txBox="1">
            <a:spLocks/>
          </p:cNvSpPr>
          <p:nvPr/>
        </p:nvSpPr>
        <p:spPr>
          <a:xfrm>
            <a:off x="328411" y="1043068"/>
            <a:ext cx="8229600" cy="758569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r>
              <a:rPr lang="ru-RU" sz="1500" dirty="0" smtClean="0">
                <a:solidFill>
                  <a:schemeClr val="tx1"/>
                </a:solidFill>
                <a:latin typeface="Tahoma"/>
                <a:cs typeface="Tahoma"/>
              </a:rPr>
              <a:t>Хирургическое вмешательство.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r>
              <a:rPr lang="ru-RU" sz="1500" dirty="0" smtClean="0">
                <a:solidFill>
                  <a:schemeClr val="tx1"/>
                </a:solidFill>
                <a:latin typeface="Tahoma"/>
                <a:cs typeface="Tahoma"/>
              </a:rPr>
              <a:t>Медикаментозная </a:t>
            </a:r>
            <a:r>
              <a:rPr lang="ru-RU" sz="1500" dirty="0">
                <a:solidFill>
                  <a:schemeClr val="tx1"/>
                </a:solidFill>
                <a:latin typeface="Tahoma"/>
                <a:cs typeface="Tahoma"/>
              </a:rPr>
              <a:t>терапия </a:t>
            </a:r>
            <a:r>
              <a:rPr lang="ru-RU" sz="1500" dirty="0" err="1">
                <a:solidFill>
                  <a:schemeClr val="tx1"/>
                </a:solidFill>
                <a:latin typeface="Tahoma"/>
                <a:cs typeface="Tahoma"/>
              </a:rPr>
              <a:t>метотрексатом</a:t>
            </a:r>
            <a:r>
              <a:rPr lang="ru-RU" sz="1500" dirty="0">
                <a:solidFill>
                  <a:schemeClr val="tx1"/>
                </a:solidFill>
                <a:latin typeface="Tahoma"/>
                <a:cs typeface="Tahoma"/>
              </a:rPr>
              <a:t> (</a:t>
            </a:r>
            <a:r>
              <a:rPr lang="ru-RU" sz="1500" dirty="0" smtClean="0">
                <a:solidFill>
                  <a:schemeClr val="tx1"/>
                </a:solidFill>
                <a:latin typeface="Tahoma"/>
                <a:cs typeface="Tahoma"/>
              </a:rPr>
              <a:t>антагонист </a:t>
            </a:r>
            <a:r>
              <a:rPr lang="ru-RU" sz="1500" dirty="0">
                <a:solidFill>
                  <a:schemeClr val="tx1"/>
                </a:solidFill>
                <a:latin typeface="Tahoma"/>
                <a:cs typeface="Tahoma"/>
              </a:rPr>
              <a:t>фолиевой </a:t>
            </a:r>
            <a:r>
              <a:rPr lang="ru-RU" sz="1500" dirty="0" smtClean="0">
                <a:solidFill>
                  <a:schemeClr val="tx1"/>
                </a:solidFill>
                <a:latin typeface="Tahoma"/>
                <a:cs typeface="Tahoma"/>
              </a:rPr>
              <a:t>кислоты).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r>
              <a:rPr lang="ru-RU" sz="1500" dirty="0" smtClean="0">
                <a:solidFill>
                  <a:schemeClr val="tx1"/>
                </a:solidFill>
                <a:latin typeface="Tahoma"/>
                <a:cs typeface="Tahoma"/>
              </a:rPr>
              <a:t>Выжидательная тактика.</a:t>
            </a:r>
          </a:p>
        </p:txBody>
      </p:sp>
      <p:sp>
        <p:nvSpPr>
          <p:cNvPr id="10" name="Title 17"/>
          <p:cNvSpPr txBox="1">
            <a:spLocks/>
          </p:cNvSpPr>
          <p:nvPr/>
        </p:nvSpPr>
        <p:spPr bwMode="auto">
          <a:xfrm>
            <a:off x="0" y="0"/>
            <a:ext cx="9144000" cy="104241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9pPr>
          </a:lstStyle>
          <a:p>
            <a:pPr algn="ctr"/>
            <a:r>
              <a:rPr lang="ru-RU" b="1" dirty="0">
                <a:latin typeface="Tahoma"/>
                <a:cs typeface="Tahoma"/>
              </a:rPr>
              <a:t>Внематочная беременность</a:t>
            </a:r>
            <a:r>
              <a:rPr lang="ru-RU" b="1" dirty="0" smtClean="0">
                <a:latin typeface="Tahoma"/>
                <a:cs typeface="Tahoma"/>
              </a:rPr>
              <a:t>:</a:t>
            </a:r>
          </a:p>
          <a:p>
            <a:pPr algn="ctr"/>
            <a:r>
              <a:rPr lang="ru-RU" b="1" dirty="0" smtClean="0">
                <a:latin typeface="Tahoma"/>
                <a:cs typeface="Tahoma"/>
              </a:rPr>
              <a:t> </a:t>
            </a:r>
            <a:r>
              <a:rPr lang="ru-RU" b="1" dirty="0">
                <a:latin typeface="Tahoma"/>
                <a:cs typeface="Tahoma"/>
              </a:rPr>
              <a:t>лечение</a:t>
            </a:r>
            <a:endParaRPr lang="en-US" b="1" dirty="0">
              <a:latin typeface="Tahoma"/>
              <a:cs typeface="Tahoma"/>
            </a:endParaRPr>
          </a:p>
        </p:txBody>
      </p:sp>
      <p:sp>
        <p:nvSpPr>
          <p:cNvPr id="15" name="Content Placeholder 5"/>
          <p:cNvSpPr txBox="1">
            <a:spLocks/>
          </p:cNvSpPr>
          <p:nvPr/>
        </p:nvSpPr>
        <p:spPr>
          <a:xfrm>
            <a:off x="9537" y="1916846"/>
            <a:ext cx="3227929" cy="3250462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None/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Tahoma"/>
                <a:cs typeface="Tahoma"/>
              </a:rPr>
              <a:t>Хирургическое вмешательство:</a:t>
            </a:r>
          </a:p>
          <a:p>
            <a:pPr marL="0" indent="0" algn="ctr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None/>
              <a:defRPr/>
            </a:pPr>
            <a:endParaRPr lang="en-US" b="1" dirty="0">
              <a:solidFill>
                <a:srgbClr val="000000"/>
              </a:solidFill>
              <a:latin typeface="Tahoma"/>
              <a:cs typeface="Tahoma"/>
            </a:endParaRPr>
          </a:p>
          <a:p>
            <a:pPr algn="ctr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defRPr/>
            </a:pPr>
            <a:r>
              <a:rPr lang="ru-RU" sz="1400" dirty="0" err="1" smtClean="0">
                <a:solidFill>
                  <a:srgbClr val="000000"/>
                </a:solidFill>
                <a:latin typeface="Tahoma"/>
                <a:ea typeface="Lucida Grande"/>
                <a:cs typeface="Tahoma"/>
              </a:rPr>
              <a:t>Сальпингэктомия</a:t>
            </a:r>
            <a:r>
              <a:rPr lang="ru-RU" sz="1400" dirty="0">
                <a:solidFill>
                  <a:srgbClr val="000000"/>
                </a:solidFill>
                <a:latin typeface="Tahoma"/>
                <a:ea typeface="Lucida Grande"/>
                <a:cs typeface="Tahoma"/>
              </a:rPr>
              <a:t> (отдается предпочтение для пациенток, желающих сохранить репродуктивную </a:t>
            </a:r>
            <a:r>
              <a:rPr lang="ru-RU" sz="1400" dirty="0" smtClean="0">
                <a:solidFill>
                  <a:srgbClr val="000000"/>
                </a:solidFill>
                <a:latin typeface="Tahoma"/>
                <a:ea typeface="Lucida Grande"/>
                <a:cs typeface="Tahoma"/>
              </a:rPr>
              <a:t>функцию)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defRPr/>
            </a:pPr>
            <a:r>
              <a:rPr lang="ru-RU" sz="1400" dirty="0" err="1" smtClean="0">
                <a:solidFill>
                  <a:srgbClr val="000000"/>
                </a:solidFill>
                <a:latin typeface="Tahoma"/>
                <a:ea typeface="Lucida Grande"/>
                <a:cs typeface="Tahoma"/>
              </a:rPr>
              <a:t>Сальпингостомия</a:t>
            </a:r>
            <a:endParaRPr lang="ru-RU" sz="1400" dirty="0">
              <a:solidFill>
                <a:srgbClr val="000000"/>
              </a:solidFill>
              <a:latin typeface="Tahoma"/>
              <a:ea typeface="Lucida Grande"/>
              <a:cs typeface="Tahoma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defRPr/>
            </a:pPr>
            <a:endParaRPr lang="ru-RU" sz="1400" dirty="0" smtClean="0">
              <a:solidFill>
                <a:srgbClr val="000000"/>
              </a:solidFill>
              <a:latin typeface="Tahoma"/>
              <a:ea typeface="Lucida Grande"/>
              <a:cs typeface="Tahoma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9537" y="5167308"/>
            <a:ext cx="9182637" cy="1501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Tahoma"/>
                <a:ea typeface="ＭＳ 明朝"/>
                <a:cs typeface="Tahoma"/>
              </a:rPr>
              <a:t>Трубная </a:t>
            </a:r>
            <a:r>
              <a:rPr lang="ru-RU" sz="1400" b="1" dirty="0">
                <a:solidFill>
                  <a:srgbClr val="000000"/>
                </a:solidFill>
                <a:latin typeface="Tahoma"/>
                <a:ea typeface="ＭＳ 明朝"/>
                <a:cs typeface="Tahoma"/>
              </a:rPr>
              <a:t>внематочная </a:t>
            </a:r>
            <a:r>
              <a:rPr lang="ru-RU" sz="1400" b="1" dirty="0" smtClean="0">
                <a:solidFill>
                  <a:srgbClr val="000000"/>
                </a:solidFill>
                <a:latin typeface="Tahoma"/>
                <a:ea typeface="ＭＳ 明朝"/>
                <a:cs typeface="Tahoma"/>
              </a:rPr>
              <a:t>беременность: 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Tahoma"/>
                <a:ea typeface="ＭＳ 明朝"/>
                <a:cs typeface="Tahoma"/>
              </a:rPr>
              <a:t>П</a:t>
            </a:r>
            <a:r>
              <a:rPr lang="ru-RU" sz="1400" dirty="0" smtClean="0">
                <a:solidFill>
                  <a:srgbClr val="000000"/>
                </a:solidFill>
                <a:latin typeface="Tahoma"/>
                <a:ea typeface="ＭＳ 明朝"/>
                <a:cs typeface="Tahoma"/>
              </a:rPr>
              <a:t>роведена </a:t>
            </a:r>
            <a:r>
              <a:rPr lang="ru-RU" sz="1400" dirty="0" err="1" smtClean="0">
                <a:solidFill>
                  <a:srgbClr val="000000"/>
                </a:solidFill>
                <a:latin typeface="Tahoma"/>
                <a:ea typeface="ＭＳ 明朝"/>
                <a:cs typeface="Tahoma"/>
              </a:rPr>
              <a:t>лапароскопическая</a:t>
            </a:r>
            <a:r>
              <a:rPr lang="ru-RU" sz="1400" dirty="0" smtClean="0">
                <a:solidFill>
                  <a:srgbClr val="000000"/>
                </a:solidFill>
                <a:latin typeface="Tahoma"/>
                <a:ea typeface="ＭＳ 明朝"/>
                <a:cs typeface="Tahoma"/>
              </a:rPr>
              <a:t> хирургическая экстракция </a:t>
            </a:r>
            <a:r>
              <a:rPr lang="ru-RU" sz="1400" dirty="0">
                <a:solidFill>
                  <a:srgbClr val="000000"/>
                </a:solidFill>
                <a:latin typeface="Tahoma"/>
                <a:ea typeface="ＭＳ 明朝"/>
                <a:cs typeface="Tahoma"/>
              </a:rPr>
              <a:t>трубной внематочной </a:t>
            </a:r>
            <a:r>
              <a:rPr lang="ru-RU" sz="1400" dirty="0" smtClean="0">
                <a:solidFill>
                  <a:srgbClr val="000000"/>
                </a:solidFill>
                <a:latin typeface="Tahoma"/>
                <a:ea typeface="ＭＳ 明朝"/>
                <a:cs typeface="Tahoma"/>
              </a:rPr>
              <a:t>беременности.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srgbClr val="000000"/>
              </a:solidFill>
              <a:latin typeface="Tahoma"/>
              <a:ea typeface="ＭＳ 明朝"/>
              <a:cs typeface="Tahoma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0000"/>
                </a:solidFill>
                <a:latin typeface="Tahoma"/>
                <a:ea typeface="ＭＳ 明朝"/>
                <a:cs typeface="Tahoma"/>
              </a:rPr>
              <a:t>Анамнез: боль в животе, положительный </a:t>
            </a:r>
            <a:r>
              <a:rPr lang="ru-RU" sz="1400" dirty="0">
                <a:solidFill>
                  <a:srgbClr val="000000"/>
                </a:solidFill>
                <a:latin typeface="Tahoma"/>
                <a:ea typeface="ＭＳ 明朝"/>
                <a:cs typeface="Tahoma"/>
              </a:rPr>
              <a:t>результат ХГЧ. </a:t>
            </a:r>
            <a:endParaRPr lang="ru-RU" sz="1400" dirty="0" smtClean="0">
              <a:solidFill>
                <a:srgbClr val="000000"/>
              </a:solidFill>
              <a:latin typeface="Tahoma"/>
              <a:ea typeface="ＭＳ 明朝"/>
              <a:cs typeface="Tahoma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srgbClr val="000000"/>
              </a:solidFill>
              <a:latin typeface="Tahoma"/>
              <a:ea typeface="ＭＳ 明朝"/>
              <a:cs typeface="Tahoma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u="sng" dirty="0" smtClean="0">
                <a:solidFill>
                  <a:srgbClr val="000000"/>
                </a:solidFill>
                <a:latin typeface="Tahoma"/>
                <a:ea typeface="ＭＳ 明朝"/>
                <a:cs typeface="Tahoma"/>
              </a:rPr>
              <a:t>Результаты УЗИ</a:t>
            </a:r>
            <a:r>
              <a:rPr lang="ru-RU" sz="1400" dirty="0" smtClean="0">
                <a:solidFill>
                  <a:srgbClr val="000000"/>
                </a:solidFill>
                <a:latin typeface="Tahoma"/>
                <a:ea typeface="ＭＳ 明朝"/>
                <a:cs typeface="Tahoma"/>
              </a:rPr>
              <a:t>: образование маточной трубы и отсутствие плодного яйца в полости матки – подозрение на </a:t>
            </a:r>
            <a:r>
              <a:rPr lang="ru-RU" sz="1400" dirty="0">
                <a:solidFill>
                  <a:srgbClr val="000000"/>
                </a:solidFill>
                <a:latin typeface="Tahoma"/>
                <a:ea typeface="ＭＳ 明朝"/>
                <a:cs typeface="Tahoma"/>
              </a:rPr>
              <a:t>внематочную беременность</a:t>
            </a:r>
            <a:endParaRPr lang="en-CA" sz="1400" dirty="0">
              <a:effectLst/>
              <a:latin typeface="Tahoma"/>
              <a:ea typeface="ＭＳ 明朝"/>
              <a:cs typeface="Tahoma"/>
            </a:endParaRPr>
          </a:p>
        </p:txBody>
      </p:sp>
      <p:pic>
        <p:nvPicPr>
          <p:cNvPr id="17" name="Picture 3" descr="photo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29004" y="1916846"/>
            <a:ext cx="2661676" cy="325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" descr="photo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73756" y="1916846"/>
            <a:ext cx="3236391" cy="325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67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0" y="1160856"/>
            <a:ext cx="6577854" cy="2374404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H="1">
            <a:off x="674431" y="1667442"/>
            <a:ext cx="361406" cy="4560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55200" y="1401564"/>
            <a:ext cx="20537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 err="1" smtClean="0">
                <a:solidFill>
                  <a:schemeClr val="bg1"/>
                </a:solidFill>
                <a:latin typeface="Tahoma" charset="0"/>
                <a:ea typeface="ＭＳ Ｐゴシック" charset="0"/>
                <a:cs typeface="Tahoma" charset="0"/>
              </a:rPr>
              <a:t>Эндометриальная</a:t>
            </a:r>
            <a:r>
              <a:rPr lang="ru-RU" sz="1200" dirty="0" smtClean="0">
                <a:solidFill>
                  <a:schemeClr val="bg1"/>
                </a:solidFill>
                <a:latin typeface="Tahoma" charset="0"/>
                <a:ea typeface="ＭＳ Ｐゴシック" charset="0"/>
                <a:cs typeface="Tahoma" charset="0"/>
              </a:rPr>
              <a:t> полость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4592693" y="2639220"/>
            <a:ext cx="149114" cy="522413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650111" y="3192176"/>
            <a:ext cx="20537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 err="1">
                <a:solidFill>
                  <a:schemeClr val="bg1"/>
                </a:solidFill>
                <a:latin typeface="Tahoma" charset="0"/>
                <a:ea typeface="ＭＳ Ｐゴシック" charset="0"/>
                <a:cs typeface="Tahoma" charset="0"/>
              </a:rPr>
              <a:t>Эндометриальная</a:t>
            </a:r>
            <a:r>
              <a:rPr lang="ru-RU" sz="1200" dirty="0">
                <a:solidFill>
                  <a:schemeClr val="bg1"/>
                </a:solidFill>
                <a:latin typeface="Tahoma" charset="0"/>
                <a:ea typeface="ＭＳ Ｐゴシック" charset="0"/>
                <a:cs typeface="Tahoma" charset="0"/>
              </a:rPr>
              <a:t> полость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41659" y="3043582"/>
            <a:ext cx="21355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Tahoma" charset="0"/>
                <a:ea typeface="ＭＳ Ｐゴシック" charset="0"/>
                <a:cs typeface="Tahoma" charset="0"/>
              </a:rPr>
              <a:t>Шеечная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Tahoma" charset="0"/>
                <a:ea typeface="ＭＳ Ｐゴシック" charset="0"/>
                <a:cs typeface="Tahoma" charset="0"/>
              </a:rPr>
              <a:t>внематочная беременность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2103690" y="2554366"/>
            <a:ext cx="138135" cy="55595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7"/>
          <p:cNvSpPr txBox="1">
            <a:spLocks/>
          </p:cNvSpPr>
          <p:nvPr/>
        </p:nvSpPr>
        <p:spPr bwMode="auto">
          <a:xfrm>
            <a:off x="0" y="5418"/>
            <a:ext cx="9144000" cy="104241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9pPr>
          </a:lstStyle>
          <a:p>
            <a:pPr algn="ctr"/>
            <a:r>
              <a:rPr lang="ru-RU" sz="2800" b="1" dirty="0">
                <a:latin typeface="Tahoma"/>
                <a:cs typeface="Tahoma"/>
              </a:rPr>
              <a:t>Внематочная беременность: </a:t>
            </a:r>
            <a:r>
              <a:rPr lang="ru-RU" sz="2800" b="1" dirty="0" smtClean="0">
                <a:latin typeface="Tahoma"/>
                <a:cs typeface="Tahoma"/>
              </a:rPr>
              <a:t>лечение.</a:t>
            </a:r>
          </a:p>
          <a:p>
            <a:pPr algn="ctr"/>
            <a:r>
              <a:rPr lang="ru-RU" sz="2800" dirty="0">
                <a:latin typeface="Tahoma"/>
                <a:cs typeface="Tahoma"/>
              </a:rPr>
              <a:t>ТВУЗИ. </a:t>
            </a:r>
            <a:r>
              <a:rPr lang="ru-RU" sz="2800" dirty="0" smtClean="0">
                <a:latin typeface="Tahoma"/>
                <a:cs typeface="Tahoma"/>
              </a:rPr>
              <a:t>В-режим</a:t>
            </a:r>
            <a:r>
              <a:rPr lang="ru-RU" sz="2800" dirty="0">
                <a:latin typeface="Tahoma"/>
                <a:cs typeface="Tahoma"/>
              </a:rPr>
              <a:t>.</a:t>
            </a:r>
            <a:endParaRPr lang="en-US" sz="2800" b="1" dirty="0">
              <a:latin typeface="Tahoma"/>
              <a:cs typeface="Tahoma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253660" y="4519123"/>
            <a:ext cx="0" cy="155785"/>
          </a:xfrm>
          <a:prstGeom prst="straightConnector1">
            <a:avLst/>
          </a:prstGeom>
          <a:ln>
            <a:solidFill>
              <a:schemeClr val="bg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5"/>
          <p:cNvSpPr txBox="1">
            <a:spLocks/>
          </p:cNvSpPr>
          <p:nvPr/>
        </p:nvSpPr>
        <p:spPr>
          <a:xfrm>
            <a:off x="64133" y="4709827"/>
            <a:ext cx="8952175" cy="1828558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None/>
              <a:defRPr/>
            </a:pPr>
            <a:r>
              <a:rPr lang="ru-RU" sz="1600" b="1" dirty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Что из перечисленного является противопоказанием </a:t>
            </a:r>
            <a:r>
              <a:rPr lang="ru-RU" sz="1600" b="1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для лечения </a:t>
            </a:r>
            <a:r>
              <a:rPr lang="ru-RU" sz="1600" b="1" dirty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внематочной беременности </a:t>
            </a:r>
            <a:r>
              <a:rPr lang="ru-RU" sz="1600" b="1" dirty="0" err="1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метотрексатом</a:t>
            </a:r>
            <a:r>
              <a:rPr lang="ru-RU" sz="1600" b="1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?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+mj-lt"/>
              <a:buAutoNum type="alphaLcPeriod"/>
              <a:defRPr/>
            </a:pPr>
            <a:r>
              <a:rPr lang="ru-RU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Ревматоидный артрит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+mj-lt"/>
              <a:buAutoNum type="alphaLcPeriod"/>
              <a:defRPr/>
            </a:pPr>
            <a:r>
              <a:rPr lang="ru-RU" sz="1600" dirty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А</a:t>
            </a:r>
            <a:r>
              <a:rPr lang="ru-RU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ллергия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+mj-lt"/>
              <a:buAutoNum type="alphaLcPeriod"/>
              <a:defRPr/>
            </a:pPr>
            <a:r>
              <a:rPr lang="ru-RU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Язвенная болезнь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+mj-lt"/>
              <a:buAutoNum type="alphaLcPeriod"/>
              <a:defRPr/>
            </a:pPr>
            <a:r>
              <a:rPr lang="ru-RU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Активная </a:t>
            </a:r>
            <a:r>
              <a:rPr lang="ru-RU" sz="1600" dirty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инфекция</a:t>
            </a:r>
            <a:endParaRPr lang="en-US" sz="1600" dirty="0">
              <a:solidFill>
                <a:srgbClr val="000000"/>
              </a:solidFill>
              <a:latin typeface="Tahoma" charset="0"/>
              <a:ea typeface="ＭＳ Ｐゴシック" charset="0"/>
              <a:cs typeface="Tahoma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771556" y="1064496"/>
            <a:ext cx="2265400" cy="319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ru-RU" sz="1400" b="1" dirty="0" smtClean="0">
                <a:solidFill>
                  <a:srgbClr val="000000"/>
                </a:solidFill>
                <a:latin typeface="Tahoma" charset="0"/>
                <a:ea typeface="ＭＳ 明朝" charset="0"/>
                <a:cs typeface="ＭＳ 明朝" charset="0"/>
              </a:rPr>
              <a:t>Шеечная беременность</a:t>
            </a:r>
            <a:r>
              <a:rPr lang="ru-RU" sz="1400" dirty="0">
                <a:solidFill>
                  <a:srgbClr val="000000"/>
                </a:solidFill>
                <a:latin typeface="Tahoma" charset="0"/>
                <a:ea typeface="ＭＳ 明朝" charset="0"/>
                <a:cs typeface="ＭＳ 明朝" charset="0"/>
              </a:rPr>
              <a:t>:</a:t>
            </a:r>
            <a:endParaRPr lang="en-US" sz="1400" dirty="0">
              <a:latin typeface="Tahoma"/>
              <a:cs typeface="Tahoma"/>
            </a:endParaRPr>
          </a:p>
          <a:p>
            <a:pPr algn="ctr" eaLnBrk="1" hangingPunct="1"/>
            <a:r>
              <a:rPr lang="ru-RU" sz="1400" u="sng" dirty="0" smtClean="0">
                <a:solidFill>
                  <a:srgbClr val="000000"/>
                </a:solidFill>
                <a:latin typeface="Tahoma" charset="0"/>
                <a:ea typeface="ＭＳ 明朝" charset="0"/>
                <a:cs typeface="ＭＳ 明朝" charset="0"/>
              </a:rPr>
              <a:t>Терапия </a:t>
            </a:r>
            <a:r>
              <a:rPr lang="ru-RU" sz="1400" u="sng" dirty="0" err="1" smtClean="0">
                <a:solidFill>
                  <a:srgbClr val="000000"/>
                </a:solidFill>
                <a:latin typeface="Tahoma" charset="0"/>
                <a:ea typeface="ＭＳ 明朝" charset="0"/>
                <a:cs typeface="ＭＳ 明朝" charset="0"/>
              </a:rPr>
              <a:t>метотрексатом</a:t>
            </a:r>
            <a:r>
              <a:rPr lang="ru-RU" sz="1400" u="sng" dirty="0">
                <a:solidFill>
                  <a:srgbClr val="000000"/>
                </a:solidFill>
                <a:latin typeface="Tahoma" charset="0"/>
                <a:ea typeface="ＭＳ 明朝" charset="0"/>
                <a:cs typeface="ＭＳ 明朝" charset="0"/>
              </a:rPr>
              <a:t>. </a:t>
            </a:r>
            <a:endParaRPr lang="ru-RU" sz="1400" u="sng" dirty="0" smtClean="0">
              <a:solidFill>
                <a:srgbClr val="000000"/>
              </a:solidFill>
              <a:latin typeface="Tahoma" charset="0"/>
              <a:ea typeface="ＭＳ 明朝" charset="0"/>
              <a:cs typeface="ＭＳ 明朝" charset="0"/>
            </a:endParaRPr>
          </a:p>
          <a:p>
            <a:pPr algn="just" eaLnBrk="1" hangingPunct="1"/>
            <a:endParaRPr lang="ru-RU" sz="1400" dirty="0" smtClean="0">
              <a:solidFill>
                <a:srgbClr val="000000"/>
              </a:solidFill>
              <a:latin typeface="Tahoma" charset="0"/>
              <a:ea typeface="ＭＳ 明朝" charset="0"/>
              <a:cs typeface="ＭＳ 明朝" charset="0"/>
            </a:endParaRPr>
          </a:p>
          <a:p>
            <a:pPr algn="just" eaLnBrk="1" hangingPunct="1"/>
            <a:r>
              <a:rPr lang="ru-RU" sz="1400" dirty="0" smtClean="0">
                <a:solidFill>
                  <a:srgbClr val="000000"/>
                </a:solidFill>
                <a:latin typeface="Tahoma" charset="0"/>
                <a:ea typeface="ＭＳ 明朝" charset="0"/>
                <a:cs typeface="ＭＳ 明朝" charset="0"/>
              </a:rPr>
              <a:t>А. Остатки плодного яйца в виде гетерогенной структуры в просвете цервикального канала.</a:t>
            </a:r>
          </a:p>
          <a:p>
            <a:pPr algn="just" eaLnBrk="1" hangingPunct="1"/>
            <a:endParaRPr lang="ru-RU" sz="1400" dirty="0" smtClean="0">
              <a:solidFill>
                <a:srgbClr val="000000"/>
              </a:solidFill>
              <a:latin typeface="Tahoma" charset="0"/>
              <a:ea typeface="ＭＳ 明朝" charset="0"/>
              <a:cs typeface="ＭＳ 明朝" charset="0"/>
            </a:endParaRPr>
          </a:p>
          <a:p>
            <a:pPr algn="just" eaLnBrk="1" hangingPunct="1"/>
            <a:r>
              <a:rPr lang="ru-RU" sz="1400" dirty="0" smtClean="0">
                <a:solidFill>
                  <a:srgbClr val="000000"/>
                </a:solidFill>
                <a:latin typeface="Tahoma" charset="0"/>
                <a:ea typeface="ＭＳ 明朝" charset="0"/>
                <a:cs typeface="ＭＳ 明朝" charset="0"/>
              </a:rPr>
              <a:t>В. </a:t>
            </a:r>
            <a:r>
              <a:rPr lang="ru-RU" sz="1400" dirty="0">
                <a:solidFill>
                  <a:srgbClr val="000000"/>
                </a:solidFill>
                <a:latin typeface="Tahoma" charset="0"/>
                <a:ea typeface="ＭＳ 明朝" charset="0"/>
                <a:cs typeface="ＭＳ 明朝" charset="0"/>
              </a:rPr>
              <a:t>О</a:t>
            </a:r>
            <a:r>
              <a:rPr lang="ru-RU" sz="1400" dirty="0" smtClean="0">
                <a:solidFill>
                  <a:srgbClr val="000000"/>
                </a:solidFill>
                <a:latin typeface="Tahoma" charset="0"/>
                <a:ea typeface="ＭＳ 明朝" charset="0"/>
                <a:cs typeface="ＭＳ 明朝" charset="0"/>
              </a:rPr>
              <a:t>тсутствие плодного яйца в полости матки.</a:t>
            </a:r>
          </a:p>
          <a:p>
            <a:pPr eaLnBrk="1" hangingPunct="1"/>
            <a:endParaRPr lang="ru-RU" sz="1400" dirty="0" smtClean="0">
              <a:solidFill>
                <a:srgbClr val="000000"/>
              </a:solidFill>
              <a:latin typeface="Tahoma" charset="0"/>
              <a:ea typeface="ＭＳ 明朝" charset="0"/>
              <a:cs typeface="ＭＳ 明朝" charset="0"/>
            </a:endParaRPr>
          </a:p>
          <a:p>
            <a:pPr algn="ctr" eaLnBrk="1" hangingPunct="1"/>
            <a:r>
              <a:rPr lang="ru-RU" sz="1400" u="sng" dirty="0" smtClean="0">
                <a:solidFill>
                  <a:srgbClr val="000000"/>
                </a:solidFill>
                <a:latin typeface="Tahoma" charset="0"/>
                <a:ea typeface="ＭＳ 明朝" charset="0"/>
                <a:cs typeface="ＭＳ 明朝" charset="0"/>
              </a:rPr>
              <a:t>Эффективность лечения </a:t>
            </a:r>
            <a:r>
              <a:rPr lang="ru-RU" sz="1400" u="sng" dirty="0" err="1" smtClean="0">
                <a:solidFill>
                  <a:srgbClr val="000000"/>
                </a:solidFill>
                <a:latin typeface="Tahoma" charset="0"/>
                <a:ea typeface="ＭＳ 明朝" charset="0"/>
                <a:cs typeface="ＭＳ 明朝" charset="0"/>
              </a:rPr>
              <a:t>метотрексатом</a:t>
            </a:r>
            <a:r>
              <a:rPr lang="ru-RU" sz="1400" u="sng" dirty="0" smtClean="0">
                <a:solidFill>
                  <a:srgbClr val="000000"/>
                </a:solidFill>
                <a:latin typeface="Tahoma" charset="0"/>
                <a:ea typeface="ＭＳ 明朝" charset="0"/>
                <a:cs typeface="ＭＳ 明朝" charset="0"/>
              </a:rPr>
              <a:t> определяется уровнем ХГЧ</a:t>
            </a:r>
            <a:endParaRPr lang="en-US" sz="1400" u="sng" dirty="0">
              <a:solidFill>
                <a:srgbClr val="000000"/>
              </a:solidFill>
              <a:latin typeface="Tahoma" charset="0"/>
              <a:ea typeface="ＭＳ 明朝" charset="0"/>
              <a:cs typeface="ＭＳ 明朝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67826" y="3425122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Tahoma" charset="0"/>
                <a:ea typeface="ＭＳ 明朝" charset="0"/>
                <a:cs typeface="ＭＳ 明朝" charset="0"/>
              </a:rPr>
              <a:t>a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493658" y="3444376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Tahoma" charset="0"/>
                <a:ea typeface="ＭＳ 明朝" charset="0"/>
                <a:cs typeface="ＭＳ 明朝" charset="0"/>
              </a:rPr>
              <a:t>b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Content Placeholder 5"/>
          <p:cNvSpPr txBox="1">
            <a:spLocks/>
          </p:cNvSpPr>
          <p:nvPr/>
        </p:nvSpPr>
        <p:spPr>
          <a:xfrm>
            <a:off x="56026" y="3559274"/>
            <a:ext cx="7336225" cy="695591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None/>
              <a:defRPr/>
            </a:pPr>
            <a:r>
              <a:rPr lang="ru-RU" sz="1600" dirty="0">
                <a:solidFill>
                  <a:schemeClr val="tx1"/>
                </a:solidFill>
                <a:latin typeface="Tahoma"/>
                <a:ea typeface="Lucida Grande"/>
                <a:cs typeface="Tahoma"/>
              </a:rPr>
              <a:t>Низкое значение ХГЧ связано с </a:t>
            </a:r>
            <a:r>
              <a:rPr lang="ru-RU" sz="1600" dirty="0" smtClean="0">
                <a:solidFill>
                  <a:schemeClr val="tx1"/>
                </a:solidFill>
                <a:latin typeface="Tahoma"/>
                <a:ea typeface="Lucida Grande"/>
                <a:cs typeface="Tahoma"/>
              </a:rPr>
              <a:t>наибольшей эффективностью </a:t>
            </a:r>
            <a:r>
              <a:rPr lang="ru-RU" sz="1600" dirty="0" err="1">
                <a:solidFill>
                  <a:schemeClr val="tx1"/>
                </a:solidFill>
                <a:latin typeface="Tahoma"/>
                <a:ea typeface="Lucida Grande"/>
                <a:cs typeface="Tahoma"/>
              </a:rPr>
              <a:t>метотрексата</a:t>
            </a:r>
            <a:r>
              <a:rPr lang="ru-RU" sz="1600" dirty="0" smtClean="0">
                <a:solidFill>
                  <a:schemeClr val="tx1"/>
                </a:solidFill>
                <a:latin typeface="Tahoma"/>
                <a:ea typeface="Lucida Grande"/>
                <a:cs typeface="Tahoma"/>
              </a:rPr>
              <a:t>:</a:t>
            </a:r>
          </a:p>
          <a:p>
            <a:pPr marL="0" indent="0" algn="ctr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None/>
              <a:defRPr/>
            </a:pPr>
            <a:r>
              <a:rPr lang="ru-RU" sz="1600" dirty="0" smtClean="0">
                <a:solidFill>
                  <a:schemeClr val="tx1"/>
                </a:solidFill>
                <a:latin typeface="Tahoma"/>
                <a:ea typeface="Lucida Grande"/>
                <a:cs typeface="Tahoma"/>
              </a:rPr>
              <a:t>Менее </a:t>
            </a:r>
            <a:r>
              <a:rPr lang="ru-RU" sz="1600" dirty="0">
                <a:solidFill>
                  <a:schemeClr val="tx1"/>
                </a:solidFill>
                <a:latin typeface="Tahoma"/>
                <a:ea typeface="Lucida Grande"/>
                <a:cs typeface="Tahoma"/>
              </a:rPr>
              <a:t>1000 </a:t>
            </a:r>
            <a:r>
              <a:rPr lang="ru-RU" sz="1600" dirty="0" err="1">
                <a:solidFill>
                  <a:schemeClr val="tx1"/>
                </a:solidFill>
                <a:latin typeface="Tahoma"/>
                <a:ea typeface="Lucida Grande"/>
                <a:cs typeface="Tahoma"/>
              </a:rPr>
              <a:t>мМЕ</a:t>
            </a:r>
            <a:r>
              <a:rPr lang="ru-RU" sz="1600" dirty="0">
                <a:solidFill>
                  <a:schemeClr val="tx1"/>
                </a:solidFill>
                <a:latin typeface="Tahoma"/>
                <a:ea typeface="Lucida Grande"/>
                <a:cs typeface="Tahoma"/>
              </a:rPr>
              <a:t>/мл: 88% </a:t>
            </a:r>
            <a:r>
              <a:rPr lang="ru-RU" sz="1600" dirty="0" smtClean="0">
                <a:solidFill>
                  <a:schemeClr val="tx1"/>
                </a:solidFill>
                <a:latin typeface="Tahoma"/>
                <a:ea typeface="Lucida Grande"/>
                <a:cs typeface="Tahoma"/>
              </a:rPr>
              <a:t>- положительная тактика </a:t>
            </a:r>
          </a:p>
          <a:p>
            <a:pPr marL="0" indent="0" algn="ctr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None/>
              <a:defRPr/>
            </a:pPr>
            <a:r>
              <a:rPr lang="ru-RU" sz="1600" dirty="0" smtClean="0">
                <a:solidFill>
                  <a:schemeClr val="tx1"/>
                </a:solidFill>
                <a:latin typeface="Tahoma"/>
                <a:ea typeface="Lucida Grande"/>
                <a:cs typeface="Tahoma"/>
              </a:rPr>
              <a:t>Более </a:t>
            </a:r>
            <a:r>
              <a:rPr lang="ru-RU" sz="1600" dirty="0">
                <a:solidFill>
                  <a:schemeClr val="tx1"/>
                </a:solidFill>
                <a:latin typeface="Tahoma"/>
                <a:ea typeface="Lucida Grande"/>
                <a:cs typeface="Tahoma"/>
              </a:rPr>
              <a:t>4000 </a:t>
            </a:r>
            <a:r>
              <a:rPr lang="ru-RU" sz="1600" dirty="0" err="1">
                <a:solidFill>
                  <a:schemeClr val="tx1"/>
                </a:solidFill>
                <a:latin typeface="Tahoma"/>
                <a:ea typeface="Lucida Grande"/>
                <a:cs typeface="Tahoma"/>
              </a:rPr>
              <a:t>мМЕ</a:t>
            </a:r>
            <a:r>
              <a:rPr lang="ru-RU" sz="1600" dirty="0">
                <a:solidFill>
                  <a:schemeClr val="tx1"/>
                </a:solidFill>
                <a:latin typeface="Tahoma"/>
                <a:ea typeface="Lucida Grande"/>
                <a:cs typeface="Tahoma"/>
              </a:rPr>
              <a:t>/мл: 42% </a:t>
            </a:r>
            <a:r>
              <a:rPr lang="ru-RU" sz="1600" dirty="0" smtClean="0">
                <a:solidFill>
                  <a:schemeClr val="tx1"/>
                </a:solidFill>
                <a:latin typeface="Tahoma"/>
                <a:ea typeface="Lucida Grande"/>
                <a:cs typeface="Tahoma"/>
              </a:rPr>
              <a:t>успешного лечения</a:t>
            </a:r>
            <a:endParaRPr lang="en-US" sz="1400" dirty="0">
              <a:solidFill>
                <a:schemeClr val="tx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80339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15" grpId="0"/>
      <p:bldP spid="23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7"/>
          <p:cNvSpPr txBox="1">
            <a:spLocks/>
          </p:cNvSpPr>
          <p:nvPr/>
        </p:nvSpPr>
        <p:spPr bwMode="auto">
          <a:xfrm>
            <a:off x="0" y="95250"/>
            <a:ext cx="9144000" cy="117271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9pPr>
          </a:lstStyle>
          <a:p>
            <a:pPr algn="ctr"/>
            <a:r>
              <a:rPr lang="ru-RU" sz="3200" b="1" dirty="0">
                <a:latin typeface="Tahoma"/>
                <a:cs typeface="Tahoma"/>
              </a:rPr>
              <a:t>Внематочная </a:t>
            </a:r>
            <a:r>
              <a:rPr lang="ru-RU" sz="3200" b="1" dirty="0" smtClean="0">
                <a:latin typeface="Tahoma"/>
                <a:cs typeface="Tahoma"/>
              </a:rPr>
              <a:t>беременность:</a:t>
            </a:r>
          </a:p>
          <a:p>
            <a:pPr algn="ctr"/>
            <a:r>
              <a:rPr lang="ru-RU" sz="3200" b="1" dirty="0">
                <a:latin typeface="Tahoma"/>
                <a:cs typeface="Tahoma"/>
              </a:rPr>
              <a:t>т</a:t>
            </a:r>
            <a:r>
              <a:rPr lang="ru-RU" sz="3200" b="1" dirty="0" smtClean="0">
                <a:latin typeface="Tahoma"/>
                <a:cs typeface="Tahoma"/>
              </a:rPr>
              <a:t>ерапия </a:t>
            </a:r>
            <a:r>
              <a:rPr lang="ru-RU" sz="3200" b="1" dirty="0" err="1" smtClean="0">
                <a:latin typeface="Tahoma"/>
                <a:cs typeface="Tahoma"/>
              </a:rPr>
              <a:t>метотрексатом</a:t>
            </a:r>
            <a:endParaRPr lang="en-US" sz="3200" b="1" dirty="0">
              <a:latin typeface="Tahoma"/>
              <a:cs typeface="Tahoma"/>
            </a:endParaRP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5976" y="3202856"/>
            <a:ext cx="4566024" cy="365834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None/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Tahoma"/>
                <a:ea typeface="Lucida Grande"/>
                <a:cs typeface="Tahoma"/>
              </a:rPr>
              <a:t>Преимущества</a:t>
            </a:r>
            <a:endParaRPr lang="en-US" sz="1400" b="1" dirty="0">
              <a:solidFill>
                <a:srgbClr val="000000"/>
              </a:solidFill>
              <a:latin typeface="Tahoma"/>
              <a:ea typeface="Lucida Grande"/>
              <a:cs typeface="Tahoma"/>
            </a:endParaRPr>
          </a:p>
          <a:p>
            <a:pPr lvl="1" algn="just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r>
              <a:rPr lang="ru-RU" sz="1400" dirty="0">
                <a:solidFill>
                  <a:srgbClr val="000000"/>
                </a:solidFill>
                <a:latin typeface="Tahoma"/>
                <a:ea typeface="Lucida Grande"/>
                <a:cs typeface="Tahoma"/>
              </a:rPr>
              <a:t>Экономически </a:t>
            </a:r>
            <a:r>
              <a:rPr lang="ru-RU" sz="1400" dirty="0" smtClean="0">
                <a:solidFill>
                  <a:srgbClr val="000000"/>
                </a:solidFill>
                <a:latin typeface="Tahoma"/>
                <a:ea typeface="Lucida Grande"/>
                <a:cs typeface="Tahoma"/>
              </a:rPr>
              <a:t>выгодно</a:t>
            </a:r>
          </a:p>
          <a:p>
            <a:pPr lvl="1" algn="just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r>
              <a:rPr lang="ru-RU" sz="1400" dirty="0" smtClean="0">
                <a:solidFill>
                  <a:srgbClr val="000000"/>
                </a:solidFill>
                <a:latin typeface="Tahoma"/>
                <a:ea typeface="Lucida Grande"/>
                <a:cs typeface="Tahoma"/>
              </a:rPr>
              <a:t>Менее инвазивно</a:t>
            </a:r>
          </a:p>
          <a:p>
            <a:pPr lvl="1" algn="just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r>
              <a:rPr lang="ru-RU" sz="1400" dirty="0" smtClean="0">
                <a:solidFill>
                  <a:srgbClr val="000000"/>
                </a:solidFill>
                <a:latin typeface="Tahoma"/>
                <a:ea typeface="Lucida Grande"/>
                <a:cs typeface="Tahoma"/>
              </a:rPr>
              <a:t>Позволяет избежать хирургического вмешательства</a:t>
            </a:r>
          </a:p>
          <a:p>
            <a:pPr marL="349250" lvl="1" indent="0" algn="ctr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None/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Tahoma"/>
                <a:ea typeface="Lucida Grande"/>
                <a:cs typeface="Tahoma"/>
              </a:rPr>
              <a:t>Побочные эффекты</a:t>
            </a:r>
            <a:endParaRPr lang="en-US" sz="1400" b="1" dirty="0">
              <a:solidFill>
                <a:srgbClr val="000000"/>
              </a:solidFill>
              <a:latin typeface="Tahoma"/>
              <a:ea typeface="Lucida Grande"/>
              <a:cs typeface="Tahoma"/>
            </a:endParaRPr>
          </a:p>
          <a:p>
            <a:pPr lvl="1" algn="just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r>
              <a:rPr lang="ru-RU" sz="1400" dirty="0">
                <a:solidFill>
                  <a:srgbClr val="000000"/>
                </a:solidFill>
                <a:latin typeface="Tahoma"/>
                <a:ea typeface="Lucida Grande"/>
                <a:cs typeface="Tahoma"/>
              </a:rPr>
              <a:t>Тошнота и боль в </a:t>
            </a:r>
            <a:r>
              <a:rPr lang="ru-RU" sz="1400" dirty="0" smtClean="0">
                <a:solidFill>
                  <a:srgbClr val="000000"/>
                </a:solidFill>
                <a:latin typeface="Tahoma"/>
                <a:ea typeface="Lucida Grande"/>
                <a:cs typeface="Tahoma"/>
              </a:rPr>
              <a:t>животе</a:t>
            </a:r>
          </a:p>
          <a:p>
            <a:pPr lvl="1" algn="just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r>
              <a:rPr lang="ru-RU" sz="1400" dirty="0" err="1" smtClean="0">
                <a:solidFill>
                  <a:srgbClr val="000000"/>
                </a:solidFill>
                <a:latin typeface="Tahoma"/>
                <a:ea typeface="Lucida Grande"/>
                <a:cs typeface="Tahoma"/>
              </a:rPr>
              <a:t>Гепатотоксичность</a:t>
            </a:r>
            <a:endParaRPr lang="ru-RU" sz="1400" dirty="0" smtClean="0">
              <a:solidFill>
                <a:srgbClr val="000000"/>
              </a:solidFill>
              <a:latin typeface="Tahoma"/>
              <a:ea typeface="Lucida Grande"/>
              <a:cs typeface="Tahoma"/>
            </a:endParaRPr>
          </a:p>
          <a:p>
            <a:pPr lvl="1" algn="just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r>
              <a:rPr lang="ru-RU" sz="1400" dirty="0" smtClean="0">
                <a:solidFill>
                  <a:srgbClr val="000000"/>
                </a:solidFill>
                <a:latin typeface="Tahoma"/>
                <a:ea typeface="Lucida Grande"/>
                <a:cs typeface="Tahoma"/>
              </a:rPr>
              <a:t>Лабораторные исследования в динамике: для определения состояния и функции </a:t>
            </a:r>
            <a:r>
              <a:rPr lang="ru-RU" sz="1400" dirty="0">
                <a:solidFill>
                  <a:srgbClr val="000000"/>
                </a:solidFill>
                <a:latin typeface="Tahoma"/>
                <a:ea typeface="Lucida Grande"/>
                <a:cs typeface="Tahoma"/>
              </a:rPr>
              <a:t>почек и печени</a:t>
            </a:r>
            <a:r>
              <a:rPr lang="ru-RU" sz="1400" dirty="0" smtClean="0">
                <a:solidFill>
                  <a:srgbClr val="000000"/>
                </a:solidFill>
                <a:latin typeface="Tahoma"/>
                <a:ea typeface="Lucida Grande"/>
                <a:cs typeface="Tahoma"/>
              </a:rPr>
              <a:t>.</a:t>
            </a:r>
            <a:endParaRPr lang="en-US" sz="1400" dirty="0">
              <a:solidFill>
                <a:srgbClr val="000000"/>
              </a:solidFill>
              <a:latin typeface="Tahoma"/>
              <a:ea typeface="Lucida Grande"/>
              <a:cs typeface="Tahoma"/>
            </a:endParaRPr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4562476" y="3202856"/>
            <a:ext cx="4581524" cy="365834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None/>
              <a:defRPr/>
            </a:pPr>
            <a:r>
              <a:rPr lang="ru-RU" sz="1400" b="1" dirty="0">
                <a:solidFill>
                  <a:srgbClr val="000000"/>
                </a:solidFill>
                <a:latin typeface="Tahoma"/>
                <a:ea typeface="Lucida Grande"/>
                <a:cs typeface="Tahoma"/>
              </a:rPr>
              <a:t>Относительные </a:t>
            </a:r>
            <a:r>
              <a:rPr lang="ru-RU" sz="1400" b="1" dirty="0" smtClean="0">
                <a:solidFill>
                  <a:srgbClr val="000000"/>
                </a:solidFill>
                <a:latin typeface="Tahoma"/>
                <a:ea typeface="Lucida Grande"/>
                <a:cs typeface="Tahoma"/>
              </a:rPr>
              <a:t>противопоказания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q"/>
              <a:defRPr/>
            </a:pPr>
            <a:r>
              <a:rPr lang="ru-RU" sz="1400" dirty="0">
                <a:solidFill>
                  <a:srgbClr val="000000"/>
                </a:solidFill>
                <a:latin typeface="Tahoma"/>
                <a:ea typeface="Lucida Grande"/>
                <a:cs typeface="Tahoma"/>
              </a:rPr>
              <a:t>Положительная эмбриональная сердечная </a:t>
            </a:r>
            <a:r>
              <a:rPr lang="ru-RU" sz="1400" dirty="0" smtClean="0">
                <a:solidFill>
                  <a:srgbClr val="000000"/>
                </a:solidFill>
                <a:latin typeface="Tahoma"/>
                <a:ea typeface="Lucida Grande"/>
                <a:cs typeface="Tahoma"/>
              </a:rPr>
              <a:t>деятельность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q"/>
              <a:defRPr/>
            </a:pPr>
            <a:r>
              <a:rPr lang="ru-RU" sz="1400" dirty="0" smtClean="0">
                <a:solidFill>
                  <a:srgbClr val="000000"/>
                </a:solidFill>
                <a:latin typeface="Tahoma"/>
                <a:ea typeface="Lucida Grande"/>
                <a:cs typeface="Tahoma"/>
              </a:rPr>
              <a:t>Плодное яйцо </a:t>
            </a:r>
            <a:r>
              <a:rPr lang="ru-RU" sz="1400" dirty="0">
                <a:solidFill>
                  <a:srgbClr val="000000"/>
                </a:solidFill>
                <a:latin typeface="Tahoma"/>
                <a:ea typeface="Lucida Grande"/>
                <a:cs typeface="Tahoma"/>
              </a:rPr>
              <a:t>более 3,5 </a:t>
            </a:r>
            <a:r>
              <a:rPr lang="ru-RU" sz="1400" dirty="0" smtClean="0">
                <a:solidFill>
                  <a:srgbClr val="000000"/>
                </a:solidFill>
                <a:latin typeface="Tahoma"/>
                <a:ea typeface="Lucida Grande"/>
                <a:cs typeface="Tahoma"/>
              </a:rPr>
              <a:t>см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q"/>
              <a:defRPr/>
            </a:pPr>
            <a:endParaRPr lang="ru-RU" sz="1400" dirty="0" smtClean="0">
              <a:solidFill>
                <a:srgbClr val="000000"/>
              </a:solidFill>
              <a:latin typeface="Tahoma"/>
              <a:ea typeface="Lucida Grande"/>
              <a:cs typeface="Tahoma"/>
            </a:endParaRPr>
          </a:p>
          <a:p>
            <a:pPr marL="0" indent="0" algn="ctr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None/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Tahoma"/>
                <a:ea typeface="Lucida Grande"/>
                <a:cs typeface="Tahoma"/>
              </a:rPr>
              <a:t>Абсолютные противопоказания</a:t>
            </a:r>
            <a:endParaRPr lang="en-US" sz="1400" b="1" dirty="0">
              <a:solidFill>
                <a:srgbClr val="000000"/>
              </a:solidFill>
              <a:latin typeface="Tahoma"/>
              <a:ea typeface="Lucida Grande"/>
              <a:cs typeface="Tahoma"/>
            </a:endParaRPr>
          </a:p>
          <a:p>
            <a:pPr lvl="1" algn="just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r>
              <a:rPr lang="ru-RU" sz="1400" dirty="0" smtClean="0">
                <a:solidFill>
                  <a:srgbClr val="000000"/>
                </a:solidFill>
                <a:latin typeface="Tahoma"/>
                <a:ea typeface="Lucida Grande"/>
                <a:cs typeface="Tahoma"/>
              </a:rPr>
              <a:t>Язвенная болезнь</a:t>
            </a:r>
          </a:p>
          <a:p>
            <a:pPr lvl="1" algn="just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r>
              <a:rPr lang="ru-RU" sz="1400" dirty="0" smtClean="0">
                <a:solidFill>
                  <a:srgbClr val="000000"/>
                </a:solidFill>
                <a:latin typeface="Tahoma"/>
                <a:ea typeface="Lucida Grande"/>
                <a:cs typeface="Tahoma"/>
              </a:rPr>
              <a:t>Почечная </a:t>
            </a:r>
            <a:r>
              <a:rPr lang="ru-RU" sz="1400" dirty="0">
                <a:solidFill>
                  <a:srgbClr val="000000"/>
                </a:solidFill>
                <a:latin typeface="Tahoma"/>
                <a:ea typeface="Lucida Grande"/>
                <a:cs typeface="Tahoma"/>
              </a:rPr>
              <a:t>недостаточность (скорость клубочковой фильтрации менее 50 мл/мин/1,73 м2</a:t>
            </a:r>
            <a:r>
              <a:rPr lang="ru-RU" sz="1400" dirty="0" smtClean="0">
                <a:solidFill>
                  <a:srgbClr val="000000"/>
                </a:solidFill>
                <a:latin typeface="Tahoma"/>
                <a:ea typeface="Lucida Grande"/>
                <a:cs typeface="Tahoma"/>
              </a:rPr>
              <a:t>)</a:t>
            </a:r>
          </a:p>
          <a:p>
            <a:pPr lvl="1" algn="just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r>
              <a:rPr lang="ru-RU" sz="1400" dirty="0">
                <a:solidFill>
                  <a:srgbClr val="000000"/>
                </a:solidFill>
                <a:latin typeface="Tahoma"/>
                <a:ea typeface="Lucida Grande"/>
                <a:cs typeface="Tahoma"/>
              </a:rPr>
              <a:t>П</a:t>
            </a:r>
            <a:r>
              <a:rPr lang="ru-RU" sz="1400" dirty="0" smtClean="0">
                <a:solidFill>
                  <a:srgbClr val="000000"/>
                </a:solidFill>
                <a:latin typeface="Tahoma"/>
                <a:ea typeface="Lucida Grande"/>
                <a:cs typeface="Tahoma"/>
              </a:rPr>
              <a:t>еченочная недостаточность</a:t>
            </a:r>
          </a:p>
          <a:p>
            <a:pPr lvl="1" algn="just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r>
              <a:rPr lang="ru-RU" sz="1400" dirty="0" smtClean="0">
                <a:solidFill>
                  <a:srgbClr val="000000"/>
                </a:solidFill>
                <a:latin typeface="Tahoma"/>
                <a:ea typeface="Lucida Grande"/>
                <a:cs typeface="Tahoma"/>
              </a:rPr>
              <a:t>Период грудного вскармливания</a:t>
            </a:r>
            <a:endParaRPr lang="en-US" sz="1400" dirty="0">
              <a:solidFill>
                <a:srgbClr val="000000"/>
              </a:solidFill>
              <a:latin typeface="Tahoma"/>
              <a:ea typeface="Lucida Grande"/>
              <a:cs typeface="Tahoma"/>
            </a:endParaRPr>
          </a:p>
          <a:p>
            <a:pPr marL="0" indent="0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None/>
              <a:defRPr/>
            </a:pPr>
            <a:endParaRPr lang="en-US" sz="1200" dirty="0">
              <a:solidFill>
                <a:srgbClr val="000000"/>
              </a:solidFill>
              <a:latin typeface="Tahoma"/>
              <a:ea typeface="Lucida Grande"/>
              <a:cs typeface="Tahoma"/>
            </a:endParaRPr>
          </a:p>
        </p:txBody>
      </p:sp>
      <p:sp>
        <p:nvSpPr>
          <p:cNvPr id="13" name="Content Placeholder 5"/>
          <p:cNvSpPr txBox="1">
            <a:spLocks/>
          </p:cNvSpPr>
          <p:nvPr/>
        </p:nvSpPr>
        <p:spPr>
          <a:xfrm>
            <a:off x="0" y="1344168"/>
            <a:ext cx="8976575" cy="1858687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r>
              <a:rPr lang="ru-RU" sz="1500" u="sng" dirty="0" err="1">
                <a:solidFill>
                  <a:schemeClr val="tx1"/>
                </a:solidFill>
                <a:latin typeface="Tahoma"/>
                <a:cs typeface="Tahoma"/>
              </a:rPr>
              <a:t>Метотрексат</a:t>
            </a:r>
            <a:r>
              <a:rPr lang="ru-RU" sz="1500" dirty="0">
                <a:solidFill>
                  <a:schemeClr val="tx1"/>
                </a:solidFill>
                <a:latin typeface="Tahoma"/>
                <a:cs typeface="Tahoma"/>
              </a:rPr>
              <a:t> – ингибитор </a:t>
            </a:r>
            <a:r>
              <a:rPr lang="ru-RU" sz="1500" dirty="0" err="1">
                <a:solidFill>
                  <a:schemeClr val="tx1"/>
                </a:solidFill>
                <a:latin typeface="Tahoma"/>
                <a:cs typeface="Tahoma"/>
              </a:rPr>
              <a:t>дигидрофолатредуктазы</a:t>
            </a:r>
            <a:r>
              <a:rPr lang="ru-RU" sz="1500" dirty="0">
                <a:solidFill>
                  <a:schemeClr val="tx1"/>
                </a:solidFill>
                <a:latin typeface="Tahoma"/>
                <a:cs typeface="Tahoma"/>
              </a:rPr>
              <a:t>, ингибирующий синтез ДНК</a:t>
            </a:r>
            <a:r>
              <a:rPr lang="ru-RU" sz="1500" dirty="0" smtClean="0">
                <a:solidFill>
                  <a:schemeClr val="tx1"/>
                </a:solidFill>
                <a:latin typeface="Tahoma"/>
                <a:cs typeface="Tahoma"/>
              </a:rPr>
              <a:t>.</a:t>
            </a:r>
            <a:endParaRPr lang="en-US" sz="150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r>
              <a:rPr lang="ru-RU" sz="1500" dirty="0" smtClean="0">
                <a:solidFill>
                  <a:schemeClr val="tx1"/>
                </a:solidFill>
                <a:latin typeface="Tahoma"/>
                <a:cs typeface="Tahoma"/>
              </a:rPr>
              <a:t>Показания для проведения терапии </a:t>
            </a:r>
            <a:r>
              <a:rPr lang="ru-RU" sz="1500" dirty="0" err="1" smtClean="0">
                <a:solidFill>
                  <a:schemeClr val="tx1"/>
                </a:solidFill>
                <a:latin typeface="Tahoma"/>
                <a:cs typeface="Tahoma"/>
              </a:rPr>
              <a:t>метотрексатом</a:t>
            </a:r>
            <a:r>
              <a:rPr lang="ru-RU" sz="1500" dirty="0" smtClean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lang="ru-RU" sz="1500" dirty="0">
                <a:solidFill>
                  <a:schemeClr val="tx1"/>
                </a:solidFill>
                <a:latin typeface="Tahoma"/>
                <a:cs typeface="Tahoma"/>
              </a:rPr>
              <a:t>при внематочной </a:t>
            </a:r>
            <a:r>
              <a:rPr lang="ru-RU" sz="1500" dirty="0" smtClean="0">
                <a:solidFill>
                  <a:schemeClr val="tx1"/>
                </a:solidFill>
                <a:latin typeface="Tahoma"/>
                <a:cs typeface="Tahoma"/>
              </a:rPr>
              <a:t>беременности: от </a:t>
            </a:r>
            <a:r>
              <a:rPr lang="ru-RU" sz="1500" dirty="0">
                <a:solidFill>
                  <a:schemeClr val="tx1"/>
                </a:solidFill>
                <a:latin typeface="Tahoma"/>
                <a:cs typeface="Tahoma"/>
              </a:rPr>
              <a:t>71,2% до 94,2</a:t>
            </a:r>
            <a:r>
              <a:rPr lang="ru-RU" sz="1500" dirty="0" smtClean="0">
                <a:solidFill>
                  <a:schemeClr val="tx1"/>
                </a:solidFill>
                <a:latin typeface="Tahoma"/>
                <a:cs typeface="Tahoma"/>
              </a:rPr>
              <a:t>%.</a:t>
            </a:r>
            <a:endParaRPr lang="en-US" sz="150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r>
              <a:rPr lang="ru-RU" sz="1500" dirty="0" smtClean="0">
                <a:solidFill>
                  <a:schemeClr val="tx1"/>
                </a:solidFill>
                <a:latin typeface="Tahoma"/>
                <a:cs typeface="Tahoma"/>
              </a:rPr>
              <a:t>Пациенты </a:t>
            </a:r>
            <a:r>
              <a:rPr lang="ru-RU" sz="1500" dirty="0">
                <a:solidFill>
                  <a:schemeClr val="tx1"/>
                </a:solidFill>
                <a:latin typeface="Tahoma"/>
                <a:cs typeface="Tahoma"/>
              </a:rPr>
              <a:t>на </a:t>
            </a:r>
            <a:r>
              <a:rPr lang="ru-RU" sz="1500" dirty="0" smtClean="0">
                <a:solidFill>
                  <a:schemeClr val="tx1"/>
                </a:solidFill>
                <a:latin typeface="Tahoma"/>
                <a:cs typeface="Tahoma"/>
              </a:rPr>
              <a:t>проведение лечения </a:t>
            </a:r>
            <a:r>
              <a:rPr lang="ru-RU" sz="1500" dirty="0" err="1" smtClean="0">
                <a:solidFill>
                  <a:schemeClr val="tx1"/>
                </a:solidFill>
                <a:latin typeface="Tahoma"/>
                <a:cs typeface="Tahoma"/>
              </a:rPr>
              <a:t>метотрексатом</a:t>
            </a:r>
            <a:r>
              <a:rPr lang="ru-RU" sz="1500" dirty="0">
                <a:solidFill>
                  <a:schemeClr val="tx1"/>
                </a:solidFill>
                <a:latin typeface="Tahoma"/>
                <a:cs typeface="Tahoma"/>
              </a:rPr>
              <a:t> должны находиться под </a:t>
            </a:r>
            <a:r>
              <a:rPr lang="ru-RU" sz="1500" dirty="0" smtClean="0">
                <a:solidFill>
                  <a:schemeClr val="tx1"/>
                </a:solidFill>
                <a:latin typeface="Tahoma"/>
                <a:cs typeface="Tahoma"/>
              </a:rPr>
              <a:t>наблюдением, </a:t>
            </a:r>
            <a:r>
              <a:rPr lang="ru-RU" sz="1500" dirty="0">
                <a:solidFill>
                  <a:schemeClr val="tx1"/>
                </a:solidFill>
                <a:latin typeface="Tahoma"/>
                <a:cs typeface="Tahoma"/>
              </a:rPr>
              <a:t>быть </a:t>
            </a:r>
            <a:r>
              <a:rPr lang="ru-RU" sz="1500" dirty="0" err="1">
                <a:solidFill>
                  <a:schemeClr val="tx1"/>
                </a:solidFill>
                <a:latin typeface="Tahoma"/>
                <a:cs typeface="Tahoma"/>
              </a:rPr>
              <a:t>гемодинамически</a:t>
            </a:r>
            <a:r>
              <a:rPr lang="ru-RU" sz="150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lang="ru-RU" sz="1500" dirty="0" smtClean="0">
                <a:solidFill>
                  <a:schemeClr val="tx1"/>
                </a:solidFill>
                <a:latin typeface="Tahoma"/>
                <a:cs typeface="Tahoma"/>
              </a:rPr>
              <a:t>стабильными.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r>
              <a:rPr lang="ru-RU" sz="1500" dirty="0" smtClean="0">
                <a:solidFill>
                  <a:schemeClr val="tx1"/>
                </a:solidFill>
                <a:latin typeface="Tahoma"/>
                <a:cs typeface="Tahoma"/>
              </a:rPr>
              <a:t>Может </a:t>
            </a:r>
            <a:r>
              <a:rPr lang="ru-RU" sz="1500" dirty="0">
                <a:solidFill>
                  <a:schemeClr val="tx1"/>
                </a:solidFill>
                <a:latin typeface="Tahoma"/>
                <a:cs typeface="Tahoma"/>
              </a:rPr>
              <a:t>вводиться в виде однократной дозы, двух доз или фиксированной схемы внутримышечного введения нескольких доз</a:t>
            </a:r>
            <a:r>
              <a:rPr lang="ru-RU" sz="1500" dirty="0" smtClean="0">
                <a:solidFill>
                  <a:schemeClr val="tx1"/>
                </a:solidFill>
                <a:latin typeface="Tahoma"/>
                <a:cs typeface="Tahoma"/>
              </a:rPr>
              <a:t>.</a:t>
            </a:r>
            <a:endParaRPr lang="en-US" sz="150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0" indent="0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None/>
              <a:defRPr/>
            </a:pPr>
            <a:endParaRPr lang="en-US" sz="1400" dirty="0">
              <a:solidFill>
                <a:schemeClr val="tx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55428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370" y="1501284"/>
            <a:ext cx="4172430" cy="3551533"/>
          </a:xfrm>
          <a:prstGeom prst="rect">
            <a:avLst/>
          </a:prstGeom>
        </p:spPr>
      </p:pic>
      <p:sp>
        <p:nvSpPr>
          <p:cNvPr id="10" name="Title 17"/>
          <p:cNvSpPr txBox="1">
            <a:spLocks/>
          </p:cNvSpPr>
          <p:nvPr/>
        </p:nvSpPr>
        <p:spPr bwMode="auto">
          <a:xfrm>
            <a:off x="457200" y="301752"/>
            <a:ext cx="8229600" cy="104241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9pPr>
          </a:lstStyle>
          <a:p>
            <a:pPr algn="ctr"/>
            <a:r>
              <a:rPr lang="ru-RU" b="1" dirty="0">
                <a:latin typeface="Tahoma"/>
                <a:cs typeface="Tahoma"/>
              </a:rPr>
              <a:t>Внематочная беременность: местное лечение</a:t>
            </a:r>
            <a:endParaRPr lang="en-US" b="1" dirty="0">
              <a:latin typeface="Tahoma"/>
              <a:cs typeface="Tahoma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955450" y="1906221"/>
            <a:ext cx="598773" cy="42147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253660" y="4519123"/>
            <a:ext cx="0" cy="155785"/>
          </a:xfrm>
          <a:prstGeom prst="straightConnector1">
            <a:avLst/>
          </a:prstGeom>
          <a:ln>
            <a:solidFill>
              <a:schemeClr val="bg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446809" y="5209933"/>
            <a:ext cx="4607039" cy="1499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ru-RU" sz="1600" dirty="0" err="1" smtClean="0">
                <a:solidFill>
                  <a:srgbClr val="000000"/>
                </a:solidFill>
                <a:latin typeface="Tahoma"/>
                <a:ea typeface="ＭＳ 明朝"/>
                <a:cs typeface="Tahoma"/>
              </a:rPr>
              <a:t>Трансвагинальное</a:t>
            </a:r>
            <a:r>
              <a:rPr lang="ru-RU" sz="1600" dirty="0" smtClean="0">
                <a:solidFill>
                  <a:srgbClr val="000000"/>
                </a:solidFill>
                <a:latin typeface="Tahoma"/>
                <a:ea typeface="ＭＳ 明朝"/>
                <a:cs typeface="Tahoma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Tahoma"/>
                <a:ea typeface="ＭＳ 明朝"/>
                <a:cs typeface="Tahoma"/>
              </a:rPr>
              <a:t>введение </a:t>
            </a:r>
            <a:r>
              <a:rPr lang="ru-RU" sz="1600" dirty="0" err="1">
                <a:solidFill>
                  <a:srgbClr val="000000"/>
                </a:solidFill>
                <a:latin typeface="Tahoma"/>
                <a:ea typeface="ＭＳ 明朝"/>
                <a:cs typeface="Tahoma"/>
              </a:rPr>
              <a:t>метотрексата</a:t>
            </a:r>
            <a:r>
              <a:rPr lang="ru-RU" sz="1600" dirty="0">
                <a:solidFill>
                  <a:srgbClr val="000000"/>
                </a:solidFill>
                <a:latin typeface="Tahoma"/>
                <a:ea typeface="ＭＳ 明朝"/>
                <a:cs typeface="Tahoma"/>
              </a:rPr>
              <a:t> под контролем </a:t>
            </a:r>
            <a:r>
              <a:rPr lang="ru-RU" sz="1600" dirty="0" smtClean="0">
                <a:solidFill>
                  <a:srgbClr val="000000"/>
                </a:solidFill>
                <a:latin typeface="Tahoma"/>
                <a:ea typeface="ＭＳ 明朝"/>
                <a:cs typeface="Tahoma"/>
              </a:rPr>
              <a:t>УЗИ </a:t>
            </a:r>
            <a:r>
              <a:rPr lang="ru-RU" sz="1600" dirty="0">
                <a:solidFill>
                  <a:srgbClr val="000000"/>
                </a:solidFill>
                <a:latin typeface="Tahoma"/>
                <a:ea typeface="ＭＳ 明朝"/>
                <a:cs typeface="Tahoma"/>
              </a:rPr>
              <a:t>в плодное яйцо при </a:t>
            </a:r>
            <a:r>
              <a:rPr lang="ru-RU" sz="1600" dirty="0" smtClean="0">
                <a:solidFill>
                  <a:srgbClr val="000000"/>
                </a:solidFill>
                <a:latin typeface="Tahoma"/>
                <a:ea typeface="ＭＳ 明朝"/>
                <a:cs typeface="Tahoma"/>
              </a:rPr>
              <a:t>интерстициальной </a:t>
            </a:r>
            <a:r>
              <a:rPr lang="ru-RU" sz="1600" dirty="0">
                <a:solidFill>
                  <a:srgbClr val="000000"/>
                </a:solidFill>
                <a:latin typeface="Tahoma"/>
                <a:ea typeface="ＭＳ 明朝"/>
                <a:cs typeface="Tahoma"/>
              </a:rPr>
              <a:t>внематочной </a:t>
            </a:r>
            <a:r>
              <a:rPr lang="ru-RU" sz="1600" dirty="0" smtClean="0">
                <a:solidFill>
                  <a:srgbClr val="000000"/>
                </a:solidFill>
                <a:latin typeface="Tahoma"/>
                <a:ea typeface="ＭＳ 明朝"/>
                <a:cs typeface="Tahoma"/>
              </a:rPr>
              <a:t>беременности</a:t>
            </a:r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457200" y="1501285"/>
            <a:ext cx="3931920" cy="5208608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None/>
              <a:defRPr/>
            </a:pPr>
            <a:endParaRPr lang="ru-RU" sz="1600" dirty="0" smtClean="0">
              <a:solidFill>
                <a:srgbClr val="000000"/>
              </a:solidFill>
              <a:latin typeface="Tahoma"/>
              <a:cs typeface="Tahoma"/>
            </a:endParaRPr>
          </a:p>
          <a:p>
            <a:pPr marL="0" indent="0" algn="ctr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None/>
              <a:defRPr/>
            </a:pPr>
            <a:r>
              <a:rPr lang="ru-RU" sz="1600" dirty="0" smtClean="0">
                <a:solidFill>
                  <a:srgbClr val="000000"/>
                </a:solidFill>
                <a:latin typeface="Tahoma"/>
                <a:cs typeface="Tahoma"/>
              </a:rPr>
              <a:t>Инъекция </a:t>
            </a:r>
            <a:r>
              <a:rPr lang="ru-RU" sz="1600" dirty="0">
                <a:solidFill>
                  <a:srgbClr val="000000"/>
                </a:solidFill>
                <a:latin typeface="Tahoma"/>
                <a:cs typeface="Tahoma"/>
              </a:rPr>
              <a:t>в плодное яйцо под контролем </a:t>
            </a:r>
            <a:r>
              <a:rPr lang="ru-RU" sz="1600" dirty="0" smtClean="0">
                <a:solidFill>
                  <a:srgbClr val="000000"/>
                </a:solidFill>
                <a:latin typeface="Tahoma"/>
                <a:cs typeface="Tahoma"/>
              </a:rPr>
              <a:t>УЗИ</a:t>
            </a:r>
            <a:endParaRPr lang="en-US" sz="1600" dirty="0" smtClean="0">
              <a:solidFill>
                <a:srgbClr val="000000"/>
              </a:solidFill>
              <a:latin typeface="Tahoma"/>
              <a:cs typeface="Tahoma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defRPr/>
            </a:pPr>
            <a:r>
              <a:rPr lang="ru-RU" sz="1600" dirty="0" err="1" smtClean="0">
                <a:solidFill>
                  <a:srgbClr val="000000"/>
                </a:solidFill>
                <a:latin typeface="Tahoma"/>
                <a:cs typeface="Tahoma"/>
              </a:rPr>
              <a:t>Метотрексат</a:t>
            </a:r>
            <a:r>
              <a:rPr lang="ru-RU" sz="1600" dirty="0" smtClean="0">
                <a:solidFill>
                  <a:srgbClr val="000000"/>
                </a:solidFill>
                <a:latin typeface="Tahoma"/>
                <a:cs typeface="Tahoma"/>
              </a:rPr>
              <a:t>.</a:t>
            </a:r>
            <a:endParaRPr lang="en-US" sz="1600" dirty="0" smtClean="0">
              <a:solidFill>
                <a:srgbClr val="000000"/>
              </a:solidFill>
              <a:latin typeface="Tahoma"/>
              <a:cs typeface="Tahoma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defRPr/>
            </a:pPr>
            <a:r>
              <a:rPr lang="ru-RU" sz="1600" dirty="0" smtClean="0">
                <a:solidFill>
                  <a:srgbClr val="000000"/>
                </a:solidFill>
                <a:latin typeface="Tahoma"/>
                <a:cs typeface="Tahoma"/>
              </a:rPr>
              <a:t>Хлорид калия.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defRPr/>
            </a:pPr>
            <a:endParaRPr lang="en-US" sz="1600" dirty="0" smtClean="0">
              <a:solidFill>
                <a:srgbClr val="000000"/>
              </a:solidFill>
              <a:latin typeface="Tahoma"/>
              <a:cs typeface="Tahoma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defRPr/>
            </a:pPr>
            <a:r>
              <a:rPr lang="ru-RU" sz="1600" dirty="0" smtClean="0">
                <a:solidFill>
                  <a:srgbClr val="000000"/>
                </a:solidFill>
                <a:latin typeface="Tahoma"/>
                <a:cs typeface="Tahoma"/>
              </a:rPr>
              <a:t>Возможно использование при положительной </a:t>
            </a:r>
            <a:r>
              <a:rPr lang="ru-RU" sz="1600" dirty="0">
                <a:solidFill>
                  <a:srgbClr val="000000"/>
                </a:solidFill>
                <a:latin typeface="Tahoma"/>
                <a:cs typeface="Tahoma"/>
              </a:rPr>
              <a:t>сердечной активности плода</a:t>
            </a:r>
            <a:r>
              <a:rPr lang="ru-RU" sz="1600" dirty="0" smtClean="0">
                <a:solidFill>
                  <a:srgbClr val="000000"/>
                </a:solidFill>
                <a:latin typeface="Tahoma"/>
                <a:cs typeface="Tahoma"/>
              </a:rPr>
              <a:t>.</a:t>
            </a:r>
            <a:endParaRPr lang="en-US" sz="1600" dirty="0" smtClean="0">
              <a:solidFill>
                <a:srgbClr val="000000"/>
              </a:solidFill>
              <a:latin typeface="Tahoma"/>
              <a:cs typeface="Tahoma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defRPr/>
            </a:pPr>
            <a:r>
              <a:rPr lang="ru-RU" sz="1600" dirty="0">
                <a:solidFill>
                  <a:schemeClr val="tx1"/>
                </a:solidFill>
                <a:latin typeface="Tahoma"/>
                <a:cs typeface="Tahoma"/>
              </a:rPr>
              <a:t>Не ограничивается трубной внематочной беременностью</a:t>
            </a:r>
            <a:r>
              <a:rPr lang="ru-RU" sz="1600" dirty="0" smtClean="0">
                <a:solidFill>
                  <a:schemeClr val="tx1"/>
                </a:solidFill>
                <a:latin typeface="Tahoma"/>
                <a:cs typeface="Tahoma"/>
              </a:rPr>
              <a:t>.</a:t>
            </a:r>
            <a:endParaRPr lang="en-US" sz="160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defRPr/>
            </a:pPr>
            <a:r>
              <a:rPr lang="ru-RU" sz="1600" dirty="0" smtClean="0">
                <a:solidFill>
                  <a:schemeClr val="tx1"/>
                </a:solidFill>
                <a:latin typeface="Tahoma"/>
                <a:cs typeface="Tahoma"/>
              </a:rPr>
              <a:t>Показано успешное ведение внематочной беременности в ряде локализаций (шеечной, интерстициальной, трубной), с возможность сохранения будущей фертильности</a:t>
            </a:r>
            <a:r>
              <a:rPr lang="ru-RU" sz="1600" dirty="0" smtClean="0">
                <a:solidFill>
                  <a:srgbClr val="FF0000"/>
                </a:solidFill>
                <a:latin typeface="Tahoma"/>
                <a:cs typeface="Tahoma"/>
              </a:rPr>
              <a:t>.</a:t>
            </a:r>
            <a:endParaRPr lang="en-US" sz="1600" dirty="0" smtClean="0">
              <a:solidFill>
                <a:srgbClr val="FF0000"/>
              </a:solidFill>
              <a:latin typeface="Tahoma"/>
              <a:cs typeface="Tahoma"/>
            </a:endParaRPr>
          </a:p>
          <a:p>
            <a:pPr marL="349250" lvl="1" indent="0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None/>
              <a:defRPr/>
            </a:pPr>
            <a:endParaRPr lang="en-US" sz="140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0" indent="0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None/>
              <a:defRPr/>
            </a:pPr>
            <a:endParaRPr lang="en-US" sz="1600" dirty="0">
              <a:solidFill>
                <a:srgbClr val="000000"/>
              </a:solidFill>
              <a:latin typeface="Tahoma"/>
              <a:cs typeface="Tahoma"/>
            </a:endParaRPr>
          </a:p>
          <a:p>
            <a:pPr marL="0" indent="0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None/>
              <a:defRPr/>
            </a:pPr>
            <a:endParaRPr lang="en-US" dirty="0">
              <a:solidFill>
                <a:srgbClr val="000000"/>
              </a:solidFill>
              <a:latin typeface="Tahoma"/>
              <a:cs typeface="Tahoma"/>
            </a:endParaRPr>
          </a:p>
          <a:p>
            <a:pPr marL="0" indent="0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None/>
              <a:defRPr/>
            </a:pPr>
            <a:endParaRPr lang="en-US" dirty="0">
              <a:solidFill>
                <a:srgbClr val="000000"/>
              </a:solidFill>
              <a:latin typeface="Tahoma"/>
              <a:cs typeface="Tahoma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136168" y="2084515"/>
            <a:ext cx="361406" cy="4560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781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5"/>
          <p:cNvSpPr txBox="1">
            <a:spLocks/>
          </p:cNvSpPr>
          <p:nvPr/>
        </p:nvSpPr>
        <p:spPr>
          <a:xfrm>
            <a:off x="457200" y="1632580"/>
            <a:ext cx="8229997" cy="2150737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r>
              <a:rPr lang="ru-RU" dirty="0">
                <a:solidFill>
                  <a:schemeClr val="tx1"/>
                </a:solidFill>
                <a:latin typeface="Tahoma"/>
                <a:cs typeface="Tahoma"/>
              </a:rPr>
              <a:t>Исключение внематочной беременности является частым показанием для </a:t>
            </a:r>
            <a:r>
              <a:rPr lang="ru-RU" dirty="0" smtClean="0">
                <a:solidFill>
                  <a:schemeClr val="tx1"/>
                </a:solidFill>
                <a:latin typeface="Tahoma"/>
                <a:cs typeface="Tahoma"/>
              </a:rPr>
              <a:t>проведения ТВУЗИ </a:t>
            </a:r>
            <a:r>
              <a:rPr lang="ru-RU" dirty="0">
                <a:solidFill>
                  <a:schemeClr val="tx1"/>
                </a:solidFill>
                <a:latin typeface="Tahoma"/>
                <a:cs typeface="Tahoma"/>
              </a:rPr>
              <a:t>органов малого </a:t>
            </a:r>
            <a:r>
              <a:rPr lang="ru-RU" dirty="0" smtClean="0">
                <a:solidFill>
                  <a:schemeClr val="tx1"/>
                </a:solidFill>
                <a:latin typeface="Tahoma"/>
                <a:cs typeface="Tahoma"/>
              </a:rPr>
              <a:t>таза.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endParaRPr lang="ru-RU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r>
              <a:rPr lang="ru-RU" dirty="0" smtClean="0">
                <a:solidFill>
                  <a:schemeClr val="tx1"/>
                </a:solidFill>
                <a:latin typeface="Tahoma"/>
                <a:cs typeface="Tahoma"/>
              </a:rPr>
              <a:t>Риски при установке неправильного </a:t>
            </a:r>
            <a:r>
              <a:rPr lang="ru-RU" dirty="0">
                <a:solidFill>
                  <a:schemeClr val="tx1"/>
                </a:solidFill>
                <a:latin typeface="Tahoma"/>
                <a:cs typeface="Tahoma"/>
              </a:rPr>
              <a:t>диагноза </a:t>
            </a:r>
            <a:r>
              <a:rPr lang="ru-RU" dirty="0" smtClean="0">
                <a:solidFill>
                  <a:schemeClr val="tx1"/>
                </a:solidFill>
                <a:latin typeface="Tahoma"/>
                <a:cs typeface="Tahoma"/>
              </a:rPr>
              <a:t>высоки, </a:t>
            </a:r>
            <a:r>
              <a:rPr lang="ru-RU" dirty="0">
                <a:solidFill>
                  <a:schemeClr val="tx1"/>
                </a:solidFill>
                <a:latin typeface="Tahoma"/>
                <a:cs typeface="Tahoma"/>
              </a:rPr>
              <a:t>поскольку внематочная беременность может привести к </a:t>
            </a:r>
            <a:r>
              <a:rPr lang="ru-RU" dirty="0" smtClean="0">
                <a:solidFill>
                  <a:schemeClr val="tx1"/>
                </a:solidFill>
                <a:latin typeface="Tahoma"/>
                <a:cs typeface="Tahoma"/>
              </a:rPr>
              <a:t>маточному кровотечению </a:t>
            </a:r>
            <a:r>
              <a:rPr lang="ru-RU" dirty="0">
                <a:solidFill>
                  <a:schemeClr val="tx1"/>
                </a:solidFill>
                <a:latin typeface="Tahoma"/>
                <a:cs typeface="Tahoma"/>
              </a:rPr>
              <a:t>и </a:t>
            </a:r>
            <a:r>
              <a:rPr lang="ru-RU" dirty="0" smtClean="0">
                <a:solidFill>
                  <a:schemeClr val="tx1"/>
                </a:solidFill>
                <a:latin typeface="Tahoma"/>
                <a:cs typeface="Tahoma"/>
              </a:rPr>
              <a:t>материнской смерти.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endParaRPr lang="ru-RU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r>
              <a:rPr lang="ru-RU" dirty="0" smtClean="0">
                <a:solidFill>
                  <a:schemeClr val="tx1"/>
                </a:solidFill>
                <a:latin typeface="Tahoma"/>
                <a:cs typeface="Tahoma"/>
              </a:rPr>
              <a:t>Врач УЗД осуществляет первичную диагностику, что позволяет начать лечение незамедлительно</a:t>
            </a:r>
            <a:endParaRPr lang="en-US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0" name="Title 17"/>
          <p:cNvSpPr txBox="1">
            <a:spLocks/>
          </p:cNvSpPr>
          <p:nvPr/>
        </p:nvSpPr>
        <p:spPr bwMode="auto">
          <a:xfrm>
            <a:off x="457200" y="301752"/>
            <a:ext cx="8229600" cy="104241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9pPr>
          </a:lstStyle>
          <a:p>
            <a:pPr algn="ctr"/>
            <a:r>
              <a:rPr lang="ru-RU" b="1" dirty="0" smtClean="0">
                <a:latin typeface="Tahoma"/>
                <a:cs typeface="Tahoma"/>
              </a:rPr>
              <a:t>Выводы: </a:t>
            </a:r>
            <a:endParaRPr lang="en-US" b="1" dirty="0">
              <a:latin typeface="Tahoma"/>
              <a:cs typeface="Tahoma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253660" y="4519123"/>
            <a:ext cx="0" cy="155785"/>
          </a:xfrm>
          <a:prstGeom prst="straightConnector1">
            <a:avLst/>
          </a:prstGeom>
          <a:ln>
            <a:solidFill>
              <a:schemeClr val="bg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5"/>
          <p:cNvSpPr txBox="1">
            <a:spLocks/>
          </p:cNvSpPr>
          <p:nvPr/>
        </p:nvSpPr>
        <p:spPr>
          <a:xfrm>
            <a:off x="457200" y="4519123"/>
            <a:ext cx="8229600" cy="1871478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 anchor="ctr"/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None/>
              <a:defRPr/>
            </a:pPr>
            <a:r>
              <a:rPr lang="ru-RU" b="1" dirty="0">
                <a:solidFill>
                  <a:schemeClr val="tx1"/>
                </a:solidFill>
                <a:latin typeface="Tahoma"/>
                <a:cs typeface="Tahoma"/>
              </a:rPr>
              <a:t>Понимание </a:t>
            </a:r>
            <a:r>
              <a:rPr lang="ru-RU" b="1" dirty="0" smtClean="0">
                <a:solidFill>
                  <a:schemeClr val="tx1"/>
                </a:solidFill>
                <a:latin typeface="Tahoma"/>
                <a:cs typeface="Tahoma"/>
              </a:rPr>
              <a:t>характера </a:t>
            </a:r>
            <a:r>
              <a:rPr lang="ru-RU" b="1" dirty="0">
                <a:solidFill>
                  <a:schemeClr val="tx1"/>
                </a:solidFill>
                <a:latin typeface="Tahoma"/>
                <a:cs typeface="Tahoma"/>
              </a:rPr>
              <a:t>изменений, наблюдаемых при внематочной беременности, </a:t>
            </a:r>
            <a:r>
              <a:rPr lang="ru-RU" b="1" dirty="0" smtClean="0">
                <a:solidFill>
                  <a:schemeClr val="tx1"/>
                </a:solidFill>
                <a:latin typeface="Tahoma"/>
                <a:cs typeface="Tahoma"/>
              </a:rPr>
              <a:t>помогает врачу УЗД  поставить верный диагноз </a:t>
            </a:r>
            <a:r>
              <a:rPr lang="ru-RU" b="1" dirty="0">
                <a:solidFill>
                  <a:schemeClr val="tx1"/>
                </a:solidFill>
                <a:latin typeface="Tahoma"/>
                <a:cs typeface="Tahoma"/>
              </a:rPr>
              <a:t>и определить </a:t>
            </a:r>
            <a:r>
              <a:rPr lang="ru-RU" b="1" dirty="0" smtClean="0">
                <a:solidFill>
                  <a:schemeClr val="tx1"/>
                </a:solidFill>
                <a:latin typeface="Tahoma"/>
                <a:cs typeface="Tahoma"/>
              </a:rPr>
              <a:t>тактику ведения пациентки</a:t>
            </a:r>
            <a:endParaRPr lang="en-US" b="1" dirty="0">
              <a:solidFill>
                <a:schemeClr val="tx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3925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5"/>
          <p:cNvSpPr txBox="1">
            <a:spLocks/>
          </p:cNvSpPr>
          <p:nvPr/>
        </p:nvSpPr>
        <p:spPr>
          <a:xfrm>
            <a:off x="813881" y="1282538"/>
            <a:ext cx="7639455" cy="203544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tx1"/>
                </a:solidFill>
                <a:latin typeface="Tahoma"/>
                <a:cs typeface="Tahoma"/>
              </a:rPr>
              <a:t>https://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pubs.rsna.org/do/10.1148/rg.2016160080.pres/full</a:t>
            </a:r>
            <a:r>
              <a:rPr lang="en-US" sz="2000" dirty="0">
                <a:solidFill>
                  <a:schemeClr val="tx1"/>
                </a:solidFill>
                <a:latin typeface="Tahoma"/>
                <a:cs typeface="Tahoma"/>
              </a:rPr>
              <a:t>/</a:t>
            </a:r>
          </a:p>
        </p:txBody>
      </p:sp>
      <p:sp>
        <p:nvSpPr>
          <p:cNvPr id="10" name="Title 17"/>
          <p:cNvSpPr txBox="1">
            <a:spLocks/>
          </p:cNvSpPr>
          <p:nvPr/>
        </p:nvSpPr>
        <p:spPr bwMode="auto">
          <a:xfrm>
            <a:off x="456635" y="169672"/>
            <a:ext cx="8207118" cy="93776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9pPr>
          </a:lstStyle>
          <a:p>
            <a:pPr algn="ctr"/>
            <a:r>
              <a:rPr lang="en-US" b="1" dirty="0">
                <a:latin typeface="Tahoma"/>
                <a:cs typeface="Tahoma"/>
              </a:rPr>
              <a:t>Suggested Readings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323029" y="248583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97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457200" y="301752"/>
            <a:ext cx="8229600" cy="968248"/>
          </a:xfrm>
          <a:solidFill>
            <a:schemeClr val="accent1"/>
          </a:solidFill>
        </p:spPr>
        <p:txBody>
          <a:bodyPr anchor="ctr"/>
          <a:lstStyle/>
          <a:p>
            <a:pPr algn="ctr"/>
            <a:r>
              <a:rPr lang="ru-RU" sz="3200" b="1" dirty="0" smtClean="0">
                <a:latin typeface="Tahoma"/>
                <a:cs typeface="Tahoma"/>
              </a:rPr>
              <a:t/>
            </a:r>
            <a:br>
              <a:rPr lang="ru-RU" sz="3200" b="1" dirty="0" smtClean="0">
                <a:latin typeface="Tahoma"/>
                <a:cs typeface="Tahoma"/>
              </a:rPr>
            </a:br>
            <a:r>
              <a:rPr lang="ru-RU" sz="3200" b="1" dirty="0" smtClean="0">
                <a:latin typeface="Tahoma"/>
                <a:cs typeface="Tahoma"/>
              </a:rPr>
              <a:t>Пример 5</a:t>
            </a:r>
            <a:br>
              <a:rPr lang="ru-RU" sz="3200" b="1" dirty="0" smtClean="0">
                <a:latin typeface="Tahoma"/>
                <a:cs typeface="Tahoma"/>
              </a:rPr>
            </a:br>
            <a:r>
              <a:rPr lang="ru-RU" sz="2400" dirty="0">
                <a:latin typeface="Tahoma"/>
                <a:cs typeface="Tahoma"/>
              </a:rPr>
              <a:t>ТВУЗИ. </a:t>
            </a:r>
            <a:r>
              <a:rPr lang="ru-RU" sz="2400" dirty="0" smtClean="0">
                <a:latin typeface="Tahoma"/>
                <a:cs typeface="Tahoma"/>
              </a:rPr>
              <a:t>В-режим</a:t>
            </a:r>
            <a:r>
              <a:rPr lang="en-US" sz="3200" dirty="0">
                <a:latin typeface="Tahoma"/>
                <a:cs typeface="Tahoma"/>
              </a:rPr>
              <a:t/>
            </a:r>
            <a:br>
              <a:rPr lang="en-US" sz="3200" dirty="0">
                <a:latin typeface="Tahoma"/>
                <a:cs typeface="Tahoma"/>
              </a:rPr>
            </a:br>
            <a:endParaRPr lang="en-US" sz="3200" b="1" dirty="0">
              <a:latin typeface="Tahoma"/>
              <a:cs typeface="Tahoma"/>
            </a:endParaRPr>
          </a:p>
        </p:txBody>
      </p:sp>
      <p:sp>
        <p:nvSpPr>
          <p:cNvPr id="22" name="Content Placeholder 5"/>
          <p:cNvSpPr txBox="1">
            <a:spLocks/>
          </p:cNvSpPr>
          <p:nvPr/>
        </p:nvSpPr>
        <p:spPr>
          <a:xfrm>
            <a:off x="457201" y="1344168"/>
            <a:ext cx="8229598" cy="558521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 anchor="ctr"/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None/>
              <a:defRPr/>
            </a:pPr>
            <a:r>
              <a:rPr lang="ru-RU" sz="1600" dirty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Женщина, 30 лет, </a:t>
            </a:r>
            <a:r>
              <a:rPr lang="ru-RU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установлена маточная беременность при ТВУЗИ </a:t>
            </a:r>
            <a:r>
              <a:rPr lang="ru-RU" sz="1600" dirty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в </a:t>
            </a:r>
            <a:r>
              <a:rPr lang="ru-RU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другом медицинском  учреждении. </a:t>
            </a:r>
            <a:r>
              <a:rPr lang="ru-RU" sz="1600" dirty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Головокружение, боль в животе.</a:t>
            </a:r>
            <a:endParaRPr lang="en-US" sz="1600" dirty="0">
              <a:solidFill>
                <a:srgbClr val="000000"/>
              </a:solidFill>
              <a:latin typeface="Tahoma" charset="0"/>
              <a:ea typeface="ＭＳ Ｐゴシック" charset="0"/>
              <a:cs typeface="Tahoma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402722" y="2036127"/>
            <a:ext cx="4577377" cy="1547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ru-RU" sz="1400" dirty="0" err="1">
                <a:solidFill>
                  <a:srgbClr val="000000"/>
                </a:solidFill>
                <a:latin typeface="Tahoma" charset="0"/>
                <a:ea typeface="ＭＳ 明朝" charset="0"/>
                <a:cs typeface="ＭＳ 明朝" charset="0"/>
              </a:rPr>
              <a:t>Гетеротопическая</a:t>
            </a:r>
            <a:r>
              <a:rPr lang="ru-RU" sz="1400" dirty="0">
                <a:solidFill>
                  <a:srgbClr val="000000"/>
                </a:solidFill>
                <a:latin typeface="Tahoma" charset="0"/>
                <a:ea typeface="ＭＳ 明朝" charset="0"/>
                <a:cs typeface="ＭＳ 明朝" charset="0"/>
              </a:rPr>
              <a:t> беременность</a:t>
            </a:r>
            <a:r>
              <a:rPr lang="ru-RU" sz="1400" dirty="0" smtClean="0">
                <a:solidFill>
                  <a:srgbClr val="000000"/>
                </a:solidFill>
                <a:latin typeface="Tahoma" charset="0"/>
                <a:ea typeface="ＭＳ 明朝" charset="0"/>
                <a:cs typeface="ＭＳ 明朝" charset="0"/>
              </a:rPr>
              <a:t>.</a:t>
            </a:r>
          </a:p>
          <a:p>
            <a:pPr eaLnBrk="1" hangingPunct="1"/>
            <a:endParaRPr lang="ru-RU" sz="1400" dirty="0" smtClean="0">
              <a:solidFill>
                <a:srgbClr val="000000"/>
              </a:solidFill>
              <a:latin typeface="Tahoma" charset="0"/>
              <a:ea typeface="ＭＳ 明朝" charset="0"/>
              <a:cs typeface="ＭＳ 明朝" charset="0"/>
            </a:endParaRPr>
          </a:p>
          <a:p>
            <a:pPr algn="ctr" eaLnBrk="1" hangingPunct="1"/>
            <a:r>
              <a:rPr lang="ru-RU" sz="1400" b="1" dirty="0" smtClean="0">
                <a:solidFill>
                  <a:srgbClr val="000000"/>
                </a:solidFill>
                <a:latin typeface="Tahoma" charset="0"/>
                <a:ea typeface="ＭＳ 明朝" charset="0"/>
                <a:cs typeface="ＭＳ 明朝" charset="0"/>
              </a:rPr>
              <a:t>Визуализация двух эмбриональных полюсов </a:t>
            </a:r>
            <a:r>
              <a:rPr lang="ru-RU" sz="1400" b="1" dirty="0">
                <a:solidFill>
                  <a:srgbClr val="000000"/>
                </a:solidFill>
                <a:latin typeface="Tahoma" charset="0"/>
                <a:ea typeface="ＭＳ 明朝" charset="0"/>
                <a:cs typeface="ＭＳ 明朝" charset="0"/>
              </a:rPr>
              <a:t>(стрелки): </a:t>
            </a:r>
            <a:endParaRPr lang="ru-RU" sz="1400" b="1" dirty="0" smtClean="0">
              <a:solidFill>
                <a:srgbClr val="000000"/>
              </a:solidFill>
              <a:latin typeface="Tahoma" charset="0"/>
              <a:ea typeface="ＭＳ 明朝" charset="0"/>
              <a:cs typeface="ＭＳ 明朝" charset="0"/>
            </a:endParaRPr>
          </a:p>
          <a:p>
            <a:pPr algn="ctr" eaLnBrk="1" hangingPunct="1"/>
            <a:endParaRPr lang="ru-RU" sz="1400" b="1" dirty="0" smtClean="0">
              <a:solidFill>
                <a:srgbClr val="000000"/>
              </a:solidFill>
              <a:latin typeface="Tahoma" charset="0"/>
              <a:ea typeface="ＭＳ 明朝" charset="0"/>
              <a:cs typeface="ＭＳ 明朝" charset="0"/>
            </a:endParaRPr>
          </a:p>
          <a:p>
            <a:pPr eaLnBrk="1" hangingPunct="1"/>
            <a:r>
              <a:rPr lang="ru-RU" sz="1400" b="1" dirty="0" smtClean="0">
                <a:latin typeface="Tahoma" charset="0"/>
                <a:ea typeface="ＭＳ 明朝" charset="0"/>
                <a:cs typeface="ＭＳ 明朝" charset="0"/>
              </a:rPr>
              <a:t>Первый внутриутробный </a:t>
            </a:r>
            <a:r>
              <a:rPr lang="ru-RU" sz="1400" b="1" dirty="0">
                <a:latin typeface="Tahoma" charset="0"/>
                <a:ea typeface="ＭＳ 明朝" charset="0"/>
                <a:cs typeface="ＭＳ 明朝" charset="0"/>
              </a:rPr>
              <a:t>эмбрион </a:t>
            </a:r>
            <a:r>
              <a:rPr lang="ru-RU" sz="1400" dirty="0">
                <a:solidFill>
                  <a:srgbClr val="000000"/>
                </a:solidFill>
                <a:latin typeface="Tahoma" charset="0"/>
                <a:ea typeface="ＭＳ 明朝" charset="0"/>
                <a:cs typeface="ＭＳ 明朝" charset="0"/>
              </a:rPr>
              <a:t>находится в дне матки (левая </a:t>
            </a:r>
            <a:r>
              <a:rPr lang="ru-RU" sz="1400" dirty="0" smtClean="0">
                <a:solidFill>
                  <a:srgbClr val="000000"/>
                </a:solidFill>
                <a:latin typeface="Tahoma" charset="0"/>
                <a:ea typeface="ＭＳ 明朝" charset="0"/>
                <a:cs typeface="ＭＳ 明朝" charset="0"/>
              </a:rPr>
              <a:t>стрелка).</a:t>
            </a:r>
          </a:p>
          <a:p>
            <a:pPr eaLnBrk="1" hangingPunct="1"/>
            <a:r>
              <a:rPr lang="ru-RU" sz="1400" b="1" dirty="0">
                <a:latin typeface="Tahoma" charset="0"/>
                <a:ea typeface="ＭＳ 明朝" charset="0"/>
                <a:cs typeface="ＭＳ 明朝" charset="0"/>
              </a:rPr>
              <a:t>В</a:t>
            </a:r>
            <a:r>
              <a:rPr lang="ru-RU" sz="1400" b="1" dirty="0" smtClean="0">
                <a:latin typeface="Tahoma" charset="0"/>
                <a:ea typeface="ＭＳ 明朝" charset="0"/>
                <a:cs typeface="ＭＳ 明朝" charset="0"/>
              </a:rPr>
              <a:t>торой </a:t>
            </a:r>
            <a:r>
              <a:rPr lang="ru-RU" sz="1400" b="1" dirty="0">
                <a:latin typeface="Tahoma" charset="0"/>
                <a:ea typeface="ＭＳ 明朝" charset="0"/>
                <a:cs typeface="ＭＳ 明朝" charset="0"/>
              </a:rPr>
              <a:t>внематочный эмбрион </a:t>
            </a:r>
            <a:r>
              <a:rPr lang="ru-RU" sz="1400" dirty="0">
                <a:solidFill>
                  <a:srgbClr val="000000"/>
                </a:solidFill>
                <a:latin typeface="Tahoma" charset="0"/>
                <a:ea typeface="ＭＳ 明朝" charset="0"/>
                <a:cs typeface="ＭＳ 明朝" charset="0"/>
              </a:rPr>
              <a:t>- в шейке матки (правая стрелка). </a:t>
            </a:r>
            <a:endParaRPr lang="ru-RU" sz="1400" dirty="0" smtClean="0">
              <a:solidFill>
                <a:srgbClr val="000000"/>
              </a:solidFill>
              <a:latin typeface="Tahoma" charset="0"/>
              <a:ea typeface="ＭＳ 明朝" charset="0"/>
              <a:cs typeface="ＭＳ 明朝" charset="0"/>
            </a:endParaRPr>
          </a:p>
          <a:p>
            <a:pPr eaLnBrk="1" hangingPunct="1"/>
            <a:r>
              <a:rPr lang="ru-RU" sz="1400" dirty="0" smtClean="0">
                <a:solidFill>
                  <a:srgbClr val="000000"/>
                </a:solidFill>
                <a:latin typeface="Tahoma" charset="0"/>
                <a:ea typeface="ＭＳ 明朝" charset="0"/>
                <a:cs typeface="ＭＳ 明朝" charset="0"/>
              </a:rPr>
              <a:t>У обоих эмбрионов зафиксирована сердечная активность</a:t>
            </a:r>
            <a:endParaRPr lang="en-US" sz="1400" dirty="0">
              <a:solidFill>
                <a:srgbClr val="000000"/>
              </a:solidFill>
              <a:latin typeface="Tahoma" charset="0"/>
              <a:ea typeface="ＭＳ 明朝" charset="0"/>
              <a:cs typeface="ＭＳ 明朝" charset="0"/>
            </a:endParaRPr>
          </a:p>
        </p:txBody>
      </p:sp>
      <p:sp>
        <p:nvSpPr>
          <p:cNvPr id="15" name="Content Placeholder 5"/>
          <p:cNvSpPr txBox="1">
            <a:spLocks/>
          </p:cNvSpPr>
          <p:nvPr/>
        </p:nvSpPr>
        <p:spPr>
          <a:xfrm>
            <a:off x="379563" y="5081805"/>
            <a:ext cx="8471139" cy="1581912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None/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Наиболее вероятная причина </a:t>
            </a:r>
            <a:r>
              <a:rPr lang="ru-RU" sz="1600" b="1" dirty="0" err="1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гетеротопической</a:t>
            </a:r>
            <a:r>
              <a:rPr lang="ru-RU" sz="1600" b="1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 беременности ?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AutoNum type="alphaLcPeriod"/>
              <a:defRPr/>
            </a:pPr>
            <a:r>
              <a:rPr lang="ru-RU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Экстракорпоральное оплодотворение</a:t>
            </a:r>
            <a:endParaRPr lang="en-US" sz="1600" dirty="0" smtClean="0">
              <a:solidFill>
                <a:srgbClr val="000000"/>
              </a:solidFill>
              <a:latin typeface="Tahoma" charset="0"/>
              <a:ea typeface="ＭＳ Ｐゴシック" charset="0"/>
              <a:cs typeface="Tahoma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AutoNum type="alphaLcPeriod"/>
              <a:defRPr/>
            </a:pPr>
            <a:r>
              <a:rPr lang="ru-RU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Внутриматочные рубцы</a:t>
            </a:r>
            <a:endParaRPr lang="en-US" sz="1600" dirty="0" smtClean="0">
              <a:solidFill>
                <a:srgbClr val="000000"/>
              </a:solidFill>
              <a:latin typeface="Tahoma" charset="0"/>
              <a:ea typeface="ＭＳ Ｐゴシック" charset="0"/>
              <a:cs typeface="Tahoma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AutoNum type="alphaLcPeriod"/>
              <a:defRPr/>
            </a:pPr>
            <a:r>
              <a:rPr lang="ru-RU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Предшествующее кесарево сечение</a:t>
            </a:r>
            <a:endParaRPr lang="en-US" sz="1600" dirty="0" smtClean="0">
              <a:solidFill>
                <a:srgbClr val="000000"/>
              </a:solidFill>
              <a:latin typeface="Tahoma" charset="0"/>
              <a:ea typeface="ＭＳ Ｐゴシック" charset="0"/>
              <a:cs typeface="Tahoma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AutoNum type="alphaLcPeriod"/>
              <a:defRPr/>
            </a:pPr>
            <a:r>
              <a:rPr lang="ru-RU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Повторная </a:t>
            </a:r>
            <a:r>
              <a:rPr lang="ru-RU" sz="1600" dirty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инфекция органов малого таза</a:t>
            </a:r>
            <a:endParaRPr lang="en-US" sz="1600" dirty="0">
              <a:solidFill>
                <a:srgbClr val="000000"/>
              </a:solidFill>
              <a:latin typeface="Tahoma" charset="0"/>
              <a:ea typeface="ＭＳ Ｐゴシック" charset="0"/>
              <a:cs typeface="Tahoma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100000"/>
              <a:buAutoNum type="alphaLcPeriod"/>
              <a:defRPr/>
            </a:pPr>
            <a:endParaRPr lang="en-US" sz="1600" dirty="0">
              <a:solidFill>
                <a:srgbClr val="000000"/>
              </a:solidFill>
              <a:latin typeface="Tahoma" charset="0"/>
              <a:ea typeface="ＭＳ Ｐゴシック" charset="0"/>
              <a:cs typeface="Tahoma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100000"/>
              <a:buAutoNum type="alphaLcPeriod"/>
              <a:defRPr/>
            </a:pPr>
            <a:endParaRPr lang="en-US" sz="1600" dirty="0">
              <a:solidFill>
                <a:srgbClr val="000000"/>
              </a:solidFill>
              <a:latin typeface="Tahoma" charset="0"/>
              <a:ea typeface="ＭＳ Ｐゴシック" charset="0"/>
              <a:cs typeface="Tahoma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100000"/>
              <a:buAutoNum type="alphaLcPeriod"/>
              <a:defRPr/>
            </a:pPr>
            <a:endParaRPr lang="en-US" sz="1600" dirty="0">
              <a:solidFill>
                <a:srgbClr val="000000"/>
              </a:solidFill>
              <a:latin typeface="Tahoma" charset="0"/>
              <a:ea typeface="ＭＳ Ｐゴシック" charset="0"/>
              <a:cs typeface="Tahoma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AutoNum type="alphaLcPeriod"/>
              <a:defRPr/>
            </a:pPr>
            <a:endParaRPr lang="en-US" sz="1600" dirty="0">
              <a:solidFill>
                <a:srgbClr val="000000"/>
              </a:solidFill>
              <a:latin typeface="Tahoma" charset="0"/>
              <a:ea typeface="ＭＳ Ｐゴシック" charset="0"/>
              <a:cs typeface="Tahoma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57199" y="2027048"/>
            <a:ext cx="3812875" cy="2944539"/>
            <a:chOff x="457200" y="1894880"/>
            <a:chExt cx="3536448" cy="253288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1894880"/>
              <a:ext cx="3536448" cy="2532888"/>
            </a:xfrm>
            <a:prstGeom prst="rect">
              <a:avLst/>
            </a:prstGeom>
          </p:spPr>
        </p:pic>
        <p:grpSp>
          <p:nvGrpSpPr>
            <p:cNvPr id="2" name="Group 1"/>
            <p:cNvGrpSpPr/>
            <p:nvPr/>
          </p:nvGrpSpPr>
          <p:grpSpPr>
            <a:xfrm>
              <a:off x="1155637" y="1902690"/>
              <a:ext cx="1962408" cy="2030818"/>
              <a:chOff x="1155637" y="1902690"/>
              <a:chExt cx="1962408" cy="2030818"/>
            </a:xfrm>
          </p:grpSpPr>
          <p:cxnSp>
            <p:nvCxnSpPr>
              <p:cNvPr id="12" name="Straight Arrow Connector 11"/>
              <p:cNvCxnSpPr/>
              <p:nvPr/>
            </p:nvCxnSpPr>
            <p:spPr>
              <a:xfrm flipH="1" flipV="1">
                <a:off x="3019460" y="3113015"/>
                <a:ext cx="98585" cy="469233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 flipH="1" flipV="1">
                <a:off x="1449975" y="3464275"/>
                <a:ext cx="98585" cy="469233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Rectangle 8"/>
              <p:cNvSpPr/>
              <p:nvPr/>
            </p:nvSpPr>
            <p:spPr>
              <a:xfrm>
                <a:off x="1155637" y="1902690"/>
                <a:ext cx="201108" cy="17609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5156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5"/>
          <p:cNvSpPr txBox="1">
            <a:spLocks/>
          </p:cNvSpPr>
          <p:nvPr/>
        </p:nvSpPr>
        <p:spPr>
          <a:xfrm>
            <a:off x="60385" y="1490736"/>
            <a:ext cx="8928339" cy="4142314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r>
              <a:rPr lang="ru-RU" dirty="0" smtClean="0">
                <a:solidFill>
                  <a:schemeClr val="tx1"/>
                </a:solidFill>
              </a:rPr>
              <a:t>Частота составляет(1:30 000).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r>
              <a:rPr lang="ru-RU" sz="1600" u="sng" dirty="0" err="1" smtClean="0">
                <a:solidFill>
                  <a:srgbClr val="002060"/>
                </a:solidFill>
              </a:rPr>
              <a:t>Гетеротопическая</a:t>
            </a:r>
            <a:r>
              <a:rPr lang="ru-RU" sz="1600" u="sng" dirty="0" smtClean="0">
                <a:solidFill>
                  <a:srgbClr val="002060"/>
                </a:solidFill>
              </a:rPr>
              <a:t> </a:t>
            </a:r>
            <a:r>
              <a:rPr lang="ru-RU" sz="1600" u="sng" dirty="0">
                <a:solidFill>
                  <a:srgbClr val="002060"/>
                </a:solidFill>
              </a:rPr>
              <a:t>(многоплодная) </a:t>
            </a:r>
            <a:r>
              <a:rPr lang="ru-RU" sz="1600" u="sng" dirty="0" smtClean="0">
                <a:solidFill>
                  <a:srgbClr val="002060"/>
                </a:solidFill>
              </a:rPr>
              <a:t>беременность </a:t>
            </a:r>
            <a:r>
              <a:rPr lang="ru-RU" sz="1600" dirty="0" smtClean="0">
                <a:solidFill>
                  <a:schemeClr val="tx1"/>
                </a:solidFill>
              </a:rPr>
              <a:t>-  беременность, </a:t>
            </a:r>
            <a:r>
              <a:rPr lang="ru-RU" sz="1600" dirty="0">
                <a:solidFill>
                  <a:schemeClr val="tx1"/>
                </a:solidFill>
              </a:rPr>
              <a:t>при которой имеет </a:t>
            </a:r>
            <a:r>
              <a:rPr lang="ru-RU" sz="1600" dirty="0" smtClean="0">
                <a:solidFill>
                  <a:schemeClr val="tx1"/>
                </a:solidFill>
              </a:rPr>
              <a:t>место имплантация одной </a:t>
            </a:r>
            <a:r>
              <a:rPr lang="ru-RU" sz="1600" dirty="0">
                <a:solidFill>
                  <a:schemeClr val="tx1"/>
                </a:solidFill>
              </a:rPr>
              <a:t>или нескольких </a:t>
            </a:r>
            <a:r>
              <a:rPr lang="ru-RU" sz="1600" dirty="0" err="1">
                <a:solidFill>
                  <a:schemeClr val="tx1"/>
                </a:solidFill>
              </a:rPr>
              <a:t>бластоцист</a:t>
            </a:r>
            <a:r>
              <a:rPr lang="ru-RU" sz="1600" dirty="0" smtClean="0">
                <a:solidFill>
                  <a:schemeClr val="tx1"/>
                </a:solidFill>
              </a:rPr>
              <a:t>, </a:t>
            </a:r>
            <a:r>
              <a:rPr lang="ru-RU" sz="1600" dirty="0">
                <a:solidFill>
                  <a:schemeClr val="tx1"/>
                </a:solidFill>
              </a:rPr>
              <a:t>формирование другого плодного яйца происходит вне полости матки</a:t>
            </a:r>
            <a:r>
              <a:rPr lang="ru-RU" sz="1600" dirty="0" smtClean="0">
                <a:solidFill>
                  <a:schemeClr val="tx1"/>
                </a:solidFill>
              </a:rPr>
              <a:t>.</a:t>
            </a:r>
            <a:endParaRPr lang="ru-RU" sz="160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r>
              <a:rPr lang="ru-RU" sz="1600" dirty="0" smtClean="0">
                <a:solidFill>
                  <a:schemeClr val="tx1"/>
                </a:solidFill>
                <a:latin typeface="Tahoma"/>
                <a:cs typeface="Tahoma"/>
              </a:rPr>
              <a:t>Увеличение </a:t>
            </a:r>
            <a:r>
              <a:rPr lang="ru-RU" sz="1600" dirty="0">
                <a:solidFill>
                  <a:schemeClr val="tx1"/>
                </a:solidFill>
                <a:latin typeface="Tahoma"/>
                <a:cs typeface="Tahoma"/>
              </a:rPr>
              <a:t>частоты </a:t>
            </a:r>
            <a:r>
              <a:rPr lang="ru-RU" sz="1600" dirty="0" smtClean="0">
                <a:solidFill>
                  <a:schemeClr val="tx1"/>
                </a:solidFill>
                <a:latin typeface="Tahoma"/>
                <a:cs typeface="Tahoma"/>
              </a:rPr>
              <a:t>возникновения патологии связано с использованием </a:t>
            </a:r>
            <a:r>
              <a:rPr lang="ru-RU" sz="1600" dirty="0">
                <a:solidFill>
                  <a:schemeClr val="tx1"/>
                </a:solidFill>
                <a:latin typeface="Tahoma"/>
                <a:cs typeface="Tahoma"/>
              </a:rPr>
              <a:t>вспомогательных репродуктивных технологий</a:t>
            </a:r>
            <a:r>
              <a:rPr lang="ru-RU" sz="1600" dirty="0" smtClean="0">
                <a:solidFill>
                  <a:schemeClr val="tx1"/>
                </a:solidFill>
                <a:latin typeface="Tahoma"/>
                <a:cs typeface="Tahoma"/>
              </a:rPr>
              <a:t>.</a:t>
            </a:r>
            <a:endParaRPr lang="en-US" sz="160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r>
              <a:rPr lang="ru-RU" sz="1600" dirty="0" smtClean="0">
                <a:solidFill>
                  <a:schemeClr val="tx1"/>
                </a:solidFill>
                <a:latin typeface="Tahoma"/>
                <a:cs typeface="Tahoma"/>
              </a:rPr>
              <a:t>Возможно одновременное развитие маточной </a:t>
            </a:r>
            <a:r>
              <a:rPr lang="ru-RU" sz="1600" dirty="0">
                <a:solidFill>
                  <a:schemeClr val="tx1"/>
                </a:solidFill>
                <a:latin typeface="Tahoma"/>
                <a:cs typeface="Tahoma"/>
              </a:rPr>
              <a:t>и внематочной беременности</a:t>
            </a:r>
            <a:r>
              <a:rPr lang="ru-RU" sz="1600" dirty="0" smtClean="0">
                <a:solidFill>
                  <a:schemeClr val="tx1"/>
                </a:solidFill>
                <a:latin typeface="Tahoma"/>
                <a:cs typeface="Tahoma"/>
              </a:rPr>
              <a:t>.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r>
              <a:rPr lang="ru-RU" sz="1600" dirty="0" smtClean="0">
                <a:solidFill>
                  <a:schemeClr val="tx1"/>
                </a:solidFill>
                <a:latin typeface="Tahoma"/>
                <a:cs typeface="Tahoma"/>
              </a:rPr>
              <a:t>Разрыв плодного яйца при внематочной беременности </a:t>
            </a:r>
            <a:r>
              <a:rPr lang="ru-RU" sz="1600" dirty="0">
                <a:solidFill>
                  <a:schemeClr val="tx1"/>
                </a:solidFill>
                <a:latin typeface="Tahoma"/>
                <a:cs typeface="Tahoma"/>
              </a:rPr>
              <a:t>может привести к </a:t>
            </a:r>
            <a:r>
              <a:rPr lang="ru-RU" sz="1600" dirty="0" smtClean="0">
                <a:solidFill>
                  <a:schemeClr val="tx1"/>
                </a:solidFill>
                <a:latin typeface="Tahoma"/>
                <a:cs typeface="Tahoma"/>
              </a:rPr>
              <a:t>профузному  кровотечению. 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r>
              <a:rPr lang="ru-RU" sz="1600" dirty="0" smtClean="0">
                <a:solidFill>
                  <a:schemeClr val="tx1"/>
                </a:solidFill>
                <a:latin typeface="Tahoma"/>
                <a:cs typeface="Tahoma"/>
              </a:rPr>
              <a:t>Диагностика маточной беременности под контролем УЗИ </a:t>
            </a:r>
            <a:r>
              <a:rPr lang="ru-RU" sz="1600" dirty="0">
                <a:solidFill>
                  <a:schemeClr val="tx1"/>
                </a:solidFill>
                <a:latin typeface="Tahoma"/>
                <a:cs typeface="Tahoma"/>
              </a:rPr>
              <a:t>не </a:t>
            </a:r>
            <a:r>
              <a:rPr lang="ru-RU" sz="1600" dirty="0" smtClean="0">
                <a:solidFill>
                  <a:schemeClr val="tx1"/>
                </a:solidFill>
                <a:latin typeface="Tahoma"/>
                <a:cs typeface="Tahoma"/>
              </a:rPr>
              <a:t>исключает наличие внематочной беременности.</a:t>
            </a:r>
            <a:endParaRPr lang="en-US" sz="1600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0" name="Title 17"/>
          <p:cNvSpPr txBox="1">
            <a:spLocks/>
          </p:cNvSpPr>
          <p:nvPr/>
        </p:nvSpPr>
        <p:spPr bwMode="auto">
          <a:xfrm>
            <a:off x="215659" y="301752"/>
            <a:ext cx="8773065" cy="118898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9pPr>
          </a:lstStyle>
          <a:p>
            <a:pPr algn="ctr"/>
            <a:r>
              <a:rPr lang="ru-RU" sz="3200" b="1" dirty="0">
                <a:latin typeface="Tahoma"/>
                <a:cs typeface="Tahoma"/>
              </a:rPr>
              <a:t>Пример 5. </a:t>
            </a:r>
            <a:endParaRPr lang="ru-RU" sz="3200" b="1" dirty="0" smtClean="0">
              <a:latin typeface="Tahoma"/>
              <a:cs typeface="Tahoma"/>
            </a:endParaRPr>
          </a:p>
          <a:p>
            <a:pPr algn="ctr"/>
            <a:r>
              <a:rPr lang="ru-RU" sz="2800" b="1" dirty="0" err="1" smtClean="0">
                <a:latin typeface="Tahoma"/>
                <a:cs typeface="Tahoma"/>
              </a:rPr>
              <a:t>Гетеротопическая</a:t>
            </a:r>
            <a:r>
              <a:rPr lang="ru-RU" sz="2800" b="1" dirty="0" smtClean="0">
                <a:latin typeface="Tahoma"/>
                <a:cs typeface="Tahoma"/>
              </a:rPr>
              <a:t> </a:t>
            </a:r>
            <a:r>
              <a:rPr lang="ru-RU" sz="2800" b="1" dirty="0">
                <a:latin typeface="Tahoma"/>
                <a:cs typeface="Tahoma"/>
              </a:rPr>
              <a:t>внематочная беременность</a:t>
            </a:r>
            <a:endParaRPr lang="en-US" sz="2800" b="1" dirty="0">
              <a:latin typeface="Tahoma"/>
              <a:cs typeface="Tahoma"/>
            </a:endParaRPr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5275995" y="1490736"/>
            <a:ext cx="4187181" cy="758569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None/>
              <a:defRPr/>
            </a:pPr>
            <a:endParaRPr lang="ru-RU" sz="160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0" indent="0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Tahoma"/>
                <a:cs typeface="Tahoma"/>
              </a:rPr>
              <a:t> 	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98407" y="4761781"/>
            <a:ext cx="8790317" cy="15786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defRPr/>
            </a:pPr>
            <a:r>
              <a:rPr lang="ru-RU" b="1" u="sng" dirty="0" smtClean="0">
                <a:solidFill>
                  <a:schemeClr val="bg1"/>
                </a:solidFill>
                <a:latin typeface="Tahoma"/>
                <a:cs typeface="Tahoma"/>
              </a:rPr>
              <a:t> Лечение :</a:t>
            </a:r>
            <a:endParaRPr lang="ru-RU" u="sng" dirty="0">
              <a:solidFill>
                <a:schemeClr val="bg1"/>
              </a:solidFill>
              <a:latin typeface="Tahoma"/>
              <a:cs typeface="Tahoma"/>
            </a:endParaRPr>
          </a:p>
          <a:p>
            <a:pPr algn="ctr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r>
              <a:rPr lang="ru-RU" dirty="0" smtClean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lang="ru-RU" dirty="0">
                <a:solidFill>
                  <a:schemeClr val="bg1"/>
                </a:solidFill>
                <a:latin typeface="Tahoma"/>
                <a:cs typeface="Tahoma"/>
              </a:rPr>
              <a:t>О</a:t>
            </a:r>
            <a:r>
              <a:rPr lang="ru-RU" dirty="0" smtClean="0">
                <a:solidFill>
                  <a:schemeClr val="bg1"/>
                </a:solidFill>
                <a:latin typeface="Tahoma"/>
                <a:cs typeface="Tahoma"/>
              </a:rPr>
              <a:t>перативное вмешательство.</a:t>
            </a:r>
            <a:endParaRPr lang="ru-RU" dirty="0">
              <a:solidFill>
                <a:schemeClr val="bg1"/>
              </a:solidFill>
              <a:latin typeface="Tahoma"/>
              <a:cs typeface="Tahoma"/>
            </a:endParaRPr>
          </a:p>
          <a:p>
            <a:pPr algn="ctr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r>
              <a:rPr lang="ru-RU" dirty="0" smtClean="0">
                <a:solidFill>
                  <a:schemeClr val="bg1"/>
                </a:solidFill>
                <a:latin typeface="Tahoma"/>
                <a:cs typeface="Tahoma"/>
              </a:rPr>
              <a:t>Дилатация и </a:t>
            </a:r>
            <a:r>
              <a:rPr lang="ru-RU" dirty="0">
                <a:solidFill>
                  <a:schemeClr val="bg1"/>
                </a:solidFill>
                <a:latin typeface="Tahoma"/>
                <a:cs typeface="Tahoma"/>
              </a:rPr>
              <a:t>выскабливание.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r>
              <a:rPr lang="ru-RU" dirty="0" smtClean="0">
                <a:solidFill>
                  <a:schemeClr val="bg1"/>
                </a:solidFill>
                <a:latin typeface="Tahoma"/>
                <a:cs typeface="Tahoma"/>
              </a:rPr>
              <a:t>Абляция</a:t>
            </a:r>
            <a:endParaRPr lang="en-US" dirty="0">
              <a:solidFill>
                <a:schemeClr val="bg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92676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7"/>
          <p:cNvSpPr txBox="1">
            <a:spLocks/>
          </p:cNvSpPr>
          <p:nvPr/>
        </p:nvSpPr>
        <p:spPr bwMode="auto">
          <a:xfrm>
            <a:off x="457200" y="301752"/>
            <a:ext cx="8229600" cy="113080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9pPr>
          </a:lstStyle>
          <a:p>
            <a:pPr algn="ctr"/>
            <a:r>
              <a:rPr lang="ru-RU" b="1" dirty="0" smtClean="0">
                <a:latin typeface="Tahoma"/>
                <a:cs typeface="Tahoma"/>
              </a:rPr>
              <a:t>Яичниковая внематочная беременность</a:t>
            </a:r>
            <a:endParaRPr lang="en-US" b="1" dirty="0">
              <a:solidFill>
                <a:srgbClr val="FFFFFF"/>
              </a:solidFill>
              <a:latin typeface="Tahoma"/>
              <a:cs typeface="Tahoma"/>
            </a:endParaRPr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457201" y="1539323"/>
            <a:ext cx="8229599" cy="4871636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defRPr/>
            </a:pPr>
            <a:endParaRPr lang="ru-RU" sz="1600" dirty="0" smtClean="0">
              <a:solidFill>
                <a:schemeClr val="tx1"/>
              </a:solidFill>
            </a:endParaRPr>
          </a:p>
          <a:p>
            <a:pPr marL="285750" lvl="1" indent="-285750" algn="just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defRPr/>
            </a:pPr>
            <a:r>
              <a:rPr lang="ru-RU" sz="1600" dirty="0">
                <a:solidFill>
                  <a:schemeClr val="tx1"/>
                </a:solidFill>
              </a:rPr>
              <a:t>Ч</a:t>
            </a:r>
            <a:r>
              <a:rPr lang="ru-RU" sz="1600" dirty="0" smtClean="0">
                <a:solidFill>
                  <a:schemeClr val="tx1"/>
                </a:solidFill>
              </a:rPr>
              <a:t>астота </a:t>
            </a:r>
            <a:r>
              <a:rPr lang="ru-RU" sz="1600" dirty="0">
                <a:solidFill>
                  <a:schemeClr val="tx1"/>
                </a:solidFill>
              </a:rPr>
              <a:t>колеблется от одного до трех процентов всех случаев внематочной </a:t>
            </a:r>
            <a:r>
              <a:rPr lang="ru-RU" sz="1600" dirty="0" smtClean="0">
                <a:solidFill>
                  <a:schemeClr val="tx1"/>
                </a:solidFill>
              </a:rPr>
              <a:t>беременности.</a:t>
            </a:r>
            <a:endParaRPr lang="ru-RU" sz="1600" dirty="0">
              <a:solidFill>
                <a:schemeClr val="tx1"/>
              </a:solidFill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defRPr/>
            </a:pPr>
            <a:endParaRPr lang="ru-RU" sz="1600" dirty="0" smtClean="0">
              <a:solidFill>
                <a:schemeClr val="tx1"/>
              </a:solidFill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Яичниковая </a:t>
            </a:r>
            <a:r>
              <a:rPr lang="ru-RU" sz="1600" dirty="0">
                <a:solidFill>
                  <a:schemeClr val="tx1"/>
                </a:solidFill>
              </a:rPr>
              <a:t>беременность прерывается преимущественно в ранние сроки (происходит разрыв капсулы </a:t>
            </a:r>
            <a:r>
              <a:rPr lang="ru-RU" sz="1600" dirty="0" err="1">
                <a:solidFill>
                  <a:schemeClr val="tx1"/>
                </a:solidFill>
              </a:rPr>
              <a:t>плодовместилища</a:t>
            </a:r>
            <a:r>
              <a:rPr lang="ru-RU" sz="1600" dirty="0">
                <a:solidFill>
                  <a:schemeClr val="tx1"/>
                </a:solidFill>
              </a:rPr>
              <a:t>). </a:t>
            </a:r>
            <a:endParaRPr lang="ru-RU" sz="1600" dirty="0" smtClean="0">
              <a:solidFill>
                <a:schemeClr val="tx1"/>
              </a:solidFill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defRPr/>
            </a:pPr>
            <a:endParaRPr lang="ru-RU" sz="1600" dirty="0" smtClean="0">
              <a:solidFill>
                <a:schemeClr val="tx1"/>
              </a:solidFill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Это </a:t>
            </a:r>
            <a:r>
              <a:rPr lang="ru-RU" sz="1600" dirty="0">
                <a:solidFill>
                  <a:schemeClr val="tx1"/>
                </a:solidFill>
              </a:rPr>
              <a:t>обусловлено топографо-анатомическими особенностями </a:t>
            </a:r>
            <a:r>
              <a:rPr lang="ru-RU" sz="1600" dirty="0" smtClean="0">
                <a:solidFill>
                  <a:schemeClr val="tx1"/>
                </a:solidFill>
              </a:rPr>
              <a:t>имплантации  </a:t>
            </a:r>
            <a:r>
              <a:rPr lang="ru-RU" sz="1600" dirty="0" err="1">
                <a:solidFill>
                  <a:schemeClr val="tx1"/>
                </a:solidFill>
              </a:rPr>
              <a:t>бластоцисты</a:t>
            </a:r>
            <a:r>
              <a:rPr lang="ru-RU" sz="1600" dirty="0">
                <a:solidFill>
                  <a:schemeClr val="tx1"/>
                </a:solidFill>
              </a:rPr>
              <a:t>: стенка фолликула тонкая и лишена крупных кровеносных сосудов. </a:t>
            </a:r>
            <a:endParaRPr lang="ru-RU" sz="1600" dirty="0" smtClean="0">
              <a:solidFill>
                <a:schemeClr val="tx1"/>
              </a:solidFill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defRPr/>
            </a:pPr>
            <a:endParaRPr lang="ru-RU" sz="1600" dirty="0" smtClean="0">
              <a:solidFill>
                <a:schemeClr val="tx1"/>
              </a:solidFill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defRPr/>
            </a:pPr>
            <a:r>
              <a:rPr lang="ru-RU" sz="1600" u="sng" dirty="0">
                <a:solidFill>
                  <a:schemeClr val="tx1"/>
                </a:solidFill>
              </a:rPr>
              <a:t>Факторами риска </a:t>
            </a:r>
            <a:r>
              <a:rPr lang="ru-RU" sz="1600" dirty="0">
                <a:solidFill>
                  <a:schemeClr val="tx1"/>
                </a:solidFill>
              </a:rPr>
              <a:t>возникновения яичниковой беременности являются воспалительные заболевания </a:t>
            </a:r>
            <a:r>
              <a:rPr lang="ru-RU" sz="1600" dirty="0" smtClean="0">
                <a:solidFill>
                  <a:schemeClr val="tx1"/>
                </a:solidFill>
              </a:rPr>
              <a:t>матки, придатков</a:t>
            </a:r>
            <a:r>
              <a:rPr lang="ru-RU" sz="1600" dirty="0">
                <a:solidFill>
                  <a:schemeClr val="tx1"/>
                </a:solidFill>
              </a:rPr>
              <a:t>, применение стимуляторов овуляции, внутриматочная </a:t>
            </a:r>
            <a:r>
              <a:rPr lang="ru-RU" sz="1600" dirty="0" smtClean="0">
                <a:solidFill>
                  <a:schemeClr val="tx1"/>
                </a:solidFill>
              </a:rPr>
              <a:t>контрацепция.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defRPr/>
            </a:pPr>
            <a:endParaRPr lang="ru-RU" sz="1600" b="1" u="sng" dirty="0" smtClean="0">
              <a:solidFill>
                <a:schemeClr val="tx1"/>
              </a:solidFill>
            </a:endParaRPr>
          </a:p>
          <a:p>
            <a:pPr marL="285750" lvl="1" indent="-285750" algn="just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defRPr/>
            </a:pPr>
            <a:r>
              <a:rPr lang="ru-RU" sz="1600" b="1" u="sng" dirty="0">
                <a:solidFill>
                  <a:schemeClr val="tx1"/>
                </a:solidFill>
                <a:latin typeface="Tahoma"/>
                <a:ea typeface="Lucida Grande"/>
                <a:cs typeface="Tahoma"/>
              </a:rPr>
              <a:t>Дифференциальный </a:t>
            </a:r>
            <a:r>
              <a:rPr lang="ru-RU" sz="1600" b="1" u="sng" dirty="0" smtClean="0">
                <a:solidFill>
                  <a:schemeClr val="tx1"/>
                </a:solidFill>
                <a:latin typeface="Tahoma"/>
                <a:ea typeface="Lucida Grande"/>
                <a:cs typeface="Tahoma"/>
              </a:rPr>
              <a:t>диагноз:</a:t>
            </a:r>
            <a:r>
              <a:rPr lang="ru-RU" sz="1600" b="1" dirty="0" smtClean="0">
                <a:solidFill>
                  <a:schemeClr val="tx1"/>
                </a:solidFill>
                <a:latin typeface="Tahoma"/>
                <a:ea typeface="Lucida Grande"/>
                <a:cs typeface="Tahoma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ahoma"/>
                <a:ea typeface="Lucida Grande"/>
                <a:cs typeface="Tahoma"/>
              </a:rPr>
              <a:t>киста </a:t>
            </a:r>
            <a:r>
              <a:rPr lang="ru-RU" sz="1600" dirty="0">
                <a:solidFill>
                  <a:schemeClr val="tx1"/>
                </a:solidFill>
                <a:latin typeface="Tahoma"/>
                <a:ea typeface="Lucida Grande"/>
                <a:cs typeface="Tahoma"/>
              </a:rPr>
              <a:t>желтого </a:t>
            </a:r>
            <a:r>
              <a:rPr lang="ru-RU" sz="1600" dirty="0" smtClean="0">
                <a:solidFill>
                  <a:schemeClr val="tx1"/>
                </a:solidFill>
                <a:latin typeface="Tahoma"/>
                <a:ea typeface="Lucida Grande"/>
                <a:cs typeface="Tahoma"/>
              </a:rPr>
              <a:t>тела/трубная </a:t>
            </a:r>
            <a:r>
              <a:rPr lang="ru-RU" sz="1600" dirty="0">
                <a:solidFill>
                  <a:schemeClr val="tx1"/>
                </a:solidFill>
                <a:latin typeface="Tahoma"/>
                <a:ea typeface="Lucida Grande"/>
                <a:cs typeface="Tahoma"/>
              </a:rPr>
              <a:t>внематочная </a:t>
            </a:r>
            <a:r>
              <a:rPr lang="ru-RU" sz="1600" dirty="0" smtClean="0">
                <a:solidFill>
                  <a:schemeClr val="tx1"/>
                </a:solidFill>
                <a:latin typeface="Tahoma"/>
                <a:ea typeface="Lucida Grande"/>
                <a:cs typeface="Tahoma"/>
              </a:rPr>
              <a:t>беременность</a:t>
            </a:r>
            <a:endParaRPr lang="ru-RU" sz="1600" dirty="0">
              <a:solidFill>
                <a:schemeClr val="tx1"/>
              </a:solidFill>
              <a:latin typeface="Tahoma"/>
              <a:ea typeface="Lucida Grande"/>
              <a:cs typeface="Tahoma"/>
            </a:endParaRPr>
          </a:p>
          <a:p>
            <a:pPr marL="0" indent="0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None/>
              <a:defRPr/>
            </a:pPr>
            <a:endParaRPr lang="en-US" sz="1600" b="1" dirty="0">
              <a:solidFill>
                <a:srgbClr val="000000"/>
              </a:solidFill>
              <a:latin typeface="Tahoma"/>
              <a:ea typeface="Lucida Grande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51861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/>
          <p:cNvSpPr txBox="1">
            <a:spLocks/>
          </p:cNvSpPr>
          <p:nvPr/>
        </p:nvSpPr>
        <p:spPr>
          <a:xfrm>
            <a:off x="224287" y="1393617"/>
            <a:ext cx="8764438" cy="532636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9250" lvl="1" indent="0" algn="just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None/>
              <a:defRPr/>
            </a:pPr>
            <a:endParaRPr lang="ru-RU" sz="1600" dirty="0" smtClean="0">
              <a:solidFill>
                <a:schemeClr val="tx1"/>
              </a:solidFill>
              <a:latin typeface="Tahoma"/>
              <a:ea typeface="Lucida Grande"/>
              <a:cs typeface="Tahoma"/>
            </a:endParaRPr>
          </a:p>
          <a:p>
            <a:pPr lvl="1" algn="just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r>
              <a:rPr lang="ru-RU" sz="1600" dirty="0" smtClean="0">
                <a:solidFill>
                  <a:schemeClr val="tx1"/>
                </a:solidFill>
                <a:latin typeface="Tahoma"/>
                <a:ea typeface="Lucida Grande"/>
                <a:cs typeface="Tahoma"/>
              </a:rPr>
              <a:t>Составляет 1,4</a:t>
            </a:r>
            <a:r>
              <a:rPr lang="ru-RU" sz="1600" dirty="0">
                <a:solidFill>
                  <a:schemeClr val="tx1"/>
                </a:solidFill>
                <a:latin typeface="Tahoma"/>
                <a:ea typeface="Lucida Grande"/>
                <a:cs typeface="Tahoma"/>
              </a:rPr>
              <a:t>% всех внематочных </a:t>
            </a:r>
            <a:r>
              <a:rPr lang="ru-RU" sz="1600" dirty="0" smtClean="0">
                <a:solidFill>
                  <a:schemeClr val="tx1"/>
                </a:solidFill>
                <a:latin typeface="Tahoma"/>
                <a:ea typeface="Lucida Grande"/>
                <a:cs typeface="Tahoma"/>
              </a:rPr>
              <a:t>беременностей.</a:t>
            </a:r>
          </a:p>
          <a:p>
            <a:pPr lvl="1" algn="just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r>
              <a:rPr lang="ru-RU" sz="1600" dirty="0" smtClean="0">
                <a:solidFill>
                  <a:schemeClr val="tx1"/>
                </a:solidFill>
                <a:latin typeface="Tahoma"/>
                <a:ea typeface="Lucida Grande"/>
                <a:cs typeface="Tahoma"/>
              </a:rPr>
              <a:t>Осложнения: </a:t>
            </a:r>
            <a:r>
              <a:rPr lang="ru-RU" sz="1600" dirty="0" err="1" smtClean="0">
                <a:solidFill>
                  <a:schemeClr val="tx1"/>
                </a:solidFill>
                <a:latin typeface="Tahoma"/>
                <a:ea typeface="Lucida Grande"/>
                <a:cs typeface="Tahoma"/>
              </a:rPr>
              <a:t>гемоперитонеум</a:t>
            </a:r>
            <a:r>
              <a:rPr lang="ru-RU" sz="1600" dirty="0" smtClean="0">
                <a:solidFill>
                  <a:schemeClr val="tx1"/>
                </a:solidFill>
                <a:latin typeface="Tahoma"/>
                <a:ea typeface="Lucida Grande"/>
                <a:cs typeface="Tahoma"/>
              </a:rPr>
              <a:t>.</a:t>
            </a:r>
          </a:p>
          <a:p>
            <a:pPr lvl="1" algn="just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В </a:t>
            </a:r>
            <a:r>
              <a:rPr lang="ru-RU" sz="1600" dirty="0">
                <a:solidFill>
                  <a:schemeClr val="tx1"/>
                </a:solidFill>
              </a:rPr>
              <a:t>зависимости </a:t>
            </a:r>
            <a:r>
              <a:rPr lang="ru-RU" sz="1600" dirty="0" smtClean="0">
                <a:solidFill>
                  <a:schemeClr val="tx1"/>
                </a:solidFill>
              </a:rPr>
              <a:t>от имплантации </a:t>
            </a:r>
            <a:r>
              <a:rPr lang="ru-RU" sz="1600" dirty="0" err="1">
                <a:solidFill>
                  <a:schemeClr val="tx1"/>
                </a:solidFill>
              </a:rPr>
              <a:t>бластоцисты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u="sng" dirty="0">
                <a:solidFill>
                  <a:schemeClr val="tx1"/>
                </a:solidFill>
              </a:rPr>
              <a:t>выделяют первичную и вторичную </a:t>
            </a:r>
            <a:r>
              <a:rPr lang="ru-RU" sz="1600" dirty="0" smtClean="0">
                <a:solidFill>
                  <a:schemeClr val="tx1"/>
                </a:solidFill>
              </a:rPr>
              <a:t>абдоминальную </a:t>
            </a:r>
            <a:r>
              <a:rPr lang="ru-RU" sz="1600" dirty="0">
                <a:solidFill>
                  <a:schemeClr val="tx1"/>
                </a:solidFill>
              </a:rPr>
              <a:t>беременность. </a:t>
            </a:r>
            <a:endParaRPr lang="ru-RU" sz="1600" dirty="0" smtClean="0">
              <a:solidFill>
                <a:schemeClr val="tx1"/>
              </a:solidFill>
            </a:endParaRPr>
          </a:p>
          <a:p>
            <a:pPr lvl="1" algn="just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r>
              <a:rPr lang="ru-RU" sz="1600" u="sng" dirty="0">
                <a:solidFill>
                  <a:srgbClr val="002060"/>
                </a:solidFill>
              </a:rPr>
              <a:t>Первичная </a:t>
            </a:r>
            <a:r>
              <a:rPr lang="ru-RU" sz="1600" u="sng" dirty="0" smtClean="0">
                <a:solidFill>
                  <a:srgbClr val="002060"/>
                </a:solidFill>
              </a:rPr>
              <a:t>абдоминальная беременность: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</a:rPr>
              <a:t>плодное яйцо имплантируется непосредственно на брюшине, сальнике, кишечнике или паренхиматозных органах. </a:t>
            </a:r>
            <a:endParaRPr lang="ru-RU" sz="1600" dirty="0" smtClean="0">
              <a:solidFill>
                <a:schemeClr val="tx1"/>
              </a:solidFill>
            </a:endParaRPr>
          </a:p>
          <a:p>
            <a:pPr lvl="1" algn="just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r>
              <a:rPr lang="ru-RU" sz="1600" u="sng" dirty="0" smtClean="0">
                <a:solidFill>
                  <a:srgbClr val="002060"/>
                </a:solidFill>
              </a:rPr>
              <a:t>Вторичная абдоминальная беременность</a:t>
            </a:r>
            <a:r>
              <a:rPr lang="ru-RU" sz="1600" dirty="0" smtClean="0">
                <a:solidFill>
                  <a:srgbClr val="002060"/>
                </a:solidFill>
              </a:rPr>
              <a:t>: </a:t>
            </a:r>
            <a:r>
              <a:rPr lang="ru-RU" sz="1600" dirty="0" smtClean="0">
                <a:solidFill>
                  <a:schemeClr val="tx1"/>
                </a:solidFill>
              </a:rPr>
              <a:t>формируется </a:t>
            </a:r>
            <a:r>
              <a:rPr lang="ru-RU" sz="1600" dirty="0">
                <a:solidFill>
                  <a:schemeClr val="tx1"/>
                </a:solidFill>
              </a:rPr>
              <a:t>как исход трубной </a:t>
            </a:r>
            <a:r>
              <a:rPr lang="ru-RU" sz="1600" dirty="0" smtClean="0">
                <a:solidFill>
                  <a:schemeClr val="tx1"/>
                </a:solidFill>
              </a:rPr>
              <a:t>беременности -  </a:t>
            </a:r>
            <a:r>
              <a:rPr lang="ru-RU" sz="1600" dirty="0">
                <a:solidFill>
                  <a:schemeClr val="tx1"/>
                </a:solidFill>
              </a:rPr>
              <a:t>полное изгнание плодного яйца из маточной трубы завершается его вторичной имплантацией в брюшную полость. </a:t>
            </a:r>
            <a:endParaRPr lang="ru-RU" sz="1600" dirty="0" smtClean="0">
              <a:solidFill>
                <a:schemeClr val="tx1"/>
              </a:solidFill>
            </a:endParaRPr>
          </a:p>
          <a:p>
            <a:pPr lvl="1" algn="just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Чаще </a:t>
            </a:r>
            <a:r>
              <a:rPr lang="ru-RU" sz="1600" dirty="0">
                <a:solidFill>
                  <a:schemeClr val="tx1"/>
                </a:solidFill>
              </a:rPr>
              <a:t>плодное яйцо располагается в </a:t>
            </a:r>
            <a:r>
              <a:rPr lang="ru-RU" sz="1600" dirty="0" err="1">
                <a:solidFill>
                  <a:schemeClr val="tx1"/>
                </a:solidFill>
              </a:rPr>
              <a:t>позадиматочном</a:t>
            </a:r>
            <a:r>
              <a:rPr lang="ru-RU" sz="1600" dirty="0">
                <a:solidFill>
                  <a:schemeClr val="tx1"/>
                </a:solidFill>
              </a:rPr>
              <a:t> пространстве</a:t>
            </a:r>
            <a:r>
              <a:rPr lang="ru-RU" sz="1600" dirty="0" smtClean="0">
                <a:solidFill>
                  <a:schemeClr val="tx1"/>
                </a:solidFill>
              </a:rPr>
              <a:t>.</a:t>
            </a:r>
          </a:p>
          <a:p>
            <a:pPr lvl="1" algn="just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r>
              <a:rPr lang="ru-RU" sz="1600" dirty="0">
                <a:solidFill>
                  <a:schemeClr val="tx1"/>
                </a:solidFill>
              </a:rPr>
              <a:t>При данной форме эктопической беременности очень важна ранняя диагностика (УЗИ, определение b-субъединицы ХГ). </a:t>
            </a:r>
            <a:endParaRPr lang="ru-RU" sz="1600" dirty="0" smtClean="0">
              <a:solidFill>
                <a:schemeClr val="tx1"/>
              </a:solidFill>
            </a:endParaRPr>
          </a:p>
          <a:p>
            <a:pPr lvl="1" algn="just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r>
              <a:rPr lang="ru-RU" sz="1600" u="sng" dirty="0" smtClean="0">
                <a:solidFill>
                  <a:srgbClr val="002060"/>
                </a:solidFill>
              </a:rPr>
              <a:t>УЗИ: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отсутствие плодного яйца в шейке и теле матки, плодное </a:t>
            </a:r>
            <a:r>
              <a:rPr lang="ru-RU" sz="1600" dirty="0">
                <a:solidFill>
                  <a:schemeClr val="tx1"/>
                </a:solidFill>
              </a:rPr>
              <a:t>яйцо визуализируется позади или сбоку от матки </a:t>
            </a:r>
            <a:endParaRPr lang="ru-RU" sz="1600" dirty="0" smtClean="0">
              <a:solidFill>
                <a:schemeClr val="tx1"/>
              </a:solidFill>
            </a:endParaRPr>
          </a:p>
        </p:txBody>
      </p:sp>
      <p:sp>
        <p:nvSpPr>
          <p:cNvPr id="5" name="Title 17"/>
          <p:cNvSpPr txBox="1">
            <a:spLocks noGrp="1"/>
          </p:cNvSpPr>
          <p:nvPr>
            <p:ph type="title"/>
          </p:nvPr>
        </p:nvSpPr>
        <p:spPr bwMode="auto">
          <a:xfrm>
            <a:off x="224287" y="225425"/>
            <a:ext cx="8764438" cy="10366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9pPr>
          </a:lstStyle>
          <a:p>
            <a:pPr algn="ctr"/>
            <a:r>
              <a:rPr lang="ru-RU" b="1" dirty="0">
                <a:latin typeface="Tahoma"/>
                <a:cs typeface="Tahoma"/>
              </a:rPr>
              <a:t>А</a:t>
            </a:r>
            <a:r>
              <a:rPr lang="ru-RU" b="1" dirty="0" smtClean="0">
                <a:latin typeface="Tahoma"/>
                <a:cs typeface="Tahoma"/>
              </a:rPr>
              <a:t>бдоминальная внематочная беременность</a:t>
            </a:r>
            <a:endParaRPr lang="en-US" b="1" dirty="0">
              <a:solidFill>
                <a:srgbClr val="FFFFFF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22437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/>
          <p:cNvGrpSpPr/>
          <p:nvPr/>
        </p:nvGrpSpPr>
        <p:grpSpPr>
          <a:xfrm>
            <a:off x="5156780" y="2668767"/>
            <a:ext cx="4094148" cy="3019877"/>
            <a:chOff x="5156780" y="1937391"/>
            <a:chExt cx="4094148" cy="3019877"/>
          </a:xfrm>
        </p:grpSpPr>
        <p:sp>
          <p:nvSpPr>
            <p:cNvPr id="52" name="TextBox 51"/>
            <p:cNvSpPr txBox="1">
              <a:spLocks noChangeArrowheads="1"/>
            </p:cNvSpPr>
            <p:nvPr/>
          </p:nvSpPr>
          <p:spPr bwMode="auto">
            <a:xfrm>
              <a:off x="5256362" y="1937391"/>
              <a:ext cx="996457" cy="248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ru-RU" sz="1200" b="1" dirty="0" smtClean="0">
                  <a:solidFill>
                    <a:srgbClr val="000000"/>
                  </a:solidFill>
                  <a:latin typeface="Tahoma" charset="0"/>
                  <a:ea typeface="ＭＳ 明朝" charset="0"/>
                  <a:cs typeface="ＭＳ 明朝" charset="0"/>
                </a:rPr>
                <a:t>Трубная</a:t>
              </a:r>
              <a:endParaRPr lang="en-CA" sz="1200" b="1" dirty="0">
                <a:latin typeface="Tahoma" charset="0"/>
                <a:ea typeface="ＭＳ 明朝" charset="0"/>
                <a:cs typeface="ＭＳ 明朝" charset="0"/>
              </a:endParaRPr>
            </a:p>
          </p:txBody>
        </p:sp>
        <p:grpSp>
          <p:nvGrpSpPr>
            <p:cNvPr id="81" name="Group 80"/>
            <p:cNvGrpSpPr/>
            <p:nvPr/>
          </p:nvGrpSpPr>
          <p:grpSpPr>
            <a:xfrm>
              <a:off x="5156780" y="2198581"/>
              <a:ext cx="4094148" cy="2758687"/>
              <a:chOff x="5156780" y="2198581"/>
              <a:chExt cx="4094148" cy="2758687"/>
            </a:xfrm>
          </p:grpSpPr>
          <p:pic>
            <p:nvPicPr>
              <p:cNvPr id="38" name="Picture 37" descr="ectopic locations.jp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156780" y="2608461"/>
                <a:ext cx="3944431" cy="2240641"/>
              </a:xfrm>
              <a:prstGeom prst="rect">
                <a:avLst/>
              </a:prstGeom>
            </p:spPr>
          </p:pic>
          <p:cxnSp>
            <p:nvCxnSpPr>
              <p:cNvPr id="39" name="Straight Arrow Connector 38"/>
              <p:cNvCxnSpPr/>
              <p:nvPr/>
            </p:nvCxnSpPr>
            <p:spPr>
              <a:xfrm flipH="1" flipV="1">
                <a:off x="7085769" y="4299343"/>
                <a:ext cx="109728" cy="47172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/>
              <p:cNvSpPr txBox="1">
                <a:spLocks noChangeArrowheads="1"/>
              </p:cNvSpPr>
              <p:nvPr/>
            </p:nvSpPr>
            <p:spPr bwMode="auto">
              <a:xfrm>
                <a:off x="6767097" y="4708931"/>
                <a:ext cx="1114841" cy="248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2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ru-RU" sz="1200" b="1" dirty="0" smtClean="0">
                    <a:solidFill>
                      <a:srgbClr val="000000"/>
                    </a:solidFill>
                    <a:latin typeface="Tahoma" charset="0"/>
                    <a:ea typeface="ＭＳ 明朝" charset="0"/>
                    <a:cs typeface="ＭＳ 明朝" charset="0"/>
                  </a:rPr>
                  <a:t>Шеечная</a:t>
                </a:r>
                <a:endParaRPr lang="en-CA" sz="1200" b="1" dirty="0">
                  <a:latin typeface="Tahoma" charset="0"/>
                  <a:ea typeface="ＭＳ 明朝" charset="0"/>
                  <a:cs typeface="ＭＳ 明朝" charset="0"/>
                </a:endParaRPr>
              </a:p>
            </p:txBody>
          </p:sp>
          <p:sp>
            <p:nvSpPr>
              <p:cNvPr id="41" name="TextBox 40"/>
              <p:cNvSpPr txBox="1">
                <a:spLocks noChangeArrowheads="1"/>
              </p:cNvSpPr>
              <p:nvPr/>
            </p:nvSpPr>
            <p:spPr bwMode="auto">
              <a:xfrm>
                <a:off x="5404427" y="4178706"/>
                <a:ext cx="1362670" cy="3533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2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ru-RU" sz="1200" b="1" dirty="0" smtClean="0">
                    <a:solidFill>
                      <a:srgbClr val="000000"/>
                    </a:solidFill>
                    <a:latin typeface="Tahoma" charset="0"/>
                    <a:ea typeface="ＭＳ 明朝" charset="0"/>
                    <a:cs typeface="ＭＳ 明朝" charset="0"/>
                  </a:rPr>
                  <a:t>Абдоминальная</a:t>
                </a:r>
                <a:endParaRPr lang="en-US" sz="1200" b="1" dirty="0">
                  <a:solidFill>
                    <a:srgbClr val="000000"/>
                  </a:solidFill>
                  <a:latin typeface="Tahoma" charset="0"/>
                  <a:ea typeface="ＭＳ 明朝" charset="0"/>
                  <a:cs typeface="ＭＳ 明朝" charset="0"/>
                </a:endParaRPr>
              </a:p>
            </p:txBody>
          </p:sp>
          <p:cxnSp>
            <p:nvCxnSpPr>
              <p:cNvPr id="42" name="Straight Arrow Connector 41"/>
              <p:cNvCxnSpPr/>
              <p:nvPr/>
            </p:nvCxnSpPr>
            <p:spPr>
              <a:xfrm flipH="1" flipV="1">
                <a:off x="8013562" y="3666585"/>
                <a:ext cx="175009" cy="52435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/>
              <p:nvPr/>
            </p:nvCxnSpPr>
            <p:spPr>
              <a:xfrm flipH="1" flipV="1">
                <a:off x="8469008" y="3348141"/>
                <a:ext cx="176228" cy="36439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43"/>
              <p:cNvSpPr txBox="1">
                <a:spLocks noChangeArrowheads="1"/>
              </p:cNvSpPr>
              <p:nvPr/>
            </p:nvSpPr>
            <p:spPr bwMode="auto">
              <a:xfrm>
                <a:off x="8074235" y="3746131"/>
                <a:ext cx="1176693" cy="248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2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ru-RU" sz="1200" b="1" dirty="0" smtClean="0">
                    <a:solidFill>
                      <a:srgbClr val="000000"/>
                    </a:solidFill>
                    <a:latin typeface="Tahoma" charset="0"/>
                    <a:ea typeface="ＭＳ 明朝" charset="0"/>
                    <a:cs typeface="ＭＳ 明朝" charset="0"/>
                  </a:rPr>
                  <a:t>Яичниковая</a:t>
                </a:r>
                <a:endParaRPr lang="en-CA" sz="1200" b="1" dirty="0">
                  <a:latin typeface="Tahoma" charset="0"/>
                  <a:ea typeface="ＭＳ 明朝" charset="0"/>
                  <a:cs typeface="ＭＳ 明朝" charset="0"/>
                </a:endParaRPr>
              </a:p>
            </p:txBody>
          </p:sp>
          <p:sp>
            <p:nvSpPr>
              <p:cNvPr id="45" name="TextBox 44"/>
              <p:cNvSpPr txBox="1">
                <a:spLocks noChangeArrowheads="1"/>
              </p:cNvSpPr>
              <p:nvPr/>
            </p:nvSpPr>
            <p:spPr bwMode="auto">
              <a:xfrm>
                <a:off x="5711713" y="2480368"/>
                <a:ext cx="1759765" cy="210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2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ru-RU" sz="1050" b="1" dirty="0" smtClean="0">
                    <a:solidFill>
                      <a:srgbClr val="000000"/>
                    </a:solidFill>
                    <a:latin typeface="Tahoma" charset="0"/>
                    <a:ea typeface="ＭＳ 明朝" charset="0"/>
                    <a:cs typeface="ＭＳ 明朝" charset="0"/>
                  </a:rPr>
                  <a:t>Рубец после КС</a:t>
                </a:r>
                <a:endParaRPr lang="en-US" sz="1050" b="1" dirty="0">
                  <a:solidFill>
                    <a:srgbClr val="000000"/>
                  </a:solidFill>
                  <a:latin typeface="Tahoma" charset="0"/>
                  <a:ea typeface="ＭＳ 明朝" charset="0"/>
                  <a:cs typeface="ＭＳ 明朝" charset="0"/>
                </a:endParaRPr>
              </a:p>
              <a:p>
                <a:pPr algn="ctr" eaLnBrk="1" hangingPunct="1"/>
                <a:endParaRPr lang="en-US" sz="1200" b="1" dirty="0">
                  <a:solidFill>
                    <a:srgbClr val="000000"/>
                  </a:solidFill>
                  <a:latin typeface="Tahoma" charset="0"/>
                  <a:ea typeface="ＭＳ 明朝" charset="0"/>
                  <a:cs typeface="ＭＳ 明朝" charset="0"/>
                </a:endParaRPr>
              </a:p>
            </p:txBody>
          </p:sp>
          <p:cxnSp>
            <p:nvCxnSpPr>
              <p:cNvPr id="46" name="Straight Arrow Connector 45"/>
              <p:cNvCxnSpPr/>
              <p:nvPr/>
            </p:nvCxnSpPr>
            <p:spPr>
              <a:xfrm>
                <a:off x="6354249" y="2925720"/>
                <a:ext cx="423337" cy="85615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TextBox 46"/>
              <p:cNvSpPr txBox="1">
                <a:spLocks noChangeArrowheads="1"/>
              </p:cNvSpPr>
              <p:nvPr/>
            </p:nvSpPr>
            <p:spPr bwMode="auto">
              <a:xfrm>
                <a:off x="7484841" y="4216243"/>
                <a:ext cx="1679315" cy="278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2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ru-RU" sz="1200" b="1" dirty="0" err="1" smtClean="0">
                    <a:solidFill>
                      <a:srgbClr val="000000"/>
                    </a:solidFill>
                    <a:latin typeface="Tahoma" charset="0"/>
                    <a:ea typeface="ＭＳ 明朝" charset="0"/>
                    <a:cs typeface="ＭＳ 明朝" charset="0"/>
                  </a:rPr>
                  <a:t>Гетеротопическая</a:t>
                </a:r>
                <a:endParaRPr lang="en-CA" sz="1200" b="1" dirty="0">
                  <a:latin typeface="Tahoma" charset="0"/>
                  <a:ea typeface="ＭＳ 明朝" charset="0"/>
                  <a:cs typeface="ＭＳ 明朝" charset="0"/>
                </a:endParaRPr>
              </a:p>
            </p:txBody>
          </p:sp>
          <p:cxnSp>
            <p:nvCxnSpPr>
              <p:cNvPr id="48" name="Straight Arrow Connector 47"/>
              <p:cNvCxnSpPr/>
              <p:nvPr/>
            </p:nvCxnSpPr>
            <p:spPr>
              <a:xfrm flipV="1">
                <a:off x="6178019" y="3712536"/>
                <a:ext cx="122488" cy="478403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 flipH="1" flipV="1">
                <a:off x="7339906" y="3529571"/>
                <a:ext cx="848665" cy="66136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TextBox 49"/>
              <p:cNvSpPr txBox="1">
                <a:spLocks noChangeArrowheads="1"/>
              </p:cNvSpPr>
              <p:nvPr/>
            </p:nvSpPr>
            <p:spPr bwMode="auto">
              <a:xfrm>
                <a:off x="6573639" y="2246718"/>
                <a:ext cx="2402195" cy="2535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2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ru-RU" sz="1200" b="1" dirty="0" smtClean="0">
                    <a:solidFill>
                      <a:srgbClr val="000000"/>
                    </a:solidFill>
                    <a:latin typeface="Tahoma" charset="0"/>
                    <a:ea typeface="ＭＳ 明朝" charset="0"/>
                    <a:cs typeface="ＭＳ 明朝" charset="0"/>
                  </a:rPr>
                  <a:t>Интерстициальная / в роге</a:t>
                </a:r>
                <a:endParaRPr lang="en-CA" sz="1200" b="1" dirty="0">
                  <a:latin typeface="Tahoma" charset="0"/>
                  <a:ea typeface="ＭＳ 明朝" charset="0"/>
                  <a:cs typeface="ＭＳ 明朝" charset="0"/>
                </a:endParaRPr>
              </a:p>
            </p:txBody>
          </p:sp>
          <p:cxnSp>
            <p:nvCxnSpPr>
              <p:cNvPr id="51" name="Straight Arrow Connector 50"/>
              <p:cNvCxnSpPr/>
              <p:nvPr/>
            </p:nvCxnSpPr>
            <p:spPr>
              <a:xfrm>
                <a:off x="7471479" y="2546867"/>
                <a:ext cx="235839" cy="46206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/>
              <p:nvPr/>
            </p:nvCxnSpPr>
            <p:spPr>
              <a:xfrm flipH="1">
                <a:off x="5583677" y="2198581"/>
                <a:ext cx="134577" cy="596623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/>
              <p:cNvCxnSpPr/>
              <p:nvPr/>
            </p:nvCxnSpPr>
            <p:spPr>
              <a:xfrm>
                <a:off x="5718254" y="2198581"/>
                <a:ext cx="230334" cy="677623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/>
              <p:cNvCxnSpPr/>
              <p:nvPr/>
            </p:nvCxnSpPr>
            <p:spPr>
              <a:xfrm flipH="1">
                <a:off x="5629379" y="2198581"/>
                <a:ext cx="88875" cy="93033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" name="Title 17"/>
          <p:cNvSpPr txBox="1">
            <a:spLocks/>
          </p:cNvSpPr>
          <p:nvPr/>
        </p:nvSpPr>
        <p:spPr bwMode="auto">
          <a:xfrm>
            <a:off x="457200" y="301752"/>
            <a:ext cx="8229600" cy="113080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9pPr>
          </a:lstStyle>
          <a:p>
            <a:pPr algn="ctr"/>
            <a:r>
              <a:rPr lang="ru-RU" sz="2800" b="1" dirty="0">
                <a:latin typeface="Tahoma"/>
                <a:cs typeface="Tahoma"/>
              </a:rPr>
              <a:t>Внематочная </a:t>
            </a:r>
            <a:r>
              <a:rPr lang="ru-RU" sz="2800" b="1" dirty="0" smtClean="0">
                <a:latin typeface="Tahoma"/>
                <a:cs typeface="Tahoma"/>
              </a:rPr>
              <a:t>беременность.</a:t>
            </a:r>
          </a:p>
          <a:p>
            <a:pPr algn="ctr"/>
            <a:r>
              <a:rPr lang="ru-RU" sz="2800" b="1" dirty="0" smtClean="0">
                <a:latin typeface="Tahoma"/>
                <a:cs typeface="Tahoma"/>
              </a:rPr>
              <a:t>Локализация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994316"/>
              </p:ext>
            </p:extLst>
          </p:nvPr>
        </p:nvGraphicFramePr>
        <p:xfrm>
          <a:off x="457200" y="1616290"/>
          <a:ext cx="4799162" cy="4939057"/>
        </p:xfrm>
        <a:graphic>
          <a:graphicData uri="http://schemas.openxmlformats.org/drawingml/2006/table">
            <a:tbl>
              <a:tblPr/>
              <a:tblGrid>
                <a:gridCol w="15948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131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9110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8924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Локализация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11008" marR="11008" marT="110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% встречаемости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11008" marR="11008" marT="110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Ключевые моменты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11008" marR="11008" marT="110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3356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Трубная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11008" marR="11008" marT="110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&gt;95%</a:t>
                      </a:r>
                    </a:p>
                  </a:txBody>
                  <a:tcPr marL="11008" marR="11008" marT="110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Наиболее распространенное место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11008" marR="11008" marT="110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09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Интерстициальная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11008" marR="11008" marT="110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2%–4%</a:t>
                      </a:r>
                    </a:p>
                  </a:txBody>
                  <a:tcPr marL="11008" marR="11008" marT="110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Высокая частота материнских кровотечений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11008" marR="11008" marT="110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550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Рубец после КС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11008" marR="11008" marT="110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&lt;1%</a:t>
                      </a:r>
                    </a:p>
                  </a:txBody>
                  <a:tcPr marL="11008" marR="11008" marT="110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Склонна к разрыву рубца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после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 КС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11008" marR="11008" marT="110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550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Шеечная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11008" marR="11008" marT="110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&lt;1%</a:t>
                      </a:r>
                    </a:p>
                  </a:txBody>
                  <a:tcPr marL="11008" marR="11008" marT="110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Необходимо дифференцировать от продолжающегося аборта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11008" marR="11008" marT="110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6910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Гетеротопическая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11008" marR="11008" marT="110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&lt;0.01%</a:t>
                      </a:r>
                    </a:p>
                  </a:txBody>
                  <a:tcPr marL="11008" marR="11008" marT="110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До 1–3% внематочных беременностей при ЭКО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11008" marR="11008" marT="110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409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Абдоминальная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11008" marR="11008" marT="110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~1%</a:t>
                      </a:r>
                    </a:p>
                  </a:txBody>
                  <a:tcPr marL="11008" marR="11008" marT="110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Может быть вторичная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реимплантация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11008" marR="11008" marT="110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550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Яичниковая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11008" marR="11008" marT="110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&lt;3%</a:t>
                      </a:r>
                    </a:p>
                  </a:txBody>
                  <a:tcPr marL="11008" marR="11008" marT="110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Последующее ТВУЗИ,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 анализ ХГЧ для дифференциации от желтого тела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11008" marR="11008" marT="110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078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96347"/>
            <a:ext cx="3420932" cy="2924184"/>
          </a:xfrm>
          <a:prstGeom prst="rect">
            <a:avLst/>
          </a:prstGeom>
        </p:spPr>
      </p:pic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457200" y="301752"/>
            <a:ext cx="8229600" cy="886968"/>
          </a:xfrm>
          <a:solidFill>
            <a:schemeClr val="accent1"/>
          </a:solidFill>
        </p:spPr>
        <p:txBody>
          <a:bodyPr anchor="ctr"/>
          <a:lstStyle/>
          <a:p>
            <a:pPr algn="ctr"/>
            <a:r>
              <a:rPr lang="ru-RU" sz="2800" b="1" dirty="0" smtClean="0">
                <a:latin typeface="Tahoma"/>
                <a:cs typeface="Tahoma"/>
              </a:rPr>
              <a:t/>
            </a:r>
            <a:br>
              <a:rPr lang="ru-RU" sz="2800" b="1" dirty="0" smtClean="0">
                <a:latin typeface="Tahoma"/>
                <a:cs typeface="Tahoma"/>
              </a:rPr>
            </a:br>
            <a:r>
              <a:rPr lang="ru-RU" sz="2800" b="1" dirty="0" smtClean="0">
                <a:latin typeface="Tahoma"/>
                <a:cs typeface="Tahoma"/>
              </a:rPr>
              <a:t>Пример 6</a:t>
            </a:r>
            <a:br>
              <a:rPr lang="ru-RU" sz="2800" b="1" dirty="0" smtClean="0">
                <a:latin typeface="Tahoma"/>
                <a:cs typeface="Tahoma"/>
              </a:rPr>
            </a:br>
            <a:r>
              <a:rPr lang="ru-RU" sz="2800" dirty="0">
                <a:latin typeface="Tahoma"/>
                <a:cs typeface="Tahoma"/>
              </a:rPr>
              <a:t>ТВУЗИ. </a:t>
            </a:r>
            <a:r>
              <a:rPr lang="ru-RU" sz="2800" dirty="0" smtClean="0">
                <a:latin typeface="Tahoma"/>
                <a:cs typeface="Tahoma"/>
              </a:rPr>
              <a:t>В-режим</a:t>
            </a:r>
            <a:r>
              <a:rPr lang="en-US" dirty="0">
                <a:latin typeface="Tahoma"/>
                <a:cs typeface="Tahoma"/>
              </a:rPr>
              <a:t/>
            </a:r>
            <a:br>
              <a:rPr lang="en-US" dirty="0">
                <a:latin typeface="Tahoma"/>
                <a:cs typeface="Tahoma"/>
              </a:rPr>
            </a:br>
            <a:endParaRPr lang="en-US" b="1" dirty="0">
              <a:latin typeface="Tahoma"/>
              <a:cs typeface="Tahoma"/>
            </a:endParaRPr>
          </a:p>
        </p:txBody>
      </p:sp>
      <p:sp>
        <p:nvSpPr>
          <p:cNvPr id="22" name="Content Placeholder 5"/>
          <p:cNvSpPr txBox="1">
            <a:spLocks/>
          </p:cNvSpPr>
          <p:nvPr/>
        </p:nvSpPr>
        <p:spPr>
          <a:xfrm>
            <a:off x="457201" y="1310640"/>
            <a:ext cx="8229600" cy="563786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 anchor="t"/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None/>
              <a:defRPr/>
            </a:pPr>
            <a:r>
              <a:rPr lang="ru-RU" sz="1600" dirty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Женщина, 25 лет, кровянистые выделения в первом триместре, </a:t>
            </a:r>
            <a:r>
              <a:rPr lang="ru-RU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маточные трубы без патологии, </a:t>
            </a:r>
            <a:r>
              <a:rPr lang="ru-RU" sz="1600" dirty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уровень ХГЧ 2690 </a:t>
            </a:r>
            <a:r>
              <a:rPr lang="ru-RU" sz="1600" dirty="0" err="1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мМЕ</a:t>
            </a:r>
            <a:r>
              <a:rPr lang="ru-RU" sz="1600" dirty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/мл.</a:t>
            </a:r>
            <a:endParaRPr lang="en-US" sz="1600" dirty="0">
              <a:solidFill>
                <a:srgbClr val="000000"/>
              </a:solidFill>
              <a:latin typeface="Tahoma" charset="0"/>
              <a:ea typeface="ＭＳ Ｐゴシック" charset="0"/>
              <a:cs typeface="Tahoma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030676" y="2290395"/>
            <a:ext cx="4801052" cy="62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ru-RU" sz="1400" dirty="0">
                <a:solidFill>
                  <a:srgbClr val="000000"/>
                </a:solidFill>
                <a:latin typeface="Tahoma" charset="0"/>
                <a:ea typeface="ＭＳ 明朝" charset="0"/>
                <a:cs typeface="ＭＳ 明朝" charset="0"/>
              </a:rPr>
              <a:t>Беременность </a:t>
            </a:r>
            <a:r>
              <a:rPr lang="ru-RU" sz="1400" dirty="0" smtClean="0">
                <a:solidFill>
                  <a:srgbClr val="000000"/>
                </a:solidFill>
                <a:latin typeface="Tahoma" charset="0"/>
                <a:ea typeface="ＭＳ 明朝" charset="0"/>
                <a:cs typeface="ＭＳ 明朝" charset="0"/>
              </a:rPr>
              <a:t>неизвестной локализации. </a:t>
            </a:r>
          </a:p>
          <a:p>
            <a:pPr eaLnBrk="1" hangingPunct="1"/>
            <a:r>
              <a:rPr lang="ru-RU" sz="1400" dirty="0" smtClean="0">
                <a:solidFill>
                  <a:srgbClr val="000000"/>
                </a:solidFill>
                <a:latin typeface="Tahoma" charset="0"/>
                <a:ea typeface="ＭＳ 明朝" charset="0"/>
                <a:cs typeface="ＭＳ 明朝" charset="0"/>
              </a:rPr>
              <a:t>Отсутствие плодного яйца в полости матки(стрелка</a:t>
            </a:r>
            <a:r>
              <a:rPr lang="ru-RU" sz="1400" dirty="0">
                <a:solidFill>
                  <a:srgbClr val="000000"/>
                </a:solidFill>
                <a:latin typeface="Tahoma" charset="0"/>
                <a:ea typeface="ＭＳ 明朝" charset="0"/>
                <a:cs typeface="ＭＳ 明朝" charset="0"/>
              </a:rPr>
              <a:t>). </a:t>
            </a:r>
            <a:endParaRPr lang="ru-RU" sz="1400" dirty="0" smtClean="0">
              <a:solidFill>
                <a:srgbClr val="000000"/>
              </a:solidFill>
              <a:latin typeface="Tahoma" charset="0"/>
              <a:ea typeface="ＭＳ 明朝" charset="0"/>
              <a:cs typeface="ＭＳ 明朝" charset="0"/>
            </a:endParaRPr>
          </a:p>
          <a:p>
            <a:pPr eaLnBrk="1" hangingPunct="1"/>
            <a:endParaRPr lang="ru-RU" sz="1400" dirty="0" smtClean="0">
              <a:solidFill>
                <a:srgbClr val="000000"/>
              </a:solidFill>
              <a:latin typeface="Tahoma" charset="0"/>
              <a:ea typeface="ＭＳ 明朝" charset="0"/>
              <a:cs typeface="ＭＳ 明朝" charset="0"/>
            </a:endParaRPr>
          </a:p>
          <a:p>
            <a:pPr eaLnBrk="1" hangingPunct="1"/>
            <a:r>
              <a:rPr lang="ru-RU" sz="1400" dirty="0" smtClean="0">
                <a:solidFill>
                  <a:srgbClr val="000000"/>
                </a:solidFill>
                <a:latin typeface="Tahoma" charset="0"/>
                <a:ea typeface="ＭＳ 明朝" charset="0"/>
                <a:cs typeface="ＭＳ 明朝" charset="0"/>
              </a:rPr>
              <a:t>Свободная  </a:t>
            </a:r>
            <a:r>
              <a:rPr lang="ru-RU" sz="1400" dirty="0">
                <a:solidFill>
                  <a:srgbClr val="000000"/>
                </a:solidFill>
                <a:latin typeface="Tahoma" charset="0"/>
                <a:ea typeface="ＭＳ 明朝" charset="0"/>
                <a:cs typeface="ＭＳ 明朝" charset="0"/>
              </a:rPr>
              <a:t>жидкости </a:t>
            </a:r>
            <a:r>
              <a:rPr lang="ru-RU" sz="1400" dirty="0" smtClean="0">
                <a:solidFill>
                  <a:srgbClr val="000000"/>
                </a:solidFill>
                <a:latin typeface="Tahoma" charset="0"/>
                <a:ea typeface="ＭＳ 明朝" charset="0"/>
                <a:cs typeface="ＭＳ 明朝" charset="0"/>
              </a:rPr>
              <a:t>и дополнительные  образований в проекции яичников не визуализируется.</a:t>
            </a:r>
            <a:endParaRPr lang="en-US" sz="1400" dirty="0">
              <a:solidFill>
                <a:srgbClr val="000000"/>
              </a:solidFill>
              <a:latin typeface="Tahoma" charset="0"/>
              <a:ea typeface="ＭＳ 明朝" charset="0"/>
              <a:cs typeface="ＭＳ 明朝" charset="0"/>
            </a:endParaRPr>
          </a:p>
        </p:txBody>
      </p:sp>
      <p:sp>
        <p:nvSpPr>
          <p:cNvPr id="15" name="Content Placeholder 5"/>
          <p:cNvSpPr txBox="1">
            <a:spLocks/>
          </p:cNvSpPr>
          <p:nvPr/>
        </p:nvSpPr>
        <p:spPr>
          <a:xfrm>
            <a:off x="457200" y="5104990"/>
            <a:ext cx="8229600" cy="1587705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None/>
              <a:defRPr/>
            </a:pPr>
            <a:r>
              <a:rPr lang="ru-RU" sz="1600" b="1" dirty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Н</a:t>
            </a:r>
            <a:r>
              <a:rPr lang="ru-RU" sz="1600" b="1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аиболее </a:t>
            </a:r>
            <a:r>
              <a:rPr lang="ru-RU" sz="1600" b="1" dirty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вероятный диагноз у </a:t>
            </a:r>
            <a:r>
              <a:rPr lang="ru-RU" sz="1600" b="1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данной пациентки?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AutoNum type="alphaLcPeriod"/>
              <a:defRPr/>
            </a:pPr>
            <a:r>
              <a:rPr lang="ru-RU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Замершая беременность</a:t>
            </a:r>
            <a:endParaRPr lang="en-US" sz="1600" dirty="0" smtClean="0">
              <a:solidFill>
                <a:srgbClr val="000000"/>
              </a:solidFill>
              <a:latin typeface="Tahoma" charset="0"/>
              <a:ea typeface="ＭＳ Ｐゴシック" charset="0"/>
              <a:cs typeface="Tahoma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AutoNum type="alphaLcPeriod"/>
              <a:defRPr/>
            </a:pPr>
            <a:r>
              <a:rPr lang="ru-RU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Нежизнеспособная шеечная беременность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 2" pitchFamily="18" charset="2"/>
              <a:buAutoNum type="alphaLcPeriod"/>
              <a:defRPr/>
            </a:pPr>
            <a:r>
              <a:rPr lang="ru-RU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Ранняя жизнеспособная шеечная беременность</a:t>
            </a:r>
            <a:endParaRPr lang="en-US" sz="1600" dirty="0" smtClean="0">
              <a:solidFill>
                <a:srgbClr val="000000"/>
              </a:solidFill>
              <a:latin typeface="Tahoma" charset="0"/>
              <a:ea typeface="ＭＳ Ｐゴシック" charset="0"/>
              <a:cs typeface="Tahoma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AutoNum type="alphaLcPeriod"/>
              <a:defRPr/>
            </a:pPr>
            <a:r>
              <a:rPr lang="ru-RU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Внематочная </a:t>
            </a:r>
            <a:r>
              <a:rPr lang="ru-RU" sz="1600" dirty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беременность</a:t>
            </a:r>
            <a:endParaRPr lang="en-US" sz="1600" dirty="0">
              <a:solidFill>
                <a:srgbClr val="000000"/>
              </a:solidFill>
              <a:latin typeface="Tahoma" charset="0"/>
              <a:ea typeface="ＭＳ Ｐゴシック" charset="0"/>
              <a:cs typeface="Tahoma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100000"/>
              <a:buAutoNum type="alphaLcPeriod"/>
              <a:defRPr/>
            </a:pPr>
            <a:endParaRPr lang="en-US" sz="1600" dirty="0">
              <a:solidFill>
                <a:srgbClr val="000000"/>
              </a:solidFill>
              <a:latin typeface="Tahoma" charset="0"/>
              <a:ea typeface="ＭＳ Ｐゴシック" charset="0"/>
              <a:cs typeface="Tahoma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100000"/>
              <a:buAutoNum type="alphaLcPeriod"/>
              <a:defRPr/>
            </a:pPr>
            <a:endParaRPr lang="en-US" sz="1600" dirty="0">
              <a:solidFill>
                <a:srgbClr val="000000"/>
              </a:solidFill>
              <a:latin typeface="Tahoma" charset="0"/>
              <a:ea typeface="ＭＳ Ｐゴシック" charset="0"/>
              <a:cs typeface="Tahoma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AutoNum type="alphaLcPeriod"/>
              <a:defRPr/>
            </a:pPr>
            <a:endParaRPr lang="en-US" sz="1600" dirty="0">
              <a:solidFill>
                <a:srgbClr val="000000"/>
              </a:solidFill>
              <a:latin typeface="Tahoma" charset="0"/>
              <a:ea typeface="ＭＳ Ｐゴシック" charset="0"/>
              <a:cs typeface="Tahoma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808635" y="2248436"/>
            <a:ext cx="486182" cy="527037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3909907" y="3942230"/>
            <a:ext cx="4776894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r>
              <a:rPr lang="ru-RU" sz="1400" dirty="0">
                <a:latin typeface="Tahoma"/>
                <a:cs typeface="Tahoma"/>
              </a:rPr>
              <a:t>Беременность неизвестной локализации = положительный результат ХГЧ в моче или сыворотке крови и отсутствие маточной или внематочной беременности при </a:t>
            </a:r>
            <a:r>
              <a:rPr lang="ru-RU" sz="1400" dirty="0" smtClean="0">
                <a:latin typeface="Tahoma"/>
                <a:cs typeface="Tahoma"/>
              </a:rPr>
              <a:t>ТВУЗИ</a:t>
            </a:r>
            <a:endParaRPr lang="en-US" sz="14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08453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7"/>
          <p:cNvSpPr txBox="1">
            <a:spLocks/>
          </p:cNvSpPr>
          <p:nvPr/>
        </p:nvSpPr>
        <p:spPr bwMode="auto">
          <a:xfrm>
            <a:off x="0" y="301752"/>
            <a:ext cx="9144000" cy="104241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9pPr>
          </a:lstStyle>
          <a:p>
            <a:pPr algn="ctr"/>
            <a:r>
              <a:rPr lang="ru-RU" sz="3000" b="1" dirty="0">
                <a:solidFill>
                  <a:srgbClr val="FFFFFF"/>
                </a:solidFill>
                <a:latin typeface="Tahoma"/>
                <a:cs typeface="Tahoma"/>
              </a:rPr>
              <a:t>Случай 6: Беременность </a:t>
            </a:r>
            <a:r>
              <a:rPr lang="ru-RU" sz="3000" b="1" dirty="0" smtClean="0">
                <a:solidFill>
                  <a:srgbClr val="FFFFFF"/>
                </a:solidFill>
                <a:latin typeface="Tahoma"/>
                <a:cs typeface="Tahoma"/>
              </a:rPr>
              <a:t>неизвестной локализации</a:t>
            </a:r>
            <a:endParaRPr lang="en-US" sz="3000" b="1" dirty="0">
              <a:solidFill>
                <a:srgbClr val="FFFFFF"/>
              </a:solidFill>
              <a:latin typeface="Tahoma"/>
              <a:cs typeface="Tahoma"/>
            </a:endParaRPr>
          </a:p>
        </p:txBody>
      </p:sp>
      <p:sp>
        <p:nvSpPr>
          <p:cNvPr id="14" name="Content Placeholder 5"/>
          <p:cNvSpPr txBox="1">
            <a:spLocks/>
          </p:cNvSpPr>
          <p:nvPr/>
        </p:nvSpPr>
        <p:spPr>
          <a:xfrm>
            <a:off x="0" y="2000104"/>
            <a:ext cx="9144000" cy="3962858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ct val="75000"/>
              <a:buNone/>
              <a:defRPr/>
            </a:pPr>
            <a:endParaRPr lang="ru-RU" sz="1400" dirty="0" smtClean="0">
              <a:solidFill>
                <a:srgbClr val="000000"/>
              </a:solidFill>
              <a:latin typeface="Tahoma"/>
              <a:ea typeface="Lucida Grande"/>
              <a:cs typeface="Tahoma"/>
            </a:endParaRPr>
          </a:p>
          <a:p>
            <a:pPr marL="0" indent="0" algn="ctr"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ct val="75000"/>
              <a:buNone/>
              <a:defRPr/>
            </a:pPr>
            <a:r>
              <a:rPr lang="ru-RU" sz="1600" u="sng" dirty="0" smtClean="0">
                <a:solidFill>
                  <a:srgbClr val="000000"/>
                </a:solidFill>
                <a:latin typeface="Tahoma"/>
                <a:ea typeface="Lucida Grande"/>
                <a:cs typeface="Tahoma"/>
              </a:rPr>
              <a:t>Тактика введения беременности </a:t>
            </a:r>
            <a:r>
              <a:rPr lang="ru-RU" sz="1600" u="sng" dirty="0">
                <a:solidFill>
                  <a:srgbClr val="000000"/>
                </a:solidFill>
                <a:latin typeface="Tahoma"/>
                <a:ea typeface="Lucida Grande"/>
                <a:cs typeface="Tahoma"/>
              </a:rPr>
              <a:t>неизвестной локализации</a:t>
            </a:r>
            <a:r>
              <a:rPr lang="ru-RU" sz="1600" u="sng" dirty="0" smtClean="0">
                <a:solidFill>
                  <a:srgbClr val="000000"/>
                </a:solidFill>
                <a:latin typeface="Tahoma"/>
                <a:ea typeface="Lucida Grande"/>
                <a:cs typeface="Tahoma"/>
              </a:rPr>
              <a:t>:</a:t>
            </a:r>
          </a:p>
          <a:p>
            <a:pPr marL="0" indent="0" algn="just"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ct val="75000"/>
              <a:buNone/>
              <a:defRPr/>
            </a:pPr>
            <a:endParaRPr lang="en-US" sz="1400" dirty="0" smtClean="0">
              <a:solidFill>
                <a:srgbClr val="000000"/>
              </a:solidFill>
              <a:latin typeface="Tahoma"/>
              <a:ea typeface="Lucida Grande"/>
              <a:cs typeface="Tahoma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/>
            </a:pPr>
            <a:r>
              <a:rPr lang="ru-RU" sz="1400" dirty="0" smtClean="0">
                <a:solidFill>
                  <a:srgbClr val="000000"/>
                </a:solidFill>
                <a:latin typeface="Tahoma"/>
                <a:ea typeface="Lucida Grande"/>
                <a:cs typeface="Tahoma"/>
              </a:rPr>
              <a:t>Нежизнеспособная внематочная беременность </a:t>
            </a:r>
            <a:r>
              <a:rPr lang="ru-RU" sz="1400" dirty="0">
                <a:solidFill>
                  <a:srgbClr val="000000"/>
                </a:solidFill>
                <a:latin typeface="Tahoma"/>
                <a:ea typeface="Lucida Grande"/>
                <a:cs typeface="Tahoma"/>
              </a:rPr>
              <a:t>наиболее </a:t>
            </a:r>
            <a:r>
              <a:rPr lang="ru-RU" sz="1400" dirty="0" smtClean="0">
                <a:solidFill>
                  <a:srgbClr val="000000"/>
                </a:solidFill>
                <a:latin typeface="Tahoma"/>
                <a:ea typeface="Lucida Grande"/>
                <a:cs typeface="Tahoma"/>
              </a:rPr>
              <a:t>вероятна при уровне </a:t>
            </a:r>
            <a:r>
              <a:rPr lang="ru-RU" sz="1400" dirty="0">
                <a:solidFill>
                  <a:srgbClr val="000000"/>
                </a:solidFill>
                <a:latin typeface="Tahoma"/>
                <a:ea typeface="Lucida Grande"/>
                <a:cs typeface="Tahoma"/>
              </a:rPr>
              <a:t>ХГЧ </a:t>
            </a:r>
            <a:r>
              <a:rPr lang="en-US" sz="1400" dirty="0" smtClean="0">
                <a:solidFill>
                  <a:srgbClr val="000000"/>
                </a:solidFill>
                <a:latin typeface="Tahoma"/>
                <a:ea typeface="Lucida Grande"/>
                <a:cs typeface="Tahoma"/>
              </a:rPr>
              <a:t>&gt; </a:t>
            </a:r>
            <a:r>
              <a:rPr lang="ru-RU" sz="1400" dirty="0" smtClean="0">
                <a:solidFill>
                  <a:srgbClr val="000000"/>
                </a:solidFill>
                <a:latin typeface="Tahoma"/>
                <a:ea typeface="Lucida Grande"/>
                <a:cs typeface="Tahoma"/>
              </a:rPr>
              <a:t>2000 </a:t>
            </a:r>
            <a:r>
              <a:rPr lang="ru-RU" sz="1400" dirty="0" err="1">
                <a:solidFill>
                  <a:srgbClr val="000000"/>
                </a:solidFill>
                <a:latin typeface="Tahoma"/>
                <a:ea typeface="Lucida Grande"/>
                <a:cs typeface="Tahoma"/>
              </a:rPr>
              <a:t>мМЕ</a:t>
            </a:r>
            <a:r>
              <a:rPr lang="ru-RU" sz="1400" dirty="0">
                <a:solidFill>
                  <a:srgbClr val="000000"/>
                </a:solidFill>
                <a:latin typeface="Tahoma"/>
                <a:ea typeface="Lucida Grande"/>
                <a:cs typeface="Tahoma"/>
              </a:rPr>
              <a:t>/мл</a:t>
            </a:r>
            <a:r>
              <a:rPr lang="ru-RU" sz="1400" dirty="0" smtClean="0">
                <a:solidFill>
                  <a:srgbClr val="000000"/>
                </a:solidFill>
                <a:latin typeface="Tahoma"/>
                <a:ea typeface="Lucida Grande"/>
                <a:cs typeface="Tahoma"/>
              </a:rPr>
              <a:t>.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/>
            </a:pPr>
            <a:endParaRPr lang="en-US" sz="1400" dirty="0" smtClean="0">
              <a:solidFill>
                <a:srgbClr val="000000"/>
              </a:solidFill>
              <a:latin typeface="Tahoma"/>
              <a:ea typeface="Lucida Grande"/>
              <a:cs typeface="Tahoma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/>
            </a:pPr>
            <a:r>
              <a:rPr lang="ru-RU" sz="1400" dirty="0" smtClean="0">
                <a:solidFill>
                  <a:srgbClr val="000000"/>
                </a:solidFill>
                <a:latin typeface="Tahoma"/>
                <a:ea typeface="Lucida Grande"/>
                <a:cs typeface="Tahoma"/>
              </a:rPr>
              <a:t>Единичный </a:t>
            </a:r>
            <a:r>
              <a:rPr lang="ru-RU" sz="1400" dirty="0">
                <a:solidFill>
                  <a:srgbClr val="000000"/>
                </a:solidFill>
                <a:latin typeface="Tahoma"/>
                <a:ea typeface="Lucida Grande"/>
                <a:cs typeface="Tahoma"/>
              </a:rPr>
              <a:t>результат ХГЧ не </a:t>
            </a:r>
            <a:r>
              <a:rPr lang="ru-RU" sz="1400" dirty="0" smtClean="0">
                <a:solidFill>
                  <a:srgbClr val="000000"/>
                </a:solidFill>
                <a:latin typeface="Tahoma"/>
                <a:ea typeface="Lucida Grande"/>
                <a:cs typeface="Tahoma"/>
              </a:rPr>
              <a:t>является основанием </a:t>
            </a:r>
            <a:r>
              <a:rPr lang="ru-RU" sz="1400" dirty="0">
                <a:solidFill>
                  <a:srgbClr val="000000"/>
                </a:solidFill>
                <a:latin typeface="Tahoma"/>
                <a:ea typeface="Lucida Grande"/>
                <a:cs typeface="Tahoma"/>
              </a:rPr>
              <a:t>для постановки окончательного диагноза</a:t>
            </a:r>
            <a:r>
              <a:rPr lang="ru-RU" sz="1400" dirty="0" smtClean="0">
                <a:solidFill>
                  <a:srgbClr val="000000"/>
                </a:solidFill>
                <a:latin typeface="Tahoma"/>
                <a:ea typeface="Lucida Grande"/>
                <a:cs typeface="Tahoma"/>
              </a:rPr>
              <a:t>.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/>
            </a:pPr>
            <a:endParaRPr lang="ru-RU" sz="1400" dirty="0" smtClean="0">
              <a:solidFill>
                <a:srgbClr val="000000"/>
              </a:solidFill>
              <a:latin typeface="Tahoma"/>
              <a:ea typeface="Lucida Grande"/>
              <a:cs typeface="Tahoma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/>
            </a:pPr>
            <a:endParaRPr lang="en-US" sz="1400" dirty="0" smtClean="0">
              <a:solidFill>
                <a:srgbClr val="000000"/>
              </a:solidFill>
              <a:latin typeface="Tahoma"/>
              <a:ea typeface="Lucida Grande"/>
              <a:cs typeface="Tahoma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/>
            </a:pPr>
            <a:r>
              <a:rPr lang="ru-RU" sz="1400" dirty="0" smtClean="0">
                <a:solidFill>
                  <a:srgbClr val="000000"/>
                </a:solidFill>
                <a:latin typeface="Tahoma"/>
                <a:ea typeface="Lucida Grande"/>
                <a:cs typeface="Tahoma"/>
              </a:rPr>
              <a:t>При </a:t>
            </a:r>
            <a:r>
              <a:rPr lang="ru-RU" sz="1400" dirty="0">
                <a:solidFill>
                  <a:srgbClr val="000000"/>
                </a:solidFill>
                <a:latin typeface="Tahoma"/>
                <a:ea typeface="Lucida Grande"/>
                <a:cs typeface="Tahoma"/>
              </a:rPr>
              <a:t>уровне ХГЧ 2000–3000 </a:t>
            </a:r>
            <a:r>
              <a:rPr lang="ru-RU" sz="1400" dirty="0" err="1" smtClean="0">
                <a:solidFill>
                  <a:srgbClr val="000000"/>
                </a:solidFill>
                <a:latin typeface="Tahoma"/>
                <a:ea typeface="Lucida Grande"/>
                <a:cs typeface="Tahoma"/>
              </a:rPr>
              <a:t>мМЕ</a:t>
            </a:r>
            <a:r>
              <a:rPr lang="ru-RU" sz="1400" dirty="0" smtClean="0">
                <a:solidFill>
                  <a:srgbClr val="000000"/>
                </a:solidFill>
                <a:latin typeface="Tahoma"/>
                <a:ea typeface="Lucida Grande"/>
                <a:cs typeface="Tahoma"/>
              </a:rPr>
              <a:t>/мл: вероятность жизнеспособной беременности составляет </a:t>
            </a:r>
            <a:r>
              <a:rPr lang="ru-RU" sz="1400" dirty="0">
                <a:solidFill>
                  <a:srgbClr val="000000"/>
                </a:solidFill>
                <a:latin typeface="Tahoma"/>
                <a:ea typeface="Lucida Grande"/>
                <a:cs typeface="Tahoma"/>
              </a:rPr>
              <a:t>около 2</a:t>
            </a:r>
            <a:r>
              <a:rPr lang="ru-RU" sz="1400" dirty="0" smtClean="0">
                <a:solidFill>
                  <a:srgbClr val="000000"/>
                </a:solidFill>
                <a:latin typeface="Tahoma"/>
                <a:ea typeface="Lucida Grande"/>
                <a:cs typeface="Tahoma"/>
              </a:rPr>
              <a:t>%.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/>
            </a:pPr>
            <a:endParaRPr lang="ru-RU" sz="1400" dirty="0" smtClean="0">
              <a:solidFill>
                <a:srgbClr val="000000"/>
              </a:solidFill>
              <a:latin typeface="Tahoma"/>
              <a:ea typeface="Lucida Grande"/>
              <a:cs typeface="Tahoma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/>
            </a:pPr>
            <a:endParaRPr lang="en-US" sz="1400" dirty="0" smtClean="0">
              <a:solidFill>
                <a:srgbClr val="000000"/>
              </a:solidFill>
              <a:latin typeface="Tahoma"/>
              <a:ea typeface="Lucida Grande"/>
              <a:cs typeface="Tahoma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/>
            </a:pPr>
            <a:r>
              <a:rPr lang="ru-RU" sz="1400" dirty="0" smtClean="0">
                <a:solidFill>
                  <a:srgbClr val="000000"/>
                </a:solidFill>
                <a:latin typeface="Tahoma"/>
                <a:ea typeface="Lucida Grande"/>
                <a:cs typeface="Tahoma"/>
              </a:rPr>
              <a:t>Повторное ТВУЗИ и анализ на ХГЧ.</a:t>
            </a:r>
            <a:endParaRPr lang="en-US" sz="1400" dirty="0" smtClean="0">
              <a:solidFill>
                <a:srgbClr val="000000"/>
              </a:solidFill>
              <a:latin typeface="Tahoma"/>
              <a:ea typeface="Lucida Grande"/>
              <a:cs typeface="Tahoma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/>
            </a:pPr>
            <a:endParaRPr lang="en-US" sz="1400" dirty="0" smtClean="0">
              <a:solidFill>
                <a:srgbClr val="000000"/>
              </a:solidFill>
              <a:latin typeface="Tahoma"/>
              <a:ea typeface="Lucida Grande"/>
              <a:cs typeface="Tahoma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/>
            </a:pPr>
            <a:r>
              <a:rPr lang="ru-RU" sz="1400" dirty="0" err="1" smtClean="0">
                <a:solidFill>
                  <a:srgbClr val="000000"/>
                </a:solidFill>
                <a:latin typeface="Tahoma"/>
                <a:ea typeface="Lucida Grande"/>
                <a:cs typeface="Tahoma"/>
              </a:rPr>
              <a:t>Метотрексат</a:t>
            </a:r>
            <a:r>
              <a:rPr lang="ru-RU" sz="1400" dirty="0" smtClean="0">
                <a:solidFill>
                  <a:srgbClr val="000000"/>
                </a:solidFill>
                <a:latin typeface="Tahoma"/>
                <a:ea typeface="Lucida Grande"/>
                <a:cs typeface="Tahoma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Tahoma"/>
                <a:ea typeface="Lucida Grande"/>
                <a:cs typeface="Tahoma"/>
              </a:rPr>
              <a:t>не </a:t>
            </a:r>
            <a:r>
              <a:rPr lang="ru-RU" sz="1400" dirty="0" smtClean="0">
                <a:solidFill>
                  <a:srgbClr val="000000"/>
                </a:solidFill>
                <a:latin typeface="Tahoma"/>
                <a:ea typeface="Lucida Grande"/>
                <a:cs typeface="Tahoma"/>
              </a:rPr>
              <a:t>показан. </a:t>
            </a:r>
            <a:r>
              <a:rPr lang="ru-RU" sz="1400" dirty="0">
                <a:solidFill>
                  <a:srgbClr val="000000"/>
                </a:solidFill>
                <a:latin typeface="Tahoma"/>
                <a:ea typeface="Lucida Grande"/>
                <a:cs typeface="Tahoma"/>
              </a:rPr>
              <a:t>Необходимо </a:t>
            </a:r>
            <a:r>
              <a:rPr lang="ru-RU" sz="1400" dirty="0" smtClean="0">
                <a:solidFill>
                  <a:srgbClr val="000000"/>
                </a:solidFill>
                <a:latin typeface="Tahoma"/>
                <a:ea typeface="Lucida Grande"/>
                <a:cs typeface="Tahoma"/>
              </a:rPr>
              <a:t>повторное </a:t>
            </a:r>
            <a:r>
              <a:rPr lang="ru-RU" sz="1400" dirty="0">
                <a:solidFill>
                  <a:srgbClr val="000000"/>
                </a:solidFill>
                <a:latin typeface="Tahoma"/>
                <a:ea typeface="Lucida Grande"/>
                <a:cs typeface="Tahoma"/>
              </a:rPr>
              <a:t>ТВУЗИ и анализ на </a:t>
            </a:r>
            <a:r>
              <a:rPr lang="ru-RU" sz="1400" dirty="0" smtClean="0">
                <a:solidFill>
                  <a:srgbClr val="000000"/>
                </a:solidFill>
                <a:latin typeface="Tahoma"/>
                <a:ea typeface="Lucida Grande"/>
                <a:cs typeface="Tahoma"/>
              </a:rPr>
              <a:t>ХГЧ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415329"/>
            <a:ext cx="98201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Tahoma" charset="0"/>
                <a:cs typeface="Tahoma" charset="0"/>
              </a:rPr>
              <a:t>В 2013 </a:t>
            </a:r>
            <a:r>
              <a:rPr lang="ru-RU" sz="1600" dirty="0" smtClean="0">
                <a:solidFill>
                  <a:srgbClr val="000000"/>
                </a:solidFill>
                <a:latin typeface="Tahoma" charset="0"/>
                <a:cs typeface="Tahoma" charset="0"/>
              </a:rPr>
              <a:t>году были установлены строгие </a:t>
            </a:r>
            <a:r>
              <a:rPr lang="ru-RU" sz="1600" dirty="0">
                <a:solidFill>
                  <a:srgbClr val="000000"/>
                </a:solidFill>
                <a:latin typeface="Tahoma" charset="0"/>
                <a:cs typeface="Tahoma" charset="0"/>
              </a:rPr>
              <a:t>критерии нежизнеспособности беременности </a:t>
            </a:r>
            <a:r>
              <a:rPr lang="ru-RU" sz="1600" dirty="0" smtClean="0">
                <a:solidFill>
                  <a:srgbClr val="000000"/>
                </a:solidFill>
                <a:latin typeface="Tahoma" charset="0"/>
                <a:cs typeface="Tahoma" charset="0"/>
              </a:rPr>
              <a:t>на </a:t>
            </a:r>
            <a:r>
              <a:rPr lang="ru-RU" sz="1600" dirty="0">
                <a:solidFill>
                  <a:srgbClr val="000000"/>
                </a:solidFill>
                <a:latin typeface="Tahoma" charset="0"/>
                <a:cs typeface="Tahoma" charset="0"/>
              </a:rPr>
              <a:t>ранних сроках, </a:t>
            </a:r>
            <a:r>
              <a:rPr lang="ru-RU" sz="1600" dirty="0" smtClean="0">
                <a:solidFill>
                  <a:srgbClr val="000000"/>
                </a:solidFill>
                <a:latin typeface="Tahoma" charset="0"/>
                <a:cs typeface="Tahoma" charset="0"/>
              </a:rPr>
              <a:t>для исключения ложноположительных диагнозов </a:t>
            </a:r>
            <a:r>
              <a:rPr lang="ru-RU" sz="1600" dirty="0">
                <a:solidFill>
                  <a:srgbClr val="000000"/>
                </a:solidFill>
                <a:latin typeface="Tahoma" charset="0"/>
                <a:cs typeface="Tahoma" charset="0"/>
              </a:rPr>
              <a:t>внематочной </a:t>
            </a:r>
            <a:r>
              <a:rPr lang="ru-RU" sz="1600" dirty="0" smtClean="0">
                <a:solidFill>
                  <a:srgbClr val="000000"/>
                </a:solidFill>
                <a:latin typeface="Tahoma" charset="0"/>
                <a:cs typeface="Tahoma" charset="0"/>
              </a:rPr>
              <a:t>беременности.</a:t>
            </a:r>
            <a:endParaRPr lang="en-US" sz="1600" dirty="0">
              <a:solidFill>
                <a:srgbClr val="000000"/>
              </a:solidFill>
              <a:latin typeface="Tahoma"/>
              <a:ea typeface="Lucida Grande"/>
              <a:cs typeface="Tahoma"/>
            </a:endParaRPr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0" y="5926781"/>
            <a:ext cx="9144000" cy="725619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 anchor="ctr"/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ct val="75000"/>
              <a:buNone/>
              <a:defRPr/>
            </a:pPr>
            <a:r>
              <a:rPr lang="ru-RU" sz="1400" b="1" dirty="0">
                <a:solidFill>
                  <a:srgbClr val="000000"/>
                </a:solidFill>
                <a:latin typeface="Tahoma"/>
                <a:ea typeface="Lucida Grande"/>
                <a:cs typeface="Tahoma"/>
              </a:rPr>
              <a:t>Т</a:t>
            </a:r>
            <a:r>
              <a:rPr lang="ru-RU" sz="1400" b="1" dirty="0" smtClean="0">
                <a:solidFill>
                  <a:srgbClr val="000000"/>
                </a:solidFill>
                <a:latin typeface="Tahoma"/>
                <a:ea typeface="Lucida Grande"/>
                <a:cs typeface="Tahoma"/>
              </a:rPr>
              <a:t>актика ведения у </a:t>
            </a:r>
            <a:r>
              <a:rPr lang="ru-RU" sz="1400" b="1" dirty="0" err="1">
                <a:solidFill>
                  <a:srgbClr val="000000"/>
                </a:solidFill>
                <a:latin typeface="Tahoma"/>
                <a:ea typeface="Lucida Grande"/>
                <a:cs typeface="Tahoma"/>
              </a:rPr>
              <a:t>гемодинамически</a:t>
            </a:r>
            <a:r>
              <a:rPr lang="ru-RU" sz="1400" b="1" dirty="0">
                <a:solidFill>
                  <a:srgbClr val="000000"/>
                </a:solidFill>
                <a:latin typeface="Tahoma"/>
                <a:ea typeface="Lucida Grande"/>
                <a:cs typeface="Tahoma"/>
              </a:rPr>
              <a:t> стабильной </a:t>
            </a:r>
            <a:r>
              <a:rPr lang="ru-RU" sz="1400" b="1" dirty="0" smtClean="0">
                <a:solidFill>
                  <a:srgbClr val="000000"/>
                </a:solidFill>
                <a:latin typeface="Tahoma"/>
                <a:ea typeface="Lucida Grande"/>
                <a:cs typeface="Tahoma"/>
              </a:rPr>
              <a:t>женщины с беременностью неизвестной локализации наиболее благоприятна</a:t>
            </a:r>
            <a:endParaRPr lang="en-US" sz="1600" dirty="0">
              <a:solidFill>
                <a:srgbClr val="000000"/>
              </a:solidFill>
              <a:latin typeface="Tahoma"/>
              <a:ea typeface="Lucida Grande"/>
              <a:cs typeface="Tahoma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4252823" y="3062376"/>
            <a:ext cx="103517" cy="3364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241321" y="3742037"/>
            <a:ext cx="103517" cy="3364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4247071" y="4481837"/>
            <a:ext cx="103517" cy="3364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4252823" y="5191370"/>
            <a:ext cx="103517" cy="3364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89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7"/>
          <p:cNvSpPr txBox="1">
            <a:spLocks/>
          </p:cNvSpPr>
          <p:nvPr/>
        </p:nvSpPr>
        <p:spPr bwMode="auto">
          <a:xfrm>
            <a:off x="0" y="301752"/>
            <a:ext cx="9144000" cy="104241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9pPr>
          </a:lstStyle>
          <a:p>
            <a:pPr algn="ctr"/>
            <a:r>
              <a:rPr lang="ru-RU" sz="2400" b="1" dirty="0" smtClean="0">
                <a:solidFill>
                  <a:srgbClr val="FFFFFF"/>
                </a:solidFill>
                <a:latin typeface="Tahoma"/>
                <a:cs typeface="Tahoma"/>
              </a:rPr>
              <a:t>Случай </a:t>
            </a:r>
            <a:r>
              <a:rPr lang="ru-RU" sz="2400" b="1" dirty="0">
                <a:solidFill>
                  <a:srgbClr val="FFFFFF"/>
                </a:solidFill>
                <a:latin typeface="Tahoma"/>
                <a:cs typeface="Tahoma"/>
              </a:rPr>
              <a:t>6: </a:t>
            </a:r>
            <a:r>
              <a:rPr lang="ru-RU" sz="2400" b="1" dirty="0" smtClean="0">
                <a:solidFill>
                  <a:srgbClr val="FFFFFF"/>
                </a:solidFill>
                <a:latin typeface="Tahoma"/>
                <a:cs typeface="Tahoma"/>
              </a:rPr>
              <a:t>Беременность неизвестной локализации.</a:t>
            </a:r>
          </a:p>
          <a:p>
            <a:pPr algn="ctr"/>
            <a:r>
              <a:rPr lang="ru-RU" sz="2000" b="1" dirty="0">
                <a:solidFill>
                  <a:srgbClr val="FFFFFF"/>
                </a:solidFill>
                <a:latin typeface="Tahoma"/>
                <a:cs typeface="Tahoma"/>
              </a:rPr>
              <a:t>ТВУЗИ. </a:t>
            </a:r>
            <a:r>
              <a:rPr lang="ru-RU" sz="2000" b="1" dirty="0" smtClean="0">
                <a:solidFill>
                  <a:srgbClr val="FFFFFF"/>
                </a:solidFill>
                <a:latin typeface="Tahoma"/>
                <a:cs typeface="Tahoma"/>
              </a:rPr>
              <a:t>В-режим</a:t>
            </a:r>
            <a:endParaRPr lang="en-US" b="1" dirty="0">
              <a:solidFill>
                <a:srgbClr val="FFFFFF"/>
              </a:solidFill>
              <a:latin typeface="Tahoma"/>
              <a:cs typeface="Tahoma"/>
            </a:endParaRPr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0" y="4780881"/>
            <a:ext cx="9144000" cy="1830409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None/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При какой ситуации выжидательная </a:t>
            </a:r>
            <a:r>
              <a:rPr lang="ru-RU" sz="1600" b="1" dirty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тактика </a:t>
            </a:r>
            <a:r>
              <a:rPr lang="ru-RU" sz="1600" b="1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наиболее </a:t>
            </a:r>
            <a:r>
              <a:rPr lang="ru-RU" sz="1600" b="1" dirty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целесообразна</a:t>
            </a:r>
            <a:r>
              <a:rPr lang="ru-RU" sz="1600" b="1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?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AutoNum type="alphaLcPeriod"/>
              <a:defRPr/>
            </a:pPr>
            <a:r>
              <a:rPr lang="ru-RU" sz="14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Беременность неизвестной </a:t>
            </a:r>
            <a:r>
              <a:rPr lang="ru-RU" sz="1400" dirty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локализации, периодические боли в области таза, уровень ХГЧ 400 </a:t>
            </a:r>
            <a:r>
              <a:rPr lang="ru-RU" sz="1400" dirty="0" err="1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мМЕ</a:t>
            </a:r>
            <a:r>
              <a:rPr lang="ru-RU" sz="14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/мл.</a:t>
            </a:r>
            <a:endParaRPr lang="en-US" sz="1400" dirty="0" smtClean="0">
              <a:solidFill>
                <a:srgbClr val="000000"/>
              </a:solidFill>
              <a:latin typeface="Tahoma" charset="0"/>
              <a:ea typeface="ＭＳ Ｐゴシック" charset="0"/>
              <a:cs typeface="Tahoma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AutoNum type="alphaLcPeriod"/>
              <a:defRPr/>
            </a:pPr>
            <a:r>
              <a:rPr lang="ru-RU" sz="14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Беременность </a:t>
            </a:r>
            <a:r>
              <a:rPr lang="ru-RU" sz="1400" dirty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неизвестной локализации, </a:t>
            </a:r>
            <a:r>
              <a:rPr lang="ru-RU" sz="14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бессимптомна, </a:t>
            </a:r>
            <a:r>
              <a:rPr lang="ru-RU" sz="1400" dirty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повышение уровня </a:t>
            </a:r>
            <a:r>
              <a:rPr lang="ru-RU" sz="14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ХГЧ.</a:t>
            </a:r>
            <a:endParaRPr lang="en-US" sz="1400" dirty="0" smtClean="0">
              <a:solidFill>
                <a:srgbClr val="000000"/>
              </a:solidFill>
              <a:latin typeface="Tahoma" charset="0"/>
              <a:ea typeface="ＭＳ Ｐゴシック" charset="0"/>
              <a:cs typeface="Tahoma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AutoNum type="alphaLcPeriod"/>
              <a:defRPr/>
            </a:pPr>
            <a:r>
              <a:rPr lang="ru-RU" sz="14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Беременность </a:t>
            </a:r>
            <a:r>
              <a:rPr lang="ru-RU" sz="1400" dirty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неизвестной локализации, </a:t>
            </a:r>
            <a:r>
              <a:rPr lang="ru-RU" sz="14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бессимптомна, уровень </a:t>
            </a:r>
            <a:r>
              <a:rPr lang="ru-RU" sz="1400" dirty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ХГЧ 200 </a:t>
            </a:r>
            <a:r>
              <a:rPr lang="ru-RU" sz="1400" dirty="0" err="1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мМЕ</a:t>
            </a:r>
            <a:r>
              <a:rPr lang="ru-RU" sz="14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/мл</a:t>
            </a:r>
            <a:endParaRPr lang="en-US" sz="1400" dirty="0">
              <a:solidFill>
                <a:srgbClr val="000000"/>
              </a:solidFill>
              <a:latin typeface="Tahoma" charset="0"/>
              <a:ea typeface="ＭＳ Ｐゴシック" charset="0"/>
              <a:cs typeface="Tahoma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5" y="1430064"/>
            <a:ext cx="4463615" cy="3261445"/>
          </a:xfrm>
          <a:prstGeom prst="rect">
            <a:avLst/>
          </a:prstGeom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778295" y="2119930"/>
            <a:ext cx="4491657" cy="890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pPr marL="0" marR="0"/>
            <a:r>
              <a:rPr lang="ru-RU" sz="1400" dirty="0">
                <a:solidFill>
                  <a:srgbClr val="000000"/>
                </a:solidFill>
                <a:latin typeface="Tahoma"/>
                <a:ea typeface="ＭＳ 明朝"/>
                <a:cs typeface="Tahoma"/>
              </a:rPr>
              <a:t>Самопроизвольный выкидыш. </a:t>
            </a:r>
            <a:endParaRPr lang="ru-RU" sz="1400" dirty="0" smtClean="0">
              <a:solidFill>
                <a:srgbClr val="000000"/>
              </a:solidFill>
              <a:latin typeface="Tahoma"/>
              <a:ea typeface="ＭＳ 明朝"/>
              <a:cs typeface="Tahoma"/>
            </a:endParaRPr>
          </a:p>
          <a:p>
            <a:pPr marL="0" marR="0"/>
            <a:endParaRPr lang="ru-RU" sz="1400" dirty="0" smtClean="0">
              <a:solidFill>
                <a:srgbClr val="000000"/>
              </a:solidFill>
              <a:latin typeface="Tahoma"/>
              <a:ea typeface="ＭＳ 明朝"/>
              <a:cs typeface="Tahoma"/>
            </a:endParaRPr>
          </a:p>
          <a:p>
            <a:pPr marL="0" marR="0"/>
            <a:r>
              <a:rPr lang="ru-RU" sz="1400" dirty="0" smtClean="0">
                <a:solidFill>
                  <a:srgbClr val="000000"/>
                </a:solidFill>
                <a:latin typeface="Tahoma"/>
                <a:ea typeface="ＭＳ 明朝"/>
                <a:cs typeface="Tahoma"/>
              </a:rPr>
              <a:t>Отсутствие плодного яйца в полости матки.</a:t>
            </a:r>
          </a:p>
          <a:p>
            <a:pPr marL="0" marR="0"/>
            <a:endParaRPr lang="ru-RU" sz="1400" dirty="0" smtClean="0">
              <a:solidFill>
                <a:srgbClr val="000000"/>
              </a:solidFill>
              <a:latin typeface="Tahoma"/>
              <a:ea typeface="ＭＳ 明朝"/>
              <a:cs typeface="Tahoma"/>
            </a:endParaRPr>
          </a:p>
          <a:p>
            <a:pPr marL="0" marR="0"/>
            <a:r>
              <a:rPr lang="ru-RU" sz="1400" dirty="0">
                <a:solidFill>
                  <a:srgbClr val="000000"/>
                </a:solidFill>
                <a:latin typeface="Tahoma"/>
                <a:ea typeface="ＭＳ 明朝"/>
                <a:cs typeface="Tahoma"/>
              </a:rPr>
              <a:t>У</a:t>
            </a:r>
            <a:r>
              <a:rPr lang="ru-RU" sz="1400" dirty="0" smtClean="0">
                <a:solidFill>
                  <a:srgbClr val="000000"/>
                </a:solidFill>
                <a:latin typeface="Tahoma"/>
                <a:ea typeface="ＭＳ 明朝"/>
                <a:cs typeface="Tahoma"/>
              </a:rPr>
              <a:t>ровень </a:t>
            </a:r>
            <a:r>
              <a:rPr lang="ru-RU" sz="1400" dirty="0">
                <a:solidFill>
                  <a:srgbClr val="000000"/>
                </a:solidFill>
                <a:latin typeface="Tahoma"/>
                <a:ea typeface="ＭＳ 明朝"/>
                <a:cs typeface="Tahoma"/>
              </a:rPr>
              <a:t>ХГЧ в сыворотке </a:t>
            </a:r>
            <a:r>
              <a:rPr lang="ru-RU" sz="1400" dirty="0" smtClean="0">
                <a:solidFill>
                  <a:srgbClr val="000000"/>
                </a:solidFill>
                <a:latin typeface="Tahoma"/>
                <a:ea typeface="ＭＳ 明朝"/>
                <a:cs typeface="Tahoma"/>
              </a:rPr>
              <a:t>крови - 3576 </a:t>
            </a:r>
            <a:r>
              <a:rPr lang="ru-RU" sz="1400" dirty="0" err="1">
                <a:solidFill>
                  <a:srgbClr val="000000"/>
                </a:solidFill>
                <a:latin typeface="Tahoma"/>
                <a:ea typeface="ＭＳ 明朝"/>
                <a:cs typeface="Tahoma"/>
              </a:rPr>
              <a:t>мМЕ</a:t>
            </a:r>
            <a:r>
              <a:rPr lang="ru-RU" sz="1400" dirty="0">
                <a:solidFill>
                  <a:srgbClr val="000000"/>
                </a:solidFill>
                <a:latin typeface="Tahoma"/>
                <a:ea typeface="ＭＳ 明朝"/>
                <a:cs typeface="Tahoma"/>
              </a:rPr>
              <a:t>/мл. </a:t>
            </a:r>
            <a:endParaRPr lang="ru-RU" sz="1400" dirty="0" smtClean="0">
              <a:solidFill>
                <a:srgbClr val="000000"/>
              </a:solidFill>
              <a:latin typeface="Tahoma"/>
              <a:ea typeface="ＭＳ 明朝"/>
              <a:cs typeface="Tahoma"/>
            </a:endParaRPr>
          </a:p>
          <a:p>
            <a:pPr marL="0" marR="0"/>
            <a:r>
              <a:rPr lang="ru-RU" sz="1400" dirty="0" smtClean="0">
                <a:solidFill>
                  <a:srgbClr val="000000"/>
                </a:solidFill>
                <a:latin typeface="Tahoma"/>
                <a:ea typeface="ＭＳ 明朝"/>
                <a:cs typeface="Tahoma"/>
              </a:rPr>
              <a:t>При наблюдении в динамике уровень </a:t>
            </a:r>
            <a:r>
              <a:rPr lang="ru-RU" sz="1400" dirty="0">
                <a:solidFill>
                  <a:srgbClr val="000000"/>
                </a:solidFill>
                <a:latin typeface="Tahoma"/>
                <a:ea typeface="ＭＳ 明朝"/>
                <a:cs typeface="Tahoma"/>
              </a:rPr>
              <a:t>ХГЧ снизился, </a:t>
            </a:r>
            <a:r>
              <a:rPr lang="ru-RU" sz="1400" dirty="0" smtClean="0">
                <a:solidFill>
                  <a:srgbClr val="000000"/>
                </a:solidFill>
                <a:latin typeface="Tahoma"/>
                <a:ea typeface="ＭＳ 明朝"/>
                <a:cs typeface="Tahoma"/>
              </a:rPr>
              <a:t>отсутствие плодного яйца в полости матки</a:t>
            </a:r>
            <a:endParaRPr lang="en-CA" sz="1400" dirty="0">
              <a:effectLst/>
              <a:latin typeface="Tahoma"/>
              <a:ea typeface="ＭＳ 明朝"/>
              <a:cs typeface="Tahoma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2368127" y="3643823"/>
            <a:ext cx="1094492" cy="52107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/>
          <a:p>
            <a:pPr marL="176213" indent="-176213" algn="ctr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0" dirty="0">
                <a:solidFill>
                  <a:schemeClr val="bg1"/>
                </a:solidFill>
                <a:latin typeface="Tahoma"/>
                <a:ea typeface="+mn-ea"/>
                <a:cs typeface="Tahoma"/>
              </a:rPr>
              <a:t>Полость эндометрия</a:t>
            </a:r>
            <a:endParaRPr lang="en-US" sz="1200" kern="0" dirty="0">
              <a:solidFill>
                <a:srgbClr val="000000"/>
              </a:solidFill>
              <a:latin typeface="Times New Roman"/>
              <a:ea typeface="+mn-ea"/>
              <a:cs typeface="Times New Roman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2592394" y="3060787"/>
            <a:ext cx="279178" cy="58303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909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ER_PHOTO_0" val="jpg|/9j/4QAYRXhpZgAASUkqAAgAAAAAAAAAAAAAAP/sABFEdWNreQABAAQAAABkAAD/4QNvaHR0cDov&#10;L25zLmFkb2JlLmNvbS94YXAvMS4wLwA8P3hwYWNrZXQgYmVnaW49Iu+7vyIgaWQ9Ilc1TTBNcENl&#10;aGlIenJlU3pOVGN6a2M5ZCI/PiA8eDp4bXBtZXRhIHhtbG5zOng9ImFkb2JlOm5zOm1ldGEvIiB4&#10;OnhtcHRrPSJBZG9iZSBYTVAgQ29yZSA1LjMtYzAxMSA2Ni4xNDU2NjEsIDIwMTIvMDIvMDYtMTQ6&#10;NTY6MjcgICAgICAgICI+IDxyZGY6UkRGIHhtbG5zOnJkZj0iaHR0cDovL3d3dy53My5vcmcvMTk5&#10;OS8wMi8yMi1yZGYtc3ludGF4LW5zIyI+IDxyZGY6RGVzY3JpcHRpb24gcmRmOmFib3V0PSIiIHht&#10;bG5zOnhtcE1NPSJodHRwOi8vbnMuYWRvYmUuY29tL3hhcC8xLjAvbW0vIiB4bWxuczpzdFJlZj0i&#10;aHR0cDovL25zLmFkb2JlLmNvbS94YXAvMS4wL3NUeXBlL1Jlc291cmNlUmVmIyIgeG1sbnM6eG1w&#10;PSJodHRwOi8vbnMuYWRvYmUuY29tL3hhcC8xLjAvIiB4bXBNTTpPcmlnaW5hbERvY3VtZW50SUQ9&#10;InhtcC5kaWQ6MEI4MjI5RTc1MTlDRTYxMUIyRThEN0FGNTQ2RkY1OTAiIHhtcE1NOkRvY3VtZW50&#10;SUQ9InhtcC5kaWQ6QkMxMjU5OUE5QzUzMTFFNkE1NjRGMDA2RUZFMzQ5RkMiIHhtcE1NOkluc3Rh&#10;bmNlSUQ9InhtcC5paWQ6QkMxMjU5OTk5QzUzMTFFNkE1NjRGMDA2RUZFMzQ5RkMiIHhtcDpDcmVh&#10;dG9yVG9vbD0iQWRvYmUgUGhvdG9zaG9wIENTNiAoV2luZG93cykiPiA8eG1wTU06RGVyaXZlZEZy&#10;b20gc3RSZWY6aW5zdGFuY2VJRD0ieG1wLmlpZDowQjgyMjlFNzUxOUNFNjExQjJFOEQ3QUY1NDZG&#10;RjU5MCIgc3RSZWY6ZG9jdW1lbnRJRD0ieG1wLmRpZDowQjgyMjlFNzUxOUNFNjExQjJFOEQ3QUY1&#10;NDZGRjU5MCIvPiA8L3JkZjpEZXNjcmlwdGlvbj4gPC9yZGY6UkRGPiA8L3g6eG1wbWV0YT4gPD94&#10;cGFja2V0IGVuZD0iciI/Pv/uAA5BZG9iZQBkwAAAAAH/2wCEAAEBAQEBAQEBAQEBAQEBAQEBAQEB&#10;AQEBAQEBAQEBAQEBAQEBAQEBAQEBAQECAgICAgICAgICAgMDAwMDAwMDAwMBAQEBAQEBAgEBAgIC&#10;AQICAwMDAwMDAwMDAwMDAwMDAwMDAwMDAwMDAwMDAwMDAwMDAwMDAwMDAwMDAwMDAwMDA//AABEI&#10;ADIBDAMBEQACEQEDEQH/xADIAAACAwEBAQEBAAAAAAAAAAAACQcICgYFAwQCAQABBAMBAQAAAAAA&#10;AAAAAAAABAUGCAMHCQIBEAAABgIBAwIDBQQEBxEAAAABAgMEBQYHCAkAERIhExQVFjFBIhcKUTI1&#10;NiMzJBhhQlJTNGUZgZFigpKyQ2NEVHQltUZmdzgRAAECBAQEAwMHCQUFCQAAAAECAwARBAUhEgYH&#10;MUETCFEiFGEyQnGBkaEVFgmxUmJyIzM0FxjxsnOzJPDB0aJ0Q8PTJTV1pTc4/9oADAMBAAIRAxEA&#10;PwCxXN7qLibSSdwIfXZW70+NyU0vP1DDPb3ZbExBxXTQ6jJyxVnZB9INzqBJmBQorHKIFAQDv36g&#10;9fZ6Gmq8qG0FtSAZFKcDMjCQB+mcd0exHeHVu+lDqFO5SbfW1NsXS9FxNIwyrK91QpKg0hKCB0xI&#10;5QRMw3LWjhw0SzRrLg7JVxoNyG/XnFlRs07ao/J94QfnnpqGbPH0k1bOJh3FNlTOFhMUhW/tF9A8&#10;eltts9LV2ppxU0OONgkpCfyFJH1RTnc7vT390TuffdMWa4UP3eoLrUMNU66ClKOk24pKUKIaS4oS&#10;EiSvMfGFmVnNWeeIrkqZaxq5Vt+UNa7hYKYU1auz9WVFKk5BWOzhpeLMsb2Yu11t4UxFDtPaRdAQ&#10;AVIID26QoLlleUG5BLShmSng4gykopGAUeR5SPIyi0d00Pt93i9r7m6iLRRWnc+hp6n9tSoDc6mk&#10;AU424Bith5MikOZlIJ8h5xsv6nMcUYOiCDogg6IIiXOGEcd7FYzsOIsqxT2ao1o+X/OI+PmpavvF&#10;jRci1lWJkZWEeMZJsKL5mmcfBQAOBfEwCURAU1XSMVzBp6gZmiQZe0GY+sRL9Ca61Jtvqim1jpJ1&#10;DF+pM/TWtpt5IzoU2qbbqVoVNKiMUmXESInGOKCxfFa586NDwLj2atZca1TL1O+QRE3ZJKaXbs5q&#10;hs59dm5dulPdeJN3z5QqYqeRvbAoGER7j1Bl0NLSVQQ0hOdupQArKkK/eJ8AORlwjtNcNU1O5XYN&#10;cNwdR09H96Kuz1HVcaYQ0CpurU0FJSkSSShInKQnOQEaJOVvM+6OFsVY5mtKKvN2m7St3cx1rZwm&#10;PU8hLIV0saVVJdZioyfAwT+L9AV8A8h9O/UivlTWsLZFKpxDaivMUIznADKCMqpA48vnjm52kaJ2&#10;Q1xq65UO+dWzR2FqgC2FOVZpAXs8iAoKTnOX4Z4cYt3ptbsvX3VzCFxz7GPIfMtiokbJZFi5CBLV&#10;3rKyKqOAdoOa+QiRYlUpSl7ogUvj+z16cra467QtuPlRdKcSRlJxPESTL5JCNO71WfRun91r7Zdv&#10;XUP6Jpq9aKNxDvXStgAZSHseoOPmizHS6NXwdEEQ5sBnSga1YevebcmyXyynUGDcTEgYniZ5ILl7&#10;JR8PGIiIC5k5Z8omggQP8c/c3YoGEE1XVN0jBec5YAcyTwA/24TPKJpt3oLUO5+s7foXSzXVvVxf&#10;S2ifuoHFbiz8LbaQVqPgJCZIBzd652rdnmvyFd7jZcu3DV3S6kTgw6FSxJIfJrNa3nkDtpXV5wP6&#10;eZkU2Jimk3q4KMm5z+0ih5enUYS1WXioKHV/skjzj4EzGCQifmUeOZcwn58sdM9y7RsX2N6dobJa&#10;7PRas3wrmOoqouCOoxTp91Twa4NoKphhtMnVAZ1uShnQ8K2lpWg/D/na0sIpeA3FDNl4Cwit49gd&#10;iZR+eLFcDfi/0bw7/wCL29OlR0pbC3kl5/zsrc/oyS+qKr/1v73F6Tn2Cu3T/hza6Toy/NwQFy5e&#10;/P2xRbVaD2Q1J5ZmmnMjsblvLevcvjSev9cjb/IvJ4qDN5ByK8VGSD12mq1bScQ/jD/jaigRYpSC&#10;JAEwl6b6XqUN5aoEuGQcUkpBkFI6alA9OcgZyBIGJHETlG+92q/bLeDtCVvRTaas9n3HZurVG8uk&#10;QlqakuIDjiEJIUUOJWMHM5SSRmMgY0rdTaOYsHRBB0QQdEEHRBB0QQdEELd5DtIsFbJ43uOTcgx9&#10;nQyHjHFd3Vo9orlwsECpEHaRbubSBeLYPk4eTTF+0IYwOEFDCXuUBAOo9frbSvUrtctINQ20SCQC&#10;PKCQJEHDHGUj7Ysv25b6a92x1JR6X065SK05dLtSiqYfpmXg4FLS0ZLWguIORRAyKAnjKE9/ppZa&#10;Xlx26Xl5eVlFUlsTN0vmL907IkQn173FFJdQyaRzj+8YoAJuwAIj2DpNYG2mat5DSUpT0mzgAJma&#10;vCLofif0dFRHRzdEwyygpr1HIhKSSfS8SBMgcgeGMuJjVN1Ko5MRy94eTMdSrfIVxI69hY1ewPIJ&#10;FNuDtRaZaxLteLSTaiAg5Oo+IQAT7fjEe339YnypLK1I98JMueMsMIdbEzRVN7o6e5EJtzlWyl0k&#10;5QG1OJCyVfCAknHlxhMfEzsTyL5tumV4/d6k2SpwEJVYR7SVZzFCWO0ncy4kk0ZFNF4nHMRfqJtR&#10;ERS7n8Q9fu6jlmq7g/WluoW6un6JPnbySVmTIA5ETmCcMYuz3e7b9tehbJaKjYmvpq24P1bqaoN1&#10;5rClsImiaSpWQFXxYT4Q8TqURRGDogg6IIOiCDogjJj+pv8A4nqJ/wCHyz/zKp/vduo3d/4tP+GP&#10;7yo6/fhZfw+sv1rf+Woh8OoeT8cY30Y1unr/AHyoU2GisEUJ1ISNjsMVFNmqDauM/eMc7t0kJhIJ&#10;BDxKAmE3oACPp1ktFdRsWen6rqEkNDCYn9HEn2ATjn5vDpbUupt+NTW/T1vrK2tev9WlCGWXHFKJ&#10;eVKQSk8fHhLHhGZyzx8xy68vUfc8NxEs/wAA4vmaQwnMjfLXCEE1pONXij51MC8cJpJBK2qXVMRg&#10;zMb3lCgUwlIQe4M7oVdqpYaGVbqkifNLaeClDkeJAwnPDHCOotqqKLs67NXbHrZ5lvcS7MVKmqLO&#10;kuqqa1ISlvKCT02GwC84BlBmASrCNWe5efpDVzWTL2e4qAY2eRxvWFJxlBSb1SPj37j4ps0TTduk&#10;f6ZNAhnPkYCCBjAXsAgI9+pRdKtyioy+0ElzMlIzTlNSgmZljhOOSOym3tPutujZtvqqocpaa6VY&#10;aU6hIWtAylRKUnAnCQngJzhQOp165buQPDrTYaG2MwrrDj61uZz8vq3DYfZX2RnEol+5iTPn0hLv&#10;SPouITlmK6JSmUWXVKT3O3iJemenF5rkqcQ+AzmwJAE5TzBOSRkDhNROM8MIuXu9YOz3t11qvbit&#10;01fNVaho0teseduKqRDRcQlzIhDacq3C2pKicqUpJy8QY4nXHlH2uwxvR/cP36Z02yScrPR1Tr2U&#10;qbCpVwSSU2zF9UJx0waptmTur2xp4+J/aK5QVUL5dw7h14pbnW0z2SvVNsLyqCgAUYyBSUjzAkjE&#10;iZBBEPm5XajtHrbYP+oDt7craalZp11D1BUul7yNKyVDSVqKlJfp1TmMxQtIMpYRcTlP5RiaRMqr&#10;ijEtdZZC2XycmkarV1yCjqMq0Y7eFjWU3NsmhgdPn0nIKAiwZAJBWN3UOPtlHuvulzXTq9NTEB4C&#10;alGUkA8MDxUeQOHM+EaX7Te1NW+z9Xq3V9Su27X2on1Dwklb60pzqaaUrypShAzOu45R5R5iJQXU&#10;qpz/ABK+yynJZU1xkJiQYN5lxgOwVaJjTNkTlI6LXlrHFwpSMJgUQ9tTwW7JqmEple4CbpvCdRFI&#10;dQTLjMlOYj/DKcqSfAEfKInt5u/4eRuK9J0to1M3RNOFsXZl9a8xE0l4MOO+dufmE0zKQCEYyhOd&#10;dv18ydzq4uumVMXSmGMkSOUKOyu2NZR+hKmgJyEoDaHWWjZNEPB7CTiTEj9ofuYfYclDyN2Aem5T&#10;jrrocfSEOmobmMcDnQDMEmWM+ZEpSnF0rlp6waW7BLtZNJ3Vm+aZbtdSqlrW0FvqtO1hcAW2fcda&#10;Ki04MPMgmQnKGm8mu1fJxoK3ZZJQzBgu5Yvv2QJmBp8M0xWRjZKrH+AvodhMuHyzpGXUSZGBNRwm&#10;YomOUREvqHS6sdvVJUoacqfI5mKSlDcvLIykUz4ESxMVO7Wto+1vuGeXpdyzagotVW+3NvVDqq/O&#10;y+v3HFthISWwVYhBBkDKeEMFou+7DHfGfjPdvZJ61dzMxi6FscywrLJGNPbLrNquW8TW63HCIIN3&#10;cw7IUhCiPgmUDHH0KIdOzNxLdrbqnznfVgMACpUyBgkSHt5CK637t9qNSd0Nz2L2yQtFEzdnGGlv&#10;qK/T0zQSXHn18SltJJJ4kySMTFIdQ888nPJdH2XM1TyXQtO9ekJ55DUtpHY5ickXG1umBAK6KjJW&#10;U6ZSMYxRQgOHgFBJysIkRIAFMJW1hd5uK3C08lDSTL3fKFfmpkQs4YmZkDwny3tvJt92tdr9TTaI&#10;u9suGtNx1U6XKlS6xyipqcLPlmhiZK1gHI2TmQmSlqJInyWReRzdHja2RqGKd8BqGcsB5ARBes52&#10;oVOSpc+lGpu02b54rBx5/lbiUrIrJnk2JgMooiomoir/AEnYD11zt7+SrIdAkcoAE08CpBwJM/hU&#10;T4TEwYeNM9tGyPc5tlW6t2A9ZYdw7cqT9qq6k1LRWUlSUh1Y6gQ/Ihh3gFBSVp8sR9+o0z22ltfd&#10;XqNSp1KVpWYbJJZKcSMY4KrGzcHXoKOdVN0kskYfiWrk86soAfu+hREO4B2y3V9NStjpKmzkK5eO&#10;bBJ+UY/TEk/DT29dpdx9VX++MFm+WWlRRBC0yW0686tL6SD7qk9JI8eMNY4f8YR+LOPHXGPZtEmj&#10;23VI2RJ4EuwivO3R4vKvF1Dh2FRQyR0wER+zt2+wOl9kQBQh4GYdUVDxkTgPm5RUjvL1XU6t7j9T&#10;VLyytijrPRsz5NUyQ2kAcgCD9M+cMv6d4q/HO2GJeO4yYWrp4qMty0NINIGwP4xJ+WNk1Wi6ca5d&#10;JfgXdMmrs5TqIgcoKEAS+nfrC82tTaizlTUZSEqInIywJ8QDyhxt1WyzVMouIdds6XkKdaQsozoC&#10;gVpSeCVKSCAqWBkeUZa98d/OUjj+yhQKBkfLmBLrE5AifqCNt1exSlGt2kahNKxkilIxLxRV0mux&#10;SSFUfbVMChB9BAeofU1N8pnV066gl9LedICGyFAzA+ESJUCJfXHVzt/7eO1PuJ0rctQ6ZtGoaGtt&#10;zvSXTvV+cqWWgtBQ4kBJCycuKRI8cI/rbzk15N5/E85snrdi9PDGpFbbxDaMyxcazAvbhkYHREm6&#10;lyY12xmXWi63ISwHK3Ki3/AkJfJRQR79fXLvXPhD37RukUQmYSJZvauc5zn7nllz5x82a7XO1qg1&#10;hT7Y7nXZV73gqlOFdvpnnU01EUzIplvsyDjyG5FZUvFU5JSIl7M3KNuYzsOkmtOB4DGM3mrZvDuM&#10;rhIZKtyH9lJYLkVyi8VRrrQU4eMjGXworLHOmsAgAgQodeU3m4vIRToWlLxSiSpDMpa1KAT5ppAw&#10;AnKc8ZxDdEdqeyb9t13ufuBU3Wn0NpW9VtMiipz5i1TkFILypuLWrMEpAKcZZiYkvaNvzH6m4bsO&#10;x6G2eIs2sqKw+fZDxsjgqFrDZjBFXSB89r70ijxZ80hkVPJx5C2W9ghlCiIh49LqpN6pGw+p4SJA&#10;JSJlM5D3VTSrE4kBMhjKIztS52Wbva1pts3dIXmxP17nSo603Vx9SnSDlS8ghISpwiSJZ05iEkAY&#10;x3utu6W2PJDq/A5E1XuWJcGZqxvY5us5xql8p7y5VuzPhiI2Qq7unPDuviYGKk01FTmUWKsYigmT&#10;Ef6MBN6NVda1mVG4lFS1PMJJ84PuEZgQngoH2+yI/ufsftH2y7rVGmt2aK8X7Q9zpmn7XUUlQmme&#10;ZR1FofTUpy5XXEEAAJKQQAoe9ILj1G5sN1b3lG/4yutLic1ZHPES1Vw9ivH1HbRCliyi3mVo0ZCz&#10;2JqogWv0SvNmijp+6VEpfZEpQEpjAPSFq53Vt1MnC+laVCWRI82GWWUAnmJcD7IstvF2M7H6f0rb&#10;dU2OvesmmOs2/ca+sqi4GaEtBeRhlQPWqnlKDbKE/FMkEAxMuzeV+fTW+lOtkbhOYPd4+r6RZK4Y&#10;/wAe12DsydMilVvxqzSbyEbyz2JZkMAOHjd2sduX1ER/e6zuuXphHWqVrQknBQyHLP8AOSBIeEzP&#10;2kRCtrdI/h7bmXxG2NmYvyNR1KslNWVjzrBqXAMA3lcLaHFH3G1tpCz4cIYDqvv9A7/6EZzu6sU0&#10;q2UKPji81nKdQaLmWaMJhamSziOnIcypjLjX7Egkodt7gich0VCD38QEVL1cqrs1W27L1CGVTlOR&#10;BSZH55GY5H5RFdt2+3i4du/cFYbCl5dXpWvuVK/QVKhJS2xUthbTksOsySkLlgQpKhxkM8XDztZf&#10;NeqzsVSMC4mnc5bKZklaFHYvoscwc/TkO0gvqgs1db7OEVRbxVdiRmUexTKJisp3DyAA7C0sVr9H&#10;UrDDZU662gJPEeUqzYcScRLgmZ8xlgej/ehtJYNxrtpq+7gXensO2FlZql11Wtaes4p3odOmpGpE&#10;uPOdNWIBCRIy8L57SbE86umlQidj8wWnBkljleWi4qdo9Xr1el2FZdypzCwjp06UPHzANXJkRSO8&#10;auVTJGHsJg7lEVbr15pwldStSCsgJV5DjxCVIAkknhhPhxnFftqNtuwbey8vbZaMpb+1qZLS3Gap&#10;951tb6Wx51tAuLazJnmDa0JChwBxEMSj9m9vdx9RMb7X6a3/ABNioWdKtrzLOOMi01xb1Xd3qhBP&#10;Kw8BYgUAkY1aC0V9sVUTicqyfkPcBHpQ7U3asphVUDgb6eZK0yTipJEyCoKwl8k4rZU7W7O7Lbx3&#10;PaLeu33i7Zq6nTQVlHUppwmlfPkceZImsqzJnlUJFKpYERBPC5yPbLbx3rNkNnmSqDmIodSgJiDT&#10;r1YZ19dF7JSZG7hR4u28fdSI37h4m9AH169WqtrXK8sVD3UZLBXilKZEKSOKQMJHnGwO97tn2w2F&#10;sVirdv261NZcKt5t0vPqdBShE0hIPAk8xH3yJyd7CbTbbvdM+OCOpTX6VVlSZG2NvkWpY67At4Fw&#10;DCelYODKB2D2HjpFYjZE6oKKSDoSgl4JiJuvL1zrayoDNuISgq8pkCVAcVGcwEeBAmcMRPDxpvtY&#10;262n2db3t7mHa5XrA36KzUjgZeeLoztIdd95Di0ArUEyDKJlc1SEeDvPeeVTj+wyOwjfbLHOe6jF&#10;ysVE3Ws2HB1YqryLWljqkbS0Q7jVVzLRXxJPaUR8k1UwMUxRP6gXFV/bNAlKnalOVxzLNKZyJEwJ&#10;LzCRkcRKXgYXbCWHtM7iNbjbh3SFz09eHmnHKZ9m6P1CXA2AS24lwCTmXzJVIpMiCBhPq9yuXm7a&#10;+4B1YjaDUq5btptosf1e0Rzdz7qVLqaE+LKLJMqNCqHVfKvrA9Kg0bGOBCgUyinkQPEfSrzVKoGi&#10;ggVK28y1yBCcZCQ4ZlcQCJQ07JdnFj3H3C1ZVahrKmi2n0pcX2FqTI1NQWcy+kFSkgJZSVOLAJMw&#10;lMlGcSjc8ZcudBwjN5lW3QxnMZOrlPfXSfxAtgeokoxxjow8o/qUVZETfMknrRJIyJXwkFNVUvfx&#10;Ao9+vryL5T0yq1b4klGYpyzUBzwJyT9mWXIeMRSy6p7PNQ66Y0UnRF0Y0rU1iaZm4i61BqxnWG0V&#10;DjJ/ZlKiQotTmlJlOYiu3+1n2K/2TP8AfQ+nMa/nD+an5Z+18HI/TXwvxnsfOvlfxfl818P+i8vY&#10;+/x7dYvtav8ASZMw63qelnkJy6eeeX3ZzwlKUo2T/SDtt/WB/I/1Vz+5n2V62eZHXzZM3Sz5f3c/&#10;ilm5TitH6nD0k9Q/2ghlgQ/5FU+3/B0ru/8AFp/wx/eVG1Pwsv4bWX61v/LUR6WfuJXGF84xKLmr&#10;BEDZm2b4PFFNylKxri42acirnFJQKElb4RCvyb51FtHQtTHctPaTTIkKJigURMAdNNPbQLUzdUFa&#10;3ygKWDiJHiUCXlI44SEpzhDt13g6q0/3T12idwKilXoR+71NA2sUzDTlMsulFO6XUIS4pOaSHMxU&#10;VBQJIkYsF+ng2xreQMFWTV+UawcPkDDq3z2FFjGtop/b8eTbkwN5OS9lFM8lL1+UVM1cLKmMuchy&#10;CIABeneyvIQ4umIAKvMk/neInzlxAHLGNefiQ7Q3PTm4FNurSLfe05e09JzMtTiKesaT5kImSENv&#10;NgOISkBAIVIzMPdztfcRYxxPdLznZ/XI7FdfiVHtsWtTZs+h1mZDkBJmpHOk1k5J08ciRNBuBDnV&#10;WMUpQER6eK1ymbplKqwCzhhKczPAAczPhFAtA6f1jqnV9DYdAt1Lural4JpwwVJcCuagtJBQEpmV&#10;LmAlIJJlCj8N8p9lz+R7V+P7RC/5Dx9U3S0WF1nX9axBjKMcHUM4TYJoKonM0dOCKiuZFMpjFA4i&#10;YAHv0wputSP9NbqUDKeE8wAOIJy+7PEyOPsi4Wtu062bdqRdO4jX9utuo6tAc9K0h+41y0ykVkgj&#10;MkSyhSjIywwhHO3lhzLa+YvBExnnGlexNkVxb8ApPKjWLgheYxONRdx6cW+GwNmzRNRy6bdhOl4d&#10;0h9O49MtaX1uvqqwkVJcZzBM5DFEpTxxGJ9uEXv2ctuibR2V6hotv7pU3jTaaO7FNQ/TGlWVlKit&#10;HRUpRypPBU/NxkI7+3SpM2fqIGTG4CeRjqXsFDVSPaPTe6iZjjuvEVimQpn7kFoDtwcwEAOw+nSy&#10;ozC45HfOh2sCTP8AMJlL5pYQwWekVoX8Nxyos0m6mv084+tSRI5qx6TipjHNlAE42p9TeOHsY1sw&#10;GMb9RrBCYxjCGVsZlATGEwgQuJ4cpSAIj6AUodgD7g9A6hNb/HK/6pv++iO1ujQE/ho1AAl/5TWn&#10;/wCQcxi9f6lL/wDMOEf/ALhW/wDQh6cb7/F0vyO/kTGgvww//ta+f+y/97CquR+7zjLiy4saG1cr&#10;oQchj+TtkkgkcxEZB9DxCzSLI6IA+CxWJ3B1UgEO5Tj36aupNulZIGVLKlj5SspP1RbXtksVA/3Z&#10;bsagdSlVe1cUMNqIxQlxwKcy+GcJCT4jCNZ/H3TYag6T6x1iBQRbRrXD9QkCJolApBczseSefqD2&#10;+06r6SUMYR9REepPZ0dO3NicziZ+M1H+yOQPcTeq3UO+WqrrcFKVVLvVSgk8ZNLLSB8gSgAQsX9R&#10;hR4Se0nqVydoJhPUbM1b+TvfEvvEZ2GHnWMswA4/iBB2LduoYA+0yBekN/yoNO7L9oXSif6KkqUf&#10;rQItP+Gtfq63761VlZUfQXCyvhxPLMy40ttfypmsA+CzCGtxQnr/AMVvGfkx98UunT5jNeI3yy5T&#10;CVtHQ00EfUUiHH95MWUYdMn3AUgAH2dMqQENslaipxRdSPABK8wE/YFSA9kdAtlDb9O9226OlmMi&#10;VVrNtuCAOa3G89QT7czgJ9pM41x8WNyZXnj71XmWQk8m2K4SCfpEMB/hpKA96KeoGEPTyIq27iH3&#10;d+pLYygW1DSDPpzQflSTOOO3dhZH7B3E6toX5yVd3XUnhmQ7JxJ+hUTXs6w2sfVGE/umT+J4G5N5&#10;pRewjluJmZWJka+Ea7BNlE/J1EztJM0qKIior3TBIDB9vbrJcxcSyDblBLgMzMJMxL9LCINtbUbS&#10;MXh/+b1PeKiyqYAZ+z3Gm3EPZ0zU51QcyOnmwTjmlGcHAHK7yabFbRqam1NjrrDX5rOXiBkZqZgJ&#10;hSux69BCU+duTC0cmdOUDHiVCogQO5xMXqMpr704W0NvgvOmQSW0DGRUZnhgAfljphuJ2i9rm2u1&#10;Cd37w7qV/TzjFK6hpp1oPLFXk6SfMnKkycBVPhIxDHPMzyahkDSBhm9/UZ7Jn5fSSV1e0tg9YVB8&#10;+UvCwGCKYyRzvEmpm5gKYqgj3Hv9w9YLmKtDi/WKBqxRGZSJfG7Lhzlxlzibfh+PaXXp3XtRoVus&#10;p9MfaCDTJqVpXUoSKXDqLRJJVPEEDwjXGjjyi33ENfoVzqNfstKkKjXGbyqy8W1eQTho3jGRkGx4&#10;1VMWwooCmXwL49i9g7dTFNLT1NChh9CVM5E4HhwEceF6iv2n9YVF/stZUUt8brHlJfbWpLoUVqmo&#10;LBzTMzMzxhd25e9ej+hFjx9VbHjuPuWaWUNHscd49xxTIaUulbgRMdCEbJSJm4q1Zg9VOKbJIDAZ&#10;YRHwJ29emurqLdQOBthhK32kjhJIQOU1HCYxIHHnFkNk9gt9+4O2XG62u4uUWh1vLXWVlbUuN0rz&#10;vF0lE5PrSBmdURJOGZU8Ir9srtDvjmHUjP75fQJLGmLJ/CeQ/nsnk/MtejbrB1V5U5Iz2cJU49oq&#10;o+fMI44uCNBOQ6pigQewiIdJX6661TCz0EopCnEqCgcvinkSOMbE2v2q2A0bvDp6nRuGbpqunvtH&#10;0kUNteXTOvpqEZWvULUAlK1yQXJEJBKhPjFX/wBM8ABi3aDxHuH1lTQAfs79oCQ7en3enX2z/wAb&#10;Uf4Df5XI2v8AijE/e7Ss+PoKn/OTFUOA4iZuRHYc5kkjqEqeRPbVOmQ6qXnkFQqntKGATp+6AABu&#10;wh5AAd+kVp/9Rpv8N38iY25+IQVDtu0ykEhJq6SYBwP+jEpjnLl4RrqzXWmFyw9lKqyaSS7CwY+u&#10;EU5SXIVREybyAfo91CHASmIUxgEQH9nUtrmkv0brS/dUg/kjjnoi5v2XWVqu1KSmop7jTuJIMjNL&#10;qDgRGNDgxkZOPW5AqmCxzRquplslHhCGH2FpWEXGKZuDF/dMoVtIrgUR9QKYe32j1CkuFxt9cyEq&#10;tzpl8pQfq4R2w7+KelqW9urxlAqhq5hCfENugOKHyTQmftAi4n6ZVBATbeOhboC6I4xY3I6FJMXJ&#10;W6h7yoogRfx9wqCiiRDGIA+ImKAiHcA6eLJ/HOz4hlv6yr8vP5o0x+KQ4uejmgpXSKK45ZmU/wDT&#10;CZHCYBIB4yJ8YaFzmAA8b2afQBEHtQEO4APYfnrfsId/sH/D0q1B/DM/9Sj8ioqp2Gf/AKasX6tR&#10;/lKisHB0I/7KDJQCI9i3HYvsAiIgX/ygnfxDv2D1/Z14of4Gol+af7pja3fkB/V3bPH0Vm/zDCee&#10;HW7zGNcKcm99gDrpzlV1alZaJWbCYjhCQbtJH4VymcvcSmbLGBTuHqHj36YmM2dxKCUqNCoT5ia2&#10;xP5pzi5venYaPVGutrNPXHKaGr1U224FYpKFKRmSf1hhL2xe/wDTMVWHNGbVXo6RFrErI47rhHKn&#10;Y67aLFCySi6aZjdzkK+eGIZT/LFEvf7OnWyZVV7oIE22USPhnKsw+Q5E/RGgfxSLtWit0lp9JIti&#10;Wax7KMAXJstgn9VIIHhmPjGn294+o+UK09p2RKrB3SqyJkTv6/Y49vKRTszc/uIGXZuSHRUFI4dy&#10;9w9B6kVTS09W10alAW1Ocj4jnHK2waivulrmi9acq36G7NTyPMrLbiZiRkpJBExxjPZzWcZ2Us0J&#10;Ynz5qvAhIz+EqqjUHeLK0kjHyv07ESaUzXZujpAdNBSRrrhHw+CL4CdMAMTucBAY/crd0CHaVv8A&#10;0+QJUE8UhIkCB4AcZYjjjHRnsc7otJaGXeNvd2qgt22+1ZqE17xK2+s4gtPNVRkSEPJM+qZyVMGQ&#10;Iiquu3P3f8esSYT34wpN2RZmyWrVguEXFqQNwcx/siwcmuFEmUmxJVVRuIprqszFFcTCcQETeqZi&#10;6PBksrCaimyylOS5HCSp4HDHGSjG2tyPw8dPajeOue3q+09O0twPM0zjgdp0rnmT6erbJLYBxSlw&#10;HLIJEgIb9+bXE1/cb+vPgcNf3P8A6k+ZfR308n8F+YX9b8n+hvH5j9b+X/Zvb9zt+Lv4fi6VzsHo&#10;ZdIdHqT6eU588uOXjPLznKXOKZ/c7u7/AJ8/d7Pe/wCc3psnqOsc/pOHU9V7npZfHmly44Qn/wDU&#10;s26qWCw6qxcFZoGakohlk5eVYRMsxkXUak9+nE2Z36LRZYzQro7ZQE/c8RMJB7fZ15urja60JQoF&#10;QbE5cpqVFz/wvrPd7db9W1dfS1DFK8uhDa3G1oSsp65UEFQGbKFCcpymI0U6E2WrWzTfXMsHNwlg&#10;QRwvRGcgiwfspH2DkgGrVy0ft0VFTIHKomdM6apQHuAgIdL7HkVZ2GlSJDQCh4ciCP8AjHNfuAtd&#10;2tG9GpTcGH6dw3urUgrQpEx1lKSpBIExIggpJwkQYye7eUy1cPvKFWs6YwYOS4pucw+yJXoVuKqL&#10;GUptkefDZRxuZTzOU5mLl0dVuJvxgVZPwAAL3Bifadoqsoa/eNkKbJ+JJ+EmXD4VSkJSEdeNm73a&#10;e87tTqtAapcT98KFlFG66qRUipZTmoa3gJBSUhK5YTSrMTOGQ84OYojZ/jrxFlrX22N7fi15kqr2&#10;7ICUHIN13sPAvK/NMooLfENllnTEsHbnSCDlNUoFbvAIYR7FA3S+41LNWyw8jEZjhzSrLz+QZh4E&#10;kS4iKzdiGi6zavuUvGj9xaNVFqxFsfp6QuoIS48l5pTnp3FAJV1adK1IKT525gCZlFhuGHb/AFSY&#10;aKY5x2vkag44umMk7A0yHWrPORNckTyT2flJUtqKaQXb/NmE2ycpnK4KJ/ASCiPb2wDotdfR0VMW&#10;KtxKHgtRJOGYEzBB5yBCfZKXCUa3729mt3Ht/bnqNNtuFzsl1U0qjfYaceRkS0hHQ8gPTW0pJBQZ&#10;TmFieaEt785sxnkrlvwrn6jWVKw4UPdcJwbDKLRs5SpE1IVGRi46zDX7A5RRYTTOCdn8HLhAxkU+&#10;wj5CAd+mSvdbqqypUyQQVsn5k5ZnHlgZHmIu7296F1Tpns7v23d9pTTa5FDcnV0Cik1TSKhC1sdZ&#10;lJK2lOpE0IWApWGE8I/dyQRk9pXyvU3cmHYjP4wuuQKpmKAs0Gqg/hZ9+wSQisgVhN+0UXaHlGjc&#10;oKewJwOuQ5TFD16U1WduscLakrdLnVbPESwwHjlxB8JiMXbLVW/fLtErtk6xz0+q6G31FudYdBS4&#10;yhZLlI/kUAoNqJlmlJBBBjUkTkp0b/KpjmNfZHGjSnv4lvKIpObAzLZQVcJAYkIerJqKTYWErgfY&#10;MzBEyvvh4h3+3qRfbltCJqcAcAmUfHgJkZeM/wC3hHKFXbHvwNXOaKRpm6LvTTxbJSyroyB/eh8g&#10;NdGXnDmYJyY+yMpJM5xOVOcfHed5ytzOIarbso0eWiWGSfCAmEKujSGkJXLJOtXwojCJ29o2Rft0&#10;VxKZNB2mBv29Rd2pQ+6an3UmobJHh5kHjzwkSRgI64K0HV6T7C7noCgqmLzd6K11Lbi6KbzRfNUX&#10;XmWlJn1TTqUppakzClNqlDOP1H90p8zrlg+Ih7VXJaWNlVxIFjY2ajn734AsIBTPRbNHCypWoCcA&#10;9wQAoiPoI9O17cQuspQggkB0mRnyTL6Yq3+GbZLzRbnX2sraSpZoxaAjOtpaE5+r7uZQAzYHDjFa&#10;NkteS7T8KunFzxK8YXPIOttCZz1iptdfM5Kznqj1q6ibm1Wh2qysiR9XCeDsWwpAoYpTCAfZ3SKQ&#10;kW9h9BSVtZkuSxIBJPzBJkT7I2fthuOdpO+LWlk1ihyh05qa4KZZqXkqQwKhKkuUyg4oBGR4zbz5&#10;pCY+Zu/C/uDQ9h9OceUc1jjEcr4Rh0Mf3yquXqKEwm3ijqpV+wIMFhTcGiJKLAiZTgBvFZA5TeI+&#10;IC7WWpbTTekWZONkyJI8ySZ5hy5ylyljxinHe5szqDbbem5X30zqtIX181dJUBJLZLki80ViY6iH&#10;JkjCaVJInjC5v1A2xzLKq+F9FsLKK5EyVL3ZpdrfXacJZp80fJNXMHTKy4TYCuIyMivLuXCyA+Jk&#10;E00jqdgOHSK8VjTryW0EKaaxMsf2hwSEy4qAJmOPmEWW/Dr20e0ii+b+64CbbpdigVS071TNpKkl&#10;SXal9JXLyIDaEJVjnKlBM5GL4W/jAd3jiYpel75SNaZcpNOibnAyQKlNFsc0tTvbA/bFcmKTvGP3&#10;8u8YCoYQIAKlVN6F7dKBa3RaktImKlKy5InmolRQSJ4Yyw5gcor/AGbupasPd/Xb4U4dXo+urnKd&#10;1uUnF2xWVlBy4+dCG23ZDHylAxMLo4Yt6orUp5auP/cNF/hOxxNxmJfH0nfSnh4plKSzgTztQl3r&#10;4pEmKT2QTFzGOxODJcigkKYDD0ltlwapFOB8ypirHl01cFBQ8CcSrx9mMWV729g6veBmk7itl1N3&#10;21PUTbdYikk44pDYk1UNpRMrKUHI+3LqoImQRGqBpcKk/YJyjG0V15GrIg4RkG01GrslUDF8gWI6&#10;ScmQMkJfXyA3bt1JRUU6kzStBBHiI5NPWa709QaR+lqUVSTIoU2sKB8CkpnP2SjFXxcOmRubK+rJ&#10;vGSyCl92kXQdIOUFmrhAzy4KFctXCZhSXbKI/jKoURKYnqA9uofT4XGkPLqKx5fulx3E7r2Xx2MW&#10;xCkOJcTQWIFJSQoHJTjKoHEKBwIOIOHGJc/UV3imzOx+sKUPZ4KYUrlJeuJ4kTJspIYhI1yWVL8f&#10;8Est8MqZJExgIfsbxDv27CHRfP29c8GfN/ownDHzZnMPlxH0xDvw2LDe6PbTVa6ykqGU1NYlLRcQ&#10;pHUPpgPJmAzCZAmMJ841pYquNSt1FqDyq2aAsbZSp19yRaEl2EoX2FItoBVDCycLeBRN6evbsb0H&#10;16l1I42umbyKB8g4GfKOQGrLLeLPfqxm7UtRTOireBDra2zMLVh5gP7IxYZbubDX7ncmckbRtHSN&#10;Pjs6x9jJLTjRdzHs6bIw7BrTrfHInSUFxXoE4eYAiQQSMmf8IGAeoa6FJfzPiakVIU4AJzAVM4Dj&#10;5ZYc5eyO4Wj7HUbi9gDGmdqFoVenLCtkttKCVqqUOrVU06yDg86MPMfMFJxlKNKO9u3+sEpqLmmo&#10;wucMfWa2ZdxNdadjGqVCeZ2yz3i0Wasv2kDD1+BgVXsk9WfuVyAJgIBEiCJziAAPT3cLtbXaJxDT&#10;yVLKcAJnnxw4DxPKOYewWze6dLvFY7xXWK40tos13pqmuqKhpVOxSsMPoU64866EoSEJBMpzUcAJ&#10;mFP/AKbKzV+Cq20VGm5dhDXAlqpTga5Ku27CXOQ0bLxhiIsXSiThdZGQanROQhRMQ/YBABEO6Gzu&#10;NiqeWSMi2EZTyVivh48R9Ii3f4nVruNwu+lL/QMuP2Q0VSOs2krbnnbXitIKQChQUCSARiOBigfD&#10;7sVh3W3fnMc/my3tqDXLYjfKjHWeWbui11hOOL04XaoWCURRVbwbd34e2mu4FNH3fwmOHSKgdRT1&#10;dPUO4NJSsE8ZFUpYDGWBmeXOLDd5u22tNze3qx2/QtEu4XOjNLULYbKespoUiQostkgulPFSETVl&#10;xAMait199dccLavZVuyWYKBPTMlRp+HpEBXLXDzE1ZbFORbiOiWkY0jnTlbx95yCii5gKiimUTHM&#10;Adu79XXakXSKRSOoXULTJIGPHnhyHM8hHKXY7t+3L1zuraLCbNcKejbr2XKp16ncbaZZaWFuKWpa&#10;UjgmQSCVKJkAYRjw7YJHCelm3mz+XJCPo6WZcV2epY1StL1tCPJiowdemFZOfboSKiDh2znp86Cb&#10;QxAEVTNlOwD3DuxhCDRVdWZBIp1tox96eJkOYmEhJHHEcovr3p6/TrvfDR21mjm3K9VjuzD9aWEq&#10;dS3UOvNhDJKAQlTTQUXJ+6FpnwMfs/TUXSowcjtfAzVmgoeYlTYvfRUdKSrKPcyjRupeEnK0ck7X&#10;SO9BqoumCoJgYSe4Xv8AvB042dSG6xwuEJzNIAmZTylU/omPpjH+J/YrzXU+kbjRUtQ9RNCuQ4tD&#10;alpQoimICykEJzAHLmlORlwhoPOtcKqy49stV51YoRKflJSnNo+ENKsQlnaqkumuX2I0VvjFSeym&#10;Ju4EEAL6/Z0ov7iCwygEFfqEYDjwVjLwiqfYNZrs/wBxtmuLNM+be03UKW701dNIDZGK5ZRiZceO&#10;EVN4U8kY9rnFdlmNsV4qcC/i7VnxzIM5iwxUa6at5SGKaOWVbO3SS5SPQKIJD4j7o+he4+nWKjfZ&#10;RSVKXFJSQnGZl7ycPpjcHfLpnUdy7tLRVW2grKindo7SlCm2XFpUUOHOApKSJp+LHy84XjwAscf3&#10;aV3KxNe7HDQbLLOEm9SI3lZJjGuH7GaWXin4sE3yqQOV2qb8DCQoGMH7O3TXSsodqlUrysiXKNaJ&#10;8MSpHA+PP5osd+Ii/qKx0uidXWCmffetF7VUFTaFrShbQS4jOUg5QookCZCPS4zcvSnE/vJlfWTa&#10;4FKLSso/AwCd1kSLI1kZaBkHZ6DeWrxQvsKVCxRUo4SVdEEfhzrpe74lIcQy0NX6GqzvgpAGR0Ae&#10;7zCjzKRjIj4VZuAhP3R6NpO7vYa0bqbRSr77aczqqVEi/wBN1CfV0qkjEVDLjaFJQR5wleSZInro&#10;d7CYHYwg2R5mbFzeBBsZ382UvdZBl8KUgqGXBb5n4imCYd+/7OpMblb0t9UvN9M88wjjmzt1r9+u&#10;+zGbJdVXAqy9MUr+bNOUpZOM4UzmjkWsWPOTjWfC7XKVCaau5kxehY15J4lFfBScpOFepV2SZXBZ&#10;yQiLKQcpEBM3cEhHuAj6+kfduzpugcZdBt82uEsuVYM1E+GHHlFvNEdtlu1J2tap1y7argvdWyXY&#10;shCS5mQ21lLyFU4BmpCSZ4Zh80Wd5JcGaj5b1cy7c86RNBb/AE5QZ+cr2UDfKmdlgpplGqOINxD2&#10;FAybx6qq/SSIRqJ1U1/Lx8B7h0vu7NEqlXVIyerSJoKZTKuAEh70+EjPDwjVvbJr3eHR261msugH&#10;rgpVTcGmnqEdRTDzalhLqXGTNKQEFRK5JKJTzCUYRvyXzn/dU/O36Ztf5Afmn8o+c/Cvfpz6q+Ue&#10;3889rt7PtfC/2f47x9vz/o/Pv6dRnD13WynLkyZ/hzTnk8M0sY79ffjQP83/ALjeqpP5h/ZHU6eZ&#10;PW6HUn0Z8Z5vP0pzl5ssbrEeG7jTQ9zw1Vp5jLKmWVUWseQHKyipxETHUWcW5VUxjCP3j1LzZLcZ&#10;eQgASkFKA+gECOBjnen3PuyzatrQEiQAZpEgDwATTgD6IsbrrpLq5qbJWyX15xJEYzkLy2jWlqWi&#10;ZWyvyyzeIUcrRxFEJyalG6AtlHiggZIiZjeX4hH06U01vpKNZcYTJZTImZJkDOWPtMa13J3z3W3e&#10;paOj3HvD10p6BS1MBxtlJbLgAXItNIUZhIwUSBLCUdLsJqnr3tXCwNe2BxfA5LiqvKKzNfQmFZNq&#10;rFSK7YzNwu1eQ7+OeFK4bHEhyCoKZg7CJe4AIfaqhpazKahM1J4EEg48RMEYezhz4w17dbtbi7S1&#10;1Rctu7rUWusqmg28WwhQcQFZgFJcStJkrEGUxyOJiFsW8Zmi+F5+csuNdeKlXJSz1aVpVjKMjaZi&#10;LnarNpezKQstBTs9Jwj5o7TAAN7jcxg7AICAgHSdNmtyVBQbmROUyTxEjiTPn8xxGMTjVndDv1ri&#10;3U9r1PqSsqaSkq26lnyMNuNPtGaHW3WmkOoUk8JLA8RFF9iOOrhj05gpPaHZOnVXFGL4exRLd+/t&#10;9kui+O46esciDOFZDDRqkg+8HsisBEke5kAHsAgBfTrD9hUebFTpalLJm8svCcs3z5p+2J273zdz&#10;Ttj+wjqJaUdMI6yWGRUFIEv3mTjLirLm5znjHK5g2s4Dtr9TnM7c82YOkdXde7vUqU3t9WYXCn17&#10;GF5v8dML1ytQbuJq8edKQskXW3aizZBFcgpIAdwUvkmYyp+2Ur7SWgC3lnIoMiJ8eIIM+ZIJnjxj&#10;Vu3/AHA7ubZ6rrNaaXvNSNQXFOWrcfPqPUgGY6wdzZykmaFTCk8EkDCLQS+OuLTFNO1+46bs0o6T&#10;HY89lteAMK3JO4TFuvj5ozSnrPZa+7WarTcA/j2LoF3Cqi8eLdIDgIFKRQoY0WehRTClKSUBRVMm&#10;Ssx4mYlInnKQPAiUZa3uI3hrNx17sJvT7GuVtpbU+ylDQLSBJLSmkp6a2wPhWlU+JmcYr5pfqdwj&#10;27L2YFdYz4vzDlPV63q17LEDMWuYtCuHLRGy85GmLL1yyfBx4IN5aqSCBHiqLxmKjJUCqiYgiGNu&#10;yUaFZnS46AZgLIl9ACZj2KmPZE91l3o9xmuLGvT111A6zbHUlLgpm26dbiSJEKcQkLAI45FJ+iPC&#10;zvfeADLeMm3Idni34RseLsz5ELihhsBOyOVmUPd8hVqvySP01HoMPgnS7iIgaY6SMqkzK2T+BMmK&#10;nuB4jmdtNC86XnEqKz+koDw4AyiJaN7n9+NvtO02k9Hajq6HTtHn6LCG6cpRnWpxcitlSjmWpSjM&#10;nEmPxal6/wD6evdJ7Y4nUhnrtm6dq7BCUslbquR8gObZDw6jkWCEs6q09aWVkQhPi/FH4orb4Uqh&#10;yFE4CcgG8KstuVxQR8ilD8hESt7vX7oaiXV1bW4eDNInj+rTiZ9pizQY24i+NjYDCRFkcT66bBbI&#10;yquI8IxL6z3RzYslSVhma5WVq/DwLqWm2BkXk3ZI1oZ05QRQIs6TKKxREesjNqoWHUvNo/aJBAJJ&#10;MgoSPEniIhWvO5Le7c7To0nru/1NxsAfQ8GnG6dMnETyqC22UOCUzhml7Iinf3DnDRrHN1jMu3dg&#10;qWptiyjKTsRX7tU7NeMavLnJRyDOSnmZG+P0l2pjt0nqSq5vhkQOKwCYxjD0lqLBb3zMBTeM/KRK&#10;fDAKCgMPzQIftL92W+elrIjTSLuLhYG5ZGLgwzXIRlEk5S+haxIYCajIAASEdlAPeHPjJxNjnbd1&#10;dMPYnoefkoF7jPYO5Tc3cpnJjXIFUNd4OQqs67Tn5xwysFRR+OFdmgikZucoqmAVSgZRSWmio1Bb&#10;aczqRIFWMvkAASDicQAeU5RGtyu4bd/dmkbtetbw+9Y2gkIpGkoYpk5fd/YspQlWX4c+aXKUhFg8&#10;wctHHNgGjYQyVmXa/HOPaPsjTFsh4Nn7AhaUW+R6QijDOBs8E2Qrzh8WIVbWFkokq4SQBdNwUyfk&#10;XuIOcaVisu0md+E/ZbA2F9jtlclYKncMZ6s8xjTBueJstjrBbXZa9OTNemISCubeLi5Rs3hJ6vvk&#10;FTPzJx6KjVUTCAFEekFVbaSrV1HEkPfnJJB/4GXLMDKNtbZ76br7QPFzb69VdBTqXmUyCF06zzKm&#10;XApuZ5qACv0ohu/cdvEHgnKuKNfMiZLvtPv+d4+4SuKMPPsuXX4a7QtBiVZ+6vY6NhoxRkhE12ES&#10;UdO1nK6KZG6Zz+QgQ4g0HStvK+opbpVOePT/APDnG8qjvw39qlioddspuA/7f7OYL0/HOqZn7ZRE&#10;OGN9P0xuvyTj8qdh9Z61JPIKXrbywj+Z8lZF4ifYrxsy1LOScG7fswkGDpRJQW50R8DCAdunFNlt&#10;wJUpBUspKSSpRmCJHCeUEgymAI1NrfuV3w3FWn736hrKqmQ+28lmTaGA4yoLbV0kIShWRSQoZwrE&#10;TM4nTIGuXARhih4AyTkmrYYpVL2tfVpHXyZsVhywm5y27vEbGztdPWo1aYWn10pWOnGawKrt0kkQ&#10;eIAoYhlUym+GyW4/AeHJSh9QIETBzvT7nnSCvVtbgAAAzSAADgABTgD6ItYSpcW3E/cKfNihRtZb&#10;hs7PsMQUcFZHIs27ybZSyLJxH0+CiRc2lD5mpJS6HtgRFEyh1ilAw9+3Sint1JSudVlEnJSnMky+&#10;U4n5419uTv8A7vbvWyls+416euluonVOMpcap0ZFqTkKszTTazNIlJSiPZOPV5OadxntcRoZb5IJ&#10;DGVCo1efIV+ByXb5V5XrMlKvyOZBvWKo6gQUs1mk3rePXXJFNG75Q6SKqpUOxDmD5V26mrDnXmS9&#10;KWZJkf8AeD7Jgy5SjHtZvxursxUuPbe3Z+ip3jN1khLjDhlIKU0sFOYD4k5VcpyjieNHA3F5J0v8&#10;/NFqGysTRKcewP5lXihZOr18jJpuwjn7mORi811WqWmtuU42Ubq+SMc1MdByUfMxDh38U1ppKZQc&#10;kpx0fEszPjwwTMeMp+2Hzc7ub3t3epfs3Wt8qXbMQAaZqTFOqWPnbaCepjjJwrEwCACIlqT4y9GI&#10;XPg7Yr4yjKzk2OsCl+UmUrLJQdZRtDUwvl7O4hyPm8ak4BYorrAHi3MYBMZP7ekr9mt6VF9ZUlpJ&#10;z5ZjICDmnKUxI4yBkOEpYQ8U3dFv1W7eDaBu6u1WlHKcUgaLKHXiwryhgOZSsiXlTxWBgFRmb4VY&#10;DGWWd3dmaHlKMq9wpWSaTkdB5WrQiycxllQC+rPDGQRcdhFZFFX3U1EDFVTKPkUwfb1H6Snaerad&#10;mqAU2UOzn4yTIgiRB8CDPwjqJ3yXDVGj9idK3/SrtVRXy2V1GUvMFSVsH0gTiU8iRlIVNJOBBjQ1&#10;V+E3jerFyb3dhgZvILtX5ZRhBy9msErVmzkqvvoiWJXfiV22SP27JOFFkjB6GKYPTqRCxUZVNSnV&#10;NH4SoZfqAV/zfLHOO6983c1dbIqw1OoVttrb6a3W2GW3ymUj+0CJpURxUgJVzBBiz+eNBdQtmpKn&#10;y2cMI1u8uqBCjXKcmu/sULH1+DE6ZyxjCJrk1ERZGqQpFBMoom9spQKXsAdulT1roXlZ1tjNlCcJ&#10;iQHACUpDHlGqtv8AuE3k2tpa2j0Hfam3tXF/rVJCGXFvO4jOtx5txzMZmZChmJmZmIPDh142CrtH&#10;RNWKgk5YO0HzRwhYr8gsg6bKFVQVIdK2kN3IoQB7D3AfvDrAbHbSkpKCUqEiCpRBB+UxO/6z+5st&#10;rZVqytU04goUCzSEFKhIgg054g/LEhZY4ytGM55DlMrZY1+rt1v80xiIySsMnO3RNZwxgo9CKikA&#10;ZsbK0jkAasGxE+6aJDHAoCYRH16yOWigdJUpGJOMiR9YM4jukO6PfrQWm2tI6Q1FU0OnWHHFoZba&#10;ppBTqy44cymVLOZaiZKUQJ4ACI1W4aeM5ddFyrqlTTLIf1ZgsN/IUPXv+JMluKmp2H/KAevIstvC&#10;SkIMj+kr8s5j5ok6O9buhbbUyjV1cEK4/saQn6TTzHzER9FeHDjUW9ry1Wp5TILpOUVEbFf26qS6&#10;ByqJKEVQtyahRKcoD6D2H7+vgsluHwEz8VKI+gkiPKO9Luebnl1bWkKSUkFmkUCCJEEKpyPqi0Oc&#10;tP8AWvZKoxVJzViOq3uFgI4kVXVZNusnN19kkgVukhDWNou3nWSZCEKIkK48DmKAnKYes71to30J&#10;QtHuABJBIIA4CYOIHIGY9kaq0HvLudtleHb7oa8Vdvrqh3qPBtQLTyiZkuMqBaWZk4lEwCQkiKSV&#10;Pg642qpNoTgYJNYlWy/xDdhaLXYpOKTUDv4+TJJ8zK5TJ3/cVFQg/eA9JE2Klmeqt5xB5KUAP+UJ&#10;P1xvS8d+Hc5eKBVvVqD06FpkVsU7LbhH65QrKfamR8CIt3mXRPUbYCsQVRyxgeiWeIq0EhWauYI5&#10;SJlK5AtSgVpEw8zDLx8qzj2niApogsKRTevj3Ee6hy00DiUJ6eXIJJkSJDlwMjL9Kcac0Tv5vDt3&#10;dH7xpDUFwpKyrqC+/wCcONvOq95xxpwLbUtXNRTmIwnFao7hx0VarRicvRbvcK/DO2zyLpFyypfJ&#10;6kMVmZimagjW15lNl7SAlDsQ3cnYOwgIenSFvTdvQvMSsjHDyjjxkUpSoT9hBjZtT3o7+OodVR3C&#10;hori+hSXKqmoKRmqUFe9N5LWaZ5kSPOc4YX+VWNPy8/KT6DqX5YfJPpz6B+Qx30n8j8fH5Z8j+H+&#10;A+G7/i7eHf3Px9/P8XTx6Wm9P6XIn08vdlh4/TPGfGeM54xXP72an+8f3w+0Kz71dfrer6q/UdX8&#10;/qzz5uXHhhwwjvulER+Dogg6IIOiCMhX6rRSf2MV4teMajSjiPte5m5kVKyThFq7kGETWaU2jcc/&#10;N7LGMZODcStfi3ObFZdRqD1sCgQh1PcSURTVIQRXj9RrVtiKDrpxb473mtdPzdgFnyCwl12eznib&#10;B0ni7EGLcZ1pnU6XTabN41TtuUpfvMUW8XFZJyZ6uV0dgo2IkUyjdE5BE2VHYynbwcveaOXTHCMh&#10;Z+PDik4/cuVfGWc7RWZ6q48yDnc8NeprJUxiVeejoZ3YYuKpk5Mw0o/7JkTCNQFEhkXjRyqQRn4p&#10;WCd1eO3jLw/zhYMlLTL3fdDHO2mKN6q3JOVDsAqWxtuyBAa97CrR8eQWkb8rswRk4BmxEkiP1YlL&#10;skm+kA6IInjaxHDusWJf0uGhGbLtUcMYuqDSq7+bcHuHxMmrX2+S79A5HWXsaLVGXepFlXql7g2w&#10;e24bi5MVEpSoNAJ0QQ2bHNohs3c3GZec2Dr2QNdeNHULTyfql92ByPjyfxKz23sDelWWNWfVKo26&#10;Cirpe4BqnZ2R2bwGiKzp5VotsQTKuEGxyCEy8n6m9+ZsKtedHNutMnT2kvt7qjmDUqyWXJlBBzgn&#10;S/G45QSw5ippjBuyd3SNsObci3yJttjlTOnTF8q3ZLptECCJQIIaXziUiM5T+R2j611RkSzQurvD&#10;FuPulWGThuD1rIZPzbRHtbxczctkgcLt1oyxMKTKoLpk90joyJilUAgEOQQg7aNpnra3iq49L1lC&#10;tKpK3dbXbjQ44sWT8r7ZQgMbIlPsRtSmzKyIUJ3JOT6vVKDErFL/AGasNHPuGUMukdUghqPIxkPC&#10;9F57tTcAvN4YDj/xPxc6J44x3jfMDfHNMyVGY8yaNMcOI6Chcd3WvW+pOJmyY4vUA3BJ6ycIsmUW&#10;mqkUjhMqokEW/wCTnAEZy+cifFRxsWLPdnyrRaVx2Zl2wy5sChX42iS1zkcw46SpuKs0nx9V4it1&#10;uJszzJFHgZs0CZiwYsI2ZVbFIBFlEFSCIc4MYbcXYDmmTgd84dNzlLhn0VnNREZyRkJmXcS1ykck&#10;z9YoOUGJ55Fs7eTGQsHXaWbq2PxFxYYhk0eKmN8aBUiCLWaS5Gpmbv1HHM1vpkzIcND4M48sERev&#10;KFlnJFmyqeOGUQ3j4W8zD2ZEhEkIuIlcIX125905xKtJreI+KZCFIITjy3SG2nIBqxtbzG5B1ws8&#10;DrgVbClE48r1OZSja3Ja/a9xGykJX5TMDTDMmi2tg5N2bugwbgLAxKgszhHIIIuHcYCKxyCLmckX&#10;IBrHsHzF8CN1z7kmtUnWfDms9F3zteRrgd+wgIe25rrQ5eobF3AsmCsshKPLBhumB8ORsc3uSSZF&#10;0k0UFjFIIYZ+ojz9xhbecdrdSX3FptLzfUsdI7y6KPmbywRstk2egWtoh6lHVqHkIpmhY2OTlo91&#10;FIkMAOY9VdpJmKVsBTLkEPD4m9i9hNsePPWLPu1GMn2J87X2julbzW38WvAqTCsHY5qtwuQ0K87R&#10;bPa8zyjXohpYkmKiSYNSyfgl5twRVUIIn/ZLULXvbqHrlf2Doz29w1TeSEhBx7a95FpKCDqUSaIP&#10;jvPy/ttVPLpqpMUgBN4LhNPxESFKJjCKSpoaSsUhdSgKU3PLiRKcp8CPAf7o2dtlvHuLs7W1Ny26&#10;r26Cuq0IQ6tVJR1RKUFRTl9XTvhsgqV5m8ijPEmQlUYOFXjMIYiiGtXwayRgOk5j8y7ARztI4AJQ&#10;Mk8YZVbukx7GH904dJzZ7cQQpslJEiCtZB+YqIjcR74e6JQKXdUdRtQkUrttpWkj2pXQKSfnEMtq&#10;dWg6RWYGn1pqsxr1ZimUJCs3EhJSqzWNjkCNmaCslMO38o+OkimACq4XVWP27mMI9x6XMstU7SWG&#10;RlaSJAYmQ+eZisF3utdfLpUXm5rS5cap5TrighDYUtZKlEIbShtAJPuoSlI4AAR0HWWG6Dogg6II&#10;OiCDogg6IIOiCDogg6IIOiCDogg6IIOiCDogg6II8iwfwGb/AIR/CJL+YP4D/oa38b/1R/3n/qfL&#10;ogj5Vn+XoX+Bfw1r/LP8vf1Rf4L/AKt/zX/A7dEEe50QQdEEHRBB0QQdEEHRBB0QQdEEHRBB0QQd&#10;EEHRBHDXb/23/I38xsP52/4/8t//ACP/ADH+70QR3PRBB0QQdEEHRBB0QQdEEHRBB0QQdEEHRBB0&#10;QQdEEHRBB0QR/9k="/>
  <p:tag name="ISPRING_COMPANY_LOGO" val="ISPRING_PRESENTER_PHOTO_0"/>
  <p:tag name="ISPRING_PLAYERS_CUSTOMIZATION" val="UEsDBBQAAgAIABVPW0laf7mZOgQAAOEOAAAdAAAAdW5pdmVyc2FsL2NvbW1vbl9tZXNzYWdlcy5sbmetV/9u2zYQ/r9A34EQUGADtrQd0KIYEge0xNhCZMmV6DjZDwiMxNhEKDGTKLfZX32aPtieZEfKbuymg6R0gG2YtO+7091335HHpx8LiTa8qoUqT5zXR68cxMtM5aJcnTgLevbzOwfVmpU5k6rkJ06pHHQ6ev7sWLJy1bAVh+/PnyF0XPC6hmU9MquHNRL5iTMfp240m+PwKg2iSZSO/YkzclVxx8p7FKiV+qP64Ze37z6+fvP2x+OXW8s+QMkMB8EhFLJIb171AAppHAUpoJEgDckldUbmc5hdtKCBHxJntP0yzHoekwtnZD477RZxTEKaJoHvkdRP0jCiNhcBocRzRleqQWu24UgrtBH8A9JrDpXUouKoliK3P2QKNsqGdznzohn2wzQmCY19l/pR6IwSVVX3P1lY1ui1qsBdjXJRs2vJc+sTOGN/v6t4Da6ZBk4heOm1gH+qgonyqNN1jJd+OElpFAVJSkJvt+OMSJkjr2LGzUCUGCckBoCK1bx6gm1qWWbNEZZyGMLUn0wDeFMTwlSs1hLeemgccwI1mPOyywo4QmJgV5Iso9gzSQNXiKE7VtcfVJUf8GO/UF3AfuhGQEGX7oFTg7EDhhoLUI6q4pnuApuRJMETko6jSyAy9F00xCI6h3Y7H2JxRRJoEZJ02YT4wp9gQ3jTYjv+7/orY4bO8h6xLAM7k76NUE0NOyal0AW20+phXhLyfgFV83HwjS5uASGxtl4rseEQQpV3swc0xSWe4c/7hf9beob9gHgpEMqLlim1YmecMZCHUmnEpFTmAcAvyzeszDi65hlrgPD38Ldc5PZvptg2kr8a8TdieistL7aqFHrk8sXRwNAOhOxxhEVTQ3ha8+JOd7neC/8pURhi/2cIfR59oP+kbdaxDx0wFqq/BQF5NoIEiir7W/nhGTiatz0PouCXNwN8htEWIFToqRgXkKqDEC4ghQPsl2Sc+BSG7ZJf10J3zjFb2bZA3y5qBgcHyTV/KOw1v1HQE5KzTTvOQNZspTsLujctD7SH+jSAkEMAXLUjESClKCD+vAfmYkZ2GWgl4+BJlqqRuW1RKW6tbEBum4I/nsM3lSrsrmT1jrytap1+TxTtw8Wt0/mAeZIQHLvT1MWhS8wRzjSN7GkEXDQxBTRJAzw25kDKgulsDVp5o5oy7wnUnsI8coYBbJvShLMqW//z6XNPjK8iaXfRdvfXQSDQYUaIyBew30Olef1nFwjF40M7u+hjtT217ux6HmKpD3T4X06HrNX0QhWwddTtF9i2LRqmFLvTGRAysfxTTZV1j959hBmOz0FU7PnKGc1YdQuKRJWSg1Bsqg0B9TDvDxeHRktR8iG236fp5oGpP0+x59lbFDSfFNltO7xyOCtm2+uUhOtUXzB3ikMQvK/weC70QEA7I3byAo3erh/afPN4ZHxZ1fYyevxy7276L1BLAwQUAAIACAAVT1tJmrg5mXoDAAAXDAAAJwAAAHVuaXZlcnNhbC9mbGFzaF9wdWJsaXNoaW5nX3NldHRpbmdzLnhtbNVW21LbMBB9z1do1OGxMbRAKeOEoZBMM4UkJemFJ0axNraKLLmWnDR96tf0w/olXVkhl0LB0DLTTiYTe7V79uw1Cg++pJJMIDdCqwbdqm9SAirSXKi4Qd8N20/3KDGWKc6kVtCgSlNy0KyFWTGSwiQDsBZVDUEYZfYz26CJtdl+EEyn07owWe5OtSws4pt6pNMgy8GAspAHmWQz/LGzDAydI1QAwG+q1dysWasREnqkU80LCURwZK6EC4rJtmQmoYFXG7HoMs51ofiRljoneTxq0Cd7h+5zpeOhjkUKyuXENFHoxHafcS4cCyYH4iuQBEScIN2tZ9uUTAW3SYPiY+AMwuA6TAnuY2cO5khjEpSd46dgGWeW+Vfv0MIXa64EXsRniqUiGuIJcQlo0OPhxVHvtH/YPb/40Ho16AxbnsIdNq/P+62zk073zcWw1zsZdvpLKyS/5jsM1smFGIQu8ggW3EIsScbU7ETH+hfCBiw2lGR5DEPdFpivMZMGKPmUQfy2YFLYGeZwE/vuEiA7NBlE9swlqEFtXgBdwnlA5IVZW2Z/Z3eZ/d29tdgD738Z1000Q2YtixKsE8ZbcguDVdGV2lirtWK4dzLSki8ignQEvMtSWGm/waVQbdTcomSMRZAY62EumKREWIw9WhibYmSssGWbt1c1CWLhPAI5HVzLRZSwHAM0q/J52l2PRc0PupCczHRBpLgEYjXB2hUpPiVAVpuRjHOdllKcF0uMFOhxImAK/MDn0QP+ztE5ukgLtHQplmC9h8+F+EpGMNY54gKb4CijXBiPX78XcMaMWYKyK44bg5POceui0z1ufdxwATI+YSq6JzgWHNLMPgY+w9iVRhdSaszmCgRmJmKFgbI+XPBSrUqYlX0nbFIW3RWyBMVyC+TjMfEgwtYUqoCqgBFTRCs5IyzC8TeuhSZCFwYlvlk8tHkQQW9KhCqpxjhB6CznkFdB29x69nx7Z/fF3sv9evDj2/entxrNV2JfMufN78SjWxfpHZa3rNPFKro+rWHgtsjNS6Vcfv/iTumftd5XqUi39XFYqQ9ag0pwvSpavTdVtM78EuyvLMBKFHCDxX5d4g6TIhUW+N9szge0yR/99/gee5w2ecSY/2Q0/puQ/dviCrZ25wqDGy+S7iQVSqSYCLdLF7fP5s72Jt7ibjyq1RBt/TLfrP0EUEsDBBQAAgAIABVPW0k5dsOeuwIAAFoKAAAhAAAAdW5pdmVyc2FsL2ZsYXNoX3NraW5fc2V0dGluZ3MueG1slVbbTuMwEH3nK6ruO2GvZSVTCUpXQmIXBIh3J5kmVh07sidl+/drOw6x24ZkM0LCM+d4Lp4ZIHrLxPJsNiOZ5FI9AyIThbaaTjdj+dU8bRClOM+kQBB4LqSqKJ8vP/1yH0kccowld6CmcjY0g97Nwn1TKN7H94WVIUImq5qK/b0s5HlKs22hZCPy0dDKfQ2KM7E1yIufi9V60AFnGu8Qqiim9aWVaZRagdZgQ/qxtjLK4jQF3nm6cN9ETu/q4+wPaDumGTra9WcrQ7SaFhAX+fLayjBemNvjV1lY+ZiA8BcN9OsXK4NQTveg4stvv1kZZMi6qf+nR2olC1vQmPPxI75zuKS5GT8b1YWVUYJNyDoafQVfHpfrbQDyv4ZzT+y4KskfbV0PFoJ99JTDElUDJOlOrU2X8u2hQTMfsNxQrg0gVPWgRxP0I210d02s63FP8MZEHoC8oke8St5UsGrjDZ3Ghp6wWt24XRFi33VBhAp2XhmE2Ct75B9T1yNkoOyRz5zl8CD4/gh+aGk53RvfUP+aQfl99FH9jRkENce8M3fHzmx93dvZ1YFzr+gwlcxhaTeC2dcUmRQvrAL7fiRxpja25Cg4IuiOFY7x2+LS/TNCrUlyoPctd7rBCDLkcKrvXKRmW4eB2+N4V7Z/G/oE2/MMzSq/mlNEmpWVyVXPZ553NXflmyenKb42oO7ERk4lVVRtQb1IySf7ERJhMli2MzYEJ0lQBZKcrjLxl5wqv2iqFNTavBqDrnliXYsrWVFy84OvDN4gjwkDxpaJpblOUPbem4HCtwBQlZVdA7SH1lI1HBmHHXBvDRQu4aHMiDaDN9Ru13gPGwwXhdccdGQACFrSL4y+VUJcbDhBeDVxyXj1hIaz0WVAkKbaZRZNf7eL+5uj7dztNNt64TpzZ99J0cXGflxBo7T/U/4DUEsDBBQAAgAIABVPW0l70tLPTgMAACgLAAAmAAAAdW5pdmVyc2FsL2h0bWxfcHVibGlzaGluZ19zZXR0aW5ncy54bWzNVttS2zAQfc9XaNTpIzG0QCnjhKEQhgyBpCS98MQo1sZWkSXXkhPCU7+mH9Yv6coKuRSaukzb6WQysVfas2fPrjYKD25TScaQG6FVg27VNykBFWkuVNyg7wYnG3uUGMsUZ1IraFClKTlo1sKsGEphkj5Yi1sNQRhl9jPboIm12X4QTCaTujBZ7la1LCzim3qk0yDLwYCykAeZZFP8sdMMDJ0hVADAb6rVzK1ZqxESeqRzzQsJRHBkroRLislTm0oa+F1DFt3EuS4UP9JS5ySPhw36bO/Qfe73eKRjkYJykpgmGp3Z7jPOhSPBZF/cAUlAxAmy3XqxTclEcJs0KD4GziEMHsKU4D515mCONGqg7Aw/Bcs4s8y/+oAWbq25N3gTnyqWimiAK8Tl36DHg+uj7nnv8OLq+kPrTb89aHkKv/A5veq1Ljvti7PrQbfbGbR7Cy8kvxI7DFbJhZiELvII5txCrEjG1LSjY/0DYQMW+0myPIaBPhGo14hJA5R8yiB+WzAp7BQ13MS2uwHIDk0Gkb10AjWozQugCzgPiLxQtYX6O7sL9Xf3VnIPfPxFXo/RDJm1LEqwTphvyS0Mlk3320ZarRTDvZOhlnye0QhVlpjMYS6YpERYTC6ar1ongT0REvV3vlv1kbIPsosSliNls2yfCem6Jmp+0IXkZKoLIsUNEKsJVqNI8SkBstxeZJTrtLRKZiwxUnAgYwET4AdeGQ/4s0BXGCIt0NOJJsH6CJ8LcUeGMNI54gIb49lEuzAev/5bwBkzZgHK7jk+73fax63r9sVx6+NzlyDjY6ai3wTHEkKa2b+BzzB3pTGElBrVXIJAZSJWGCjrwwUvt1VJs3LshI3LortClqBYboF8PCYuRNhaQhVQFTBiimglp4RFeKCNa6Gx0IVBi28WD22eRNC7EqFKqjFOZAyWc8iroG1uvXi5vbP7au/1fj349uXrxlqn2ZDrSeai+Sl3tHY0/sJzzYCcD5eHpzUM3Nl+fEyU4+zfTIneZet9FY0vWh8HlSrb6leC61bZ1T2rsuvSj7Xe0kirRAFnUuwHIE4lKVJhgf/JdntC4df/P/i2+EOF/4tZrG3f/zcJ/za/yqzcXcLg0QtZDe2rt9tm7TtQSwMEFAACAAgAFU9bSdKvPqKLAQAABgYAAB8AAAB1bml2ZXJzYWwvaHRtbF9za2luX3NldHRpbmdzLmpzjZTLbsIwEEX3fEXkbitEn9DuUKFSJRaV2l3VhRNMiHBsy3ZSUsS/N2NesTMpeDb45uSOZ8J404vqRRISPUcb99vt3/290xhoC8oNu/YfcHhgdRHqOehEaWaYsNRmUnxmOeOZYCQgy6P1Ud+eECwBEc48rj4sU6bhRyRyTKIQB41oBtFKRPvBkqwx8ffwdq9R1a6iRr/jwlop+okUtu5VX0idU8eQq1e3mhUGsCyZPoMuaMI806FbXeTJ8WEI0eQSmSsqqplMZT+mySrVshDzrvzLSjFdf/HVDhg8DV+mnh3PjH2zLA8TT0cQ3ST8qwzb532cQqAwpzHjDd+BW/+gnnG7oIAuM5PZAz2+gWjSiqas1aXRGMLHRO3V6uYQos1ZtrY74u4WwiM4rZhuWU3uITxQqkJd8AGVlil0pIW2e35EuaTzTKT71AMIlIPDgm1X906FuuNPiDdCMhihJTKmedfFccHYW3RwTZB1hs08x0Qsr0Q0hb0cXJCH09jwGoH9V/R95u4s/dJ62z9QSwMEFAACAAgAFU9bSZZRcFq6AAAAowEAABoAAAB1bml2ZXJzYWwvaTE4bl9wcmVzZXRzLnhtbJ2QsQrCMBCG9z5FuN3GbqUkcRPcHHSWmqYaaS8ll1gf35SKdJGCQyD/8X0/yYndq+/Y03iyDiUU+RaYQe0aizcJ59N+UwKjUGNTdw6NBHTAdioTtijx6A2ZQCxVIEm4hzBUnI/jmFsafGog18WQiinXrufp9A75ZPJhVmF2K/uX/ZmByjLGxDXaLhxQpXtKM8LIawmTc9GYW2wd8F+AWQNavwI8hhXAxwUg+PfFU9KRQvpmCoIvlquyN1BLAwQUAAIACAAVT1tJlBOzImkAAABuAAAAHAAAAHVuaXZlcnNhbC9sb2NhbF9zZXR0aW5ncy54bWwNzDEOgzAMQNGdU1jeKe3WgcDGVpbSA1jERZEcG5GA4PZk+8PTb/szChy8pWDq8PV4IrDO5oMuDn/TUL8RUib1JKbsUA2h76pWbCb5cs4FJliFLt4mjiUyjxSLHHYRqOFTXv/AHpuuugFQSwMEFAACAAgAgJLIRook4qj6AgAAsAgAABQAAAB1bml2ZXJzYWwvcGxheWVyLnhtbK1VTW/bMAw9p8D+g6F7paRd1zawW3QFgh3WoUDWbbdAtRlbi78myXXTXz/K8vecbgV2SGBTfI8U+Ui7189J7DyBVCJLPbKgc+JA6meBSEOPPHxdHV+Q66t3R24e8z1IRwQeKVJhADwmTgDKlyLXCL7nOvJIz0CRmTi5FJkUeo/cZ8jdRbok745m6JIqj0Ra50vGyrKkQiEiDVUWF4ZEUT9LWC5BQapBMpsGcRrsUv8djb8kS5ne56B6yFy/PXBN0nI8KzEgKU9pJkN2Mp8v2I+7z2s/goQfi1RpnvpAHKzkrCrlI/d3d1lQxKCMbebaJNegtUmiss1cvRSLi9RR0veIddgkoBQPQdE4DQmzWDYBdrcxV1HNowa0hlftRM1b+W3M+6ZxqzrHOue8eIyFivCoD+msk0CXDaO6SXXdSkEPjYJWhok4En4VQkJQvX5rJTJfEBuwVVyVJ1Wljwf4tOK+zuT+FmGoorqDtG0atU2jFajloG30dUdBmttugetCQlOqmfskAsi+cCm5kcWVlgW4bGSssWwIdpm9ct2kriFupJP47B96Y/xGrfmpXutMBfgfjfmERG1NRBrA80qgj4YEa6oBi21sVOcxNTG7nFTxmPR0PTDZHOum4EUczWUIOIYB15x1dnYICpIrdPELOcL2Dg6CIxFGMf70JMP49CBNwuVukqF3cBAcZ/5uAtqa2zKycR1HYmoV5LKJdeL6hdJZIl4qeQ72jF5WOnxt5Jqjm1y0B+fzP0ZxEKMZzC2ZWF3mqbevmsN7M6dadT6b3FoGasV5AF3k1quZhSIf+QSw5UWsb/s5NfuwBx3lPDUd01zfUe9ZuRYv4JQiMF+6xampSQRGMx75cHHaY8B+4nYZhK9MhyJus7SpA6WserP/VUWbLV+3znb9UIddrOGTgNJi7Ex9RHWEMivSYNRDmncfERXjTruRwJ0YtnijxQmKNMs98h4f6jtfnl12Vz7HTzjrfWvubWCbyxtWep1wpyBW67q9iFvvBnz8DVBLAwQUAAIACAAVT1tJNdvZrWgBAADzAgAAKQAAAHVuaXZlcnNhbC9za2luX2N1c3RvbWl6YXRpb25fc2V0dGluZ3MueG1sjVLbahsxEH3PV4j8gCWNbgtbg67FkIdCE/K89aphiaMtK4WEoo+vNq1x3Lq0mqeZc+YMMzp9fpySfc5lfpq+D2Wa0+dYypQe8vYKoX4/H+bl0xJzLHlzqtxPaZxfdunrvNZaNZchjcMy2hXNW4zC20NKauVUy5hhFEnmqVfIeW4b1oHrwDbMUWL7zW8SP3WXuI+pXFbtN2fonw27lONSdmmMr1s4Z7+Hzjf4uAzj1Hh5K9ga9Ti1OrYGYoRL7ivVACCQ5Y44XKXspCbIY8YxVKMoUECEc9KJSiTl0LLQiabCfCcQk4xRV6mnrRtpbRy1VUJHiG7TvOpsDcFIjBEhBJirXEAwGDU2NA0Naj0gODAgqjaaKEDBBhNY9c4Ly5GiXmBcmTGA8em4p+3en+tU/e91juf8h+DFL7iIrt7aXDBXv39elka+jU/fDkOJ6MuQ4278cB3ubm6uf3nyzb9HxmrUtvFfff0DUEsDBBQAAgAIABZPW0lCDPeL4RMAAIwpAAAXAAAAdW5pdmVyc2FsL3VuaXZlcnNhbC5wbmftWmtUU9e2jvVRNT6OegzUIhStUC2CERECSNRKsQXF1iqNvJTEYKUEQwoB8qKKIkUJiIqBQFo9XuoREiDVJAaCLwhIHtVWAoYk1UB2NZAIkYSQ193B3qN3jHP/nHF/8iMjY629vjnnWnPOb84x1irZsztm4fwV8yEQyMLPdu74EgKZ5QGBzCTNnQPOeK/PrgP/ZhC+jNkOYcu8noODWenbdm2DQJrpUPuh2eB43rGdKAIEsuie+zdDnPUzBgJZ6/vZjm1f5aWMqNromIR+wyHXicHBwX+cPj2rG+PH/WDbh1+v2lYeBikpvD3v3BpMd8XQXMbcd3dOzKxBGEfu3UOlt1//5/VJw6m6f+orAqXfJYzQn6j2PprclyN/n3PROqnnpFKsQ1Uc0cSz0iyyuT8dArl9dqKXJ8o5B9c5sZakDbly39/mP1r4aHGvlZjUdVZ4dgakUNmUuHUBWuKQGgQHh+s+KXu0BCsqgaZSxh+by0ABI5eiT8A7mdUZz7b/wx+jngCQLkHbTAjkWOL92WjJJ4TMpNPfnQy1h82CQAbexd/xNP0a6Rf4j49bR60AKysLnMWV8g+eyT/ivczj0XJ1nwo8mQHv/1lXxAeHxLue6MBaFaEL8ewd8OM89BnBd6ChwGkoqMX/DFz3qH9LMXN1IGhM7YbOS7HpFq/ssings3YEzabUpDgmFe3UcYeR5nq/3aYyOnNK4bo1MgNi0As/AwIx3Keh1SRjW0JW23hvO22m44GnKfstIcgQmrUnNcXxzKM9b7zWSE5/f/kpYtD/XiPwb/4AOdYEnRch4MB1h9+STZDE+FBeSelbyKAl6jlFxYPJi0xCzzFc8awfkI7n8a4nQriuPUQIlBPug2HBXxYfYup5z20m7sSdtaZSL66DbKgHV4Z+n9am2dnUtbnEY97ikkUlSzovAax/nUpJrsyR3bl3jOSxdE7ZFwfNlcrgxQ7qqStFZ8dViy6fgMdHvNFAZ8TSENovnm1Lu3+tO5OgsW8xFn3Na9+vHionbk0Kzn83Wr0QPjbaGC+qU6TUA3VMucB4wfV7gwaqPZe/FnD9ziUtQsQkQSCFEfiRJFvgydaaDyr+eBQ9OavUx/myWBNQQLcJ91PvP3uEGL/iGZT51PF75Z5Xj6gVWFk6mwR7rjcauyxdt7rkVk4qZ4DooEZQ5Trb6DnEuCO0ktCVLwMITIYXUmPjwerfOJrN2FtqvBJgaPm1QHI5Eg5usSOZ2urL6lmFSz6Ysg4qj/UDqqP1o491CJxsaD9wteMkeaHf/KFbwCQntaqonty4cRmk92C5jaPkwFfRdM4q8hb/o8zq4VBg4wxfxbGzKL2Wf+FNKPFzZetfcvmfLziChZU2Q2eiug5/f6ljcM3Dp57Q3dJbHyT7ixN9EqJkzQRcc5SaSYqSUcbScXIgjeiKLOtCyDK5e2oZymcTP5CieAYSpYGgDEf0FtgZA5af+Bvo/tnegCzYkkzn1qEHI2XSFflLKWXAReXYDSmGll98OxyhLmocoA5EKXVe2awBUdTFYRLbhFMyvq1xNCixQgSHQSbbw1tlb/sCM6Nu9m9d2zeUNtUnbZW6wuCc3akbUYOH71yarZ7cPIHC1NWgPjLA1OLujx8vWzXGJ5RxPaWjplF7Wrf9PQEtCqnAwRT9VByL0khHsHoy8yOtJDNDK5egJZsJGtT59Bp0QLcDzFTsQ/KLyDEBmYkE4DLnWA5DHMIDIuMpyb3Hjh1toSfx4spqTA9y+2mSkK7BMEJytooAnk9+tLlyRGGThTwQrRb3aEusT4aqvTgoXEQdycxCqx+A7CJbApLoH7uTIkrmorZ2ENZXt/Br0JI0QzWK147BfsEXzW+rCdiTfii8MhMgcFmoMPmN6ony7uPfsROdksskVSqO1YGH3dSvsvPzpBoF507A8eD+GPMWbh2Ab6Frt+f7WeT4FkdcVBVliMD9INVSY6pzNAKbCIY8QebdOzgdPg7SRc12eQUrdXl6xQfAhbxyefTNZA7KUCUHCqRUbLZD5yTIBPFmhA+HYJ/E5NJdOXVv0lAcB4tF7WiENtczUb92tv6TLMU8rcpUdIwLGHNf/joMOw868OQQDo/gSTG2Yf9KJGAMtoZBHzGYibBHVnvAufQym4zSa+rRpn7ScUuTU6Zs5JLiGPle9Sl3WHKpoxdxQx7nrb1mvF7yqd6yw0xbsElAEZn7E965k1SMMJOZDCLWy1JpYxu7ujP7EwztQqxQfMGGrUlkvGWkZFJWmDM6fj4Y+vxrD3JVHIzSb+BPRISiIFg8vybgbwTltei8sgtKYmmPINNPKU+LoHl7qPVw7KHq2dlRSM4DuZelDVfT7SCs9K9jTh5YyUtMt1zaaArLVWJrrAMDWbV7bZJhA4thFOSL78YZ2iOcw0iat6VK33LqosCFRwoZph6FbmJRqUobbvk6Vfwm7fIkDcaAvvWzWGljD8a8VkMFGX6logz5yO8f67gb5FbMIRI59P6tY5r1H5rwUUhuYJ0JmFxH9vNJfxphS6YFpMH6gsWUdJr+HYTtUsIT+XomXdkYnKofzqhNKmbGs3tGqwdN3PZ5XvphtlZSdD4nG8zW8QOSuEJUuoqG6xHrB5k6u04115okytL15bcK5KOXTHwgoy2lSpUjcZQBlnD5G3ZH+0M7A9i71y9Vdl+G2+h7oZq9wcrkZWuwvnUdmbAitANhH88cNeHZ95iagDBFt9hqjzNEQPvsDId0xBrsAyT1amaXM9AAwUrS8Y2qZ5sBFufhJBoi7s4VxDuTpJcjbRItUys7HuUjzx8yM3uKCserB7UIeeTNnCU05jCJssCUw8jcrx8hUAU4a56McvkOyEXtKQqvjLJQBVkWovgw1ea1uhKN0XA5IJ3I8r1A1lJHX1fkvOFW7whU4WFfGLc8wx/6S0Ag90gNRYy/k4vDfu/J3dn6XUsmrBQoq7VhmquVLZckd/GwGq4j3BrGYnWnEdkJ5lqK1JnWdlEAM1mTKofTn8WAWwF5ilMpP6wkVNowqTFcTqTIiyhbw2sUSxXreYDJGqwcMgajuoADUm1YnTYcDFVeZyGCdYWB6pNbGxUbKvWRvCHqMthYujlY/GCwGoBjxjwVnF3OOrTUK0uzhT1AjWQp8t/soZoxtynwFbs2YLhl4oAHZzWUG2BmMwI80205vhNL/UvVuifJG1EvdcstQHWSFl3YDU//3nmp26q+ezxSofupyXRL+i+/7ghG7YjK9WUlaIBMHZfeBbpt8sFECFf0ueMRgNBuZ2eJogR1CtEJbfVnXtUcVFmw8csjz7aaGU2vbsWzu2/gh6/K3xI2bz63XNO2xh5mWmdp1R66EG3e23qgdrZq2Hg1HqaVj8+nmGsyjnUrrtYW/WhtPl0/GY79Igopehm+W6QwteVlvOH4h7thlSgJ8PiFSkLfInHsL1lQstDELg4Am8MeCrBPk5Gaw9JuyuoJ7Rx+051cri06UTJb/3Hvsvm6m/vA9P3cP+DDVcNqadODkXnvlizpzz1+H69zClhw3Tdvo1qDn3pCcn86SEWgDe0y+5Gtabdbbzj5IwhTYPG37Z1nFNb1452tv7+Vuz8gxhed1FUF62rngT3KHGvbjPrLHWvr1f1gh2d/Q++RHRhfVvkGqK2osH7iKrVe9xMxYuBJ1p+huquSN7m1V9r62+2IOWcEqv+rv/uPG8M0p+1T9BlEiCmy+V9H6xvoifZe4VYdFpu0oTNyk1vosYtTzam7b/ojYKordQu/jeIe6YN3DmiG66CdbwzGzYCfgVtChcBxt1Tg7OKoiT+Wg+puo0tAEGRrNKgHAlnnlgvZ4z4JSOEPbnMgX7nlQ35cFegeLHcLg/x8ehoyDZmGTEOmIdOQacg0ZBoyDZmGTEOmIdOQacg0ZBoyDZmG/P9DxjrTWRSz+17/j+b/XMjP/JfP61miAouKmNrmMCs5arJJmqCxqS0pTGaCLAhgmFRbFoFLdycqqMIchX4V4NM++ZjDPuCjE/Vjb2pGbDkVJppsfPQx/mllfFT++Akf+0FSS9A+WSjQRooEkfYsH5p9tJQCF1SMH/JWGuCcbJYic4RUQt4VlG9X3AoPbDXJIpTLyM+z1UIx4ZeLgvqJ4ld9xD2t500g3BCfwqT8kNMVO85lOb618RMEcpwysZwzsrcdQstJykvu2SUjWfL2yx3sM8O2c0F/xCIWg2fiHOzo4qkLMoQX+WuEYtGTTELsWAj1gUcdpwwqrCxIHvaWv0COss/EqreNfimbCYHwkfk8E24hPiOXTrmh1PUOZrSRhum+gQF1JtU7q8V9K0njr9cFWVF21eRT2Ii36yhP2th96+U1qus4v6kv0+SVK04ZuZm/SIgGF1rWZlW0D2m4x34Rzrmu2sz7COndTLIrlnrAhJl19wx94Fy9rqrdPmR2VvWtfB+UHM+zQxcQcxUHQf37h9qVA8knMk5DS1WbY5AuqzyV8vLOu5yoyT+vxAQNE92K+nctg6URv3XvttWiJilD7q1XJhc/xtUkmp02Yxbn3lVnBv5pWJW6t29LHTg9qvVxTTxmuewArfahq1bjNPOUtigMcRj8po00gxY1z4AU2sYGXImq2BtCmNvqAM1MqWvdR4EBucodgWOprkkFrVZ6PcspIgF3s6immixcDyB3aAdWkkCjw2gum6Z9nrfQlnJ0yi7RJtcIJuVV5ANhG2D2cfwZ49JkooIdg/5Ia2oGYzzqekMj1kdIxKWnCtbTvLNIXYYDDbnKyA+Bc2I+FSeD01f7APhBbe1Anb6qnaOAt2jIURnSnJor4qTSh3bnbPyhZqXf0qXYsY4nKv8x7VK9fZROG5hTqGpOENvEcWZE5e1f/975elsVrBuaxuWBOUex39eeNFzrnnz+kwOz/qKSa+72UiBNhjEUPxVN3LJfmOm9kRv4knsqCcljB9ErldxTkgZ9W9EpSRKdQMBJC0rEzr807/vGD2pTUTqvIah40CONlpWMtTl6xJDPb+iZoIchkNuUiZf3FvP0RRkY7J33S+brAb/AhozLRYX56RM7vpfcYl3Jr8ihJGy9KcXs+kVt+VKY0fIk01TOiBRZB67xN/CMks35AyjjriTEp+cFIoCtQg+S0MRdsiXuIHLf/unCeKdZ5zZVBlFFvrmzM0FXjjrxZOieo/vLltAdo6dfb/3l310RO3T8plriskGjkP832sQ9H5HVHsAPBmBdpqPOFUv9MF6Kz6ueJFeCoVDcEEy3wvG+unCZg67YUPdx4FtKsWPSdiGlAckuRyTIp8K9vxvZJD518nUILxaG3L2BHamMxsVt6ir9UUBJtmPxXmKbhJrLDfwZUC3izqnusBDaKkk86Scb8xsQvEhRax95XaAX4DnX72dML3F7A6jwvqGaudodc5LhdQ/X8eRB6kv9qqApdYLfDbVL64fLFkIgA8WqFU8P1GOp7z0NoPovwLT8KYu4r7jRQ44qHXw8yS4qWWoNVmK9Jx+OE3IVGDA+fRlMS6QhUrYXf4jCxJO3kRz40wMi9eb7J114ZmxWBkgKYEpLRqGUB+R76bk88VSWVnUhG8imlRrpsReqha9T+6k0VDPAXsauQGkEG6B/wks1+c25sCfi8X26n2aPtZ5jhcjtO++P0r7idxqqpyI6mI5Wq+rowYRMnTZHWDse8ypYb6zxJFBY4W8frw5Ke5H5UYypl2kXCLe8ppMu8t7DvbfLkabRUWdzxGYI5JgPFcyzLMU8RRczsc9bu11S/XyiPTqpZWuKZgb++YqR86oQFAjcifUWT8pOSELwh6glNIPw0wtaqFi+3GOsrVnoB0wxi94laXKe6EPRrmnZ686CaSPMDGyuyxCNjo2Sg42G9il1SDXVNjJy4OmXDAJUmZx0yeebLsnxiMobseacTcqOVrQv4bmwJ74/me4OHkwvIUVxWsxviuqsyCvXV2YsMV1ZbeLTg9KQMUldlvuGgsgdSV8P3yy5UVY7f4H1vxgnyc5IS2z0X85d4dnbryJOkQeVPPm8nu48eboiekQQTYX1COJ71+oB7tcyIJ1yoZ3VgqvqMJOpMDX9htAb9NPi7vyVnBhq5CoWi7hy0Jy/IEYQz/7MSSXfKTBznR91JWk2/3KGHDRISiNu8V41xWiig8sWbbwWbT1Ot6IuMYqphvQpMswYZJZxhZrXGWydyuCTibzXhGhwWDSalNJYu+LZXdo9wyjo3TNfNVv7f9xbCYFn5SBeS4hd+UmXxCB6HS2AiqhRsd/D9RvCwdUDLUR1fjppZeAatwkNY7CK1pDDDnhJXJRMuSeQkih7HXRhy2EbhTbjVJzXT1UyHH+fMKMJrGTXx9o/iTSLfU/9m6LzHCzCYD26q8cSF4JUhnss9qG1ts1R/M0D5iqh7UR0gtKrsr3dG+uWDxh7F/OOWCZAr+MekoxtPMpUfbK+V6nKjX9+joXOXwuA3cQAy3W/YHBN3xazu7aYzuvvXtfe1U9uZsSmXKMZeDMOa94WW2Ab4fEyShIrNPAm0sD1gXTeSGOXIs/C99G/4L+8tb8htjSO2juIcPoeZinsXj1/1euBSWMqH0PJ6zH+kVfmwQTLNEcbykh4AepnV3qsyYJvSLoV1fr49jnxK6+gsNSVHs8EKftoi1KuvQuB5DEV34wQSzIUxRbnBGf056kWZ8O/6Yr+es7nnsnbeevu+6lU65D5U3dbVOx+6zeuSJ166/f6I8eZ3kpyw/j7C7bravjlVjHS2dy22n1V+kX4XUm7drvuOkdUMN7hkfptqLvF2hm6EzlBM7147JrBfZJ6MmdFjPuVJeSz6N072NsPHv9vUEsDBBQAAgAIABZPW0lwz8rGTQAAAGsAAAAbAAAAdW5pdmVyc2FsL3VuaXZlcnNhbC5wbmcueG1ss7GvyM1RKEstKs7Mz7NVMtQzULK34+WyKShKLctMLVeoAIoZ6RlAgJJCpa2SGRK3PDOlJAOowsDIGCGYkZqZnlFiq2RuZg4X1AeaCQBQSwECAAAUAAIACAAVT1tJWn+5mToEAADhDgAAHQAAAAAAAAABAAAAAAAAAAAAdW5pdmVyc2FsL2NvbW1vbl9tZXNzYWdlcy5sbmdQSwECAAAUAAIACAAVT1tJmrg5mXoDAAAXDAAAJwAAAAAAAAABAAAAAAB1BAAAdW5pdmVyc2FsL2ZsYXNoX3B1Ymxpc2hpbmdfc2V0dGluZ3MueG1sUEsBAgAAFAACAAgAFU9bSTl2w567AgAAWgoAACEAAAAAAAAAAQAAAAAANAgAAHVuaXZlcnNhbC9mbGFzaF9za2luX3NldHRpbmdzLnhtbFBLAQIAABQAAgAIABVPW0l70tLPTgMAACgLAAAmAAAAAAAAAAEAAAAAAC4LAAB1bml2ZXJzYWwvaHRtbF9wdWJsaXNoaW5nX3NldHRpbmdzLnhtbFBLAQIAABQAAgAIABVPW0nSrz6iiwEAAAYGAAAfAAAAAAAAAAEAAAAAAMAOAAB1bml2ZXJzYWwvaHRtbF9za2luX3NldHRpbmdzLmpzUEsBAgAAFAACAAgAFU9bSZZRcFq6AAAAowEAABoAAAAAAAAAAQAAAAAAiBAAAHVuaXZlcnNhbC9pMThuX3ByZXNldHMueG1sUEsBAgAAFAACAAgAFU9bSZQTsyJpAAAAbgAAABwAAAAAAAAAAQAAAAAAehEAAHVuaXZlcnNhbC9sb2NhbF9zZXR0aW5ncy54bWxQSwECAAAUAAIACACAkshGiiTiqPoCAACwCAAAFAAAAAAAAAABAAAAAAAdEgAAdW5pdmVyc2FsL3BsYXllci54bWxQSwECAAAUAAIACAAVT1tJNdvZrWgBAADzAgAAKQAAAAAAAAABAAAAAABJFQAAdW5pdmVyc2FsL3NraW5fY3VzdG9taXphdGlvbl9zZXR0aW5ncy54bWxQSwECAAAUAAIACAAWT1tJQgz3i+ETAACMKQAAFwAAAAAAAAAAAAAAAAD4FgAAdW5pdmVyc2FsL3VuaXZlcnNhbC5wbmdQSwECAAAUAAIACAAWT1tJcM/Kxk0AAABrAAAAGwAAAAAAAAABAAAAAAAOKwAAdW5pdmVyc2FsL3VuaXZlcnNhbC5wbmcueG1sUEsFBgAAAAALAAsASQMAAJQrAAAAAA=="/>
  <p:tag name="ISPRING_ULTRA_SCORM_COURSE_ID" val="B27A10C9-C70E-4EC0-9181-4AB07C3DA4EF"/>
  <p:tag name="ISPRING_SCORM_RATE_SLIDES" val="1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Content List"/>
  <p:tag name="ISPRING_OUTPUT_FOLDER" val="G:\RadioGraphics\2016-11 Nov-Dec\Histed 160080"/>
  <p:tag name="ISPRING_PRESENTATION_TITLE" val="rg_160080_ppt [W]"/>
  <p:tag name="ISPRING_RESOURCE_PATHS_HASH_PRESENTER" val="a4f82f8a58903c91c9de4ffcb6cb55a285c231"/>
</p:tagLst>
</file>

<file path=ppt/theme/theme1.xml><?xml version="1.0" encoding="utf-8"?>
<a:theme xmlns:a="http://schemas.openxmlformats.org/drawingml/2006/main" name="UCLA">
  <a:themeElements>
    <a:clrScheme name="Default 1">
      <a:dk1>
        <a:srgbClr val="000000"/>
      </a:dk1>
      <a:lt1>
        <a:srgbClr val="FFFFFF"/>
      </a:lt1>
      <a:dk2>
        <a:srgbClr val="000000"/>
      </a:dk2>
      <a:lt2>
        <a:srgbClr val="8B8D8E"/>
      </a:lt2>
      <a:accent1>
        <a:srgbClr val="536895"/>
      </a:accent1>
      <a:accent2>
        <a:srgbClr val="616365"/>
      </a:accent2>
      <a:accent3>
        <a:srgbClr val="FFFFFF"/>
      </a:accent3>
      <a:accent4>
        <a:srgbClr val="000000"/>
      </a:accent4>
      <a:accent5>
        <a:srgbClr val="B3B9C8"/>
      </a:accent5>
      <a:accent6>
        <a:srgbClr val="57595B"/>
      </a:accent6>
      <a:hlink>
        <a:srgbClr val="F1E3BB"/>
      </a:hlink>
      <a:folHlink>
        <a:srgbClr val="FFB612"/>
      </a:folHlink>
    </a:clrScheme>
    <a:fontScheme name="Default">
      <a:majorFont>
        <a:latin typeface="Tim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B8D8E"/>
        </a:lt2>
        <a:accent1>
          <a:srgbClr val="536895"/>
        </a:accent1>
        <a:accent2>
          <a:srgbClr val="616365"/>
        </a:accent2>
        <a:accent3>
          <a:srgbClr val="FFFFFF"/>
        </a:accent3>
        <a:accent4>
          <a:srgbClr val="000000"/>
        </a:accent4>
        <a:accent5>
          <a:srgbClr val="B3B9C8"/>
        </a:accent5>
        <a:accent6>
          <a:srgbClr val="57595B"/>
        </a:accent6>
        <a:hlink>
          <a:srgbClr val="F1E3BB"/>
        </a:hlink>
        <a:folHlink>
          <a:srgbClr val="FFB61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UCLA</Template>
  <TotalTime>168072</TotalTime>
  <Words>1341</Words>
  <Application>Microsoft Office PowerPoint</Application>
  <PresentationFormat>Экран (4:3)</PresentationFormat>
  <Paragraphs>251</Paragraphs>
  <Slides>16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UCLA</vt:lpstr>
      <vt:lpstr>Презентация PowerPoint</vt:lpstr>
      <vt:lpstr> Пример 5 ТВУЗИ. В-режим </vt:lpstr>
      <vt:lpstr>Презентация PowerPoint</vt:lpstr>
      <vt:lpstr>Презентация PowerPoint</vt:lpstr>
      <vt:lpstr>Абдоминальная внематочная беременность</vt:lpstr>
      <vt:lpstr>Презентация PowerPoint</vt:lpstr>
      <vt:lpstr> Пример 6 ТВУЗИ. В-режим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rg_160080_ppt [W]</dc:title>
  <dc:creator>Stephanie Histed</dc:creator>
  <cp:lastModifiedBy>Владелец</cp:lastModifiedBy>
  <cp:revision>1608</cp:revision>
  <dcterms:created xsi:type="dcterms:W3CDTF">2012-03-28T03:26:59Z</dcterms:created>
  <dcterms:modified xsi:type="dcterms:W3CDTF">2024-02-28T01:54:25Z</dcterms:modified>
</cp:coreProperties>
</file>