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AF9A-1D9F-4A34-B309-01C5A0ECFF6B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99EE-26C5-4C6F-B9D3-7A9AEEC6E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78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AF9A-1D9F-4A34-B309-01C5A0ECFF6B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99EE-26C5-4C6F-B9D3-7A9AEEC6E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68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AF9A-1D9F-4A34-B309-01C5A0ECFF6B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99EE-26C5-4C6F-B9D3-7A9AEEC6EEC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7197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AF9A-1D9F-4A34-B309-01C5A0ECFF6B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99EE-26C5-4C6F-B9D3-7A9AEEC6E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77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AF9A-1D9F-4A34-B309-01C5A0ECFF6B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99EE-26C5-4C6F-B9D3-7A9AEEC6EEC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5998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AF9A-1D9F-4A34-B309-01C5A0ECFF6B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99EE-26C5-4C6F-B9D3-7A9AEEC6E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805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AF9A-1D9F-4A34-B309-01C5A0ECFF6B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99EE-26C5-4C6F-B9D3-7A9AEEC6E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345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AF9A-1D9F-4A34-B309-01C5A0ECFF6B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99EE-26C5-4C6F-B9D3-7A9AEEC6E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44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AF9A-1D9F-4A34-B309-01C5A0ECFF6B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99EE-26C5-4C6F-B9D3-7A9AEEC6E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48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AF9A-1D9F-4A34-B309-01C5A0ECFF6B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99EE-26C5-4C6F-B9D3-7A9AEEC6E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3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AF9A-1D9F-4A34-B309-01C5A0ECFF6B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99EE-26C5-4C6F-B9D3-7A9AEEC6E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64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AF9A-1D9F-4A34-B309-01C5A0ECFF6B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99EE-26C5-4C6F-B9D3-7A9AEEC6E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17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AF9A-1D9F-4A34-B309-01C5A0ECFF6B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99EE-26C5-4C6F-B9D3-7A9AEEC6E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51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AF9A-1D9F-4A34-B309-01C5A0ECFF6B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99EE-26C5-4C6F-B9D3-7A9AEEC6E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86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AF9A-1D9F-4A34-B309-01C5A0ECFF6B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99EE-26C5-4C6F-B9D3-7A9AEEC6E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04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AF9A-1D9F-4A34-B309-01C5A0ECFF6B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99EE-26C5-4C6F-B9D3-7A9AEEC6E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23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0AF9A-1D9F-4A34-B309-01C5A0ECFF6B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4899EE-26C5-4C6F-B9D3-7A9AEEC6E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6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129433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оформления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рецептурных бланков.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ГОСУДАРСТВЕННОЕБЮДЖЕТНОЕ ОБРАЗОВАТЕЛЬНОЕ УЧРЕЖДЕНИЕ 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 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«КРАСНОЯРСКИЙ ГОСУДАРСТВЕННЫЙ МЕДИЦИНСКИЙ УНИВЕРСИТЕТ» 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ИМ. ПРОФ. В.Ф. ВОЙНО-ЯСЕНЕЦКОГО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РОССИИ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ФАРМАЦЕВТИЧСКИЙ КОЛЛЕДЖ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отделение «Фармация»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60664" y="5349875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студентка 202-2 группы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Гаврилова А.А.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Преподаватель: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Тюльпанова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М.В.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84761" y="6489550"/>
            <a:ext cx="16245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Красноярск 2020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434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283" y="2259848"/>
            <a:ext cx="8596668" cy="4598152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строке "Отметка АО об отпуске"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ставится отметка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 об отпуске НЛП (ПЛП)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указанием наименования, количества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отпущенного НЛП (ПЛП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даты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отпуска.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Отметка АО заверяется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подписью работника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АО, отпустившего НЛП (ПЛП)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указанием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ФИО, а также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круглой печатью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АО, в оттиске которой должно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идентифицировано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АО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2895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оформления специального бланка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выписывании НС и ПВ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ЛП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подлежащих ПКУ,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прописанная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доза превышает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ВРД, мед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работник пишет дозу прописью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ставит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восклицательный знак.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доза завышена случайно,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фармацевт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отпускает ½ от ВРД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умножает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количество приемов.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действия рецепта – 15 дней,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хранения в аптеке – 10 лет.</a:t>
            </a:r>
          </a:p>
        </p:txBody>
      </p:sp>
    </p:spTree>
    <p:extLst>
      <p:ext uri="{BB962C8B-B14F-4D97-AF65-F5344CB8AC3E}">
        <p14:creationId xmlns:p14="http://schemas.microsoft.com/office/powerpoint/2010/main" val="2562329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 148-1/у-88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выписывания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НЛП и ПЛП Списка II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трансдермальных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терапевтических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ЛП, подлежащих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ПКУ,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обладающих анаболической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активностью,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Прекурсоров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НС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ПВ,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изготовления, содержащих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НС и ПВ Списка II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фармакологически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активные вещества,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дозе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превышающей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ВРД, ЛП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указанных в п.5 приказа МЗ РФ №562н.</a:t>
            </a:r>
          </a:p>
        </p:txBody>
      </p:sp>
    </p:spTree>
    <p:extLst>
      <p:ext uri="{BB962C8B-B14F-4D97-AF65-F5344CB8AC3E}">
        <p14:creationId xmlns:p14="http://schemas.microsoft.com/office/powerpoint/2010/main" val="3046657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390" y="129117"/>
            <a:ext cx="5924342" cy="6728883"/>
          </a:xfrm>
        </p:spPr>
      </p:pic>
    </p:spTree>
    <p:extLst>
      <p:ext uri="{BB962C8B-B14F-4D97-AF65-F5344CB8AC3E}">
        <p14:creationId xmlns:p14="http://schemas.microsoft.com/office/powerpoint/2010/main" val="1092358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Дополнительные реквизиты бланка</a:t>
            </a:r>
            <a:br>
              <a:rPr lang="ru-RU" dirty="0"/>
            </a:br>
            <a:r>
              <a:rPr lang="ru-RU" dirty="0"/>
              <a:t>№ 148-1/у-88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серия и номер бланка (</a:t>
            </a:r>
            <a:r>
              <a:rPr lang="ru-RU" dirty="0" err="1"/>
              <a:t>д.б</a:t>
            </a:r>
            <a:r>
              <a:rPr lang="ru-RU" dirty="0"/>
              <a:t>. напечатаны),</a:t>
            </a:r>
          </a:p>
          <a:p>
            <a:r>
              <a:rPr lang="ru-RU" dirty="0"/>
              <a:t>адрес или номер медицинской </a:t>
            </a:r>
            <a:r>
              <a:rPr lang="ru-RU" dirty="0" smtClean="0"/>
              <a:t>карты пациента </a:t>
            </a:r>
            <a:r>
              <a:rPr lang="ru-RU" dirty="0"/>
              <a:t>(полный почтовый адрес и №</a:t>
            </a:r>
          </a:p>
          <a:p>
            <a:r>
              <a:rPr lang="ru-RU" dirty="0" err="1"/>
              <a:t>мед.карты</a:t>
            </a:r>
            <a:r>
              <a:rPr lang="ru-RU" dirty="0"/>
              <a:t> пациента),</a:t>
            </a:r>
          </a:p>
          <a:p>
            <a:r>
              <a:rPr lang="ru-RU" dirty="0"/>
              <a:t>дополнительная печать «Для рецептов».</a:t>
            </a:r>
          </a:p>
          <a:p>
            <a:pPr marL="0" indent="0">
              <a:buNone/>
            </a:pPr>
            <a:r>
              <a:rPr lang="ru-RU" b="1" dirty="0"/>
              <a:t>Особенности оформления бланка</a:t>
            </a:r>
          </a:p>
          <a:p>
            <a:r>
              <a:rPr lang="ru-RU" dirty="0"/>
              <a:t>На одном бланке выписывается </a:t>
            </a:r>
            <a:r>
              <a:rPr lang="ru-RU" dirty="0" smtClean="0"/>
              <a:t>только один </a:t>
            </a:r>
            <a:r>
              <a:rPr lang="ru-RU" dirty="0"/>
              <a:t>ЛП,</a:t>
            </a:r>
          </a:p>
          <a:p>
            <a:r>
              <a:rPr lang="ru-RU" dirty="0"/>
              <a:t>Срок действия рецепта – 15 дней со </a:t>
            </a:r>
            <a:r>
              <a:rPr lang="ru-RU" dirty="0" smtClean="0"/>
              <a:t>дня выписывания</a:t>
            </a:r>
            <a:r>
              <a:rPr lang="ru-RU" dirty="0"/>
              <a:t>,</a:t>
            </a:r>
          </a:p>
          <a:p>
            <a:r>
              <a:rPr lang="ru-RU" dirty="0"/>
              <a:t>Срок хранения – 3 года, 10 лет.</a:t>
            </a:r>
          </a:p>
        </p:txBody>
      </p:sp>
    </p:spTree>
    <p:extLst>
      <p:ext uri="{BB962C8B-B14F-4D97-AF65-F5344CB8AC3E}">
        <p14:creationId xmlns:p14="http://schemas.microsoft.com/office/powerpoint/2010/main" val="1872678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50" y="154237"/>
            <a:ext cx="9188436" cy="6566052"/>
          </a:xfrm>
        </p:spPr>
      </p:pic>
    </p:spTree>
    <p:extLst>
      <p:ext uri="{BB962C8B-B14F-4D97-AF65-F5344CB8AC3E}">
        <p14:creationId xmlns:p14="http://schemas.microsoft.com/office/powerpoint/2010/main" val="817040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15" y="179943"/>
            <a:ext cx="8364687" cy="6273516"/>
          </a:xfrm>
        </p:spPr>
      </p:pic>
    </p:spTree>
    <p:extLst>
      <p:ext uri="{BB962C8B-B14F-4D97-AF65-F5344CB8AC3E}">
        <p14:creationId xmlns:p14="http://schemas.microsoft.com/office/powerpoint/2010/main" val="3248614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документы, регламентирующие оформление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рецептов.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правила выписывания рецептов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рецептурных бланков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реквизиты.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действия и хранения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рецептурных бланков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0409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42361"/>
            <a:ext cx="8596668" cy="5210979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Минздрава России от 14.01.2019 N 4н (ред. от 11.12.2019) "Об утверждении порядка назначения лекарственных препаратов, форм рецептурных бланков на лекарственные препараты, порядка оформления указанных бланков, их учета и хранения" (Зарегистрировано в Минюсте России 26.03.2019 N 54173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МЗ РФ № 54н от 1.08.2012 г.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бланков рецептов,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содержащих назначение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НС или ПВ, порядка 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изготовления, распределения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регистрации, учета и хранения,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оформления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МЗ и СР РФ N 562н от 17.05.2012 г.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отпуска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физическим лицам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ЛП для медицинского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применения, содержащих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малых количеств НС, ПВ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прекурсоров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фармакологические активные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МЗ РФ от 22.04.2014 г. N 183н "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 ЛС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 применения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подлежащих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предметноколичественному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учету«.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584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правила выписывания рецептов: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6031938" cy="3880773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и выписывание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ЛП осуществляется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работниками: лечащим врачом, фельдшером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акушеркой, ИП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 исключением НС и ПВ).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работники выписывают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рецепты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ЛП за своей подписью.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Выписывание ЛП осуществляется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международному непатентованному наименованию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(МНН), если его нет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группировочному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некоторых случаях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решению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врачебной комиссии МО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 торговому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наименованию.</a:t>
            </a:r>
          </a:p>
        </p:txBody>
      </p:sp>
    </p:spTree>
    <p:extLst>
      <p:ext uri="{BB962C8B-B14F-4D97-AF65-F5344CB8AC3E}">
        <p14:creationId xmlns:p14="http://schemas.microsoft.com/office/powerpoint/2010/main" val="634940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реквизиты для всех рецептурных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бланков: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Штамп МО с указанием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ее наименования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адреса и телефона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выписки рецепта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ФИО пациента полностью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(количество полных лет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/дата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ФИО врача полностью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 и личная печать врача.</a:t>
            </a:r>
          </a:p>
        </p:txBody>
      </p:sp>
    </p:spTree>
    <p:extLst>
      <p:ext uri="{BB962C8B-B14F-4D97-AF65-F5344CB8AC3E}">
        <p14:creationId xmlns:p14="http://schemas.microsoft.com/office/powerpoint/2010/main" val="2505864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 № 107/у-НП (специальный рецептурный бланк на НС и ПВ)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1729" y="2215674"/>
            <a:ext cx="5965837" cy="3880773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бланке выписываются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наркотические средства Списка II,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2. психотропные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 Списка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II, зарегистрированные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 бланк печатается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бумаге розового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цвета и имеет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степеней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защиты.</a:t>
            </a:r>
          </a:p>
        </p:txBody>
      </p:sp>
    </p:spTree>
    <p:extLst>
      <p:ext uri="{BB962C8B-B14F-4D97-AF65-F5344CB8AC3E}">
        <p14:creationId xmlns:p14="http://schemas.microsoft.com/office/powerpoint/2010/main" val="4201488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930" y="0"/>
            <a:ext cx="5964979" cy="6879910"/>
          </a:xfrm>
        </p:spPr>
      </p:pic>
    </p:spTree>
    <p:extLst>
      <p:ext uri="{BB962C8B-B14F-4D97-AF65-F5344CB8AC3E}">
        <p14:creationId xmlns:p14="http://schemas.microsoft.com/office/powerpoint/2010/main" val="773777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реквизиты бланка № 107/у-НП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серия и номер бланка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д.б.напечатаны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серия и номер полиса ОМС пациента,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медицинской карты пациента,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 руководителя МО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зам.руководителя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 указанием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ФИО(при первичном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выписывании рецепта),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печать МО "Для рецептов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", +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отметка АО об отпуске ЛП, печать АО.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заполнении рецептурного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бланка не допускаются.</a:t>
            </a:r>
          </a:p>
        </p:txBody>
      </p:sp>
    </p:spTree>
    <p:extLst>
      <p:ext uri="{BB962C8B-B14F-4D97-AF65-F5344CB8AC3E}">
        <p14:creationId xmlns:p14="http://schemas.microsoft.com/office/powerpoint/2010/main" val="986907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оформления специального бланка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бланке выписывается только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наименование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НЛП (ПЛП).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выписанного НЛП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ПЛП) указывается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прописью.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первичном выписывании НЛП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ПЛП) рецепт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заверяется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подписью руководителя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заместителя руководителя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МО (с указанием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ФИО);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печатью МО "Для рецептов".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повторном выписывании НЛП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ПЛП) рецепт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заверяется: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печатью МО "Для рецептов;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в левом верхнем углу рецепта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надпись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"Повторно".</a:t>
            </a:r>
          </a:p>
        </p:txBody>
      </p:sp>
    </p:spTree>
    <p:extLst>
      <p:ext uri="{BB962C8B-B14F-4D97-AF65-F5344CB8AC3E}">
        <p14:creationId xmlns:p14="http://schemas.microsoft.com/office/powerpoint/2010/main" val="301609907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777</Words>
  <Application>Microsoft Office PowerPoint</Application>
  <PresentationFormat>Широкоэкранный</PresentationFormat>
  <Paragraphs>75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Trebuchet MS</vt:lpstr>
      <vt:lpstr>Wingdings 3</vt:lpstr>
      <vt:lpstr>Грань</vt:lpstr>
      <vt:lpstr>Правила оформления рецептурных бланков.</vt:lpstr>
      <vt:lpstr>План:</vt:lpstr>
      <vt:lpstr>Основные НД</vt:lpstr>
      <vt:lpstr>Общие правила выписывания рецептов:</vt:lpstr>
      <vt:lpstr>Обязательные реквизиты для всех рецептурных бланков:</vt:lpstr>
      <vt:lpstr>Бланк № 107/у-НП (специальный рецептурный бланк на НС и ПВ)</vt:lpstr>
      <vt:lpstr>Презентация PowerPoint</vt:lpstr>
      <vt:lpstr>Дополнительные реквизиты бланка № 107/у-НП</vt:lpstr>
      <vt:lpstr>Особенности оформления специального бланка</vt:lpstr>
      <vt:lpstr>Презентация PowerPoint</vt:lpstr>
      <vt:lpstr>Особенности оформления специального бланка</vt:lpstr>
      <vt:lpstr>Бланк 148-1/у-88</vt:lpstr>
      <vt:lpstr>Презентация PowerPoint</vt:lpstr>
      <vt:lpstr>Дополнительные реквизиты бланка № 148-1/у-88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оформления рецептов на наркотические ЛС и психотропные вещества.</dc:title>
  <dc:creator>1</dc:creator>
  <cp:lastModifiedBy>1</cp:lastModifiedBy>
  <cp:revision>6</cp:revision>
  <dcterms:created xsi:type="dcterms:W3CDTF">2020-04-04T12:59:42Z</dcterms:created>
  <dcterms:modified xsi:type="dcterms:W3CDTF">2020-07-03T15:30:15Z</dcterms:modified>
</cp:coreProperties>
</file>