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401" r:id="rId1"/>
  </p:sldMasterIdLst>
  <p:sldIdLst>
    <p:sldId id="437" r:id="rId2"/>
    <p:sldId id="333" r:id="rId3"/>
    <p:sldId id="334" r:id="rId4"/>
    <p:sldId id="392" r:id="rId5"/>
    <p:sldId id="407" r:id="rId6"/>
    <p:sldId id="411" r:id="rId7"/>
    <p:sldId id="410" r:id="rId8"/>
    <p:sldId id="413" r:id="rId9"/>
    <p:sldId id="361" r:id="rId10"/>
    <p:sldId id="400" r:id="rId11"/>
    <p:sldId id="402" r:id="rId12"/>
    <p:sldId id="404" r:id="rId13"/>
    <p:sldId id="405" r:id="rId14"/>
    <p:sldId id="438" r:id="rId15"/>
    <p:sldId id="417" r:id="rId16"/>
    <p:sldId id="367" r:id="rId17"/>
    <p:sldId id="420" r:id="rId18"/>
    <p:sldId id="419" r:id="rId19"/>
    <p:sldId id="371" r:id="rId20"/>
    <p:sldId id="373" r:id="rId21"/>
    <p:sldId id="436" r:id="rId22"/>
    <p:sldId id="482" r:id="rId23"/>
    <p:sldId id="488" r:id="rId24"/>
    <p:sldId id="487" r:id="rId25"/>
    <p:sldId id="486" r:id="rId26"/>
    <p:sldId id="489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7" r:id="rId35"/>
    <p:sldId id="446" r:id="rId36"/>
    <p:sldId id="448" r:id="rId37"/>
    <p:sldId id="449" r:id="rId38"/>
    <p:sldId id="450" r:id="rId39"/>
    <p:sldId id="451" r:id="rId40"/>
    <p:sldId id="457" r:id="rId41"/>
    <p:sldId id="458" r:id="rId42"/>
    <p:sldId id="452" r:id="rId43"/>
    <p:sldId id="453" r:id="rId44"/>
    <p:sldId id="454" r:id="rId45"/>
    <p:sldId id="456" r:id="rId46"/>
    <p:sldId id="455" r:id="rId47"/>
    <p:sldId id="459" r:id="rId48"/>
    <p:sldId id="460" r:id="rId49"/>
    <p:sldId id="462" r:id="rId50"/>
    <p:sldId id="461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1" r:id="rId60"/>
    <p:sldId id="472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278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457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81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52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62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574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9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7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64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22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15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71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6834DF-DC90-4868-8911-C0B8DB56ADF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273C1B4-36CC-45B1-80FC-505549E4E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6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ivo.garant.ru/document/redirect/12112176/22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demo=2&amp;base=LAW&amp;n=452358&amp;dst=100315&amp;field=134&amp;date=21.09.2023" TargetMode="External"/><Relationship Id="rId2" Type="http://schemas.openxmlformats.org/officeDocument/2006/relationships/hyperlink" Target="https://login.consultant.ru/link/?req=doc&amp;demo=2&amp;base=LAW&amp;n=452358&amp;dst=100178&amp;field=134&amp;date=21.09.20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hyperlink" Target="https://login.consultant.ru/link/?req=doc&amp;demo=2&amp;base=LAW&amp;n=304849&amp;dst=100014&amp;field=134&amp;date=21.09.202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2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-1395536"/>
            <a:ext cx="8280920" cy="58532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dirty="0">
                <a:latin typeface="Times New Roman" pitchFamily="18" charset="0"/>
                <a:cs typeface="Times New Roman" pitchFamily="18" charset="0"/>
              </a:rPr>
            </a:br>
            <a:r>
              <a:rPr lang="ru-RU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dirty="0">
                <a:latin typeface="Times New Roman" pitchFamily="18" charset="0"/>
                <a:cs typeface="Times New Roman" pitchFamily="18" charset="0"/>
              </a:rPr>
            </a:br>
            <a:r>
              <a:rPr lang="ru-RU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dirty="0">
                <a:latin typeface="Times New Roman" pitchFamily="18" charset="0"/>
                <a:cs typeface="Times New Roman" pitchFamily="18" charset="0"/>
              </a:rPr>
            </a:br>
            <a:r>
              <a:rPr lang="ru-RU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dirty="0">
                <a:latin typeface="Times New Roman" pitchFamily="18" charset="0"/>
                <a:cs typeface="Times New Roman" pitchFamily="18" charset="0"/>
              </a:rPr>
            </a:br>
            <a:r>
              <a:rPr lang="ru-RU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dirty="0">
                <a:latin typeface="Times New Roman" pitchFamily="18" charset="0"/>
                <a:cs typeface="Times New Roman" pitchFamily="18" charset="0"/>
              </a:rPr>
            </a:br>
            <a:r>
              <a:rPr lang="ru-RU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dirty="0">
                <a:latin typeface="Times New Roman" pitchFamily="18" charset="0"/>
                <a:cs typeface="Times New Roman" pitchFamily="18" charset="0"/>
              </a:rPr>
            </a:br>
            <a:r>
              <a:rPr lang="ru-RU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8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dirty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ФГБОУ ВО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им.проф. В.Ф.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В КУРС ФАРМАКОЛОГИИ. 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3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РЕЦЕПТУРА. ТВЕРДЫЕ И МЯГКИЕ ЛЕКАРСТВЕННЫЕ ФОРМЫ</a:t>
            </a:r>
            <a:r>
              <a:rPr lang="ru-RU" sz="2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студентов 1 курса,</a:t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367808" y="5427224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546123" y="4985238"/>
            <a:ext cx="3578468" cy="7913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</a:p>
          <a:p>
            <a:pPr>
              <a:defRPr/>
            </a:pP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Анисимов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9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5708" y="430822"/>
            <a:ext cx="10392507" cy="64271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вещества (действующие вещества)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химические соединения (субстанция), которые в определенных количествах (дозах) обладают лечебным или профилактическим действием при различных заболеваниях.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вещества или их комбинации, применяемые для профилактики, диагностики, лечения заболевания.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лекарственным средствам относятся фармацевтические субстанции и лекарственные препараты.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60" y="4589584"/>
            <a:ext cx="3017680" cy="1539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1" t="33918" r="31173" b="10048"/>
          <a:stretch/>
        </p:blipFill>
        <p:spPr>
          <a:xfrm>
            <a:off x="2606919" y="4589584"/>
            <a:ext cx="2028732" cy="17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051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993" y="571500"/>
            <a:ext cx="7218484" cy="6286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       </a:t>
            </a: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 </a:t>
            </a:r>
          </a:p>
          <a:p>
            <a:pPr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лекарственные средства в определенной лекарственной  форме.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вещества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вещества, используемые в процессе производства, изготовления лекарственных препаратов для придания им необходимых физико-химических свойств и определенной ЛФ.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5" y="2863934"/>
            <a:ext cx="4475283" cy="2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615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631" y="483576"/>
            <a:ext cx="10137531" cy="47830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Способ/путь введения и применения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способ или путь доставки лекарственного средства в организм человека</a:t>
            </a: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содержание одного или нескольких действующих веществ в количественном выражении на единицу дозы</a:t>
            </a: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форма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состояние лекарственного препарата, соответствующее способам его введения и применения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996" y="4693512"/>
            <a:ext cx="2609638" cy="1656761"/>
          </a:xfrm>
          <a:prstGeom prst="rect">
            <a:avLst/>
          </a:prstGeom>
        </p:spPr>
      </p:pic>
      <p:pic>
        <p:nvPicPr>
          <p:cNvPr id="5" name="Рисунок 4" descr="шш.jpg"/>
          <p:cNvPicPr>
            <a:picLocks noChangeAspect="1"/>
          </p:cNvPicPr>
          <p:nvPr/>
        </p:nvPicPr>
        <p:blipFill>
          <a:blip r:embed="rId3" cstate="print"/>
          <a:srcRect l="15350" r="20076"/>
          <a:stretch>
            <a:fillRect/>
          </a:stretch>
        </p:blipFill>
        <p:spPr>
          <a:xfrm>
            <a:off x="6910753" y="4693512"/>
            <a:ext cx="1764972" cy="16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759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2" y="307732"/>
            <a:ext cx="9293469" cy="640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формы по агрегатному состоянию: 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Твердые, жидкие, мягкие, газообразные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формы по типу дисперсной системы: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гомогенные, гетерогенные, комбинированные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формы по способу/пути введения и применения: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приема внутрь 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наружного применения 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местного применения 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парентерального применения 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ингаляционного применения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формы по типу высвобождения: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обычным высвобождением и с модифицированным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0309" y="545123"/>
            <a:ext cx="1930770" cy="1650656"/>
          </a:xfrm>
          <a:prstGeom prst="rect">
            <a:avLst/>
          </a:prstGeom>
        </p:spPr>
      </p:pic>
      <p:pic>
        <p:nvPicPr>
          <p:cNvPr id="5" name="Рисунок 4" descr="шш.jpg"/>
          <p:cNvPicPr>
            <a:picLocks noChangeAspect="1"/>
          </p:cNvPicPr>
          <p:nvPr/>
        </p:nvPicPr>
        <p:blipFill>
          <a:blip r:embed="rId3" cstate="print"/>
          <a:srcRect l="15350" r="20076"/>
          <a:stretch>
            <a:fillRect/>
          </a:stretch>
        </p:blipFill>
        <p:spPr>
          <a:xfrm>
            <a:off x="9912452" y="2672861"/>
            <a:ext cx="1404687" cy="1455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10" y="4860746"/>
            <a:ext cx="1732569" cy="16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002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62708"/>
            <a:ext cx="9956800" cy="591124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пути получения  лекарственных веществ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химический синтез;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лекарственного сырья;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лекарственных веществ, являющихся продуктами жизнедеятельности грибов и микроорганизмов;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биотехнологии (клеточной  и генной  инженерии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9572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238" y="263769"/>
            <a:ext cx="11448910" cy="49764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лекарственных средств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вещества, как правило, имеют несколько наименований: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название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в соответствии с правилами химической номенклатуры, сформулированными Международным союзом по теоретической и прикладной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химическую структуру вещества и часто очень сложное.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приведены в специальных справочных изданиях, часто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аннотациях к препаратам. Например, 2-(4-изобутилфенил)-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пропионовая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 ИБУПРОФЕН.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литературе и справочниках обычно указывается,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классу химических соединений относится данное вещество (производное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пропионовой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кислоты).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04" y="5050680"/>
            <a:ext cx="6884378" cy="14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324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616" y="430824"/>
            <a:ext cx="11394830" cy="4123592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Международное непатентованное наименование 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МНН),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дженерическое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Всемирной организацией здравоохранения (ВОЗ), дается на английском языке. В настоящее время МНН используют во всем мире для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икации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 по принадлежности к определенной фармакологической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учебной и научной медицинской литературе и, как правило, при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выписывании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рецептов, что позволяет избежать ошибок и разночтений. Например: ибупрофен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Ibuprofen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амиодарон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Amiodarone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лекарственного вещества МНН используют его национальное непатентованное или фармакопейное наименование. Для отечественных лекарственных средств иногда приводятся официально принятые в России химические или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наименования действующих веществ.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t="27304" r="16246" b="31040"/>
          <a:stretch/>
        </p:blipFill>
        <p:spPr>
          <a:xfrm>
            <a:off x="3824654" y="4651130"/>
            <a:ext cx="4330283" cy="17193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654" y="439615"/>
            <a:ext cx="11456377" cy="3789485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Патентованное коммерческое (торговое)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(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ТН)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название дает фармацевтическая фирма-разработчик данного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твенного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начиная выпуск на аптечный рынок своего оригинального препарата.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(торговая марка) охраняется патентом.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Фастум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гель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Кетопрофен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Баралгин М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Метамизол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натрия).</a:t>
            </a:r>
          </a:p>
        </p:txBody>
      </p:sp>
      <p:pic>
        <p:nvPicPr>
          <p:cNvPr id="5" name="Рисунок 4" descr="фас5.jpg"/>
          <p:cNvPicPr>
            <a:picLocks noChangeAspect="1"/>
          </p:cNvPicPr>
          <p:nvPr/>
        </p:nvPicPr>
        <p:blipFill>
          <a:blip r:embed="rId2" cstate="print"/>
          <a:srcRect l="12415" t="35068" r="13430" b="28402"/>
          <a:stretch>
            <a:fillRect/>
          </a:stretch>
        </p:blipFill>
        <p:spPr>
          <a:xfrm>
            <a:off x="1758462" y="4835896"/>
            <a:ext cx="4267880" cy="1446074"/>
          </a:xfrm>
          <a:prstGeom prst="rect">
            <a:avLst/>
          </a:prstGeom>
        </p:spPr>
      </p:pic>
      <p:pic>
        <p:nvPicPr>
          <p:cNvPr id="6" name="Рисунок 5" descr="миз1.jpg"/>
          <p:cNvPicPr>
            <a:picLocks noChangeAspect="1"/>
          </p:cNvPicPr>
          <p:nvPr/>
        </p:nvPicPr>
        <p:blipFill>
          <a:blip r:embed="rId3" cstate="print"/>
          <a:srcRect l="29763" t="17717" r="8100" b="14155"/>
          <a:stretch>
            <a:fillRect/>
          </a:stretch>
        </p:blipFill>
        <p:spPr>
          <a:xfrm>
            <a:off x="6858001" y="4229100"/>
            <a:ext cx="3033346" cy="20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56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223" y="334108"/>
            <a:ext cx="11561885" cy="487973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 срока действия патентных прав это лекарство начинают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фармацевтические фирмы, давая при этом свое (другое) торговое название, или выпускают его под международным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наименованием.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называют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воспроизведенными,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дженерическими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средствами, или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дженериками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дженериков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ниже, чем оригинальных препаратов, так как затрат на разработку и клинические испытания у фирм-производителей уже не было.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торговых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или синонимов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лекарственного средства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метопролол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(МНН) более 10: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беталок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оригинального лекарственного препарата),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вазокардин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корвитол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метозок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метокард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эгилок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8" y="4796754"/>
            <a:ext cx="1370599" cy="1693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6692" r="6089" b="7008"/>
          <a:stretch/>
        </p:blipFill>
        <p:spPr>
          <a:xfrm>
            <a:off x="4106008" y="5090746"/>
            <a:ext cx="2398414" cy="1399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6547" r="11185" b="21104"/>
          <a:stretch/>
        </p:blipFill>
        <p:spPr>
          <a:xfrm>
            <a:off x="8178029" y="5207519"/>
            <a:ext cx="2716651" cy="11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256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50521"/>
            <a:ext cx="9956800" cy="6223431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</a:p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ЛП, имеющие одинаковое МНН </a:t>
            </a:r>
          </a:p>
          <a:p>
            <a:pPr algn="ctr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Метамизол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Анальгин</a:t>
            </a:r>
          </a:p>
          <a:p>
            <a:pPr marL="4572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Баралгин М</a:t>
            </a:r>
          </a:p>
        </p:txBody>
      </p:sp>
      <p:pic>
        <p:nvPicPr>
          <p:cNvPr id="4" name="Рисунок 3" descr="мета2.png"/>
          <p:cNvPicPr>
            <a:picLocks noChangeAspect="1"/>
          </p:cNvPicPr>
          <p:nvPr/>
        </p:nvPicPr>
        <p:blipFill>
          <a:blip r:embed="rId2" cstate="print"/>
          <a:srcRect l="7819" t="14247" r="8735" b="11963"/>
          <a:stretch>
            <a:fillRect/>
          </a:stretch>
        </p:blipFill>
        <p:spPr>
          <a:xfrm>
            <a:off x="4348190" y="4041863"/>
            <a:ext cx="3459380" cy="1965885"/>
          </a:xfrm>
          <a:prstGeom prst="rect">
            <a:avLst/>
          </a:prstGeom>
        </p:spPr>
      </p:pic>
      <p:pic>
        <p:nvPicPr>
          <p:cNvPr id="5" name="Рисунок 4" descr="миз1.jpg"/>
          <p:cNvPicPr>
            <a:picLocks noChangeAspect="1"/>
          </p:cNvPicPr>
          <p:nvPr/>
        </p:nvPicPr>
        <p:blipFill>
          <a:blip r:embed="rId3" cstate="print"/>
          <a:srcRect l="29763" t="17717" r="8100" b="14155"/>
          <a:stretch>
            <a:fillRect/>
          </a:stretch>
        </p:blipFill>
        <p:spPr>
          <a:xfrm>
            <a:off x="8213876" y="3094892"/>
            <a:ext cx="3332284" cy="29128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9" b="16794"/>
          <a:stretch/>
        </p:blipFill>
        <p:spPr>
          <a:xfrm>
            <a:off x="787840" y="4082380"/>
            <a:ext cx="2981827" cy="20422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046" y="274638"/>
            <a:ext cx="6504354" cy="8652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План лекции: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93531"/>
            <a:ext cx="11063844" cy="58644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фармакология. Разделы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регламентирующие издания.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получения лекарственных веществ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Наименования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мера.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рецептура.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рецепт». 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рецептурных бланков. Виды прописей.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Твердые лекарственные формы (таблетки, капсулы, драже, порошки).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Определение, латинское наименование, получение и правила выписывания 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рецептах.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Мягкие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лекарственные формы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(мазь, паста, крем, гель, линимент, суппозитории).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Определение, латинское наименование, получение и правила выписывания в рецептах.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1646" y="360485"/>
            <a:ext cx="11236569" cy="64975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ЛП, имеющие разное МНН, но входящие в одну фармакологическую группу,  имеющие одинаковый или разные механизмы действия, но оказывающие аналогичные фармакологические эффекты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Кетопрофен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Кетонал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Фастум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гель</a:t>
            </a:r>
          </a:p>
          <a:p>
            <a:pPr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Диклофенак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Ортофен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Вольтарен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ето4.jpg"/>
          <p:cNvPicPr>
            <a:picLocks noChangeAspect="1"/>
          </p:cNvPicPr>
          <p:nvPr/>
        </p:nvPicPr>
        <p:blipFill>
          <a:blip r:embed="rId2" cstate="print"/>
          <a:srcRect l="15723" t="14064" r="15053" b="16712"/>
          <a:stretch>
            <a:fillRect/>
          </a:stretch>
        </p:blipFill>
        <p:spPr>
          <a:xfrm>
            <a:off x="1879396" y="3767644"/>
            <a:ext cx="1663904" cy="1396033"/>
          </a:xfrm>
          <a:prstGeom prst="rect">
            <a:avLst/>
          </a:prstGeom>
        </p:spPr>
      </p:pic>
      <p:pic>
        <p:nvPicPr>
          <p:cNvPr id="5" name="Рисунок 4" descr="фас5.jpg"/>
          <p:cNvPicPr>
            <a:picLocks noChangeAspect="1"/>
          </p:cNvPicPr>
          <p:nvPr/>
        </p:nvPicPr>
        <p:blipFill>
          <a:blip r:embed="rId3" cstate="print"/>
          <a:srcRect l="12415" t="35068" r="13430" b="28402"/>
          <a:stretch>
            <a:fillRect/>
          </a:stretch>
        </p:blipFill>
        <p:spPr>
          <a:xfrm>
            <a:off x="1395121" y="5393496"/>
            <a:ext cx="2816395" cy="982596"/>
          </a:xfrm>
          <a:prstGeom prst="rect">
            <a:avLst/>
          </a:prstGeom>
        </p:spPr>
      </p:pic>
      <p:pic>
        <p:nvPicPr>
          <p:cNvPr id="6" name="Рисунок 5" descr="клоф3.jpg"/>
          <p:cNvPicPr>
            <a:picLocks noChangeAspect="1"/>
          </p:cNvPicPr>
          <p:nvPr/>
        </p:nvPicPr>
        <p:blipFill>
          <a:blip r:embed="rId4" cstate="print"/>
          <a:srcRect t="24849" b="26274"/>
          <a:stretch>
            <a:fillRect/>
          </a:stretch>
        </p:blipFill>
        <p:spPr>
          <a:xfrm>
            <a:off x="8443562" y="2641165"/>
            <a:ext cx="3282100" cy="13669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32" y="2390249"/>
            <a:ext cx="2312431" cy="1262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31923" r="7628" b="33205"/>
          <a:stretch/>
        </p:blipFill>
        <p:spPr>
          <a:xfrm>
            <a:off x="5213838" y="5726051"/>
            <a:ext cx="2778369" cy="853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 b="14103"/>
          <a:stretch/>
        </p:blipFill>
        <p:spPr>
          <a:xfrm>
            <a:off x="9196755" y="4221961"/>
            <a:ext cx="2535860" cy="21935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6" y="298938"/>
            <a:ext cx="8320423" cy="64424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 и мера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Твердые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лекарственные средства 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дозируют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граммах, жидкие ЛФ – в мл, граммах, каплях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Единица веса (массы) - грамм (г).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1грамм 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1,0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дециграмм 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0,1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сантиграмм 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0,01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миллиграмм 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0,001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микрограмм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0,000001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2860895"/>
            <a:ext cx="5279962" cy="35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4841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628" y="296009"/>
            <a:ext cx="8568952" cy="57039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рецептура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на лекарственный препарат (ЛП)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письменное назначение ЛП по установленной форме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прописывания рецептов, а также общепринятые сокращения рецептурных фраз в прописях регламентирует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Минздрава РФ от 24.11.2021 N 1094Н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15" y="1644160"/>
            <a:ext cx="2910251" cy="36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3259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085" y="365125"/>
            <a:ext cx="6192715" cy="5937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РЕЦЕПТУРНЫХ БЛАНКОВ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107/у-НП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выписываемые на бланке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Средства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Психотропные Вещества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списка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остановления Правительства РФ от 30.06.98 № 681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"Об </a:t>
            </a:r>
            <a:r>
              <a:rPr lang="ru-RU" sz="2000" b="1" dirty="0">
                <a:solidFill>
                  <a:srgbClr val="FF0000"/>
                </a:solidFill>
              </a:rPr>
              <a:t>утверждении перечня наркотических средств, психотропных веществ и их </a:t>
            </a:r>
            <a:r>
              <a:rPr lang="ru-RU" sz="2000" b="1" dirty="0" err="1">
                <a:solidFill>
                  <a:srgbClr val="FF0000"/>
                </a:solidFill>
              </a:rPr>
              <a:t>прекурсоров</a:t>
            </a:r>
            <a:r>
              <a:rPr lang="ru-RU" sz="2000" b="1" dirty="0">
                <a:solidFill>
                  <a:srgbClr val="FF0000"/>
                </a:solidFill>
              </a:rPr>
              <a:t>, подлежащих контролю в Российской Федерации"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лекарственных препаратов в виде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трансдермальных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терапевтических систем и лекарственных препаратов, содержащих наркотическое средство в сочетании с антагонистом опиоидных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действия: 15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хранения: 5 лет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3" y="800100"/>
            <a:ext cx="4904192" cy="5502602"/>
          </a:xfrm>
        </p:spPr>
      </p:pic>
    </p:spTree>
    <p:extLst>
      <p:ext uri="{BB962C8B-B14F-4D97-AF65-F5344CB8AC3E}">
        <p14:creationId xmlns:p14="http://schemas.microsoft.com/office/powerpoint/2010/main" val="108847308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438" y="365126"/>
            <a:ext cx="7635060" cy="527074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148-1/у-88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выписываемые на бланке: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наркотических и психотропных лекарственных препаратов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списка II</a:t>
            </a: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ТТС, наркотических лекарственных препаратов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списка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II</a:t>
            </a: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содержащих наркотическое средство в сочетании с антагонистом опиоидных рецепторов, психотропных лекарственных препаратов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списка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III</a:t>
            </a: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комбинированных лекарственных препаратов, содержащих малые дозы НС и ПВ;</a:t>
            </a:r>
            <a:b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лекарственных препаратов индивидуального изготовления, содержащих наркотическое средство или психотропное вещество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списка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II</a:t>
            </a: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другие фармакологические активные вещества в дозе, не превышающей высшую разовую дозу, и при условии, что этот комбинированный лекарственный препарат не является наркотическим или психотропным лекарственным препаратом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списка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II</a:t>
            </a: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лекарственных препаратов, включенных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перечень</a:t>
            </a:r>
            <a:r>
              <a:rPr lang="ru-RU" sz="2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лекарственных средств, подлежащих ПКУ</a:t>
            </a: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" y="520006"/>
            <a:ext cx="3878824" cy="5468815"/>
          </a:xfrm>
        </p:spPr>
      </p:pic>
      <p:sp>
        <p:nvSpPr>
          <p:cNvPr id="5" name="TextBox 4"/>
          <p:cNvSpPr txBox="1"/>
          <p:nvPr/>
        </p:nvSpPr>
        <p:spPr>
          <a:xfrm>
            <a:off x="4299438" y="5327101"/>
            <a:ext cx="7205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действия: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дней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года, 5 лет (для НС и ПВ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 от 30.06.98 № 681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FF0000"/>
                </a:solidFill>
              </a:rPr>
              <a:t>"Об утверждении перечня наркотических средств, психотропных веществ и их </a:t>
            </a:r>
            <a:r>
              <a:rPr lang="ru-RU" sz="1200" b="1" dirty="0" err="1">
                <a:solidFill>
                  <a:srgbClr val="FF0000"/>
                </a:solidFill>
              </a:rPr>
              <a:t>прекурсоров</a:t>
            </a:r>
            <a:r>
              <a:rPr lang="ru-RU" sz="1200" b="1" dirty="0">
                <a:solidFill>
                  <a:srgbClr val="FF0000"/>
                </a:solidFill>
              </a:rPr>
              <a:t>, подлежащих контролю в Российской Федерации"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6417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97451"/>
            <a:ext cx="4528038" cy="626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0938" y="133098"/>
            <a:ext cx="70338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107-1/у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выписываемые на бланке: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ЛП, не стоящие на ПКУ, но отпускаемые по рецепту относящегося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АТХ к антипсихотическим средствам (код N 05A),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анксиолитикам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(код N 05B), снотворным и седативным средствам (код N 05C), антидепрессантам (код N 06A) и не подлежащего предметно-количественному учету (хранят 3 месяца)</a:t>
            </a:r>
          </a:p>
          <a:p>
            <a:pPr marL="4572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 трех наименований лекарственных препаратов - для иных лекарственных препаратов, не отнесенных к вышеуказанным АТХ (не хранят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рецепта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дней, до 1 года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хранения в аптеке: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хранится;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для ЛП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кодом АТХ: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N05A, N05B, N05C, N06A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8598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2428" y="1650955"/>
            <a:ext cx="5646682" cy="21441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148-1/у-04(л)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выписывания лекарственных препаратов, отпускаемых бесплатно или со скидкой, гражданам, имеющим право на обеспечение лекарственными препаратами за счет средств бюджетных ассигнований федерального бюджета и бюджетов субъектов Российской Федерации, (хранят 3 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Срок действия рецепта: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15, 30, 90 дней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Срок хранения: 3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2" y="244095"/>
            <a:ext cx="4662347" cy="6295475"/>
          </a:xfrm>
        </p:spPr>
      </p:pic>
    </p:spTree>
    <p:extLst>
      <p:ext uri="{BB962C8B-B14F-4D97-AF65-F5344CB8AC3E}">
        <p14:creationId xmlns:p14="http://schemas.microsoft.com/office/powerpoint/2010/main" val="61886513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37" y="188640"/>
            <a:ext cx="11746525" cy="65527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выписывании лекарственных средств в разных ЛФ различают магистральные (развернутые) и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официнальные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(сокращенные) прописи.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лекарственное средство изготавливается на заводе, то используются стандартные, постоянные прописи, утвержденные МЗ РФ, которые не меняются по составу. Такие рецепты называют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официнальными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прописями.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индивидуализации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больного, врач составляет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рецепт,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рецепт называют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магистральной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прописью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лекарство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изготавливают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РПО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аптеки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Указывают: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входящие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компоненты, их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количества,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поочередно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определенном порядке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968" y="3685137"/>
            <a:ext cx="1960686" cy="2714945"/>
          </a:xfrm>
          <a:prstGeom prst="rect">
            <a:avLst/>
          </a:prstGeom>
        </p:spPr>
      </p:pic>
      <p:pic>
        <p:nvPicPr>
          <p:cNvPr id="5" name="Рисунок 4" descr="п.png"/>
          <p:cNvPicPr>
            <a:picLocks noChangeAspect="1"/>
          </p:cNvPicPr>
          <p:nvPr/>
        </p:nvPicPr>
        <p:blipFill>
          <a:blip r:embed="rId3" cstate="print"/>
          <a:srcRect l="1670" r="8163"/>
          <a:stretch>
            <a:fillRect/>
          </a:stretch>
        </p:blipFill>
        <p:spPr>
          <a:xfrm>
            <a:off x="6330461" y="3760654"/>
            <a:ext cx="3516923" cy="23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962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4440425" y="261258"/>
            <a:ext cx="36093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ПОРОШКИ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378069" y="772412"/>
            <a:ext cx="708608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Порошок - это твердая лекарственная форма, обладающая свойством сыпучести.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Порошки </a:t>
            </a: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Pulverеs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Pulvis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им.п.ед.ч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Pulveris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р.п.ед.ч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способа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применения может быть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наружного и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внутреннего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применения. </a:t>
            </a:r>
          </a:p>
        </p:txBody>
      </p:sp>
      <p:pic>
        <p:nvPicPr>
          <p:cNvPr id="8" name="Рисунок 7" descr="прост.jpg"/>
          <p:cNvPicPr>
            <a:picLocks noChangeAspect="1"/>
          </p:cNvPicPr>
          <p:nvPr/>
        </p:nvPicPr>
        <p:blipFill>
          <a:blip r:embed="rId2" cstate="print"/>
          <a:srcRect l="9777" r="7115" b="5485"/>
          <a:stretch>
            <a:fillRect/>
          </a:stretch>
        </p:blipFill>
        <p:spPr>
          <a:xfrm>
            <a:off x="7913077" y="3153695"/>
            <a:ext cx="3472960" cy="2881695"/>
          </a:xfrm>
          <a:prstGeom prst="rect">
            <a:avLst/>
          </a:prstGeom>
        </p:spPr>
      </p:pic>
      <p:pic>
        <p:nvPicPr>
          <p:cNvPr id="9" name="Рисунок 8" descr="апт.jpg"/>
          <p:cNvPicPr>
            <a:picLocks noChangeAspect="1"/>
          </p:cNvPicPr>
          <p:nvPr/>
        </p:nvPicPr>
        <p:blipFill>
          <a:blip r:embed="rId3" cstate="print"/>
          <a:srcRect b="6757"/>
          <a:stretch>
            <a:fillRect/>
          </a:stretch>
        </p:blipFill>
        <p:spPr>
          <a:xfrm>
            <a:off x="5449116" y="3030603"/>
            <a:ext cx="1751561" cy="2058852"/>
          </a:xfrm>
          <a:prstGeom prst="rect">
            <a:avLst/>
          </a:prstGeom>
        </p:spPr>
      </p:pic>
      <p:pic>
        <p:nvPicPr>
          <p:cNvPr id="10" name="Рисунок 9" descr="про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3077" y="1284998"/>
            <a:ext cx="3472960" cy="229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007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237392" y="332657"/>
            <a:ext cx="1153550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порошок состоит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компонента - то это порошок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из двух и более компонентов - то это порошок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сложный.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сложных порошках указывается фраза: смешай, что бы получился порошок </a:t>
            </a: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Misce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fiat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pulvis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рulv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дозирования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дозированные и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недозированные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порошки.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Дозированные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порошки-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разделены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дозы,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доза отпускается 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отдельной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упаковке.</a:t>
            </a: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Недозированные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порошки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отпускаются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общим весом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упаковке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ып.jpg"/>
          <p:cNvPicPr>
            <a:picLocks noChangeAspect="1"/>
          </p:cNvPicPr>
          <p:nvPr/>
        </p:nvPicPr>
        <p:blipFill>
          <a:blip r:embed="rId2" cstate="print"/>
          <a:srcRect l="30865" t="8001" r="31991" b="8001"/>
          <a:stretch>
            <a:fillRect/>
          </a:stretch>
        </p:blipFill>
        <p:spPr>
          <a:xfrm>
            <a:off x="463651" y="3429000"/>
            <a:ext cx="1400318" cy="2867732"/>
          </a:xfrm>
          <a:prstGeom prst="rect">
            <a:avLst/>
          </a:prstGeom>
        </p:spPr>
      </p:pic>
      <p:pic>
        <p:nvPicPr>
          <p:cNvPr id="9" name="Рисунок 8" descr="ф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8266" y="3790609"/>
            <a:ext cx="1624462" cy="2365389"/>
          </a:xfrm>
          <a:prstGeom prst="rect">
            <a:avLst/>
          </a:prstGeom>
        </p:spPr>
      </p:pic>
      <p:pic>
        <p:nvPicPr>
          <p:cNvPr id="10" name="Рисунок 9" descr="с.jpg"/>
          <p:cNvPicPr>
            <a:picLocks noChangeAspect="1"/>
          </p:cNvPicPr>
          <p:nvPr/>
        </p:nvPicPr>
        <p:blipFill>
          <a:blip r:embed="rId4" cstate="print"/>
          <a:srcRect l="11699"/>
          <a:stretch>
            <a:fillRect/>
          </a:stretch>
        </p:blipFill>
        <p:spPr>
          <a:xfrm>
            <a:off x="5800010" y="4041285"/>
            <a:ext cx="2195110" cy="1963139"/>
          </a:xfrm>
          <a:prstGeom prst="rect">
            <a:avLst/>
          </a:prstGeom>
        </p:spPr>
      </p:pic>
      <p:pic>
        <p:nvPicPr>
          <p:cNvPr id="11" name="Рисунок 10" descr="п.png"/>
          <p:cNvPicPr>
            <a:picLocks noChangeAspect="1"/>
          </p:cNvPicPr>
          <p:nvPr/>
        </p:nvPicPr>
        <p:blipFill>
          <a:blip r:embed="rId5" cstate="print"/>
          <a:srcRect l="1670" r="8163"/>
          <a:stretch>
            <a:fillRect/>
          </a:stretch>
        </p:blipFill>
        <p:spPr>
          <a:xfrm>
            <a:off x="8326315" y="3866161"/>
            <a:ext cx="2708030" cy="2226907"/>
          </a:xfrm>
          <a:prstGeom prst="rect">
            <a:avLst/>
          </a:prstGeom>
        </p:spPr>
      </p:pic>
      <p:pic>
        <p:nvPicPr>
          <p:cNvPr id="12" name="Рисунок 11" descr="рош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0228" y="3766524"/>
            <a:ext cx="1693648" cy="25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77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031" y="439615"/>
            <a:ext cx="6954715" cy="6034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Фармакология </a:t>
            </a:r>
          </a:p>
          <a:p>
            <a:pPr algn="ctr">
              <a:buNone/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 лекарств и организма (гр.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лекарство, яд,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учение, наука). Ее представители занимаются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 лекарств, тех сдвигов, которые они вызывают в организме, механизмов действия лекарственных веществ на организменном, органном,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субклеточном (до молекулярного) уровнях, изысканием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средств и доведением их до практической медицины.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30119"/>
          <a:stretch/>
        </p:blipFill>
        <p:spPr>
          <a:xfrm>
            <a:off x="8212015" y="1105128"/>
            <a:ext cx="3112477" cy="47033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C608-B96B-48DC-AC6B-7485452EAF96}"/>
              </a:ext>
            </a:extLst>
          </p:cNvPr>
          <p:cNvSpPr txBox="1"/>
          <p:nvPr/>
        </p:nvSpPr>
        <p:spPr>
          <a:xfrm>
            <a:off x="413238" y="204463"/>
            <a:ext cx="11526716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Порошки в рецептах выписываются в четырех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прописях: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Простой не дозированный порошок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30,0 порошка стрептоцида (МНН-сульфаниламид) мельчайшего. Назначить для нанесения на рану.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S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ulfanilam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subtilissimi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30,0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D.S. Для нанесения на рану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порошок магния сульфата общей массой 200,0. Назначить внутрь по 1 столовой ложке 2 раза в день. 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Magnesii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sulfatis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200,0 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D.S. Внутрь по 1 столовой ложке 2 раза в день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986890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C608-B96B-48DC-AC6B-7485452EAF96}"/>
              </a:ext>
            </a:extLst>
          </p:cNvPr>
          <p:cNvSpPr txBox="1"/>
          <p:nvPr/>
        </p:nvSpPr>
        <p:spPr>
          <a:xfrm>
            <a:off x="307732" y="263769"/>
            <a:ext cx="11544300" cy="7694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2.Сложный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дозированныйпорошок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порошок, содержащий стрептоцида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МНН -сульфаниламид) и талька поровну по 0,5 и димедрола (МНН –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дифенгидрамин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0,1. Назначить для вдувания в нос.</a:t>
            </a: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S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ulfanilam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0,5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Diphenhydramini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0,1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D.S. Для вдувания в нос.</a:t>
            </a:r>
          </a:p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порошок, содержащий цинка оксида и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дерматола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поровну по 10,0 и талька 20,0. Присыпка.</a:t>
            </a:r>
          </a:p>
          <a:p>
            <a:pPr algn="just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Zinzi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oxydi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Dermatoli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20,0 	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D.S. Присыпка.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22222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967842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312F4-C07A-4390-B7CB-99149D14C0FC}"/>
              </a:ext>
            </a:extLst>
          </p:cNvPr>
          <p:cNvSpPr txBox="1"/>
          <p:nvPr/>
        </p:nvSpPr>
        <p:spPr>
          <a:xfrm>
            <a:off x="914400" y="404446"/>
            <a:ext cx="10805746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3.Простой дозированный порошок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 Выписать 24 порошка панкреатина по 0,6. Назначить по 1 порошку 3 раза  в день до еды.</a:t>
            </a:r>
          </a:p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Pancreatini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0,6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D.t.d.N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24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Пo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порошку 3раза день до еды.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20 порошков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Ацц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(МНН-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ацетилцистеин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200 мг. Назначить внутрь после разведения 1 порошка в 100 мл воды 3 раза в день. </a:t>
            </a:r>
          </a:p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Acetylcysteini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0,2 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D.t.d.N.20 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после разведения 1 порошка в 100 мл воды 3 раза в день.</a:t>
            </a:r>
          </a:p>
        </p:txBody>
      </p:sp>
    </p:spTree>
    <p:extLst>
      <p:ext uri="{BB962C8B-B14F-4D97-AF65-F5344CB8AC3E}">
        <p14:creationId xmlns:p14="http://schemas.microsoft.com/office/powerpoint/2010/main" val="392450778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312F4-C07A-4390-B7CB-99149D14C0FC}"/>
              </a:ext>
            </a:extLst>
          </p:cNvPr>
          <p:cNvSpPr txBox="1"/>
          <p:nvPr/>
        </p:nvSpPr>
        <p:spPr>
          <a:xfrm>
            <a:off x="351692" y="184639"/>
            <a:ext cx="11447585" cy="643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4.Сложный дозированный порошок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30 порошков, содержащих 0,001 димедрола (МНН –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дифенгидрамин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0,05 аскорбиновой кислоты. Назначить по 1 порошку 3 раза в день.</a:t>
            </a: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Diphenhydramini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0,001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ascorbinici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0,05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Dextrosi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0,2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D.t. d. N. 30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По l порошку 3 раза в день.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20 порошков, содержащих по 0,2 рибофлавина и тиамина бромида, сахара 1,0, 0,3 фолиевой кислоты. Назначить внутрь по 1 порошку 3 раза в сутки. </a:t>
            </a:r>
          </a:p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Riboflavini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Thiamini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bromidi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0,2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Folici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0,3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Dextrosi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N.30 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Внутрь по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порошку 3 раза в сутки </a:t>
            </a:r>
          </a:p>
        </p:txBody>
      </p:sp>
    </p:spTree>
    <p:extLst>
      <p:ext uri="{BB962C8B-B14F-4D97-AF65-F5344CB8AC3E}">
        <p14:creationId xmlns:p14="http://schemas.microsoft.com/office/powerpoint/2010/main" val="82199475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1498112" y="679340"/>
            <a:ext cx="885698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Драже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Драже – это дозированная твердая лекарственная форма, Получают драже заводским путем, методом многократного наслаивания лекарственного вещества на сахарные гранулы.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драже лекарство располагается неравномерно, поэтому делить драже нельзя.</a:t>
            </a:r>
          </a:p>
        </p:txBody>
      </p:sp>
      <p:pic>
        <p:nvPicPr>
          <p:cNvPr id="4" name="Рисунок 3" descr="д.jpg"/>
          <p:cNvPicPr>
            <a:picLocks noChangeAspect="1"/>
          </p:cNvPicPr>
          <p:nvPr/>
        </p:nvPicPr>
        <p:blipFill>
          <a:blip r:embed="rId2" cstate="print"/>
          <a:srcRect l="10395" r="20621" b="2680"/>
          <a:stretch>
            <a:fillRect/>
          </a:stretch>
        </p:blipFill>
        <p:spPr>
          <a:xfrm>
            <a:off x="3868615" y="3349869"/>
            <a:ext cx="4692232" cy="30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9495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307730" y="161692"/>
            <a:ext cx="11509129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Драже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Драже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дозированная твердая лекарственная форма, Получают драже заводским путем, методом многократного наслаивания лекарственного вещества на сахарные гранулы.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драже лекарство располагается неравномерно, поэтому делить драже нельзя.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Драже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изготавливаются только заводским путем, поэтому при выписывании их в рецептах используется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официнальная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прописи. </a:t>
            </a:r>
          </a:p>
          <a:p>
            <a:pPr algn="ctr"/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Dragee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Dragees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-франц., им.п. и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вин.п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сокращается.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Выписывание в рецептах драже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30 драже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аминазина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 -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хлорпромазин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0,025. Назначить по 1 драже 2 раза в день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Dragee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Chlorpromazini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0,025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D.t.d.N.30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 1 драже 2 раза в день.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.jpg"/>
          <p:cNvPicPr>
            <a:picLocks noChangeAspect="1"/>
          </p:cNvPicPr>
          <p:nvPr/>
        </p:nvPicPr>
        <p:blipFill>
          <a:blip r:embed="rId2" cstate="print"/>
          <a:srcRect l="10395" r="20621" b="2680"/>
          <a:stretch>
            <a:fillRect/>
          </a:stretch>
        </p:blipFill>
        <p:spPr>
          <a:xfrm>
            <a:off x="9287566" y="4360985"/>
            <a:ext cx="2289041" cy="19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40797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1856252" y="261258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ТАБЛЕТКИ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422231" y="573454"/>
            <a:ext cx="11517923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Таблетки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дозированная твердая лекарственная форма, изготавливаемая заводским путем методом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спрессовывания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лекарственного вещества со вспомогательными веществами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Лекарственное средство в  таблетке распределено равномерно, что позволяет делить ее на части.</a:t>
            </a: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Им.п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Tabuletta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таблетка;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Tabulettае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-таблетки</a:t>
            </a: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Род.п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ед. ч.              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Tabulettае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таблетку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-таблеток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таблетках -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tabulettis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Общепринятые сокращения: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Таблетки могут быть простыми (состоящие из одного лекарственного вещества) и сложными (состоящие из двух и более лекарственных веществ).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718776"/>
            <a:ext cx="2395556" cy="22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9605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1856252" y="261258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ТАБЛЕТКИ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290146" y="722922"/>
            <a:ext cx="10215988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Выписывание в рецептах простых таблеток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3 таблетки препарата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Немозол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(МНН-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албендазол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0,4. Назначить внутрь по 1 таблетке 1 раз в день в течение 3-х дней. 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Albendazoli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0,4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N.1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D.S. Внутрь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однократно.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45" y="2631830"/>
            <a:ext cx="3792415" cy="37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495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93431" y="1"/>
            <a:ext cx="1031270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прописи количество действующих веществ указывается в соответствии с инструкцией по медицинскому применению лекарственного препарата.</a:t>
            </a:r>
          </a:p>
          <a:p>
            <a:pPr algn="just"/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Например,  выписать 10 таблеток Баралгина М (МНН –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метамизол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натрия) по 500 мг. Назначить по 1 таблетке 2 раза в день.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Metamizoli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natrii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N. 10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	D.S. Внутрь по 1 таблетке 2 раза в день.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r="14967"/>
          <a:stretch/>
        </p:blipFill>
        <p:spPr>
          <a:xfrm>
            <a:off x="7649308" y="3982916"/>
            <a:ext cx="3582395" cy="24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947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219807" y="317186"/>
            <a:ext cx="11746524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Выписывание в рецептах сложных  таблеток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10 таблеток ацетилсалициловой кислоты по 0,5 и кофеина по 0,05.Назначить по 1 таблетке 2 раза в день.</a:t>
            </a: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acetylsalicylici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0,5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Coffeini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0,05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N.10 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 1 таблетке 2 раза в день.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14 таблеток препарата "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Амоксиклав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", содержащих по 500 мг амоксициллина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Amoxycillinum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125 мг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клавулановой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кислоты 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clavulanici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Назначить внутрь по 1 таблетке каждые 8 часов. </a:t>
            </a:r>
          </a:p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Amoxycillini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clavulanici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125 mg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N.1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tab.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Внутрь по 1 таблетке каждые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часов.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7038" r="19006" b="4800"/>
          <a:stretch/>
        </p:blipFill>
        <p:spPr>
          <a:xfrm>
            <a:off x="8994532" y="4404945"/>
            <a:ext cx="1628909" cy="20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39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399"/>
            <a:ext cx="11189918" cy="55595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Разделы фармакологии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sz="4400" dirty="0" smtClean="0"/>
              <a:t>• </a:t>
            </a:r>
            <a:r>
              <a:rPr lang="ru-RU" sz="4400" b="1" dirty="0" smtClean="0"/>
              <a:t>Общая рецептура</a:t>
            </a:r>
          </a:p>
          <a:p>
            <a:pPr algn="ctr"/>
            <a:endParaRPr lang="ru-RU" sz="4400" dirty="0" smtClean="0"/>
          </a:p>
          <a:p>
            <a:pPr marL="45720" indent="0" algn="ctr">
              <a:buNone/>
            </a:pPr>
            <a:r>
              <a:rPr lang="ru-RU" sz="4400" b="1" dirty="0" smtClean="0"/>
              <a:t>• Общая фармакология</a:t>
            </a:r>
          </a:p>
          <a:p>
            <a:pPr algn="ctr"/>
            <a:endParaRPr lang="ru-RU" sz="4400" dirty="0" smtClean="0"/>
          </a:p>
          <a:p>
            <a:pPr marL="45720" indent="0" algn="ctr">
              <a:buNone/>
            </a:pPr>
            <a:r>
              <a:rPr lang="ru-RU" sz="4400" b="1" dirty="0" smtClean="0"/>
              <a:t>• Частная фармакология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58481209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641838" y="378733"/>
            <a:ext cx="10456985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таблетки с пролонгированным высвобождением 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рецепте указывают фразу - в таблетках с пролонгированным высвобождением -  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tabulettis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prolongatis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сокращение: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prolong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Выписывание в рецептах таблеток пролонгированного действия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60 таблеток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Предуктал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МВ (МНН –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триметазидина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дигидрохлорид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пролонгированного действия, с модифицированным высвобождением, по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мг. Назначить внутрь по 1 таблетке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раза в сутки во время приема пищи. 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Trimetazidine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dihydrochloridi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mg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N.60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prolong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 1 таблетке 2 раз в сутки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4"/>
          <a:stretch/>
        </p:blipFill>
        <p:spPr>
          <a:xfrm>
            <a:off x="8278691" y="4412754"/>
            <a:ext cx="2940294" cy="1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411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298938" y="44625"/>
            <a:ext cx="11658600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Таблетки с пролонгированным высвобождением, покрытые оболочкой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рецепте указывают фразу - в таблетках с пролонгированным высвобождением, покрытых оболочкой  - 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tabulettis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prolongatis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obductis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сокращение: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prolong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Выписывание в рецептах таблеток пролонгированного действия, покрытых оболочкой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20 таблеток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иклофенак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(МНН –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диклофенак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пролонгированным высвобождением,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покрытые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пленочной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оболочкой по 100 мг. Назначить внутрь по 1 таблетке 1 раз в сутки.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Diclophenaci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0,1        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N.10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prolong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 1 таблетке 1 раз в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сутки.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15395" r="11351" b="13524"/>
          <a:stretch/>
        </p:blipFill>
        <p:spPr>
          <a:xfrm>
            <a:off x="7789985" y="4018926"/>
            <a:ext cx="3675185" cy="22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8209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FBD9EF-8235-4CA2-9296-7F9977903762}"/>
              </a:ext>
            </a:extLst>
          </p:cNvPr>
          <p:cNvSpPr txBox="1"/>
          <p:nvPr/>
        </p:nvSpPr>
        <p:spPr>
          <a:xfrm>
            <a:off x="3957669" y="161867"/>
            <a:ext cx="42766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КАПСУЛЫ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F2887-C0D8-40CA-936D-505EB78111F6}"/>
              </a:ext>
            </a:extLst>
          </p:cNvPr>
          <p:cNvSpPr txBox="1"/>
          <p:nvPr/>
        </p:nvSpPr>
        <p:spPr>
          <a:xfrm>
            <a:off x="448408" y="476672"/>
            <a:ext cx="759180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Им.п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Capsula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капсула 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Capsulае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капсулы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Род.п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Capsulае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капсулу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Capsul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arum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капсул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Капсула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дозированная твердая лекарственная форма, представляющая собой лекарственное вещество, заключенное в оболочку-капсулу.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Капсулы бывают желатиновые и полимерные.</a:t>
            </a:r>
          </a:p>
        </p:txBody>
      </p:sp>
      <p:pic>
        <p:nvPicPr>
          <p:cNvPr id="4" name="Рисунок 3" descr="кк.jpg"/>
          <p:cNvPicPr>
            <a:picLocks noChangeAspect="1"/>
          </p:cNvPicPr>
          <p:nvPr/>
        </p:nvPicPr>
        <p:blipFill>
          <a:blip r:embed="rId2" cstate="print"/>
          <a:srcRect l="13775" r="13411"/>
          <a:stretch>
            <a:fillRect/>
          </a:stretch>
        </p:blipFill>
        <p:spPr>
          <a:xfrm>
            <a:off x="8885946" y="1531097"/>
            <a:ext cx="2072230" cy="2016224"/>
          </a:xfrm>
          <a:prstGeom prst="rect">
            <a:avLst/>
          </a:prstGeom>
        </p:spPr>
      </p:pic>
      <p:pic>
        <p:nvPicPr>
          <p:cNvPr id="5" name="Рисунок 4" descr="кк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4039" y="4454885"/>
            <a:ext cx="2691009" cy="1571936"/>
          </a:xfrm>
          <a:prstGeom prst="rect">
            <a:avLst/>
          </a:prstGeom>
        </p:spPr>
      </p:pic>
      <p:pic>
        <p:nvPicPr>
          <p:cNvPr id="6" name="Рисунок 5" descr="ж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0715" y="4535497"/>
            <a:ext cx="3027194" cy="17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43459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FBD9EF-8235-4CA2-9296-7F9977903762}"/>
              </a:ext>
            </a:extLst>
          </p:cNvPr>
          <p:cNvSpPr txBox="1"/>
          <p:nvPr/>
        </p:nvSpPr>
        <p:spPr>
          <a:xfrm>
            <a:off x="3957669" y="161867"/>
            <a:ext cx="42766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КАПСУЛЫ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F2887-C0D8-40CA-936D-505EB78111F6}"/>
              </a:ext>
            </a:extLst>
          </p:cNvPr>
          <p:cNvSpPr txBox="1"/>
          <p:nvPr/>
        </p:nvSpPr>
        <p:spPr>
          <a:xfrm>
            <a:off x="351693" y="616306"/>
            <a:ext cx="1010079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Желатиновые капсулы эластичные, могут заполняться лекарством в аптеке.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рецепте обязательно указывается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capsulis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gelatinosis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atinosis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Полимерные капсулы, меньшего размера, твердые, изготавливаются только заводским способом.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капсулах помещаются порошкообразные, пастообразные вещества и жидкие масла.</a:t>
            </a:r>
          </a:p>
        </p:txBody>
      </p:sp>
      <p:pic>
        <p:nvPicPr>
          <p:cNvPr id="5" name="Рисунок 4" descr="ллл.jpg"/>
          <p:cNvPicPr>
            <a:picLocks noChangeAspect="1"/>
          </p:cNvPicPr>
          <p:nvPr/>
        </p:nvPicPr>
        <p:blipFill>
          <a:blip r:embed="rId2" cstate="print"/>
          <a:srcRect b="12580"/>
          <a:stretch>
            <a:fillRect/>
          </a:stretch>
        </p:blipFill>
        <p:spPr>
          <a:xfrm>
            <a:off x="4494130" y="3839140"/>
            <a:ext cx="3058462" cy="22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95759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F2887-C0D8-40CA-936D-505EB78111F6}"/>
              </a:ext>
            </a:extLst>
          </p:cNvPr>
          <p:cNvSpPr txBox="1"/>
          <p:nvPr/>
        </p:nvSpPr>
        <p:spPr>
          <a:xfrm>
            <a:off x="175846" y="363915"/>
            <a:ext cx="11711354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Выписывание в рецептах капсул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Капсулы выписываются в сокращенной (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прописи: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10 порошков димедрола (МНН –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дифенгидрамин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0,05 в желатиновых капсулах. Назначить по 1 капсуле 2 раза в день.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Diphenhydramini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0,05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D.t.d.N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atinosis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 1 капсуле 2раза в день.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препарат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Омез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 -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омепразол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капсулах по 0,02 30 штук. Назначить внутрь по 1 капсуле 2 раза в сутки. 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Сaps.Omeprazoli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0,02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 1 капсуле 2 раза в сутки </a:t>
            </a: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61" y="4431323"/>
            <a:ext cx="3123264" cy="2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79733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CA28DA-10DB-4716-91E5-2FA340E3DA40}"/>
              </a:ext>
            </a:extLst>
          </p:cNvPr>
          <p:cNvSpPr txBox="1"/>
          <p:nvPr/>
        </p:nvSpPr>
        <p:spPr>
          <a:xfrm>
            <a:off x="4720952" y="36545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ГРАНУЛЫ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F8FE7-B997-4157-B021-DC3E4C06DCC4}"/>
              </a:ext>
            </a:extLst>
          </p:cNvPr>
          <p:cNvSpPr txBox="1"/>
          <p:nvPr/>
        </p:nvSpPr>
        <p:spPr>
          <a:xfrm>
            <a:off x="316523" y="891580"/>
            <a:ext cx="1024744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твердая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недозированная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порошкообразная крупнозернистая лекарственная форма, в виде однородных частиц округлой, цилиндрической или неправильной формы, получаемая фабрично-заводским путем, предназначенная для внутреннего применения.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Им.п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гранула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гранулы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Род.п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гранулу  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Granulorum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-гранул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-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.jpg"/>
          <p:cNvPicPr>
            <a:picLocks noChangeAspect="1"/>
          </p:cNvPicPr>
          <p:nvPr/>
        </p:nvPicPr>
        <p:blipFill>
          <a:blip r:embed="rId2" cstate="print"/>
          <a:srcRect l="8421" t="5901" r="8421" b="4641"/>
          <a:stretch>
            <a:fillRect/>
          </a:stretch>
        </p:blipFill>
        <p:spPr>
          <a:xfrm>
            <a:off x="6685493" y="2969072"/>
            <a:ext cx="2218366" cy="2669559"/>
          </a:xfrm>
          <a:prstGeom prst="rect">
            <a:avLst/>
          </a:prstGeom>
        </p:spPr>
      </p:pic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3" cstate="print"/>
          <a:srcRect l="13250" t="3801" r="10101" b="3801"/>
          <a:stretch>
            <a:fillRect/>
          </a:stretch>
        </p:blipFill>
        <p:spPr>
          <a:xfrm>
            <a:off x="9499097" y="3534507"/>
            <a:ext cx="2129737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9844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F8FE7-B997-4157-B021-DC3E4C06DCC4}"/>
              </a:ext>
            </a:extLst>
          </p:cNvPr>
          <p:cNvSpPr txBox="1"/>
          <p:nvPr/>
        </p:nvSpPr>
        <p:spPr>
          <a:xfrm>
            <a:off x="202224" y="273205"/>
            <a:ext cx="11641014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Гранулы выписываются в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официнальных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прописях:</a:t>
            </a:r>
          </a:p>
          <a:p>
            <a:pPr algn="ctr"/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Недозированные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125,0 гранул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Макропена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(МНН-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мидекамицин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Назначить по 1 чайной ложке гранул 3 раза в день во время еды, предварительно развести водой.</a:t>
            </a:r>
          </a:p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Midecamycini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125,0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D.S. По 1 чайной ложке гранул 3 раза в день во время еды, предварительно развести водой.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Дозированные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30 пакетиков по 2 грамма гранул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Немулекс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 –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нимесулид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Назначить внутрь по 1 пакетику, разведя в 100 мл теплой воды 2 раза в сутки после еды.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Nimesulidi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2,0        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N.30        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Внутрь по 1 пакетику, разведя в 100 мл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теплой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2 раза в сутки после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еды.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t="7688" r="10553" b="3728"/>
          <a:stretch/>
        </p:blipFill>
        <p:spPr>
          <a:xfrm>
            <a:off x="8915402" y="4188122"/>
            <a:ext cx="1943100" cy="23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103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я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732" y="386862"/>
            <a:ext cx="9084269" cy="5926015"/>
          </a:xfrm>
        </p:spPr>
      </p:pic>
    </p:spTree>
    <p:extLst>
      <p:ext uri="{BB962C8B-B14F-4D97-AF65-F5344CB8AC3E}">
        <p14:creationId xmlns:p14="http://schemas.microsoft.com/office/powerpoint/2010/main" val="3180189092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0" y="773723"/>
            <a:ext cx="7102106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мягкая лекарственная форма, предназначенная для нанесения на кожу, раны и слизистые оболочки.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Мазь (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Unguentum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мягкая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лекарственная форма, получаемая путем смешения лекарственного вещества с мазевой основой с содержанием порошкообразных веществ от 10% до 25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ази.jpg"/>
          <p:cNvPicPr>
            <a:picLocks noChangeAspect="1"/>
          </p:cNvPicPr>
          <p:nvPr/>
        </p:nvPicPr>
        <p:blipFill>
          <a:blip r:embed="rId2" cstate="print"/>
          <a:srcRect l="890"/>
          <a:stretch>
            <a:fillRect/>
          </a:stretch>
        </p:blipFill>
        <p:spPr>
          <a:xfrm>
            <a:off x="7277952" y="626141"/>
            <a:ext cx="460851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40323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4370087" y="166732"/>
            <a:ext cx="36093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МАЗИ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430823" y="772413"/>
            <a:ext cx="1023717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Мазевой основой в мазях служат: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Вазелин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Vaselinum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Ланолин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Lanolinum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пчелиный воск,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смолы,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полиэтиленоксиды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способа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применения  различают: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глазную мазь, </a:t>
            </a:r>
          </a:p>
          <a:p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интраназальную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мазь на кожу и раневую поверхность,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ректальную и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вагинальную мазь. </a:t>
            </a:r>
          </a:p>
        </p:txBody>
      </p:sp>
      <p:pic>
        <p:nvPicPr>
          <p:cNvPr id="9" name="Рисунок 8" descr="глаз.jpg"/>
          <p:cNvPicPr>
            <a:picLocks noChangeAspect="1"/>
          </p:cNvPicPr>
          <p:nvPr/>
        </p:nvPicPr>
        <p:blipFill>
          <a:blip r:embed="rId2" cstate="print"/>
          <a:srcRect l="10101" t="23750" r="9051" b="23750"/>
          <a:stretch>
            <a:fillRect/>
          </a:stretch>
        </p:blipFill>
        <p:spPr>
          <a:xfrm>
            <a:off x="7025055" y="628397"/>
            <a:ext cx="3857588" cy="2028381"/>
          </a:xfrm>
          <a:prstGeom prst="rect">
            <a:avLst/>
          </a:prstGeom>
        </p:spPr>
      </p:pic>
      <p:pic>
        <p:nvPicPr>
          <p:cNvPr id="10" name="Рисунок 9" descr="аур.jpg"/>
          <p:cNvPicPr>
            <a:picLocks noChangeAspect="1"/>
          </p:cNvPicPr>
          <p:nvPr/>
        </p:nvPicPr>
        <p:blipFill>
          <a:blip r:embed="rId3" cstate="print"/>
          <a:srcRect l="3696" t="14498" r="2751" b="18674"/>
          <a:stretch>
            <a:fillRect/>
          </a:stretch>
        </p:blipFill>
        <p:spPr>
          <a:xfrm>
            <a:off x="7979411" y="2800794"/>
            <a:ext cx="3041152" cy="1389089"/>
          </a:xfrm>
          <a:prstGeom prst="rect">
            <a:avLst/>
          </a:prstGeom>
        </p:spPr>
      </p:pic>
      <p:pic>
        <p:nvPicPr>
          <p:cNvPr id="11" name="Рисунок 10" descr="кр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0616" y="4629667"/>
            <a:ext cx="2942084" cy="13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479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7554" y="571500"/>
            <a:ext cx="8766746" cy="6286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регламентирующие издания и основная справочная литература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 изданием, регламентирующим требования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лекарств, способы аптечного изготовления лекарственных форм, высшие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суточные дозы ядовитых и сильнодействующих препаратов и ряд других стандартов и положений, является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фармакопея (ГФ).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остается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14-е издание Фармакопеи, в которую включены фармакопейные статьи на лекарственные вещества (средства) и фармацевтические субстанции, освоенные промышленностью и введенные в практику в нашей стране в последние годы. 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Фармакопея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переиздается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2" y="1825281"/>
            <a:ext cx="2136586" cy="2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8624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140677" y="0"/>
            <a:ext cx="1174652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рецептах выписываются в 2-х прописях: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1.Сокращенная пропись используется для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официнальных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мазей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2.Развернутая - для магистральных мазей.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1.Сокращенная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пропись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15,0 0,5% мази преднизолона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Prednisolonum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Назначить для нанесения тонким слоем на пораженные участки кожи 2 раза в день.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	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Prednisoloni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0,5%-15,0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D.S. Наносить тонким слоем на пораженные участки кожи 2 раза в день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14929" r="4930" b="6165"/>
          <a:stretch/>
        </p:blipFill>
        <p:spPr>
          <a:xfrm>
            <a:off x="6417642" y="4656030"/>
            <a:ext cx="394848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33464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931984" y="182126"/>
            <a:ext cx="10202008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Развернутая (магистральная) пропись. 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Выписать 100,0 мази, содержащей 5,0 стрептоцида (МНН - сульфаниламид);  1,0 димедрола (МНН 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дифенгидрамин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10,0 талька. Назначить для нанесения на пораженный участок кожи. </a:t>
            </a:r>
          </a:p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Sulfanilamidi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Diphenhydramini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Vaselini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 100,0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Наносить на пораженный               участок  кожи </a:t>
            </a:r>
          </a:p>
        </p:txBody>
      </p:sp>
    </p:spTree>
    <p:extLst>
      <p:ext uri="{BB962C8B-B14F-4D97-AF65-F5344CB8AC3E}">
        <p14:creationId xmlns:p14="http://schemas.microsoft.com/office/powerpoint/2010/main" val="321781955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30987"/>
            <a:ext cx="973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мягкая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дозированная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лекарственная форма, мазевые основы такие же, как у мази, но порошкообразных веществ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25 до 65%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общей массы лекарственной формы Паста менее жирная, чем мазь, лучше удерживается на поверхности кожи, оказывает подсушивающее действие. Различают пасты для наружного и внутреннего применения, стоматологические. </a:t>
            </a:r>
          </a:p>
        </p:txBody>
      </p:sp>
      <p:pic>
        <p:nvPicPr>
          <p:cNvPr id="5" name="Рисунок 4" descr="ц.jpg"/>
          <p:cNvPicPr>
            <a:picLocks noChangeAspect="1"/>
          </p:cNvPicPr>
          <p:nvPr/>
        </p:nvPicPr>
        <p:blipFill>
          <a:blip r:embed="rId2" cstate="print"/>
          <a:srcRect l="27167" t="4584" r="27334" b="6167"/>
          <a:stretch>
            <a:fillRect/>
          </a:stretch>
        </p:blipFill>
        <p:spPr>
          <a:xfrm>
            <a:off x="1243102" y="3034369"/>
            <a:ext cx="1547866" cy="306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r="27756"/>
          <a:stretch/>
        </p:blipFill>
        <p:spPr>
          <a:xfrm>
            <a:off x="3590454" y="2901222"/>
            <a:ext cx="1530476" cy="3327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24804" r="8525" b="29049"/>
          <a:stretch/>
        </p:blipFill>
        <p:spPr>
          <a:xfrm>
            <a:off x="5920416" y="3447223"/>
            <a:ext cx="5228229" cy="20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2427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4443935" y="310417"/>
            <a:ext cx="2673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ПАСТА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325315" y="815173"/>
            <a:ext cx="10325100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Им.п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Pasta 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Род.п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Pastae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Паста в  рецептах выписывается в сокращенной и развернутой форме.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1.Сокращенная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пропись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Выписать 25,0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цинко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-салициловой пасты. Назначить для нанесения на пораженный участок кожи.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Zinci-salicylici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25,0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Наносить на пораженный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участок кожи.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r="27756"/>
          <a:stretch/>
        </p:blipFill>
        <p:spPr>
          <a:xfrm>
            <a:off x="10269414" y="3024554"/>
            <a:ext cx="1530476" cy="33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23129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4549443" y="331595"/>
            <a:ext cx="26738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ПАСТА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415593" y="331595"/>
            <a:ext cx="992065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2.Развернутая (магистральная) пропись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100,0 пасты на вазелине, содержащей 10,0 стрептоцида (МНН - сульфаниламид); 2,0 димедрола (МНН 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дифенгидрамин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30,0 талька. Назначить для нанесения на пораженный участок кожи. </a:t>
            </a:r>
          </a:p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Sulfanilamidi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Diphenhydramini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Vaselini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100,0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past.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Наносить  на  пораженный   участок кожи. </a:t>
            </a:r>
          </a:p>
        </p:txBody>
      </p:sp>
    </p:spTree>
    <p:extLst>
      <p:ext uri="{BB962C8B-B14F-4D97-AF65-F5344CB8AC3E}">
        <p14:creationId xmlns:p14="http://schemas.microsoft.com/office/powerpoint/2010/main" val="4219878314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314" y="172281"/>
            <a:ext cx="1157067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ГЕЛЬ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Гель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um-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не сокращается )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разновидность мазей, изготавливаются только заводским способом.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 гель вагинальный, глазной, зубной, ректальный, гель для перорального и наружного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Гель выписывается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прописи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50,0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5% геля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Вольтарен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(МНН-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Диклофенак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Diclophenacum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Назначить для нанесения тонким слоем на кожу над очагом воспаления 2 раза в день.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Diclophenaci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%-50,0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Наносить тонким слоем на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коленного                          	        сустава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раза в день.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16" y="4756638"/>
            <a:ext cx="4695092" cy="17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5730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395655" y="266104"/>
            <a:ext cx="10815474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№2 Выписать 30,0 - 1% геля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Найз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Нимесулид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). Назначить для нанесения на болезненную область 2 – 3 раза в день. 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Nimesulidi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1%-30,0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Наносить наружно на болезненную область 2-3 раза в день.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Пример№3 Выписать 5,0 - 0,1% глазного геля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Офтан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Тимогель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Тимолол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 Закладывать за нижнее веко 1 раз в день. 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Timololi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ophtalmici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0,1%-5,0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Закладывать за нижнее веко 1 раз в день.</a:t>
            </a: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r="30396"/>
          <a:stretch/>
        </p:blipFill>
        <p:spPr>
          <a:xfrm>
            <a:off x="10401302" y="2969175"/>
            <a:ext cx="1347004" cy="33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26435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C608-B96B-48DC-AC6B-7485452EAF96}"/>
              </a:ext>
            </a:extLst>
          </p:cNvPr>
          <p:cNvSpPr txBox="1"/>
          <p:nvPr/>
        </p:nvSpPr>
        <p:spPr>
          <a:xfrm>
            <a:off x="360485" y="351467"/>
            <a:ext cx="11684975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Crem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Crem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oris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не сокращается)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относят к полужидким формам, менее вязким, чем мази.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Кремы содержат в своем составе лекарственные средства, масла, жиры и другие вещества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Выписывают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Выписать 5,0 5% крема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Зовиракс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(МНН- Ацикловир -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Acyclovirum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Назначить для нанесения на пораженные и граничащие с ним участки кожи каждые 4 часа.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Crem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Acycloviri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5%-5,0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Наносить на пораженные и граничащие с ним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	участки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кожи каждые 4 часа.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222222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35641" r="2094" b="35257"/>
          <a:stretch/>
        </p:blipFill>
        <p:spPr>
          <a:xfrm>
            <a:off x="7139352" y="4974898"/>
            <a:ext cx="4607169" cy="14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01701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312F4-C07A-4390-B7CB-99149D14C0FC}"/>
              </a:ext>
            </a:extLst>
          </p:cNvPr>
          <p:cNvSpPr txBox="1"/>
          <p:nvPr/>
        </p:nvSpPr>
        <p:spPr>
          <a:xfrm>
            <a:off x="439614" y="743949"/>
            <a:ext cx="1137724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Линимент -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Linimentum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недозированна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мягкая лекарственная форма для наружного  применения, обладающая представляющая собой густую жидкость или жидкую мазь.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Линименты выписываются по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магистральной прописи. </a:t>
            </a:r>
          </a:p>
          <a:p>
            <a:pPr marL="457200" indent="-457200" algn="ctr">
              <a:buAutoNum type="arabicPeriod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пропись </a:t>
            </a:r>
          </a:p>
          <a:p>
            <a:pPr marL="457200" indent="-457200" algn="ctr"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Выписать 25,0 линимента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Синтомицина (МНН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Chloramphenicolum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10%.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Назначить для нанесения на обожженную поверхность 1 раз в сутки. 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Chloramphenicoli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10%-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25,0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Наносить на обожженную поверхность 1 раз в сутки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82FD-EE56-454E-AACE-2595029EA1CB}"/>
              </a:ext>
            </a:extLst>
          </p:cNvPr>
          <p:cNvSpPr txBox="1"/>
          <p:nvPr/>
        </p:nvSpPr>
        <p:spPr>
          <a:xfrm>
            <a:off x="4777919" y="282284"/>
            <a:ext cx="63922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ЛИНИМЕНТЫ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4306" r="5668" b="30333"/>
          <a:stretch/>
        </p:blipFill>
        <p:spPr>
          <a:xfrm>
            <a:off x="6435969" y="5240862"/>
            <a:ext cx="4387363" cy="11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03418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312F4-C07A-4390-B7CB-99149D14C0FC}"/>
              </a:ext>
            </a:extLst>
          </p:cNvPr>
          <p:cNvSpPr txBox="1"/>
          <p:nvPr/>
        </p:nvSpPr>
        <p:spPr>
          <a:xfrm>
            <a:off x="378068" y="285357"/>
            <a:ext cx="11350869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Магистральная пропись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Выписать 100,0 линимента бальзамического по А.В. Вишневскому на касторовом масле, содержащего дегтя березового и ксероформа поровну по 3,0. Назначить для мазевых  повязок  при  лечении гнойных  ран.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Picis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liquidae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Betulae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Xeroformii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3,0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Ricini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100,0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мазевых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повязок при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лечении гнойных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22745" r="16577" b="13745"/>
          <a:stretch/>
        </p:blipFill>
        <p:spPr>
          <a:xfrm>
            <a:off x="7051431" y="2461772"/>
            <a:ext cx="4413738" cy="16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493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354" y="589085"/>
            <a:ext cx="11579469" cy="58908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регламентирующий характер имеют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РФ, касающиеся лекарственного обеспечения населения, правил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хранения и отпуска лекарств, ведения документации, правил обращения с наркотическими и психотропными средствами.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правила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прописывания рецептов, а также общепринятые сокращения рецептурных фраз в прописях регламентирует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РФ от 24.11.2021 N 1094Н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333477846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366440" y="454875"/>
            <a:ext cx="9199488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Суппозиторий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Suppositori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Суппозитории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Suppositoriа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сокращение -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твердая дозированная лекарственная форма, предназначенная для введения в полость тела и расплавляющаяся (растворяющаяся, распадающаяся) при температуре тела.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пути введения различают: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уппозитории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ректальные</a:t>
            </a:r>
          </a:p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rectalia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–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alia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уппозитории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вагинальные и палочки:</a:t>
            </a:r>
          </a:p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vaginalia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-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vaginalia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14" y="2529135"/>
            <a:ext cx="3136404" cy="185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1651"/>
          <a:stretch/>
        </p:blipFill>
        <p:spPr>
          <a:xfrm>
            <a:off x="7176120" y="4699992"/>
            <a:ext cx="3356992" cy="15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623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392315" y="1319065"/>
            <a:ext cx="591970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 одного суппозитория ректального должна находиться в пределах от 1 до 4 г.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масса не указана, то изготавливают суппозитории массой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 одного суппозитория вагинального должна находиться в пределах от 1,5 до 6 г.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масса не указана, то вагинальные суппозитории изготавливают массой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г.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2" cstate="print"/>
          <a:srcRect l="7270" t="26992" r="6175" b="22609"/>
          <a:stretch>
            <a:fillRect/>
          </a:stretch>
        </p:blipFill>
        <p:spPr>
          <a:xfrm>
            <a:off x="7130561" y="1076002"/>
            <a:ext cx="3595319" cy="2293566"/>
          </a:xfrm>
          <a:prstGeom prst="rect">
            <a:avLst/>
          </a:prstGeom>
        </p:spPr>
      </p:pic>
      <p:pic>
        <p:nvPicPr>
          <p:cNvPr id="7" name="Рисунок 6" descr="в.jpg"/>
          <p:cNvPicPr>
            <a:picLocks noChangeAspect="1"/>
          </p:cNvPicPr>
          <p:nvPr/>
        </p:nvPicPr>
        <p:blipFill>
          <a:blip r:embed="rId3" cstate="print"/>
          <a:srcRect l="3604" t="5825" r="4492" b="6807"/>
          <a:stretch>
            <a:fillRect/>
          </a:stretch>
        </p:blipFill>
        <p:spPr>
          <a:xfrm>
            <a:off x="7130561" y="3944048"/>
            <a:ext cx="3741117" cy="23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5906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316523" y="0"/>
            <a:ext cx="11333285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рецептах суппозитории выписываются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магистральной прописи. 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пропись. </a:t>
            </a:r>
          </a:p>
          <a:p>
            <a:pPr marL="457200" indent="-457200" algn="ctr">
              <a:buAutoNum type="arabi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ректальных суппозиториев 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мелоксикамом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Meloxicamum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0,0015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Назначить по 1 суппозиторию на ночь в прямую кишку. 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cum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Meloxicamо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0,0015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N.6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alia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 1 суппозиторию на ночь 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прямую кишку.</a:t>
            </a:r>
          </a:p>
          <a:p>
            <a:pPr algn="just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4943873" y="261257"/>
            <a:ext cx="28178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Суппозитории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1" t="8328" r="6199" b="8887"/>
          <a:stretch/>
        </p:blipFill>
        <p:spPr>
          <a:xfrm>
            <a:off x="8431822" y="3276036"/>
            <a:ext cx="2760785" cy="28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6011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193431" y="318857"/>
            <a:ext cx="11816861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№4 Выписать 12 вагинальных суппозиториев с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Нистатином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Nystatin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500 000 ЕД. Назначить по 1 суппозиторию утром и вечером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Supp. cum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Nystatino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500000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N.12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vaginalia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1 суппозиторию утром и вечером во влагалище.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№5 Выписать 5 суппозиториев с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Трамадолом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Tramadol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 0,1. Назначить по 1 суппозиторию утром и вечером в прямую кишку. 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Supp. cum Tramadol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0,1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N.5 r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alia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1 суппозиторию при болях в прямую кишку.</a:t>
            </a: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4744" r="6966" b="24359"/>
          <a:stretch/>
        </p:blipFill>
        <p:spPr>
          <a:xfrm>
            <a:off x="8862645" y="927275"/>
            <a:ext cx="2242039" cy="13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63994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457200" y="612951"/>
            <a:ext cx="1102848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для изготовления суппозиторий в аптечных условиях  служит масло какао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Oleum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Cacao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Cacao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Берут: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Масло какао сколько потребуется, что бы получился суппозиторий ректальный/вагинальный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Oleum Cacao quantum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Misce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fiat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rectalia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vaginalia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Общепринятое сокращение: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Cacao q. s.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f. supp.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rectalia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4943873" y="261257"/>
            <a:ext cx="28178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Суппозитории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27383" r="5710" b="14207"/>
          <a:stretch/>
        </p:blipFill>
        <p:spPr>
          <a:xfrm>
            <a:off x="6718363" y="2980593"/>
            <a:ext cx="4800601" cy="30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8412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395655" y="111790"/>
            <a:ext cx="11324491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Магистральная пропись 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Выписать по магистральной прописи 10 суппозиториев эуфиллина (МНН - аминофиллин) по 0,3. Назначить по 1 свече в прямую кишку 2 раза в день.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Aminophyllini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Cacao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q.s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alia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N.10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 1 свече  в  прямую  кишку 2 раза в день.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27383" r="5710" b="14207"/>
          <a:stretch/>
        </p:blipFill>
        <p:spPr>
          <a:xfrm>
            <a:off x="7420707" y="2492668"/>
            <a:ext cx="3851032" cy="19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1561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747347" y="1289959"/>
            <a:ext cx="664524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Therapeuticа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cutanea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(STT)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ТТС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пластыри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лекарственная форма для наружного применения, представляющая собой многослойный пластырь медицинский, состоящий из нанесенных на подложку матрицы или резервуара ЛВ, предназначенный для контролируемой доставки ЛВ в системный кровоток путем пассивной диффузии через неповрежденную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кожу.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1937121" y="491067"/>
            <a:ext cx="85689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Трансдермальная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терапевтическая система (ТТС)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7481" r="6763" b="12498"/>
          <a:stretch/>
        </p:blipFill>
        <p:spPr>
          <a:xfrm>
            <a:off x="7696536" y="1214337"/>
            <a:ext cx="3049742" cy="2736304"/>
          </a:xfrm>
          <a:prstGeom prst="rect">
            <a:avLst/>
          </a:prstGeom>
        </p:spPr>
      </p:pic>
      <p:pic>
        <p:nvPicPr>
          <p:cNvPr id="7" name="Рисунок 6" descr="п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012187"/>
            <a:ext cx="365781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9871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386862" y="261259"/>
            <a:ext cx="642921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Therapeuticа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cutanea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(STT) 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ТТС: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удобство применения,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лекарство быстро попадает в кровь,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регулирования скорости высвобождения лекарства,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использовать гидрофильные 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липофильные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ЛВ.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1919536" y="261257"/>
            <a:ext cx="85689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Трансдермальная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терапевтическая система (ТТС)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7481" r="6763" b="12498"/>
          <a:stretch/>
        </p:blipFill>
        <p:spPr>
          <a:xfrm>
            <a:off x="7874051" y="1120237"/>
            <a:ext cx="2869948" cy="2271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1" t="4738" r="7589" b="13781"/>
          <a:stretch/>
        </p:blipFill>
        <p:spPr>
          <a:xfrm>
            <a:off x="7874051" y="3651013"/>
            <a:ext cx="3260060" cy="29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79530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246185" y="261258"/>
            <a:ext cx="10242303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Выписывается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№1 Выписать 5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трансдермальных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терапевтических систем 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фентанилом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активностью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час. Назначить для аппликации на плоскую неповрежденную поверхность кожи 1 пластырь на 3 дня.</a:t>
            </a:r>
          </a:p>
          <a:p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Фентанил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наркотический анальгетик, поэтому количество указывают еще и прописью в скобках.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STT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Phentanyli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сg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/h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N.5 (пять)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Наносить в виде аппликаций на плоскую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неповрежденную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поверхность кожи 1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пластырь 	на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дня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9A3E8-40FD-481A-BBC0-FBA2BBCD6F5A}"/>
              </a:ext>
            </a:extLst>
          </p:cNvPr>
          <p:cNvSpPr txBox="1"/>
          <p:nvPr/>
        </p:nvSpPr>
        <p:spPr>
          <a:xfrm>
            <a:off x="1919536" y="261257"/>
            <a:ext cx="85689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Трансдермальная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терапевтическая система (ТТС)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1" t="4738" r="7589" b="13781"/>
          <a:stretch/>
        </p:blipFill>
        <p:spPr>
          <a:xfrm>
            <a:off x="9574823" y="2936630"/>
            <a:ext cx="2306634" cy="21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99636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211016" y="705719"/>
            <a:ext cx="1157067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Лекарственная пленка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Membranula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Сокращение: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Membr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bucc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Лекарственные пленки выписываются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прописи: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Выписать 50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буккальных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пленок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тринитролонг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(МНН – нитроглицерин). Наклеивать на верхнюю десну, снаружи прижать щеку до фиксации пластинки. Применять 2 раза в сутки. </a:t>
            </a: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Membr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bucc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Nitroglycerini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0,002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N.50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S. Пленку  наклеивать  на  верхнюю  десну,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cнаружи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прижать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щеку до фиксации пластинки. Применять 2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раза в 	сутки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1777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6685" y="492369"/>
            <a:ext cx="7192107" cy="63656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средств, разрешенных к применению в РФ,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регламентирующие издания Министерства здравоохранения РФ: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«Государственный реестр лекарственных средств»,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 лекарственных средств России»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(энциклопедия лекарств),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 лекарственных средств»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(справочник).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также периодически переиздаются, обновляются.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ее.jpg"/>
          <p:cNvPicPr>
            <a:picLocks noChangeAspect="1"/>
          </p:cNvPicPr>
          <p:nvPr/>
        </p:nvPicPr>
        <p:blipFill>
          <a:blip r:embed="rId2" cstate="print"/>
          <a:srcRect l="11360" r="10612"/>
          <a:stretch>
            <a:fillRect/>
          </a:stretch>
        </p:blipFill>
        <p:spPr>
          <a:xfrm>
            <a:off x="589771" y="1679331"/>
            <a:ext cx="3201220" cy="42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4315"/>
      </p:ext>
    </p:extLst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7624" y="1995853"/>
            <a:ext cx="6168111" cy="40265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76245" y="201881"/>
            <a:ext cx="5470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0982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7939" y="413238"/>
            <a:ext cx="8036170" cy="64447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издания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«Справочник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Лекарственные препараты в России»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издание, согласовано с Государственным регистром лекарственных средств.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 можно найти необходимый минимум информации о незнакомом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препарате по его названию. Переиздается ежегодно.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средства»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Машковского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(выдержал 17 изданий)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лучших справочников, настольная книга большинства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фармацевтов, провизоров и врачей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фармакологическую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препаратов и основные сведения о применении каждого из них, рецепты.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1433146"/>
            <a:ext cx="3182815" cy="49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016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881" y="211015"/>
            <a:ext cx="7333127" cy="598756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 ЛС России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академика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Машковского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«Лекарственные средства» 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РЛС - ЭНЦИКЛОПЕДИЯ ЛЕКАРСТВ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РЛС — ДОКТОР 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РЛС - АПТЕКАРЬ 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РЛС — ПАЦИЕНТ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95" y="1367203"/>
            <a:ext cx="3909397" cy="4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887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2393</TotalTime>
  <Words>3641</Words>
  <Application>Microsoft Office PowerPoint</Application>
  <PresentationFormat>Широкоэкранный</PresentationFormat>
  <Paragraphs>545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5" baseType="lpstr">
      <vt:lpstr>Arial</vt:lpstr>
      <vt:lpstr>Corbel</vt:lpstr>
      <vt:lpstr>Times New Roman</vt:lpstr>
      <vt:lpstr>Wingdings</vt:lpstr>
      <vt:lpstr>Базис</vt:lpstr>
      <vt:lpstr>                           ФГБОУ ВО КрасГМУ им.проф. В.Ф. Войно-Ясенецкого Минздрава России  Фармацевтический колледж      ВВЕДЕНИЕ В КУРС ФАРМАКОЛОГИИ.  ОБЩАЯ РЕЦЕПТУРА. ТВЕРДЫЕ И МЯГКИЕ ЛЕКАРСТВЕННЫЕ ФОРМЫ    видеолекция для студентов 1 курса, обучающихся по специальности 33.02.01 фармация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РЕЦЕПТУРНЫХ БЛАНКОВ Рецептурный бланк 107/у-НП  Лекарственные препараты, выписываемые на бланке: Наркотические Средства и Психотропные Вещества  списка II Постановления Правительства РФ от 30.06.98 № 681  "Об утверждении перечня наркотических средств, психотропных веществ и их прекурсоров, подлежащих контролю в Российской Федерации" за исключением лекарственных препаратов в виде трансдермальных терапевтических систем и лекарственных препаратов, содержащих наркотическое средство в сочетании с антагонистом опиоидных рецепторов  Срок действия: 15 дней Срок хранения: 5 лет</vt:lpstr>
      <vt:lpstr>Рецептурный бланк 148-1/у-88 Лекарственные препараты, выписываемые на бланке: 1) наркотических и психотропных лекарственных препаратов списка II в виде ТТС, наркотических лекарственных препаратов списка II, содержащих наркотическое средство в сочетании с антагонистом опиоидных рецепторов, психотропных лекарственных препаратов списка III; 2) комбинированных лекарственных препаратов, содержащих малые дозы НС и ПВ; 3) лекарственных препаратов индивидуального изготовления, содержащих наркотическое средство или психотропное вещество списка II, и другие фармакологические активные вещества в дозе, не превышающей высшую разовую дозу, и при условии, что этот комбинированный лекарственный препарат не является наркотическим или психотропным лекарственным препаратом списка II; 4) лекарственных препаратов, включенных в перечень лекарственных средств, подлежащих ПКУ </vt:lpstr>
      <vt:lpstr>Презентация PowerPoint</vt:lpstr>
      <vt:lpstr>   Рецептурный бланк N 148-1/у-04(л) предназначен для выписывания лекарственных препаратов, отпускаемых бесплатно или со скидкой, гражданам, имеющим право на обеспечение лекарственными препаратами за счет средств бюджетных ассигнований федерального бюджета и бюджетов субъектов Российской Федерации, (хранят 3 года) Срок действия рецепта:  15, 30, 90 дней Срок хранения: 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«Красноярский государственный медицинский университет им. проф. В.Ф. Войно-Ясенецкого» Фармацевтический колледж   Витамин С</dc:title>
  <dc:creator>Olesiya</dc:creator>
  <cp:lastModifiedBy>Анисимова Марина Владимировна</cp:lastModifiedBy>
  <cp:revision>244</cp:revision>
  <dcterms:created xsi:type="dcterms:W3CDTF">2018-12-13T10:14:35Z</dcterms:created>
  <dcterms:modified xsi:type="dcterms:W3CDTF">2023-10-02T04:02:25Z</dcterms:modified>
</cp:coreProperties>
</file>