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94580"/>
  </p:normalViewPr>
  <p:slideViewPr>
    <p:cSldViewPr snapToGrid="0" snapToObjects="1">
      <p:cViewPr varScale="1">
        <p:scale>
          <a:sx n="117" d="100"/>
          <a:sy n="11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06367-8202-ED4B-B6F8-75D472FAC92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A933377-799F-4A44-BD50-F01606F11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99958E4-36F9-454E-9F70-461F6CDAFE39}"/>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97F4EE66-E9A4-194E-9CEF-806A46164D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D9DC24-5AE0-EA43-B7E4-57D1627DAD99}"/>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375086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36F4A-72BA-D54F-9836-0CE2EA56A5F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F873356-3169-3846-BB21-C66ED2548D5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A14A37-8275-E745-81D3-340C9F950FDC}"/>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1E902548-4497-5E4D-B08D-CB81C2485A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B16F12-BA77-7E45-A4F8-5A1C376B9B54}"/>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9664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88ABAFB-3F68-EA40-A59E-107E59C5D24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F008265-6983-7D47-9245-D42332A2919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A85E87C-478F-0341-9060-6AC6066CDB7D}"/>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D8367ACF-5B2D-CC45-8E1B-A10917F832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8A6740-91EA-C241-8BE8-A780895DF4A3}"/>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391241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1E60EB-8267-0745-BE14-F610BBF2C8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6235E89-19E2-B54E-BECB-16F379166E3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B28C80-721E-BC43-B9F5-5E9457545023}"/>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15D88C7E-4641-BA46-B96C-07EF1FEFEF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E7E89C-8338-1748-AA5C-01995E892E43}"/>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36169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9E83EC-2CAD-7247-A733-BAAD4E4D73E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88AAF68-62B1-3D45-8529-537576442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26EA60C-8749-6144-83BE-14AA164D83BE}"/>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11E8CFD8-663E-1A4C-B064-DD12FE1579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9ECB4D-2F78-644E-B715-0EEA6E1CE124}"/>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183894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7E563-8492-5943-B3A8-E938CDFF2C3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2968B0B-FFF2-AE4A-A807-2009C285F0A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31C7337-14E7-7647-91D0-985CB2F4295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E6D06CD-902C-AF4C-8879-48E3DE87349E}"/>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6" name="Нижний колонтитул 5">
            <a:extLst>
              <a:ext uri="{FF2B5EF4-FFF2-40B4-BE49-F238E27FC236}">
                <a16:creationId xmlns:a16="http://schemas.microsoft.com/office/drawing/2014/main" id="{090925CE-F260-2943-967F-598EE149BB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1CD8E20-8570-F24E-825B-61B7D27C26D2}"/>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121094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99E4C6-9A49-6443-855C-ECB8780B9EC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3CB392A-EBFA-AC49-82CF-9EC586EDA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E84C390-26BA-3A44-B01C-D48632E2CB3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9371A95-7DFC-3449-90E0-DBF61C281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41182A4-F908-494E-9FCA-CBD4618C480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320FE0C-395B-7140-B32A-15CE8BC410AA}"/>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8" name="Нижний колонтитул 7">
            <a:extLst>
              <a:ext uri="{FF2B5EF4-FFF2-40B4-BE49-F238E27FC236}">
                <a16:creationId xmlns:a16="http://schemas.microsoft.com/office/drawing/2014/main" id="{BD188172-6990-4040-BB53-13F8F9FFE91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8BC4628-B238-9D46-B512-E44690E08587}"/>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14133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59C21D-F18C-2C4B-8302-D3320F2C30C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0CF3FF5-E4C0-D244-BDDA-163A51929895}"/>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4" name="Нижний колонтитул 3">
            <a:extLst>
              <a:ext uri="{FF2B5EF4-FFF2-40B4-BE49-F238E27FC236}">
                <a16:creationId xmlns:a16="http://schemas.microsoft.com/office/drawing/2014/main" id="{E42E2754-0C2A-1745-A973-0599047CDAA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974958F-89F3-3E47-A394-0F16EC160B5F}"/>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105932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0C01701-5D41-E543-97EF-0F0990C3B721}"/>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3" name="Нижний колонтитул 2">
            <a:extLst>
              <a:ext uri="{FF2B5EF4-FFF2-40B4-BE49-F238E27FC236}">
                <a16:creationId xmlns:a16="http://schemas.microsoft.com/office/drawing/2014/main" id="{D6FB8352-E260-6E4D-BF3B-5BD24EB11D2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0A3F8D3-DE7C-3F40-94CE-3631721AED12}"/>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302293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13534-07E9-CD43-B8B3-2615D10109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A940E21-4730-9348-9A44-CF934A224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0246342-E457-9348-BDDB-154E9B002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C352DE9-E0CB-6F4C-A3E7-D1654852C8A3}"/>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6" name="Нижний колонтитул 5">
            <a:extLst>
              <a:ext uri="{FF2B5EF4-FFF2-40B4-BE49-F238E27FC236}">
                <a16:creationId xmlns:a16="http://schemas.microsoft.com/office/drawing/2014/main" id="{03AEC861-F2FC-D44B-883D-E4880CFFE8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8AB3348-BB44-104E-9167-3EBF041EB246}"/>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275477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944C6F-D0C5-AC49-97D1-93543E8B6D7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DBB4BED-F7CF-7347-812D-CD31EC483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3A7BF55-8367-0B4A-903F-6471C572A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189853C-4B56-5540-995C-C0D994C8DEC6}"/>
              </a:ext>
            </a:extLst>
          </p:cNvPr>
          <p:cNvSpPr>
            <a:spLocks noGrp="1"/>
          </p:cNvSpPr>
          <p:nvPr>
            <p:ph type="dt" sz="half" idx="10"/>
          </p:nvPr>
        </p:nvSpPr>
        <p:spPr/>
        <p:txBody>
          <a:bodyPr/>
          <a:lstStyle/>
          <a:p>
            <a:fld id="{C4F4D20B-3987-F744-A20C-654E988678D9}" type="datetimeFigureOut">
              <a:rPr lang="ru-RU" smtClean="0"/>
              <a:t>24.11.2020</a:t>
            </a:fld>
            <a:endParaRPr lang="ru-RU"/>
          </a:p>
        </p:txBody>
      </p:sp>
      <p:sp>
        <p:nvSpPr>
          <p:cNvPr id="6" name="Нижний колонтитул 5">
            <a:extLst>
              <a:ext uri="{FF2B5EF4-FFF2-40B4-BE49-F238E27FC236}">
                <a16:creationId xmlns:a16="http://schemas.microsoft.com/office/drawing/2014/main" id="{614BC9F4-7FD0-EC42-8058-5926438A3D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95F1A38-96A9-FF49-BB5C-8878E62359BA}"/>
              </a:ext>
            </a:extLst>
          </p:cNvPr>
          <p:cNvSpPr>
            <a:spLocks noGrp="1"/>
          </p:cNvSpPr>
          <p:nvPr>
            <p:ph type="sldNum" sz="quarter" idx="12"/>
          </p:nvPr>
        </p:nvSpPr>
        <p:spPr/>
        <p:txBody>
          <a:bodyPr/>
          <a:lstStyle/>
          <a:p>
            <a:fld id="{250B2E0E-01A5-8F47-BED1-F3D416F87CBB}" type="slidenum">
              <a:rPr lang="ru-RU" smtClean="0"/>
              <a:t>‹#›</a:t>
            </a:fld>
            <a:endParaRPr lang="ru-RU"/>
          </a:p>
        </p:txBody>
      </p:sp>
    </p:spTree>
    <p:extLst>
      <p:ext uri="{BB962C8B-B14F-4D97-AF65-F5344CB8AC3E}">
        <p14:creationId xmlns:p14="http://schemas.microsoft.com/office/powerpoint/2010/main" val="101274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96020-D1A6-CE49-BA36-9689A841F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52D5869-67F7-0042-A64D-5E72BE51E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4A90A8-5477-AB47-9FC4-E708417EE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4D20B-3987-F744-A20C-654E988678D9}"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138DE8F2-CCD0-C744-A6A8-363613B12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D60729A-576F-2640-93CC-AC581D56AA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B2E0E-01A5-8F47-BED1-F3D416F87CBB}" type="slidenum">
              <a:rPr lang="ru-RU" smtClean="0"/>
              <a:t>‹#›</a:t>
            </a:fld>
            <a:endParaRPr lang="ru-RU"/>
          </a:p>
        </p:txBody>
      </p:sp>
    </p:spTree>
    <p:extLst>
      <p:ext uri="{BB962C8B-B14F-4D97-AF65-F5344CB8AC3E}">
        <p14:creationId xmlns:p14="http://schemas.microsoft.com/office/powerpoint/2010/main" val="16037710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8AA0B9-057B-CC4F-A7F1-3180186C98F8}"/>
              </a:ext>
            </a:extLst>
          </p:cNvPr>
          <p:cNvSpPr>
            <a:spLocks noGrp="1"/>
          </p:cNvSpPr>
          <p:nvPr>
            <p:ph type="ctrTitle"/>
          </p:nvPr>
        </p:nvSpPr>
        <p:spPr/>
        <p:txBody>
          <a:bodyPr>
            <a:normAutofit fontScale="90000"/>
          </a:bodyPr>
          <a:lstStyle/>
          <a:p>
            <a:r>
              <a:rPr lang="ru-RU" dirty="0"/>
              <a:t>Затрудненные роды(</a:t>
            </a:r>
            <a:r>
              <a:rPr lang="ru-RU" dirty="0" err="1"/>
              <a:t>дистоция</a:t>
            </a:r>
            <a:r>
              <a:rPr lang="ru-RU" dirty="0"/>
              <a:t>) вследствие </a:t>
            </a:r>
            <a:r>
              <a:rPr lang="ru-RU" dirty="0" err="1"/>
              <a:t>предлежания</a:t>
            </a:r>
            <a:r>
              <a:rPr lang="ru-RU" dirty="0"/>
              <a:t> плечика</a:t>
            </a:r>
          </a:p>
        </p:txBody>
      </p:sp>
      <p:sp>
        <p:nvSpPr>
          <p:cNvPr id="3" name="Подзаголовок 2">
            <a:extLst>
              <a:ext uri="{FF2B5EF4-FFF2-40B4-BE49-F238E27FC236}">
                <a16:creationId xmlns:a16="http://schemas.microsoft.com/office/drawing/2014/main" id="{E2A93BB5-73C4-3F4F-A6D4-A12F023DFEAF}"/>
              </a:ext>
            </a:extLst>
          </p:cNvPr>
          <p:cNvSpPr>
            <a:spLocks noGrp="1"/>
          </p:cNvSpPr>
          <p:nvPr>
            <p:ph type="subTitle" idx="1"/>
          </p:nvPr>
        </p:nvSpPr>
        <p:spPr/>
        <p:txBody>
          <a:bodyPr/>
          <a:lstStyle/>
          <a:p>
            <a:pPr algn="l"/>
            <a:r>
              <a:rPr lang="ru-RU" dirty="0"/>
              <a:t>Кодирование по Международной статистической классификации болезней и проблем, связанных со здоровьем: </a:t>
            </a:r>
            <a:r>
              <a:rPr lang="ru-RU" b="1" dirty="0"/>
              <a:t>О66.0.</a:t>
            </a:r>
            <a:r>
              <a:rPr lang="ru-RU" dirty="0"/>
              <a:t> </a:t>
            </a:r>
          </a:p>
        </p:txBody>
      </p:sp>
    </p:spTree>
    <p:extLst>
      <p:ext uri="{BB962C8B-B14F-4D97-AF65-F5344CB8AC3E}">
        <p14:creationId xmlns:p14="http://schemas.microsoft.com/office/powerpoint/2010/main" val="11208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661F2C-FD3E-914D-A720-4E96856C52BC}"/>
              </a:ext>
            </a:extLst>
          </p:cNvPr>
          <p:cNvSpPr>
            <a:spLocks noGrp="1"/>
          </p:cNvSpPr>
          <p:nvPr>
            <p:ph idx="1"/>
          </p:nvPr>
        </p:nvSpPr>
        <p:spPr>
          <a:xfrm>
            <a:off x="838200" y="489857"/>
            <a:ext cx="10515600" cy="5687106"/>
          </a:xfrm>
        </p:spPr>
        <p:txBody>
          <a:bodyPr/>
          <a:lstStyle/>
          <a:p>
            <a:pPr lvl="0"/>
            <a:r>
              <a:rPr lang="ru-RU" dirty="0"/>
              <a:t>Рекомендовано учитывать влагалищные оперативные роды.</a:t>
            </a:r>
            <a:r>
              <a:rPr lang="ru-RU" b="1" dirty="0"/>
              <a:t> </a:t>
            </a:r>
            <a:endParaRPr lang="ru-RU" dirty="0"/>
          </a:p>
          <a:p>
            <a:r>
              <a:rPr lang="ru-RU" b="1" dirty="0"/>
              <a:t>Уровень убедительности рекомендаций В (уровень достоверности доказательств – 3).</a:t>
            </a:r>
            <a:endParaRPr lang="ru-RU" dirty="0"/>
          </a:p>
          <a:p>
            <a:r>
              <a:rPr lang="ru-RU" b="1" dirty="0"/>
              <a:t>Комментарии:</a:t>
            </a:r>
            <a:r>
              <a:rPr lang="ru-RU" dirty="0"/>
              <a:t> При вакуум-экстракции плода частота ДП достигает 2,7%, наложении акушерских щипцов - 3,4%. </a:t>
            </a:r>
          </a:p>
          <a:p>
            <a:endParaRPr lang="ru-RU" dirty="0"/>
          </a:p>
        </p:txBody>
      </p:sp>
    </p:spTree>
    <p:extLst>
      <p:ext uri="{BB962C8B-B14F-4D97-AF65-F5344CB8AC3E}">
        <p14:creationId xmlns:p14="http://schemas.microsoft.com/office/powerpoint/2010/main" val="321239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CCD9499-AF54-BD44-9941-A821F8427CB9}"/>
              </a:ext>
            </a:extLst>
          </p:cNvPr>
          <p:cNvSpPr>
            <a:spLocks noGrp="1"/>
          </p:cNvSpPr>
          <p:nvPr>
            <p:ph idx="1"/>
          </p:nvPr>
        </p:nvSpPr>
        <p:spPr>
          <a:xfrm>
            <a:off x="838200" y="500743"/>
            <a:ext cx="10515600" cy="5676220"/>
          </a:xfrm>
        </p:spPr>
        <p:txBody>
          <a:bodyPr>
            <a:normAutofit/>
          </a:bodyPr>
          <a:lstStyle/>
          <a:p>
            <a:pPr lvl="0"/>
            <a:r>
              <a:rPr lang="ru-RU" dirty="0"/>
              <a:t>Рекомендовано учитывать затянувшийся второй период родов у первородящих с </a:t>
            </a:r>
            <a:r>
              <a:rPr lang="ru-RU" dirty="0" err="1"/>
              <a:t>эпидуральной</a:t>
            </a:r>
            <a:r>
              <a:rPr lang="ru-RU" dirty="0"/>
              <a:t> аналгезией и у повторнородящих . </a:t>
            </a:r>
          </a:p>
          <a:p>
            <a:r>
              <a:rPr lang="ru-RU" b="1" dirty="0"/>
              <a:t>Уровень убедительности рекомендаций В (уровень достоверности доказательств – 1)</a:t>
            </a:r>
            <a:endParaRPr lang="ru-RU" dirty="0"/>
          </a:p>
          <a:p>
            <a:r>
              <a:rPr lang="ru-RU" b="1" dirty="0"/>
              <a:t>Комментарии:</a:t>
            </a:r>
            <a:r>
              <a:rPr lang="ru-RU" dirty="0"/>
              <a:t> С затянувшимся длительным течением 2-го периода родов могут быть связаны такие факторы риска как </a:t>
            </a:r>
            <a:r>
              <a:rPr lang="ru-RU" dirty="0" err="1"/>
              <a:t>родостимуляция</a:t>
            </a:r>
            <a:r>
              <a:rPr lang="ru-RU" dirty="0"/>
              <a:t> окситоцином, выраженная конфигурация головки с образованием большой родовой опухоли, раннее форсирование потуг (при положении головки выше плоскости выхода таза).</a:t>
            </a:r>
          </a:p>
          <a:p>
            <a:endParaRPr lang="ru-RU" dirty="0"/>
          </a:p>
        </p:txBody>
      </p:sp>
    </p:spTree>
    <p:extLst>
      <p:ext uri="{BB962C8B-B14F-4D97-AF65-F5344CB8AC3E}">
        <p14:creationId xmlns:p14="http://schemas.microsoft.com/office/powerpoint/2010/main" val="61318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E69ABA-B7F7-304E-9E58-AF06C84FF98D}"/>
              </a:ext>
            </a:extLst>
          </p:cNvPr>
          <p:cNvSpPr>
            <a:spLocks noGrp="1"/>
          </p:cNvSpPr>
          <p:nvPr>
            <p:ph type="title"/>
          </p:nvPr>
        </p:nvSpPr>
        <p:spPr/>
        <p:txBody>
          <a:bodyPr>
            <a:normAutofit fontScale="90000"/>
          </a:bodyPr>
          <a:lstStyle/>
          <a:p>
            <a:br>
              <a:rPr lang="ru-RU" b="1" u="sng" dirty="0"/>
            </a:br>
            <a:r>
              <a:rPr lang="ru-RU" b="1" dirty="0" err="1"/>
              <a:t>Физикальное</a:t>
            </a:r>
            <a:r>
              <a:rPr lang="ru-RU" b="1" dirty="0"/>
              <a:t> обследование</a:t>
            </a:r>
            <a:br>
              <a:rPr lang="ru-RU" b="1" u="sng" dirty="0"/>
            </a:br>
            <a:endParaRPr lang="ru-RU" dirty="0"/>
          </a:p>
        </p:txBody>
      </p:sp>
      <p:sp>
        <p:nvSpPr>
          <p:cNvPr id="3" name="Объект 2">
            <a:extLst>
              <a:ext uri="{FF2B5EF4-FFF2-40B4-BE49-F238E27FC236}">
                <a16:creationId xmlns:a16="http://schemas.microsoft.com/office/drawing/2014/main" id="{EABB3C71-ECD6-DA46-9DE8-8E5AD9C53A2C}"/>
              </a:ext>
            </a:extLst>
          </p:cNvPr>
          <p:cNvSpPr>
            <a:spLocks noGrp="1"/>
          </p:cNvSpPr>
          <p:nvPr>
            <p:ph idx="1"/>
          </p:nvPr>
        </p:nvSpPr>
        <p:spPr/>
        <p:txBody>
          <a:bodyPr/>
          <a:lstStyle/>
          <a:p>
            <a:r>
              <a:rPr lang="ru-RU" dirty="0"/>
              <a:t>Рекомендовано срочно произвести влагалищное исследование для уточнения уровня положения плечиков плода в малом тазу и последующего рационального выбора приема для разрешения ДП.</a:t>
            </a:r>
          </a:p>
          <a:p>
            <a:r>
              <a:rPr lang="ru-RU" b="1" dirty="0"/>
              <a:t>Уровень убедительности рекомендаций С (уровень достоверности доказательств – 5).</a:t>
            </a:r>
            <a:endParaRPr lang="ru-RU" dirty="0"/>
          </a:p>
          <a:p>
            <a:endParaRPr lang="ru-RU" dirty="0"/>
          </a:p>
        </p:txBody>
      </p:sp>
    </p:spTree>
    <p:extLst>
      <p:ext uri="{BB962C8B-B14F-4D97-AF65-F5344CB8AC3E}">
        <p14:creationId xmlns:p14="http://schemas.microsoft.com/office/powerpoint/2010/main" val="330053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FB314CF-13AC-5643-9268-2502DA9F4461}"/>
              </a:ext>
            </a:extLst>
          </p:cNvPr>
          <p:cNvSpPr>
            <a:spLocks noGrp="1"/>
          </p:cNvSpPr>
          <p:nvPr>
            <p:ph idx="1"/>
          </p:nvPr>
        </p:nvSpPr>
        <p:spPr>
          <a:xfrm>
            <a:off x="838200" y="489857"/>
            <a:ext cx="10515600" cy="5687106"/>
          </a:xfrm>
        </p:spPr>
        <p:txBody>
          <a:bodyPr>
            <a:normAutofit/>
          </a:bodyPr>
          <a:lstStyle/>
          <a:p>
            <a:r>
              <a:rPr lang="ru-RU" b="1" u="sng" dirty="0"/>
              <a:t>Лабораторные диагностические исследования </a:t>
            </a:r>
          </a:p>
          <a:p>
            <a:r>
              <a:rPr lang="ru-RU" dirty="0"/>
              <a:t>Не применимо.</a:t>
            </a:r>
          </a:p>
          <a:p>
            <a:pPr marL="0" indent="0">
              <a:buNone/>
            </a:pPr>
            <a:endParaRPr lang="ru-RU" dirty="0"/>
          </a:p>
          <a:p>
            <a:r>
              <a:rPr lang="ru-RU" b="1" u="sng" dirty="0"/>
              <a:t>Инструментальные диагностические исследования</a:t>
            </a:r>
          </a:p>
          <a:p>
            <a:r>
              <a:rPr lang="ru-RU" dirty="0"/>
              <a:t>Не применимо.</a:t>
            </a:r>
          </a:p>
          <a:p>
            <a:pPr marL="0" indent="0">
              <a:buNone/>
            </a:pPr>
            <a:endParaRPr lang="ru-RU" dirty="0"/>
          </a:p>
          <a:p>
            <a:r>
              <a:rPr lang="ru-RU" b="1" u="sng" dirty="0"/>
              <a:t>Иные диагностические исследования</a:t>
            </a:r>
          </a:p>
          <a:p>
            <a:r>
              <a:rPr lang="ru-RU" dirty="0"/>
              <a:t>Не применимо.</a:t>
            </a:r>
          </a:p>
          <a:p>
            <a:pPr marL="0" indent="0">
              <a:buNone/>
            </a:pPr>
            <a:endParaRPr lang="ru-RU" dirty="0"/>
          </a:p>
          <a:p>
            <a:endParaRPr lang="ru-RU" dirty="0"/>
          </a:p>
        </p:txBody>
      </p:sp>
    </p:spTree>
    <p:extLst>
      <p:ext uri="{BB962C8B-B14F-4D97-AF65-F5344CB8AC3E}">
        <p14:creationId xmlns:p14="http://schemas.microsoft.com/office/powerpoint/2010/main" val="179121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6FF155-919B-D348-A650-754E075BF203}"/>
              </a:ext>
            </a:extLst>
          </p:cNvPr>
          <p:cNvSpPr>
            <a:spLocks noGrp="1"/>
          </p:cNvSpPr>
          <p:nvPr>
            <p:ph type="title"/>
          </p:nvPr>
        </p:nvSpPr>
        <p:spPr/>
        <p:txBody>
          <a:bodyPr>
            <a:normAutofit fontScale="90000"/>
          </a:bodyPr>
          <a:lstStyle/>
          <a:p>
            <a:br>
              <a:rPr lang="ru-RU" sz="3100" b="1" dirty="0"/>
            </a:br>
            <a:r>
              <a:rPr lang="ru-RU" sz="3100" b="1" dirty="0"/>
              <a:t>Лечение, включая медикаментозную и немедикаментозную терапию, диетотерапию, обезболивание, медицинские показания и противопоказания к применению методов лечения</a:t>
            </a:r>
            <a:br>
              <a:rPr lang="ru-RU" b="1" dirty="0"/>
            </a:br>
            <a:endParaRPr lang="ru-RU" dirty="0"/>
          </a:p>
        </p:txBody>
      </p:sp>
      <p:sp>
        <p:nvSpPr>
          <p:cNvPr id="3" name="Объект 2">
            <a:extLst>
              <a:ext uri="{FF2B5EF4-FFF2-40B4-BE49-F238E27FC236}">
                <a16:creationId xmlns:a16="http://schemas.microsoft.com/office/drawing/2014/main" id="{7DA61F11-A993-4E46-8187-58C7F66D24FB}"/>
              </a:ext>
            </a:extLst>
          </p:cNvPr>
          <p:cNvSpPr>
            <a:spLocks noGrp="1"/>
          </p:cNvSpPr>
          <p:nvPr>
            <p:ph idx="1"/>
          </p:nvPr>
        </p:nvSpPr>
        <p:spPr/>
        <p:txBody>
          <a:bodyPr>
            <a:normAutofit fontScale="85000" lnSpcReduction="10000"/>
          </a:bodyPr>
          <a:lstStyle/>
          <a:p>
            <a:r>
              <a:rPr lang="ru-RU" b="1" i="1" u="sng" dirty="0"/>
              <a:t>Перечень начальных действий, направленных на разрешение ДП</a:t>
            </a:r>
            <a:endParaRPr lang="ru-RU" b="1" u="sng" dirty="0"/>
          </a:p>
          <a:p>
            <a:pPr lvl="0"/>
            <a:r>
              <a:rPr lang="ru-RU" dirty="0"/>
              <a:t>Рекомендовано при неэффективности приёма в течение 30 с переходить к следующему вмешательству.</a:t>
            </a:r>
          </a:p>
          <a:p>
            <a:r>
              <a:rPr lang="ru-RU" b="1" dirty="0"/>
              <a:t>Уровень убедительности рекомендаций С (уровень достоверности доказательств – 5).</a:t>
            </a:r>
            <a:endParaRPr lang="ru-RU" dirty="0"/>
          </a:p>
          <a:p>
            <a:r>
              <a:rPr lang="ru-RU" b="1" dirty="0"/>
              <a:t>Комментарий:</a:t>
            </a:r>
            <a:r>
              <a:rPr lang="ru-RU" dirty="0"/>
              <a:t> С момента постановки диагноза необходимо спокойно объяснить женщине и ее партнёру, что происходит, что Вы будете делать и отметить время рождения головки. При возможности следует выделить специалиста для фиксации всех моментов и последовательности оказания помощи (для контроля времени целесообразно использовать таймер или нанесённые «метки» на </a:t>
            </a:r>
            <a:r>
              <a:rPr lang="ru-RU" dirty="0" err="1"/>
              <a:t>кардиотокограмму</a:t>
            </a:r>
            <a:r>
              <a:rPr lang="ru-RU" dirty="0"/>
              <a:t>). Если роды проходят без регионарных методов обезболивания, можно применить инфильтрационную анестезию промежности или общую анестезию.</a:t>
            </a:r>
          </a:p>
          <a:p>
            <a:endParaRPr lang="ru-RU" dirty="0"/>
          </a:p>
        </p:txBody>
      </p:sp>
    </p:spTree>
    <p:extLst>
      <p:ext uri="{BB962C8B-B14F-4D97-AF65-F5344CB8AC3E}">
        <p14:creationId xmlns:p14="http://schemas.microsoft.com/office/powerpoint/2010/main" val="247610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B60683-077E-B04F-A785-466D4DA1DE21}"/>
              </a:ext>
            </a:extLst>
          </p:cNvPr>
          <p:cNvSpPr>
            <a:spLocks noGrp="1"/>
          </p:cNvSpPr>
          <p:nvPr>
            <p:ph idx="1"/>
          </p:nvPr>
        </p:nvSpPr>
        <p:spPr>
          <a:xfrm>
            <a:off x="838200" y="489857"/>
            <a:ext cx="10515600" cy="5687106"/>
          </a:xfrm>
        </p:spPr>
        <p:txBody>
          <a:bodyPr>
            <a:normAutofit/>
          </a:bodyPr>
          <a:lstStyle/>
          <a:p>
            <a:pPr lvl="0"/>
            <a:r>
              <a:rPr lang="ru-RU" dirty="0"/>
              <a:t>При возможности рекомендовано</a:t>
            </a:r>
            <a:r>
              <a:rPr lang="ru-RU" b="1" dirty="0"/>
              <a:t> </a:t>
            </a:r>
            <a:r>
              <a:rPr lang="ru-RU" dirty="0"/>
              <a:t>немедленно вызвать двух врачей-акушеров-гинекологов, владеющих навыками оказания медицинской помощи при ДП, акушерку, врача-неонатолога, детскую реанимационную бригаду, врача-анестезиолога-реаниматолога и сестру-</a:t>
            </a:r>
            <a:r>
              <a:rPr lang="ru-RU" dirty="0" err="1"/>
              <a:t>анестезистку</a:t>
            </a:r>
            <a:r>
              <a:rPr lang="ru-RU" dirty="0"/>
              <a:t>.</a:t>
            </a:r>
          </a:p>
          <a:p>
            <a:r>
              <a:rPr lang="ru-RU" b="1" dirty="0"/>
              <a:t>Уровень убедительности рекомендаций В (уровень достоверности доказательств - 3).</a:t>
            </a:r>
            <a:endParaRPr lang="ru-RU" dirty="0"/>
          </a:p>
          <a:p>
            <a:r>
              <a:rPr lang="ru-RU" b="1" dirty="0"/>
              <a:t>Комментарий:</a:t>
            </a:r>
            <a:r>
              <a:rPr lang="ru-RU" dirty="0"/>
              <a:t> Так как для мероприятий по разрешению ДП требуется дополнительная помощь персонала, высока вероятность необходимости в оказании реанимационных мероприятий новорожденному, обезболивания матери.</a:t>
            </a:r>
          </a:p>
          <a:p>
            <a:endParaRPr lang="ru-RU" dirty="0"/>
          </a:p>
        </p:txBody>
      </p:sp>
    </p:spTree>
    <p:extLst>
      <p:ext uri="{BB962C8B-B14F-4D97-AF65-F5344CB8AC3E}">
        <p14:creationId xmlns:p14="http://schemas.microsoft.com/office/powerpoint/2010/main" val="351927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B0560A-7FDE-6A47-80F3-BA80200C7E6D}"/>
              </a:ext>
            </a:extLst>
          </p:cNvPr>
          <p:cNvSpPr>
            <a:spLocks noGrp="1"/>
          </p:cNvSpPr>
          <p:nvPr>
            <p:ph idx="1"/>
          </p:nvPr>
        </p:nvSpPr>
        <p:spPr>
          <a:xfrm>
            <a:off x="838200" y="576943"/>
            <a:ext cx="10515600" cy="5600020"/>
          </a:xfrm>
        </p:spPr>
        <p:txBody>
          <a:bodyPr>
            <a:normAutofit/>
          </a:bodyPr>
          <a:lstStyle/>
          <a:p>
            <a:pPr lvl="0"/>
            <a:r>
              <a:rPr lang="ru-RU" dirty="0"/>
              <a:t>Рекомендовано дать указание роженице прекратить тужиться.</a:t>
            </a:r>
          </a:p>
          <a:p>
            <a:r>
              <a:rPr lang="ru-RU" b="1" dirty="0"/>
              <a:t>Уровень убедительности рекомендаций В (уровень достоверности доказательств – 3).</a:t>
            </a:r>
            <a:endParaRPr lang="ru-RU" dirty="0"/>
          </a:p>
          <a:p>
            <a:r>
              <a:rPr lang="ru-RU" b="1" dirty="0"/>
              <a:t>Комментарий: </a:t>
            </a:r>
            <a:r>
              <a:rPr lang="ru-RU" dirty="0"/>
              <a:t>Продолжение потуг способствует дальнейшему вколачиванию плечика.</a:t>
            </a:r>
          </a:p>
          <a:p>
            <a:pPr marL="0" indent="0">
              <a:buNone/>
            </a:pPr>
            <a:endParaRPr lang="ru-RU" dirty="0"/>
          </a:p>
          <a:p>
            <a:pPr lvl="0"/>
            <a:r>
              <a:rPr lang="ru-RU" dirty="0"/>
              <a:t>Не рекомендовано оказывать давление на дно матки.</a:t>
            </a:r>
          </a:p>
          <a:p>
            <a:r>
              <a:rPr lang="ru-RU" b="1" dirty="0"/>
              <a:t>Уровень убедительности рекомендаций С (уровень достоверности доказательств – 3).</a:t>
            </a:r>
            <a:endParaRPr lang="ru-RU" dirty="0"/>
          </a:p>
          <a:p>
            <a:r>
              <a:rPr lang="ru-RU" b="1" dirty="0"/>
              <a:t>Комментарий: Э</a:t>
            </a:r>
            <a:r>
              <a:rPr lang="ru-RU" dirty="0"/>
              <a:t>то может способствовать дальнейшему вклиниванию плечевого пояса, кровотечению вследствие отслойки плаценты, а также разрыву матки.</a:t>
            </a:r>
          </a:p>
          <a:p>
            <a:endParaRPr lang="ru-RU" dirty="0"/>
          </a:p>
        </p:txBody>
      </p:sp>
    </p:spTree>
    <p:extLst>
      <p:ext uri="{BB962C8B-B14F-4D97-AF65-F5344CB8AC3E}">
        <p14:creationId xmlns:p14="http://schemas.microsoft.com/office/powerpoint/2010/main" val="156566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7CE9A29-7A31-734A-A477-740939289252}"/>
              </a:ext>
            </a:extLst>
          </p:cNvPr>
          <p:cNvSpPr>
            <a:spLocks noGrp="1"/>
          </p:cNvSpPr>
          <p:nvPr>
            <p:ph idx="1"/>
          </p:nvPr>
        </p:nvSpPr>
        <p:spPr>
          <a:xfrm>
            <a:off x="838200" y="489857"/>
            <a:ext cx="10515600" cy="5687106"/>
          </a:xfrm>
        </p:spPr>
        <p:txBody>
          <a:bodyPr/>
          <a:lstStyle/>
          <a:p>
            <a:pPr lvl="0"/>
            <a:r>
              <a:rPr lang="ru-RU" dirty="0"/>
              <a:t>Рекомендовано положение женщины на спине (родовой стол, кровать-</a:t>
            </a:r>
            <a:r>
              <a:rPr lang="ru-RU" dirty="0" err="1"/>
              <a:t>трансформер</a:t>
            </a:r>
            <a:r>
              <a:rPr lang="ru-RU" dirty="0"/>
              <a:t>), когда ее тазовый конец располагается на краю кровати.</a:t>
            </a:r>
            <a:r>
              <a:rPr lang="ru-RU" b="1" dirty="0"/>
              <a:t> </a:t>
            </a:r>
            <a:endParaRPr lang="ru-RU" dirty="0"/>
          </a:p>
          <a:p>
            <a:r>
              <a:rPr lang="ru-RU" b="1" dirty="0"/>
              <a:t>Уровень убедительности рекомендаций С (уровень достоверности доказательств – 5).</a:t>
            </a:r>
            <a:endParaRPr lang="ru-RU" dirty="0"/>
          </a:p>
          <a:p>
            <a:pPr marL="0" indent="0">
              <a:buNone/>
            </a:pPr>
            <a:endParaRPr lang="ru-RU" dirty="0"/>
          </a:p>
          <a:p>
            <a:pPr lvl="0"/>
            <a:r>
              <a:rPr lang="ru-RU" dirty="0"/>
              <a:t>Не рекомендовано пересекать пуповину при обвитии. </a:t>
            </a:r>
          </a:p>
          <a:p>
            <a:r>
              <a:rPr lang="ru-RU" b="1" dirty="0"/>
              <a:t>Уровень убедительности рекомендаций С (уровень достоверности доказательств – 3).</a:t>
            </a:r>
            <a:endParaRPr lang="ru-RU" dirty="0"/>
          </a:p>
          <a:p>
            <a:endParaRPr lang="ru-RU" dirty="0"/>
          </a:p>
        </p:txBody>
      </p:sp>
    </p:spTree>
    <p:extLst>
      <p:ext uri="{BB962C8B-B14F-4D97-AF65-F5344CB8AC3E}">
        <p14:creationId xmlns:p14="http://schemas.microsoft.com/office/powerpoint/2010/main" val="332468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5990D5C-BF23-5941-9461-597A73216A4E}"/>
              </a:ext>
            </a:extLst>
          </p:cNvPr>
          <p:cNvSpPr>
            <a:spLocks noGrp="1"/>
          </p:cNvSpPr>
          <p:nvPr>
            <p:ph idx="1"/>
          </p:nvPr>
        </p:nvSpPr>
        <p:spPr>
          <a:xfrm>
            <a:off x="838200" y="478971"/>
            <a:ext cx="10515600" cy="5697992"/>
          </a:xfrm>
        </p:spPr>
        <p:txBody>
          <a:bodyPr>
            <a:normAutofit/>
          </a:bodyPr>
          <a:lstStyle/>
          <a:p>
            <a:pPr lvl="0"/>
            <a:r>
              <a:rPr lang="ru-RU" dirty="0"/>
              <a:t>Не рекомендовано</a:t>
            </a:r>
            <a:r>
              <a:rPr lang="ru-RU" b="1" dirty="0"/>
              <a:t> </a:t>
            </a:r>
            <a:r>
              <a:rPr lang="ru-RU" dirty="0"/>
              <a:t>тянуть за головку плода, чрезмерно отклонять головку в стороны и вниз. </a:t>
            </a:r>
          </a:p>
          <a:p>
            <a:r>
              <a:rPr lang="ru-RU" b="1" dirty="0"/>
              <a:t>Уровень убедительности рекомендаций С (уровень достоверности доказательств – 3).</a:t>
            </a:r>
            <a:endParaRPr lang="ru-RU" dirty="0"/>
          </a:p>
          <a:p>
            <a:r>
              <a:rPr lang="ru-RU" b="1" dirty="0"/>
              <a:t>Комментарий:</a:t>
            </a:r>
            <a:r>
              <a:rPr lang="ru-RU" dirty="0"/>
              <a:t> Чрезмерная </a:t>
            </a:r>
            <a:r>
              <a:rPr lang="ru-RU" dirty="0" err="1"/>
              <a:t>тракция</a:t>
            </a:r>
            <a:r>
              <a:rPr lang="ru-RU" dirty="0"/>
              <a:t> повышает уровень младенческой заболеваемости, в том числе частоту повреждения плечевого сплетения (паралич </a:t>
            </a:r>
            <a:r>
              <a:rPr lang="ru-RU" dirty="0" err="1"/>
              <a:t>Эрба</a:t>
            </a:r>
            <a:r>
              <a:rPr lang="ru-RU" dirty="0"/>
              <a:t>, </a:t>
            </a:r>
            <a:r>
              <a:rPr lang="ru-RU" dirty="0" err="1"/>
              <a:t>Клюмпке</a:t>
            </a:r>
            <a:r>
              <a:rPr lang="ru-RU" dirty="0"/>
              <a:t>, синдром Горнера).  </a:t>
            </a:r>
          </a:p>
          <a:p>
            <a:endParaRPr lang="ru-RU" dirty="0"/>
          </a:p>
        </p:txBody>
      </p:sp>
    </p:spTree>
    <p:extLst>
      <p:ext uri="{BB962C8B-B14F-4D97-AF65-F5344CB8AC3E}">
        <p14:creationId xmlns:p14="http://schemas.microsoft.com/office/powerpoint/2010/main" val="174624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A7AC1-BC49-F64B-9506-778F43798947}"/>
              </a:ext>
            </a:extLst>
          </p:cNvPr>
          <p:cNvSpPr>
            <a:spLocks noGrp="1"/>
          </p:cNvSpPr>
          <p:nvPr>
            <p:ph type="title"/>
          </p:nvPr>
        </p:nvSpPr>
        <p:spPr/>
        <p:txBody>
          <a:bodyPr>
            <a:normAutofit fontScale="90000"/>
          </a:bodyPr>
          <a:lstStyle/>
          <a:p>
            <a:br>
              <a:rPr lang="ru-RU" b="1" u="sng" dirty="0"/>
            </a:br>
            <a:r>
              <a:rPr lang="ru-RU" b="1" dirty="0"/>
              <a:t>Приемы для разрешения ДП</a:t>
            </a:r>
            <a:br>
              <a:rPr lang="ru-RU" b="1" u="sng" dirty="0"/>
            </a:br>
            <a:endParaRPr lang="ru-RU" dirty="0"/>
          </a:p>
        </p:txBody>
      </p:sp>
      <p:sp>
        <p:nvSpPr>
          <p:cNvPr id="3" name="Объект 2">
            <a:extLst>
              <a:ext uri="{FF2B5EF4-FFF2-40B4-BE49-F238E27FC236}">
                <a16:creationId xmlns:a16="http://schemas.microsoft.com/office/drawing/2014/main" id="{D285669C-0AF9-D045-80E4-FEDDDC12154F}"/>
              </a:ext>
            </a:extLst>
          </p:cNvPr>
          <p:cNvSpPr>
            <a:spLocks noGrp="1"/>
          </p:cNvSpPr>
          <p:nvPr>
            <p:ph idx="1"/>
          </p:nvPr>
        </p:nvSpPr>
        <p:spPr/>
        <p:txBody>
          <a:bodyPr>
            <a:normAutofit fontScale="85000" lnSpcReduction="20000"/>
          </a:bodyPr>
          <a:lstStyle/>
          <a:p>
            <a:pPr lvl="0"/>
            <a:r>
              <a:rPr lang="ru-RU" dirty="0"/>
              <a:t>Рекомендовано начинать оказание помощи при ДП с приемов первой линии.</a:t>
            </a:r>
          </a:p>
          <a:p>
            <a:r>
              <a:rPr lang="ru-RU" b="1" dirty="0"/>
              <a:t>Уровень убедительности рекомендаций С (уровень достоверности доказательств – 5).</a:t>
            </a:r>
          </a:p>
          <a:p>
            <a:r>
              <a:rPr lang="ru-RU" b="1" dirty="0"/>
              <a:t>Комментарии:</a:t>
            </a:r>
            <a:r>
              <a:rPr lang="ru-RU" dirty="0"/>
              <a:t> К приемам первой линии относятся: прием </a:t>
            </a:r>
            <a:r>
              <a:rPr lang="ru-RU" dirty="0" err="1"/>
              <a:t>МакРобертс</a:t>
            </a:r>
            <a:r>
              <a:rPr lang="ru-RU" dirty="0"/>
              <a:t>, прием «надлобковое давление», прием «извлечение задней ручки» (прием </a:t>
            </a:r>
            <a:r>
              <a:rPr lang="ru-RU" dirty="0" err="1"/>
              <a:t>Жакмира</a:t>
            </a:r>
            <a:r>
              <a:rPr lang="ru-RU" dirty="0"/>
              <a:t>), прием «захват заднего плечика плода», прием Рубин, прием «винт </a:t>
            </a:r>
            <a:r>
              <a:rPr lang="ru-RU" dirty="0" err="1"/>
              <a:t>Вудса</a:t>
            </a:r>
            <a:r>
              <a:rPr lang="ru-RU" dirty="0"/>
              <a:t>», прием «обратный винт </a:t>
            </a:r>
            <a:r>
              <a:rPr lang="ru-RU" dirty="0" err="1"/>
              <a:t>Вудса</a:t>
            </a:r>
            <a:r>
              <a:rPr lang="ru-RU" dirty="0"/>
              <a:t>», прием</a:t>
            </a:r>
            <a:r>
              <a:rPr lang="ru-RU" b="1" dirty="0"/>
              <a:t> «з</a:t>
            </a:r>
            <a:r>
              <a:rPr lang="ru-RU" dirty="0"/>
              <a:t>адняя </a:t>
            </a:r>
            <a:r>
              <a:rPr lang="ru-RU" dirty="0" err="1"/>
              <a:t>аксиллярная</a:t>
            </a:r>
            <a:r>
              <a:rPr lang="ru-RU" dirty="0"/>
              <a:t> </a:t>
            </a:r>
            <a:r>
              <a:rPr lang="ru-RU" dirty="0" err="1"/>
              <a:t>слинговая</a:t>
            </a:r>
            <a:r>
              <a:rPr lang="ru-RU" dirty="0"/>
              <a:t> </a:t>
            </a:r>
            <a:r>
              <a:rPr lang="ru-RU" dirty="0" err="1"/>
              <a:t>тракция</a:t>
            </a:r>
            <a:r>
              <a:rPr lang="ru-RU" dirty="0"/>
              <a:t>»</a:t>
            </a:r>
            <a:r>
              <a:rPr lang="ru-RU" b="1" dirty="0"/>
              <a:t> </a:t>
            </a:r>
            <a:r>
              <a:rPr lang="ru-RU" dirty="0"/>
              <a:t>и прием </a:t>
            </a:r>
            <a:r>
              <a:rPr lang="ru-RU" dirty="0" err="1"/>
              <a:t>Гаскин</a:t>
            </a:r>
            <a:r>
              <a:rPr lang="ru-RU" dirty="0"/>
              <a:t>. Каждый из приёмов не должен продолжаться более 30 с, что соответствует примерно двум попыткам выполнения приема. При неудаче необходима смена тактики, так как продолжение выполнения приема повышает риск младенческой заболеваемости. Суммарно время на выполнение приемов первой линии не должно превышать 5 минут.</a:t>
            </a:r>
          </a:p>
          <a:p>
            <a:pPr marL="0" indent="0">
              <a:buNone/>
            </a:pPr>
            <a:endParaRPr lang="ru-RU" dirty="0"/>
          </a:p>
          <a:p>
            <a:endParaRPr lang="ru-RU" dirty="0"/>
          </a:p>
          <a:p>
            <a:endParaRPr lang="ru-RU" dirty="0"/>
          </a:p>
        </p:txBody>
      </p:sp>
    </p:spTree>
    <p:extLst>
      <p:ext uri="{BB962C8B-B14F-4D97-AF65-F5344CB8AC3E}">
        <p14:creationId xmlns:p14="http://schemas.microsoft.com/office/powerpoint/2010/main" val="49407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771469-B3E5-4E4C-AB48-421F879B1047}"/>
              </a:ext>
            </a:extLst>
          </p:cNvPr>
          <p:cNvSpPr>
            <a:spLocks noGrp="1"/>
          </p:cNvSpPr>
          <p:nvPr>
            <p:ph type="title"/>
          </p:nvPr>
        </p:nvSpPr>
        <p:spPr/>
        <p:txBody>
          <a:bodyPr>
            <a:normAutofit fontScale="90000"/>
          </a:bodyPr>
          <a:lstStyle/>
          <a:p>
            <a:br>
              <a:rPr lang="ru-RU" b="1" dirty="0"/>
            </a:br>
            <a:r>
              <a:rPr lang="ru-RU" b="1" dirty="0"/>
              <a:t>Краткая информация по заболеванию или состоянию (группе заболеваний или состояний)</a:t>
            </a:r>
            <a:br>
              <a:rPr lang="ru-RU" b="1" dirty="0"/>
            </a:br>
            <a:endParaRPr lang="ru-RU" dirty="0"/>
          </a:p>
        </p:txBody>
      </p:sp>
      <p:sp>
        <p:nvSpPr>
          <p:cNvPr id="3" name="Объект 2">
            <a:extLst>
              <a:ext uri="{FF2B5EF4-FFF2-40B4-BE49-F238E27FC236}">
                <a16:creationId xmlns:a16="http://schemas.microsoft.com/office/drawing/2014/main" id="{252449C3-B898-B84B-A95C-8C63970FE5E6}"/>
              </a:ext>
            </a:extLst>
          </p:cNvPr>
          <p:cNvSpPr>
            <a:spLocks noGrp="1"/>
          </p:cNvSpPr>
          <p:nvPr>
            <p:ph idx="1"/>
          </p:nvPr>
        </p:nvSpPr>
        <p:spPr/>
        <p:txBody>
          <a:bodyPr/>
          <a:lstStyle/>
          <a:p>
            <a:pPr marL="269875" lvl="1" indent="-227013"/>
            <a:r>
              <a:rPr lang="ru-RU" b="1" u="sng" dirty="0"/>
              <a:t>Определение заболевания или состояния (группы заболеваний или состояний)</a:t>
            </a:r>
          </a:p>
          <a:p>
            <a:pPr marL="269875" indent="-227013"/>
            <a:r>
              <a:rPr lang="ru-RU" sz="2400" dirty="0" err="1"/>
              <a:t>Дистоция</a:t>
            </a:r>
            <a:r>
              <a:rPr lang="ru-RU" sz="2400" dirty="0"/>
              <a:t> плечиков (ДП) – остановка родов после рождения головки плода вследствие отсутствия самопроизвольного опускания плечевого пояса и неэффективности лёгких вспомогательных низводящих </a:t>
            </a:r>
            <a:r>
              <a:rPr lang="ru-RU" sz="2400" dirty="0" err="1"/>
              <a:t>тракций</a:t>
            </a:r>
            <a:r>
              <a:rPr lang="ru-RU" sz="2400" dirty="0"/>
              <a:t> при потугах в течение более 60 с.</a:t>
            </a:r>
          </a:p>
          <a:p>
            <a:endParaRPr lang="ru-RU" dirty="0"/>
          </a:p>
        </p:txBody>
      </p:sp>
    </p:spTree>
    <p:extLst>
      <p:ext uri="{BB962C8B-B14F-4D97-AF65-F5344CB8AC3E}">
        <p14:creationId xmlns:p14="http://schemas.microsoft.com/office/powerpoint/2010/main" val="2335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B3F988-73F2-1249-8F89-6EE16CA54AF1}"/>
              </a:ext>
            </a:extLst>
          </p:cNvPr>
          <p:cNvSpPr>
            <a:spLocks noGrp="1"/>
          </p:cNvSpPr>
          <p:nvPr>
            <p:ph idx="1"/>
          </p:nvPr>
        </p:nvSpPr>
        <p:spPr>
          <a:xfrm>
            <a:off x="337457" y="373062"/>
            <a:ext cx="8512629" cy="6111875"/>
          </a:xfrm>
        </p:spPr>
        <p:txBody>
          <a:bodyPr>
            <a:normAutofit fontScale="85000" lnSpcReduction="20000"/>
          </a:bodyPr>
          <a:lstStyle/>
          <a:p>
            <a:pPr lvl="0"/>
            <a:r>
              <a:rPr lang="ru-RU" dirty="0"/>
              <a:t>Первым рекомендован прием </a:t>
            </a:r>
            <a:r>
              <a:rPr lang="ru-RU" dirty="0" err="1"/>
              <a:t>МакРобертс</a:t>
            </a:r>
            <a:r>
              <a:rPr lang="ru-RU" dirty="0"/>
              <a:t> . </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 </a:t>
            </a:r>
            <a:r>
              <a:rPr lang="ru-RU" dirty="0"/>
              <a:t>При выполнении данного приема необходимо согнуть ноги роженицы в коленях в положении на спине и привести бедра максимально близко к груди. При этом лобковый симфиз отклоняется кпереди, выпрямляя пояснично-крестцовый угол (что приводит к сглаживанию лордоза). Это позволяет заднему плечику опуститься ниже мыса крестца. Кроме того, уменьшается угол наклона таза, а плоскость входа в малый таз располагается перпендикулярно изгоняющим силам, что облегчает продвижение плечевого пояса. Женщина может сделать это сама, обхватив ноги руками, либо ей может помочь медицинский персонал или партнёр. Прием </a:t>
            </a:r>
            <a:r>
              <a:rPr lang="ru-RU" dirty="0" err="1"/>
              <a:t>МакРобертс</a:t>
            </a:r>
            <a:r>
              <a:rPr lang="ru-RU" dirty="0"/>
              <a:t> является наиболее простым и относительно безопасным приемом, эффективным при ДП в 40-90% наблюдений. Однако описаны случаи развития осложнений при форсированном или чрезмерно длительном применении приема: парез плечевого нерва у новорожденного, расхождение лонного сочленения, смещение крестцово-подвздошного сочленения, </a:t>
            </a:r>
            <a:r>
              <a:rPr lang="ru-RU" dirty="0" err="1"/>
              <a:t>нейропатия</a:t>
            </a:r>
            <a:r>
              <a:rPr lang="ru-RU" dirty="0"/>
              <a:t> латерального бедренного нерва.</a:t>
            </a:r>
          </a:p>
        </p:txBody>
      </p:sp>
      <p:pic>
        <p:nvPicPr>
          <p:cNvPr id="5" name="Рисунок 4">
            <a:extLst>
              <a:ext uri="{FF2B5EF4-FFF2-40B4-BE49-F238E27FC236}">
                <a16:creationId xmlns:a16="http://schemas.microsoft.com/office/drawing/2014/main" id="{63F0804D-9CB3-614C-8186-6087506BF7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64421" y="2054905"/>
            <a:ext cx="3242522" cy="2748189"/>
          </a:xfrm>
          <a:prstGeom prst="rect">
            <a:avLst/>
          </a:prstGeom>
          <a:noFill/>
          <a:ln>
            <a:noFill/>
          </a:ln>
        </p:spPr>
      </p:pic>
    </p:spTree>
    <p:extLst>
      <p:ext uri="{BB962C8B-B14F-4D97-AF65-F5344CB8AC3E}">
        <p14:creationId xmlns:p14="http://schemas.microsoft.com/office/powerpoint/2010/main" val="133145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DFC0CF-9495-B149-AA2F-D3114C95F9A5}"/>
              </a:ext>
            </a:extLst>
          </p:cNvPr>
          <p:cNvSpPr>
            <a:spLocks noGrp="1"/>
          </p:cNvSpPr>
          <p:nvPr>
            <p:ph idx="1"/>
          </p:nvPr>
        </p:nvSpPr>
        <p:spPr>
          <a:xfrm>
            <a:off x="318346" y="424543"/>
            <a:ext cx="8980714" cy="5758543"/>
          </a:xfrm>
        </p:spPr>
        <p:txBody>
          <a:bodyPr>
            <a:normAutofit fontScale="92500" lnSpcReduction="10000"/>
          </a:bodyPr>
          <a:lstStyle/>
          <a:p>
            <a:pPr lvl="0"/>
            <a:r>
              <a:rPr lang="ru-RU" dirty="0"/>
              <a:t>Для уменьшения</a:t>
            </a:r>
            <a:r>
              <a:rPr lang="ru-RU" b="1" dirty="0"/>
              <a:t> </a:t>
            </a:r>
            <a:r>
              <a:rPr lang="ru-RU" dirty="0" err="1"/>
              <a:t>биакромиального</a:t>
            </a:r>
            <a:r>
              <a:rPr lang="ru-RU" dirty="0"/>
              <a:t> размера и поворота плечиков в один из косых размеров таза рекомендован прием «надлобковое давление».</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При выполнении приема движения должны быть резкими, короткими и достаточно сильными. Врач должен стоять с той стороны от матери, куда обращена спинка плода. Давить необходимо над лоном на плечо со стороны спинки плода, в направлении к позвоночнику женщины и </a:t>
            </a:r>
            <a:r>
              <a:rPr lang="ru-RU" dirty="0" err="1"/>
              <a:t>латерально</a:t>
            </a:r>
            <a:r>
              <a:rPr lang="ru-RU" dirty="0"/>
              <a:t>, чтобы сдвинуть плечевой пояс в один из косых размеров плоскости входа в малый таз. Эффективность приема выше при опорожненном мочевом пузыре. Возможно одновременное выполнение данного приема с приемом </a:t>
            </a:r>
            <a:r>
              <a:rPr lang="ru-RU" dirty="0" err="1"/>
              <a:t>МакРобертс</a:t>
            </a:r>
            <a:r>
              <a:rPr lang="ru-RU" dirty="0"/>
              <a:t>, а также сочетание с внутренним ротационным приёмом Рубина.</a:t>
            </a:r>
          </a:p>
          <a:p>
            <a:endParaRPr lang="ru-RU" dirty="0"/>
          </a:p>
        </p:txBody>
      </p:sp>
      <p:pic>
        <p:nvPicPr>
          <p:cNvPr id="5" name="Рисунок 4">
            <a:extLst>
              <a:ext uri="{FF2B5EF4-FFF2-40B4-BE49-F238E27FC236}">
                <a16:creationId xmlns:a16="http://schemas.microsoft.com/office/drawing/2014/main" id="{D0DD83F3-A88A-364C-A1D4-DFC0778226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30454" y="1921441"/>
            <a:ext cx="2743200" cy="2519929"/>
          </a:xfrm>
          <a:prstGeom prst="rect">
            <a:avLst/>
          </a:prstGeom>
          <a:noFill/>
        </p:spPr>
      </p:pic>
    </p:spTree>
    <p:extLst>
      <p:ext uri="{BB962C8B-B14F-4D97-AF65-F5344CB8AC3E}">
        <p14:creationId xmlns:p14="http://schemas.microsoft.com/office/powerpoint/2010/main" val="56802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1463C3C-0B01-5E4A-891B-D415771AD900}"/>
              </a:ext>
            </a:extLst>
          </p:cNvPr>
          <p:cNvSpPr>
            <a:spLocks noGrp="1"/>
          </p:cNvSpPr>
          <p:nvPr>
            <p:ph idx="1"/>
          </p:nvPr>
        </p:nvSpPr>
        <p:spPr>
          <a:xfrm>
            <a:off x="838200" y="435429"/>
            <a:ext cx="10515600" cy="5741534"/>
          </a:xfrm>
        </p:spPr>
        <p:txBody>
          <a:bodyPr/>
          <a:lstStyle/>
          <a:p>
            <a:pPr lvl="0"/>
            <a:r>
              <a:rPr lang="ru-RU" dirty="0"/>
              <a:t>При выполнении внутренних приемов рекомендована </a:t>
            </a:r>
            <a:r>
              <a:rPr lang="ru-RU" dirty="0" err="1"/>
              <a:t>эпизиотомия</a:t>
            </a:r>
            <a:r>
              <a:rPr lang="ru-RU" dirty="0"/>
              <a:t>. </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a:t>
            </a:r>
            <a:r>
              <a:rPr lang="ru-RU" dirty="0" err="1"/>
              <a:t>Эпизиотомия</a:t>
            </a:r>
            <a:r>
              <a:rPr lang="ru-RU" dirty="0"/>
              <a:t> дает дополнительное пространство для проведения внутренних приемов, которые требуют введение во влагалище пальцев или всей кисти руки для манипуляции с задней ручкой или плечиком. Это увеличивает пространство для действий и облегчает оказание помощи.</a:t>
            </a:r>
          </a:p>
          <a:p>
            <a:endParaRPr lang="ru-RU" dirty="0"/>
          </a:p>
        </p:txBody>
      </p:sp>
    </p:spTree>
    <p:extLst>
      <p:ext uri="{BB962C8B-B14F-4D97-AF65-F5344CB8AC3E}">
        <p14:creationId xmlns:p14="http://schemas.microsoft.com/office/powerpoint/2010/main" val="406897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A3E66D-36EA-284F-BC28-C9D94D5A4A01}"/>
              </a:ext>
            </a:extLst>
          </p:cNvPr>
          <p:cNvSpPr>
            <a:spLocks noGrp="1"/>
          </p:cNvSpPr>
          <p:nvPr>
            <p:ph idx="1"/>
          </p:nvPr>
        </p:nvSpPr>
        <p:spPr>
          <a:xfrm>
            <a:off x="391886" y="304801"/>
            <a:ext cx="8871857" cy="5780314"/>
          </a:xfrm>
        </p:spPr>
        <p:txBody>
          <a:bodyPr>
            <a:normAutofit fontScale="85000" lnSpcReduction="20000"/>
          </a:bodyPr>
          <a:lstStyle/>
          <a:p>
            <a:pPr lvl="0"/>
            <a:r>
              <a:rPr lang="ru-RU" dirty="0"/>
              <a:t>Рекомендован прием «извлечение задней ручки» (прием </a:t>
            </a:r>
            <a:r>
              <a:rPr lang="ru-RU" dirty="0" err="1"/>
              <a:t>Жакмира</a:t>
            </a:r>
            <a:r>
              <a:rPr lang="ru-RU" dirty="0"/>
              <a:t>). </a:t>
            </a:r>
          </a:p>
          <a:p>
            <a:r>
              <a:rPr lang="ru-RU" b="1" dirty="0"/>
              <a:t>Уровень убедительности рекомендаций </a:t>
            </a:r>
            <a:r>
              <a:rPr lang="en-US" b="1" dirty="0"/>
              <a:t>B</a:t>
            </a:r>
            <a:r>
              <a:rPr lang="ru-RU" b="1" dirty="0"/>
              <a:t> (уровень достоверности доказательств – 3). </a:t>
            </a:r>
            <a:endParaRPr lang="ru-RU" dirty="0"/>
          </a:p>
          <a:p>
            <a:r>
              <a:rPr lang="ru-RU" b="1" dirty="0"/>
              <a:t>Комментарий:</a:t>
            </a:r>
            <a:r>
              <a:rPr lang="ru-RU" dirty="0"/>
              <a:t> В результате успешного выполнения данного приема туловище плода рождается не </a:t>
            </a:r>
            <a:r>
              <a:rPr lang="ru-RU" dirty="0" err="1"/>
              <a:t>биакромиальным</a:t>
            </a:r>
            <a:r>
              <a:rPr lang="ru-RU" dirty="0"/>
              <a:t> (&gt;12 см), а </a:t>
            </a:r>
            <a:r>
              <a:rPr lang="ru-RU" dirty="0" err="1"/>
              <a:t>акромио-аксиллярным</a:t>
            </a:r>
            <a:r>
              <a:rPr lang="ru-RU" dirty="0"/>
              <a:t> (9,5 см) размером. С целью извлечения задней ручки необходимо ввести одноименную руку по спинке плода, лопатке, по плечу до локтя. Большой палец погружается в локтевую ямку, четыре других пальца огибают локоть, при этом происходит сгибание ручки в локтевом суставе. Далее рука акушера двигается по предплечью дойдя до запястья, захватывается кисть ручки плода в лучезапястном суставе первым и вторым или вторым и третьим пальцами, ручка выводится наружу «</a:t>
            </a:r>
            <a:r>
              <a:rPr lang="ru-RU" dirty="0" err="1"/>
              <a:t>умывательным</a:t>
            </a:r>
            <a:r>
              <a:rPr lang="ru-RU" dirty="0"/>
              <a:t>» движением вдоль груди к лицу. Сначала выводится из влагалища кисть и предплечье задней ручки, затем плечевая часть и плечо. Если рождения переднего плечика не происходит, необходимо выполнить внутренний поворот плода так, чтобы перевести переднее плечико в заднюю позицию. Возможным осложнением маневра является перелом плечевой кости.</a:t>
            </a:r>
          </a:p>
          <a:p>
            <a:endParaRPr lang="ru-RU" dirty="0"/>
          </a:p>
        </p:txBody>
      </p:sp>
      <p:pic>
        <p:nvPicPr>
          <p:cNvPr id="4" name="Рисунок 3">
            <a:extLst>
              <a:ext uri="{FF2B5EF4-FFF2-40B4-BE49-F238E27FC236}">
                <a16:creationId xmlns:a16="http://schemas.microsoft.com/office/drawing/2014/main" id="{4B051B4C-E848-CE4C-9E14-048C5E12CC42}"/>
              </a:ext>
            </a:extLst>
          </p:cNvPr>
          <p:cNvPicPr/>
          <p:nvPr/>
        </p:nvPicPr>
        <p:blipFill>
          <a:blip r:embed="rId2">
            <a:extLst>
              <a:ext uri="{28A0092B-C50C-407E-A947-70E740481C1C}">
                <a14:useLocalDpi xmlns:a14="http://schemas.microsoft.com/office/drawing/2010/main" val="0"/>
              </a:ext>
            </a:extLst>
          </a:blip>
          <a:srcRect l="9993" r="9993" b="15784"/>
          <a:stretch>
            <a:fillRect/>
          </a:stretch>
        </p:blipFill>
        <p:spPr bwMode="auto">
          <a:xfrm>
            <a:off x="9086849" y="2177869"/>
            <a:ext cx="2876550" cy="2296160"/>
          </a:xfrm>
          <a:prstGeom prst="rect">
            <a:avLst/>
          </a:prstGeom>
          <a:noFill/>
        </p:spPr>
      </p:pic>
    </p:spTree>
    <p:extLst>
      <p:ext uri="{BB962C8B-B14F-4D97-AF65-F5344CB8AC3E}">
        <p14:creationId xmlns:p14="http://schemas.microsoft.com/office/powerpoint/2010/main" val="234727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C807DFB-4AAB-D44F-B991-2C52352DBDB1}"/>
              </a:ext>
            </a:extLst>
          </p:cNvPr>
          <p:cNvSpPr>
            <a:spLocks noGrp="1"/>
          </p:cNvSpPr>
          <p:nvPr>
            <p:ph idx="1"/>
          </p:nvPr>
        </p:nvSpPr>
        <p:spPr>
          <a:xfrm>
            <a:off x="250371" y="345168"/>
            <a:ext cx="11582400" cy="3366861"/>
          </a:xfrm>
        </p:spPr>
        <p:txBody>
          <a:bodyPr>
            <a:normAutofit fontScale="77500" lnSpcReduction="20000"/>
          </a:bodyPr>
          <a:lstStyle/>
          <a:p>
            <a:pPr lvl="0"/>
            <a:r>
              <a:rPr lang="ru-RU" dirty="0"/>
              <a:t>Для поворота плечиков рекомендован прием «захват заднего плечика плода». </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Для выполнения данного приема необходимо ввести руку во влагалище под заднее плечико плода (при первой позиции плода левую руку, при второй правую), располагая большой палец на его передней поверхности, остальные 4 - на задней. Далее надо обхватить заднее плечико большим и указательным пальцем в кольцо через подмышечную впадину и произвести небольшое вытяжение заднего плечика наружу («движение пожимания плечом»), затем придержать головку плода и вытянутое плечико вместе (единым блоком «голова-шея») и </a:t>
            </a:r>
            <a:r>
              <a:rPr lang="ru-RU" dirty="0" err="1"/>
              <a:t>провеси</a:t>
            </a:r>
            <a:r>
              <a:rPr lang="ru-RU" dirty="0"/>
              <a:t> его поворот на 180</a:t>
            </a:r>
            <a:r>
              <a:rPr lang="ru-RU" baseline="30000" dirty="0"/>
              <a:t>0</a:t>
            </a:r>
            <a:r>
              <a:rPr lang="ru-RU" dirty="0"/>
              <a:t> в направлении груди плода. Переднее плечико перейдет в заднее, и ДП разрешится. Рождение будет завершено легкими </a:t>
            </a:r>
            <a:r>
              <a:rPr lang="ru-RU" dirty="0" err="1"/>
              <a:t>тракциями</a:t>
            </a:r>
            <a:r>
              <a:rPr lang="ru-RU" dirty="0"/>
              <a:t>.  Маневр эффективен, его применение особенно полезно при недостижимости кисти или локтевого сгиба задней ручки.</a:t>
            </a:r>
          </a:p>
          <a:p>
            <a:endParaRPr lang="ru-RU" dirty="0"/>
          </a:p>
        </p:txBody>
      </p:sp>
      <p:pic>
        <p:nvPicPr>
          <p:cNvPr id="4" name="Рисунок 3">
            <a:extLst>
              <a:ext uri="{FF2B5EF4-FFF2-40B4-BE49-F238E27FC236}">
                <a16:creationId xmlns:a16="http://schemas.microsoft.com/office/drawing/2014/main" id="{4B93DB0C-FD01-D24A-A1C9-970F84B20F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2428" y="3712029"/>
            <a:ext cx="5273675" cy="2800985"/>
          </a:xfrm>
          <a:prstGeom prst="rect">
            <a:avLst/>
          </a:prstGeom>
          <a:noFill/>
          <a:ln>
            <a:noFill/>
          </a:ln>
        </p:spPr>
      </p:pic>
    </p:spTree>
    <p:extLst>
      <p:ext uri="{BB962C8B-B14F-4D97-AF65-F5344CB8AC3E}">
        <p14:creationId xmlns:p14="http://schemas.microsoft.com/office/powerpoint/2010/main" val="75410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5686BD-AAF0-E547-9282-9FE520565B20}"/>
              </a:ext>
            </a:extLst>
          </p:cNvPr>
          <p:cNvSpPr>
            <a:spLocks noGrp="1"/>
          </p:cNvSpPr>
          <p:nvPr>
            <p:ph idx="1"/>
          </p:nvPr>
        </p:nvSpPr>
        <p:spPr>
          <a:xfrm>
            <a:off x="457200" y="312511"/>
            <a:ext cx="10515600" cy="4351338"/>
          </a:xfrm>
        </p:spPr>
        <p:txBody>
          <a:bodyPr>
            <a:normAutofit lnSpcReduction="10000"/>
          </a:bodyPr>
          <a:lstStyle/>
          <a:p>
            <a:pPr lvl="0"/>
            <a:r>
              <a:rPr lang="ru-RU" dirty="0"/>
              <a:t>Для смещения плечевого пояса в косой размер таза рекомендован прием Рубин.</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Для выполнения данного приема необходимо ввести два пальца со стороны спинки плода к переднему плечику и оказать на него давление, чтобы сместить плечевой пояс на 45º в соответствующий косой размер. При недоступности переднего плечика необходимо переместить пальцы в область заднего, и, оказывая давление, смещать плечевой пояс на 45º в косой размер. </a:t>
            </a:r>
          </a:p>
          <a:p>
            <a:endParaRPr lang="ru-RU" dirty="0"/>
          </a:p>
        </p:txBody>
      </p:sp>
      <p:pic>
        <p:nvPicPr>
          <p:cNvPr id="4" name="Рисунок 3">
            <a:extLst>
              <a:ext uri="{FF2B5EF4-FFF2-40B4-BE49-F238E27FC236}">
                <a16:creationId xmlns:a16="http://schemas.microsoft.com/office/drawing/2014/main" id="{5236C747-A04A-FE41-8ED0-76CF21F7638C}"/>
              </a:ext>
            </a:extLst>
          </p:cNvPr>
          <p:cNvPicPr/>
          <p:nvPr/>
        </p:nvPicPr>
        <p:blipFill>
          <a:blip r:embed="rId2"/>
          <a:stretch>
            <a:fillRect/>
          </a:stretch>
        </p:blipFill>
        <p:spPr>
          <a:xfrm>
            <a:off x="6096000" y="4267200"/>
            <a:ext cx="4337441" cy="2029506"/>
          </a:xfrm>
          <a:prstGeom prst="rect">
            <a:avLst/>
          </a:prstGeom>
        </p:spPr>
      </p:pic>
    </p:spTree>
    <p:extLst>
      <p:ext uri="{BB962C8B-B14F-4D97-AF65-F5344CB8AC3E}">
        <p14:creationId xmlns:p14="http://schemas.microsoft.com/office/powerpoint/2010/main" val="64767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8752B1-E306-2C4C-9E82-40DCC639DBA1}"/>
              </a:ext>
            </a:extLst>
          </p:cNvPr>
          <p:cNvSpPr>
            <a:spLocks noGrp="1"/>
          </p:cNvSpPr>
          <p:nvPr>
            <p:ph idx="1"/>
          </p:nvPr>
        </p:nvSpPr>
        <p:spPr>
          <a:xfrm>
            <a:off x="283028" y="356053"/>
            <a:ext cx="11745685" cy="4248604"/>
          </a:xfrm>
        </p:spPr>
        <p:txBody>
          <a:bodyPr>
            <a:normAutofit fontScale="85000" lnSpcReduction="20000"/>
          </a:bodyPr>
          <a:lstStyle/>
          <a:p>
            <a:pPr lvl="0"/>
            <a:r>
              <a:rPr lang="ru-RU" dirty="0"/>
              <a:t>Для перевода заднего плечика в переднее рекомендован прием «винт </a:t>
            </a:r>
            <a:r>
              <a:rPr lang="ru-RU" dirty="0" err="1"/>
              <a:t>Вудса</a:t>
            </a:r>
            <a:r>
              <a:rPr lang="ru-RU" dirty="0"/>
              <a:t>». </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Данный прием заключается в переводе заднего плечика в переднее путем давления на него пальцами руки врача, введенной в полость таза со стороны, к которой обращена грудная клетка плода. Если имеет место </a:t>
            </a:r>
            <a:r>
              <a:rPr lang="ru-RU" dirty="0" err="1"/>
              <a:t>I</a:t>
            </a:r>
            <a:r>
              <a:rPr lang="ru-RU" dirty="0"/>
              <a:t> позиция (спинка слева), надо ввести ладонь левой руки в правую часть полости таза к заднему плечику со стороны груди плода и попытаться перевести заднее плечико в переднее (на 180º). В этом положении возможно сочетание с приёмом Рубина. Если имеет место </a:t>
            </a:r>
            <a:r>
              <a:rPr lang="en-US" dirty="0"/>
              <a:t>I</a:t>
            </a:r>
            <a:r>
              <a:rPr lang="ru-RU" dirty="0" err="1"/>
              <a:t>I</a:t>
            </a:r>
            <a:r>
              <a:rPr lang="ru-RU" dirty="0"/>
              <a:t> позиция (спинка справа), надо ввести ладонь правой руки в левую часть полости таза к заднему плечику со стороны груди плода и попытаться перевести заднее плечико в переднее (на 180º). Прием эффективен, однако, сопряжен с риском перелома плечевой кости. При неэффективности приема, целесообразно без задержки переходить к следующему приему «обратный винт </a:t>
            </a:r>
            <a:r>
              <a:rPr lang="ru-RU" dirty="0" err="1"/>
              <a:t>Вудса</a:t>
            </a:r>
            <a:r>
              <a:rPr lang="ru-RU" dirty="0"/>
              <a:t>». </a:t>
            </a:r>
          </a:p>
          <a:p>
            <a:endParaRPr lang="ru-RU" dirty="0"/>
          </a:p>
        </p:txBody>
      </p:sp>
      <p:pic>
        <p:nvPicPr>
          <p:cNvPr id="4" name="Рисунок 3">
            <a:extLst>
              <a:ext uri="{FF2B5EF4-FFF2-40B4-BE49-F238E27FC236}">
                <a16:creationId xmlns:a16="http://schemas.microsoft.com/office/drawing/2014/main" id="{4C816770-C62F-9449-84CF-C5FA1A50A4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6601" y="4528457"/>
            <a:ext cx="2502898" cy="1973490"/>
          </a:xfrm>
          <a:prstGeom prst="rect">
            <a:avLst/>
          </a:prstGeom>
          <a:noFill/>
        </p:spPr>
      </p:pic>
      <p:pic>
        <p:nvPicPr>
          <p:cNvPr id="7" name="Рисунок 6">
            <a:extLst>
              <a:ext uri="{FF2B5EF4-FFF2-40B4-BE49-F238E27FC236}">
                <a16:creationId xmlns:a16="http://schemas.microsoft.com/office/drawing/2014/main" id="{AD9934CF-079B-294A-BC5F-EA751FCB6280}"/>
              </a:ext>
            </a:extLst>
          </p:cNvPr>
          <p:cNvPicPr/>
          <p:nvPr/>
        </p:nvPicPr>
        <p:blipFill>
          <a:blip r:embed="rId3"/>
          <a:stretch>
            <a:fillRect/>
          </a:stretch>
        </p:blipFill>
        <p:spPr>
          <a:xfrm>
            <a:off x="6019800" y="4306198"/>
            <a:ext cx="2494811" cy="2195749"/>
          </a:xfrm>
          <a:prstGeom prst="rect">
            <a:avLst/>
          </a:prstGeom>
        </p:spPr>
      </p:pic>
    </p:spTree>
    <p:extLst>
      <p:ext uri="{BB962C8B-B14F-4D97-AF65-F5344CB8AC3E}">
        <p14:creationId xmlns:p14="http://schemas.microsoft.com/office/powerpoint/2010/main" val="386369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0EFA33-0C23-FD44-9ECA-99D256E57131}"/>
              </a:ext>
            </a:extLst>
          </p:cNvPr>
          <p:cNvSpPr>
            <a:spLocks noGrp="1"/>
          </p:cNvSpPr>
          <p:nvPr>
            <p:ph idx="1"/>
          </p:nvPr>
        </p:nvSpPr>
        <p:spPr>
          <a:xfrm>
            <a:off x="489857" y="430053"/>
            <a:ext cx="11212285" cy="4351338"/>
          </a:xfrm>
        </p:spPr>
        <p:txBody>
          <a:bodyPr>
            <a:normAutofit lnSpcReduction="10000"/>
          </a:bodyPr>
          <a:lstStyle/>
          <a:p>
            <a:pPr lvl="0"/>
            <a:r>
              <a:rPr lang="ru-RU" dirty="0"/>
              <a:t>Для перевода заднего плечика в переднее рекомендован прием «обратный винт </a:t>
            </a:r>
            <a:r>
              <a:rPr lang="ru-RU" dirty="0" err="1"/>
              <a:t>Вудса</a:t>
            </a:r>
            <a:r>
              <a:rPr lang="ru-RU" dirty="0"/>
              <a:t>». </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Данный прием предусматривает перевод заднего плечика в переднее путем давления на него пальцами руки врача, введенной в полость таза со стороны, к которой обращена спинка плода. При </a:t>
            </a:r>
            <a:r>
              <a:rPr lang="ru-RU" dirty="0" err="1"/>
              <a:t>I</a:t>
            </a:r>
            <a:r>
              <a:rPr lang="ru-RU" dirty="0"/>
              <a:t> позиции врач использует правую руку, при II позиции - левую. Рука врача подходит к заднему плечику плода со стороны спинки и пытается столкнуть плечико в направлении, противоположном прямому «винту </a:t>
            </a:r>
            <a:r>
              <a:rPr lang="ru-RU" dirty="0" err="1"/>
              <a:t>Вудса</a:t>
            </a:r>
            <a:r>
              <a:rPr lang="ru-RU" dirty="0"/>
              <a:t>».</a:t>
            </a:r>
          </a:p>
          <a:p>
            <a:endParaRPr lang="ru-RU" dirty="0"/>
          </a:p>
        </p:txBody>
      </p:sp>
      <p:pic>
        <p:nvPicPr>
          <p:cNvPr id="4" name="Рисунок 3">
            <a:extLst>
              <a:ext uri="{FF2B5EF4-FFF2-40B4-BE49-F238E27FC236}">
                <a16:creationId xmlns:a16="http://schemas.microsoft.com/office/drawing/2014/main" id="{AA24978F-19A7-8949-BAAC-E472DECF9172}"/>
              </a:ext>
            </a:extLst>
          </p:cNvPr>
          <p:cNvPicPr/>
          <p:nvPr/>
        </p:nvPicPr>
        <p:blipFill>
          <a:blip r:embed="rId2"/>
          <a:stretch>
            <a:fillRect/>
          </a:stretch>
        </p:blipFill>
        <p:spPr>
          <a:xfrm>
            <a:off x="3571166" y="4517572"/>
            <a:ext cx="4712862" cy="2117929"/>
          </a:xfrm>
          <a:prstGeom prst="rect">
            <a:avLst/>
          </a:prstGeom>
        </p:spPr>
      </p:pic>
    </p:spTree>
    <p:extLst>
      <p:ext uri="{BB962C8B-B14F-4D97-AF65-F5344CB8AC3E}">
        <p14:creationId xmlns:p14="http://schemas.microsoft.com/office/powerpoint/2010/main" val="246559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462E24-4075-EA41-AE01-0608D1F22333}"/>
              </a:ext>
            </a:extLst>
          </p:cNvPr>
          <p:cNvSpPr>
            <a:spLocks noGrp="1"/>
          </p:cNvSpPr>
          <p:nvPr>
            <p:ph idx="1"/>
          </p:nvPr>
        </p:nvSpPr>
        <p:spPr>
          <a:xfrm>
            <a:off x="337457" y="258082"/>
            <a:ext cx="11560629" cy="4335690"/>
          </a:xfrm>
        </p:spPr>
        <p:txBody>
          <a:bodyPr>
            <a:normAutofit fontScale="85000" lnSpcReduction="20000"/>
          </a:bodyPr>
          <a:lstStyle/>
          <a:p>
            <a:pPr lvl="0"/>
            <a:r>
              <a:rPr lang="ru-RU" dirty="0"/>
              <a:t>Рекомендован прием</a:t>
            </a:r>
            <a:r>
              <a:rPr lang="ru-RU" b="1" dirty="0"/>
              <a:t> «з</a:t>
            </a:r>
            <a:r>
              <a:rPr lang="ru-RU" dirty="0"/>
              <a:t>адняя </a:t>
            </a:r>
            <a:r>
              <a:rPr lang="ru-RU" dirty="0" err="1"/>
              <a:t>аксиллярная</a:t>
            </a:r>
            <a:r>
              <a:rPr lang="ru-RU" dirty="0"/>
              <a:t> </a:t>
            </a:r>
            <a:r>
              <a:rPr lang="ru-RU" dirty="0" err="1"/>
              <a:t>слинговая</a:t>
            </a:r>
            <a:r>
              <a:rPr lang="ru-RU" dirty="0"/>
              <a:t> </a:t>
            </a:r>
            <a:r>
              <a:rPr lang="ru-RU" dirty="0" err="1"/>
              <a:t>тракция</a:t>
            </a:r>
            <a:r>
              <a:rPr lang="ru-RU" dirty="0"/>
              <a:t>».</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Из мягкой пластиковой трубки формируется петля. Одной рукой петля подводится под подмышечную впадину заднего плечика. Указательным пальцем другой руки с противоположной стороны петля захватывается и выводится. Вокруг заднего плечика формируется </a:t>
            </a:r>
            <a:r>
              <a:rPr lang="ru-RU" dirty="0" err="1"/>
              <a:t>слинг</a:t>
            </a:r>
            <a:r>
              <a:rPr lang="ru-RU" dirty="0"/>
              <a:t> путем наложения на свободные концы пластиковой трубки зажима. Далее осуществляются прямые </a:t>
            </a:r>
            <a:r>
              <a:rPr lang="ru-RU" dirty="0" err="1"/>
              <a:t>тракции</a:t>
            </a:r>
            <a:r>
              <a:rPr lang="ru-RU" dirty="0"/>
              <a:t> и рождается заднее плечико. Возможна помощь второй руки для выведения задней ручки. Если вышеупомянутый способ неуспешен, возможно использование ротационных движений с помощью </a:t>
            </a:r>
            <a:r>
              <a:rPr lang="ru-RU" dirty="0" err="1"/>
              <a:t>слинга</a:t>
            </a:r>
            <a:r>
              <a:rPr lang="ru-RU" dirty="0"/>
              <a:t>. Для этого </a:t>
            </a:r>
            <a:r>
              <a:rPr lang="ru-RU" dirty="0" err="1"/>
              <a:t>тракции</a:t>
            </a:r>
            <a:r>
              <a:rPr lang="ru-RU" dirty="0"/>
              <a:t> за </a:t>
            </a:r>
            <a:r>
              <a:rPr lang="ru-RU" dirty="0" err="1"/>
              <a:t>слинг</a:t>
            </a:r>
            <a:r>
              <a:rPr lang="ru-RU" dirty="0"/>
              <a:t> осуществляются одной рукой в сторону, а другую руку подводят к переднему плечику и применяют давление в противоположном направлении. Вместо </a:t>
            </a:r>
            <a:r>
              <a:rPr lang="ru-RU" dirty="0" err="1"/>
              <a:t>слинга</a:t>
            </a:r>
            <a:r>
              <a:rPr lang="ru-RU" dirty="0"/>
              <a:t> возможна задняя </a:t>
            </a:r>
            <a:r>
              <a:rPr lang="ru-RU" dirty="0" err="1"/>
              <a:t>аксиллярная</a:t>
            </a:r>
            <a:r>
              <a:rPr lang="ru-RU" dirty="0"/>
              <a:t> </a:t>
            </a:r>
            <a:r>
              <a:rPr lang="ru-RU" dirty="0" err="1"/>
              <a:t>тракция</a:t>
            </a:r>
            <a:r>
              <a:rPr lang="ru-RU" dirty="0"/>
              <a:t>, осуществляемая средними пальцами обеих рук акушера.</a:t>
            </a:r>
          </a:p>
          <a:p>
            <a:endParaRPr lang="ru-RU" dirty="0"/>
          </a:p>
        </p:txBody>
      </p:sp>
      <p:pic>
        <p:nvPicPr>
          <p:cNvPr id="4" name="Рисунок 3">
            <a:extLst>
              <a:ext uri="{FF2B5EF4-FFF2-40B4-BE49-F238E27FC236}">
                <a16:creationId xmlns:a16="http://schemas.microsoft.com/office/drawing/2014/main" id="{5D88464A-D1E1-B642-8095-E179DCFB24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912" y="4517571"/>
            <a:ext cx="2445059" cy="1902551"/>
          </a:xfrm>
          <a:prstGeom prst="rect">
            <a:avLst/>
          </a:prstGeom>
          <a:noFill/>
        </p:spPr>
      </p:pic>
      <p:pic>
        <p:nvPicPr>
          <p:cNvPr id="6" name="Рисунок 5">
            <a:extLst>
              <a:ext uri="{FF2B5EF4-FFF2-40B4-BE49-F238E27FC236}">
                <a16:creationId xmlns:a16="http://schemas.microsoft.com/office/drawing/2014/main" id="{9D2F2208-1A59-DC42-9902-EBA1E39CA1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517571"/>
            <a:ext cx="2445058" cy="1902551"/>
          </a:xfrm>
          <a:prstGeom prst="rect">
            <a:avLst/>
          </a:prstGeom>
          <a:noFill/>
        </p:spPr>
      </p:pic>
    </p:spTree>
    <p:extLst>
      <p:ext uri="{BB962C8B-B14F-4D97-AF65-F5344CB8AC3E}">
        <p14:creationId xmlns:p14="http://schemas.microsoft.com/office/powerpoint/2010/main" val="4182036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1934F1-FF7C-EE48-AF0C-578BAE6E8083}"/>
              </a:ext>
            </a:extLst>
          </p:cNvPr>
          <p:cNvSpPr>
            <a:spLocks noGrp="1"/>
          </p:cNvSpPr>
          <p:nvPr>
            <p:ph idx="1"/>
          </p:nvPr>
        </p:nvSpPr>
        <p:spPr>
          <a:xfrm>
            <a:off x="206828" y="384333"/>
            <a:ext cx="9971315" cy="6136210"/>
          </a:xfrm>
        </p:spPr>
        <p:txBody>
          <a:bodyPr>
            <a:normAutofit lnSpcReduction="10000"/>
          </a:bodyPr>
          <a:lstStyle/>
          <a:p>
            <a:pPr lvl="0"/>
            <a:r>
              <a:rPr lang="ru-RU" dirty="0"/>
              <a:t>Рекомендован приём </a:t>
            </a:r>
            <a:r>
              <a:rPr lang="ru-RU" dirty="0" err="1"/>
              <a:t>Гаскин</a:t>
            </a:r>
            <a:r>
              <a:rPr lang="ru-RU" dirty="0"/>
              <a:t>. </a:t>
            </a:r>
          </a:p>
          <a:p>
            <a:r>
              <a:rPr lang="ru-RU" b="1" dirty="0"/>
              <a:t>Уровень убедительности рекомендаций </a:t>
            </a:r>
            <a:r>
              <a:rPr lang="en-US" b="1" dirty="0"/>
              <a:t>B</a:t>
            </a:r>
            <a:r>
              <a:rPr lang="ru-RU" b="1" dirty="0"/>
              <a:t> (уровень достоверности доказательств – 4).</a:t>
            </a:r>
            <a:endParaRPr lang="ru-RU" dirty="0"/>
          </a:p>
          <a:p>
            <a:r>
              <a:rPr lang="ru-RU" b="1" dirty="0"/>
              <a:t>Комментарий:</a:t>
            </a:r>
            <a:r>
              <a:rPr lang="ru-RU" dirty="0"/>
              <a:t> Для выполнения данного приема женщина должна стать на четвереньки, опираясь на кисти рук и колени. С помощью осторожных </a:t>
            </a:r>
            <a:r>
              <a:rPr lang="ru-RU" dirty="0" err="1"/>
              <a:t>тракций</a:t>
            </a:r>
            <a:r>
              <a:rPr lang="ru-RU" dirty="0"/>
              <a:t> первым рождается заднее плечико. Зачастую плечико плода высвобождается уже во время поворота роженицы из положения на спине в коленно-локтевое. Данное положение женщины совместимо с выполнением вышеописанных приёмов поворота плода, кроме приёма </a:t>
            </a:r>
            <a:r>
              <a:rPr lang="ru-RU" dirty="0" err="1"/>
              <a:t>МакРобертса</a:t>
            </a:r>
            <a:r>
              <a:rPr lang="ru-RU" dirty="0"/>
              <a:t> и давления в надлобковой области. Это пособие обычно используют если предыдущие оказались неэффективными. В ряде случаев при родах в вертикальном положении (например, на четвереньках или сидя на стуле) целесообразно начать оказание помощи с данного приема. </a:t>
            </a:r>
          </a:p>
          <a:p>
            <a:endParaRPr lang="ru-RU" dirty="0"/>
          </a:p>
        </p:txBody>
      </p:sp>
      <p:pic>
        <p:nvPicPr>
          <p:cNvPr id="4" name="Рисунок 3">
            <a:extLst>
              <a:ext uri="{FF2B5EF4-FFF2-40B4-BE49-F238E27FC236}">
                <a16:creationId xmlns:a16="http://schemas.microsoft.com/office/drawing/2014/main" id="{A2F37DA7-4430-C747-8514-C6533AF751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1356" y="1905000"/>
            <a:ext cx="1973816" cy="2657973"/>
          </a:xfrm>
          <a:prstGeom prst="rect">
            <a:avLst/>
          </a:prstGeom>
          <a:noFill/>
          <a:ln>
            <a:noFill/>
          </a:ln>
        </p:spPr>
      </p:pic>
    </p:spTree>
    <p:extLst>
      <p:ext uri="{BB962C8B-B14F-4D97-AF65-F5344CB8AC3E}">
        <p14:creationId xmlns:p14="http://schemas.microsoft.com/office/powerpoint/2010/main" val="384566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20952-E1F2-4B45-9CE3-C9E2E6686A2F}"/>
              </a:ext>
            </a:extLst>
          </p:cNvPr>
          <p:cNvSpPr>
            <a:spLocks noGrp="1"/>
          </p:cNvSpPr>
          <p:nvPr>
            <p:ph type="title"/>
          </p:nvPr>
        </p:nvSpPr>
        <p:spPr/>
        <p:txBody>
          <a:bodyPr>
            <a:normAutofit fontScale="90000"/>
          </a:bodyPr>
          <a:lstStyle/>
          <a:p>
            <a:br>
              <a:rPr lang="ru-RU" b="1" u="sng" dirty="0"/>
            </a:br>
            <a:r>
              <a:rPr lang="ru-RU" b="1" dirty="0"/>
              <a:t>Этиология и патогенез заболевания или состояния (группы заболеваний или состояний)</a:t>
            </a:r>
            <a:br>
              <a:rPr lang="ru-RU" b="1" u="sng" dirty="0"/>
            </a:br>
            <a:endParaRPr lang="ru-RU" dirty="0"/>
          </a:p>
        </p:txBody>
      </p:sp>
      <p:sp>
        <p:nvSpPr>
          <p:cNvPr id="3" name="Объект 2">
            <a:extLst>
              <a:ext uri="{FF2B5EF4-FFF2-40B4-BE49-F238E27FC236}">
                <a16:creationId xmlns:a16="http://schemas.microsoft.com/office/drawing/2014/main" id="{D4E28A1A-B967-0144-9B85-9A7AFBB39760}"/>
              </a:ext>
            </a:extLst>
          </p:cNvPr>
          <p:cNvSpPr>
            <a:spLocks noGrp="1"/>
          </p:cNvSpPr>
          <p:nvPr>
            <p:ph idx="1"/>
          </p:nvPr>
        </p:nvSpPr>
        <p:spPr/>
        <p:txBody>
          <a:bodyPr>
            <a:normAutofit fontScale="92500" lnSpcReduction="20000"/>
          </a:bodyPr>
          <a:lstStyle/>
          <a:p>
            <a:r>
              <a:rPr lang="ru-RU" dirty="0"/>
              <a:t>При неосложнённом течении второго периода родов в момент разгибания и рождения головки плода его плечики опускаются в плоскость входа в малый таз в косом или поперечном размере таза. Затем, при прохождении плечиков через полость таза, происходит их внутренний поворот. В результате поступательно-вращательного движения плечики на тазовом дне устанавливаются в прямом размере плоскости выхода. Внутренний поворот плечиков сопровождается наружным поворотом головки. После установления плечиков в прямом размере выхода таза акушерка бережно придает плоду направление книзу и кзади, помогая плечику, обращенному кпереди, выкатиться до его верхней трети из-под лонной кости. Затем направление осторожно меняется на противоположное и из промежности рождается плечико, обращенное кзади, после чего полностью рождается весь плечевой пояс. </a:t>
            </a:r>
          </a:p>
          <a:p>
            <a:endParaRPr lang="ru-RU" dirty="0"/>
          </a:p>
        </p:txBody>
      </p:sp>
    </p:spTree>
    <p:extLst>
      <p:ext uri="{BB962C8B-B14F-4D97-AF65-F5344CB8AC3E}">
        <p14:creationId xmlns:p14="http://schemas.microsoft.com/office/powerpoint/2010/main" val="4057319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48D73D-DE79-1B47-B5CC-59832B3C9DE3}"/>
              </a:ext>
            </a:extLst>
          </p:cNvPr>
          <p:cNvSpPr>
            <a:spLocks noGrp="1"/>
          </p:cNvSpPr>
          <p:nvPr>
            <p:ph idx="1"/>
          </p:nvPr>
        </p:nvSpPr>
        <p:spPr>
          <a:xfrm>
            <a:off x="838200" y="446314"/>
            <a:ext cx="10515600" cy="5730649"/>
          </a:xfrm>
        </p:spPr>
        <p:txBody>
          <a:bodyPr>
            <a:normAutofit fontScale="92500"/>
          </a:bodyPr>
          <a:lstStyle/>
          <a:p>
            <a:pPr lvl="0"/>
            <a:r>
              <a:rPr lang="ru-RU" dirty="0"/>
              <a:t>При неэффективности вышеперечисленных приемов первой линии рекомендовано</a:t>
            </a:r>
            <a:r>
              <a:rPr lang="ru-RU" b="1" dirty="0"/>
              <a:t> </a:t>
            </a:r>
            <a:r>
              <a:rPr lang="ru-RU" dirty="0"/>
              <a:t>повторить их, не превышая суммарный период действий в 5 минут, или перейти к приемам второй линии. </a:t>
            </a:r>
          </a:p>
          <a:p>
            <a:r>
              <a:rPr lang="ru-RU" b="1" dirty="0"/>
              <a:t>Уровень убедительности рекомендаций </a:t>
            </a:r>
            <a:r>
              <a:rPr lang="en-US" b="1" dirty="0"/>
              <a:t>C</a:t>
            </a:r>
            <a:r>
              <a:rPr lang="ru-RU" b="1" dirty="0"/>
              <a:t> (уровень достоверности доказательств – 5).</a:t>
            </a:r>
            <a:endParaRPr lang="ru-RU" dirty="0"/>
          </a:p>
          <a:p>
            <a:r>
              <a:rPr lang="ru-RU" b="1" dirty="0"/>
              <a:t>Комментарий:</a:t>
            </a:r>
            <a:r>
              <a:rPr lang="ru-RU" dirty="0"/>
              <a:t> Приемы второй линии обычно используют в крайнем случае, при неэффективности вышеперечисленных приемов первой линии, когда</a:t>
            </a:r>
            <a:r>
              <a:rPr lang="ru-RU" b="1" dirty="0"/>
              <a:t> </a:t>
            </a:r>
            <a:r>
              <a:rPr lang="ru-RU" dirty="0"/>
              <a:t>израсходован 5-минутный лимит времени, в течение которого вероятность необратимых и тяжелых нарушений у плода еще относительно невелика. В связи с плохим перинатальным прогнозом и </a:t>
            </a:r>
            <a:r>
              <a:rPr lang="ru-RU" dirty="0" err="1"/>
              <a:t>травматичностью</a:t>
            </a:r>
            <a:r>
              <a:rPr lang="ru-RU" dirty="0"/>
              <a:t> для матери и плода  применение этих методов в современном акушерстве является дискуссионным. К приемам второй линии относятся прием «перелом ключицы плода», прием «</a:t>
            </a:r>
            <a:r>
              <a:rPr lang="ru-RU" dirty="0" err="1"/>
              <a:t>симфизиотомия</a:t>
            </a:r>
            <a:r>
              <a:rPr lang="ru-RU" dirty="0"/>
              <a:t>», прием </a:t>
            </a:r>
            <a:r>
              <a:rPr lang="ru-RU" dirty="0" err="1"/>
              <a:t>Заванелли</a:t>
            </a:r>
            <a:r>
              <a:rPr lang="ru-RU" dirty="0"/>
              <a:t> и прием «абдоминально-</a:t>
            </a:r>
            <a:r>
              <a:rPr lang="ru-RU" dirty="0" err="1"/>
              <a:t>ассистированные</a:t>
            </a:r>
            <a:r>
              <a:rPr lang="ru-RU" dirty="0"/>
              <a:t> роды».</a:t>
            </a:r>
          </a:p>
          <a:p>
            <a:endParaRPr lang="ru-RU" dirty="0"/>
          </a:p>
        </p:txBody>
      </p:sp>
    </p:spTree>
    <p:extLst>
      <p:ext uri="{BB962C8B-B14F-4D97-AF65-F5344CB8AC3E}">
        <p14:creationId xmlns:p14="http://schemas.microsoft.com/office/powerpoint/2010/main" val="61881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ED2995F-920E-B644-AB8D-0088B1E1FCDA}"/>
              </a:ext>
            </a:extLst>
          </p:cNvPr>
          <p:cNvSpPr>
            <a:spLocks noGrp="1"/>
          </p:cNvSpPr>
          <p:nvPr>
            <p:ph idx="1"/>
          </p:nvPr>
        </p:nvSpPr>
        <p:spPr>
          <a:xfrm>
            <a:off x="838200" y="250371"/>
            <a:ext cx="10515600" cy="5926592"/>
          </a:xfrm>
        </p:spPr>
        <p:txBody>
          <a:bodyPr/>
          <a:lstStyle/>
          <a:p>
            <a:pPr lvl="0"/>
            <a:r>
              <a:rPr lang="ru-RU" dirty="0"/>
              <a:t>После разрешения ДП рекомендовано выполнить следующие действия: оформить документацию; провести консультирование родильницы и родственников; обсудить выполненные действия и их исход с бригадой для повышения эффективности работы в будущем. </a:t>
            </a:r>
          </a:p>
          <a:p>
            <a:r>
              <a:rPr lang="ru-RU" b="1" dirty="0"/>
              <a:t>Уровень убедительности рекомендаций </a:t>
            </a:r>
            <a:r>
              <a:rPr lang="en-US" b="1" dirty="0"/>
              <a:t>C</a:t>
            </a:r>
            <a:r>
              <a:rPr lang="ru-RU" b="1" dirty="0"/>
              <a:t> (уровень достоверности доказательств – 4).</a:t>
            </a:r>
            <a:endParaRPr lang="ru-RU" dirty="0"/>
          </a:p>
          <a:p>
            <a:endParaRPr lang="ru-RU" dirty="0"/>
          </a:p>
        </p:txBody>
      </p:sp>
    </p:spTree>
    <p:extLst>
      <p:ext uri="{BB962C8B-B14F-4D97-AF65-F5344CB8AC3E}">
        <p14:creationId xmlns:p14="http://schemas.microsoft.com/office/powerpoint/2010/main" val="136060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A6BF4C-428D-774E-8DD4-69ECA08F7507}"/>
              </a:ext>
            </a:extLst>
          </p:cNvPr>
          <p:cNvSpPr>
            <a:spLocks noGrp="1"/>
          </p:cNvSpPr>
          <p:nvPr>
            <p:ph type="title"/>
          </p:nvPr>
        </p:nvSpPr>
        <p:spPr/>
        <p:txBody>
          <a:bodyPr>
            <a:normAutofit fontScale="90000"/>
          </a:bodyPr>
          <a:lstStyle/>
          <a:p>
            <a:r>
              <a:rPr lang="ru-RU" dirty="0"/>
              <a:t> </a:t>
            </a:r>
            <a:br>
              <a:rPr lang="ru-RU" dirty="0"/>
            </a:br>
            <a:r>
              <a:rPr lang="ru-RU" b="1" dirty="0"/>
              <a:t>Реанимация новорождённых</a:t>
            </a:r>
            <a:br>
              <a:rPr lang="ru-RU" b="1" u="sng" dirty="0"/>
            </a:br>
            <a:endParaRPr lang="ru-RU" dirty="0"/>
          </a:p>
        </p:txBody>
      </p:sp>
      <p:sp>
        <p:nvSpPr>
          <p:cNvPr id="3" name="Объект 2">
            <a:extLst>
              <a:ext uri="{FF2B5EF4-FFF2-40B4-BE49-F238E27FC236}">
                <a16:creationId xmlns:a16="http://schemas.microsoft.com/office/drawing/2014/main" id="{540B62BA-C8E5-2846-9C40-E5F28B882CE3}"/>
              </a:ext>
            </a:extLst>
          </p:cNvPr>
          <p:cNvSpPr>
            <a:spLocks noGrp="1"/>
          </p:cNvSpPr>
          <p:nvPr>
            <p:ph idx="1"/>
          </p:nvPr>
        </p:nvSpPr>
        <p:spPr/>
        <p:txBody>
          <a:bodyPr>
            <a:normAutofit fontScale="77500" lnSpcReduction="20000"/>
          </a:bodyPr>
          <a:lstStyle/>
          <a:p>
            <a:pPr lvl="0"/>
            <a:r>
              <a:rPr lang="ru-RU" dirty="0"/>
              <a:t>Рекомендовано проводить мониторинг гемодинамики новорождённого и, по показаниям, своевременную коррекцию выявленных нарушений.</a:t>
            </a:r>
          </a:p>
          <a:p>
            <a:r>
              <a:rPr lang="ru-RU" b="1" dirty="0"/>
              <a:t>Уровень убедительности рекомендаций </a:t>
            </a:r>
            <a:r>
              <a:rPr lang="en-US" b="1" dirty="0"/>
              <a:t>C</a:t>
            </a:r>
            <a:r>
              <a:rPr lang="ru-RU" b="1" dirty="0"/>
              <a:t> (уровень достоверности доказательств – 4).</a:t>
            </a:r>
            <a:endParaRPr lang="ru-RU" dirty="0"/>
          </a:p>
          <a:p>
            <a:r>
              <a:rPr lang="ru-RU" b="1" dirty="0"/>
              <a:t>Комментарий:</a:t>
            </a:r>
            <a:r>
              <a:rPr lang="ru-RU" dirty="0"/>
              <a:t> Даже при своевременном (в течение 5 минут) </a:t>
            </a:r>
            <a:r>
              <a:rPr lang="ru-RU" dirty="0" err="1"/>
              <a:t>родоразрешении</a:t>
            </a:r>
            <a:r>
              <a:rPr lang="ru-RU" dirty="0"/>
              <a:t> риск рождения ребёнка, требующего реанимационных мероприятий при ДП, достаточно высок. Даже при отсутствии регистрации страдания плода до момента развития ДП и своевременном извлечении ребёнка (продолжительность острой гипоксии составляет не более 5 мин) дети часто рождаются с низкой оценкой состояния по шкале </a:t>
            </a:r>
            <a:r>
              <a:rPr lang="ru-RU" dirty="0" err="1"/>
              <a:t>Апгар</a:t>
            </a:r>
            <a:r>
              <a:rPr lang="ru-RU" dirty="0"/>
              <a:t>, требуют реанимации и интенсивной терапии и имеют неблагоприятные неврологические исходы. Тяжесть состояния ребёнка при ДП обусловлена не только гипоксией, но и </a:t>
            </a:r>
            <a:r>
              <a:rPr lang="ru-RU" dirty="0" err="1"/>
              <a:t>гиповолемией</a:t>
            </a:r>
            <a:r>
              <a:rPr lang="ru-RU" dirty="0"/>
              <a:t>, которая развивается вследствие пережатия сосудов пуповины и, следовательно, снижения количества крови, поступающей к ребёнку. Имеются данные об эффективности отсроченного пережатия пуповины (как способа коррекции </a:t>
            </a:r>
            <a:r>
              <a:rPr lang="ru-RU" dirty="0" err="1"/>
              <a:t>гиповолемии</a:t>
            </a:r>
            <a:r>
              <a:rPr lang="ru-RU" dirty="0"/>
              <a:t>) и начала реанимационных мероприятий до пересечения пуповины (при наличии технической возможности). </a:t>
            </a:r>
          </a:p>
          <a:p>
            <a:endParaRPr lang="ru-RU" dirty="0"/>
          </a:p>
        </p:txBody>
      </p:sp>
    </p:spTree>
    <p:extLst>
      <p:ext uri="{BB962C8B-B14F-4D97-AF65-F5344CB8AC3E}">
        <p14:creationId xmlns:p14="http://schemas.microsoft.com/office/powerpoint/2010/main" val="2675153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717B98-126B-4641-9E98-F7443647CED5}"/>
              </a:ext>
            </a:extLst>
          </p:cNvPr>
          <p:cNvSpPr>
            <a:spLocks noGrp="1"/>
          </p:cNvSpPr>
          <p:nvPr>
            <p:ph idx="1"/>
          </p:nvPr>
        </p:nvSpPr>
        <p:spPr>
          <a:xfrm>
            <a:off x="838200" y="566057"/>
            <a:ext cx="10515600" cy="5610906"/>
          </a:xfrm>
        </p:spPr>
        <p:txBody>
          <a:bodyPr/>
          <a:lstStyle/>
          <a:p>
            <a:r>
              <a:rPr lang="ru-RU" b="1" dirty="0"/>
              <a:t>Медицинская реабилитация, медицинские показания и противопоказания к применению методов реабилитации</a:t>
            </a:r>
          </a:p>
          <a:p>
            <a:r>
              <a:rPr lang="ru-RU" dirty="0"/>
              <a:t>Не применимо.</a:t>
            </a:r>
          </a:p>
          <a:p>
            <a:endParaRPr lang="ru-RU" dirty="0"/>
          </a:p>
        </p:txBody>
      </p:sp>
    </p:spTree>
    <p:extLst>
      <p:ext uri="{BB962C8B-B14F-4D97-AF65-F5344CB8AC3E}">
        <p14:creationId xmlns:p14="http://schemas.microsoft.com/office/powerpoint/2010/main" val="356115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0AEF15-4D59-F949-B34D-4A236363D48C}"/>
              </a:ext>
            </a:extLst>
          </p:cNvPr>
          <p:cNvSpPr>
            <a:spLocks noGrp="1"/>
          </p:cNvSpPr>
          <p:nvPr>
            <p:ph type="title"/>
          </p:nvPr>
        </p:nvSpPr>
        <p:spPr/>
        <p:txBody>
          <a:bodyPr>
            <a:normAutofit fontScale="90000"/>
          </a:bodyPr>
          <a:lstStyle/>
          <a:p>
            <a:r>
              <a:rPr lang="ru-RU" b="1" dirty="0"/>
              <a:t> </a:t>
            </a:r>
            <a:br>
              <a:rPr lang="ru-RU" b="1" dirty="0"/>
            </a:br>
            <a:r>
              <a:rPr lang="ru-RU" b="1" dirty="0"/>
              <a:t>Профилактика и диспансерное наблюдение, медицинские показания и противопоказания к применению методов профилактики</a:t>
            </a:r>
            <a:br>
              <a:rPr lang="ru-RU" b="1" dirty="0"/>
            </a:br>
            <a:endParaRPr lang="ru-RU" dirty="0"/>
          </a:p>
        </p:txBody>
      </p:sp>
      <p:sp>
        <p:nvSpPr>
          <p:cNvPr id="3" name="Объект 2">
            <a:extLst>
              <a:ext uri="{FF2B5EF4-FFF2-40B4-BE49-F238E27FC236}">
                <a16:creationId xmlns:a16="http://schemas.microsoft.com/office/drawing/2014/main" id="{243A455A-C1B0-D145-B95A-D2E727AB7383}"/>
              </a:ext>
            </a:extLst>
          </p:cNvPr>
          <p:cNvSpPr>
            <a:spLocks noGrp="1"/>
          </p:cNvSpPr>
          <p:nvPr>
            <p:ph idx="1"/>
          </p:nvPr>
        </p:nvSpPr>
        <p:spPr>
          <a:xfrm>
            <a:off x="838200" y="2021568"/>
            <a:ext cx="10515600" cy="4351338"/>
          </a:xfrm>
        </p:spPr>
        <p:txBody>
          <a:bodyPr>
            <a:normAutofit fontScale="92500" lnSpcReduction="20000"/>
          </a:bodyPr>
          <a:lstStyle/>
          <a:p>
            <a:pPr lvl="0"/>
            <a:r>
              <a:rPr lang="ru-RU" dirty="0"/>
              <a:t>При влагалищных оперативных родах рекомендовано учитывать повышенный риск ДП для своевременной диагностики данного осложнения.</a:t>
            </a:r>
          </a:p>
          <a:p>
            <a:r>
              <a:rPr lang="ru-RU" b="1" dirty="0"/>
              <a:t>Уровень убедительности рекомендаций В (уровень достоверности доказательств - 3).</a:t>
            </a:r>
            <a:endParaRPr lang="ru-RU" dirty="0"/>
          </a:p>
          <a:p>
            <a:pPr marL="0" indent="0">
              <a:buNone/>
            </a:pPr>
            <a:endParaRPr lang="ru-RU" dirty="0"/>
          </a:p>
          <a:p>
            <a:pPr lvl="0"/>
            <a:r>
              <a:rPr lang="ru-RU" dirty="0"/>
              <a:t>При СД или ГСД и плоде крупном для данного срока </a:t>
            </a:r>
            <a:r>
              <a:rPr lang="ru-RU" dirty="0" err="1"/>
              <a:t>гестации</a:t>
            </a:r>
            <a:r>
              <a:rPr lang="ru-RU" dirty="0"/>
              <a:t> (масса тела плода &gt;95% </a:t>
            </a:r>
            <a:r>
              <a:rPr lang="ru-RU" dirty="0" err="1"/>
              <a:t>референтного</a:t>
            </a:r>
            <a:r>
              <a:rPr lang="ru-RU" dirty="0"/>
              <a:t> интервала для данного срока </a:t>
            </a:r>
            <a:r>
              <a:rPr lang="ru-RU" dirty="0" err="1"/>
              <a:t>гестации</a:t>
            </a:r>
            <a:r>
              <a:rPr lang="ru-RU" dirty="0"/>
              <a:t>) рекомендована</a:t>
            </a:r>
            <a:r>
              <a:rPr lang="ru-RU" b="1" dirty="0"/>
              <a:t> </a:t>
            </a:r>
            <a:r>
              <a:rPr lang="ru-RU" dirty="0"/>
              <a:t>индукция родов не позднее 38-39 недель беременности.</a:t>
            </a:r>
          </a:p>
          <a:p>
            <a:r>
              <a:rPr lang="ru-RU" b="1" dirty="0"/>
              <a:t>Уровень убедительности рекомендаций </a:t>
            </a:r>
            <a:r>
              <a:rPr lang="en-US" b="1" dirty="0"/>
              <a:t>A</a:t>
            </a:r>
            <a:r>
              <a:rPr lang="ru-RU" b="1" dirty="0"/>
              <a:t> (уровень достоверности доказательств - 1).</a:t>
            </a:r>
            <a:r>
              <a:rPr lang="ru-RU" dirty="0"/>
              <a:t> </a:t>
            </a:r>
          </a:p>
          <a:p>
            <a:endParaRPr lang="ru-RU" dirty="0"/>
          </a:p>
        </p:txBody>
      </p:sp>
    </p:spTree>
    <p:extLst>
      <p:ext uri="{BB962C8B-B14F-4D97-AF65-F5344CB8AC3E}">
        <p14:creationId xmlns:p14="http://schemas.microsoft.com/office/powerpoint/2010/main" val="68954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9CBCFB-CBA9-744D-A2DD-A9492E03E409}"/>
              </a:ext>
            </a:extLst>
          </p:cNvPr>
          <p:cNvSpPr>
            <a:spLocks noGrp="1"/>
          </p:cNvSpPr>
          <p:nvPr>
            <p:ph idx="1"/>
          </p:nvPr>
        </p:nvSpPr>
        <p:spPr>
          <a:xfrm>
            <a:off x="838200" y="315686"/>
            <a:ext cx="10515600" cy="5861277"/>
          </a:xfrm>
        </p:spPr>
        <p:txBody>
          <a:bodyPr/>
          <a:lstStyle/>
          <a:p>
            <a:pPr lvl="0"/>
            <a:r>
              <a:rPr lang="ru-RU" dirty="0"/>
              <a:t>Вне зависимости от наличия СД или ГСД при «зрелой» шейке матки и плоде крупном для данного срока </a:t>
            </a:r>
            <a:r>
              <a:rPr lang="ru-RU" dirty="0" err="1"/>
              <a:t>гестации</a:t>
            </a:r>
            <a:r>
              <a:rPr lang="ru-RU" dirty="0"/>
              <a:t> (масса тела плода &gt;95% </a:t>
            </a:r>
            <a:r>
              <a:rPr lang="ru-RU" dirty="0" err="1"/>
              <a:t>референтного</a:t>
            </a:r>
            <a:r>
              <a:rPr lang="ru-RU" dirty="0"/>
              <a:t> интервала) рекомендована</a:t>
            </a:r>
            <a:r>
              <a:rPr lang="ru-RU" b="1" dirty="0"/>
              <a:t> </a:t>
            </a:r>
            <a:r>
              <a:rPr lang="ru-RU" dirty="0"/>
              <a:t>индукция родов, если срок беременности &gt;39 недель. </a:t>
            </a:r>
          </a:p>
          <a:p>
            <a:r>
              <a:rPr lang="ru-RU" b="1" dirty="0"/>
              <a:t>Уровень убедительности рекомендаций С (уровень достоверности доказательств - 5).</a:t>
            </a:r>
            <a:endParaRPr lang="ru-RU" dirty="0"/>
          </a:p>
          <a:p>
            <a:endParaRPr lang="ru-RU" dirty="0"/>
          </a:p>
        </p:txBody>
      </p:sp>
    </p:spTree>
    <p:extLst>
      <p:ext uri="{BB962C8B-B14F-4D97-AF65-F5344CB8AC3E}">
        <p14:creationId xmlns:p14="http://schemas.microsoft.com/office/powerpoint/2010/main" val="626955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02F9D5-2BFC-AD4C-9A45-0DB77C00A821}"/>
              </a:ext>
            </a:extLst>
          </p:cNvPr>
          <p:cNvSpPr>
            <a:spLocks noGrp="1"/>
          </p:cNvSpPr>
          <p:nvPr>
            <p:ph idx="1"/>
          </p:nvPr>
        </p:nvSpPr>
        <p:spPr>
          <a:xfrm>
            <a:off x="838200" y="446314"/>
            <a:ext cx="10515600" cy="5730649"/>
          </a:xfrm>
        </p:spPr>
        <p:txBody>
          <a:bodyPr>
            <a:normAutofit/>
          </a:bodyPr>
          <a:lstStyle/>
          <a:p>
            <a:pPr lvl="0"/>
            <a:r>
              <a:rPr lang="ru-RU" dirty="0"/>
              <a:t>При </a:t>
            </a:r>
            <a:r>
              <a:rPr lang="ru-RU" dirty="0" err="1"/>
              <a:t>макросомии</a:t>
            </a:r>
            <a:r>
              <a:rPr lang="ru-RU" dirty="0"/>
              <a:t> плода (предполагаемая масса плода ≥4500 г) рекомендовано плановое кесарево сечение в сроке 38-39 недель беременности.</a:t>
            </a:r>
          </a:p>
          <a:p>
            <a:r>
              <a:rPr lang="ru-RU" b="1" dirty="0"/>
              <a:t>Уровень убедительности рекомендаций </a:t>
            </a:r>
            <a:r>
              <a:rPr lang="en-US" b="1" dirty="0"/>
              <a:t>C</a:t>
            </a:r>
            <a:r>
              <a:rPr lang="ru-RU" b="1" dirty="0"/>
              <a:t> (уровень достоверности доказательств - 3).</a:t>
            </a:r>
            <a:endParaRPr lang="ru-RU" dirty="0"/>
          </a:p>
          <a:p>
            <a:r>
              <a:rPr lang="ru-RU" b="1" dirty="0"/>
              <a:t>Комментарий:</a:t>
            </a:r>
            <a:r>
              <a:rPr lang="ru-RU" dirty="0"/>
              <a:t> Для предотвращения одного случая серьезных осложнений ДП, таких как парез </a:t>
            </a:r>
            <a:r>
              <a:rPr lang="ru-RU" dirty="0" err="1"/>
              <a:t>Дюшена-Эрба</a:t>
            </a:r>
            <a:r>
              <a:rPr lang="ru-RU" dirty="0"/>
              <a:t>, у беременных с ГСД и массой тела плода ≥4500 г требуется выполнить 443 операции кесарева сечения, тогда как у беременных без ГСД и массой тела плода ≥4500 г требуется выполнить 3695 операций кесарева сечения.</a:t>
            </a:r>
          </a:p>
          <a:p>
            <a:endParaRPr lang="ru-RU" dirty="0"/>
          </a:p>
        </p:txBody>
      </p:sp>
    </p:spTree>
    <p:extLst>
      <p:ext uri="{BB962C8B-B14F-4D97-AF65-F5344CB8AC3E}">
        <p14:creationId xmlns:p14="http://schemas.microsoft.com/office/powerpoint/2010/main" val="1890575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6A16FF3-078D-2641-8C1B-B2C4DB95A7CE}"/>
              </a:ext>
            </a:extLst>
          </p:cNvPr>
          <p:cNvSpPr>
            <a:spLocks noGrp="1"/>
          </p:cNvSpPr>
          <p:nvPr>
            <p:ph idx="1"/>
          </p:nvPr>
        </p:nvSpPr>
        <p:spPr>
          <a:xfrm>
            <a:off x="838200" y="478971"/>
            <a:ext cx="10515600" cy="5697992"/>
          </a:xfrm>
        </p:spPr>
        <p:txBody>
          <a:bodyPr/>
          <a:lstStyle/>
          <a:p>
            <a:pPr lvl="0"/>
            <a:r>
              <a:rPr lang="ru-RU" dirty="0"/>
              <a:t>Рекомендовано плановое кесарево сечение для предотвращения повторной ДП, если в анамнезе имело место тяжелое осложнение ДП (например, мертворождение, паралич плечевого сплетения, перелом ключицы или плеча, асфиксия плода) при предполагаемой массе плода равной или большей, чем была при предыдущих родах.</a:t>
            </a:r>
          </a:p>
          <a:p>
            <a:r>
              <a:rPr lang="ru-RU" b="1" dirty="0"/>
              <a:t>Уровень убедительности рекомендаций </a:t>
            </a:r>
            <a:r>
              <a:rPr lang="en-US" b="1" dirty="0"/>
              <a:t>C</a:t>
            </a:r>
            <a:r>
              <a:rPr lang="ru-RU" b="1" dirty="0"/>
              <a:t> (уровень достоверности доказательств – 5).</a:t>
            </a:r>
            <a:endParaRPr lang="ru-RU" dirty="0"/>
          </a:p>
          <a:p>
            <a:endParaRPr lang="ru-RU" dirty="0"/>
          </a:p>
        </p:txBody>
      </p:sp>
    </p:spTree>
    <p:extLst>
      <p:ext uri="{BB962C8B-B14F-4D97-AF65-F5344CB8AC3E}">
        <p14:creationId xmlns:p14="http://schemas.microsoft.com/office/powerpoint/2010/main" val="3527594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3F4D2-4B9C-964B-A2FC-517D5FDBB20B}"/>
              </a:ext>
            </a:extLst>
          </p:cNvPr>
          <p:cNvSpPr>
            <a:spLocks noGrp="1"/>
          </p:cNvSpPr>
          <p:nvPr>
            <p:ph type="title"/>
          </p:nvPr>
        </p:nvSpPr>
        <p:spPr/>
        <p:txBody>
          <a:bodyPr>
            <a:normAutofit fontScale="90000"/>
          </a:bodyPr>
          <a:lstStyle/>
          <a:p>
            <a:br>
              <a:rPr lang="ru-RU" b="1" dirty="0"/>
            </a:br>
            <a:r>
              <a:rPr lang="ru-RU" b="1" dirty="0"/>
              <a:t>Организация оказания медицинской помощи</a:t>
            </a:r>
            <a:br>
              <a:rPr lang="ru-RU" b="1" dirty="0"/>
            </a:br>
            <a:endParaRPr lang="ru-RU" dirty="0"/>
          </a:p>
        </p:txBody>
      </p:sp>
      <p:sp>
        <p:nvSpPr>
          <p:cNvPr id="3" name="Объект 2">
            <a:extLst>
              <a:ext uri="{FF2B5EF4-FFF2-40B4-BE49-F238E27FC236}">
                <a16:creationId xmlns:a16="http://schemas.microsoft.com/office/drawing/2014/main" id="{49E89620-FF1C-0544-A67F-34E9E5B31C7F}"/>
              </a:ext>
            </a:extLst>
          </p:cNvPr>
          <p:cNvSpPr>
            <a:spLocks noGrp="1"/>
          </p:cNvSpPr>
          <p:nvPr>
            <p:ph idx="1"/>
          </p:nvPr>
        </p:nvSpPr>
        <p:spPr/>
        <p:txBody>
          <a:bodyPr>
            <a:normAutofit lnSpcReduction="10000"/>
          </a:bodyPr>
          <a:lstStyle/>
          <a:p>
            <a:r>
              <a:rPr lang="ru-RU" dirty="0"/>
              <a:t>Медицинская помощь роженицам и родильницам с ДП оказывается в рамках первичной медико-санитарной помощи, специализированной, в том числе высокотехнологичной, и скорой, в том числе скорой специализированной, медицинской помощи в медицинских организациях, имеющих лицензию на осуществление медицинской деятельности, включая работы (услуги) по "акушерству и гинекологии (за исключением использования вспомогательных репродуктивных технологий)" и (или) "акушерскому делу".</a:t>
            </a:r>
          </a:p>
          <a:p>
            <a:r>
              <a:rPr lang="ru-RU" dirty="0"/>
              <a:t>Рекомендованы тренинги медицинского персонала не менее 2 раз в год для закрепления навыков оказания помощи и слаженной работы в команде при ДП.</a:t>
            </a:r>
          </a:p>
          <a:p>
            <a:endParaRPr lang="ru-RU" dirty="0"/>
          </a:p>
        </p:txBody>
      </p:sp>
    </p:spTree>
    <p:extLst>
      <p:ext uri="{BB962C8B-B14F-4D97-AF65-F5344CB8AC3E}">
        <p14:creationId xmlns:p14="http://schemas.microsoft.com/office/powerpoint/2010/main" val="3777252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737AB3-F4CA-A14E-BD42-A2C42D2A5841}"/>
              </a:ext>
            </a:extLst>
          </p:cNvPr>
          <p:cNvSpPr>
            <a:spLocks noGrp="1"/>
          </p:cNvSpPr>
          <p:nvPr>
            <p:ph idx="1"/>
          </p:nvPr>
        </p:nvSpPr>
        <p:spPr>
          <a:xfrm>
            <a:off x="838200" y="391886"/>
            <a:ext cx="10515600" cy="5785077"/>
          </a:xfrm>
        </p:spPr>
        <p:txBody>
          <a:bodyPr/>
          <a:lstStyle/>
          <a:p>
            <a:r>
              <a:rPr lang="ru-RU" b="1" dirty="0"/>
              <a:t>Дополнительная информация (в том числе факторы, влияющие на исход состояния)</a:t>
            </a:r>
          </a:p>
          <a:p>
            <a:r>
              <a:rPr lang="ru-RU" dirty="0"/>
              <a:t>Не применимо</a:t>
            </a:r>
          </a:p>
          <a:p>
            <a:endParaRPr lang="ru-RU" dirty="0"/>
          </a:p>
        </p:txBody>
      </p:sp>
    </p:spTree>
    <p:extLst>
      <p:ext uri="{BB962C8B-B14F-4D97-AF65-F5344CB8AC3E}">
        <p14:creationId xmlns:p14="http://schemas.microsoft.com/office/powerpoint/2010/main" val="365161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692094-AB64-C64D-AA1C-041551D15999}"/>
              </a:ext>
            </a:extLst>
          </p:cNvPr>
          <p:cNvSpPr>
            <a:spLocks noGrp="1"/>
          </p:cNvSpPr>
          <p:nvPr>
            <p:ph idx="1"/>
          </p:nvPr>
        </p:nvSpPr>
        <p:spPr>
          <a:xfrm>
            <a:off x="838200" y="475797"/>
            <a:ext cx="10515600" cy="5718174"/>
          </a:xfrm>
        </p:spPr>
        <p:txBody>
          <a:bodyPr>
            <a:normAutofit/>
          </a:bodyPr>
          <a:lstStyle/>
          <a:p>
            <a:r>
              <a:rPr lang="ru-RU" dirty="0"/>
              <a:t>Примерно в 20% наблюдений во время разгибания и рождения головки плода его плечики остаются в прямом или слегка в косом размере входа в таз и не опускаются в полость таза до следующей потуги. Плечики плода фиксируются в этом положении, дальнейшее продвижение плода останавливается. При этом наиболее часто переднее плечико упирается в лонное сочленение, реже - заднее в крестец, очень редко препятствия встречают оба плечика. Нарушение механизма родов встречается при форсировании опускания плечиков нисходящими </a:t>
            </a:r>
            <a:r>
              <a:rPr lang="ru-RU" dirty="0" err="1"/>
              <a:t>тракциями</a:t>
            </a:r>
            <a:r>
              <a:rPr lang="ru-RU" dirty="0"/>
              <a:t> за головку. Кроме того, ДП может быть обусловлена несоответствием между размерами плода и таза матери (крупный плод, узкий таз).</a:t>
            </a:r>
          </a:p>
          <a:p>
            <a:endParaRPr lang="ru-RU" dirty="0"/>
          </a:p>
        </p:txBody>
      </p:sp>
    </p:spTree>
    <p:extLst>
      <p:ext uri="{BB962C8B-B14F-4D97-AF65-F5344CB8AC3E}">
        <p14:creationId xmlns:p14="http://schemas.microsoft.com/office/powerpoint/2010/main" val="139253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A0D2FB5-ABDC-D94F-8532-F7B942190712}"/>
              </a:ext>
            </a:extLst>
          </p:cNvPr>
          <p:cNvSpPr>
            <a:spLocks noGrp="1"/>
          </p:cNvSpPr>
          <p:nvPr>
            <p:ph idx="1"/>
          </p:nvPr>
        </p:nvSpPr>
        <p:spPr>
          <a:xfrm>
            <a:off x="838200" y="391886"/>
            <a:ext cx="10515600" cy="5785077"/>
          </a:xfrm>
        </p:spPr>
        <p:txBody>
          <a:bodyPr>
            <a:normAutofit/>
          </a:bodyPr>
          <a:lstStyle/>
          <a:p>
            <a:r>
              <a:rPr lang="ru-RU" b="1" u="sng" dirty="0"/>
              <a:t>Эпидемиология заболевания или состояния (группы заболеваний или состояний)</a:t>
            </a:r>
          </a:p>
          <a:p>
            <a:r>
              <a:rPr lang="ru-RU" dirty="0"/>
              <a:t>Распространенность ДП составляет 0,2-3% и зависит от массы тела плода: 0,6-1,4% при массе тела плода 2500-4000 г, 5-9% - при массе плода 4000-4500 г.</a:t>
            </a:r>
          </a:p>
          <a:p>
            <a:pPr marL="0" indent="0">
              <a:buNone/>
            </a:pPr>
            <a:endParaRPr lang="ru-RU" dirty="0"/>
          </a:p>
          <a:p>
            <a:r>
              <a:rPr lang="ru-RU" b="1" u="sng" dirty="0"/>
              <a:t>Особенности кодирования заболевания или состояния (группы заболеваний или состояний) по Международной статистической классификации болезней и проблем, связанных со здоровьем</a:t>
            </a:r>
          </a:p>
          <a:p>
            <a:r>
              <a:rPr lang="en-US" dirty="0"/>
              <a:t>O</a:t>
            </a:r>
            <a:r>
              <a:rPr lang="ru-RU" dirty="0"/>
              <a:t>66.0. Затруднённые роды [</a:t>
            </a:r>
            <a:r>
              <a:rPr lang="ru-RU" dirty="0" err="1"/>
              <a:t>дистоция</a:t>
            </a:r>
            <a:r>
              <a:rPr lang="ru-RU" dirty="0"/>
              <a:t>] вследствие </a:t>
            </a:r>
            <a:r>
              <a:rPr lang="ru-RU" dirty="0" err="1"/>
              <a:t>предлежания</a:t>
            </a:r>
            <a:r>
              <a:rPr lang="ru-RU" dirty="0"/>
              <a:t> плечика. </a:t>
            </a:r>
          </a:p>
          <a:p>
            <a:endParaRPr lang="ru-RU" dirty="0"/>
          </a:p>
        </p:txBody>
      </p:sp>
    </p:spTree>
    <p:extLst>
      <p:ext uri="{BB962C8B-B14F-4D97-AF65-F5344CB8AC3E}">
        <p14:creationId xmlns:p14="http://schemas.microsoft.com/office/powerpoint/2010/main" val="356656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81D9D2-4D8E-D047-A2FF-587E3D191CF1}"/>
              </a:ext>
            </a:extLst>
          </p:cNvPr>
          <p:cNvSpPr>
            <a:spLocks noGrp="1"/>
          </p:cNvSpPr>
          <p:nvPr>
            <p:ph idx="1"/>
          </p:nvPr>
        </p:nvSpPr>
        <p:spPr>
          <a:xfrm>
            <a:off x="838200" y="413657"/>
            <a:ext cx="10515600" cy="5763306"/>
          </a:xfrm>
        </p:spPr>
        <p:txBody>
          <a:bodyPr>
            <a:normAutofit lnSpcReduction="10000"/>
          </a:bodyPr>
          <a:lstStyle/>
          <a:p>
            <a:r>
              <a:rPr lang="ru-RU" b="1" u="sng" dirty="0"/>
              <a:t>Классификация заболевания или состояния (группы заболеваний или состояний)</a:t>
            </a:r>
          </a:p>
          <a:p>
            <a:r>
              <a:rPr lang="ru-RU" dirty="0"/>
              <a:t>Не применимо.</a:t>
            </a:r>
          </a:p>
          <a:p>
            <a:r>
              <a:rPr lang="ru-RU" b="1" u="sng" dirty="0"/>
              <a:t>Клиническая картина заболевания или состояния (группы заболеваний или состояний)</a:t>
            </a:r>
          </a:p>
          <a:p>
            <a:r>
              <a:rPr lang="ru-RU" dirty="0"/>
              <a:t>После рождения головки плода происходит задержка рождения плечиков вследствие отсутствия самопроизвольного опускания плечевого пояса и неэффективности лёгких вспомогательных низводящих </a:t>
            </a:r>
            <a:r>
              <a:rPr lang="ru-RU" dirty="0" err="1"/>
              <a:t>тракций</a:t>
            </a:r>
            <a:r>
              <a:rPr lang="ru-RU" dirty="0"/>
              <a:t> при потугах, которая продолжается более 60 с. Бережное отклонение родившейся головки (не более чем на 30-40</a:t>
            </a:r>
            <a:r>
              <a:rPr lang="ru-RU" dirty="0">
                <a:sym typeface="Symbol" pitchFamily="2" charset="2"/>
              </a:rPr>
              <a:t></a:t>
            </a:r>
            <a:r>
              <a:rPr lang="ru-RU" dirty="0"/>
              <a:t> от оси вниз) во время следующей потуги не сопровождается рождением плечика. Развивается симптом «черепахи» - головка плода родилась, но шея осталась плотно охваченная вульвой, подбородок втягивается обратно в промежность. </a:t>
            </a:r>
          </a:p>
          <a:p>
            <a:endParaRPr lang="ru-RU" dirty="0"/>
          </a:p>
        </p:txBody>
      </p:sp>
    </p:spTree>
    <p:extLst>
      <p:ext uri="{BB962C8B-B14F-4D97-AF65-F5344CB8AC3E}">
        <p14:creationId xmlns:p14="http://schemas.microsoft.com/office/powerpoint/2010/main" val="401458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2AAF19-2BC2-EF47-B19D-005A9E272494}"/>
              </a:ext>
            </a:extLst>
          </p:cNvPr>
          <p:cNvSpPr>
            <a:spLocks noGrp="1"/>
          </p:cNvSpPr>
          <p:nvPr>
            <p:ph type="title"/>
          </p:nvPr>
        </p:nvSpPr>
        <p:spPr/>
        <p:txBody>
          <a:bodyPr>
            <a:normAutofit fontScale="90000"/>
          </a:bodyPr>
          <a:lstStyle/>
          <a:p>
            <a:br>
              <a:rPr lang="ru-RU" sz="3600" b="1" dirty="0"/>
            </a:br>
            <a:r>
              <a:rPr lang="ru-RU" sz="3600" b="1" dirty="0"/>
              <a:t>Диагностика заболевания или состояния (группы заболеваний или состояний), медицинские показания и противопоказания к применению методов диагностики</a:t>
            </a:r>
            <a:br>
              <a:rPr lang="ru-RU" b="1" dirty="0"/>
            </a:br>
            <a:endParaRPr lang="ru-RU" dirty="0"/>
          </a:p>
        </p:txBody>
      </p:sp>
      <p:sp>
        <p:nvSpPr>
          <p:cNvPr id="3" name="Объект 2">
            <a:extLst>
              <a:ext uri="{FF2B5EF4-FFF2-40B4-BE49-F238E27FC236}">
                <a16:creationId xmlns:a16="http://schemas.microsoft.com/office/drawing/2014/main" id="{CA3F7673-D2A7-BE44-9C95-DAB84E40851F}"/>
              </a:ext>
            </a:extLst>
          </p:cNvPr>
          <p:cNvSpPr>
            <a:spLocks noGrp="1"/>
          </p:cNvSpPr>
          <p:nvPr>
            <p:ph idx="1"/>
          </p:nvPr>
        </p:nvSpPr>
        <p:spPr/>
        <p:txBody>
          <a:bodyPr>
            <a:normAutofit fontScale="85000" lnSpcReduction="20000"/>
          </a:bodyPr>
          <a:lstStyle/>
          <a:p>
            <a:r>
              <a:rPr lang="ru-RU" b="1" u="sng" dirty="0"/>
              <a:t>Критерии установления диагноза </a:t>
            </a:r>
          </a:p>
          <a:p>
            <a:r>
              <a:rPr lang="ru-RU" dirty="0"/>
              <a:t>Диагноз устанавливается на основании клинической картины.</a:t>
            </a:r>
          </a:p>
          <a:p>
            <a:pPr marL="0" indent="0">
              <a:buNone/>
            </a:pPr>
            <a:endParaRPr lang="ru-RU" dirty="0"/>
          </a:p>
          <a:p>
            <a:r>
              <a:rPr lang="ru-RU" b="1" u="sng" dirty="0"/>
              <a:t>Жалобы и анамнез</a:t>
            </a:r>
          </a:p>
          <a:p>
            <a:pPr lvl="0"/>
            <a:r>
              <a:rPr lang="ru-RU" dirty="0"/>
              <a:t>Рекомендовано учитывать факт ДП в предыдущих родах. </a:t>
            </a:r>
          </a:p>
          <a:p>
            <a:r>
              <a:rPr lang="ru-RU" b="1" dirty="0"/>
              <a:t>Уровень убедительности рекомендаций А (уровень достоверности доказательств – 2).</a:t>
            </a:r>
            <a:endParaRPr lang="ru-RU" dirty="0"/>
          </a:p>
          <a:p>
            <a:r>
              <a:rPr lang="ru-RU" b="1" dirty="0"/>
              <a:t>Комментарии:</a:t>
            </a:r>
            <a:r>
              <a:rPr lang="ru-RU" dirty="0"/>
              <a:t> Даже правильно проведенная оценка факторов риска обладает недостаточно выраженным прогностическим потенциалом, чтобы предотвратить развитие ДП.</a:t>
            </a:r>
            <a:r>
              <a:rPr lang="ru-RU" b="1" dirty="0"/>
              <a:t> </a:t>
            </a:r>
            <a:r>
              <a:rPr lang="ru-RU" dirty="0"/>
              <a:t>На основании перечисленных факторов риска можно  предсказать лишь 16% ДП. В 48% ДП наблюдается при массе плода менее 4000 г. Таким образом, ДП трудно прогнозировать и заранее предотвратить в конкретной ситуации.</a:t>
            </a:r>
          </a:p>
          <a:p>
            <a:endParaRPr lang="ru-RU" dirty="0"/>
          </a:p>
        </p:txBody>
      </p:sp>
    </p:spTree>
    <p:extLst>
      <p:ext uri="{BB962C8B-B14F-4D97-AF65-F5344CB8AC3E}">
        <p14:creationId xmlns:p14="http://schemas.microsoft.com/office/powerpoint/2010/main" val="367533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62F9AE-BB6F-264F-8139-377E1D1CBE38}"/>
              </a:ext>
            </a:extLst>
          </p:cNvPr>
          <p:cNvSpPr>
            <a:spLocks noGrp="1"/>
          </p:cNvSpPr>
          <p:nvPr>
            <p:ph idx="1"/>
          </p:nvPr>
        </p:nvSpPr>
        <p:spPr>
          <a:xfrm>
            <a:off x="838200" y="511629"/>
            <a:ext cx="10515600" cy="5665334"/>
          </a:xfrm>
        </p:spPr>
        <p:txBody>
          <a:bodyPr/>
          <a:lstStyle/>
          <a:p>
            <a:pPr lvl="0"/>
            <a:r>
              <a:rPr lang="ru-RU" dirty="0"/>
              <a:t>Рекомендовано учитывать наличие сахарного диабета (СД), </a:t>
            </a:r>
            <a:r>
              <a:rPr lang="ru-RU" dirty="0" err="1"/>
              <a:t>гестационного</a:t>
            </a:r>
            <a:r>
              <a:rPr lang="ru-RU" dirty="0"/>
              <a:t> сахарного диабета (ГСД).</a:t>
            </a:r>
          </a:p>
          <a:p>
            <a:r>
              <a:rPr lang="ru-RU" b="1" dirty="0"/>
              <a:t>Уровень убедительности рекомендаций В (уровень достоверности доказательств – 3).</a:t>
            </a:r>
            <a:endParaRPr lang="ru-RU" dirty="0"/>
          </a:p>
          <a:p>
            <a:r>
              <a:rPr lang="ru-RU" b="1" dirty="0"/>
              <a:t>Комментарии:</a:t>
            </a:r>
            <a:r>
              <a:rPr lang="ru-RU" dirty="0"/>
              <a:t> Риск повторной ДП составляет по данным литературы от 1 до 25%, а при наличии СД у матери риск развития ДП в 2-4 раза выше по сравнению с плодами такой же массы, матери которых не болеют СД.</a:t>
            </a:r>
          </a:p>
          <a:p>
            <a:endParaRPr lang="ru-RU" dirty="0"/>
          </a:p>
        </p:txBody>
      </p:sp>
    </p:spTree>
    <p:extLst>
      <p:ext uri="{BB962C8B-B14F-4D97-AF65-F5344CB8AC3E}">
        <p14:creationId xmlns:p14="http://schemas.microsoft.com/office/powerpoint/2010/main" val="225339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B16DCA6-23CD-F84D-A0C5-087B255036D1}"/>
              </a:ext>
            </a:extLst>
          </p:cNvPr>
          <p:cNvSpPr>
            <a:spLocks noGrp="1"/>
          </p:cNvSpPr>
          <p:nvPr>
            <p:ph idx="1"/>
          </p:nvPr>
        </p:nvSpPr>
        <p:spPr>
          <a:xfrm>
            <a:off x="838200" y="381000"/>
            <a:ext cx="10515600" cy="5795963"/>
          </a:xfrm>
        </p:spPr>
        <p:txBody>
          <a:bodyPr/>
          <a:lstStyle/>
          <a:p>
            <a:pPr lvl="0"/>
            <a:r>
              <a:rPr lang="ru-RU" dirty="0"/>
              <a:t>Рекомендовано учитывать высокий индекс массы тела (ИМТ) (&gt;30 кг/м</a:t>
            </a:r>
            <a:r>
              <a:rPr lang="ru-RU" baseline="30000" dirty="0"/>
              <a:t>2</a:t>
            </a:r>
            <a:r>
              <a:rPr lang="ru-RU" dirty="0"/>
              <a:t>) и/или избыточную прибавку массы тела во время беременности (&gt; 20 кг).</a:t>
            </a:r>
            <a:r>
              <a:rPr lang="ru-RU" b="1" dirty="0"/>
              <a:t> </a:t>
            </a:r>
            <a:endParaRPr lang="ru-RU" dirty="0"/>
          </a:p>
          <a:p>
            <a:r>
              <a:rPr lang="ru-RU" b="1" dirty="0"/>
              <a:t>Уровень убедительности рекомендаций С (уровень достоверности доказательств – 4).</a:t>
            </a:r>
            <a:endParaRPr lang="ru-RU" dirty="0"/>
          </a:p>
          <a:p>
            <a:endParaRPr lang="ru-RU" dirty="0"/>
          </a:p>
          <a:p>
            <a:pPr lvl="0"/>
            <a:r>
              <a:rPr lang="ru-RU" dirty="0"/>
              <a:t>Рекомендовано учитывать </a:t>
            </a:r>
            <a:r>
              <a:rPr lang="ru-RU" dirty="0" err="1"/>
              <a:t>перенашивание</a:t>
            </a:r>
            <a:r>
              <a:rPr lang="ru-RU" dirty="0"/>
              <a:t> беременности.</a:t>
            </a:r>
          </a:p>
          <a:p>
            <a:r>
              <a:rPr lang="ru-RU" b="1" dirty="0"/>
              <a:t>Уровень убедительности рекомендаций С (уровень достоверности доказательств – 3).</a:t>
            </a:r>
            <a:endParaRPr lang="ru-RU" dirty="0"/>
          </a:p>
          <a:p>
            <a:endParaRPr lang="ru-RU" dirty="0"/>
          </a:p>
        </p:txBody>
      </p:sp>
    </p:spTree>
    <p:extLst>
      <p:ext uri="{BB962C8B-B14F-4D97-AF65-F5344CB8AC3E}">
        <p14:creationId xmlns:p14="http://schemas.microsoft.com/office/powerpoint/2010/main" val="14385401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2783</TotalTime>
  <Words>3345</Words>
  <Application>Microsoft Macintosh PowerPoint</Application>
  <PresentationFormat>Широкоэкранный</PresentationFormat>
  <Paragraphs>137</Paragraphs>
  <Slides>39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Arial</vt:lpstr>
      <vt:lpstr>Calibri</vt:lpstr>
      <vt:lpstr>Calibri Light</vt:lpstr>
      <vt:lpstr>Тема Office</vt:lpstr>
      <vt:lpstr>Затрудненные роды(дистоция) вследствие предлежания плечика</vt:lpstr>
      <vt:lpstr> Краткая информация по заболеванию или состоянию (группе заболеваний или состояний) </vt:lpstr>
      <vt:lpstr> Этиология и патогенез заболевания или состояния (группы заболеваний или состояний) </vt:lpstr>
      <vt:lpstr>Презентация PowerPoint</vt:lpstr>
      <vt:lpstr>Презентация PowerPoint</vt:lpstr>
      <vt:lpstr>Презентация PowerPoint</vt:lpstr>
      <vt:lpstr> Диагностика заболевания или состояния (группы заболеваний или состояний), медицинские показания и противопоказания к применению методов диагностики </vt:lpstr>
      <vt:lpstr>Презентация PowerPoint</vt:lpstr>
      <vt:lpstr>Презентация PowerPoint</vt:lpstr>
      <vt:lpstr>Презентация PowerPoint</vt:lpstr>
      <vt:lpstr>Презентация PowerPoint</vt:lpstr>
      <vt:lpstr> Физикальное обследование </vt:lpstr>
      <vt:lpstr>Презентация PowerPoint</vt:lpstr>
      <vt:lpstr> Лечение, включая медикаментозную и немедикаментозную терапию, диетотерапию, обезболивание, медицинские показания и противопоказания к применению методов лечения </vt:lpstr>
      <vt:lpstr>Презентация PowerPoint</vt:lpstr>
      <vt:lpstr>Презентация PowerPoint</vt:lpstr>
      <vt:lpstr>Презентация PowerPoint</vt:lpstr>
      <vt:lpstr>Презентация PowerPoint</vt:lpstr>
      <vt:lpstr> Приемы для разрешения ДП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Реанимация новорождённых </vt:lpstr>
      <vt:lpstr>Презентация PowerPoint</vt:lpstr>
      <vt:lpstr>  Профилактика и диспансерное наблюдение, медицинские показания и противопоказания к применению методов профилактики </vt:lpstr>
      <vt:lpstr>Презентация PowerPoint</vt:lpstr>
      <vt:lpstr>Презентация PowerPoint</vt:lpstr>
      <vt:lpstr>Презентация PowerPoint</vt:lpstr>
      <vt:lpstr> Организация оказания медицинской помощи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Алина Иванова</dc:creator>
  <cp:lastModifiedBy>Алина Иванова</cp:lastModifiedBy>
  <cp:revision>6</cp:revision>
  <dcterms:created xsi:type="dcterms:W3CDTF">2020-11-22T13:28:00Z</dcterms:created>
  <dcterms:modified xsi:type="dcterms:W3CDTF">2020-11-24T12:20:49Z</dcterms:modified>
</cp:coreProperties>
</file>