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56" r:id="rId2"/>
    <p:sldId id="350" r:id="rId3"/>
    <p:sldId id="404" r:id="rId4"/>
    <p:sldId id="352" r:id="rId5"/>
    <p:sldId id="357" r:id="rId6"/>
    <p:sldId id="406" r:id="rId7"/>
    <p:sldId id="386" r:id="rId8"/>
    <p:sldId id="384" r:id="rId9"/>
    <p:sldId id="380" r:id="rId10"/>
    <p:sldId id="376" r:id="rId11"/>
    <p:sldId id="374" r:id="rId12"/>
    <p:sldId id="401" r:id="rId13"/>
    <p:sldId id="400" r:id="rId14"/>
    <p:sldId id="399" r:id="rId15"/>
    <p:sldId id="398" r:id="rId16"/>
    <p:sldId id="397" r:id="rId17"/>
    <p:sldId id="391" r:id="rId18"/>
    <p:sldId id="390" r:id="rId19"/>
    <p:sldId id="389" r:id="rId20"/>
    <p:sldId id="388" r:id="rId21"/>
    <p:sldId id="387" r:id="rId22"/>
    <p:sldId id="410" r:id="rId23"/>
    <p:sldId id="354" r:id="rId24"/>
    <p:sldId id="409" r:id="rId25"/>
    <p:sldId id="353" r:id="rId26"/>
    <p:sldId id="403" r:id="rId27"/>
    <p:sldId id="407" r:id="rId28"/>
    <p:sldId id="356" r:id="rId29"/>
    <p:sldId id="408" r:id="rId3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C97"/>
    <a:srgbClr val="FBFCFD"/>
    <a:srgbClr val="8890D8"/>
    <a:srgbClr val="A74737"/>
    <a:srgbClr val="3931E3"/>
    <a:srgbClr val="7D85D5"/>
    <a:srgbClr val="6872CE"/>
    <a:srgbClr val="718AAB"/>
    <a:srgbClr val="66B945"/>
    <a:srgbClr val="739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1" autoAdjust="0"/>
    <p:restoredTop sz="84325" autoAdjust="0"/>
  </p:normalViewPr>
  <p:slideViewPr>
    <p:cSldViewPr>
      <p:cViewPr>
        <p:scale>
          <a:sx n="104" d="100"/>
          <a:sy n="104" d="100"/>
        </p:scale>
        <p:origin x="-18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0E4D1-188C-45B4-A832-D616C17E220F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71330-B525-49C1-8516-160051380E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2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71330-B525-49C1-8516-160051380E8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257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71330-B525-49C1-8516-160051380E8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2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adgb@adgb.ne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6624736" cy="2376264"/>
          </a:xfrm>
        </p:spPr>
        <p:txBody>
          <a:bodyPr>
            <a:noAutofit/>
          </a:bodyPr>
          <a:lstStyle/>
          <a:p>
            <a:r>
              <a:rPr lang="ru-RU" sz="3200" b="1" dirty="0" err="1" smtClean="0"/>
              <a:t>Гбуз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рх</a:t>
            </a:r>
            <a:r>
              <a:rPr lang="ru-RU" sz="3200" b="1" dirty="0" smtClean="0"/>
              <a:t> «Республиканская Детская клиническая  Больница»(</a:t>
            </a:r>
            <a:r>
              <a:rPr lang="ru-RU" sz="2800" b="1" dirty="0" err="1" smtClean="0"/>
              <a:t>Г.Абакан</a:t>
            </a:r>
            <a:r>
              <a:rPr lang="ru-RU" sz="3200" b="1" dirty="0" smtClean="0"/>
              <a:t>) 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56626"/>
            <a:ext cx="5832648" cy="382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08864"/>
            <a:ext cx="4248472" cy="5088566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08864"/>
            <a:ext cx="439248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427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8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370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7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160184"/>
            <a:ext cx="8823811" cy="6465518"/>
          </a:xfrm>
        </p:spPr>
      </p:pic>
    </p:spTree>
    <p:extLst>
      <p:ext uri="{BB962C8B-B14F-4D97-AF65-F5344CB8AC3E}">
        <p14:creationId xmlns:p14="http://schemas.microsoft.com/office/powerpoint/2010/main" val="10323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8784976" cy="6534727"/>
          </a:xfrm>
        </p:spPr>
      </p:pic>
    </p:spTree>
    <p:extLst>
      <p:ext uri="{BB962C8B-B14F-4D97-AF65-F5344CB8AC3E}">
        <p14:creationId xmlns:p14="http://schemas.microsoft.com/office/powerpoint/2010/main" val="28312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95886" cy="6437062"/>
          </a:xfrm>
        </p:spPr>
      </p:pic>
    </p:spTree>
    <p:extLst>
      <p:ext uri="{BB962C8B-B14F-4D97-AF65-F5344CB8AC3E}">
        <p14:creationId xmlns:p14="http://schemas.microsoft.com/office/powerpoint/2010/main" val="35923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9" y="116632"/>
            <a:ext cx="8832980" cy="6624736"/>
          </a:xfrm>
        </p:spPr>
      </p:pic>
    </p:spTree>
    <p:extLst>
      <p:ext uri="{BB962C8B-B14F-4D97-AF65-F5344CB8AC3E}">
        <p14:creationId xmlns:p14="http://schemas.microsoft.com/office/powerpoint/2010/main" val="1955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3884" cy="65879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3847"/>
            <a:ext cx="8832980" cy="66247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0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1772816"/>
            <a:ext cx="8496944" cy="4551424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endParaRPr lang="ru-RU" b="1" spc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ru-RU" b="1" spc="0" dirty="0" smtClean="0">
                <a:solidFill>
                  <a:schemeClr val="accent1">
                    <a:lumMod val="75000"/>
                  </a:schemeClr>
                </a:solidFill>
              </a:rPr>
              <a:t>Консультативно–диагностический центр </a:t>
            </a:r>
            <a:endParaRPr lang="ru-RU" b="1" spc="0" dirty="0">
              <a:solidFill>
                <a:schemeClr val="accent1">
                  <a:lumMod val="75000"/>
                </a:schemeClr>
              </a:solidFill>
            </a:endParaRPr>
          </a:p>
          <a:p>
            <a:pPr marL="45720" lvl="0" indent="0">
              <a:spcBef>
                <a:spcPts val="0"/>
              </a:spcBef>
              <a:buNone/>
            </a:pPr>
            <a:r>
              <a:rPr lang="ru-RU" spc="0" dirty="0" smtClean="0">
                <a:solidFill>
                  <a:schemeClr val="accent1">
                    <a:lumMod val="75000"/>
                  </a:schemeClr>
                </a:solidFill>
              </a:rPr>
              <a:t>(консультативное отделение, клинико-диагностическая лаборатория, рентгеновский кабинет, отделение функциональной диагностики);</a:t>
            </a:r>
            <a:endParaRPr lang="ru-RU" spc="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b="1" spc="0" dirty="0" smtClean="0">
                <a:solidFill>
                  <a:schemeClr val="accent1">
                    <a:lumMod val="75000"/>
                  </a:schemeClr>
                </a:solidFill>
              </a:rPr>
              <a:t>4 детских поликлинических отделения - </a:t>
            </a:r>
            <a:r>
              <a:rPr lang="ru-RU" spc="0" dirty="0" smtClean="0">
                <a:solidFill>
                  <a:schemeClr val="accent1">
                    <a:lumMod val="75000"/>
                  </a:schemeClr>
                </a:solidFill>
              </a:rPr>
              <a:t>49 педиатрических участков (более 46 </a:t>
            </a:r>
            <a:r>
              <a:rPr lang="ru-RU" spc="0" dirty="0">
                <a:solidFill>
                  <a:schemeClr val="accent1">
                    <a:lumMod val="75000"/>
                  </a:schemeClr>
                </a:solidFill>
              </a:rPr>
              <a:t>тысяч прикрепленного детского населения в возрасте до 18 </a:t>
            </a:r>
            <a:r>
              <a:rPr lang="ru-RU" spc="0" dirty="0" smtClean="0">
                <a:solidFill>
                  <a:schemeClr val="accent1">
                    <a:lumMod val="75000"/>
                  </a:schemeClr>
                </a:solidFill>
              </a:rPr>
              <a:t>лет);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b="1" spc="0" dirty="0" smtClean="0">
                <a:solidFill>
                  <a:schemeClr val="accent1">
                    <a:lumMod val="75000"/>
                  </a:schemeClr>
                </a:solidFill>
              </a:rPr>
              <a:t>Отделение медицинской реабилитации и физиотерапии;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b="1" spc="0" dirty="0" smtClean="0">
                <a:solidFill>
                  <a:schemeClr val="accent1">
                    <a:lumMod val="75000"/>
                  </a:schemeClr>
                </a:solidFill>
              </a:rPr>
              <a:t>Выездная патронажная служба паллиативной медицинской помощи детям;</a:t>
            </a:r>
            <a:endParaRPr lang="ru-RU" b="1" spc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spc="0" dirty="0" smtClean="0">
                <a:solidFill>
                  <a:schemeClr val="accent1">
                    <a:lumMod val="75000"/>
                  </a:schemeClr>
                </a:solidFill>
              </a:rPr>
              <a:t>Отделение оказания медицинской помощи детям в образовательных учреждениях; </a:t>
            </a:r>
          </a:p>
          <a:p>
            <a:pPr lvl="0"/>
            <a:r>
              <a:rPr lang="ru-RU" b="1" spc="0" dirty="0" smtClean="0">
                <a:solidFill>
                  <a:schemeClr val="accent1">
                    <a:lumMod val="75000"/>
                  </a:schemeClr>
                </a:solidFill>
              </a:rPr>
              <a:t>Центр </a:t>
            </a:r>
            <a:r>
              <a:rPr lang="ru-RU" b="1" spc="0" dirty="0">
                <a:solidFill>
                  <a:schemeClr val="accent1">
                    <a:lumMod val="75000"/>
                  </a:schemeClr>
                </a:solidFill>
              </a:rPr>
              <a:t>здоровья для </a:t>
            </a:r>
            <a:r>
              <a:rPr lang="ru-RU" b="1" spc="0" dirty="0" smtClean="0">
                <a:solidFill>
                  <a:schemeClr val="accent1">
                    <a:lumMod val="75000"/>
                  </a:schemeClr>
                </a:solidFill>
              </a:rPr>
              <a:t>детей</a:t>
            </a:r>
            <a:endParaRPr lang="ru-RU" b="1" spc="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i="1" spc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854556" cy="864096"/>
          </a:xfrm>
        </p:spPr>
        <p:txBody>
          <a:bodyPr/>
          <a:lstStyle/>
          <a:p>
            <a:r>
              <a:rPr lang="ru-RU" sz="4400" b="1" dirty="0" smtClean="0"/>
              <a:t>Амбулаторная</a:t>
            </a:r>
            <a:r>
              <a:rPr lang="ru-RU" sz="2800" b="1" dirty="0" smtClean="0"/>
              <a:t> помощь</a:t>
            </a:r>
            <a:endParaRPr lang="ru-RU" sz="2800" b="1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151" y="5476722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42" y="5515776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392" y="5560822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20" y="5476722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0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58873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2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13884" cy="655272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8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Аудиты</a:t>
            </a:r>
            <a:r>
              <a:rPr lang="ru-RU" dirty="0" smtClean="0"/>
              <a:t>:</a:t>
            </a:r>
          </a:p>
          <a:p>
            <a:r>
              <a:rPr lang="ru-RU" dirty="0" smtClean="0"/>
              <a:t>С 2017-2019 гг </a:t>
            </a:r>
            <a:r>
              <a:rPr lang="ru-RU" dirty="0"/>
              <a:t>НМИЦ «Научный Центр здоровья детей» </a:t>
            </a:r>
            <a:endParaRPr lang="ru-RU" dirty="0" smtClean="0"/>
          </a:p>
          <a:p>
            <a:r>
              <a:rPr lang="ru-RU" dirty="0" smtClean="0"/>
              <a:t>2019 </a:t>
            </a:r>
            <a:r>
              <a:rPr lang="ru-RU" dirty="0"/>
              <a:t>год НМИЦ «Научный Центр здоровья детей» «педиатрия»</a:t>
            </a:r>
          </a:p>
          <a:p>
            <a:r>
              <a:rPr lang="ru-RU" dirty="0"/>
              <a:t>ФГБУ «НМИЦ ДГОИ имени Дмитрия Рогачева» «гематология» «детская онкология», «паллиативная помощь детям»</a:t>
            </a:r>
          </a:p>
          <a:p>
            <a:r>
              <a:rPr lang="ru-RU" dirty="0"/>
              <a:t>2020 , 2021 гг</a:t>
            </a:r>
          </a:p>
          <a:p>
            <a:r>
              <a:rPr lang="ru-RU" dirty="0"/>
              <a:t> ФГБОУ ВО «Санкт-Петербургский государственный педиатрический медицинский университет» «педиатрия»</a:t>
            </a:r>
          </a:p>
          <a:p>
            <a:r>
              <a:rPr lang="ru-RU" dirty="0"/>
              <a:t>ФГБУ «Национальный медицинский исследовательский центр эндокринологии» «детская эндокринология».</a:t>
            </a:r>
          </a:p>
          <a:p>
            <a:r>
              <a:rPr lang="ru-RU" dirty="0"/>
              <a:t>	2022 год</a:t>
            </a:r>
          </a:p>
          <a:p>
            <a:r>
              <a:rPr lang="ru-RU" dirty="0"/>
              <a:t>НМИЦ «Научный Центр здоровья детей» по профилю «детская анестезиология и реаниматология»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НМИЦ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0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Направления деятельности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3"/>
            <a:ext cx="2959553" cy="3384376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5467" y="1556791"/>
            <a:ext cx="2258533" cy="34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021" y="1531702"/>
            <a:ext cx="466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Повышение профессионального уровня медицинских работников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Внедрение современных методов лечения и обследования</a:t>
            </a:r>
          </a:p>
          <a:p>
            <a:pPr marL="342900" indent="-342900">
              <a:buAutoNum type="arabicPeriod"/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Пациенториентированность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44" y="2996952"/>
            <a:ext cx="1993640" cy="25691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53" y="3101643"/>
            <a:ext cx="2160240" cy="15121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653136"/>
            <a:ext cx="2160240" cy="13703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427" y="4621804"/>
            <a:ext cx="2626752" cy="1994207"/>
          </a:xfrm>
          <a:prstGeom prst="rect">
            <a:avLst/>
          </a:prstGeom>
        </p:spPr>
      </p:pic>
      <p:pic>
        <p:nvPicPr>
          <p:cNvPr id="16" name="Объект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53" y="4653136"/>
            <a:ext cx="2370384" cy="19235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66143"/>
            <a:ext cx="2600102" cy="11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244975" cy="374441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2" y="1844824"/>
            <a:ext cx="4038600" cy="219283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развития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2" y="4365104"/>
            <a:ext cx="403860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602" y="1485897"/>
            <a:ext cx="3192355" cy="273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Общественная и культурная жизнь</a:t>
            </a:r>
            <a:endParaRPr lang="ru-RU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0" y="1412776"/>
            <a:ext cx="328836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83" y="4229229"/>
            <a:ext cx="3347863" cy="262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743" y="1412776"/>
            <a:ext cx="307234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0" y="4417556"/>
            <a:ext cx="3206752" cy="232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76222"/>
            <a:ext cx="3208640" cy="240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0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100" b="1" dirty="0" smtClean="0"/>
              <a:t>ВРАЧИ-ПЕДИАТРЫ УЧАСТКОВЫЕ -8;</a:t>
            </a:r>
          </a:p>
          <a:p>
            <a:r>
              <a:rPr lang="ru-RU" sz="2100" b="1" dirty="0" smtClean="0"/>
              <a:t>ВРАЧИ-ПЕДИАТРЫ – 7;</a:t>
            </a:r>
          </a:p>
          <a:p>
            <a:r>
              <a:rPr lang="ru-RU" sz="2100" b="1" dirty="0" smtClean="0"/>
              <a:t>ВРАЧ АНЕСТЕЗИОЛОГ-РЕАНИМАТОЛОГ – 3;</a:t>
            </a:r>
          </a:p>
          <a:p>
            <a:r>
              <a:rPr lang="ru-RU" sz="2100" b="1" dirty="0" smtClean="0"/>
              <a:t>ВРАЧ-ОТОРИНОЛАРИНГОЛОГ – 2;</a:t>
            </a:r>
          </a:p>
          <a:p>
            <a:r>
              <a:rPr lang="ru-RU" sz="2100" b="1" dirty="0" smtClean="0"/>
              <a:t>ВРАЧ-ОФТАЛЬМОЛОГ – 2;</a:t>
            </a:r>
          </a:p>
          <a:p>
            <a:r>
              <a:rPr lang="ru-RU" sz="2100" b="1" dirty="0" smtClean="0"/>
              <a:t>ВРАЧ-ЭНДОСКОПИСТ – 2;</a:t>
            </a:r>
          </a:p>
          <a:p>
            <a:r>
              <a:rPr lang="ru-RU" sz="2100" b="1" dirty="0" smtClean="0"/>
              <a:t>ВРАЧ-ДЕРМАТОВЕНЕРОЛОГ – 2;</a:t>
            </a:r>
          </a:p>
          <a:p>
            <a:r>
              <a:rPr lang="ru-RU" sz="2100" b="1" dirty="0" smtClean="0"/>
              <a:t>ВРАЧ ПО ЛЕЧЕБНОЙ ФИЗКУЛЬТУРЕ – 1;</a:t>
            </a:r>
          </a:p>
          <a:p>
            <a:r>
              <a:rPr lang="ru-RU" sz="2100" b="1" dirty="0" smtClean="0"/>
              <a:t>ВРАЧ-ДЕТСКИЙ ЭНДОКРИНОЛОГ – 2.</a:t>
            </a:r>
          </a:p>
          <a:p>
            <a:pPr marL="45720" indent="0">
              <a:buNone/>
            </a:pPr>
            <a:endParaRPr lang="ru-RU" sz="2100" b="1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Вакансии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4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Единовременная денежная выплата специалистам с высшим медицинским образованием:</a:t>
            </a:r>
          </a:p>
          <a:p>
            <a:r>
              <a:rPr lang="ru-RU" sz="2200" dirty="0" smtClean="0"/>
              <a:t>- врачам-педиатрам участковым – 500 </a:t>
            </a:r>
            <a:r>
              <a:rPr lang="ru-RU" sz="2200" dirty="0" err="1" smtClean="0"/>
              <a:t>тыс.руб</a:t>
            </a:r>
            <a:r>
              <a:rPr lang="ru-RU" sz="2200" dirty="0" smtClean="0"/>
              <a:t>.,</a:t>
            </a:r>
          </a:p>
          <a:p>
            <a:r>
              <a:rPr lang="ru-RU" sz="2200" dirty="0"/>
              <a:t>и</a:t>
            </a:r>
            <a:r>
              <a:rPr lang="ru-RU" sz="2200" dirty="0" smtClean="0"/>
              <a:t>ным специалистам – 150 тыс. руб.</a:t>
            </a:r>
          </a:p>
          <a:p>
            <a:r>
              <a:rPr lang="ru-RU" sz="2200" dirty="0" smtClean="0"/>
              <a:t> оказание помощи во внеочередном предоставлении места в дошкольные образовательные учреждения;</a:t>
            </a:r>
          </a:p>
          <a:p>
            <a:r>
              <a:rPr lang="ru-RU" sz="2200" dirty="0" smtClean="0"/>
              <a:t>предоставление </a:t>
            </a:r>
            <a:r>
              <a:rPr lang="ru-RU" sz="2200" dirty="0"/>
              <a:t>медицинским работникам жилого помещения по договору коммерческого </a:t>
            </a:r>
            <a:r>
              <a:rPr lang="ru-RU" sz="2200" dirty="0" smtClean="0"/>
              <a:t>найма;</a:t>
            </a:r>
          </a:p>
          <a:p>
            <a:r>
              <a:rPr lang="ru-RU" sz="2200" dirty="0" smtClean="0"/>
              <a:t>выплата стимулирующих надбавок к заработной плате молодым специалистам.</a:t>
            </a:r>
            <a:endParaRPr lang="en-US" sz="2200" dirty="0" smtClean="0"/>
          </a:p>
          <a:p>
            <a:r>
              <a:rPr lang="ru-RU" sz="2200" dirty="0" smtClean="0">
                <a:solidFill>
                  <a:srgbClr val="FF0000"/>
                </a:solidFill>
              </a:rPr>
              <a:t>Служебное жилье! (квартиры)с 2022 года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Меры социальной поддержки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928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312368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928" y="249289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МЫ ВАС ЖДЕМ!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– </a:t>
            </a:r>
            <a:endParaRPr lang="en-US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ТАТЬЯНА ГРИГОРЬЕВНА</a:t>
            </a:r>
          </a:p>
          <a:p>
            <a:pPr marL="45720" indent="0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8(3902) 215-079,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adgb@adgb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net</a:t>
            </a:r>
            <a:endParaRPr lang="en-US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КАДРОВ – </a:t>
            </a:r>
          </a:p>
          <a:p>
            <a:pPr marL="45720" indent="0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ТОРОКОВА НАДЕЖДА ИВАНОВНА</a:t>
            </a:r>
          </a:p>
          <a:p>
            <a:pPr marL="45720" indent="0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8(3902) 215-056,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torokova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n@ mail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Vk.com/rdkb19</a:t>
            </a:r>
          </a:p>
          <a:p>
            <a:pPr marL="45720" indent="0">
              <a:buNone/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adgb.mz19.ru</a:t>
            </a:r>
          </a:p>
          <a:p>
            <a:pPr marL="45720" indent="0">
              <a:buNone/>
            </a:pP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Телеграм-канал: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t.me/rdkb19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КОНТАКТЫ: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73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809317"/>
              </p:ext>
            </p:extLst>
          </p:nvPr>
        </p:nvGraphicFramePr>
        <p:xfrm>
          <a:off x="107504" y="1597918"/>
          <a:ext cx="8856984" cy="465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6984"/>
              </a:tblGrid>
              <a:tr h="6995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105 коек</a:t>
                      </a:r>
                      <a:endParaRPr lang="ru-RU" sz="2400" dirty="0"/>
                    </a:p>
                  </a:txBody>
                  <a:tcPr/>
                </a:tc>
              </a:tr>
              <a:tr h="6995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 педиатрических (соматических) отделения</a:t>
                      </a:r>
                      <a:endParaRPr lang="ru-RU" sz="2400" dirty="0"/>
                    </a:p>
                  </a:txBody>
                  <a:tcPr/>
                </a:tc>
              </a:tr>
              <a:tr h="6995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r>
                        <a:rPr lang="ru-RU" sz="2400" dirty="0" smtClean="0"/>
                        <a:t> педиатрическое отделение-отделение неотложной педиатрии</a:t>
                      </a:r>
                      <a:endParaRPr lang="ru-RU" sz="2400" dirty="0"/>
                    </a:p>
                  </a:txBody>
                  <a:tcPr/>
                </a:tc>
              </a:tr>
              <a:tr h="6995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II</a:t>
                      </a:r>
                      <a:r>
                        <a:rPr lang="ru-RU" sz="2400" dirty="0" smtClean="0"/>
                        <a:t> педиатрическое отделение-специализированные</a:t>
                      </a:r>
                      <a:r>
                        <a:rPr lang="ru-RU" sz="2400" baseline="0" dirty="0" smtClean="0"/>
                        <a:t> койки</a:t>
                      </a:r>
                      <a:endParaRPr lang="ru-RU" sz="2400" dirty="0"/>
                    </a:p>
                  </a:txBody>
                  <a:tcPr/>
                </a:tc>
              </a:tr>
              <a:tr h="6995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Отделение реанимации и интенсивной</a:t>
                      </a:r>
                      <a:r>
                        <a:rPr lang="ru-RU" sz="2400" baseline="0" dirty="0" smtClean="0"/>
                        <a:t> терапии</a:t>
                      </a:r>
                      <a:endParaRPr lang="ru-RU" sz="2400" dirty="0"/>
                    </a:p>
                  </a:txBody>
                  <a:tcPr/>
                </a:tc>
              </a:tr>
              <a:tr h="6995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Отделение</a:t>
                      </a:r>
                      <a:r>
                        <a:rPr lang="ru-RU" sz="2400" baseline="0" dirty="0" smtClean="0"/>
                        <a:t> паллиативной медицинской помощи детям</a:t>
                      </a:r>
                      <a:endParaRPr lang="ru-RU" sz="2400" dirty="0"/>
                    </a:p>
                  </a:txBody>
                  <a:tcPr/>
                </a:tc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Приемное отделение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840905"/>
          </a:xfrm>
        </p:spPr>
        <p:txBody>
          <a:bodyPr/>
          <a:lstStyle/>
          <a:p>
            <a:r>
              <a:rPr lang="ru-RU" sz="2800" dirty="0" smtClean="0"/>
              <a:t>Стационарная медицинская помощь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4223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719071"/>
            <a:ext cx="8510740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spc="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В учреждении работают  </a:t>
            </a:r>
            <a:r>
              <a:rPr lang="ru-RU" sz="3200" b="1" spc="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635  </a:t>
            </a:r>
            <a:r>
              <a:rPr lang="ru-RU" sz="3200" b="1" spc="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человек, в том </a:t>
            </a:r>
            <a:r>
              <a:rPr lang="ru-RU" sz="3200" b="1" spc="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числе:</a:t>
            </a:r>
            <a:endParaRPr lang="ru-RU" sz="3200" b="1" spc="0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  <a:p>
            <a:r>
              <a:rPr lang="ru-RU" sz="2800" b="1" spc="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врачей – 111 </a:t>
            </a:r>
            <a:r>
              <a:rPr lang="ru-RU" sz="3200" b="1" spc="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человек</a:t>
            </a:r>
            <a:endParaRPr lang="ru-RU" sz="3200" b="1" spc="0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  <a:p>
            <a:r>
              <a:rPr lang="ru-RU" sz="2800" b="1" spc="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средних </a:t>
            </a:r>
            <a:r>
              <a:rPr lang="ru-RU" sz="2800" b="1" spc="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медицинских работников </a:t>
            </a:r>
            <a:r>
              <a:rPr lang="ru-RU" sz="2800" b="1" spc="0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–295 человек 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None/>
            </a:pPr>
            <a:endParaRPr lang="ru-RU" sz="2800" b="1" i="1" spc="0" dirty="0" smtClean="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None/>
            </a:pPr>
            <a:r>
              <a:rPr lang="ru-RU" sz="2800" b="1" i="1" spc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В </a:t>
            </a:r>
            <a:r>
              <a:rPr lang="ru-RU" sz="2800" b="1" i="1" spc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учреждении развита система наставничества, за каждым молодым специалистом закреплены опытные </a:t>
            </a:r>
            <a:r>
              <a:rPr lang="ru-RU" sz="2800" b="1" i="1" spc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медицинские сестры</a:t>
            </a:r>
          </a:p>
          <a:p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Кадровый потенциал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6212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00808"/>
            <a:ext cx="8407893" cy="4968551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ПЕДИАТРИЯ;</a:t>
            </a:r>
          </a:p>
          <a:p>
            <a:r>
              <a:rPr lang="ru-RU" sz="1200" b="1" dirty="0" smtClean="0"/>
              <a:t> </a:t>
            </a:r>
            <a:r>
              <a:rPr lang="ru-RU" sz="1200" b="1" dirty="0"/>
              <a:t>КЛИНИЧЕСКАЯ ЛАБОРАТОРНАЯ </a:t>
            </a:r>
            <a:r>
              <a:rPr lang="ru-RU" sz="1200" b="1" dirty="0" smtClean="0"/>
              <a:t>ДИАГНОСТИКА</a:t>
            </a:r>
          </a:p>
          <a:p>
            <a:r>
              <a:rPr lang="ru-RU" sz="1200" b="1" dirty="0" smtClean="0"/>
              <a:t>ОФТАЛЬМОЛОГИЯ;</a:t>
            </a:r>
          </a:p>
          <a:p>
            <a:r>
              <a:rPr lang="ru-RU" sz="1200" b="1" dirty="0" smtClean="0"/>
              <a:t>ОТОРИНОЛАРИНГОЛОГИЯ;</a:t>
            </a:r>
          </a:p>
          <a:p>
            <a:r>
              <a:rPr lang="ru-RU" sz="1200" b="1" dirty="0" smtClean="0"/>
              <a:t>ДЕТСКАЯ ЭНДОКРИНОЛОГИЯ;</a:t>
            </a:r>
          </a:p>
          <a:p>
            <a:r>
              <a:rPr lang="ru-RU" sz="1200" b="1" dirty="0" smtClean="0"/>
              <a:t>ДЕТСКАЯ КАРДИОЛОГИЯ;</a:t>
            </a:r>
          </a:p>
          <a:p>
            <a:r>
              <a:rPr lang="ru-RU" sz="1200" b="1" dirty="0" smtClean="0"/>
              <a:t>ДЕТСКАЯ ХИРУРГИЯ;</a:t>
            </a:r>
          </a:p>
          <a:p>
            <a:r>
              <a:rPr lang="ru-RU" sz="1200" b="1" dirty="0" smtClean="0"/>
              <a:t>ДЕТСКАЯ УРОЛОГИЯ-АНДРОЛОГИЯ;</a:t>
            </a:r>
          </a:p>
          <a:p>
            <a:r>
              <a:rPr lang="ru-RU" sz="1200" b="1" dirty="0" smtClean="0"/>
              <a:t>РЕНТГЕНОЛОГИЯ;</a:t>
            </a:r>
          </a:p>
          <a:p>
            <a:r>
              <a:rPr lang="ru-RU" sz="1200" b="1" dirty="0" smtClean="0"/>
              <a:t>ЛЕЧЕБНАЯ ФИЗКУЛЬТУРА И СПОРТИВНАЯ МЕДИЦИНА;</a:t>
            </a:r>
          </a:p>
          <a:p>
            <a:r>
              <a:rPr lang="ru-RU" sz="1200" b="1" dirty="0" smtClean="0"/>
              <a:t>ФИЗИОТЕРАПИЯ;</a:t>
            </a:r>
          </a:p>
          <a:p>
            <a:r>
              <a:rPr lang="ru-RU" sz="1200" b="1" dirty="0" smtClean="0"/>
              <a:t>ФУНКЦИОНАЛЬНАЯ ДИАГНОСТИКА </a:t>
            </a:r>
          </a:p>
          <a:p>
            <a:r>
              <a:rPr lang="ru-RU" sz="1200" b="1" dirty="0" smtClean="0"/>
              <a:t>ДЕРМАТОВЕНЕРОЛОГИЯ; </a:t>
            </a:r>
          </a:p>
          <a:p>
            <a:r>
              <a:rPr lang="ru-RU" sz="1200" b="1" dirty="0" smtClean="0"/>
              <a:t>АЛЛЕРГОЛОГИЯ –ИММУНОЛОГИ;</a:t>
            </a:r>
          </a:p>
          <a:p>
            <a:r>
              <a:rPr lang="ru-RU" sz="1200" b="1" dirty="0" smtClean="0"/>
              <a:t>ДЕТСКАЯ РЕВМАТОЛОГИЯ;</a:t>
            </a:r>
          </a:p>
          <a:p>
            <a:r>
              <a:rPr lang="ru-RU" sz="1200" b="1" dirty="0" smtClean="0"/>
              <a:t>ПУЛЬМОНОЛОГИЯ;</a:t>
            </a:r>
          </a:p>
          <a:p>
            <a:r>
              <a:rPr lang="ru-RU" sz="1200" b="1" dirty="0" smtClean="0"/>
              <a:t>ЭНДОСКОПИЯ;</a:t>
            </a:r>
          </a:p>
          <a:p>
            <a:r>
              <a:rPr lang="ru-RU" sz="1200" b="1" dirty="0" smtClean="0"/>
              <a:t>УЛЬТРАЗВУКОВАЯ ДИАГНОСТИКА</a:t>
            </a:r>
          </a:p>
          <a:p>
            <a:r>
              <a:rPr lang="ru-RU" sz="1200" b="1" dirty="0" smtClean="0"/>
              <a:t>НЕФРОЛОГИЯ</a:t>
            </a:r>
          </a:p>
          <a:p>
            <a:r>
              <a:rPr lang="ru-RU" sz="1200" b="1" dirty="0" smtClean="0"/>
              <a:t>ДЕТСКАЯ ГИНЕКОЛОГИЯ</a:t>
            </a:r>
          </a:p>
          <a:p>
            <a:endParaRPr lang="ru-RU" sz="17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6930"/>
          </a:xfrm>
        </p:spPr>
        <p:txBody>
          <a:bodyPr/>
          <a:lstStyle/>
          <a:p>
            <a:r>
              <a:rPr lang="ru-RU" sz="2400" b="1" dirty="0" smtClean="0"/>
              <a:t>ОКАЗАНИЕ АМБУЛАТОРНОЙ ПОМОЩИ В УЧРЕЖДЕНИИ ОСУЩЕСТВЛЯЕТСЯ ПО СЛЕДУЮЩИМ СПЕЦИАЛЬНОСТЯМ ( 20) 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662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АНЕСТЕЗИОЛОГИЯ –РЕАНИМАТОЛОГИЯ;</a:t>
            </a:r>
          </a:p>
          <a:p>
            <a:r>
              <a:rPr lang="ru-RU" sz="1800" b="1" dirty="0" smtClean="0"/>
              <a:t>ПЕДИАТРИЯ;</a:t>
            </a:r>
          </a:p>
          <a:p>
            <a:r>
              <a:rPr lang="ru-RU" sz="1800" b="1" dirty="0" smtClean="0"/>
              <a:t>НЕВРОЛОГИЯ;</a:t>
            </a:r>
          </a:p>
          <a:p>
            <a:r>
              <a:rPr lang="ru-RU" sz="1800" b="1" dirty="0" smtClean="0"/>
              <a:t>ДЕТСКАЯ КАРДИОЛОГИЯ;</a:t>
            </a:r>
          </a:p>
          <a:p>
            <a:r>
              <a:rPr lang="ru-RU" sz="1800" b="1" dirty="0" smtClean="0"/>
              <a:t>ПУЛЬМОНОЛОГИЯ;</a:t>
            </a:r>
          </a:p>
          <a:p>
            <a:r>
              <a:rPr lang="ru-RU" sz="1800" b="1" dirty="0" smtClean="0"/>
              <a:t>ГАСТРОЭНТЕРОЛОГИЯ;</a:t>
            </a:r>
          </a:p>
          <a:p>
            <a:r>
              <a:rPr lang="ru-RU" sz="1800" b="1" dirty="0" smtClean="0"/>
              <a:t>ПАЛЛИАТИВНАЯ МЕДИЦИНСКАЯ ПОМОЩЬ;</a:t>
            </a:r>
          </a:p>
          <a:p>
            <a:r>
              <a:rPr lang="ru-RU" sz="1800" b="1" dirty="0" smtClean="0"/>
              <a:t>ДЕТСКАЯ ОНКОЛОГИЯ;</a:t>
            </a:r>
          </a:p>
          <a:p>
            <a:r>
              <a:rPr lang="ru-RU" sz="1800" b="1" dirty="0" smtClean="0"/>
              <a:t>ТРАНСФУЗИОЛОГИЯ;</a:t>
            </a:r>
          </a:p>
          <a:p>
            <a:r>
              <a:rPr lang="ru-RU" sz="1800" b="1" dirty="0" smtClean="0"/>
              <a:t>КЛИНИЧЕСКАЯ ФАРМАКОЛОГИЯ;</a:t>
            </a:r>
          </a:p>
          <a:p>
            <a:r>
              <a:rPr lang="ru-RU" sz="1800" b="1" dirty="0" smtClean="0"/>
              <a:t>ГЕМАТОЛОГИЯ;</a:t>
            </a:r>
          </a:p>
          <a:p>
            <a:r>
              <a:rPr lang="ru-RU" sz="1800" b="1" dirty="0" smtClean="0"/>
              <a:t>РЕВМАТОЛОГИ;</a:t>
            </a:r>
          </a:p>
          <a:p>
            <a:r>
              <a:rPr lang="ru-RU" sz="1800" b="1" dirty="0" smtClean="0"/>
              <a:t>НЕФРОЛОГИЯ.</a:t>
            </a:r>
          </a:p>
          <a:p>
            <a:endParaRPr lang="ru-RU" sz="1700" b="1" dirty="0" smtClean="0"/>
          </a:p>
          <a:p>
            <a:pPr marL="45720" indent="0">
              <a:buNone/>
            </a:pPr>
            <a:endParaRPr lang="ru-RU" b="1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ОКАЗАНИЕ СТАЦИОНАРНОЙ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89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1197"/>
            <a:ext cx="8856984" cy="6456155"/>
          </a:xfrm>
        </p:spPr>
      </p:pic>
    </p:spTree>
    <p:extLst>
      <p:ext uri="{BB962C8B-B14F-4D97-AF65-F5344CB8AC3E}">
        <p14:creationId xmlns:p14="http://schemas.microsoft.com/office/powerpoint/2010/main" val="9015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" y="126367"/>
            <a:ext cx="8882734" cy="6542993"/>
          </a:xfrm>
        </p:spPr>
      </p:pic>
    </p:spTree>
    <p:extLst>
      <p:ext uri="{BB962C8B-B14F-4D97-AF65-F5344CB8AC3E}">
        <p14:creationId xmlns:p14="http://schemas.microsoft.com/office/powerpoint/2010/main" val="35242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552728"/>
          </a:xfrm>
        </p:spPr>
      </p:pic>
    </p:spTree>
    <p:extLst>
      <p:ext uri="{BB962C8B-B14F-4D97-AF65-F5344CB8AC3E}">
        <p14:creationId xmlns:p14="http://schemas.microsoft.com/office/powerpoint/2010/main" val="33827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11831</TotalTime>
  <Words>499</Words>
  <Application>Microsoft Office PowerPoint</Application>
  <PresentationFormat>Экран (4:3)</PresentationFormat>
  <Paragraphs>108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Сетка</vt:lpstr>
      <vt:lpstr>Гбуз рх «Республиканская Детская клиническая  Больница»(Г.Абакан) </vt:lpstr>
      <vt:lpstr>Амбулаторная помощь</vt:lpstr>
      <vt:lpstr>Стационарная медицинская помощь</vt:lpstr>
      <vt:lpstr>Кадровый потенциал</vt:lpstr>
      <vt:lpstr>ОКАЗАНИЕ АМБУЛАТОРНОЙ ПОМОЩИ В УЧРЕЖДЕНИИ ОСУЩЕСТВЛЯЕТСЯ ПО СЛЕДУЮЩИМ СПЕЦИАЛЬНОСТЯМ ( 20) :</vt:lpstr>
      <vt:lpstr>ОКАЗАНИЕ СТАЦИОНАРНОЙ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НМИЦ</vt:lpstr>
      <vt:lpstr>Основные Направления деятельности</vt:lpstr>
      <vt:lpstr>Перспективы развития  </vt:lpstr>
      <vt:lpstr>Общественная и культурная жизнь</vt:lpstr>
      <vt:lpstr>Вакансии </vt:lpstr>
      <vt:lpstr>Меры социальной поддержки</vt:lpstr>
      <vt:lpstr>Презентация PowerPoint</vt:lpstr>
      <vt:lpstr>НАШИ КОНТАКТЫ: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Детство</dc:creator>
  <cp:lastModifiedBy>Ткаченко</cp:lastModifiedBy>
  <cp:revision>489</cp:revision>
  <cp:lastPrinted>2021-04-13T09:59:22Z</cp:lastPrinted>
  <dcterms:created xsi:type="dcterms:W3CDTF">2016-04-13T04:12:30Z</dcterms:created>
  <dcterms:modified xsi:type="dcterms:W3CDTF">2022-05-19T03:13:51Z</dcterms:modified>
</cp:coreProperties>
</file>