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38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Дмитрий Чиняков" userId="1455af4e655fea41" providerId="LiveId" clId="{885C1465-F9C3-4ED3-91BB-A9433C8B20A2}"/>
    <pc:docChg chg="undo custSel addSld delSld modSld">
      <pc:chgData name="Дмитрий Чиняков" userId="1455af4e655fea41" providerId="LiveId" clId="{885C1465-F9C3-4ED3-91BB-A9433C8B20A2}" dt="2021-05-06T15:30:22.315" v="2593" actId="20577"/>
      <pc:docMkLst>
        <pc:docMk/>
      </pc:docMkLst>
      <pc:sldChg chg="addSp modSp new mod">
        <pc:chgData name="Дмитрий Чиняков" userId="1455af4e655fea41" providerId="LiveId" clId="{885C1465-F9C3-4ED3-91BB-A9433C8B20A2}" dt="2021-05-06T08:49:02.873" v="1302" actId="1076"/>
        <pc:sldMkLst>
          <pc:docMk/>
          <pc:sldMk cId="3470357580" sldId="256"/>
        </pc:sldMkLst>
        <pc:spChg chg="mod">
          <ac:chgData name="Дмитрий Чиняков" userId="1455af4e655fea41" providerId="LiveId" clId="{885C1465-F9C3-4ED3-91BB-A9433C8B20A2}" dt="2021-05-06T08:49:02.873" v="1302" actId="1076"/>
          <ac:spMkLst>
            <pc:docMk/>
            <pc:sldMk cId="3470357580" sldId="256"/>
            <ac:spMk id="2" creationId="{DC1E6BA3-3065-4195-9B18-13302D3D6FE6}"/>
          </ac:spMkLst>
        </pc:spChg>
        <pc:spChg chg="mod">
          <ac:chgData name="Дмитрий Чиняков" userId="1455af4e655fea41" providerId="LiveId" clId="{885C1465-F9C3-4ED3-91BB-A9433C8B20A2}" dt="2021-05-05T11:54:30.071" v="30" actId="14100"/>
          <ac:spMkLst>
            <pc:docMk/>
            <pc:sldMk cId="3470357580" sldId="256"/>
            <ac:spMk id="3" creationId="{003B88DC-9E4D-4F36-98F7-21C2F9139021}"/>
          </ac:spMkLst>
        </pc:spChg>
        <pc:spChg chg="add mod">
          <ac:chgData name="Дмитрий Чиняков" userId="1455af4e655fea41" providerId="LiveId" clId="{885C1465-F9C3-4ED3-91BB-A9433C8B20A2}" dt="2021-05-05T11:56:47.982" v="45" actId="1076"/>
          <ac:spMkLst>
            <pc:docMk/>
            <pc:sldMk cId="3470357580" sldId="256"/>
            <ac:spMk id="5" creationId="{E6B34F91-2855-4796-B4E3-4EDD35F46250}"/>
          </ac:spMkLst>
        </pc:spChg>
        <pc:spChg chg="add mod">
          <ac:chgData name="Дмитрий Чиняков" userId="1455af4e655fea41" providerId="LiveId" clId="{885C1465-F9C3-4ED3-91BB-A9433C8B20A2}" dt="2021-05-05T11:56:52.791" v="46" actId="1076"/>
          <ac:spMkLst>
            <pc:docMk/>
            <pc:sldMk cId="3470357580" sldId="256"/>
            <ac:spMk id="7" creationId="{95DCBDDF-F1C6-42CB-91E3-965F416B8821}"/>
          </ac:spMkLst>
        </pc:spChg>
        <pc:picChg chg="add mod">
          <ac:chgData name="Дмитрий Чиняков" userId="1455af4e655fea41" providerId="LiveId" clId="{885C1465-F9C3-4ED3-91BB-A9433C8B20A2}" dt="2021-05-05T11:54:05.475" v="26"/>
          <ac:picMkLst>
            <pc:docMk/>
            <pc:sldMk cId="3470357580" sldId="256"/>
            <ac:picMk id="8" creationId="{C29A4008-47DE-416B-872E-5C6E049D8DC4}"/>
          </ac:picMkLst>
        </pc:picChg>
        <pc:picChg chg="add mod modCrop">
          <ac:chgData name="Дмитрий Чиняков" userId="1455af4e655fea41" providerId="LiveId" clId="{885C1465-F9C3-4ED3-91BB-A9433C8B20A2}" dt="2021-05-05T11:56:34.418" v="44" actId="1076"/>
          <ac:picMkLst>
            <pc:docMk/>
            <pc:sldMk cId="3470357580" sldId="256"/>
            <ac:picMk id="10" creationId="{B418A056-2F03-4B79-B566-E772E6CA0425}"/>
          </ac:picMkLst>
        </pc:picChg>
      </pc:sldChg>
      <pc:sldChg chg="addSp delSp modSp new mod">
        <pc:chgData name="Дмитрий Чиняков" userId="1455af4e655fea41" providerId="LiveId" clId="{885C1465-F9C3-4ED3-91BB-A9433C8B20A2}" dt="2021-05-06T14:57:12.820" v="2364" actId="255"/>
        <pc:sldMkLst>
          <pc:docMk/>
          <pc:sldMk cId="2718923241" sldId="257"/>
        </pc:sldMkLst>
        <pc:spChg chg="add mod">
          <ac:chgData name="Дмитрий Чиняков" userId="1455af4e655fea41" providerId="LiveId" clId="{885C1465-F9C3-4ED3-91BB-A9433C8B20A2}" dt="2021-05-05T14:46:46.198" v="50" actId="16037"/>
          <ac:spMkLst>
            <pc:docMk/>
            <pc:sldMk cId="2718923241" sldId="257"/>
            <ac:spMk id="3" creationId="{16E69AE9-930C-46FC-96BC-CD64120817A7}"/>
          </ac:spMkLst>
        </pc:spChg>
        <pc:spChg chg="add mod">
          <ac:chgData name="Дмитрий Чиняков" userId="1455af4e655fea41" providerId="LiveId" clId="{885C1465-F9C3-4ED3-91BB-A9433C8B20A2}" dt="2021-05-06T14:57:12.820" v="2364" actId="255"/>
          <ac:spMkLst>
            <pc:docMk/>
            <pc:sldMk cId="2718923241" sldId="257"/>
            <ac:spMk id="5" creationId="{FADF4A44-84D3-4E38-811D-0E0A8F32DE5D}"/>
          </ac:spMkLst>
        </pc:spChg>
        <pc:picChg chg="add del">
          <ac:chgData name="Дмитрий Чиняков" userId="1455af4e655fea41" providerId="LiveId" clId="{885C1465-F9C3-4ED3-91BB-A9433C8B20A2}" dt="2021-05-05T14:54:37.535" v="78" actId="22"/>
          <ac:picMkLst>
            <pc:docMk/>
            <pc:sldMk cId="2718923241" sldId="257"/>
            <ac:picMk id="7" creationId="{C0108CB1-3163-484A-85F8-5E4F70C00C31}"/>
          </ac:picMkLst>
        </pc:picChg>
      </pc:sldChg>
      <pc:sldChg chg="addSp modSp new mod">
        <pc:chgData name="Дмитрий Чиняков" userId="1455af4e655fea41" providerId="LiveId" clId="{885C1465-F9C3-4ED3-91BB-A9433C8B20A2}" dt="2021-05-06T14:57:19.390" v="2365" actId="255"/>
        <pc:sldMkLst>
          <pc:docMk/>
          <pc:sldMk cId="642812912" sldId="258"/>
        </pc:sldMkLst>
        <pc:spChg chg="add mod">
          <ac:chgData name="Дмитрий Чиняков" userId="1455af4e655fea41" providerId="LiveId" clId="{885C1465-F9C3-4ED3-91BB-A9433C8B20A2}" dt="2021-05-05T15:09:09.447" v="138" actId="1076"/>
          <ac:spMkLst>
            <pc:docMk/>
            <pc:sldMk cId="642812912" sldId="258"/>
            <ac:spMk id="3" creationId="{53655875-EB6E-4B5B-B213-04EB1AD11264}"/>
          </ac:spMkLst>
        </pc:spChg>
        <pc:spChg chg="add mod">
          <ac:chgData name="Дмитрий Чиняков" userId="1455af4e655fea41" providerId="LiveId" clId="{885C1465-F9C3-4ED3-91BB-A9433C8B20A2}" dt="2021-05-06T14:57:19.390" v="2365" actId="255"/>
          <ac:spMkLst>
            <pc:docMk/>
            <pc:sldMk cId="642812912" sldId="258"/>
            <ac:spMk id="5" creationId="{0807E9E0-283D-414A-AC4B-213A37BF6BB0}"/>
          </ac:spMkLst>
        </pc:spChg>
      </pc:sldChg>
      <pc:sldChg chg="new del">
        <pc:chgData name="Дмитрий Чиняков" userId="1455af4e655fea41" providerId="LiveId" clId="{885C1465-F9C3-4ED3-91BB-A9433C8B20A2}" dt="2021-05-05T15:08:50.482" v="129" actId="680"/>
        <pc:sldMkLst>
          <pc:docMk/>
          <pc:sldMk cId="3559469541" sldId="258"/>
        </pc:sldMkLst>
      </pc:sldChg>
      <pc:sldChg chg="addSp modSp new mod">
        <pc:chgData name="Дмитрий Чиняков" userId="1455af4e655fea41" providerId="LiveId" clId="{885C1465-F9C3-4ED3-91BB-A9433C8B20A2}" dt="2021-05-06T14:57:27.297" v="2366" actId="255"/>
        <pc:sldMkLst>
          <pc:docMk/>
          <pc:sldMk cId="1412195649" sldId="259"/>
        </pc:sldMkLst>
        <pc:spChg chg="add mod">
          <ac:chgData name="Дмитрий Чиняков" userId="1455af4e655fea41" providerId="LiveId" clId="{885C1465-F9C3-4ED3-91BB-A9433C8B20A2}" dt="2021-05-05T15:23:01.595" v="422" actId="1076"/>
          <ac:spMkLst>
            <pc:docMk/>
            <pc:sldMk cId="1412195649" sldId="259"/>
            <ac:spMk id="3" creationId="{CD946045-4360-4E64-94C9-A5BCAA0615A1}"/>
          </ac:spMkLst>
        </pc:spChg>
        <pc:spChg chg="add mod">
          <ac:chgData name="Дмитрий Чиняков" userId="1455af4e655fea41" providerId="LiveId" clId="{885C1465-F9C3-4ED3-91BB-A9433C8B20A2}" dt="2021-05-06T14:57:27.297" v="2366" actId="255"/>
          <ac:spMkLst>
            <pc:docMk/>
            <pc:sldMk cId="1412195649" sldId="259"/>
            <ac:spMk id="5" creationId="{0F8A3A91-961A-4BC0-8512-502075CA2C40}"/>
          </ac:spMkLst>
        </pc:spChg>
      </pc:sldChg>
      <pc:sldChg chg="modSp new del mod">
        <pc:chgData name="Дмитрий Чиняков" userId="1455af4e655fea41" providerId="LiveId" clId="{885C1465-F9C3-4ED3-91BB-A9433C8B20A2}" dt="2021-05-05T15:22:44.373" v="394" actId="47"/>
        <pc:sldMkLst>
          <pc:docMk/>
          <pc:sldMk cId="4074296721" sldId="259"/>
        </pc:sldMkLst>
        <pc:spChg chg="mod">
          <ac:chgData name="Дмитрий Чиняков" userId="1455af4e655fea41" providerId="LiveId" clId="{885C1465-F9C3-4ED3-91BB-A9433C8B20A2}" dt="2021-05-05T15:22:32.791" v="390" actId="1076"/>
          <ac:spMkLst>
            <pc:docMk/>
            <pc:sldMk cId="4074296721" sldId="259"/>
            <ac:spMk id="2" creationId="{52E25A92-293D-46FF-AAC5-F1F7EBA18EED}"/>
          </ac:spMkLst>
        </pc:spChg>
      </pc:sldChg>
      <pc:sldChg chg="modSp new del mod">
        <pc:chgData name="Дмитрий Чиняков" userId="1455af4e655fea41" providerId="LiveId" clId="{885C1465-F9C3-4ED3-91BB-A9433C8B20A2}" dt="2021-05-05T15:22:43.623" v="393" actId="47"/>
        <pc:sldMkLst>
          <pc:docMk/>
          <pc:sldMk cId="1013793586" sldId="260"/>
        </pc:sldMkLst>
        <pc:spChg chg="mod">
          <ac:chgData name="Дмитрий Чиняков" userId="1455af4e655fea41" providerId="LiveId" clId="{885C1465-F9C3-4ED3-91BB-A9433C8B20A2}" dt="2021-05-05T15:22:42.181" v="392" actId="1076"/>
          <ac:spMkLst>
            <pc:docMk/>
            <pc:sldMk cId="1013793586" sldId="260"/>
            <ac:spMk id="2" creationId="{4CD61239-8942-427F-823C-D7D79087FA6D}"/>
          </ac:spMkLst>
        </pc:spChg>
      </pc:sldChg>
      <pc:sldChg chg="addSp modSp new mod">
        <pc:chgData name="Дмитрий Чиняков" userId="1455af4e655fea41" providerId="LiveId" clId="{885C1465-F9C3-4ED3-91BB-A9433C8B20A2}" dt="2021-05-06T14:59:42.838" v="2401" actId="20577"/>
        <pc:sldMkLst>
          <pc:docMk/>
          <pc:sldMk cId="2196807952" sldId="260"/>
        </pc:sldMkLst>
        <pc:spChg chg="add mod">
          <ac:chgData name="Дмитрий Чиняков" userId="1455af4e655fea41" providerId="LiveId" clId="{885C1465-F9C3-4ED3-91BB-A9433C8B20A2}" dt="2021-05-06T14:59:42.838" v="2401" actId="20577"/>
          <ac:spMkLst>
            <pc:docMk/>
            <pc:sldMk cId="2196807952" sldId="260"/>
            <ac:spMk id="3" creationId="{F7CE31BA-0095-4A70-BE25-9EEE8394D7E9}"/>
          </ac:spMkLst>
        </pc:spChg>
        <pc:spChg chg="add mod">
          <ac:chgData name="Дмитрий Чиняков" userId="1455af4e655fea41" providerId="LiveId" clId="{885C1465-F9C3-4ED3-91BB-A9433C8B20A2}" dt="2021-05-05T15:34:02.100" v="691" actId="1076"/>
          <ac:spMkLst>
            <pc:docMk/>
            <pc:sldMk cId="2196807952" sldId="260"/>
            <ac:spMk id="5" creationId="{56349FFD-476D-4178-AB43-06B12C3BFD72}"/>
          </ac:spMkLst>
        </pc:spChg>
      </pc:sldChg>
      <pc:sldChg chg="addSp modSp new mod">
        <pc:chgData name="Дмитрий Чиняков" userId="1455af4e655fea41" providerId="LiveId" clId="{885C1465-F9C3-4ED3-91BB-A9433C8B20A2}" dt="2021-05-06T15:10:05.599" v="2451" actId="20577"/>
        <pc:sldMkLst>
          <pc:docMk/>
          <pc:sldMk cId="2353393299" sldId="261"/>
        </pc:sldMkLst>
        <pc:spChg chg="add mod">
          <ac:chgData name="Дмитрий Чиняков" userId="1455af4e655fea41" providerId="LiveId" clId="{885C1465-F9C3-4ED3-91BB-A9433C8B20A2}" dt="2021-05-05T15:40:26.800" v="1003" actId="1076"/>
          <ac:spMkLst>
            <pc:docMk/>
            <pc:sldMk cId="2353393299" sldId="261"/>
            <ac:spMk id="3" creationId="{44686555-8960-4F5F-92A5-8615FB211DCE}"/>
          </ac:spMkLst>
        </pc:spChg>
        <pc:spChg chg="add mod">
          <ac:chgData name="Дмитрий Чиняков" userId="1455af4e655fea41" providerId="LiveId" clId="{885C1465-F9C3-4ED3-91BB-A9433C8B20A2}" dt="2021-05-06T15:10:05.599" v="2451" actId="20577"/>
          <ac:spMkLst>
            <pc:docMk/>
            <pc:sldMk cId="2353393299" sldId="261"/>
            <ac:spMk id="5" creationId="{8B994934-088A-482B-B53F-904C9ED25FFE}"/>
          </ac:spMkLst>
        </pc:spChg>
      </pc:sldChg>
      <pc:sldChg chg="addSp modSp new mod">
        <pc:chgData name="Дмитрий Чиняков" userId="1455af4e655fea41" providerId="LiveId" clId="{885C1465-F9C3-4ED3-91BB-A9433C8B20A2}" dt="2021-05-06T15:10:53.666" v="2454" actId="20577"/>
        <pc:sldMkLst>
          <pc:docMk/>
          <pc:sldMk cId="3220976408" sldId="262"/>
        </pc:sldMkLst>
        <pc:spChg chg="add mod">
          <ac:chgData name="Дмитрий Чиняков" userId="1455af4e655fea41" providerId="LiveId" clId="{885C1465-F9C3-4ED3-91BB-A9433C8B20A2}" dt="2021-05-06T09:13:27.624" v="1701" actId="1076"/>
          <ac:spMkLst>
            <pc:docMk/>
            <pc:sldMk cId="3220976408" sldId="262"/>
            <ac:spMk id="3" creationId="{DFDA9CB7-6231-4DA7-B9D5-ADA14F899904}"/>
          </ac:spMkLst>
        </pc:spChg>
        <pc:spChg chg="add mod">
          <ac:chgData name="Дмитрий Чиняков" userId="1455af4e655fea41" providerId="LiveId" clId="{885C1465-F9C3-4ED3-91BB-A9433C8B20A2}" dt="2021-05-06T15:10:53.666" v="2454" actId="20577"/>
          <ac:spMkLst>
            <pc:docMk/>
            <pc:sldMk cId="3220976408" sldId="262"/>
            <ac:spMk id="5" creationId="{E35C1840-6EE8-4891-8CFD-23B276064389}"/>
          </ac:spMkLst>
        </pc:spChg>
      </pc:sldChg>
      <pc:sldChg chg="addSp modSp new mod">
        <pc:chgData name="Дмитрий Чиняков" userId="1455af4e655fea41" providerId="LiveId" clId="{885C1465-F9C3-4ED3-91BB-A9433C8B20A2}" dt="2021-05-06T15:11:36.685" v="2455" actId="1076"/>
        <pc:sldMkLst>
          <pc:docMk/>
          <pc:sldMk cId="2620147676" sldId="263"/>
        </pc:sldMkLst>
        <pc:spChg chg="add mod">
          <ac:chgData name="Дмитрий Чиняков" userId="1455af4e655fea41" providerId="LiveId" clId="{885C1465-F9C3-4ED3-91BB-A9433C8B20A2}" dt="2021-05-06T15:11:36.685" v="2455" actId="1076"/>
          <ac:spMkLst>
            <pc:docMk/>
            <pc:sldMk cId="2620147676" sldId="263"/>
            <ac:spMk id="3" creationId="{8B841E6A-D932-47A7-AF0A-A0F1677401C5}"/>
          </ac:spMkLst>
        </pc:spChg>
        <pc:spChg chg="add mod">
          <ac:chgData name="Дмитрий Чиняков" userId="1455af4e655fea41" providerId="LiveId" clId="{885C1465-F9C3-4ED3-91BB-A9433C8B20A2}" dt="2021-05-06T14:40:19.533" v="1885" actId="1076"/>
          <ac:spMkLst>
            <pc:docMk/>
            <pc:sldMk cId="2620147676" sldId="263"/>
            <ac:spMk id="5" creationId="{A71EAEBA-AA74-43B9-94B1-E0BE456F8E52}"/>
          </ac:spMkLst>
        </pc:spChg>
      </pc:sldChg>
      <pc:sldChg chg="addSp modSp new mod">
        <pc:chgData name="Дмитрий Чиняков" userId="1455af4e655fea41" providerId="LiveId" clId="{885C1465-F9C3-4ED3-91BB-A9433C8B20A2}" dt="2021-05-06T15:12:04.800" v="2457" actId="14100"/>
        <pc:sldMkLst>
          <pc:docMk/>
          <pc:sldMk cId="1670568442" sldId="264"/>
        </pc:sldMkLst>
        <pc:spChg chg="add mod">
          <ac:chgData name="Дмитрий Чиняков" userId="1455af4e655fea41" providerId="LiveId" clId="{885C1465-F9C3-4ED3-91BB-A9433C8B20A2}" dt="2021-05-06T14:40:54.205" v="1904" actId="1076"/>
          <ac:spMkLst>
            <pc:docMk/>
            <pc:sldMk cId="1670568442" sldId="264"/>
            <ac:spMk id="3" creationId="{72A5F8B3-5DCD-48A7-992C-C5DD9F4E95DB}"/>
          </ac:spMkLst>
        </pc:spChg>
        <pc:spChg chg="add mod">
          <ac:chgData name="Дмитрий Чиняков" userId="1455af4e655fea41" providerId="LiveId" clId="{885C1465-F9C3-4ED3-91BB-A9433C8B20A2}" dt="2021-05-06T15:12:04.800" v="2457" actId="14100"/>
          <ac:spMkLst>
            <pc:docMk/>
            <pc:sldMk cId="1670568442" sldId="264"/>
            <ac:spMk id="5" creationId="{8F5E7C81-57F3-41EC-BA3F-AEE678BC9776}"/>
          </ac:spMkLst>
        </pc:spChg>
      </pc:sldChg>
      <pc:sldChg chg="addSp modSp new mod">
        <pc:chgData name="Дмитрий Чиняков" userId="1455af4e655fea41" providerId="LiveId" clId="{885C1465-F9C3-4ED3-91BB-A9433C8B20A2}" dt="2021-05-06T15:30:22.315" v="2593" actId="20577"/>
        <pc:sldMkLst>
          <pc:docMk/>
          <pc:sldMk cId="879613549" sldId="265"/>
        </pc:sldMkLst>
        <pc:spChg chg="add mod">
          <ac:chgData name="Дмитрий Чиняков" userId="1455af4e655fea41" providerId="LiveId" clId="{885C1465-F9C3-4ED3-91BB-A9433C8B20A2}" dt="2021-05-06T15:16:58.870" v="2472" actId="1076"/>
          <ac:spMkLst>
            <pc:docMk/>
            <pc:sldMk cId="879613549" sldId="265"/>
            <ac:spMk id="3" creationId="{ABF60C30-118D-489F-A687-9150783FEB00}"/>
          </ac:spMkLst>
        </pc:spChg>
        <pc:spChg chg="add mod">
          <ac:chgData name="Дмитрий Чиняков" userId="1455af4e655fea41" providerId="LiveId" clId="{885C1465-F9C3-4ED3-91BB-A9433C8B20A2}" dt="2021-05-06T15:30:22.315" v="2593" actId="20577"/>
          <ac:spMkLst>
            <pc:docMk/>
            <pc:sldMk cId="879613549" sldId="265"/>
            <ac:spMk id="5" creationId="{DDDD1391-E3DB-4199-AAF3-462B99BD4B4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F4F2A-956C-40E1-AAA6-CC38F1BAEEC0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86DCA-68D9-4D26-B233-772E085B6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68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86DCA-68D9-4D26-B233-772E085B6B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8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8B54-D19A-46AE-A613-FB71E915DF60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3B28-D258-4677-BFFC-AA8A67765C6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6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8B54-D19A-46AE-A613-FB71E915DF60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3B28-D258-4677-BFFC-AA8A67765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1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8B54-D19A-46AE-A613-FB71E915DF60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3B28-D258-4677-BFFC-AA8A67765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81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8B54-D19A-46AE-A613-FB71E915DF60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3B28-D258-4677-BFFC-AA8A67765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34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8B54-D19A-46AE-A613-FB71E915DF60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3B28-D258-4677-BFFC-AA8A67765C6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32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8B54-D19A-46AE-A613-FB71E915DF60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3B28-D258-4677-BFFC-AA8A67765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87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8B54-D19A-46AE-A613-FB71E915DF60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3B28-D258-4677-BFFC-AA8A67765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19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8B54-D19A-46AE-A613-FB71E915DF60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3B28-D258-4677-BFFC-AA8A67765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55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8B54-D19A-46AE-A613-FB71E915DF60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3B28-D258-4677-BFFC-AA8A67765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07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C718B54-D19A-46AE-A613-FB71E915DF60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B43B28-D258-4677-BFFC-AA8A67765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26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8B54-D19A-46AE-A613-FB71E915DF60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3B28-D258-4677-BFFC-AA8A67765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43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C718B54-D19A-46AE-A613-FB71E915DF60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B43B28-D258-4677-BFFC-AA8A67765C6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60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E6BA3-3065-4195-9B18-13302D3D6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5071" y="943723"/>
            <a:ext cx="10049069" cy="419109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ru-RU" sz="3600" b="1" kern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Биомеханический анализ травмы черепа и возможности </a:t>
            </a:r>
            <a:r>
              <a:rPr lang="ru-RU" sz="3600" b="1" kern="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нейрорадиологической</a:t>
            </a:r>
            <a:r>
              <a:rPr lang="ru-RU" sz="3600" b="1" kern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интерпретации для объяснения </a:t>
            </a:r>
            <a:r>
              <a:rPr lang="ru-RU" sz="3600" b="1" kern="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постконтузионного</a:t>
            </a:r>
            <a:r>
              <a:rPr lang="ru-RU" sz="3600" b="1" kern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синдрома: обзор литературы</a:t>
            </a:r>
            <a:br>
              <a:rPr lang="ru-RU" sz="60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3B88DC-9E4D-4F36-98F7-21C2F9139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767" y="4867967"/>
            <a:ext cx="5626308" cy="16557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Выполнила: ординатор кафедры лучевой диагностики ИПО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Тикунова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Анастасия Сергеевна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B34F91-2855-4796-B4E3-4EDD35F46250}"/>
              </a:ext>
            </a:extLst>
          </p:cNvPr>
          <p:cNvSpPr txBox="1"/>
          <p:nvPr/>
        </p:nvSpPr>
        <p:spPr>
          <a:xfrm>
            <a:off x="3049250" y="672938"/>
            <a:ext cx="6093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Кафедра лучевой диагностики ИПО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DCBDDF-F1C6-42CB-91E3-965F416B8821}"/>
              </a:ext>
            </a:extLst>
          </p:cNvPr>
          <p:cNvSpPr txBox="1"/>
          <p:nvPr/>
        </p:nvSpPr>
        <p:spPr>
          <a:xfrm>
            <a:off x="2399513" y="93491"/>
            <a:ext cx="76187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ФГБОУ ВО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КрасГМУ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им. проф. В.Ф. Войно-Ясенецкого Минздрава РФ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9A4008-47DE-416B-872E-5C6E049D8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4" y="0"/>
            <a:ext cx="2127971" cy="15534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418A056-2F03-4B79-B566-E772E6CA04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10" t="22651" r="29304" b="36612"/>
          <a:stretch/>
        </p:blipFill>
        <p:spPr>
          <a:xfrm>
            <a:off x="6096000" y="3618719"/>
            <a:ext cx="6093500" cy="326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57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F60C30-118D-489F-A687-9150783FEB00}"/>
              </a:ext>
            </a:extLst>
          </p:cNvPr>
          <p:cNvSpPr txBox="1"/>
          <p:nvPr/>
        </p:nvSpPr>
        <p:spPr>
          <a:xfrm>
            <a:off x="2116521" y="229033"/>
            <a:ext cx="88247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нормативные исследования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DD1391-E3DB-4199-AAF3-462B99BD4B46}"/>
              </a:ext>
            </a:extLst>
          </p:cNvPr>
          <p:cNvSpPr txBox="1"/>
          <p:nvPr/>
        </p:nvSpPr>
        <p:spPr>
          <a:xfrm>
            <a:off x="567558" y="936919"/>
            <a:ext cx="1146153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Совершенная двусторонняя симметрия в организме - теоретическое понятие, практически не встречается у живых организмов. В норме череп имеет асимметрию, не вызывающую функциональных нарушений.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Асимметрия положения отверстий (сонный канал, остистое отверстие, овальное отверстие  и шилососцевидное) выявлено во всей выборке и соответствует среднему показателю 4%, варьирующему от 2,6 до 6,6%.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Russo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Описаны нормативные значения диаметра отверстий в височной кости. Имеет высокое клиническое значение из-за прохождения через нее 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V, VII, VIII, IX, X и XI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чеперномозговых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нервов, внутренней сонной артерии и яремной вены.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Sepahdari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При стенозе для каждого из отверстия височной кости определены клинические неврологические признаки, являющиеся симптомами ПКС. </a:t>
            </a:r>
            <a:r>
              <a:rPr lang="en-US" sz="2200" dirty="0"/>
              <a:t>[Edwards]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879613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DFA941-F25A-4A00-91A6-7591EF1E4BC3}"/>
              </a:ext>
            </a:extLst>
          </p:cNvPr>
          <p:cNvSpPr txBox="1"/>
          <p:nvPr/>
        </p:nvSpPr>
        <p:spPr>
          <a:xfrm>
            <a:off x="2978368" y="75536"/>
            <a:ext cx="93607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Клинические случаи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6A93AF-8820-4C8B-9DFB-A86CB8EDFB30}"/>
              </a:ext>
            </a:extLst>
          </p:cNvPr>
          <p:cNvPicPr/>
          <p:nvPr/>
        </p:nvPicPr>
        <p:blipFill rotWithShape="1">
          <a:blip r:embed="rId3"/>
          <a:srcRect l="2750" t="32609" r="76261" b="47540"/>
          <a:stretch/>
        </p:blipFill>
        <p:spPr bwMode="auto">
          <a:xfrm>
            <a:off x="2765535" y="1400873"/>
            <a:ext cx="6448097" cy="4367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147C17-A273-4239-BA22-85962191990D}"/>
              </a:ext>
            </a:extLst>
          </p:cNvPr>
          <p:cNvSpPr txBox="1"/>
          <p:nvPr/>
        </p:nvSpPr>
        <p:spPr>
          <a:xfrm>
            <a:off x="2978368" y="5767923"/>
            <a:ext cx="6812018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23-летняя женщина через 1 год после травмы головы.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146DDD-A41C-457C-A6A8-64D36431A013}"/>
              </a:ext>
            </a:extLst>
          </p:cNvPr>
          <p:cNvSpPr txBox="1"/>
          <p:nvPr/>
        </p:nvSpPr>
        <p:spPr>
          <a:xfrm>
            <a:off x="4037286" y="783422"/>
            <a:ext cx="62116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КТ костей черепа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56591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9CE8A4-004E-40B2-BDEE-38974C3B52F1}"/>
              </a:ext>
            </a:extLst>
          </p:cNvPr>
          <p:cNvPicPr/>
          <p:nvPr/>
        </p:nvPicPr>
        <p:blipFill rotWithShape="1">
          <a:blip r:embed="rId2"/>
          <a:srcRect l="4214" t="51311" r="76654" b="28700"/>
          <a:stretch/>
        </p:blipFill>
        <p:spPr bwMode="auto">
          <a:xfrm>
            <a:off x="2813510" y="881746"/>
            <a:ext cx="6843506" cy="44616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900ACC-A58C-4BF5-9A6D-F81E8EC0971F}"/>
              </a:ext>
            </a:extLst>
          </p:cNvPr>
          <p:cNvSpPr txBox="1"/>
          <p:nvPr/>
        </p:nvSpPr>
        <p:spPr>
          <a:xfrm>
            <a:off x="3563644" y="0"/>
            <a:ext cx="6093372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3D-КТ костей черепа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3AEB27-719C-4367-83B3-35CA48ABD9D0}"/>
              </a:ext>
            </a:extLst>
          </p:cNvPr>
          <p:cNvSpPr txBox="1"/>
          <p:nvPr/>
        </p:nvSpPr>
        <p:spPr>
          <a:xfrm>
            <a:off x="2813510" y="5503398"/>
            <a:ext cx="704587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43-летний мужчина через 10 лет после травмы головы.</a:t>
            </a:r>
          </a:p>
        </p:txBody>
      </p:sp>
    </p:spTree>
    <p:extLst>
      <p:ext uri="{BB962C8B-B14F-4D97-AF65-F5344CB8AC3E}">
        <p14:creationId xmlns:p14="http://schemas.microsoft.com/office/powerpoint/2010/main" val="442240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CDC3AA-2089-4EB9-914F-FF51BB7FE806}"/>
              </a:ext>
            </a:extLst>
          </p:cNvPr>
          <p:cNvPicPr/>
          <p:nvPr/>
        </p:nvPicPr>
        <p:blipFill rotWithShape="1">
          <a:blip r:embed="rId2"/>
          <a:srcRect l="22649" t="33183" r="55416" b="46520"/>
          <a:stretch/>
        </p:blipFill>
        <p:spPr bwMode="auto">
          <a:xfrm>
            <a:off x="2624958" y="966359"/>
            <a:ext cx="6942083" cy="44852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BFD502-8610-4325-9C09-D0233FADFD8A}"/>
              </a:ext>
            </a:extLst>
          </p:cNvPr>
          <p:cNvSpPr txBox="1"/>
          <p:nvPr/>
        </p:nvSpPr>
        <p:spPr>
          <a:xfrm>
            <a:off x="3870435" y="131426"/>
            <a:ext cx="6093372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3D-КТ костей черепа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454BAF-B4E6-4F5C-B6CE-06BCD23A86B0}"/>
              </a:ext>
            </a:extLst>
          </p:cNvPr>
          <p:cNvSpPr txBox="1"/>
          <p:nvPr/>
        </p:nvSpPr>
        <p:spPr>
          <a:xfrm>
            <a:off x="2885090" y="5564845"/>
            <a:ext cx="7078717" cy="80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41-летняя женщина через 1 месяц после травмы головы в области височной кости. </a:t>
            </a:r>
          </a:p>
        </p:txBody>
      </p:sp>
    </p:spTree>
    <p:extLst>
      <p:ext uri="{BB962C8B-B14F-4D97-AF65-F5344CB8AC3E}">
        <p14:creationId xmlns:p14="http://schemas.microsoft.com/office/powerpoint/2010/main" val="801883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ED32C88-F071-49A8-88FF-EA2EAE69D624}"/>
              </a:ext>
            </a:extLst>
          </p:cNvPr>
          <p:cNvPicPr/>
          <p:nvPr/>
        </p:nvPicPr>
        <p:blipFill rotWithShape="1">
          <a:blip r:embed="rId2"/>
          <a:srcRect l="22475" t="53564" r="55590" b="29704"/>
          <a:stretch/>
        </p:blipFill>
        <p:spPr bwMode="auto">
          <a:xfrm>
            <a:off x="2354317" y="904779"/>
            <a:ext cx="7483366" cy="43905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262957-4CFB-4FB1-B475-777C8F47F12F}"/>
              </a:ext>
            </a:extLst>
          </p:cNvPr>
          <p:cNvSpPr txBox="1"/>
          <p:nvPr/>
        </p:nvSpPr>
        <p:spPr>
          <a:xfrm>
            <a:off x="3744311" y="183043"/>
            <a:ext cx="6093372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3D-КТ костей черепа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088234-0909-4F02-A4F9-314F53B13E10}"/>
              </a:ext>
            </a:extLst>
          </p:cNvPr>
          <p:cNvSpPr txBox="1"/>
          <p:nvPr/>
        </p:nvSpPr>
        <p:spPr>
          <a:xfrm>
            <a:off x="3557752" y="5426682"/>
            <a:ext cx="6093372" cy="80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Женщина 47 лет через 3 года после травмы головы в затылочной области. </a:t>
            </a:r>
          </a:p>
        </p:txBody>
      </p:sp>
    </p:spTree>
    <p:extLst>
      <p:ext uri="{BB962C8B-B14F-4D97-AF65-F5344CB8AC3E}">
        <p14:creationId xmlns:p14="http://schemas.microsoft.com/office/powerpoint/2010/main" val="258159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9642E9-B863-4DDE-BF04-A04F3C2720A7}"/>
              </a:ext>
            </a:extLst>
          </p:cNvPr>
          <p:cNvSpPr txBox="1"/>
          <p:nvPr/>
        </p:nvSpPr>
        <p:spPr>
          <a:xfrm>
            <a:off x="2506717" y="269293"/>
            <a:ext cx="7547741" cy="564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Измерения асимметрии основания черепа</a:t>
            </a:r>
            <a:endParaRPr lang="ru-RU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8A0CC6F-5C3F-43E0-8E22-EB5B2D244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583708"/>
              </p:ext>
            </p:extLst>
          </p:nvPr>
        </p:nvGraphicFramePr>
        <p:xfrm>
          <a:off x="472412" y="1190577"/>
          <a:ext cx="11247175" cy="4834302"/>
        </p:xfrm>
        <a:graphic>
          <a:graphicData uri="http://schemas.openxmlformats.org/drawingml/2006/table">
            <a:tbl>
              <a:tblPr firstRow="1" firstCol="1" bandRow="1"/>
              <a:tblGrid>
                <a:gridCol w="1471023">
                  <a:extLst>
                    <a:ext uri="{9D8B030D-6E8A-4147-A177-3AD203B41FA5}">
                      <a16:colId xmlns:a16="http://schemas.microsoft.com/office/drawing/2014/main" val="98274343"/>
                    </a:ext>
                  </a:extLst>
                </a:gridCol>
                <a:gridCol w="1653768">
                  <a:extLst>
                    <a:ext uri="{9D8B030D-6E8A-4147-A177-3AD203B41FA5}">
                      <a16:colId xmlns:a16="http://schemas.microsoft.com/office/drawing/2014/main" val="2930562853"/>
                    </a:ext>
                  </a:extLst>
                </a:gridCol>
                <a:gridCol w="1182003">
                  <a:extLst>
                    <a:ext uri="{9D8B030D-6E8A-4147-A177-3AD203B41FA5}">
                      <a16:colId xmlns:a16="http://schemas.microsoft.com/office/drawing/2014/main" val="2376363642"/>
                    </a:ext>
                  </a:extLst>
                </a:gridCol>
                <a:gridCol w="2348454">
                  <a:extLst>
                    <a:ext uri="{9D8B030D-6E8A-4147-A177-3AD203B41FA5}">
                      <a16:colId xmlns:a16="http://schemas.microsoft.com/office/drawing/2014/main" val="299935890"/>
                    </a:ext>
                  </a:extLst>
                </a:gridCol>
                <a:gridCol w="1652473">
                  <a:extLst>
                    <a:ext uri="{9D8B030D-6E8A-4147-A177-3AD203B41FA5}">
                      <a16:colId xmlns:a16="http://schemas.microsoft.com/office/drawing/2014/main" val="573206506"/>
                    </a:ext>
                  </a:extLst>
                </a:gridCol>
                <a:gridCol w="1182003">
                  <a:extLst>
                    <a:ext uri="{9D8B030D-6E8A-4147-A177-3AD203B41FA5}">
                      <a16:colId xmlns:a16="http://schemas.microsoft.com/office/drawing/2014/main" val="368973955"/>
                    </a:ext>
                  </a:extLst>
                </a:gridCol>
                <a:gridCol w="1757451">
                  <a:extLst>
                    <a:ext uri="{9D8B030D-6E8A-4147-A177-3AD203B41FA5}">
                      <a16:colId xmlns:a16="http://schemas.microsoft.com/office/drawing/2014/main" val="2679107472"/>
                    </a:ext>
                  </a:extLst>
                </a:gridCol>
              </a:tblGrid>
              <a:tr h="355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Размер яремного отверстия (мм)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Угол между височными костями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711128"/>
                  </a:ext>
                </a:extLst>
              </a:tr>
              <a:tr h="14725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Сторона поражения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Здоровая сторона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Сторона поражения/здоровая сторона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Сторона поражения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Здоровая сторона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Сторона поражения/здоровая сторона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303314"/>
                  </a:ext>
                </a:extLst>
              </a:tr>
              <a:tr h="728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Случай 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0,75 (25%)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ru-RU" sz="24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24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0,75 (25%)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287878"/>
                  </a:ext>
                </a:extLst>
              </a:tr>
              <a:tr h="728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Случай 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0,74 (26%)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24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24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0,95 (5%)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578322"/>
                  </a:ext>
                </a:extLst>
              </a:tr>
              <a:tr h="728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Случай 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0,92 (8%)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37,7</a:t>
                      </a:r>
                      <a:r>
                        <a:rPr lang="ru-RU" sz="24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</a:t>
                      </a:r>
                      <a:r>
                        <a:rPr lang="ru-RU" sz="24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24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0,84 (16%)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6233505"/>
                  </a:ext>
                </a:extLst>
              </a:tr>
              <a:tr h="728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Случай 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 (20%)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21,2</a:t>
                      </a:r>
                      <a:r>
                        <a:rPr lang="ru-RU" sz="24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25,6</a:t>
                      </a:r>
                      <a:r>
                        <a:rPr lang="ru-RU" sz="24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 (20%)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92898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481DFBB-625D-4867-8FC8-AC421EF7C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25" y="2714624"/>
            <a:ext cx="22268090" cy="53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770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39C135-260E-4AF3-A405-19EAE4A0C4EA}"/>
              </a:ext>
            </a:extLst>
          </p:cNvPr>
          <p:cNvSpPr txBox="1"/>
          <p:nvPr/>
        </p:nvSpPr>
        <p:spPr>
          <a:xfrm>
            <a:off x="646386" y="945150"/>
            <a:ext cx="10547131" cy="5053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Основание черепа - это область, которая, как показали статистические исследования, может деформироваться в результате легкой травмы головы, особенно у детей. Эта часть черепа состоит из многочисленных отверстий, в которых проходят различные нервно-сосудистые элементы, которые могут быть связаны с симптомами ПКС.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анализа 2D КТ пришли к выводу, что даже легкая травма головы может привести к параличу </a:t>
            </a:r>
            <a:r>
              <a:rPr lang="ru-RU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черепномозговых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нервов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3D КТ при травмах головы более информативно в случаях сопровождающимися нервно-сосудистыми повреждениями.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Несмотря на многочисленные исследования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ПКС, точные радиологические, анатомические или клинические данные до конца не ясны. </a:t>
            </a:r>
            <a:endParaRPr lang="ru-RU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893B87-E109-420E-BA21-B2094C93EB1B}"/>
              </a:ext>
            </a:extLst>
          </p:cNvPr>
          <p:cNvSpPr txBox="1"/>
          <p:nvPr/>
        </p:nvSpPr>
        <p:spPr>
          <a:xfrm>
            <a:off x="4355223" y="237264"/>
            <a:ext cx="6093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4000" b="0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вывод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661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3087F8-A483-47CF-B425-876AC8C1B910}"/>
              </a:ext>
            </a:extLst>
          </p:cNvPr>
          <p:cNvSpPr txBox="1"/>
          <p:nvPr/>
        </p:nvSpPr>
        <p:spPr>
          <a:xfrm>
            <a:off x="2434459" y="2998113"/>
            <a:ext cx="811267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5000" b="0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Спасибо за внимание!</a:t>
            </a: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893213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E69AE9-930C-46FC-96BC-CD64120817A7}"/>
              </a:ext>
            </a:extLst>
          </p:cNvPr>
          <p:cNvSpPr txBox="1"/>
          <p:nvPr/>
        </p:nvSpPr>
        <p:spPr>
          <a:xfrm>
            <a:off x="4290332" y="315529"/>
            <a:ext cx="6098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4000" b="0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Введение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DF4A44-84D3-4E38-811D-0E0A8F32DE5D}"/>
              </a:ext>
            </a:extLst>
          </p:cNvPr>
          <p:cNvSpPr txBox="1"/>
          <p:nvPr/>
        </p:nvSpPr>
        <p:spPr>
          <a:xfrm>
            <a:off x="1110342" y="1355270"/>
            <a:ext cx="10335987" cy="3819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68 миллионов человек во всем мире ежегодно получают черепно-мозговые травмы по любым причинам. Чаще всего встречается легкая ЧМТ с оценкой комы по Глазго от 13 до 15. </a:t>
            </a:r>
          </a:p>
          <a:p>
            <a:endParaRPr lang="ru-RU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Последствие этих травм -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постконтузионный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синдром (ПКС),  характеризующийся сохранением симптомов ЧМТ через несколько месяцев после травмы. </a:t>
            </a:r>
          </a:p>
          <a:p>
            <a:endParaRPr lang="ru-RU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егкая травма головы может вызвать сужение яремного отверстия и смещение височной кости, что может объяснить симптомы ПКС.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18923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655875-EB6E-4B5B-B213-04EB1AD11264}"/>
              </a:ext>
            </a:extLst>
          </p:cNvPr>
          <p:cNvSpPr txBox="1"/>
          <p:nvPr/>
        </p:nvSpPr>
        <p:spPr>
          <a:xfrm>
            <a:off x="5123090" y="233886"/>
            <a:ext cx="6098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Cambria" panose="02040503050406030204" pitchFamily="18" charset="0"/>
              </a:rPr>
              <a:t>цель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07E9E0-283D-414A-AC4B-213A37BF6BB0}"/>
              </a:ext>
            </a:extLst>
          </p:cNvPr>
          <p:cNvSpPr txBox="1"/>
          <p:nvPr/>
        </p:nvSpPr>
        <p:spPr>
          <a:xfrm>
            <a:off x="1175657" y="1355272"/>
            <a:ext cx="9650185" cy="404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Сформулировать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понимание травм костей и швов черепа во время ДТП.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анализ исследований о структурных изменениях, происходящих в области основания черепа при ЧМТ.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формулировать гипотезу о том, что легкая травма головы может вызвать сужение яремного отверстия и смещение височной кости, что может вызвать симптомы ПКС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812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946045-4360-4E64-94C9-A5BCAA0615A1}"/>
              </a:ext>
            </a:extLst>
          </p:cNvPr>
          <p:cNvSpPr txBox="1"/>
          <p:nvPr/>
        </p:nvSpPr>
        <p:spPr>
          <a:xfrm>
            <a:off x="3294290" y="282871"/>
            <a:ext cx="6098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Материалы и методы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8A3A91-961A-4BC0-8512-502075CA2C40}"/>
              </a:ext>
            </a:extLst>
          </p:cNvPr>
          <p:cNvSpPr txBox="1"/>
          <p:nvPr/>
        </p:nvSpPr>
        <p:spPr>
          <a:xfrm>
            <a:off x="862693" y="1370269"/>
            <a:ext cx="10466614" cy="3512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Отобрана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литература с 2016 по 2019 года 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PubMed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Medline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Scopus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в базе данных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Scholar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ResearchGate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Проделан 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анализ четырех клинических случая трехмерной компьютерной томографии основания черепа пациентов, страдающих ПКС после небольшой травмы головы.</a:t>
            </a:r>
            <a:r>
              <a:rPr lang="ru-RU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Установлена корреляция 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головной боли напряжения и периметра обоих яремных отверстий.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195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CE31BA-0095-4A70-BE25-9EEE8394D7E9}"/>
              </a:ext>
            </a:extLst>
          </p:cNvPr>
          <p:cNvSpPr txBox="1"/>
          <p:nvPr/>
        </p:nvSpPr>
        <p:spPr>
          <a:xfrm>
            <a:off x="764721" y="860129"/>
            <a:ext cx="10662557" cy="5432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биомеханических исследований -  объяснение гетерогенной архитектуры черепа, его окостенение, форму, швы, отверстия и сочленение с шейным отделом позвоночника.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исследования 3D КТ для визуализации линейных переломов.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статистических исследования показали, что часто при ЧМТ поражается каменистая часть височной кости.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solidFill>
                <a:srgbClr val="000000"/>
              </a:solidFill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нормативных исследований показали, что существуют стандартные значения размеров отверстий основания черепа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благодаря которым можно объяснить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некоторые симптомы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ПКС.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349FFD-476D-4178-AB43-06B12C3BFD72}"/>
              </a:ext>
            </a:extLst>
          </p:cNvPr>
          <p:cNvSpPr txBox="1"/>
          <p:nvPr/>
        </p:nvSpPr>
        <p:spPr>
          <a:xfrm>
            <a:off x="1546452" y="152243"/>
            <a:ext cx="90990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4000" b="0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Характеристика исследований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807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686555-8960-4F5F-92A5-8615FB211DCE}"/>
              </a:ext>
            </a:extLst>
          </p:cNvPr>
          <p:cNvSpPr txBox="1"/>
          <p:nvPr/>
        </p:nvSpPr>
        <p:spPr>
          <a:xfrm>
            <a:off x="1616528" y="135915"/>
            <a:ext cx="9376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4000" b="0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Биомеханические исследования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994934-088A-482B-B53F-904C9ED25FFE}"/>
              </a:ext>
            </a:extLst>
          </p:cNvPr>
          <p:cNvSpPr txBox="1"/>
          <p:nvPr/>
        </p:nvSpPr>
        <p:spPr>
          <a:xfrm>
            <a:off x="614856" y="1008993"/>
            <a:ext cx="1077976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проведенным исследованиям, кости черепа имеют большую толщину в областях, подверженных наибольшим опорно-двигательным нагрузкам, в частности – основание черепа.</a:t>
            </a:r>
          </a:p>
          <a:p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ысокая нагрузка приходится на лобную кость (точку удара), решетчатую кость и яремное отверстие. Из-за формы черепа костная структура подвержена нагрузкам, удаленным от точки удара. </a:t>
            </a:r>
          </a:p>
          <a:p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Большая часть травматической силы локализована в основании черепа из-за наличия множества отверстий в нем.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53393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DA9CB7-6231-4DA7-B9D5-ADA14F899904}"/>
              </a:ext>
            </a:extLst>
          </p:cNvPr>
          <p:cNvSpPr txBox="1"/>
          <p:nvPr/>
        </p:nvSpPr>
        <p:spPr>
          <a:xfrm>
            <a:off x="1748775" y="220024"/>
            <a:ext cx="90990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Биомеханические исследования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5C1840-6EE8-4891-8CFD-23B276064389}"/>
              </a:ext>
            </a:extLst>
          </p:cNvPr>
          <p:cNvSpPr txBox="1"/>
          <p:nvPr/>
        </p:nvSpPr>
        <p:spPr>
          <a:xfrm>
            <a:off x="567558" y="927910"/>
            <a:ext cx="11461531" cy="4492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 черепа у детей повреждаются в 30 раз больше, чем кости черепа,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т.к. кости имеют более прочную структуру.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взрослых кости свода черепа обладают свойствами сопротивления, аналогичными свойствам швов (значительно снижается риск деформации свода черепа).</a:t>
            </a:r>
            <a:b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Швы свода черепа более устойчивы к сжимающей нагрузке, чем швы основания черепа из-за их геометрического расположения. Швы свода расположены под углом относительно друг друга, а швы основания более вертикально.</a:t>
            </a:r>
            <a:b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220976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841E6A-D932-47A7-AF0A-A0F1677401C5}"/>
              </a:ext>
            </a:extLst>
          </p:cNvPr>
          <p:cNvSpPr txBox="1"/>
          <p:nvPr/>
        </p:nvSpPr>
        <p:spPr>
          <a:xfrm>
            <a:off x="1407729" y="283780"/>
            <a:ext cx="93765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Радиологические исследования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1EAEBA-AA74-43B9-94B1-E0BE456F8E52}"/>
              </a:ext>
            </a:extLst>
          </p:cNvPr>
          <p:cNvSpPr txBox="1"/>
          <p:nvPr/>
        </p:nvSpPr>
        <p:spPr>
          <a:xfrm>
            <a:off x="804041" y="1120676"/>
            <a:ext cx="1138795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роанализированы два исследования 3D- и 2D-КТ-реконструкции черепа детей, перенесших травму головы. </a:t>
            </a:r>
          </a:p>
          <a:p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Авторы описывают анатомические особенности швов черепа у детей и подчеркивают важность сравнения симметрии парных костей черепа и знание анатомических особенностей швов.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[Coats, Davis,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Mulroy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Idris]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20147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A5F8B3-5DCD-48A7-992C-C5DD9F4E95DB}"/>
              </a:ext>
            </a:extLst>
          </p:cNvPr>
          <p:cNvSpPr txBox="1"/>
          <p:nvPr/>
        </p:nvSpPr>
        <p:spPr>
          <a:xfrm>
            <a:off x="2021927" y="118675"/>
            <a:ext cx="93607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статистические исследования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5E7C81-57F3-41EC-BA3F-AEE678BC9776}"/>
              </a:ext>
            </a:extLst>
          </p:cNvPr>
          <p:cNvSpPr txBox="1"/>
          <p:nvPr/>
        </p:nvSpPr>
        <p:spPr>
          <a:xfrm>
            <a:off x="804041" y="941228"/>
            <a:ext cx="10941269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Переломы основания черепа встречаются в 19-21% случаев от всех травм черепа.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олько 4% из них сопровождаются серьезными травмами – основание черепа хорошо поглощает кинетическую энергию в месте приложения силы с минимальными повреждениями.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анализа 196 переломов основания черепа, 116 были локализованы в височной ямке, из них 60% - каменистая часть височной кости.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Leibu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линейных переломов: 45% - затылочно-сосцевидный шов, 35% -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лямбдовидный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[Meyer]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67056844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434</TotalTime>
  <Words>959</Words>
  <Application>Microsoft Office PowerPoint</Application>
  <PresentationFormat>Широкоэкранный</PresentationFormat>
  <Paragraphs>118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Open Sans</vt:lpstr>
      <vt:lpstr>Wingdings</vt:lpstr>
      <vt:lpstr>Ретро</vt:lpstr>
      <vt:lpstr>Биомеханический анализ травмы черепа и возможности нейрорадиологической интерпретации для объяснения постконтузионного синдрома: обзор литературы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Биомеханический анализ травмы черепа и возможности нейрорадиологической интерпретации для объяснения постконтузионного синдрома: обзор литературы </dc:title>
  <dc:creator>Дмитрий Чиняков</dc:creator>
  <cp:lastModifiedBy>Дмитрий Чиняков</cp:lastModifiedBy>
  <cp:revision>25</cp:revision>
  <dcterms:created xsi:type="dcterms:W3CDTF">2021-05-05T11:51:53Z</dcterms:created>
  <dcterms:modified xsi:type="dcterms:W3CDTF">2021-05-11T03:26:14Z</dcterms:modified>
</cp:coreProperties>
</file>