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01.03.2024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Classification of mental and behavioral disorders in ICD-10</a:t>
            </a:r>
            <a:endParaRPr lang="ru-RU" dirty="0"/>
          </a:p>
        </p:txBody>
      </p:sp>
      <p:sp>
        <p:nvSpPr>
          <p:cNvPr id="3" name="Подзаголовок 2"/>
          <p:cNvSpPr>
            <a:spLocks noGrp="1"/>
          </p:cNvSpPr>
          <p:nvPr>
            <p:ph type="subTitle" idx="1"/>
          </p:nvPr>
        </p:nvSpPr>
        <p:spPr/>
        <p:txBody>
          <a:bodyPr/>
          <a:lstStyle/>
          <a:p>
            <a:r>
              <a:rPr lang="en-US" dirty="0">
                <a:solidFill>
                  <a:schemeClr val="tx1"/>
                </a:solidFill>
                <a:latin typeface="Arial Narrow" panose="020B0606020202030204" pitchFamily="34" charset="0"/>
              </a:rPr>
              <a:t>general patterns of the dynamics of mental </a:t>
            </a:r>
            <a:r>
              <a:rPr lang="en-US" dirty="0" smtClean="0">
                <a:solidFill>
                  <a:schemeClr val="tx1"/>
                </a:solidFill>
                <a:latin typeface="Arial Narrow" panose="020B0606020202030204" pitchFamily="34" charset="0"/>
              </a:rPr>
              <a:t>illness</a:t>
            </a:r>
            <a:endParaRPr lang="ru-RU" dirty="0"/>
          </a:p>
        </p:txBody>
      </p:sp>
    </p:spTree>
    <p:extLst>
      <p:ext uri="{BB962C8B-B14F-4D97-AF65-F5344CB8AC3E}">
        <p14:creationId xmlns:p14="http://schemas.microsoft.com/office/powerpoint/2010/main" val="427091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GROUPS OF MENTAL ILLNESSES</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a:buFont typeface="Wingdings" panose="05000000000000000000" pitchFamily="2" charset="2"/>
              <a:buChar char="q"/>
            </a:pPr>
            <a:r>
              <a:rPr lang="en-US" dirty="0" smtClean="0">
                <a:latin typeface="Arial Narrow" panose="020B0606020202030204" pitchFamily="34" charset="0"/>
              </a:rPr>
              <a:t>Psychogenic</a:t>
            </a:r>
            <a:endParaRPr lang="ru-RU" dirty="0" smtClean="0">
              <a:latin typeface="Arial Narrow" panose="020B0606020202030204" pitchFamily="34" charset="0"/>
            </a:endParaRPr>
          </a:p>
          <a:p>
            <a:pPr>
              <a:buFont typeface="Wingdings" panose="05000000000000000000" pitchFamily="2" charset="2"/>
              <a:buChar char="q"/>
            </a:pPr>
            <a:r>
              <a:rPr lang="en-US" dirty="0" smtClean="0">
                <a:latin typeface="Arial Narrow" panose="020B0606020202030204" pitchFamily="34" charset="0"/>
              </a:rPr>
              <a:t>Organic</a:t>
            </a:r>
            <a:endParaRPr lang="ru-RU" dirty="0" smtClean="0">
              <a:latin typeface="Arial Narrow" panose="020B0606020202030204" pitchFamily="34" charset="0"/>
            </a:endParaRPr>
          </a:p>
          <a:p>
            <a:pPr>
              <a:buFont typeface="Wingdings" panose="05000000000000000000" pitchFamily="2" charset="2"/>
              <a:buChar char="q"/>
            </a:pPr>
            <a:r>
              <a:rPr lang="en-US" dirty="0" smtClean="0">
                <a:latin typeface="Arial Narrow" panose="020B0606020202030204" pitchFamily="34" charset="0"/>
              </a:rPr>
              <a:t>Endogenous</a:t>
            </a:r>
            <a:endParaRPr lang="ru-RU" dirty="0">
              <a:latin typeface="Arial Narrow" panose="020B0606020202030204" pitchFamily="34" charset="0"/>
            </a:endParaRPr>
          </a:p>
        </p:txBody>
      </p:sp>
    </p:spTree>
    <p:extLst>
      <p:ext uri="{BB962C8B-B14F-4D97-AF65-F5344CB8AC3E}">
        <p14:creationId xmlns:p14="http://schemas.microsoft.com/office/powerpoint/2010/main" val="3954010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latin typeface="Arial Narrow" panose="020B0606020202030204" pitchFamily="34" charset="0"/>
              </a:rPr>
              <a:t>Psychogeny</a:t>
            </a:r>
            <a:r>
              <a:rPr lang="en-US" dirty="0">
                <a:latin typeface="Arial Narrow" panose="020B0606020202030204" pitchFamily="34" charset="0"/>
              </a:rPr>
              <a:t> ("illness from trouble")</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marL="0" indent="0">
              <a:buNone/>
            </a:pPr>
            <a:r>
              <a:rPr lang="en-US" dirty="0">
                <a:latin typeface="Arial Narrow" panose="020B0606020202030204" pitchFamily="34" charset="0"/>
              </a:rPr>
              <a:t>the etiological factor is microsocial conflict, </a:t>
            </a:r>
            <a:r>
              <a:rPr lang="en-US" dirty="0" err="1">
                <a:latin typeface="Arial Narrow" panose="020B0606020202030204" pitchFamily="34" charset="0"/>
              </a:rPr>
              <a:t>psychotrauma</a:t>
            </a:r>
            <a:r>
              <a:rPr lang="en-US" dirty="0">
                <a:latin typeface="Arial Narrow" panose="020B0606020202030204" pitchFamily="34" charset="0"/>
              </a:rPr>
              <a:t> – the interaction of a person with an unacceptable situation in the relationship </a:t>
            </a:r>
            <a:r>
              <a:rPr lang="en-US" dirty="0" smtClean="0">
                <a:latin typeface="Arial Narrow" panose="020B0606020202030204" pitchFamily="34" charset="0"/>
              </a:rPr>
              <a:t>system</a:t>
            </a:r>
            <a:endParaRPr lang="ru-RU" dirty="0" smtClean="0">
              <a:latin typeface="Arial Narrow" panose="020B0606020202030204" pitchFamily="34" charset="0"/>
            </a:endParaRPr>
          </a:p>
          <a:p>
            <a:pPr marL="0" indent="0">
              <a:buNone/>
            </a:pPr>
            <a:r>
              <a:rPr lang="en-US" dirty="0" smtClean="0">
                <a:latin typeface="Arial Narrow" panose="020B0606020202030204" pitchFamily="34" charset="0"/>
              </a:rPr>
              <a:t>there </a:t>
            </a:r>
            <a:r>
              <a:rPr lang="en-US" dirty="0">
                <a:latin typeface="Arial Narrow" panose="020B0606020202030204" pitchFamily="34" charset="0"/>
              </a:rPr>
              <a:t>are no changes in the biological structure of the brain</a:t>
            </a:r>
            <a:endParaRPr lang="ru-RU" dirty="0">
              <a:latin typeface="Arial Narrow" panose="020B0606020202030204" pitchFamily="34" charset="0"/>
            </a:endParaRPr>
          </a:p>
        </p:txBody>
      </p:sp>
    </p:spTree>
    <p:extLst>
      <p:ext uri="{BB962C8B-B14F-4D97-AF65-F5344CB8AC3E}">
        <p14:creationId xmlns:p14="http://schemas.microsoft.com/office/powerpoint/2010/main" val="88615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Criteria for psychogenic disorder</a:t>
            </a:r>
            <a:endParaRPr lang="ru-RU" dirty="0">
              <a:latin typeface="Arial Narrow" panose="020B0606020202030204" pitchFamily="34" charset="0"/>
            </a:endParaRPr>
          </a:p>
        </p:txBody>
      </p:sp>
      <p:sp>
        <p:nvSpPr>
          <p:cNvPr id="3" name="Объект 2"/>
          <p:cNvSpPr>
            <a:spLocks noGrp="1"/>
          </p:cNvSpPr>
          <p:nvPr>
            <p:ph idx="1"/>
          </p:nvPr>
        </p:nvSpPr>
        <p:spPr/>
        <p:txBody>
          <a:bodyPr>
            <a:normAutofit lnSpcReduction="10000"/>
          </a:bodyPr>
          <a:lstStyle/>
          <a:p>
            <a:r>
              <a:rPr lang="en-US" dirty="0">
                <a:latin typeface="Arial Narrow" panose="020B0606020202030204" pitchFamily="34" charset="0"/>
              </a:rPr>
              <a:t>the development of disorders is preceded by </a:t>
            </a:r>
            <a:r>
              <a:rPr lang="en-US" dirty="0" err="1">
                <a:latin typeface="Arial Narrow" panose="020B0606020202030204" pitchFamily="34" charset="0"/>
              </a:rPr>
              <a:t>psychotrauma</a:t>
            </a:r>
            <a:r>
              <a:rPr lang="en-US" dirty="0">
                <a:latin typeface="Arial Narrow" panose="020B0606020202030204" pitchFamily="34" charset="0"/>
              </a:rPr>
              <a:t>, i.e. there is a chronological relationship between the cause and the mental disorder</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in </a:t>
            </a:r>
            <a:r>
              <a:rPr lang="en-US" dirty="0">
                <a:latin typeface="Arial Narrow" panose="020B0606020202030204" pitchFamily="34" charset="0"/>
              </a:rPr>
              <a:t>painful experiences, this </a:t>
            </a:r>
            <a:r>
              <a:rPr lang="en-US" dirty="0" err="1">
                <a:latin typeface="Arial Narrow" panose="020B0606020202030204" pitchFamily="34" charset="0"/>
              </a:rPr>
              <a:t>psychotrauma</a:t>
            </a:r>
            <a:r>
              <a:rPr lang="en-US" dirty="0">
                <a:latin typeface="Arial Narrow" panose="020B0606020202030204" pitchFamily="34" charset="0"/>
              </a:rPr>
              <a:t> is reflected, i.e. the cause must be clear, the binding to the cause is fast and logical</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after </a:t>
            </a:r>
            <a:r>
              <a:rPr lang="en-US" dirty="0">
                <a:latin typeface="Arial Narrow" panose="020B0606020202030204" pitchFamily="34" charset="0"/>
              </a:rPr>
              <a:t>the cessation of the </a:t>
            </a:r>
            <a:r>
              <a:rPr lang="en-US" dirty="0" err="1">
                <a:latin typeface="Arial Narrow" panose="020B0606020202030204" pitchFamily="34" charset="0"/>
              </a:rPr>
              <a:t>psychotraumatic</a:t>
            </a:r>
            <a:r>
              <a:rPr lang="en-US" dirty="0">
                <a:latin typeface="Arial Narrow" panose="020B0606020202030204" pitchFamily="34" charset="0"/>
              </a:rPr>
              <a:t> factor or its </a:t>
            </a:r>
            <a:r>
              <a:rPr lang="en-US" dirty="0" err="1">
                <a:latin typeface="Arial Narrow" panose="020B0606020202030204" pitchFamily="34" charset="0"/>
              </a:rPr>
              <a:t>deactualization</a:t>
            </a:r>
            <a:r>
              <a:rPr lang="en-US" dirty="0">
                <a:latin typeface="Arial Narrow" panose="020B0606020202030204" pitchFamily="34" charset="0"/>
              </a:rPr>
              <a:t>, the disease stops</a:t>
            </a:r>
            <a:endParaRPr lang="ru-RU" dirty="0">
              <a:latin typeface="Arial Narrow" panose="020B0606020202030204" pitchFamily="34" charset="0"/>
            </a:endParaRPr>
          </a:p>
        </p:txBody>
      </p:sp>
    </p:spTree>
    <p:extLst>
      <p:ext uri="{BB962C8B-B14F-4D97-AF65-F5344CB8AC3E}">
        <p14:creationId xmlns:p14="http://schemas.microsoft.com/office/powerpoint/2010/main" val="3944073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ORGANIC BRAIN DISEASES</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marL="0" indent="0">
              <a:buNone/>
            </a:pPr>
            <a:r>
              <a:rPr lang="en-US" dirty="0">
                <a:latin typeface="Arial Narrow" panose="020B0606020202030204" pitchFamily="34" charset="0"/>
              </a:rPr>
              <a:t>there is a biological effect on the brain (exogenous, </a:t>
            </a:r>
            <a:r>
              <a:rPr lang="en-US" dirty="0" err="1">
                <a:latin typeface="Arial Narrow" panose="020B0606020202030204" pitchFamily="34" charset="0"/>
              </a:rPr>
              <a:t>somatogenic</a:t>
            </a:r>
            <a:r>
              <a:rPr lang="en-US" dirty="0">
                <a:latin typeface="Arial Narrow" panose="020B0606020202030204" pitchFamily="34" charset="0"/>
              </a:rPr>
              <a:t>) with structural damage to brain tissue</a:t>
            </a:r>
            <a:endParaRPr lang="ru-RU" dirty="0">
              <a:latin typeface="Arial Narrow" panose="020B0606020202030204" pitchFamily="34" charset="0"/>
            </a:endParaRPr>
          </a:p>
        </p:txBody>
      </p:sp>
    </p:spTree>
    <p:extLst>
      <p:ext uri="{BB962C8B-B14F-4D97-AF65-F5344CB8AC3E}">
        <p14:creationId xmlns:p14="http://schemas.microsoft.com/office/powerpoint/2010/main" val="285206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Criteria for organic brain disorder</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r>
              <a:rPr lang="en-US" dirty="0">
                <a:latin typeface="Arial Narrow" panose="020B0606020202030204" pitchFamily="34" charset="0"/>
              </a:rPr>
              <a:t>the disease occurs against the background of exposure to harmfulness</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the </a:t>
            </a:r>
            <a:r>
              <a:rPr lang="en-US" dirty="0">
                <a:latin typeface="Arial Narrow" panose="020B0606020202030204" pitchFamily="34" charset="0"/>
              </a:rPr>
              <a:t>severity of the disorder depends on the strength and nature of the damaging factor</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the </a:t>
            </a:r>
            <a:r>
              <a:rPr lang="en-US" dirty="0">
                <a:latin typeface="Arial Narrow" panose="020B0606020202030204" pitchFamily="34" charset="0"/>
              </a:rPr>
              <a:t>course of the disease also depends on the strength and nature of the damaging factor</a:t>
            </a:r>
            <a:endParaRPr lang="ru-RU" dirty="0">
              <a:latin typeface="Arial Narrow" panose="020B0606020202030204" pitchFamily="34" charset="0"/>
            </a:endParaRPr>
          </a:p>
        </p:txBody>
      </p:sp>
    </p:spTree>
    <p:extLst>
      <p:ext uri="{BB962C8B-B14F-4D97-AF65-F5344CB8AC3E}">
        <p14:creationId xmlns:p14="http://schemas.microsoft.com/office/powerpoint/2010/main" val="524864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Endogenous diseases</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r>
              <a:rPr lang="en-US" dirty="0">
                <a:latin typeface="Arial Narrow" panose="020B0606020202030204" pitchFamily="34" charset="0"/>
              </a:rPr>
              <a:t>The absence of a traumatic situation or a damaging </a:t>
            </a:r>
            <a:r>
              <a:rPr lang="en-US" dirty="0" smtClean="0">
                <a:latin typeface="Arial Narrow" panose="020B0606020202030204" pitchFamily="34" charset="0"/>
              </a:rPr>
              <a:t>factor</a:t>
            </a:r>
            <a:endParaRPr lang="ru-RU" dirty="0" smtClean="0">
              <a:latin typeface="Arial Narrow" panose="020B0606020202030204" pitchFamily="34" charset="0"/>
            </a:endParaRPr>
          </a:p>
          <a:p>
            <a:r>
              <a:rPr lang="en-US" dirty="0" smtClean="0">
                <a:latin typeface="Arial Narrow" panose="020B0606020202030204" pitchFamily="34" charset="0"/>
              </a:rPr>
              <a:t>There </a:t>
            </a:r>
            <a:r>
              <a:rPr lang="en-US" dirty="0">
                <a:latin typeface="Arial Narrow" panose="020B0606020202030204" pitchFamily="34" charset="0"/>
              </a:rPr>
              <a:t>is no structural </a:t>
            </a:r>
            <a:r>
              <a:rPr lang="en-US" dirty="0" smtClean="0">
                <a:latin typeface="Arial Narrow" panose="020B0606020202030204" pitchFamily="34" charset="0"/>
              </a:rPr>
              <a:t>basis</a:t>
            </a:r>
            <a:endParaRPr lang="ru-RU" dirty="0" smtClean="0">
              <a:latin typeface="Arial Narrow" panose="020B0606020202030204" pitchFamily="34" charset="0"/>
            </a:endParaRPr>
          </a:p>
          <a:p>
            <a:r>
              <a:rPr lang="en-US" dirty="0" smtClean="0">
                <a:latin typeface="Arial Narrow" panose="020B0606020202030204" pitchFamily="34" charset="0"/>
              </a:rPr>
              <a:t>The </a:t>
            </a:r>
            <a:r>
              <a:rPr lang="en-US" dirty="0">
                <a:latin typeface="Arial Narrow" panose="020B0606020202030204" pitchFamily="34" charset="0"/>
              </a:rPr>
              <a:t>course and outcome of the disease do not depend on the action of harmful substances, the disease proceeds according to its own internal laws</a:t>
            </a:r>
            <a:endParaRPr lang="ru-RU" dirty="0">
              <a:latin typeface="Arial Narrow" panose="020B0606020202030204" pitchFamily="34" charset="0"/>
            </a:endParaRPr>
          </a:p>
        </p:txBody>
      </p:sp>
    </p:spTree>
    <p:extLst>
      <p:ext uri="{BB962C8B-B14F-4D97-AF65-F5344CB8AC3E}">
        <p14:creationId xmlns:p14="http://schemas.microsoft.com/office/powerpoint/2010/main" val="1469734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MENTAL DISORDER</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marL="0" indent="0">
              <a:buNone/>
            </a:pPr>
            <a:r>
              <a:rPr lang="en-US" dirty="0">
                <a:latin typeface="Arial Narrow" panose="020B0606020202030204" pitchFamily="34" charset="0"/>
              </a:rPr>
              <a:t>The term "mental disorder" refers to a clinically defined group of symptoms or behavioral signs that in most cases cause suffering and interfere with personal functioning</a:t>
            </a:r>
            <a:endParaRPr lang="ru-RU" dirty="0">
              <a:latin typeface="Arial Narrow" panose="020B0606020202030204" pitchFamily="34" charset="0"/>
            </a:endParaRPr>
          </a:p>
        </p:txBody>
      </p:sp>
    </p:spTree>
    <p:extLst>
      <p:ext uri="{BB962C8B-B14F-4D97-AF65-F5344CB8AC3E}">
        <p14:creationId xmlns:p14="http://schemas.microsoft.com/office/powerpoint/2010/main" val="3051606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latin typeface="Arial Narrow" panose="020B0606020202030204" pitchFamily="34" charset="0"/>
              </a:rPr>
              <a:t>The course and outcomes of mental illness</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marL="0" indent="0">
              <a:buNone/>
            </a:pPr>
            <a:r>
              <a:rPr lang="en-US" dirty="0">
                <a:latin typeface="Arial Narrow" panose="020B0606020202030204" pitchFamily="34" charset="0"/>
              </a:rPr>
              <a:t>Mental illnesses can have a continuous, paroxysmal, mixed and other course</a:t>
            </a:r>
            <a:r>
              <a:rPr lang="en-US" dirty="0" smtClean="0">
                <a:latin typeface="Arial Narrow" panose="020B0606020202030204" pitchFamily="34" charset="0"/>
              </a:rPr>
              <a:t>.</a:t>
            </a:r>
            <a:endParaRPr lang="ru-RU" dirty="0" smtClean="0">
              <a:latin typeface="Arial Narrow" panose="020B0606020202030204" pitchFamily="34" charset="0"/>
            </a:endParaRPr>
          </a:p>
          <a:p>
            <a:pPr marL="0" indent="0">
              <a:buNone/>
            </a:pPr>
            <a:r>
              <a:rPr lang="en-US" dirty="0">
                <a:latin typeface="Arial Narrow" panose="020B0606020202030204" pitchFamily="34" charset="0"/>
              </a:rPr>
              <a:t>With the </a:t>
            </a:r>
            <a:r>
              <a:rPr lang="en-US" b="1" i="1" dirty="0">
                <a:latin typeface="Arial Narrow" panose="020B0606020202030204" pitchFamily="34" charset="0"/>
              </a:rPr>
              <a:t>continuous</a:t>
            </a:r>
            <a:r>
              <a:rPr lang="en-US" dirty="0">
                <a:latin typeface="Arial Narrow" panose="020B0606020202030204" pitchFamily="34" charset="0"/>
              </a:rPr>
              <a:t> course of the disease, there is a steady increase and complication of </a:t>
            </a:r>
            <a:r>
              <a:rPr lang="en-US" dirty="0" smtClean="0">
                <a:latin typeface="Arial Narrow" panose="020B0606020202030204" pitchFamily="34" charset="0"/>
              </a:rPr>
              <a:t>disorders</a:t>
            </a:r>
            <a:endParaRPr lang="ru-RU" dirty="0" smtClean="0">
              <a:latin typeface="Arial Narrow" panose="020B0606020202030204" pitchFamily="34" charset="0"/>
            </a:endParaRPr>
          </a:p>
          <a:p>
            <a:pPr marL="0" indent="0">
              <a:buNone/>
            </a:pPr>
            <a:r>
              <a:rPr lang="en-US" dirty="0">
                <a:latin typeface="Arial Narrow" panose="020B0606020202030204" pitchFamily="34" charset="0"/>
              </a:rPr>
              <a:t>The </a:t>
            </a:r>
            <a:r>
              <a:rPr lang="en-US" b="1" i="1" dirty="0">
                <a:latin typeface="Arial Narrow" panose="020B0606020202030204" pitchFamily="34" charset="0"/>
              </a:rPr>
              <a:t>paroxysmal</a:t>
            </a:r>
            <a:r>
              <a:rPr lang="en-US" dirty="0">
                <a:latin typeface="Arial Narrow" panose="020B0606020202030204" pitchFamily="34" charset="0"/>
              </a:rPr>
              <a:t> course is characterized by alternating bouts of illness and light intervals when manifestations of the disease are absent or minimal</a:t>
            </a:r>
            <a:r>
              <a:rPr lang="en-US" dirty="0" smtClean="0">
                <a:latin typeface="Arial Narrow" panose="020B0606020202030204" pitchFamily="34" charset="0"/>
              </a:rPr>
              <a:t>.</a:t>
            </a:r>
            <a:endParaRPr lang="ru-RU" smtClean="0">
              <a:latin typeface="Arial Narrow" panose="020B0606020202030204" pitchFamily="34" charset="0"/>
            </a:endParaRPr>
          </a:p>
          <a:p>
            <a:pPr marL="0" indent="0">
              <a:buNone/>
            </a:pPr>
            <a:endParaRPr lang="ru-RU" dirty="0">
              <a:latin typeface="Arial Narrow" panose="020B0606020202030204" pitchFamily="34" charset="0"/>
            </a:endParaRPr>
          </a:p>
        </p:txBody>
      </p:sp>
    </p:spTree>
    <p:extLst>
      <p:ext uri="{BB962C8B-B14F-4D97-AF65-F5344CB8AC3E}">
        <p14:creationId xmlns:p14="http://schemas.microsoft.com/office/powerpoint/2010/main" val="2702836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4525963"/>
          </a:xfrm>
        </p:spPr>
        <p:txBody>
          <a:bodyPr>
            <a:normAutofit fontScale="92500" lnSpcReduction="10000"/>
          </a:bodyPr>
          <a:lstStyle/>
          <a:p>
            <a:pPr marL="0" indent="0">
              <a:buNone/>
            </a:pPr>
            <a:r>
              <a:rPr lang="en-US" dirty="0">
                <a:latin typeface="Arial Narrow" panose="020B0606020202030204" pitchFamily="34" charset="0"/>
              </a:rPr>
              <a:t>The following stages are distinguished in the development of mental illness: initial, manifest, flowering and reverse development of the disease</a:t>
            </a:r>
            <a:r>
              <a:rPr lang="en-US" dirty="0" smtClean="0">
                <a:latin typeface="Arial Narrow" panose="020B0606020202030204" pitchFamily="34" charset="0"/>
              </a:rPr>
              <a:t>.</a:t>
            </a:r>
            <a:endParaRPr lang="ru-RU" dirty="0" smtClean="0">
              <a:latin typeface="Arial Narrow" panose="020B0606020202030204" pitchFamily="34" charset="0"/>
            </a:endParaRPr>
          </a:p>
          <a:p>
            <a:pPr marL="0" indent="0">
              <a:buNone/>
            </a:pPr>
            <a:r>
              <a:rPr lang="en-US" dirty="0">
                <a:latin typeface="Arial Narrow" panose="020B0606020202030204" pitchFamily="34" charset="0"/>
              </a:rPr>
              <a:t>The premorbid period preceding the municipal stage is of great importance in the development of mental illness. In this period, personal characteristics, character accentuations, and the level of maturity of the personality predisposing to a particular disease are evaluated. Premorbid features include signs of </a:t>
            </a:r>
            <a:r>
              <a:rPr lang="en-US" dirty="0" err="1">
                <a:latin typeface="Arial Narrow" panose="020B0606020202030204" pitchFamily="34" charset="0"/>
              </a:rPr>
              <a:t>dysontogenesis</a:t>
            </a:r>
            <a:r>
              <a:rPr lang="en-US" dirty="0">
                <a:latin typeface="Arial Narrow" panose="020B0606020202030204" pitchFamily="34" charset="0"/>
              </a:rPr>
              <a:t>, which are found in a child from birth.</a:t>
            </a:r>
            <a:endParaRPr lang="ru-RU" dirty="0">
              <a:latin typeface="Arial Narrow" panose="020B0606020202030204" pitchFamily="34" charset="0"/>
            </a:endParaRPr>
          </a:p>
        </p:txBody>
      </p:sp>
    </p:spTree>
    <p:extLst>
      <p:ext uri="{BB962C8B-B14F-4D97-AF65-F5344CB8AC3E}">
        <p14:creationId xmlns:p14="http://schemas.microsoft.com/office/powerpoint/2010/main" val="172636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229600" cy="4525963"/>
          </a:xfrm>
        </p:spPr>
        <p:txBody>
          <a:bodyPr>
            <a:normAutofit fontScale="92500" lnSpcReduction="20000"/>
          </a:bodyPr>
          <a:lstStyle/>
          <a:p>
            <a:pPr marL="0" indent="0">
              <a:buNone/>
            </a:pPr>
            <a:r>
              <a:rPr lang="en-US" dirty="0">
                <a:latin typeface="Arial Narrow" panose="020B0606020202030204" pitchFamily="34" charset="0"/>
              </a:rPr>
              <a:t>In the </a:t>
            </a:r>
            <a:r>
              <a:rPr lang="en-US" b="1" i="1" dirty="0">
                <a:latin typeface="Arial Narrow" panose="020B0606020202030204" pitchFamily="34" charset="0"/>
              </a:rPr>
              <a:t>initial</a:t>
            </a:r>
            <a:r>
              <a:rPr lang="en-US" dirty="0">
                <a:latin typeface="Arial Narrow" panose="020B0606020202030204" pitchFamily="34" charset="0"/>
              </a:rPr>
              <a:t> period, patients show isolated, unstable signs of the disease, which often manifest themselves </a:t>
            </a:r>
            <a:r>
              <a:rPr lang="en-US" dirty="0" smtClean="0">
                <a:latin typeface="Arial Narrow" panose="020B0606020202030204" pitchFamily="34" charset="0"/>
              </a:rPr>
              <a:t>episodically</a:t>
            </a:r>
            <a:endParaRPr lang="ru-RU" dirty="0" smtClean="0">
              <a:latin typeface="Arial Narrow" panose="020B0606020202030204" pitchFamily="34" charset="0"/>
            </a:endParaRPr>
          </a:p>
          <a:p>
            <a:pPr marL="0" indent="0">
              <a:buNone/>
            </a:pPr>
            <a:r>
              <a:rPr lang="en-US" dirty="0">
                <a:latin typeface="Arial Narrow" panose="020B0606020202030204" pitchFamily="34" charset="0"/>
              </a:rPr>
              <a:t>The initial period may be replaced by a </a:t>
            </a:r>
            <a:r>
              <a:rPr lang="en-US" b="1" i="1" dirty="0">
                <a:latin typeface="Arial Narrow" panose="020B0606020202030204" pitchFamily="34" charset="0"/>
              </a:rPr>
              <a:t>manifest</a:t>
            </a:r>
            <a:r>
              <a:rPr lang="en-US" dirty="0">
                <a:latin typeface="Arial Narrow" panose="020B0606020202030204" pitchFamily="34" charset="0"/>
              </a:rPr>
              <a:t> period. During this period, symptoms typical of this disease appear with the formation of all the main signs of the </a:t>
            </a:r>
            <a:r>
              <a:rPr lang="en-US" dirty="0" smtClean="0">
                <a:latin typeface="Arial Narrow" panose="020B0606020202030204" pitchFamily="34" charset="0"/>
              </a:rPr>
              <a:t>disease</a:t>
            </a:r>
            <a:endParaRPr lang="ru-RU" dirty="0" smtClean="0">
              <a:latin typeface="Arial Narrow" panose="020B0606020202030204" pitchFamily="34" charset="0"/>
            </a:endParaRPr>
          </a:p>
          <a:p>
            <a:pPr marL="0" indent="0">
              <a:buNone/>
            </a:pPr>
            <a:r>
              <a:rPr lang="en-US" dirty="0">
                <a:latin typeface="Arial Narrow" panose="020B0606020202030204" pitchFamily="34" charset="0"/>
              </a:rPr>
              <a:t>The period of </a:t>
            </a:r>
            <a:r>
              <a:rPr lang="en-US" b="1" i="1" dirty="0">
                <a:latin typeface="Arial Narrow" panose="020B0606020202030204" pitchFamily="34" charset="0"/>
              </a:rPr>
              <a:t>reverse development </a:t>
            </a:r>
            <a:r>
              <a:rPr lang="en-US" dirty="0">
                <a:latin typeface="Arial Narrow" panose="020B0606020202030204" pitchFamily="34" charset="0"/>
              </a:rPr>
              <a:t>is characterized by the gradual disappearance of symptoms and, in some cases, the appearance of a critical attitude towards the disease.</a:t>
            </a:r>
            <a:endParaRPr lang="ru-RU" dirty="0">
              <a:latin typeface="Arial Narrow" panose="020B0606020202030204" pitchFamily="34" charset="0"/>
            </a:endParaRPr>
          </a:p>
        </p:txBody>
      </p:sp>
    </p:spTree>
    <p:extLst>
      <p:ext uri="{BB962C8B-B14F-4D97-AF65-F5344CB8AC3E}">
        <p14:creationId xmlns:p14="http://schemas.microsoft.com/office/powerpoint/2010/main" val="119179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latin typeface="Arial Narrow" panose="020B0606020202030204" pitchFamily="34" charset="0"/>
              </a:rPr>
              <a:t>The main approaches to the systematics of mental disorders</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a:buFont typeface="Wingdings" panose="05000000000000000000" pitchFamily="2" charset="2"/>
              <a:buChar char="q"/>
            </a:pPr>
            <a:r>
              <a:rPr lang="en-US" b="1" i="1" dirty="0" err="1">
                <a:latin typeface="Arial Narrow" panose="020B0606020202030204" pitchFamily="34" charset="0"/>
              </a:rPr>
              <a:t>Syndromological</a:t>
            </a:r>
            <a:r>
              <a:rPr lang="en-US" dirty="0">
                <a:latin typeface="Arial Narrow" panose="020B0606020202030204" pitchFamily="34" charset="0"/>
              </a:rPr>
              <a:t> – identification of the leading syndrome at the </a:t>
            </a:r>
            <a:r>
              <a:rPr lang="en-US" dirty="0" smtClean="0">
                <a:latin typeface="Arial Narrow" panose="020B0606020202030204" pitchFamily="34" charset="0"/>
              </a:rPr>
              <a:t>moment</a:t>
            </a:r>
            <a:endParaRPr lang="ru-RU" dirty="0" smtClean="0">
              <a:latin typeface="Arial Narrow" panose="020B0606020202030204" pitchFamily="34" charset="0"/>
            </a:endParaRPr>
          </a:p>
          <a:p>
            <a:pPr>
              <a:buFont typeface="Wingdings" panose="05000000000000000000" pitchFamily="2" charset="2"/>
              <a:buChar char="q"/>
            </a:pPr>
            <a:r>
              <a:rPr lang="en-US" b="1" i="1" dirty="0" err="1" smtClean="0">
                <a:latin typeface="Arial Narrow" panose="020B0606020202030204" pitchFamily="34" charset="0"/>
              </a:rPr>
              <a:t>Nosological</a:t>
            </a:r>
            <a:r>
              <a:rPr lang="en-US" dirty="0" smtClean="0">
                <a:latin typeface="Arial Narrow" panose="020B0606020202030204" pitchFamily="34" charset="0"/>
              </a:rPr>
              <a:t> </a:t>
            </a:r>
            <a:r>
              <a:rPr lang="en-US" dirty="0">
                <a:latin typeface="Arial Narrow" panose="020B0606020202030204" pitchFamily="34" charset="0"/>
              </a:rPr>
              <a:t>is the definition of a disease, that is, a class of disorders having a common etiology, pathogenesis, symptoms and </a:t>
            </a:r>
            <a:r>
              <a:rPr lang="en-US" dirty="0" smtClean="0">
                <a:latin typeface="Arial Narrow" panose="020B0606020202030204" pitchFamily="34" charset="0"/>
              </a:rPr>
              <a:t>course</a:t>
            </a:r>
            <a:endParaRPr lang="ru-RU" dirty="0" smtClean="0">
              <a:latin typeface="Arial Narrow" panose="020B0606020202030204" pitchFamily="34" charset="0"/>
            </a:endParaRPr>
          </a:p>
          <a:p>
            <a:pPr>
              <a:buFont typeface="Wingdings" panose="05000000000000000000" pitchFamily="2" charset="2"/>
              <a:buChar char="q"/>
            </a:pPr>
            <a:r>
              <a:rPr lang="en-US" b="1" i="1" dirty="0" smtClean="0">
                <a:latin typeface="Arial Narrow" panose="020B0606020202030204" pitchFamily="34" charset="0"/>
              </a:rPr>
              <a:t>Pragmatic</a:t>
            </a:r>
            <a:r>
              <a:rPr lang="en-US" dirty="0" smtClean="0">
                <a:latin typeface="Arial Narrow" panose="020B0606020202030204" pitchFamily="34" charset="0"/>
              </a:rPr>
              <a:t> </a:t>
            </a:r>
            <a:r>
              <a:rPr lang="en-US" dirty="0">
                <a:latin typeface="Arial Narrow" panose="020B0606020202030204" pitchFamily="34" charset="0"/>
              </a:rPr>
              <a:t>– statistical, based on formal criteria that are recognized by most doctors</a:t>
            </a:r>
            <a:endParaRPr lang="ru-RU" dirty="0">
              <a:latin typeface="Arial Narrow" panose="020B0606020202030204" pitchFamily="34" charset="0"/>
            </a:endParaRPr>
          </a:p>
        </p:txBody>
      </p:sp>
    </p:spTree>
    <p:extLst>
      <p:ext uri="{BB962C8B-B14F-4D97-AF65-F5344CB8AC3E}">
        <p14:creationId xmlns:p14="http://schemas.microsoft.com/office/powerpoint/2010/main" val="1893566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Disease outcomes</a:t>
            </a:r>
            <a:endParaRPr lang="ru-RU" dirty="0">
              <a:latin typeface="Arial Narrow" panose="020B0606020202030204" pitchFamily="34" charset="0"/>
            </a:endParaRPr>
          </a:p>
        </p:txBody>
      </p:sp>
      <p:sp>
        <p:nvSpPr>
          <p:cNvPr id="3" name="Объект 2"/>
          <p:cNvSpPr>
            <a:spLocks noGrp="1"/>
          </p:cNvSpPr>
          <p:nvPr>
            <p:ph idx="1"/>
          </p:nvPr>
        </p:nvSpPr>
        <p:spPr/>
        <p:txBody>
          <a:bodyPr>
            <a:normAutofit/>
          </a:bodyPr>
          <a:lstStyle/>
          <a:p>
            <a:pPr marL="0" indent="0">
              <a:buNone/>
            </a:pPr>
            <a:r>
              <a:rPr lang="en-US" dirty="0">
                <a:latin typeface="Arial Narrow" panose="020B0606020202030204" pitchFamily="34" charset="0"/>
              </a:rPr>
              <a:t>Mental illness can have different outcomes. </a:t>
            </a:r>
            <a:r>
              <a:rPr lang="en-US" i="1" dirty="0">
                <a:latin typeface="Arial Narrow" panose="020B0606020202030204" pitchFamily="34" charset="0"/>
              </a:rPr>
              <a:t>Recovery</a:t>
            </a:r>
            <a:r>
              <a:rPr lang="en-US" dirty="0">
                <a:latin typeface="Arial Narrow" panose="020B0606020202030204" pitchFamily="34" charset="0"/>
              </a:rPr>
              <a:t> is relatively rare, for example, in reactive psychoses, in which complete disappearance of symptoms and restoration of mental activity are possible. Recovery is more often observed with some more or less pronounced personality changes while maintaining adaptation to the environment. At the same time, the personality changes that have appeared are noticed only by close people</a:t>
            </a:r>
            <a:r>
              <a:rPr lang="en-US" dirty="0"/>
              <a:t>.</a:t>
            </a:r>
            <a:endParaRPr lang="ru-RU" dirty="0"/>
          </a:p>
        </p:txBody>
      </p:sp>
    </p:spTree>
    <p:extLst>
      <p:ext uri="{BB962C8B-B14F-4D97-AF65-F5344CB8AC3E}">
        <p14:creationId xmlns:p14="http://schemas.microsoft.com/office/powerpoint/2010/main" val="4268486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en-US" dirty="0">
                <a:latin typeface="Arial Narrow" panose="020B0606020202030204" pitchFamily="34" charset="0"/>
              </a:rPr>
              <a:t>With a less favorable course of the disease, the disease may go into remission with a defect. A defect is usually understood as a form of personality change characterized by impoverishment, simplification of its higher properties and loss of previous capabilities, which are observed in various diseases and brain injuries.</a:t>
            </a:r>
            <a:endParaRPr lang="ru-RU" dirty="0">
              <a:latin typeface="Arial Narrow" panose="020B0606020202030204" pitchFamily="34" charset="0"/>
            </a:endParaRPr>
          </a:p>
        </p:txBody>
      </p:sp>
    </p:spTree>
    <p:extLst>
      <p:ext uri="{BB962C8B-B14F-4D97-AF65-F5344CB8AC3E}">
        <p14:creationId xmlns:p14="http://schemas.microsoft.com/office/powerpoint/2010/main" val="3866350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836712"/>
            <a:ext cx="8229600" cy="4525963"/>
          </a:xfrm>
        </p:spPr>
        <p:txBody>
          <a:bodyPr/>
          <a:lstStyle/>
          <a:p>
            <a:pPr marL="0" indent="0">
              <a:buNone/>
            </a:pPr>
            <a:r>
              <a:rPr lang="en-US" dirty="0">
                <a:latin typeface="Arial Narrow" panose="020B0606020202030204" pitchFamily="34" charset="0"/>
              </a:rPr>
              <a:t>In some cases, the defect turns out to be so pronounced that the patient can only perform a limited range of household duties or work in special labor workshops under the supervision of medical personnel.</a:t>
            </a:r>
            <a:endParaRPr lang="ru-RU" dirty="0">
              <a:latin typeface="Arial Narrow" panose="020B0606020202030204" pitchFamily="34" charset="0"/>
            </a:endParaRPr>
          </a:p>
        </p:txBody>
      </p:sp>
    </p:spTree>
    <p:extLst>
      <p:ext uri="{BB962C8B-B14F-4D97-AF65-F5344CB8AC3E}">
        <p14:creationId xmlns:p14="http://schemas.microsoft.com/office/powerpoint/2010/main" val="2595617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8"/>
            <a:ext cx="8229600" cy="4525963"/>
          </a:xfrm>
        </p:spPr>
        <p:txBody>
          <a:bodyPr>
            <a:normAutofit/>
          </a:bodyPr>
          <a:lstStyle/>
          <a:p>
            <a:pPr marL="0" indent="0">
              <a:buNone/>
            </a:pPr>
            <a:r>
              <a:rPr lang="en-US" b="1" dirty="0">
                <a:latin typeface="Arial Narrow" panose="020B0606020202030204" pitchFamily="34" charset="0"/>
              </a:rPr>
              <a:t>Death</a:t>
            </a:r>
            <a:r>
              <a:rPr lang="en-US" dirty="0">
                <a:latin typeface="Arial Narrow" panose="020B0606020202030204" pitchFamily="34" charset="0"/>
              </a:rPr>
              <a:t> is rarely associated with mental illness, more often its cause is concomitant conditions: cardiovascular disorders, oncological diseases, accidents, etc. Epileptic status, catatonic arousal, febrile or </a:t>
            </a:r>
            <a:r>
              <a:rPr lang="en-US" dirty="0" err="1">
                <a:latin typeface="Arial Narrow" panose="020B0606020202030204" pitchFamily="34" charset="0"/>
              </a:rPr>
              <a:t>hypertoxic</a:t>
            </a:r>
            <a:r>
              <a:rPr lang="en-US" dirty="0">
                <a:latin typeface="Arial Narrow" panose="020B0606020202030204" pitchFamily="34" charset="0"/>
              </a:rPr>
              <a:t> schizophrenia, anorexia nervosa, depressive states due to the danger of suicide can be life-threatening for the patient. Patients in these life-threatening conditions need urgent hospitalization.</a:t>
            </a:r>
            <a:endParaRPr lang="ru-RU" dirty="0">
              <a:latin typeface="Arial Narrow" panose="020B0606020202030204" pitchFamily="34" charset="0"/>
            </a:endParaRPr>
          </a:p>
        </p:txBody>
      </p:sp>
    </p:spTree>
    <p:extLst>
      <p:ext uri="{BB962C8B-B14F-4D97-AF65-F5344CB8AC3E}">
        <p14:creationId xmlns:p14="http://schemas.microsoft.com/office/powerpoint/2010/main" val="1503231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628800"/>
            <a:ext cx="8229600" cy="4525963"/>
          </a:xfrm>
        </p:spPr>
        <p:txBody>
          <a:bodyPr>
            <a:normAutofit/>
          </a:bodyPr>
          <a:lstStyle/>
          <a:p>
            <a:pPr marL="0" indent="0" algn="ctr">
              <a:buNone/>
            </a:pPr>
            <a:r>
              <a:rPr lang="ru-RU" sz="5400" dirty="0" smtClean="0">
                <a:latin typeface="Arial Narrow" panose="020B0606020202030204" pitchFamily="34" charset="0"/>
              </a:rPr>
              <a:t>Благодарю за внимание!</a:t>
            </a:r>
            <a:endParaRPr lang="ru-RU" sz="5400" dirty="0">
              <a:latin typeface="Arial Narrow" panose="020B0606020202030204" pitchFamily="34" charset="0"/>
            </a:endParaRPr>
          </a:p>
        </p:txBody>
      </p:sp>
    </p:spTree>
    <p:extLst>
      <p:ext uri="{BB962C8B-B14F-4D97-AF65-F5344CB8AC3E}">
        <p14:creationId xmlns:p14="http://schemas.microsoft.com/office/powerpoint/2010/main" val="311780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latin typeface="Arial Narrow" panose="020B0606020202030204" pitchFamily="34" charset="0"/>
              </a:rPr>
              <a:t>С  ТОЧКИ  ЗРЕНИЯ  КЛИНИЦИСТА, </a:t>
            </a:r>
            <a:br>
              <a:rPr lang="ru-RU" sz="3600" dirty="0">
                <a:latin typeface="Arial Narrow" panose="020B0606020202030204" pitchFamily="34" charset="0"/>
              </a:rPr>
            </a:br>
            <a:r>
              <a:rPr lang="ru-RU" sz="3600" dirty="0">
                <a:latin typeface="Arial Narrow" panose="020B0606020202030204" pitchFamily="34" charset="0"/>
              </a:rPr>
              <a:t>ДИАГНОЗ  ДОЛЖЕН  ВКЛЮЧАТЬ</a:t>
            </a:r>
          </a:p>
        </p:txBody>
      </p:sp>
      <p:sp>
        <p:nvSpPr>
          <p:cNvPr id="3" name="Объект 2"/>
          <p:cNvSpPr>
            <a:spLocks noGrp="1"/>
          </p:cNvSpPr>
          <p:nvPr>
            <p:ph idx="1"/>
          </p:nvPr>
        </p:nvSpPr>
        <p:spPr/>
        <p:txBody>
          <a:bodyPr>
            <a:normAutofit fontScale="92500"/>
          </a:bodyPr>
          <a:lstStyle/>
          <a:p>
            <a:pPr marL="0" indent="0">
              <a:buNone/>
            </a:pPr>
            <a:r>
              <a:rPr lang="en-US" dirty="0">
                <a:latin typeface="Arial Narrow" panose="020B0606020202030204" pitchFamily="34" charset="0"/>
              </a:rPr>
              <a:t>The name of the </a:t>
            </a:r>
            <a:r>
              <a:rPr lang="en-US" i="1" dirty="0" err="1">
                <a:latin typeface="Arial Narrow" panose="020B0606020202030204" pitchFamily="34" charset="0"/>
              </a:rPr>
              <a:t>nosological</a:t>
            </a:r>
            <a:r>
              <a:rPr lang="en-US" dirty="0">
                <a:latin typeface="Arial Narrow" panose="020B0606020202030204" pitchFamily="34" charset="0"/>
              </a:rPr>
              <a:t> unit, which indicates the possibility of </a:t>
            </a:r>
            <a:r>
              <a:rPr lang="en-US" dirty="0" err="1">
                <a:latin typeface="Arial Narrow" panose="020B0606020202030204" pitchFamily="34" charset="0"/>
              </a:rPr>
              <a:t>etiotropic</a:t>
            </a:r>
            <a:r>
              <a:rPr lang="en-US" dirty="0">
                <a:latin typeface="Arial Narrow" panose="020B0606020202030204" pitchFamily="34" charset="0"/>
              </a:rPr>
              <a:t> therapy, and determines the probable prognosis of the </a:t>
            </a:r>
            <a:r>
              <a:rPr lang="en-US" dirty="0" smtClean="0">
                <a:latin typeface="Arial Narrow" panose="020B0606020202030204" pitchFamily="34" charset="0"/>
              </a:rPr>
              <a:t>disease</a:t>
            </a:r>
            <a:endParaRPr lang="ru-RU" dirty="0" smtClean="0">
              <a:latin typeface="Arial Narrow" panose="020B0606020202030204" pitchFamily="34" charset="0"/>
            </a:endParaRPr>
          </a:p>
          <a:p>
            <a:pPr marL="0" indent="0">
              <a:buNone/>
            </a:pPr>
            <a:r>
              <a:rPr lang="en-US" dirty="0" smtClean="0">
                <a:latin typeface="Arial Narrow" panose="020B0606020202030204" pitchFamily="34" charset="0"/>
              </a:rPr>
              <a:t>The </a:t>
            </a:r>
            <a:r>
              <a:rPr lang="en-US" i="1" dirty="0">
                <a:latin typeface="Arial Narrow" panose="020B0606020202030204" pitchFamily="34" charset="0"/>
              </a:rPr>
              <a:t>leading syndrome </a:t>
            </a:r>
            <a:r>
              <a:rPr lang="en-US" dirty="0">
                <a:latin typeface="Arial Narrow" panose="020B0606020202030204" pitchFamily="34" charset="0"/>
              </a:rPr>
              <a:t>at the time of examination, which reflects the severity of the disorder, the stage of the course of the disease, determines the range of necessary symptomatic, including psychopharmacological, treatments, allows the doctor to develop the optimal tactics for managing the patient at the moment.</a:t>
            </a:r>
            <a:endParaRPr lang="ru-RU" dirty="0">
              <a:latin typeface="Arial Narrow" panose="020B0606020202030204" pitchFamily="34" charset="0"/>
            </a:endParaRPr>
          </a:p>
        </p:txBody>
      </p:sp>
    </p:spTree>
    <p:extLst>
      <p:ext uri="{BB962C8B-B14F-4D97-AF65-F5344CB8AC3E}">
        <p14:creationId xmlns:p14="http://schemas.microsoft.com/office/powerpoint/2010/main" val="109458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Groups of symptoms</a:t>
            </a:r>
            <a:endParaRPr lang="ru-RU" dirty="0">
              <a:latin typeface="Arial Narrow" panose="020B0606020202030204" pitchFamily="34" charset="0"/>
            </a:endParaRPr>
          </a:p>
        </p:txBody>
      </p:sp>
      <p:sp>
        <p:nvSpPr>
          <p:cNvPr id="3" name="Объект 2"/>
          <p:cNvSpPr>
            <a:spLocks noGrp="1"/>
          </p:cNvSpPr>
          <p:nvPr>
            <p:ph idx="1"/>
          </p:nvPr>
        </p:nvSpPr>
        <p:spPr/>
        <p:txBody>
          <a:bodyPr>
            <a:normAutofit fontScale="92500" lnSpcReduction="10000"/>
          </a:bodyPr>
          <a:lstStyle/>
          <a:p>
            <a:pPr>
              <a:buFont typeface="Wingdings" panose="05000000000000000000" pitchFamily="2" charset="2"/>
              <a:buChar char="q"/>
            </a:pPr>
            <a:r>
              <a:rPr lang="en-US" b="1" i="1" dirty="0">
                <a:latin typeface="Arial Narrow" panose="020B0606020202030204" pitchFamily="34" charset="0"/>
              </a:rPr>
              <a:t>Productive</a:t>
            </a:r>
            <a:r>
              <a:rPr lang="en-US" dirty="0">
                <a:latin typeface="Arial Narrow" panose="020B0606020202030204" pitchFamily="34" charset="0"/>
              </a:rPr>
              <a:t> – indicate signs of pathological production of mental activity. These are dynamic formations, indicate the active course of the painful process, and are relatively low-specific for a particular disease</a:t>
            </a:r>
            <a:r>
              <a:rPr lang="en-US" dirty="0" smtClean="0">
                <a:latin typeface="Arial Narrow" panose="020B0606020202030204" pitchFamily="34" charset="0"/>
              </a:rPr>
              <a:t>.</a:t>
            </a:r>
            <a:endParaRPr lang="ru-RU" dirty="0" smtClean="0">
              <a:latin typeface="Arial Narrow" panose="020B0606020202030204" pitchFamily="34" charset="0"/>
            </a:endParaRPr>
          </a:p>
          <a:p>
            <a:pPr>
              <a:buFont typeface="Wingdings" panose="05000000000000000000" pitchFamily="2" charset="2"/>
              <a:buChar char="q"/>
            </a:pPr>
            <a:r>
              <a:rPr lang="en-US" b="1" i="1" dirty="0" smtClean="0">
                <a:latin typeface="Arial Narrow" panose="020B0606020202030204" pitchFamily="34" charset="0"/>
              </a:rPr>
              <a:t>Negative </a:t>
            </a:r>
            <a:r>
              <a:rPr lang="en-US" dirty="0">
                <a:latin typeface="Arial Narrow" panose="020B0606020202030204" pitchFamily="34" charset="0"/>
              </a:rPr>
              <a:t>– signs of reversible or persistent progressive, stationary or regressive damage, loss, flaw, defect of a particular mental process. The severity of disability, i.e. the severity of destruction, is determined. They are stable, unstable, and can only grow. These symptoms are more specific</a:t>
            </a:r>
            <a:endParaRPr lang="ru-RU" dirty="0">
              <a:latin typeface="Arial Narrow" panose="020B0606020202030204" pitchFamily="34" charset="0"/>
            </a:endParaRPr>
          </a:p>
        </p:txBody>
      </p:sp>
    </p:spTree>
    <p:extLst>
      <p:ext uri="{BB962C8B-B14F-4D97-AF65-F5344CB8AC3E}">
        <p14:creationId xmlns:p14="http://schemas.microsoft.com/office/powerpoint/2010/main" val="403502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Non-psychotic syndromes</a:t>
            </a:r>
            <a:endParaRPr lang="ru-RU" dirty="0">
              <a:latin typeface="Arial Narrow" panose="020B0606020202030204" pitchFamily="34" charset="0"/>
            </a:endParaRPr>
          </a:p>
        </p:txBody>
      </p:sp>
      <p:sp>
        <p:nvSpPr>
          <p:cNvPr id="3" name="Объект 2"/>
          <p:cNvSpPr>
            <a:spLocks noGrp="1"/>
          </p:cNvSpPr>
          <p:nvPr>
            <p:ph idx="1"/>
          </p:nvPr>
        </p:nvSpPr>
        <p:spPr/>
        <p:txBody>
          <a:bodyPr>
            <a:normAutofit fontScale="92500" lnSpcReduction="20000"/>
          </a:bodyPr>
          <a:lstStyle/>
          <a:p>
            <a:r>
              <a:rPr lang="en-US" dirty="0">
                <a:latin typeface="Arial Narrow" panose="020B0606020202030204" pitchFamily="34" charset="0"/>
              </a:rPr>
              <a:t>the adequacy of mental reactions of reality in terms of content, but often inadequate sharpness in strength and frequency due to the fact that sensitivity, reactivity changes dramatically, and situations of little importance in strength, frequency, etc. become the reason for the reaction</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maintaining </a:t>
            </a:r>
            <a:r>
              <a:rPr lang="en-US" dirty="0">
                <a:latin typeface="Arial Narrow" panose="020B0606020202030204" pitchFamily="34" charset="0"/>
              </a:rPr>
              <a:t>criticism, but often exaggerated, sensitively pointed</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limitation </a:t>
            </a:r>
            <a:r>
              <a:rPr lang="en-US" dirty="0">
                <a:latin typeface="Arial Narrow" panose="020B0606020202030204" pitchFamily="34" charset="0"/>
              </a:rPr>
              <a:t>of the ability to regulate one's behavior in accordance with the situational dependence of psychopathological manifestations</a:t>
            </a:r>
            <a:endParaRPr lang="ru-RU" dirty="0">
              <a:latin typeface="Arial Narrow" panose="020B0606020202030204" pitchFamily="34" charset="0"/>
            </a:endParaRPr>
          </a:p>
        </p:txBody>
      </p:sp>
    </p:spTree>
    <p:extLst>
      <p:ext uri="{BB962C8B-B14F-4D97-AF65-F5344CB8AC3E}">
        <p14:creationId xmlns:p14="http://schemas.microsoft.com/office/powerpoint/2010/main" val="137792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Psychotic disorders</a:t>
            </a:r>
            <a:endParaRPr lang="ru-RU" dirty="0">
              <a:latin typeface="Arial Narrow" panose="020B0606020202030204" pitchFamily="34" charset="0"/>
            </a:endParaRPr>
          </a:p>
        </p:txBody>
      </p:sp>
      <p:sp>
        <p:nvSpPr>
          <p:cNvPr id="3" name="Объект 2"/>
          <p:cNvSpPr>
            <a:spLocks noGrp="1"/>
          </p:cNvSpPr>
          <p:nvPr>
            <p:ph idx="1"/>
          </p:nvPr>
        </p:nvSpPr>
        <p:spPr/>
        <p:txBody>
          <a:bodyPr>
            <a:normAutofit fontScale="92500"/>
          </a:bodyPr>
          <a:lstStyle/>
          <a:p>
            <a:r>
              <a:rPr lang="en-US" dirty="0">
                <a:latin typeface="Arial Narrow" panose="020B0606020202030204" pitchFamily="34" charset="0"/>
              </a:rPr>
              <a:t>Gross disintegration of the psyche – the inadequacy of mental reactions and reflective activity to processes, phenomena, events, situations</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The </a:t>
            </a:r>
            <a:r>
              <a:rPr lang="en-US" dirty="0">
                <a:latin typeface="Arial Narrow" panose="020B0606020202030204" pitchFamily="34" charset="0"/>
              </a:rPr>
              <a:t>disappearance of criticism is the inability to comprehend what is happening, the real situation and your place in it</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smtClean="0">
                <a:latin typeface="Arial Narrow" panose="020B0606020202030204" pitchFamily="34" charset="0"/>
              </a:rPr>
              <a:t>The </a:t>
            </a:r>
            <a:r>
              <a:rPr lang="en-US" dirty="0">
                <a:latin typeface="Arial Narrow" panose="020B0606020202030204" pitchFamily="34" charset="0"/>
              </a:rPr>
              <a:t>disappearance of the ability to arbitrarily guide oneself, one's actions, one's behavior. There are inadequate reactions to events, situations, and oneself.</a:t>
            </a:r>
            <a:endParaRPr lang="ru-RU" dirty="0">
              <a:latin typeface="Arial Narrow" panose="020B0606020202030204" pitchFamily="34" charset="0"/>
            </a:endParaRPr>
          </a:p>
        </p:txBody>
      </p:sp>
    </p:spTree>
    <p:extLst>
      <p:ext uri="{BB962C8B-B14F-4D97-AF65-F5344CB8AC3E}">
        <p14:creationId xmlns:p14="http://schemas.microsoft.com/office/powerpoint/2010/main" val="401971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latin typeface="Arial Narrow" panose="020B0606020202030204" pitchFamily="34" charset="0"/>
              </a:rPr>
              <a:t>Nosological</a:t>
            </a:r>
            <a:r>
              <a:rPr lang="en-US" dirty="0">
                <a:latin typeface="Arial Narrow" panose="020B0606020202030204" pitchFamily="34" charset="0"/>
              </a:rPr>
              <a:t> specificity</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pPr marL="0" indent="0" algn="ctr">
              <a:buNone/>
            </a:pPr>
            <a:r>
              <a:rPr lang="en-US" dirty="0">
                <a:latin typeface="Arial Narrow" panose="020B0606020202030204" pitchFamily="34" charset="0"/>
              </a:rPr>
              <a:t>Asthenic </a:t>
            </a:r>
            <a:r>
              <a:rPr lang="en-US" dirty="0" smtClean="0">
                <a:latin typeface="Arial Narrow" panose="020B0606020202030204" pitchFamily="34" charset="0"/>
              </a:rPr>
              <a:t>disorders</a:t>
            </a:r>
            <a:endParaRPr lang="ru-RU" dirty="0" smtClean="0">
              <a:latin typeface="Arial Narrow" panose="020B0606020202030204" pitchFamily="34" charset="0"/>
            </a:endParaRPr>
          </a:p>
          <a:p>
            <a:pPr marL="0" indent="0" algn="ctr">
              <a:buNone/>
            </a:pPr>
            <a:r>
              <a:rPr lang="en-US" dirty="0" smtClean="0">
                <a:latin typeface="Arial Narrow" panose="020B0606020202030204" pitchFamily="34" charset="0"/>
              </a:rPr>
              <a:t>Affective disorders</a:t>
            </a:r>
            <a:endParaRPr lang="ru-RU" dirty="0" smtClean="0">
              <a:latin typeface="Arial Narrow" panose="020B0606020202030204" pitchFamily="34" charset="0"/>
            </a:endParaRPr>
          </a:p>
          <a:p>
            <a:pPr marL="0" indent="0" algn="ctr">
              <a:buNone/>
            </a:pPr>
            <a:r>
              <a:rPr lang="en-US" dirty="0" smtClean="0">
                <a:latin typeface="Arial Narrow" panose="020B0606020202030204" pitchFamily="34" charset="0"/>
              </a:rPr>
              <a:t>Hallucinatory-paranoid</a:t>
            </a:r>
            <a:endParaRPr lang="ru-RU" dirty="0" smtClean="0">
              <a:latin typeface="Arial Narrow" panose="020B0606020202030204" pitchFamily="34" charset="0"/>
            </a:endParaRPr>
          </a:p>
          <a:p>
            <a:pPr marL="0" indent="0" algn="ctr">
              <a:buNone/>
            </a:pPr>
            <a:r>
              <a:rPr lang="en-US" dirty="0" err="1" smtClean="0">
                <a:latin typeface="Arial Narrow" panose="020B0606020202030204" pitchFamily="34" charset="0"/>
              </a:rPr>
              <a:t>Epileptoid</a:t>
            </a:r>
            <a:r>
              <a:rPr lang="en-US" dirty="0" smtClean="0">
                <a:latin typeface="Arial Narrow" panose="020B0606020202030204" pitchFamily="34" charset="0"/>
              </a:rPr>
              <a:t> conditions</a:t>
            </a:r>
            <a:endParaRPr lang="ru-RU" dirty="0" smtClean="0">
              <a:latin typeface="Arial Narrow" panose="020B0606020202030204" pitchFamily="34" charset="0"/>
            </a:endParaRPr>
          </a:p>
          <a:p>
            <a:pPr marL="0" indent="0" algn="ctr">
              <a:buNone/>
            </a:pPr>
            <a:r>
              <a:rPr lang="en-US" dirty="0" err="1" smtClean="0">
                <a:latin typeface="Arial Narrow" panose="020B0606020202030204" pitchFamily="34" charset="0"/>
              </a:rPr>
              <a:t>Dysmnestic</a:t>
            </a:r>
            <a:r>
              <a:rPr lang="en-US" dirty="0" smtClean="0">
                <a:latin typeface="Arial Narrow" panose="020B0606020202030204" pitchFamily="34" charset="0"/>
              </a:rPr>
              <a:t> </a:t>
            </a:r>
            <a:r>
              <a:rPr lang="en-US" dirty="0">
                <a:latin typeface="Arial Narrow" panose="020B0606020202030204" pitchFamily="34" charset="0"/>
              </a:rPr>
              <a:t>disorders</a:t>
            </a:r>
            <a:endParaRPr lang="ru-RU" dirty="0">
              <a:latin typeface="Arial Narrow" panose="020B0606020202030204" pitchFamily="34" charset="0"/>
            </a:endParaRPr>
          </a:p>
        </p:txBody>
      </p:sp>
      <p:cxnSp>
        <p:nvCxnSpPr>
          <p:cNvPr id="7" name="Прямая со стрелкой 6"/>
          <p:cNvCxnSpPr/>
          <p:nvPr/>
        </p:nvCxnSpPr>
        <p:spPr>
          <a:xfrm>
            <a:off x="1691680" y="1700808"/>
            <a:ext cx="72008" cy="28083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V="1">
            <a:off x="7236296" y="1484784"/>
            <a:ext cx="0" cy="29523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 Box 7"/>
          <p:cNvSpPr txBox="1">
            <a:spLocks noChangeArrowheads="1"/>
          </p:cNvSpPr>
          <p:nvPr/>
        </p:nvSpPr>
        <p:spPr bwMode="auto">
          <a:xfrm rot="16200000">
            <a:off x="353567" y="2751021"/>
            <a:ext cx="206498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ru-R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eaLnBrk="1" hangingPunct="1"/>
            <a:r>
              <a:rPr lang="ru-RU" altLang="ru-RU" sz="2000" b="1" dirty="0" smtClean="0">
                <a:latin typeface="Garamond" pitchFamily="18" charset="0"/>
              </a:rPr>
              <a:t>Специфичность</a:t>
            </a:r>
          </a:p>
          <a:p>
            <a:r>
              <a:rPr lang="en-US" altLang="ru-RU" sz="2000" b="1" dirty="0">
                <a:latin typeface="Garamond" pitchFamily="18" charset="0"/>
              </a:rPr>
              <a:t>specificity</a:t>
            </a:r>
            <a:endParaRPr lang="ru-RU" altLang="ru-RU" sz="2000" b="1" dirty="0">
              <a:latin typeface="Garamond" pitchFamily="18" charset="0"/>
            </a:endParaRPr>
          </a:p>
        </p:txBody>
      </p:sp>
      <p:sp>
        <p:nvSpPr>
          <p:cNvPr id="11" name="Text Box 9"/>
          <p:cNvSpPr txBox="1">
            <a:spLocks noChangeArrowheads="1"/>
          </p:cNvSpPr>
          <p:nvPr/>
        </p:nvSpPr>
        <p:spPr bwMode="auto">
          <a:xfrm rot="16200000">
            <a:off x="6354564" y="2674076"/>
            <a:ext cx="259238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ru-R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eaLnBrk="1" hangingPunct="1">
              <a:spcBef>
                <a:spcPct val="50000"/>
              </a:spcBef>
            </a:pPr>
            <a:r>
              <a:rPr lang="ru-RU" altLang="ru-RU" sz="2000" b="1" dirty="0" err="1" smtClean="0">
                <a:latin typeface="Garamond" pitchFamily="18" charset="0"/>
              </a:rPr>
              <a:t>Неспецифичность</a:t>
            </a:r>
            <a:endParaRPr lang="ru-RU" altLang="ru-RU" sz="2000" b="1" dirty="0" smtClean="0">
              <a:latin typeface="Garamond" pitchFamily="18" charset="0"/>
            </a:endParaRPr>
          </a:p>
          <a:p>
            <a:pPr>
              <a:spcBef>
                <a:spcPct val="50000"/>
              </a:spcBef>
            </a:pPr>
            <a:r>
              <a:rPr lang="en-US" altLang="ru-RU" sz="2000" b="1" dirty="0">
                <a:latin typeface="Garamond" pitchFamily="18" charset="0"/>
              </a:rPr>
              <a:t>non-specificity</a:t>
            </a:r>
            <a:endParaRPr lang="ru-RU" altLang="ru-RU" sz="2000" b="1" dirty="0">
              <a:latin typeface="Garamond" pitchFamily="18" charset="0"/>
            </a:endParaRPr>
          </a:p>
        </p:txBody>
      </p:sp>
    </p:spTree>
    <p:extLst>
      <p:ext uri="{BB962C8B-B14F-4D97-AF65-F5344CB8AC3E}">
        <p14:creationId xmlns:p14="http://schemas.microsoft.com/office/powerpoint/2010/main" val="634472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latin typeface="Arial Narrow" panose="020B0606020202030204" pitchFamily="34" charset="0"/>
              </a:rPr>
              <a:t>Asthenic syndrome ("asthenic triad")</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r>
              <a:rPr lang="en-US" dirty="0">
                <a:latin typeface="Arial Narrow" panose="020B0606020202030204" pitchFamily="34" charset="0"/>
              </a:rPr>
              <a:t>Increased mental and physical exhaustion (asthenia proper</a:t>
            </a:r>
            <a:r>
              <a:rPr lang="en-US" dirty="0" smtClean="0">
                <a:latin typeface="Arial Narrow" panose="020B0606020202030204" pitchFamily="34" charset="0"/>
              </a:rPr>
              <a:t>)</a:t>
            </a:r>
            <a:endParaRPr lang="ru-RU" dirty="0" smtClean="0">
              <a:latin typeface="Arial Narrow" panose="020B0606020202030204" pitchFamily="34" charset="0"/>
            </a:endParaRPr>
          </a:p>
          <a:p>
            <a:r>
              <a:rPr lang="en-US" dirty="0" err="1" smtClean="0">
                <a:latin typeface="Arial Narrow" panose="020B0606020202030204" pitchFamily="34" charset="0"/>
              </a:rPr>
              <a:t>Viscero</a:t>
            </a:r>
            <a:r>
              <a:rPr lang="en-US" dirty="0" smtClean="0">
                <a:latin typeface="Arial Narrow" panose="020B0606020202030204" pitchFamily="34" charset="0"/>
              </a:rPr>
              <a:t>-vegetative disorders</a:t>
            </a:r>
            <a:endParaRPr lang="ru-RU" dirty="0" smtClean="0">
              <a:latin typeface="Arial Narrow" panose="020B0606020202030204" pitchFamily="34" charset="0"/>
            </a:endParaRPr>
          </a:p>
          <a:p>
            <a:r>
              <a:rPr lang="en-US" dirty="0" smtClean="0">
                <a:latin typeface="Arial Narrow" panose="020B0606020202030204" pitchFamily="34" charset="0"/>
              </a:rPr>
              <a:t>Sleep </a:t>
            </a:r>
            <a:r>
              <a:rPr lang="en-US" dirty="0">
                <a:latin typeface="Arial Narrow" panose="020B0606020202030204" pitchFamily="34" charset="0"/>
              </a:rPr>
              <a:t>disorders</a:t>
            </a:r>
            <a:endParaRPr lang="ru-RU" dirty="0">
              <a:latin typeface="Arial Narrow" panose="020B0606020202030204" pitchFamily="34" charset="0"/>
            </a:endParaRPr>
          </a:p>
        </p:txBody>
      </p:sp>
    </p:spTree>
    <p:extLst>
      <p:ext uri="{BB962C8B-B14F-4D97-AF65-F5344CB8AC3E}">
        <p14:creationId xmlns:p14="http://schemas.microsoft.com/office/powerpoint/2010/main" val="350704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rial Narrow" panose="020B0606020202030204" pitchFamily="34" charset="0"/>
              </a:rPr>
              <a:t>Clinical forms(stages)</a:t>
            </a:r>
            <a:endParaRPr lang="ru-RU" dirty="0">
              <a:latin typeface="Arial Narrow" panose="020B0606020202030204" pitchFamily="34" charset="0"/>
            </a:endParaRPr>
          </a:p>
        </p:txBody>
      </p:sp>
      <p:sp>
        <p:nvSpPr>
          <p:cNvPr id="3" name="Объект 2"/>
          <p:cNvSpPr>
            <a:spLocks noGrp="1"/>
          </p:cNvSpPr>
          <p:nvPr>
            <p:ph idx="1"/>
          </p:nvPr>
        </p:nvSpPr>
        <p:spPr/>
        <p:txBody>
          <a:bodyPr/>
          <a:lstStyle/>
          <a:p>
            <a:r>
              <a:rPr lang="en-US" dirty="0" err="1" smtClean="0">
                <a:latin typeface="Arial Narrow" panose="020B0606020202030204" pitchFamily="34" charset="0"/>
              </a:rPr>
              <a:t>Hypersthenic</a:t>
            </a:r>
            <a:endParaRPr lang="ru-RU" dirty="0" smtClean="0">
              <a:latin typeface="Arial Narrow" panose="020B0606020202030204" pitchFamily="34" charset="0"/>
            </a:endParaRPr>
          </a:p>
          <a:p>
            <a:r>
              <a:rPr lang="en-US" dirty="0" smtClean="0">
                <a:latin typeface="Arial Narrow" panose="020B0606020202030204" pitchFamily="34" charset="0"/>
              </a:rPr>
              <a:t>irritable weakness</a:t>
            </a:r>
            <a:endParaRPr lang="ru-RU" dirty="0" smtClean="0">
              <a:latin typeface="Arial Narrow" panose="020B0606020202030204" pitchFamily="34" charset="0"/>
            </a:endParaRPr>
          </a:p>
          <a:p>
            <a:r>
              <a:rPr lang="en-US" dirty="0" err="1" smtClean="0">
                <a:latin typeface="Arial Narrow" panose="020B0606020202030204" pitchFamily="34" charset="0"/>
              </a:rPr>
              <a:t>hyposthenic</a:t>
            </a:r>
            <a:endParaRPr lang="ru-RU" dirty="0">
              <a:latin typeface="Arial Narrow" panose="020B0606020202030204" pitchFamily="34" charset="0"/>
            </a:endParaRPr>
          </a:p>
        </p:txBody>
      </p:sp>
    </p:spTree>
    <p:extLst>
      <p:ext uri="{BB962C8B-B14F-4D97-AF65-F5344CB8AC3E}">
        <p14:creationId xmlns:p14="http://schemas.microsoft.com/office/powerpoint/2010/main" val="12723494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1161</Words>
  <Application>Microsoft Office PowerPoint</Application>
  <PresentationFormat>Экран (4:3)</PresentationFormat>
  <Paragraphs>76</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Classification of mental and behavioral disorders in ICD-10</vt:lpstr>
      <vt:lpstr>The main approaches to the systematics of mental disorders</vt:lpstr>
      <vt:lpstr>С  ТОЧКИ  ЗРЕНИЯ  КЛИНИЦИСТА,  ДИАГНОЗ  ДОЛЖЕН  ВКЛЮЧАТЬ</vt:lpstr>
      <vt:lpstr>Groups of symptoms</vt:lpstr>
      <vt:lpstr>Non-psychotic syndromes</vt:lpstr>
      <vt:lpstr>Psychotic disorders</vt:lpstr>
      <vt:lpstr>Nosological specificity</vt:lpstr>
      <vt:lpstr>Asthenic syndrome ("asthenic triad")</vt:lpstr>
      <vt:lpstr>Clinical forms(stages)</vt:lpstr>
      <vt:lpstr>GROUPS OF MENTAL ILLNESSES</vt:lpstr>
      <vt:lpstr>Psychogeny ("illness from trouble")</vt:lpstr>
      <vt:lpstr>Criteria for psychogenic disorder</vt:lpstr>
      <vt:lpstr>ORGANIC BRAIN DISEASES</vt:lpstr>
      <vt:lpstr>Criteria for organic brain disorder</vt:lpstr>
      <vt:lpstr>Endogenous diseases</vt:lpstr>
      <vt:lpstr>MENTAL DISORDER</vt:lpstr>
      <vt:lpstr>The course and outcomes of mental illness</vt:lpstr>
      <vt:lpstr>Презентация PowerPoint</vt:lpstr>
      <vt:lpstr>Презентация PowerPoint</vt:lpstr>
      <vt:lpstr>Disease outcomes</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mental and behavioral disorders in ICD-10</dc:title>
  <dc:creator>tech</dc:creator>
  <cp:lastModifiedBy>tech</cp:lastModifiedBy>
  <cp:revision>10</cp:revision>
  <dcterms:created xsi:type="dcterms:W3CDTF">2024-02-28T05:45:01Z</dcterms:created>
  <dcterms:modified xsi:type="dcterms:W3CDTF">2024-03-01T07:34:05Z</dcterms:modified>
</cp:coreProperties>
</file>