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7"/>
  </p:notesMasterIdLst>
  <p:sldIdLst>
    <p:sldId id="362" r:id="rId2"/>
    <p:sldId id="363" r:id="rId3"/>
    <p:sldId id="883" r:id="rId4"/>
    <p:sldId id="884" r:id="rId5"/>
    <p:sldId id="885" r:id="rId6"/>
    <p:sldId id="886" r:id="rId7"/>
    <p:sldId id="887" r:id="rId8"/>
    <p:sldId id="888" r:id="rId9"/>
    <p:sldId id="889" r:id="rId10"/>
    <p:sldId id="890" r:id="rId11"/>
    <p:sldId id="891" r:id="rId12"/>
    <p:sldId id="892" r:id="rId13"/>
    <p:sldId id="893" r:id="rId14"/>
    <p:sldId id="894" r:id="rId15"/>
    <p:sldId id="895" r:id="rId16"/>
    <p:sldId id="896" r:id="rId17"/>
    <p:sldId id="922" r:id="rId18"/>
    <p:sldId id="897" r:id="rId19"/>
    <p:sldId id="898" r:id="rId20"/>
    <p:sldId id="899" r:id="rId21"/>
    <p:sldId id="900" r:id="rId22"/>
    <p:sldId id="901" r:id="rId23"/>
    <p:sldId id="902" r:id="rId24"/>
    <p:sldId id="903" r:id="rId25"/>
    <p:sldId id="904" r:id="rId26"/>
    <p:sldId id="905" r:id="rId27"/>
    <p:sldId id="906" r:id="rId28"/>
    <p:sldId id="907" r:id="rId29"/>
    <p:sldId id="908" r:id="rId30"/>
    <p:sldId id="909" r:id="rId31"/>
    <p:sldId id="910" r:id="rId32"/>
    <p:sldId id="911" r:id="rId33"/>
    <p:sldId id="912" r:id="rId34"/>
    <p:sldId id="913" r:id="rId35"/>
    <p:sldId id="880" r:id="rId3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445158-C72F-4195-81A4-45381672E33E}" v="576" dt="2020-01-31T06:05:13.77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2" autoAdjust="0"/>
    <p:restoredTop sz="94660"/>
  </p:normalViewPr>
  <p:slideViewPr>
    <p:cSldViewPr>
      <p:cViewPr varScale="1">
        <p:scale>
          <a:sx n="113" d="100"/>
          <a:sy n="113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CC58-4A7E-4BCF-8FB4-8016C98B989A}" type="datetimeFigureOut">
              <a:rPr lang="ru-RU"/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3E83A-21A6-480E-ACA5-76D6B80965E4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99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2" name="Google Shape;2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3680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1_Титульны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r>
              <a:rPr lang="ru-RU"/>
              <a:t>Вставка рисунка</a:t>
            </a: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86989" y="4346296"/>
            <a:ext cx="6798251" cy="1674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7311905" y="4650539"/>
            <a:ext cx="3401479" cy="1192038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25200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" y="6794311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1" y="2"/>
            <a:ext cx="9980476" cy="63691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 rot="5400000">
            <a:off x="-3378440" y="3410286"/>
            <a:ext cx="6826157" cy="69275"/>
          </a:xfrm>
          <a:prstGeom prst="rect">
            <a:avLst/>
          </a:prstGeom>
          <a:solidFill>
            <a:srgbClr val="511E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" descr="C:\Users\ПК\Documents\ИКТ для УПД\ВФрозовы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296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ppstudio.com/" TargetMode="External"/><Relationship Id="rId2" Type="http://schemas.openxmlformats.org/officeDocument/2006/relationships/hyperlink" Target="https://code-live.ru/tag/cpp-manua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ctrTitle"/>
          </p:nvPr>
        </p:nvSpPr>
        <p:spPr>
          <a:xfrm>
            <a:off x="244325" y="2996951"/>
            <a:ext cx="4912659" cy="1904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85725" algn="just">
              <a:defRPr/>
            </a:pPr>
            <a:r>
              <a:rPr lang="ru-RU" sz="3600" b="0" dirty="0"/>
              <a:t> Массивы в </a:t>
            </a:r>
            <a:r>
              <a:rPr lang="en-US" sz="3600" b="0" dirty="0"/>
              <a:t>C</a:t>
            </a:r>
            <a:r>
              <a:rPr lang="en-US" sz="3600" b="0" dirty="0" smtClean="0"/>
              <a:t>++</a:t>
            </a:r>
            <a:endParaRPr lang="ru-RU" sz="3600" b="0" dirty="0"/>
          </a:p>
        </p:txBody>
      </p:sp>
      <p:sp>
        <p:nvSpPr>
          <p:cNvPr id="206" name="Google Shape;206;p29"/>
          <p:cNvSpPr>
            <a:spLocks noGrp="1"/>
          </p:cNvSpPr>
          <p:nvPr>
            <p:ph type="pic" idx="2"/>
          </p:nvPr>
        </p:nvSpPr>
        <p:spPr>
          <a:xfrm>
            <a:off x="9980477" y="0"/>
            <a:ext cx="2211524" cy="6858000"/>
          </a:xfrm>
          <a:prstGeom prst="rect">
            <a:avLst/>
          </a:prstGeom>
          <a:solidFill>
            <a:srgbClr val="E8E8E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9" descr="C:\Users\ПК\Documents\ИКТ для УПД\ВФрозовый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901" y="0"/>
            <a:ext cx="2197100" cy="619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690285" y="385483"/>
            <a:ext cx="8624047" cy="2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КРАСНОЯРСКИЙ ГОСУДАРСТВЕННЫЙ МЕДИЦИНСКИЙ УНИВЕРСИТЕТ ИМ. В.Ф. ВОЙНО-ЯСЕНЕЦКОГО</a:t>
            </a:r>
            <a:endParaRPr sz="13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29"/>
          <p:cNvSpPr txBox="1"/>
          <p:nvPr/>
        </p:nvSpPr>
        <p:spPr>
          <a:xfrm>
            <a:off x="2635628" y="842685"/>
            <a:ext cx="49126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КАФЕДРА МЕДИЦИНСКОЙ КИБЕРНЕТИКИ И ИНФОРМАТИКИ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9"/>
          <p:cNvSpPr txBox="1"/>
          <p:nvPr/>
        </p:nvSpPr>
        <p:spPr>
          <a:xfrm>
            <a:off x="335280" y="6278880"/>
            <a:ext cx="93878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Красноярск, 2023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149591" y="5343128"/>
            <a:ext cx="9036496" cy="7920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lt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22931"/>
              </a:buClr>
              <a:buSzPts val="1800"/>
              <a:buFont typeface="Arial"/>
              <a:buNone/>
            </a:pP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Лекция </a:t>
            </a:r>
            <a:r>
              <a:rPr lang="ru-RU" sz="1800" b="0" u="none" dirty="0" smtClean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№20 </a:t>
            </a:r>
            <a:r>
              <a:rPr lang="ru-RU" sz="1800" b="0" u="none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по дисциплине «Информационные технологии и программирование» для студентов, обучающихся по специальности </a:t>
            </a:r>
            <a:r>
              <a:rPr lang="ru-RU" dirty="0">
                <a:solidFill>
                  <a:srgbClr val="822931"/>
                </a:solidFill>
                <a:latin typeface="Arial"/>
                <a:ea typeface="Arial"/>
                <a:cs typeface="Arial"/>
                <a:sym typeface="Arial"/>
              </a:rPr>
              <a:t>30.05.03 – Кибернетика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D2D73D2-1A34-4C26-BF0E-0F46FBA34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6332" y="1697984"/>
            <a:ext cx="3048000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53" y="59352"/>
            <a:ext cx="11822723" cy="79130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</a:t>
            </a:r>
            <a:r>
              <a:rPr lang="en-US"/>
              <a:t> 1</a:t>
            </a:r>
            <a:endParaRPr lang="ru-RU"/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405179" y="850659"/>
            <a:ext cx="8501063" cy="51398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setlocale</a:t>
            </a:r>
            <a:r>
              <a:rPr lang="en-US" sz="2000" dirty="0">
                <a:latin typeface="Consolas"/>
                <a:cs typeface="Consolas"/>
              </a:rPr>
              <a:t>(LC_ALL, "Russian");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char </a:t>
            </a:r>
            <a:r>
              <a:rPr lang="en-US" sz="2000" dirty="0" err="1">
                <a:latin typeface="Consolas"/>
                <a:cs typeface="Consolas"/>
              </a:rPr>
              <a:t>Inp</a:t>
            </a:r>
            <a:r>
              <a:rPr lang="en-US" sz="2000" dirty="0">
                <a:latin typeface="Consolas"/>
                <a:cs typeface="Consolas"/>
              </a:rPr>
              <a:t>[] = "</a:t>
            </a:r>
            <a:r>
              <a:rPr lang="ru-RU" sz="2000" dirty="0">
                <a:latin typeface="Consolas"/>
                <a:cs typeface="Consolas"/>
              </a:rPr>
              <a:t>Введите значения от</a:t>
            </a:r>
            <a:r>
              <a:rPr lang="en-US" sz="2000" dirty="0">
                <a:latin typeface="Consolas"/>
                <a:cs typeface="Consolas"/>
              </a:rPr>
              <a:t> 0 </a:t>
            </a:r>
            <a:r>
              <a:rPr lang="ru-RU" sz="2000" dirty="0">
                <a:latin typeface="Consolas"/>
                <a:cs typeface="Consolas"/>
              </a:rPr>
              <a:t>до</a:t>
            </a:r>
            <a:r>
              <a:rPr lang="en-US" sz="2000" dirty="0">
                <a:latin typeface="Consolas"/>
                <a:cs typeface="Consolas"/>
              </a:rPr>
              <a:t> 9." 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Inp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data[]={1,2,3,4,5,6,7,8,9,10};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data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char </a:t>
            </a:r>
            <a:r>
              <a:rPr lang="en-US" sz="2000" dirty="0" err="1">
                <a:latin typeface="Consolas"/>
                <a:cs typeface="Consolas"/>
              </a:rPr>
              <a:t>simv</a:t>
            </a:r>
            <a:r>
              <a:rPr lang="en-US" sz="2000" dirty="0">
                <a:latin typeface="Consolas"/>
                <a:cs typeface="Consolas"/>
              </a:rPr>
              <a:t>[] = {'A','a','E','e','I','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','</a:t>
            </a:r>
            <a:r>
              <a:rPr lang="en-US" sz="2000" dirty="0" err="1">
                <a:latin typeface="Consolas"/>
                <a:cs typeface="Consolas"/>
              </a:rPr>
              <a:t>O','o','U','u</a:t>
            </a:r>
            <a:r>
              <a:rPr lang="en-US" sz="2000" dirty="0">
                <a:latin typeface="Consolas"/>
                <a:cs typeface="Consolas"/>
              </a:rPr>
              <a:t>'};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simv</a:t>
            </a:r>
            <a:r>
              <a:rPr lang="en-US" sz="2000" dirty="0">
                <a:latin typeface="Consolas"/>
                <a:cs typeface="Consolas"/>
              </a:rPr>
              <a:t> &lt;&lt;  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float </a:t>
            </a:r>
            <a:r>
              <a:rPr lang="en-US" sz="2000" dirty="0" err="1">
                <a:latin typeface="Consolas"/>
                <a:cs typeface="Consolas"/>
              </a:rPr>
              <a:t>fvar</a:t>
            </a:r>
            <a:r>
              <a:rPr lang="en-US" sz="2000" dirty="0">
                <a:latin typeface="Consolas"/>
                <a:cs typeface="Consolas"/>
              </a:rPr>
              <a:t>[4] = {1.1314,-0.25,25E0,-.11E1};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fvar</a:t>
            </a:r>
            <a:r>
              <a:rPr lang="en-US" sz="2000" dirty="0">
                <a:latin typeface="Consolas"/>
                <a:cs typeface="Consolas"/>
              </a:rPr>
              <a:t>[0]&lt;&lt;" "&lt;&lt; </a:t>
            </a:r>
            <a:r>
              <a:rPr lang="en-US" sz="2000" dirty="0" err="1">
                <a:latin typeface="Consolas"/>
                <a:cs typeface="Consolas"/>
              </a:rPr>
              <a:t>fvar</a:t>
            </a:r>
            <a:r>
              <a:rPr lang="en-US" sz="2000" dirty="0">
                <a:latin typeface="Consolas"/>
                <a:cs typeface="Consolas"/>
              </a:rPr>
              <a:t>[1]&lt;&lt;" "&lt;&lt; </a:t>
            </a:r>
            <a:r>
              <a:rPr lang="en-US" sz="2000" dirty="0" err="1">
                <a:latin typeface="Consolas"/>
                <a:cs typeface="Consolas"/>
              </a:rPr>
              <a:t>fvar</a:t>
            </a:r>
            <a:r>
              <a:rPr lang="en-US" sz="2000" dirty="0">
                <a:latin typeface="Consolas"/>
                <a:cs typeface="Consolas"/>
              </a:rPr>
              <a:t>[2]&lt;&lt; " "&lt;&lt;</a:t>
            </a:r>
            <a:endParaRPr dirty="0"/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fvar</a:t>
            </a:r>
            <a:r>
              <a:rPr lang="en-US" sz="2000" dirty="0">
                <a:latin typeface="Consolas"/>
                <a:cs typeface="Consolas"/>
              </a:rPr>
              <a:t>[3] &lt;&lt;  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  </a:t>
            </a:r>
            <a:endParaRPr dirty="0"/>
          </a:p>
          <a:p>
            <a:pPr>
              <a:defRPr/>
            </a:pPr>
            <a:r>
              <a:rPr lang="ru-RU" sz="2000" dirty="0">
                <a:latin typeface="Consolas"/>
                <a:cs typeface="Consolas"/>
              </a:rPr>
              <a:t>}</a:t>
            </a:r>
            <a:r>
              <a:rPr lang="en-US" sz="2400" dirty="0"/>
              <a:t> </a:t>
            </a:r>
            <a:endParaRPr lang="ru-RU" sz="2400" dirty="0"/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/>
          <a:srcRect l="3032" t="8132" r="81184" b="83549"/>
          <a:stretch/>
        </p:blipFill>
        <p:spPr bwMode="auto">
          <a:xfrm>
            <a:off x="7580681" y="850659"/>
            <a:ext cx="4316413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 bwMode="auto">
          <a:xfrm>
            <a:off x="405179" y="5990528"/>
            <a:ext cx="6099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800"/>
              <a:t>Почему в 3-й строчке лишний символ?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3" name="TextBox 10"/>
          <p:cNvSpPr txBox="1">
            <a:spLocks noChangeArrowheads="1"/>
          </p:cNvSpPr>
          <p:nvPr/>
        </p:nvSpPr>
        <p:spPr bwMode="auto">
          <a:xfrm>
            <a:off x="438149" y="1500188"/>
            <a:ext cx="11274473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800">
                <a:latin typeface="Consolas"/>
                <a:cs typeface="Consolas"/>
              </a:rPr>
              <a:t>//Вывод элементов массива</a:t>
            </a:r>
            <a:endParaRPr/>
          </a:p>
          <a:p>
            <a:pPr>
              <a:defRPr/>
            </a:pPr>
            <a:r>
              <a:rPr lang="ru-RU" sz="2800">
                <a:latin typeface="Consolas"/>
                <a:cs typeface="Consolas"/>
              </a:rPr>
              <a:t>#include &lt;iostream&gt;;</a:t>
            </a:r>
            <a:endParaRPr/>
          </a:p>
          <a:p>
            <a:pPr>
              <a:defRPr/>
            </a:pPr>
            <a:r>
              <a:rPr lang="en-US" sz="2800">
                <a:latin typeface="Consolas"/>
                <a:cs typeface="Consolas"/>
              </a:rPr>
              <a:t>#include &lt;stdio.h&gt;;</a:t>
            </a:r>
            <a:endParaRPr lang="ru-RU" sz="280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>
                <a:latin typeface="Consolas"/>
                <a:cs typeface="Consolas"/>
              </a:rPr>
              <a:t>using namespace std;</a:t>
            </a:r>
            <a:endParaRPr lang="ru-RU" sz="280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>
                <a:latin typeface="Consolas"/>
                <a:cs typeface="Consolas"/>
              </a:rPr>
              <a:t>void main() {</a:t>
            </a:r>
            <a:endParaRPr lang="ru-RU" sz="2800">
              <a:latin typeface="Consolas"/>
              <a:cs typeface="Consolas"/>
            </a:endParaRPr>
          </a:p>
          <a:p>
            <a:pPr>
              <a:defRPr/>
            </a:pPr>
            <a:r>
              <a:rPr lang="en-US" sz="2400">
                <a:latin typeface="Consolas"/>
                <a:cs typeface="Consolas"/>
              </a:rPr>
              <a:t>   char simv[] = {'A','a','E','e','I','i','O','o','U','u','\0'};</a:t>
            </a:r>
            <a:endParaRPr lang="ru-RU" sz="240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>
                <a:latin typeface="Consolas"/>
                <a:cs typeface="Consolas"/>
              </a:rPr>
              <a:t>   cout &lt;&lt; simv &lt;&lt;   endl;  </a:t>
            </a:r>
            <a:endParaRPr lang="ru-RU" sz="280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>
                <a:latin typeface="Consolas"/>
                <a:cs typeface="Consolas"/>
              </a:rPr>
              <a:t>   getchar(); </a:t>
            </a:r>
            <a:endParaRPr lang="ru-RU" sz="2800">
              <a:latin typeface="Consolas"/>
              <a:cs typeface="Consolas"/>
            </a:endParaRPr>
          </a:p>
          <a:p>
            <a:pPr>
              <a:defRPr/>
            </a:pPr>
            <a:r>
              <a:rPr lang="en-US" sz="2800">
                <a:latin typeface="Consolas"/>
                <a:cs typeface="Consolas"/>
              </a:rPr>
              <a:t>}</a:t>
            </a:r>
            <a:r>
              <a:rPr lang="en-US" sz="3200">
                <a:latin typeface="Consolas"/>
                <a:cs typeface="Consolas"/>
              </a:rPr>
              <a:t> </a:t>
            </a:r>
            <a:endParaRPr lang="ru-RU" sz="3200">
              <a:latin typeface="Consolas"/>
              <a:cs typeface="Consolas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 l="1860" t="5862" r="91402" b="90063"/>
          <a:stretch/>
        </p:blipFill>
        <p:spPr bwMode="auto">
          <a:xfrm>
            <a:off x="8065295" y="1500188"/>
            <a:ext cx="2268537" cy="785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" y="174625"/>
            <a:ext cx="10515600" cy="9501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2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3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363416" y="228599"/>
            <a:ext cx="8229600" cy="557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</a:t>
            </a:r>
            <a:r>
              <a:rPr lang="en-US"/>
              <a:t>3</a:t>
            </a:r>
            <a:endParaRPr lang="ru-RU"/>
          </a:p>
        </p:txBody>
      </p:sp>
      <p:sp>
        <p:nvSpPr>
          <p:cNvPr id="21507" name="TextBox 10"/>
          <p:cNvSpPr txBox="1">
            <a:spLocks noChangeArrowheads="1"/>
          </p:cNvSpPr>
          <p:nvPr/>
        </p:nvSpPr>
        <p:spPr bwMode="auto">
          <a:xfrm>
            <a:off x="363416" y="507206"/>
            <a:ext cx="11365522" cy="57177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 dirty="0"/>
              <a:t> </a:t>
            </a:r>
            <a:endParaRPr lang="en-US" sz="2400" dirty="0"/>
          </a:p>
          <a:p>
            <a:pPr>
              <a:defRPr/>
            </a:pPr>
            <a:endParaRPr lang="en-US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#define SIZE1 10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ru-RU" sz="2000" dirty="0" err="1">
                <a:latin typeface="Consolas"/>
                <a:cs typeface="Consolas"/>
              </a:rPr>
              <a:t>int</a:t>
            </a:r>
            <a:r>
              <a:rPr lang="ru-RU" sz="2000" dirty="0">
                <a:latin typeface="Consolas"/>
                <a:cs typeface="Consolas"/>
              </a:rPr>
              <a:t>  ar1[SIZE1]; /* глобальный массив */</a:t>
            </a:r>
            <a:endParaRPr dirty="0"/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#define SIZE2 12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static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 ar2[SIZE2]; /* </a:t>
            </a:r>
            <a:r>
              <a:rPr lang="ru-RU" sz="2000" dirty="0">
                <a:latin typeface="Consolas"/>
                <a:cs typeface="Consolas"/>
              </a:rPr>
              <a:t>статический массив</a:t>
            </a:r>
            <a:r>
              <a:rPr lang="en-US" sz="2000" dirty="0">
                <a:latin typeface="Consolas"/>
                <a:cs typeface="Consolas"/>
              </a:rPr>
              <a:t> */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&lt;SIZE1;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&lt;SIZE2;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ar2[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  </a:t>
            </a:r>
            <a:endParaRPr dirty="0"/>
          </a:p>
          <a:p>
            <a:pPr>
              <a:defRPr/>
            </a:pPr>
            <a:r>
              <a:rPr lang="ru-RU" sz="2000" dirty="0">
                <a:latin typeface="Consolas"/>
                <a:cs typeface="Consolas"/>
              </a:rPr>
              <a:t>}</a:t>
            </a:r>
            <a:endParaRPr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 l="2280" t="5489" r="89680" b="87822"/>
          <a:stretch/>
        </p:blipFill>
        <p:spPr bwMode="auto">
          <a:xfrm>
            <a:off x="8167688" y="1357314"/>
            <a:ext cx="2011362" cy="94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22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300770" y="298939"/>
            <a:ext cx="8229600" cy="557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</a:t>
            </a:r>
            <a:r>
              <a:rPr lang="en-US"/>
              <a:t>4</a:t>
            </a:r>
            <a:endParaRPr lang="ru-RU"/>
          </a:p>
        </p:txBody>
      </p: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300770" y="856152"/>
            <a:ext cx="8501063" cy="4154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/>
              <a:t> </a:t>
            </a:r>
            <a:endParaRPr lang="en-US" sz="2000"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// Ввод/вывод элементов массива</a:t>
            </a:r>
            <a:endParaRPr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#include &lt;iostream&gt;;</a:t>
            </a:r>
            <a:endParaRPr/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#include &lt;stdio.h&gt;;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using namespace std;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#define SIZE1 10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void main()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int ar1[SIZE1];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for (int i=0; i&lt;SIZE1; i++) cin &gt;&gt; ar1[i];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for (int i=0; i&lt;SIZE1; i++) cout &lt;&lt; ar1[i] &lt;&lt; "\t";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cout &lt;&lt; endl;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</a:t>
            </a:r>
            <a:r>
              <a:rPr lang="ru-RU" sz="2000">
                <a:latin typeface="Consolas"/>
                <a:cs typeface="Consolas"/>
              </a:rPr>
              <a:t>getchar(); getchar();  </a:t>
            </a:r>
            <a:endParaRPr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}</a:t>
            </a:r>
            <a:endParaRPr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62368" y="4822648"/>
            <a:ext cx="6218725" cy="175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93" y="211016"/>
            <a:ext cx="8229600" cy="557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</a:t>
            </a:r>
            <a:r>
              <a:rPr lang="en-US"/>
              <a:t>5</a:t>
            </a:r>
            <a:endParaRPr/>
          </a:p>
        </p:txBody>
      </p:sp>
      <p:sp>
        <p:nvSpPr>
          <p:cNvPr id="23555" name="TextBox 10"/>
          <p:cNvSpPr txBox="1">
            <a:spLocks noChangeArrowheads="1"/>
          </p:cNvSpPr>
          <p:nvPr/>
        </p:nvSpPr>
        <p:spPr bwMode="auto">
          <a:xfrm>
            <a:off x="160093" y="979245"/>
            <a:ext cx="11762276" cy="53245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000" dirty="0">
                <a:latin typeface="Calibri"/>
              </a:rPr>
              <a:t>При работе с массивами  следует помнить, что индекс в обращении к элементу массива не должен превышать его размер.  При выходе за пределы массива компилятор С++ не выдает сообщения об ошибке, однако выход за пределы массива может привести к непоправимым результатам. </a:t>
            </a:r>
          </a:p>
          <a:p>
            <a:pPr algn="just">
              <a:defRPr/>
            </a:pPr>
            <a:endParaRPr lang="en-US" sz="2000" dirty="0"/>
          </a:p>
          <a:p>
            <a:pPr algn="just">
              <a:defRPr/>
            </a:pPr>
            <a:r>
              <a:rPr lang="ru-RU" sz="2000" dirty="0">
                <a:latin typeface="Consolas"/>
                <a:cs typeface="Consolas"/>
              </a:rPr>
              <a:t>// Выход за пределы массива</a:t>
            </a:r>
            <a:endParaRPr dirty="0"/>
          </a:p>
          <a:p>
            <a:pPr algn="just">
              <a:defRPr/>
            </a:pPr>
            <a:r>
              <a:rPr lang="ru-RU" sz="2000" dirty="0">
                <a:latin typeface="Consolas"/>
                <a:cs typeface="Consolas"/>
              </a:rPr>
              <a:t>// НЕ запускайте эту программу.</a:t>
            </a:r>
            <a:endParaRPr dirty="0"/>
          </a:p>
          <a:p>
            <a:pPr algn="just">
              <a:defRPr/>
            </a:pPr>
            <a:r>
              <a:rPr lang="ru-RU" sz="2000" dirty="0">
                <a:latin typeface="Consolas"/>
                <a:cs typeface="Consolas"/>
              </a:rPr>
              <a:t>#</a:t>
            </a:r>
            <a:r>
              <a:rPr lang="ru-RU" sz="2000" dirty="0" err="1">
                <a:latin typeface="Consolas"/>
                <a:cs typeface="Consolas"/>
              </a:rPr>
              <a:t>include</a:t>
            </a:r>
            <a:r>
              <a:rPr lang="ru-RU" sz="2000" dirty="0">
                <a:latin typeface="Consolas"/>
                <a:cs typeface="Consolas"/>
              </a:rPr>
              <a:t> &lt;</a:t>
            </a:r>
            <a:r>
              <a:rPr lang="ru-RU" sz="2000" dirty="0" err="1">
                <a:latin typeface="Consolas"/>
                <a:cs typeface="Consolas"/>
              </a:rPr>
              <a:t>iostream</a:t>
            </a:r>
            <a:r>
              <a:rPr lang="ru-RU" sz="2000" dirty="0">
                <a:latin typeface="Consolas"/>
                <a:cs typeface="Consolas"/>
              </a:rPr>
              <a:t>&gt;;</a:t>
            </a:r>
            <a:endParaRPr dirty="0"/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#define SIZE1 10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ar1[SIZE1]; 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&lt;=SIZE1;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 &gt;&gt;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&lt;=SIZE1;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 &lt;&lt; "\t";  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 </a:t>
            </a:r>
            <a:endParaRPr dirty="0"/>
          </a:p>
          <a:p>
            <a:pPr algn="just">
              <a:defRPr/>
            </a:pPr>
            <a:r>
              <a:rPr lang="ru-RU" sz="2000" dirty="0">
                <a:latin typeface="Consolas"/>
                <a:cs typeface="Consolas"/>
              </a:rPr>
              <a:t>}</a:t>
            </a:r>
            <a:endParaRPr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9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TextBox 10"/>
          <p:cNvSpPr txBox="1">
            <a:spLocks noChangeArrowheads="1"/>
          </p:cNvSpPr>
          <p:nvPr/>
        </p:nvSpPr>
        <p:spPr bwMode="auto">
          <a:xfrm>
            <a:off x="191344" y="917912"/>
            <a:ext cx="11799277" cy="59400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Дана последовательность действительных чисел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a</a:t>
            </a:r>
            <a:r>
              <a:rPr lang="ru-RU" sz="2000" b="1" baseline="-25000" dirty="0">
                <a:latin typeface="+mn-lt"/>
              </a:rPr>
              <a:t>0</a:t>
            </a:r>
            <a:r>
              <a:rPr lang="ru-RU" sz="2000" b="1" dirty="0">
                <a:latin typeface="+mn-lt"/>
              </a:rPr>
              <a:t>, </a:t>
            </a:r>
            <a:r>
              <a:rPr lang="ru-RU" sz="2000" dirty="0">
                <a:latin typeface="+mn-lt"/>
              </a:rPr>
              <a:t>a</a:t>
            </a:r>
            <a:r>
              <a:rPr lang="ru-RU" sz="2000" b="1" baseline="-25000" dirty="0">
                <a:latin typeface="+mn-lt"/>
              </a:rPr>
              <a:t>1</a:t>
            </a:r>
            <a:r>
              <a:rPr lang="ru-RU" sz="2000" dirty="0">
                <a:latin typeface="+mn-lt"/>
              </a:rPr>
              <a:t>, </a:t>
            </a:r>
            <a:r>
              <a:rPr lang="ru-RU" sz="2000" b="1" dirty="0">
                <a:latin typeface="+mn-lt"/>
              </a:rPr>
              <a:t>…</a:t>
            </a:r>
            <a:r>
              <a:rPr lang="ru-RU" sz="2000" dirty="0">
                <a:latin typeface="+mn-lt"/>
              </a:rPr>
              <a:t>, a</a:t>
            </a:r>
            <a:r>
              <a:rPr lang="ru-RU" sz="2000" b="1" baseline="-25000" dirty="0">
                <a:latin typeface="+mn-lt"/>
              </a:rPr>
              <a:t>9</a:t>
            </a:r>
            <a:r>
              <a:rPr lang="ru-RU" sz="2000" dirty="0">
                <a:latin typeface="+mn-lt"/>
              </a:rPr>
              <a:t>. Составить программу, которая меняет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местами значения 3-го и 9-го элементов этой последовательности</a:t>
            </a:r>
            <a:r>
              <a:rPr lang="ru-RU" sz="2000" b="1" dirty="0">
                <a:latin typeface="+mn-lt"/>
              </a:rPr>
              <a:t>  </a:t>
            </a:r>
            <a:r>
              <a:rPr lang="ru-RU" sz="2000" dirty="0">
                <a:latin typeface="+mn-lt"/>
              </a:rPr>
              <a:t>и выводит полученную последовательность на экран. </a:t>
            </a:r>
            <a:endParaRPr lang="ru-RU" sz="2000" dirty="0" smtClean="0">
              <a:latin typeface="+mn-lt"/>
            </a:endParaRPr>
          </a:p>
          <a:p>
            <a:pPr>
              <a:defRPr/>
            </a:pPr>
            <a:r>
              <a:rPr lang="en-US" sz="2000" dirty="0" smtClean="0">
                <a:latin typeface="Consolas"/>
                <a:cs typeface="Consolas"/>
              </a:rPr>
              <a:t>#</a:t>
            </a:r>
            <a:r>
              <a:rPr lang="en-US" sz="2000" dirty="0">
                <a:latin typeface="Consolas"/>
                <a:cs typeface="Consolas"/>
              </a:rPr>
              <a:t>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stdlib.h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time.h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#define SIZE1 10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srand</a:t>
            </a:r>
            <a:r>
              <a:rPr lang="en-US" sz="2000" dirty="0">
                <a:latin typeface="Consolas"/>
                <a:cs typeface="Consolas"/>
              </a:rPr>
              <a:t>(time(NULL));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ar1[SIZE1], b;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&lt;SIZE1;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]=rand()%20;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&lt;SIZE1;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 &lt;&lt; " ";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b=ar1[3];  ar1[3]=ar1[9];  ar1[9]=b;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&lt;SIZE1;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 &lt;&lt; " ";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 </a:t>
            </a:r>
            <a:r>
              <a:rPr lang="ru-RU" sz="2000" dirty="0" smtClean="0">
                <a:latin typeface="Consolas"/>
                <a:cs typeface="Consolas"/>
              </a:rPr>
              <a:t>}</a:t>
            </a:r>
            <a:endParaRPr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l="9602" t="19371" r="77202" b="74455"/>
          <a:stretch/>
        </p:blipFill>
        <p:spPr bwMode="auto">
          <a:xfrm>
            <a:off x="6596064" y="1928814"/>
            <a:ext cx="3887787" cy="10239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93" y="211016"/>
            <a:ext cx="8229600" cy="557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6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2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0" y="833073"/>
            <a:ext cx="11799277" cy="62478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 dirty="0">
                <a:latin typeface="Calibri"/>
              </a:rPr>
              <a:t>Дано натуральное число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i="1" dirty="0">
                <a:latin typeface="Calibri"/>
              </a:rPr>
              <a:t>n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dirty="0">
                <a:latin typeface="Calibri"/>
              </a:rPr>
              <a:t>и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dirty="0">
                <a:latin typeface="Calibri"/>
              </a:rPr>
              <a:t>последовательность действительных чисел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dirty="0">
                <a:latin typeface="Calibri"/>
              </a:rPr>
              <a:t>a</a:t>
            </a:r>
            <a:r>
              <a:rPr lang="ru-RU" sz="2000" b="1" baseline="-25000" dirty="0">
                <a:latin typeface="Calibri"/>
              </a:rPr>
              <a:t>0</a:t>
            </a:r>
            <a:r>
              <a:rPr lang="ru-RU" sz="2000" b="1" dirty="0">
                <a:latin typeface="Calibri"/>
              </a:rPr>
              <a:t>, </a:t>
            </a:r>
            <a:r>
              <a:rPr lang="ru-RU" sz="2000" dirty="0">
                <a:latin typeface="Calibri"/>
              </a:rPr>
              <a:t>a</a:t>
            </a:r>
            <a:r>
              <a:rPr lang="ru-RU" sz="2000" b="1" baseline="-25000" dirty="0">
                <a:latin typeface="Calibri"/>
              </a:rPr>
              <a:t>1</a:t>
            </a:r>
            <a:r>
              <a:rPr lang="ru-RU" sz="2000" dirty="0">
                <a:latin typeface="Calibri"/>
              </a:rPr>
              <a:t>, </a:t>
            </a:r>
            <a:r>
              <a:rPr lang="ru-RU" sz="2000" b="1" dirty="0">
                <a:latin typeface="Calibri"/>
              </a:rPr>
              <a:t>…</a:t>
            </a:r>
            <a:r>
              <a:rPr lang="ru-RU" sz="2000" dirty="0">
                <a:latin typeface="Calibri"/>
              </a:rPr>
              <a:t>, a</a:t>
            </a:r>
            <a:r>
              <a:rPr lang="ru-RU" sz="2000" baseline="-25000" dirty="0">
                <a:latin typeface="Calibri"/>
              </a:rPr>
              <a:t>n</a:t>
            </a:r>
            <a:r>
              <a:rPr lang="ru-RU" sz="2000" b="1" baseline="-25000" dirty="0">
                <a:latin typeface="Calibri"/>
              </a:rPr>
              <a:t>-1</a:t>
            </a:r>
            <a:r>
              <a:rPr lang="ru-RU" sz="2000" dirty="0">
                <a:latin typeface="Calibri"/>
              </a:rPr>
              <a:t>. Составить программу, которая находит наибольший элемент</a:t>
            </a:r>
            <a:r>
              <a:rPr lang="ru-RU" sz="2000" b="1" dirty="0">
                <a:latin typeface="Calibri"/>
              </a:rPr>
              <a:t> </a:t>
            </a:r>
            <a:r>
              <a:rPr lang="ru-RU" sz="2000" dirty="0">
                <a:latin typeface="Calibri"/>
              </a:rPr>
              <a:t>последовательности. </a:t>
            </a:r>
            <a:endParaRPr lang="en-US" sz="2000" dirty="0">
              <a:latin typeface="Calibri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stdlib.h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time.h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#define SIZE1 100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>
                <a:latin typeface="Consolas"/>
                <a:cs typeface="Consolas"/>
              </a:rPr>
              <a:t>srand</a:t>
            </a:r>
            <a:r>
              <a:rPr lang="en-US" sz="2000" dirty="0">
                <a:latin typeface="Consolas"/>
                <a:cs typeface="Consolas"/>
              </a:rPr>
              <a:t>(time(NULL));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ar1[SIZE1], max, n;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&gt;&gt;n;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]=rand()%20;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</a:t>
            </a:r>
            <a:r>
              <a:rPr lang="ru-RU" sz="2000" dirty="0" err="1">
                <a:latin typeface="Consolas"/>
                <a:cs typeface="Consolas"/>
              </a:rPr>
              <a:t>cout</a:t>
            </a:r>
            <a:r>
              <a:rPr lang="ru-RU" sz="2000" dirty="0">
                <a:latin typeface="Consolas"/>
                <a:cs typeface="Consolas"/>
              </a:rPr>
              <a:t> &lt;&lt; ar1[i] &lt;&lt; " ";  </a:t>
            </a:r>
            <a:endParaRPr dirty="0"/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max=ar1[1];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for (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=1;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if (ar1[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]&gt;max)  max=ar1[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ru-RU" sz="2000" dirty="0" err="1">
                <a:latin typeface="Consolas"/>
                <a:cs typeface="Consolas"/>
              </a:rPr>
              <a:t>cout</a:t>
            </a:r>
            <a:r>
              <a:rPr lang="ru-RU" sz="2000" dirty="0">
                <a:latin typeface="Consolas"/>
                <a:cs typeface="Consolas"/>
              </a:rPr>
              <a:t> &lt;&lt; </a:t>
            </a:r>
            <a:r>
              <a:rPr lang="ru-RU" sz="2000" dirty="0" err="1">
                <a:latin typeface="Consolas"/>
                <a:cs typeface="Consolas"/>
              </a:rPr>
              <a:t>max</a:t>
            </a:r>
            <a:r>
              <a:rPr lang="ru-RU" sz="2000" dirty="0">
                <a:latin typeface="Consolas"/>
                <a:cs typeface="Consolas"/>
              </a:rPr>
              <a:t> &lt;&lt; " " &lt;&lt; </a:t>
            </a:r>
            <a:r>
              <a:rPr lang="ru-RU" sz="2000" dirty="0" err="1">
                <a:latin typeface="Consolas"/>
                <a:cs typeface="Consolas"/>
              </a:rPr>
              <a:t>endl</a:t>
            </a:r>
            <a:r>
              <a:rPr lang="ru-RU" sz="2000" dirty="0">
                <a:latin typeface="Consolas"/>
                <a:cs typeface="Consolas"/>
              </a:rPr>
              <a:t>; </a:t>
            </a:r>
            <a:endParaRPr dirty="0"/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</a:t>
            </a:r>
            <a:endParaRPr dirty="0"/>
          </a:p>
          <a:p>
            <a:pPr>
              <a:defRPr/>
            </a:pPr>
            <a:r>
              <a:rPr lang="ru-RU" sz="2000" dirty="0">
                <a:latin typeface="Consolas"/>
                <a:cs typeface="Consolas"/>
              </a:rPr>
              <a:t>}</a:t>
            </a:r>
            <a:endParaRPr dirty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1845" t="5490" r="85155" b="90433"/>
          <a:stretch/>
        </p:blipFill>
        <p:spPr bwMode="auto">
          <a:xfrm>
            <a:off x="6389688" y="1714501"/>
            <a:ext cx="4037012" cy="7143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 bwMode="auto">
          <a:xfrm>
            <a:off x="160092" y="211016"/>
            <a:ext cx="11428169" cy="5572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Пример 7. Классическая задача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55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Трассировка элементов массива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79376" y="1825625"/>
            <a:ext cx="11305256" cy="11713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Найти сумму элементов одномерного массива. Выполнить трассировку.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475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402979" y="1052736"/>
            <a:ext cx="11453661" cy="5516404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342900" indent="-342900" algn="just">
              <a:buAutoNum type="arabicPeriod"/>
              <a:defRPr/>
            </a:pPr>
            <a:r>
              <a:rPr lang="ru-RU" sz="2400" dirty="0">
                <a:latin typeface="Calibri"/>
              </a:rPr>
              <a:t>Ниже представлена  программа,  в ходе выполнения которой значения элементов массива сначала задаются, а затем меняются. </a:t>
            </a:r>
            <a:endParaRPr lang="ru-RU" dirty="0">
              <a:latin typeface="Calibri"/>
            </a:endParaRPr>
          </a:p>
          <a:p>
            <a:pPr>
              <a:defRPr/>
            </a:pPr>
            <a:r>
              <a:rPr lang="ru-RU" dirty="0">
                <a:latin typeface="Consolas"/>
                <a:cs typeface="Consolas"/>
              </a:rPr>
              <a:t>#</a:t>
            </a:r>
            <a:r>
              <a:rPr lang="ru-RU" dirty="0" err="1">
                <a:latin typeface="Consolas"/>
                <a:cs typeface="Consolas"/>
              </a:rPr>
              <a:t>include</a:t>
            </a:r>
            <a:r>
              <a:rPr lang="ru-RU" dirty="0">
                <a:latin typeface="Consolas"/>
                <a:cs typeface="Consolas"/>
              </a:rPr>
              <a:t> &lt;</a:t>
            </a:r>
            <a:r>
              <a:rPr lang="ru-RU" dirty="0" err="1">
                <a:latin typeface="Consolas"/>
                <a:cs typeface="Consolas"/>
              </a:rPr>
              <a:t>iostream</a:t>
            </a:r>
            <a:r>
              <a:rPr lang="ru-RU" dirty="0">
                <a:latin typeface="Consolas"/>
                <a:cs typeface="Consolas"/>
              </a:rPr>
              <a:t>&gt;;</a:t>
            </a:r>
            <a:endParaRPr dirty="0"/>
          </a:p>
          <a:p>
            <a:pPr>
              <a:defRPr/>
            </a:pPr>
            <a:r>
              <a:rPr lang="ru-RU" dirty="0">
                <a:latin typeface="Consolas"/>
                <a:cs typeface="Consolas"/>
              </a:rPr>
              <a:t>#</a:t>
            </a:r>
            <a:r>
              <a:rPr lang="ru-RU" dirty="0" err="1">
                <a:latin typeface="Consolas"/>
                <a:cs typeface="Consolas"/>
              </a:rPr>
              <a:t>include</a:t>
            </a:r>
            <a:r>
              <a:rPr lang="ru-RU" dirty="0">
                <a:latin typeface="Consolas"/>
                <a:cs typeface="Consolas"/>
              </a:rPr>
              <a:t> &lt;</a:t>
            </a:r>
            <a:r>
              <a:rPr lang="ru-RU" dirty="0" err="1">
                <a:latin typeface="Consolas"/>
                <a:cs typeface="Consolas"/>
              </a:rPr>
              <a:t>stdio.h</a:t>
            </a:r>
            <a:r>
              <a:rPr lang="ru-RU" dirty="0">
                <a:latin typeface="Consolas"/>
                <a:cs typeface="Consolas"/>
              </a:rPr>
              <a:t>&gt;;</a:t>
            </a:r>
            <a:endParaRPr dirty="0"/>
          </a:p>
          <a:p>
            <a:pPr>
              <a:defRPr/>
            </a:pPr>
            <a:r>
              <a:rPr lang="ru-RU" dirty="0" err="1">
                <a:latin typeface="Consolas"/>
                <a:cs typeface="Consolas"/>
              </a:rPr>
              <a:t>using</a:t>
            </a:r>
            <a:r>
              <a:rPr lang="ru-RU" dirty="0">
                <a:latin typeface="Consolas"/>
                <a:cs typeface="Consolas"/>
              </a:rPr>
              <a:t> </a:t>
            </a:r>
            <a:r>
              <a:rPr lang="ru-RU" dirty="0" err="1">
                <a:latin typeface="Consolas"/>
                <a:cs typeface="Consolas"/>
              </a:rPr>
              <a:t>namespace</a:t>
            </a:r>
            <a:r>
              <a:rPr lang="ru-RU" dirty="0">
                <a:latin typeface="Consolas"/>
                <a:cs typeface="Consolas"/>
              </a:rPr>
              <a:t> </a:t>
            </a:r>
            <a:r>
              <a:rPr lang="ru-RU" dirty="0" err="1">
                <a:latin typeface="Consolas"/>
                <a:cs typeface="Consolas"/>
              </a:rPr>
              <a:t>std</a:t>
            </a:r>
            <a:r>
              <a:rPr lang="ru-RU" dirty="0">
                <a:latin typeface="Consolas"/>
                <a:cs typeface="Consolas"/>
              </a:rPr>
              <a:t>;</a:t>
            </a:r>
            <a:endParaRPr dirty="0"/>
          </a:p>
          <a:p>
            <a:pPr>
              <a:defRPr/>
            </a:pPr>
            <a:r>
              <a:rPr lang="ru-RU" dirty="0">
                <a:latin typeface="Consolas"/>
                <a:cs typeface="Consolas"/>
              </a:rPr>
              <a:t>#</a:t>
            </a:r>
            <a:r>
              <a:rPr lang="ru-RU" dirty="0" err="1">
                <a:latin typeface="Consolas"/>
                <a:cs typeface="Consolas"/>
              </a:rPr>
              <a:t>define</a:t>
            </a:r>
            <a:r>
              <a:rPr lang="ru-RU" dirty="0">
                <a:latin typeface="Consolas"/>
                <a:cs typeface="Consolas"/>
              </a:rPr>
              <a:t> SIZE1 13</a:t>
            </a:r>
            <a:endParaRPr dirty="0"/>
          </a:p>
          <a:p>
            <a:pPr>
              <a:defRPr/>
            </a:pPr>
            <a:r>
              <a:rPr lang="ru-RU" dirty="0" err="1">
                <a:latin typeface="Consolas"/>
                <a:cs typeface="Consolas"/>
              </a:rPr>
              <a:t>void</a:t>
            </a:r>
            <a:r>
              <a:rPr lang="ru-RU" dirty="0">
                <a:latin typeface="Consolas"/>
                <a:cs typeface="Consolas"/>
              </a:rPr>
              <a:t> </a:t>
            </a:r>
            <a:r>
              <a:rPr lang="ru-RU" dirty="0" err="1">
                <a:latin typeface="Consolas"/>
                <a:cs typeface="Consolas"/>
              </a:rPr>
              <a:t>main</a:t>
            </a:r>
            <a:r>
              <a:rPr lang="ru-RU" dirty="0">
                <a:latin typeface="Consolas"/>
                <a:cs typeface="Consolas"/>
              </a:rPr>
              <a:t>() {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</a:t>
            </a:r>
            <a:r>
              <a:rPr lang="ru-RU" dirty="0" err="1">
                <a:latin typeface="Consolas"/>
                <a:cs typeface="Consolas"/>
              </a:rPr>
              <a:t>int</a:t>
            </a:r>
            <a:r>
              <a:rPr lang="ru-RU" dirty="0">
                <a:latin typeface="Consolas"/>
                <a:cs typeface="Consolas"/>
              </a:rPr>
              <a:t> ar1[SIZE1], d; 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for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&lt;SIZE1;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++)</a:t>
            </a:r>
            <a:endParaRPr lang="ru-RU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   </a:t>
            </a:r>
            <a:r>
              <a:rPr lang="ru-RU" dirty="0">
                <a:latin typeface="Consolas"/>
                <a:cs typeface="Consolas"/>
              </a:rPr>
              <a:t>ar1[i]=i+2;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</a:t>
            </a:r>
            <a:r>
              <a:rPr lang="ru-RU" dirty="0">
                <a:latin typeface="Consolas"/>
                <a:cs typeface="Consolas"/>
              </a:rPr>
              <a:t>d=ar1[10];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for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 SIZE1-1;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&gt;=0;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--)</a:t>
            </a:r>
            <a:endParaRPr lang="ru-RU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   </a:t>
            </a:r>
            <a:r>
              <a:rPr lang="ru-RU" dirty="0">
                <a:latin typeface="Consolas"/>
                <a:cs typeface="Consolas"/>
              </a:rPr>
              <a:t>ar1[i]=ar1[i-1];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</a:t>
            </a:r>
            <a:r>
              <a:rPr lang="ru-RU" dirty="0">
                <a:latin typeface="Consolas"/>
                <a:cs typeface="Consolas"/>
              </a:rPr>
              <a:t>ar1[0]=d-11;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for (</a:t>
            </a:r>
            <a:r>
              <a:rPr lang="en-US" dirty="0" err="1">
                <a:latin typeface="Consolas"/>
                <a:cs typeface="Consolas"/>
              </a:rPr>
              <a:t>int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&lt;SIZE1;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++)</a:t>
            </a:r>
            <a:endParaRPr lang="ru-RU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   </a:t>
            </a:r>
            <a:r>
              <a:rPr lang="ru-RU" dirty="0" err="1">
                <a:latin typeface="Consolas"/>
                <a:cs typeface="Consolas"/>
              </a:rPr>
              <a:t>cout</a:t>
            </a:r>
            <a:r>
              <a:rPr lang="ru-RU" dirty="0">
                <a:latin typeface="Consolas"/>
                <a:cs typeface="Consolas"/>
              </a:rPr>
              <a:t> &lt;&lt; ar1[i] &lt;&lt; " ";  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</a:t>
            </a:r>
            <a:r>
              <a:rPr lang="ru-RU" dirty="0" err="1">
                <a:latin typeface="Consolas"/>
                <a:cs typeface="Consolas"/>
              </a:rPr>
              <a:t>getchar</a:t>
            </a:r>
            <a:r>
              <a:rPr lang="ru-RU" dirty="0">
                <a:latin typeface="Consolas"/>
                <a:cs typeface="Consolas"/>
              </a:rPr>
              <a:t>();  </a:t>
            </a:r>
            <a:r>
              <a:rPr lang="ru-RU" dirty="0" smtClean="0">
                <a:latin typeface="Consolas"/>
                <a:cs typeface="Consolas"/>
              </a:rPr>
              <a:t>}</a:t>
            </a: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266700" y="10503"/>
            <a:ext cx="11925300" cy="109780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Задания для самостоятельной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18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231888" y="2268453"/>
            <a:ext cx="6426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/>
              <a:t>Ответьте на вопросы: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2400"/>
              <a:t>Укажите размерность массива </a:t>
            </a:r>
            <a:r>
              <a:rPr lang="en-US" sz="2400"/>
              <a:t>ar1</a:t>
            </a:r>
            <a:endParaRPr/>
          </a:p>
          <a:p>
            <a:pPr marL="342900" indent="-342900">
              <a:buAutoNum type="arabicPeriod"/>
              <a:defRPr/>
            </a:pPr>
            <a:r>
              <a:rPr lang="ru-RU" sz="2400"/>
              <a:t>Укажите, из каких значений состоит массив </a:t>
            </a:r>
            <a:r>
              <a:rPr lang="en-US" sz="2400"/>
              <a:t>ar1</a:t>
            </a:r>
            <a:r>
              <a:rPr lang="ru-RU" sz="2400"/>
              <a:t> до преобразования?</a:t>
            </a:r>
            <a:endParaRPr/>
          </a:p>
          <a:p>
            <a:pPr marL="342900" indent="-342900">
              <a:buFontTx/>
              <a:buAutoNum type="arabicPeriod"/>
              <a:defRPr/>
            </a:pPr>
            <a:r>
              <a:rPr lang="ru-RU" sz="2400"/>
              <a:t>Определите, что будет напечатано в результате выполнения этой программы.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8315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459857" y="1217916"/>
            <a:ext cx="11306908" cy="1328023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2400">
                <a:cs typeface="Arial"/>
              </a:rPr>
              <a:t>2. Дано  натуральное число </a:t>
            </a:r>
            <a:r>
              <a:rPr lang="en-US" sz="2400" i="1">
                <a:cs typeface="Arial"/>
              </a:rPr>
              <a:t>n</a:t>
            </a:r>
            <a:r>
              <a:rPr lang="en-US" sz="2400">
                <a:cs typeface="Arial"/>
              </a:rPr>
              <a:t> </a:t>
            </a:r>
            <a:r>
              <a:rPr lang="ru-RU" sz="2400">
                <a:cs typeface="Arial"/>
              </a:rPr>
              <a:t> (</a:t>
            </a:r>
            <a:r>
              <a:rPr lang="en-US" sz="2400" i="1">
                <a:cs typeface="Arial"/>
              </a:rPr>
              <a:t>n</a:t>
            </a:r>
            <a:r>
              <a:rPr lang="en-US" sz="2400">
                <a:cs typeface="Arial"/>
              </a:rPr>
              <a:t> </a:t>
            </a:r>
            <a:r>
              <a:rPr lang="ru-RU" sz="2400">
                <a:cs typeface="Arial"/>
              </a:rPr>
              <a:t>≤100). </a:t>
            </a:r>
            <a:r>
              <a:rPr lang="ru-RU" sz="2400" b="1">
                <a:cs typeface="Arial"/>
              </a:rPr>
              <a:t> </a:t>
            </a:r>
            <a:r>
              <a:rPr lang="ru-RU" sz="2400">
                <a:cs typeface="Arial"/>
              </a:rPr>
              <a:t>Составьте программу,   которая  заполняет одномерный массив, состоящий из </a:t>
            </a:r>
            <a:r>
              <a:rPr lang="en-US" sz="2400">
                <a:cs typeface="Arial"/>
              </a:rPr>
              <a:t>n </a:t>
            </a:r>
            <a:r>
              <a:rPr lang="ru-RU" sz="2400">
                <a:cs typeface="Arial"/>
              </a:rPr>
              <a:t>элементов, последовательностью </a:t>
            </a:r>
            <a:r>
              <a:rPr lang="ru-RU" sz="2400" b="1">
                <a:cs typeface="Arial"/>
              </a:rPr>
              <a:t> </a:t>
            </a:r>
            <a:r>
              <a:rPr lang="en-US" sz="2400">
                <a:cs typeface="Arial"/>
              </a:rPr>
              <a:t>чисел: 1,</a:t>
            </a:r>
            <a:r>
              <a:rPr lang="en-US" sz="2400" b="1">
                <a:cs typeface="Arial"/>
              </a:rPr>
              <a:t> </a:t>
            </a:r>
            <a:r>
              <a:rPr lang="en-US" sz="2400">
                <a:cs typeface="Arial"/>
              </a:rPr>
              <a:t>3</a:t>
            </a:r>
            <a:r>
              <a:rPr lang="en-US" sz="2400" b="1">
                <a:cs typeface="Arial"/>
              </a:rPr>
              <a:t>, </a:t>
            </a:r>
            <a:r>
              <a:rPr lang="en-US" sz="2400">
                <a:cs typeface="Arial"/>
              </a:rPr>
              <a:t>5</a:t>
            </a:r>
            <a:r>
              <a:rPr lang="en-US" sz="2400" b="1">
                <a:cs typeface="Arial"/>
              </a:rPr>
              <a:t>, </a:t>
            </a:r>
            <a:r>
              <a:rPr lang="en-US" sz="2400">
                <a:cs typeface="Arial"/>
              </a:rPr>
              <a:t>7,  </a:t>
            </a:r>
            <a:r>
              <a:rPr lang="en-US" sz="2400" b="1">
                <a:cs typeface="Arial"/>
              </a:rPr>
              <a:t>… </a:t>
            </a:r>
            <a:r>
              <a:rPr lang="en-US" sz="2400">
                <a:cs typeface="Arial"/>
              </a:rPr>
              <a:t>. </a:t>
            </a:r>
          </a:p>
        </p:txBody>
      </p:sp>
      <p:sp>
        <p:nvSpPr>
          <p:cNvPr id="27653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54" name="Rectangle 3"/>
          <p:cNvSpPr>
            <a:spLocks noChangeArrowheads="1"/>
          </p:cNvSpPr>
          <p:nvPr/>
        </p:nvSpPr>
        <p:spPr bwMode="auto">
          <a:xfrm>
            <a:off x="1524001" y="-703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1524001" y="2630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7660" name="Rectangle 8"/>
          <p:cNvSpPr>
            <a:spLocks noChangeArrowheads="1"/>
          </p:cNvSpPr>
          <p:nvPr/>
        </p:nvSpPr>
        <p:spPr bwMode="auto">
          <a:xfrm>
            <a:off x="1524001" y="344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 bwMode="auto">
          <a:xfrm>
            <a:off x="266700" y="184666"/>
            <a:ext cx="11925300" cy="10297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Задания для самостоятельной работы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" y="132369"/>
            <a:ext cx="10515600" cy="1325563"/>
          </a:xfrm>
        </p:spPr>
        <p:txBody>
          <a:bodyPr/>
          <a:lstStyle/>
          <a:p>
            <a:r>
              <a:rPr lang="ru-RU" dirty="0"/>
              <a:t>План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412776"/>
            <a:ext cx="11348249" cy="4215309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Одномерные массивы данных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Поиск в массиве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Многомерные массивы данных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ru-RU" dirty="0"/>
              <a:t>Сортировка массива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16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169984" y="95249"/>
            <a:ext cx="11840308" cy="9144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/>
              <a:t>Многомерные массивы в </a:t>
            </a:r>
            <a:r>
              <a:rPr lang="en-US"/>
              <a:t>C</a:t>
            </a:r>
            <a:r>
              <a:rPr lang="ru-RU"/>
              <a:t>++</a:t>
            </a:r>
            <a:endParaRPr/>
          </a:p>
        </p:txBody>
      </p:sp>
      <p:sp>
        <p:nvSpPr>
          <p:cNvPr id="10243" name="TextBox 9"/>
          <p:cNvSpPr txBox="1">
            <a:spLocks noChangeArrowheads="1"/>
          </p:cNvSpPr>
          <p:nvPr/>
        </p:nvSpPr>
        <p:spPr bwMode="auto">
          <a:xfrm>
            <a:off x="476616" y="1147395"/>
            <a:ext cx="11533675" cy="1804749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000">
                <a:latin typeface="Calibri"/>
              </a:rPr>
              <a:t>Описание двумерного массива строится из описания одномерного путем добавления второй размерности, то есть элементом массива может быть в свою очередь тоже массив, например:</a:t>
            </a:r>
            <a:endParaRPr/>
          </a:p>
          <a:p>
            <a:pPr>
              <a:defRPr/>
            </a:pPr>
            <a:endParaRPr lang="ru-RU" sz="2000">
              <a:latin typeface="Calibri"/>
            </a:endParaRPr>
          </a:p>
          <a:p>
            <a:pPr>
              <a:defRPr/>
            </a:pPr>
            <a:endParaRPr lang="ru-RU" sz="2000">
              <a:latin typeface="Calibri"/>
            </a:endParaRPr>
          </a:p>
          <a:p>
            <a:pPr>
              <a:defRPr/>
            </a:pPr>
            <a:r>
              <a:rPr lang="ru-RU" sz="2000">
                <a:latin typeface="Calibri"/>
                <a:cs typeface="Consolas"/>
              </a:rPr>
              <a:t>int a[4][3];</a:t>
            </a:r>
            <a:endParaRPr lang="ru-RU" sz="2000" b="1">
              <a:latin typeface="Calibri"/>
              <a:cs typeface="Consolas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476615" y="3399328"/>
            <a:ext cx="11533675" cy="2145268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000">
                <a:latin typeface="Calibri"/>
              </a:rPr>
              <a:t>Анализ подобного описания необходимо проводить в направлении выполнения операций [], то есть слева направо. Таким образом, переменная a является массивом из четырех элементов, что следует из первой части описания a[4]. </a:t>
            </a:r>
            <a:endParaRPr/>
          </a:p>
          <a:p>
            <a:pPr algn="just">
              <a:defRPr/>
            </a:pPr>
            <a:endParaRPr lang="ru-RU" sz="2000">
              <a:latin typeface="Calibri"/>
            </a:endParaRPr>
          </a:p>
          <a:p>
            <a:pPr algn="just">
              <a:defRPr/>
            </a:pPr>
            <a:r>
              <a:rPr lang="ru-RU" sz="2000">
                <a:latin typeface="Calibri"/>
              </a:rPr>
              <a:t>Каждый элемент a[i] этого массива в свою очередь является массивом из трех элементов типа int, что следует из второй части описания.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9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242521" y="211016"/>
            <a:ext cx="8472488" cy="485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Многомерные массивы в </a:t>
            </a:r>
            <a:r>
              <a:rPr lang="en-US"/>
              <a:t>C</a:t>
            </a:r>
            <a:r>
              <a:rPr lang="ru-RU"/>
              <a:t>++</a:t>
            </a:r>
            <a:endParaRPr lang="ru-RU" b="1"/>
          </a:p>
        </p:txBody>
      </p:sp>
      <p:sp>
        <p:nvSpPr>
          <p:cNvPr id="11267" name="TextBox 9"/>
          <p:cNvSpPr txBox="1">
            <a:spLocks noChangeArrowheads="1"/>
          </p:cNvSpPr>
          <p:nvPr/>
        </p:nvSpPr>
        <p:spPr bwMode="auto">
          <a:xfrm>
            <a:off x="371109" y="1147397"/>
            <a:ext cx="8215312" cy="7080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>
                <a:latin typeface="Calibri"/>
              </a:rPr>
              <a:t>Пусть объявлен массив </a:t>
            </a:r>
            <a:r>
              <a:rPr lang="en-US" sz="2000">
                <a:latin typeface="Calibri"/>
              </a:rPr>
              <a:t>    </a:t>
            </a:r>
            <a:r>
              <a:rPr lang="en-US" sz="2000" b="1">
                <a:latin typeface="Calibri"/>
                <a:cs typeface="Consolas"/>
              </a:rPr>
              <a:t>int a</a:t>
            </a:r>
            <a:r>
              <a:rPr lang="ru-RU" sz="2000" b="1">
                <a:latin typeface="Calibri"/>
                <a:cs typeface="Consolas"/>
              </a:rPr>
              <a:t>[3][4]</a:t>
            </a:r>
            <a:endParaRPr lang="ru-RU" sz="2000">
              <a:latin typeface="Calibri"/>
              <a:cs typeface="Consolas"/>
            </a:endParaRPr>
          </a:p>
          <a:p>
            <a:pPr>
              <a:defRPr/>
            </a:pPr>
            <a:endParaRPr lang="ru-RU" sz="2000">
              <a:latin typeface="Calibri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71109" y="1718896"/>
          <a:ext cx="10742368" cy="4490992"/>
        </p:xfrm>
        <a:graphic>
          <a:graphicData uri="http://schemas.openxmlformats.org/drawingml/2006/table">
            <a:tbl>
              <a:tblPr/>
              <a:tblGrid>
                <a:gridCol w="457762"/>
                <a:gridCol w="1028353"/>
                <a:gridCol w="1028353"/>
                <a:gridCol w="1028353"/>
                <a:gridCol w="1028353"/>
                <a:gridCol w="1028353"/>
                <a:gridCol w="1028353"/>
                <a:gridCol w="1028353"/>
                <a:gridCol w="1028353"/>
                <a:gridCol w="1028353"/>
                <a:gridCol w="1029429"/>
              </a:tblGrid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41317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0">
                          <a:latin typeface="Calibri"/>
                          <a:ea typeface="Times New Roman"/>
                          <a:cs typeface="Times New Roman"/>
                        </a:rPr>
                        <a:t>a</a:t>
                      </a:r>
                      <a:endParaRPr lang="ru-RU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noFill/>
                    </a:lnL>
                    <a:lnR w="28575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a[0]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a[1]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a[2]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28575" algn="ctr">
                      <a:solidFill>
                        <a:schemeClr val="tx1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b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100" b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28575" algn="ctr">
                      <a:solidFill>
                        <a:schemeClr val="tx1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ru-RU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05508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a[0][0]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a[0][1]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a[0][2]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a[0][3]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-17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-42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109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05508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a[1][0]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a[1][1]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a[1][2]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a[1][3]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-11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98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-3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rgbClr val="548DD4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119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121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305508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a[2][0]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a[2][1]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a[2][2]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100" b="0">
                          <a:latin typeface="Calibri"/>
                          <a:ea typeface="Times New Roman"/>
                          <a:cs typeface="Times New Roman"/>
                        </a:rPr>
                        <a:t>a[2][3]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-5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56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100" b="1">
                          <a:latin typeface="Calibri"/>
                          <a:ea typeface="Times New Roman"/>
                          <a:cs typeface="Times New Roman"/>
                        </a:rPr>
                        <a:t>48</a:t>
                      </a:r>
                      <a:endParaRPr/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28575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28575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2857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solidFill>
                            <a:srgbClr val="00B05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124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125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126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127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128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000" b="0">
                          <a:latin typeface="Calibri"/>
                          <a:ea typeface="Times New Roman"/>
                          <a:cs typeface="Times New Roman"/>
                        </a:rPr>
                        <a:t>129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2857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  <a:tr h="237902">
                <a:tc>
                  <a:txBody>
                    <a:bodyPr/>
                    <a:lstStyle/>
                    <a:p>
                      <a:pPr algn="l">
                        <a:lnSpc>
                          <a:spcPct val="114999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ru-RU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/>
                    </a:p>
                  </a:txBody>
                  <a:tcPr marL="0" marR="0" marT="0" marB="0" anchor="ctr">
                    <a:lnL w="12700" algn="ctr">
                      <a:noFill/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noFill/>
                    </a:lnT>
                    <a:lnB w="12700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endParaRPr lang="en-US" sz="10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857" marR="65857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8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TextBox 9"/>
          <p:cNvSpPr txBox="1">
            <a:spLocks noChangeArrowheads="1"/>
          </p:cNvSpPr>
          <p:nvPr/>
        </p:nvSpPr>
        <p:spPr bwMode="auto">
          <a:xfrm>
            <a:off x="351326" y="983241"/>
            <a:ext cx="11465536" cy="1328023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400" dirty="0">
                <a:latin typeface="Calibri"/>
              </a:rPr>
              <a:t>При решении задач  двумерные массивы удобно представлять как таблицу данных (например, чисел), каждый элемент которой имеет двойную нумерацию --- номер строки  и номер  столбца  таблицы.</a:t>
            </a:r>
            <a:endParaRPr dirty="0"/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 bwMode="auto">
          <a:xfrm>
            <a:off x="222737" y="243403"/>
            <a:ext cx="8472488" cy="4857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Многомерные массивы в </a:t>
            </a:r>
            <a:r>
              <a:rPr lang="en-US"/>
              <a:t>C</a:t>
            </a:r>
            <a:r>
              <a:rPr lang="ru-RU"/>
              <a:t>++</a:t>
            </a:r>
          </a:p>
        </p:txBody>
      </p:sp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2095501" y="2500314"/>
            <a:ext cx="5643563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/>
              <a:t>Пусть дан двумерный массив A  размером 4×10:</a:t>
            </a:r>
            <a:endParaRPr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10015"/>
              </p:ext>
            </p:extLst>
          </p:nvPr>
        </p:nvGraphicFramePr>
        <p:xfrm>
          <a:off x="2166939" y="2928938"/>
          <a:ext cx="5514975" cy="192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oleObj" r:id="rId3" imgW="2101215" imgH="734060" progId="CorelDRAW.Graphic.12">
                  <p:embed/>
                </p:oleObj>
              </mc:Choice>
              <mc:Fallback>
                <p:oleObj name="oleObj" r:id="rId3" imgW="2101215" imgH="73406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2166939" y="2928938"/>
                        <a:ext cx="5514975" cy="1928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Прямоугольник 9"/>
          <p:cNvSpPr>
            <a:spLocks noChangeArrowheads="1"/>
          </p:cNvSpPr>
          <p:nvPr/>
        </p:nvSpPr>
        <p:spPr bwMode="auto">
          <a:xfrm>
            <a:off x="363415" y="5190882"/>
            <a:ext cx="11453447" cy="919401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>
                <a:latin typeface="Calibri"/>
              </a:rPr>
              <a:t>В этом массиве значение  элемента A[2][6] равно 5 (элемент расположен на пересечении второй строки и шестого столбца).</a:t>
            </a:r>
            <a:endParaRPr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30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TextBox 9"/>
          <p:cNvSpPr txBox="1">
            <a:spLocks noChangeArrowheads="1"/>
          </p:cNvSpPr>
          <p:nvPr/>
        </p:nvSpPr>
        <p:spPr bwMode="auto">
          <a:xfrm>
            <a:off x="2024062" y="2928938"/>
            <a:ext cx="9810383" cy="1123712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000">
                <a:latin typeface="+mn-lt"/>
              </a:rPr>
              <a:t>Если  элементу массива A[1][5] присвоить значение -6  (A[1][5]=-6), а элементу массива A[3][2]  присвоить значение  элемента A[2][9]  (A[3][2]=A[2][9]), то массив примет следующий вид:</a:t>
            </a:r>
            <a:endParaRPr>
              <a:latin typeface="+mn-lt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855459"/>
              </p:ext>
            </p:extLst>
          </p:nvPr>
        </p:nvGraphicFramePr>
        <p:xfrm>
          <a:off x="707415" y="1043245"/>
          <a:ext cx="4494212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oleObj" r:id="rId3" imgW="2101215" imgH="734060" progId="CorelDRAW.Graphic.12">
                  <p:embed/>
                </p:oleObj>
              </mc:Choice>
              <mc:Fallback>
                <p:oleObj name="oleObj" r:id="rId3" imgW="2101215" imgH="73406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707415" y="1043245"/>
                        <a:ext cx="4494212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06477"/>
              </p:ext>
            </p:extLst>
          </p:nvPr>
        </p:nvGraphicFramePr>
        <p:xfrm>
          <a:off x="689952" y="4573073"/>
          <a:ext cx="451167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oleObj" r:id="rId5" imgW="2101215" imgH="734060" progId="CorelDRAW.Graphic.12">
                  <p:embed/>
                </p:oleObj>
              </mc:Choice>
              <mc:Fallback>
                <p:oleObj name="oleObj" r:id="rId5" imgW="2101215" imgH="734060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/>
                    </p:blipFill>
                    <p:spPr bwMode="auto">
                      <a:xfrm>
                        <a:off x="689952" y="4573073"/>
                        <a:ext cx="4511675" cy="1571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 txBox="1"/>
          <p:nvPr/>
        </p:nvSpPr>
        <p:spPr bwMode="auto">
          <a:xfrm>
            <a:off x="222737" y="243403"/>
            <a:ext cx="8472488" cy="485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Многомерные массивы в </a:t>
            </a:r>
            <a:r>
              <a:rPr lang="en-US"/>
              <a:t>C</a:t>
            </a:r>
            <a:r>
              <a:rPr lang="ru-RU"/>
              <a:t>++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93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TextBox 10"/>
          <p:cNvSpPr txBox="1">
            <a:spLocks noChangeArrowheads="1"/>
          </p:cNvSpPr>
          <p:nvPr/>
        </p:nvSpPr>
        <p:spPr bwMode="auto">
          <a:xfrm>
            <a:off x="337344" y="1172676"/>
            <a:ext cx="9863112" cy="53860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/>
              <a:t> </a:t>
            </a:r>
            <a:r>
              <a:rPr lang="ru-RU" sz="2000">
                <a:latin typeface="Consolas"/>
                <a:cs typeface="Consolas"/>
              </a:rPr>
              <a:t>// Ввод/вывод элементов массива</a:t>
            </a:r>
            <a:endParaRPr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#include &lt;iostream&gt;;</a:t>
            </a:r>
            <a:endParaRPr/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#include &lt;stdio.h&gt;;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using namespace std;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#define SIZE1 5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void main()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int ar1[SIZE1][SIZE1];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for (int i=0; i&lt;SIZE1; i++)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for (int j=0; j&lt;SIZE1; j++)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	     ar1[i][j]=i+j;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for (int i=0; i&lt;SIZE1; i++)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for (int j=0; j&lt;SIZE1; j++)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    cout &lt;&lt; ar1[i][j] &lt;&lt; " ";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cout &lt;&lt; endl;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}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</a:t>
            </a:r>
            <a:r>
              <a:rPr lang="ru-RU" sz="2000">
                <a:latin typeface="Consolas"/>
                <a:cs typeface="Consolas"/>
              </a:rPr>
              <a:t>getchar();    </a:t>
            </a:r>
            <a:endParaRPr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}</a:t>
            </a:r>
            <a:endParaRPr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/>
          <a:srcRect l="29921" t="28180" r="62775" b="61301"/>
          <a:stretch/>
        </p:blipFill>
        <p:spPr bwMode="auto">
          <a:xfrm>
            <a:off x="7667625" y="2498239"/>
            <a:ext cx="2341563" cy="1900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-70338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8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0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TextBox 10"/>
          <p:cNvSpPr txBox="1">
            <a:spLocks noChangeArrowheads="1"/>
          </p:cNvSpPr>
          <p:nvPr/>
        </p:nvSpPr>
        <p:spPr bwMode="auto">
          <a:xfrm>
            <a:off x="156431" y="303121"/>
            <a:ext cx="6453554" cy="6514564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000" dirty="0">
                <a:latin typeface="Calibri"/>
              </a:rPr>
              <a:t>Дан двумерный массив </a:t>
            </a:r>
            <a:r>
              <a:rPr lang="en-US" sz="2000" dirty="0">
                <a:latin typeface="Calibri"/>
              </a:rPr>
              <a:t>A</a:t>
            </a:r>
            <a:r>
              <a:rPr lang="ru-RU" sz="2000" dirty="0">
                <a:latin typeface="Calibri"/>
              </a:rPr>
              <a:t>  размером </a:t>
            </a:r>
            <a:r>
              <a:rPr lang="en-US" sz="2000" dirty="0">
                <a:latin typeface="Calibri"/>
              </a:rPr>
              <a:t>n</a:t>
            </a:r>
            <a:r>
              <a:rPr lang="ru-RU" sz="2000" dirty="0">
                <a:latin typeface="Calibri"/>
              </a:rPr>
              <a:t>×</a:t>
            </a:r>
            <a:r>
              <a:rPr lang="en-US" sz="2000" dirty="0">
                <a:latin typeface="Calibri"/>
              </a:rPr>
              <a:t>m</a:t>
            </a:r>
            <a:r>
              <a:rPr lang="ru-RU" sz="2000" dirty="0">
                <a:latin typeface="Calibri"/>
              </a:rPr>
              <a:t>. Составить программу, которая находит сумму всех элементов массива</a:t>
            </a:r>
            <a:r>
              <a:rPr lang="ru-RU" sz="2000" dirty="0" smtClean="0">
                <a:latin typeface="Calibri"/>
              </a:rPr>
              <a:t>.</a:t>
            </a:r>
            <a:endParaRPr lang="en-US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stdlib.h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time.h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#define SIZE1 100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srand</a:t>
            </a:r>
            <a:r>
              <a:rPr lang="en-US" sz="2000" dirty="0">
                <a:latin typeface="Consolas"/>
                <a:cs typeface="Consolas"/>
              </a:rPr>
              <a:t>(time(NULL));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a[SIZE1][SIZE1], sum=0,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, j, n, m; 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" n = "; 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 n;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" m = "; 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 m;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	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	 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 	    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][j]=rand()%10;</a:t>
            </a:r>
            <a:endParaRPr lang="ru-RU" sz="2000" dirty="0">
              <a:latin typeface="Consolas"/>
              <a:cs typeface="Consolas"/>
            </a:endParaRPr>
          </a:p>
          <a:p>
            <a:pPr algn="just">
              <a:defRPr/>
            </a:pPr>
            <a:r>
              <a:rPr lang="en-US" sz="2000" dirty="0">
                <a:latin typeface="Consolas"/>
                <a:cs typeface="Consolas"/>
              </a:rPr>
              <a:t> 	</a:t>
            </a:r>
            <a:endParaRPr lang="ru-RU" sz="2000" dirty="0">
              <a:latin typeface="Consolas"/>
              <a:cs typeface="Consolas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262577" y="88597"/>
            <a:ext cx="1929423" cy="14555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6963508" y="283977"/>
            <a:ext cx="3552092" cy="74691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9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963508" y="1579318"/>
            <a:ext cx="4888523" cy="5164395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en-US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 &lt;&lt; "  ";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}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    sum+=a[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"sum = "&lt;&lt; sum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getchar</a:t>
            </a:r>
            <a:r>
              <a:rPr lang="en-US" sz="2000" dirty="0">
                <a:latin typeface="Consolas"/>
                <a:cs typeface="Consolas"/>
              </a:rPr>
              <a:t>();  </a:t>
            </a:r>
            <a:r>
              <a:rPr lang="en-US" sz="2000" dirty="0" err="1">
                <a:latin typeface="Consolas"/>
                <a:cs typeface="Consolas"/>
              </a:rPr>
              <a:t>getchar</a:t>
            </a:r>
            <a:r>
              <a:rPr lang="en-US" sz="2000" dirty="0">
                <a:latin typeface="Consolas"/>
                <a:cs typeface="Consolas"/>
              </a:rPr>
              <a:t>(); 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ru-RU" sz="2000" dirty="0">
                <a:latin typeface="Consolas"/>
                <a:cs typeface="Consolas"/>
              </a:rPr>
              <a:t>}</a:t>
            </a:r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82" name="TextBox 10"/>
          <p:cNvSpPr txBox="1">
            <a:spLocks noChangeArrowheads="1"/>
          </p:cNvSpPr>
          <p:nvPr/>
        </p:nvSpPr>
        <p:spPr bwMode="auto">
          <a:xfrm>
            <a:off x="249256" y="188640"/>
            <a:ext cx="6101128" cy="6514564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 dirty="0">
                <a:latin typeface="+mn-lt"/>
              </a:rPr>
              <a:t>Дан двумерный массив </a:t>
            </a:r>
            <a:r>
              <a:rPr lang="en-US" sz="2000" dirty="0">
                <a:latin typeface="+mn-lt"/>
              </a:rPr>
              <a:t>A</a:t>
            </a:r>
            <a:r>
              <a:rPr lang="ru-RU" sz="2000" dirty="0">
                <a:latin typeface="+mn-lt"/>
              </a:rPr>
              <a:t>  размером </a:t>
            </a:r>
            <a:r>
              <a:rPr lang="en-US" sz="2000" dirty="0">
                <a:latin typeface="+mn-lt"/>
              </a:rPr>
              <a:t>n</a:t>
            </a:r>
            <a:r>
              <a:rPr lang="ru-RU" sz="2000" dirty="0">
                <a:latin typeface="+mn-lt"/>
              </a:rPr>
              <a:t>×</a:t>
            </a:r>
            <a:r>
              <a:rPr lang="en-US" sz="2000" dirty="0">
                <a:latin typeface="+mn-lt"/>
              </a:rPr>
              <a:t>m</a:t>
            </a:r>
            <a:r>
              <a:rPr lang="ru-RU" sz="2000" dirty="0">
                <a:latin typeface="+mn-lt"/>
              </a:rPr>
              <a:t>. Составить программу, которая находит сумму  элементов каждой строки массива.</a:t>
            </a:r>
            <a:endParaRPr lang="en-US" sz="2000" dirty="0">
              <a:latin typeface="+mn-lt"/>
            </a:endParaRPr>
          </a:p>
          <a:p>
            <a:pPr>
              <a:defRPr/>
            </a:pPr>
            <a:endParaRPr lang="en-US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stdlib.h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time.h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#define SIZE1 100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srand</a:t>
            </a:r>
            <a:r>
              <a:rPr lang="en-US" sz="2000" dirty="0">
                <a:latin typeface="Consolas"/>
                <a:cs typeface="Consolas"/>
              </a:rPr>
              <a:t>(time(NULL));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a[SIZE1][SIZE1], sum,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, j, n, m;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" n = "; 	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 n;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" m = "; 	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 m;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	     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][j]=rand()%10;</a:t>
            </a:r>
            <a:endParaRPr lang="ru-RU" sz="2000" dirty="0">
              <a:latin typeface="Consolas"/>
              <a:cs typeface="Consolas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5053396" y="1178883"/>
            <a:ext cx="2593975" cy="26797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7896200" y="188640"/>
            <a:ext cx="3393831" cy="5275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dirty="0"/>
              <a:t>Пример 10</a:t>
            </a: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738713" y="1071275"/>
            <a:ext cx="5485666" cy="5550456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/>
              <a:t> </a:t>
            </a:r>
            <a:r>
              <a:rPr lang="en-US" sz="2000">
                <a:latin typeface="Consolas"/>
                <a:cs typeface="Consolas"/>
              </a:rPr>
              <a:t>	 for (i=0; i&lt;n; i++)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for (j=0; j&lt;m; j++)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    cout &lt;&lt; a[i][j] &lt;&lt; "  ";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cout &lt;&lt; endl;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}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cout &lt;&lt; endl;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for (i=0; i&lt;n; i++)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sum=0;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for (j=0; j&lt;m; j++)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    sum+=a[i][j];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cout &lt;&lt; "sum "&lt;&lt; i+1 &lt;&lt; " = " &lt;&lt; sum &lt;&lt; endl;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</a:t>
            </a:r>
            <a:r>
              <a:rPr lang="ru-RU" sz="2000">
                <a:latin typeface="Consolas"/>
                <a:cs typeface="Consolas"/>
              </a:rPr>
              <a:t>}</a:t>
            </a:r>
            <a:endParaRPr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	 getchar();  getchar();   </a:t>
            </a:r>
            <a:endParaRPr/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}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0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578" name="TextBox 9"/>
          <p:cNvSpPr txBox="1">
            <a:spLocks noChangeArrowheads="1"/>
          </p:cNvSpPr>
          <p:nvPr/>
        </p:nvSpPr>
        <p:spPr bwMode="auto">
          <a:xfrm>
            <a:off x="446943" y="1700808"/>
            <a:ext cx="11405087" cy="1464231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000">
                <a:latin typeface="Calibri"/>
              </a:rPr>
              <a:t>Очень часто в задачах требуется упорядочить некоторую последовательность, то есть выполнить сортировку элементов массива. </a:t>
            </a:r>
            <a:endParaRPr lang="en-US" sz="2000">
              <a:latin typeface="Calibri"/>
            </a:endParaRPr>
          </a:p>
          <a:p>
            <a:pPr algn="just">
              <a:defRPr/>
            </a:pPr>
            <a:r>
              <a:rPr lang="ru-RU" sz="2000">
                <a:latin typeface="Calibri"/>
              </a:rPr>
              <a:t>Существует большое количество различных  алгоритмов сортировки. Подробное описание различных методов сортировок, их эффективности можно найти в книгах Д. Кнута, Н. Вирта.</a:t>
            </a:r>
            <a:endParaRPr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87570" y="174626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Сортировка массива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4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311334" y="1628800"/>
            <a:ext cx="11323760" cy="3677603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lnSpc>
                <a:spcPct val="150000"/>
              </a:lnSpc>
              <a:defRPr/>
            </a:pPr>
            <a:r>
              <a:rPr lang="ru-RU" sz="2000">
                <a:latin typeface="+mn-lt"/>
              </a:rPr>
              <a:t>1. В исходной последовательности выбирается наименьший элемент.</a:t>
            </a:r>
            <a:endParaRPr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>
                <a:latin typeface="+mn-lt"/>
              </a:rPr>
              <a:t>2. Найденный элемент меняется местами с первым элементом.</a:t>
            </a:r>
            <a:endParaRPr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>
                <a:latin typeface="+mn-lt"/>
              </a:rPr>
              <a:t>Затем эти операции повторяются с оставшимися n-1 элементами. </a:t>
            </a:r>
            <a:endParaRPr lang="en-US" sz="2000"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>
                <a:latin typeface="+mn-lt"/>
              </a:rPr>
              <a:t>То есть в последовательности, начиная со второго элемента, выбирается наименьший, затем он меняется местами со вторым. </a:t>
            </a:r>
            <a:endParaRPr>
              <a:latin typeface="+mn-lt"/>
            </a:endParaRPr>
          </a:p>
          <a:p>
            <a:pPr algn="just">
              <a:lnSpc>
                <a:spcPct val="150000"/>
              </a:lnSpc>
              <a:defRPr/>
            </a:pPr>
            <a:r>
              <a:rPr lang="ru-RU" sz="2000">
                <a:latin typeface="+mn-lt"/>
              </a:rPr>
              <a:t>Далее операции повторяются с оставшимися n-2 элементами и т.д.,  пока массив не окажется упорядоченным.</a:t>
            </a:r>
            <a:endParaRPr lang="ru-RU" sz="2000">
              <a:latin typeface="+mn-lt"/>
              <a:cs typeface="Consola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40676" y="206864"/>
            <a:ext cx="1205132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Сортировка простым выбором  (по возрастанию)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8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626" name="TextBox 10"/>
          <p:cNvSpPr txBox="1">
            <a:spLocks noChangeArrowheads="1"/>
          </p:cNvSpPr>
          <p:nvPr/>
        </p:nvSpPr>
        <p:spPr bwMode="auto">
          <a:xfrm>
            <a:off x="191344" y="1049688"/>
            <a:ext cx="5767021" cy="5550456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>
                <a:latin typeface="+mn-lt"/>
                <a:cs typeface="Consolas"/>
              </a:rPr>
              <a:t>#include &lt;iostream&gt;;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#include &lt;stdio.h&gt;;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#include &lt;stdlib.h&gt;;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#include &lt;time.h&gt;;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using namespace std;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#define SIZE1 100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void main() {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srand(time(NULL));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int a[SIZE1], m, k, n, i, j; 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   </a:t>
            </a:r>
            <a:r>
              <a:rPr lang="ru-RU" sz="2000">
                <a:latin typeface="+mn-lt"/>
                <a:cs typeface="Consolas"/>
              </a:rPr>
              <a:t>   </a:t>
            </a:r>
            <a:r>
              <a:rPr lang="en-US" sz="2000">
                <a:latin typeface="+mn-lt"/>
                <a:cs typeface="Consolas"/>
              </a:rPr>
              <a:t>        cin&gt;&gt;n;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 	 for (i=0; i&lt;n; i++)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     a[i]=rand()%20;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for (i=0; i&lt;n; i++)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     cout &lt;&lt; a[i] &lt;&lt; " ";  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cout &lt;&lt; endl; 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</a:t>
            </a:r>
            <a:endParaRPr lang="ru-RU" sz="2000">
              <a:latin typeface="+mn-lt"/>
              <a:cs typeface="Consolas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896200" y="764704"/>
            <a:ext cx="2582863" cy="105886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6416300" y="2076562"/>
            <a:ext cx="5327404" cy="3847862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>
                <a:latin typeface="+mn-lt"/>
                <a:cs typeface="Consolas"/>
              </a:rPr>
              <a:t>      for (i=0; i&lt;n-1; i++) {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      </a:t>
            </a:r>
            <a:r>
              <a:rPr lang="ru-RU" sz="2000">
                <a:latin typeface="+mn-lt"/>
                <a:cs typeface="Consolas"/>
              </a:rPr>
              <a:t>   </a:t>
            </a:r>
            <a:r>
              <a:rPr lang="en-US" sz="2000">
                <a:latin typeface="+mn-lt"/>
                <a:cs typeface="Consolas"/>
              </a:rPr>
              <a:t> k=i;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  for (j=i+1; j&lt;n; j++)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            if (a[j]&lt;a[k])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               k=j;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  m=a[i]; a[i]=a[k]; a[k]=m;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}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for (i=0; i&lt;n; i++)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    cout &lt;&lt; a[i] &lt;&lt; " ";  </a:t>
            </a:r>
            <a:endParaRPr lang="ru-RU" sz="2000">
              <a:latin typeface="+mn-lt"/>
              <a:cs typeface="Consolas"/>
            </a:endParaRPr>
          </a:p>
          <a:p>
            <a:pPr>
              <a:defRPr/>
            </a:pPr>
            <a:r>
              <a:rPr lang="en-US" sz="2000">
                <a:latin typeface="+mn-lt"/>
                <a:cs typeface="Consolas"/>
              </a:rPr>
              <a:t>	</a:t>
            </a:r>
            <a:r>
              <a:rPr lang="ru-RU" sz="2000">
                <a:latin typeface="+mn-lt"/>
                <a:cs typeface="Consolas"/>
              </a:rPr>
              <a:t>getchar();  getchar();  </a:t>
            </a:r>
            <a:endParaRPr>
              <a:latin typeface="+mn-lt"/>
            </a:endParaRPr>
          </a:p>
          <a:p>
            <a:pPr>
              <a:defRPr/>
            </a:pPr>
            <a:r>
              <a:rPr lang="ru-RU" sz="2000">
                <a:latin typeface="+mn-lt"/>
                <a:cs typeface="Consolas"/>
              </a:rPr>
              <a:t>}</a:t>
            </a:r>
            <a:endParaRPr>
              <a:latin typeface="+mn-lt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 bwMode="auto">
          <a:xfrm>
            <a:off x="23446" y="0"/>
            <a:ext cx="12051323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11. Сортировка выбором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48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340290" y="228601"/>
            <a:ext cx="11584488" cy="914400"/>
          </a:xfrm>
        </p:spPr>
        <p:txBody>
          <a:bodyPr/>
          <a:lstStyle/>
          <a:p>
            <a:pPr>
              <a:defRPr/>
            </a:pPr>
            <a:r>
              <a:rPr lang="ru-RU"/>
              <a:t>Массивы в </a:t>
            </a:r>
            <a:r>
              <a:rPr lang="en-US"/>
              <a:t>C</a:t>
            </a:r>
            <a:r>
              <a:rPr lang="ru-RU"/>
              <a:t>++</a:t>
            </a:r>
          </a:p>
        </p:txBody>
      </p:sp>
      <p:sp>
        <p:nvSpPr>
          <p:cNvPr id="12291" name="TextBox 9"/>
          <p:cNvSpPr txBox="1">
            <a:spLocks noChangeArrowheads="1"/>
          </p:cNvSpPr>
          <p:nvPr/>
        </p:nvSpPr>
        <p:spPr bwMode="auto">
          <a:xfrm>
            <a:off x="161404" y="1138260"/>
            <a:ext cx="11763374" cy="919401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 b="1" dirty="0">
                <a:latin typeface="+mn-lt"/>
              </a:rPr>
              <a:t>Массив</a:t>
            </a:r>
            <a:r>
              <a:rPr lang="ru-RU" sz="2400" dirty="0">
                <a:latin typeface="+mn-lt"/>
              </a:rPr>
              <a:t> —  это структура данных, представленная в виде группы ячеек одного типа, объединенных под одним единым именем. </a:t>
            </a:r>
            <a:endParaRPr lang="ru-RU" sz="2400" b="1" dirty="0">
              <a:latin typeface="+mn-lt"/>
            </a:endParaRPr>
          </a:p>
        </p:txBody>
      </p:sp>
      <p:sp>
        <p:nvSpPr>
          <p:cNvPr id="12292" name="TextBox 10"/>
          <p:cNvSpPr txBox="1">
            <a:spLocks noChangeArrowheads="1"/>
          </p:cNvSpPr>
          <p:nvPr/>
        </p:nvSpPr>
        <p:spPr bwMode="auto">
          <a:xfrm>
            <a:off x="161404" y="2276872"/>
            <a:ext cx="11763374" cy="2553891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>
                <a:latin typeface="+mn-lt"/>
              </a:rPr>
              <a:t>Свойства массивов</a:t>
            </a:r>
            <a:endParaRPr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+mn-lt"/>
              </a:rPr>
              <a:t>  в массиве хранятся отдельные значения, которые называются элементами;</a:t>
            </a:r>
            <a:endParaRPr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+mn-lt"/>
              </a:rPr>
              <a:t>  все элементы массива должны быть одного типа;</a:t>
            </a:r>
            <a:endParaRPr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+mn-lt"/>
              </a:rPr>
              <a:t>  все элементы массива сохраняются в памяти последовательно, и первый элемент имеет нулевое смещение адреса, т.е. нулевой индекс;</a:t>
            </a:r>
            <a:endParaRPr>
              <a:latin typeface="+mn-lt"/>
            </a:endParaRPr>
          </a:p>
          <a:p>
            <a:pPr>
              <a:buFont typeface="Arial"/>
              <a:buChar char="•"/>
              <a:defRPr/>
            </a:pPr>
            <a:r>
              <a:rPr lang="ru-RU" sz="2400">
                <a:latin typeface="+mn-lt"/>
              </a:rPr>
              <a:t>  имя массива является константой и содержит адрес первого элемента массива.</a:t>
            </a:r>
            <a:endParaRPr>
              <a:latin typeface="+mn-lt"/>
            </a:endParaRPr>
          </a:p>
        </p:txBody>
      </p:sp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161404" y="5004495"/>
            <a:ext cx="11763374" cy="1328023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400" b="1">
                <a:latin typeface="+mn-lt"/>
              </a:rPr>
              <a:t>Имя массива представляет собой константное значение, которое не изменяется в ходе выполнения программы. </a:t>
            </a:r>
            <a:endParaRPr>
              <a:latin typeface="+mn-lt"/>
            </a:endParaRPr>
          </a:p>
          <a:p>
            <a:pPr>
              <a:defRPr/>
            </a:pPr>
            <a:r>
              <a:rPr lang="ru-RU" sz="2400" b="1">
                <a:latin typeface="+mn-lt"/>
              </a:rPr>
              <a:t>Имя массива содержит адрес первого его элемента.</a:t>
            </a:r>
            <a:endParaRPr>
              <a:latin typeface="+mn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37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674" name="TextBox 10"/>
          <p:cNvSpPr txBox="1">
            <a:spLocks noChangeArrowheads="1"/>
          </p:cNvSpPr>
          <p:nvPr/>
        </p:nvSpPr>
        <p:spPr bwMode="auto">
          <a:xfrm>
            <a:off x="335360" y="1196752"/>
            <a:ext cx="11449272" cy="5414248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400">
                <a:latin typeface="+mn-lt"/>
              </a:rPr>
              <a:t>Данный алгоритм основан на принципе сравнения и обмена пары соседних элементов до тех пор, пока не будут рассортированы все  элементы.</a:t>
            </a:r>
            <a:endParaRPr>
              <a:latin typeface="+mn-lt"/>
            </a:endParaRPr>
          </a:p>
          <a:p>
            <a:pPr algn="just">
              <a:defRPr/>
            </a:pPr>
            <a:endParaRPr lang="ru-RU" sz="2400">
              <a:latin typeface="+mn-lt"/>
            </a:endParaRPr>
          </a:p>
          <a:p>
            <a:pPr algn="just">
              <a:defRPr/>
            </a:pPr>
            <a:r>
              <a:rPr lang="ru-RU" sz="2400">
                <a:latin typeface="+mn-lt"/>
              </a:rPr>
              <a:t>1. В исходной последовательности просматриваются пары соседних элементов. Если элементы некоторой пары находятся в неправильном порядке (например, левее стоит больший элемент), то меняем их местами. В результате, наибольший элемент окажется в последовательности последним.</a:t>
            </a:r>
            <a:endParaRPr>
              <a:latin typeface="+mn-lt"/>
            </a:endParaRPr>
          </a:p>
          <a:p>
            <a:pPr algn="just">
              <a:defRPr/>
            </a:pPr>
            <a:r>
              <a:rPr lang="ru-RU" sz="2400">
                <a:latin typeface="+mn-lt"/>
              </a:rPr>
              <a:t>2. Затем в последовательности, просматриваются пары соседних элементов, за исключением последнего элемента. Если элементы некоторой пары находятся в неправильном порядке (левее стоит больший  элемент), то их меняют местами.</a:t>
            </a:r>
            <a:endParaRPr>
              <a:latin typeface="+mn-lt"/>
            </a:endParaRPr>
          </a:p>
          <a:p>
            <a:pPr algn="just">
              <a:defRPr/>
            </a:pPr>
            <a:r>
              <a:rPr lang="ru-RU" sz="2400">
                <a:latin typeface="+mn-lt"/>
              </a:rPr>
              <a:t>Далее операции повторяются с оставшимися n-2 элементами и т. д.  до тех пор, пока в просматриваемой части последовательности не останется только один элемент.</a:t>
            </a:r>
            <a:endParaRPr lang="ru-RU" sz="2400">
              <a:latin typeface="+mn-lt"/>
              <a:cs typeface="Consolas"/>
            </a:endParaRPr>
          </a:p>
        </p:txBody>
      </p:sp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 bwMode="auto">
          <a:xfrm>
            <a:off x="293076" y="439616"/>
            <a:ext cx="11752385" cy="485775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ru-RU"/>
              <a:t>Сортировка методом пузырька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698" name="TextBox 10"/>
          <p:cNvSpPr txBox="1">
            <a:spLocks noChangeArrowheads="1"/>
          </p:cNvSpPr>
          <p:nvPr/>
        </p:nvSpPr>
        <p:spPr bwMode="auto">
          <a:xfrm>
            <a:off x="264503" y="1177132"/>
            <a:ext cx="5426808" cy="5209937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#include &lt;iostream&gt;;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#include &lt;stdio.h&gt;;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#include &lt;stdlib.h&gt;;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#include &lt;time.h&gt;;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using namespace std;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#define SIZE1 10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void main()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srand(time(NULL));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int a[SIZE1], m, n, i, j;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cin&gt;&gt;n;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	 for (i=0; i&lt;n; i++)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 a[i]=rand()%20;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for (i=0; i&lt;n; i++)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 cout &lt;&lt; a[i] &lt;&lt; " ";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cout &lt;&lt; endl; </a:t>
            </a:r>
            <a:endParaRPr lang="ru-RU" sz="2000">
              <a:latin typeface="Consolas"/>
              <a:cs typeface="Consolas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 l="13037" t="25241" r="71469" b="68867"/>
          <a:stretch/>
        </p:blipFill>
        <p:spPr bwMode="auto">
          <a:xfrm>
            <a:off x="6265924" y="1177132"/>
            <a:ext cx="3675063" cy="785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51594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Пример 6. Пузырьковая сортировка</a:t>
            </a:r>
            <a:endParaRPr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955814" y="3048396"/>
            <a:ext cx="5494030" cy="3507343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	 for (i=n-1; i&gt;0; i--)  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 for (j=1; j&lt;=i; j++)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    if (a[j-1]&gt;a[j])  {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        	   m=a[j-1]; a[j-1]=a[j]; a[j]=m;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		}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for (int i=0; i&lt;n; i++)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   cout &lt;&lt; a[i] &lt;&lt; " ";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>
                <a:latin typeface="Consolas"/>
                <a:cs typeface="Consolas"/>
              </a:rPr>
              <a:t>	 getchar();  getchar();  </a:t>
            </a:r>
            <a:endParaRPr lang="ru-RU" sz="2000">
              <a:latin typeface="Consolas"/>
              <a:cs typeface="Consolas"/>
            </a:endParaRPr>
          </a:p>
          <a:p>
            <a:pPr>
              <a:defRPr/>
            </a:pPr>
            <a:r>
              <a:rPr lang="ru-RU" sz="2000">
                <a:latin typeface="Consolas"/>
                <a:cs typeface="Consolas"/>
              </a:rPr>
              <a:t>}</a:t>
            </a:r>
            <a:endParaRPr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43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746" name="TextBox 10"/>
          <p:cNvSpPr txBox="1">
            <a:spLocks noChangeArrowheads="1"/>
          </p:cNvSpPr>
          <p:nvPr/>
        </p:nvSpPr>
        <p:spPr bwMode="auto">
          <a:xfrm>
            <a:off x="188670" y="1210146"/>
            <a:ext cx="5591174" cy="5209937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iostream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stdio.h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stdlib.h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#include &lt;</a:t>
            </a:r>
            <a:r>
              <a:rPr lang="en-US" sz="2000" dirty="0" err="1">
                <a:latin typeface="Consolas"/>
                <a:cs typeface="Consolas"/>
              </a:rPr>
              <a:t>time.h</a:t>
            </a:r>
            <a:r>
              <a:rPr lang="en-US" sz="2000" dirty="0">
                <a:latin typeface="Consolas"/>
                <a:cs typeface="Consolas"/>
              </a:rPr>
              <a:t>&gt;;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using namespace </a:t>
            </a:r>
            <a:r>
              <a:rPr lang="en-US" sz="2000" dirty="0" err="1">
                <a:latin typeface="Consolas"/>
                <a:cs typeface="Consolas"/>
              </a:rPr>
              <a:t>std</a:t>
            </a:r>
            <a:r>
              <a:rPr lang="en-US" sz="2000" dirty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#define SIZE1 100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void main()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srand</a:t>
            </a:r>
            <a:r>
              <a:rPr lang="en-US" sz="2000" dirty="0">
                <a:latin typeface="Consolas"/>
                <a:cs typeface="Consolas"/>
              </a:rPr>
              <a:t>(time(NULL));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int</a:t>
            </a:r>
            <a:r>
              <a:rPr lang="en-US" sz="2000" dirty="0">
                <a:latin typeface="Consolas"/>
                <a:cs typeface="Consolas"/>
              </a:rPr>
              <a:t> a[SIZE1][SIZE1],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, j, n, m, t, l, k;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" n = "; 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 n;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&lt;&lt; " m = ";  </a:t>
            </a:r>
            <a:r>
              <a:rPr lang="en-US" sz="2000" dirty="0" err="1">
                <a:latin typeface="Consolas"/>
                <a:cs typeface="Consolas"/>
              </a:rPr>
              <a:t>cin</a:t>
            </a:r>
            <a:r>
              <a:rPr lang="en-US" sz="2000" dirty="0">
                <a:latin typeface="Consolas"/>
                <a:cs typeface="Consolas"/>
              </a:rPr>
              <a:t>&gt;&gt; m;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	    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][j]=rand()%10</a:t>
            </a:r>
            <a:r>
              <a:rPr lang="en-US" sz="2000" dirty="0" smtClean="0">
                <a:latin typeface="Consolas"/>
                <a:cs typeface="Consolas"/>
              </a:rPr>
              <a:t>;</a:t>
            </a:r>
            <a:endParaRPr lang="ru-RU" sz="2000" dirty="0">
              <a:latin typeface="Consolas"/>
              <a:cs typeface="Consola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-1" y="51594"/>
            <a:ext cx="6178795" cy="91237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/>
              <a:t>Сортировка двумерного массива</a:t>
            </a:r>
            <a:endParaRPr/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5784697" y="34661"/>
            <a:ext cx="6013205" cy="4528899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 &lt;&lt; "  ";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}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        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 for (j=0; j&lt;m-1;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      l=j;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    for (k=j+1; k&lt;m; k++)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        if (a[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][k]&lt;a[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][l])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              l=k;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     t=a[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][j];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][j]=a[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][l];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][l]=t</a:t>
            </a:r>
            <a:r>
              <a:rPr lang="ru-RU" sz="2000" dirty="0">
                <a:latin typeface="Consolas"/>
                <a:cs typeface="Consolas"/>
              </a:rPr>
              <a:t>;</a:t>
            </a:r>
            <a:r>
              <a:rPr lang="en-US" sz="2000" dirty="0">
                <a:latin typeface="Consolas"/>
                <a:cs typeface="Consolas"/>
              </a:rPr>
              <a:t>}  </a:t>
            </a:r>
            <a:endParaRPr lang="ru-RU" sz="2000" dirty="0">
              <a:latin typeface="Consolas"/>
              <a:cs typeface="Consolas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6609618" y="4391206"/>
            <a:ext cx="5151558" cy="2485787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for (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=0;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&lt;n; 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++) {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for (j=0; j&lt;m; </a:t>
            </a:r>
            <a:r>
              <a:rPr lang="en-US" sz="2000" dirty="0" err="1">
                <a:latin typeface="Consolas"/>
                <a:cs typeface="Consolas"/>
              </a:rPr>
              <a:t>j++</a:t>
            </a:r>
            <a:r>
              <a:rPr lang="en-US" sz="2000" dirty="0">
                <a:latin typeface="Consolas"/>
                <a:cs typeface="Consolas"/>
              </a:rPr>
              <a:t>)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	   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a[</a:t>
            </a:r>
            <a:r>
              <a:rPr lang="en-US" sz="2000" dirty="0" err="1">
                <a:latin typeface="Consolas"/>
                <a:cs typeface="Consolas"/>
              </a:rPr>
              <a:t>i</a:t>
            </a:r>
            <a:r>
              <a:rPr lang="en-US" sz="2000" dirty="0">
                <a:latin typeface="Consolas"/>
                <a:cs typeface="Consolas"/>
              </a:rPr>
              <a:t>][j] &lt;&lt; "  ";  </a:t>
            </a:r>
            <a:endParaRPr lang="ru-RU" sz="20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	  </a:t>
            </a:r>
            <a:r>
              <a:rPr lang="en-US" sz="2000" dirty="0" err="1">
                <a:latin typeface="Consolas"/>
                <a:cs typeface="Consolas"/>
              </a:rPr>
              <a:t>cout</a:t>
            </a:r>
            <a:r>
              <a:rPr lang="en-US" sz="2000" dirty="0">
                <a:latin typeface="Consolas"/>
                <a:cs typeface="Consolas"/>
              </a:rPr>
              <a:t> &lt;&lt; </a:t>
            </a:r>
            <a:r>
              <a:rPr lang="en-US" sz="2000" dirty="0" err="1">
                <a:latin typeface="Consolas"/>
                <a:cs typeface="Consolas"/>
              </a:rPr>
              <a:t>endl</a:t>
            </a:r>
            <a:r>
              <a:rPr lang="en-US" sz="2000" dirty="0">
                <a:latin typeface="Consolas"/>
                <a:cs typeface="Consolas"/>
              </a:rPr>
              <a:t>; </a:t>
            </a:r>
            <a:r>
              <a:rPr lang="ru-RU" sz="2000" dirty="0">
                <a:latin typeface="Consolas"/>
                <a:cs typeface="Consolas"/>
              </a:rPr>
              <a:t>}</a:t>
            </a:r>
          </a:p>
          <a:p>
            <a:pPr>
              <a:defRPr/>
            </a:pPr>
            <a:r>
              <a:rPr lang="ru-RU" sz="2000" dirty="0">
                <a:latin typeface="Consolas"/>
                <a:cs typeface="Consolas"/>
              </a:rPr>
              <a:t>     </a:t>
            </a:r>
            <a:r>
              <a:rPr lang="ru-RU" sz="2000" dirty="0" err="1">
                <a:latin typeface="Consolas"/>
                <a:cs typeface="Consolas"/>
              </a:rPr>
              <a:t>cout</a:t>
            </a:r>
            <a:r>
              <a:rPr lang="ru-RU" sz="2000" dirty="0">
                <a:latin typeface="Consolas"/>
                <a:cs typeface="Consolas"/>
              </a:rPr>
              <a:t> &lt;&lt; </a:t>
            </a:r>
            <a:r>
              <a:rPr lang="ru-RU" sz="2000" dirty="0" err="1">
                <a:latin typeface="Consolas"/>
                <a:cs typeface="Consolas"/>
              </a:rPr>
              <a:t>endl</a:t>
            </a:r>
            <a:r>
              <a:rPr lang="ru-RU" sz="2000" dirty="0">
                <a:latin typeface="Consolas"/>
                <a:cs typeface="Consolas"/>
              </a:rPr>
              <a:t>;   </a:t>
            </a:r>
            <a:endParaRPr dirty="0"/>
          </a:p>
          <a:p>
            <a:pPr>
              <a:defRPr/>
            </a:pPr>
            <a:r>
              <a:rPr lang="en-US" sz="2000" dirty="0">
                <a:latin typeface="Consolas"/>
                <a:cs typeface="Consolas"/>
              </a:rPr>
              <a:t>    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 </a:t>
            </a:r>
            <a:r>
              <a:rPr lang="ru-RU" sz="2000" dirty="0" err="1">
                <a:latin typeface="Consolas"/>
                <a:cs typeface="Consolas"/>
              </a:rPr>
              <a:t>getchar</a:t>
            </a:r>
            <a:r>
              <a:rPr lang="ru-RU" sz="2000" dirty="0">
                <a:latin typeface="Consolas"/>
                <a:cs typeface="Consolas"/>
              </a:rPr>
              <a:t>();   </a:t>
            </a:r>
            <a:r>
              <a:rPr lang="ru-RU" sz="2000" dirty="0" smtClean="0">
                <a:latin typeface="Consolas"/>
                <a:cs typeface="Consolas"/>
              </a:rPr>
              <a:t>}</a:t>
            </a:r>
            <a:endParaRPr lang="ru-RU" sz="2000" dirty="0">
              <a:latin typeface="Consolas"/>
              <a:cs typeface="Consola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7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66700" y="1056176"/>
            <a:ext cx="11273203" cy="5618559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dirty="0"/>
              <a:t>4</a:t>
            </a:r>
            <a:r>
              <a:rPr lang="en-US" dirty="0"/>
              <a:t>. </a:t>
            </a:r>
            <a:r>
              <a:rPr lang="ru-RU" dirty="0"/>
              <a:t>Определите, что будет выведено на экран в результате выполнения этой программы</a:t>
            </a:r>
            <a:endParaRPr lang="en-US" dirty="0"/>
          </a:p>
          <a:p>
            <a:pPr>
              <a:defRPr/>
            </a:pPr>
            <a:r>
              <a:rPr lang="en-US" sz="1700" dirty="0" smtClean="0">
                <a:latin typeface="Consolas"/>
                <a:cs typeface="Consolas"/>
              </a:rPr>
              <a:t>#</a:t>
            </a:r>
            <a:r>
              <a:rPr lang="en-US" sz="1700" dirty="0">
                <a:latin typeface="Consolas"/>
                <a:cs typeface="Consolas"/>
              </a:rPr>
              <a:t>include &lt;</a:t>
            </a:r>
            <a:r>
              <a:rPr lang="en-US" sz="1700" dirty="0" err="1">
                <a:latin typeface="Consolas"/>
                <a:cs typeface="Consolas"/>
              </a:rPr>
              <a:t>iostream</a:t>
            </a:r>
            <a:r>
              <a:rPr lang="en-US" sz="1700" dirty="0">
                <a:latin typeface="Consolas"/>
                <a:cs typeface="Consolas"/>
              </a:rPr>
              <a:t>&gt;;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#include &lt;</a:t>
            </a:r>
            <a:r>
              <a:rPr lang="en-US" sz="1700" dirty="0" err="1">
                <a:latin typeface="Consolas"/>
                <a:cs typeface="Consolas"/>
              </a:rPr>
              <a:t>stdio.h</a:t>
            </a:r>
            <a:r>
              <a:rPr lang="en-US" sz="1700" dirty="0">
                <a:latin typeface="Consolas"/>
                <a:cs typeface="Consolas"/>
              </a:rPr>
              <a:t>&gt;;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#include &lt;</a:t>
            </a:r>
            <a:r>
              <a:rPr lang="en-US" sz="1700" dirty="0" err="1">
                <a:latin typeface="Consolas"/>
                <a:cs typeface="Consolas"/>
              </a:rPr>
              <a:t>cstdlib</a:t>
            </a:r>
            <a:r>
              <a:rPr lang="en-US" sz="1700" dirty="0">
                <a:latin typeface="Consolas"/>
                <a:cs typeface="Consolas"/>
              </a:rPr>
              <a:t>&gt;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#include &lt;</a:t>
            </a:r>
            <a:r>
              <a:rPr lang="en-US" sz="1700" dirty="0" err="1">
                <a:latin typeface="Consolas"/>
                <a:cs typeface="Consolas"/>
              </a:rPr>
              <a:t>time.h</a:t>
            </a:r>
            <a:r>
              <a:rPr lang="en-US" sz="1700" dirty="0">
                <a:latin typeface="Consolas"/>
                <a:cs typeface="Consolas"/>
              </a:rPr>
              <a:t>&gt;</a:t>
            </a:r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using namespace </a:t>
            </a:r>
            <a:r>
              <a:rPr lang="en-US" sz="1700" dirty="0" err="1">
                <a:latin typeface="Consolas"/>
                <a:cs typeface="Consolas"/>
              </a:rPr>
              <a:t>std</a:t>
            </a:r>
            <a:r>
              <a:rPr lang="en-US" sz="1700" dirty="0">
                <a:latin typeface="Consolas"/>
                <a:cs typeface="Consolas"/>
              </a:rPr>
              <a:t>;</a:t>
            </a:r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#define SIZE1 10</a:t>
            </a:r>
          </a:p>
          <a:p>
            <a:pPr>
              <a:defRPr/>
            </a:pPr>
            <a:r>
              <a:rPr lang="en-US" sz="1700" dirty="0" err="1">
                <a:latin typeface="Consolas"/>
                <a:cs typeface="Consolas"/>
              </a:rPr>
              <a:t>int</a:t>
            </a:r>
            <a:r>
              <a:rPr lang="en-US" sz="1700" dirty="0">
                <a:latin typeface="Consolas"/>
                <a:cs typeface="Consolas"/>
              </a:rPr>
              <a:t> main() {	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</a:t>
            </a:r>
            <a:r>
              <a:rPr lang="en-US" sz="1700" dirty="0" err="1">
                <a:latin typeface="Consolas"/>
                <a:cs typeface="Consolas"/>
              </a:rPr>
              <a:t>srand</a:t>
            </a:r>
            <a:r>
              <a:rPr lang="en-US" sz="1700" dirty="0">
                <a:latin typeface="Consolas"/>
                <a:cs typeface="Consolas"/>
              </a:rPr>
              <a:t>(time(NULL));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</a:t>
            </a:r>
            <a:r>
              <a:rPr lang="en-US" sz="1700" dirty="0" err="1">
                <a:latin typeface="Consolas"/>
                <a:cs typeface="Consolas"/>
              </a:rPr>
              <a:t>int</a:t>
            </a:r>
            <a:r>
              <a:rPr lang="en-US" sz="1700" dirty="0">
                <a:latin typeface="Consolas"/>
                <a:cs typeface="Consolas"/>
              </a:rPr>
              <a:t> c[SIZE1][SIZE1], 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, j, a, k; 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for (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=0; 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&lt;SIZE1; 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++)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   for (j=0; j&lt;SIZE1; </a:t>
            </a:r>
            <a:r>
              <a:rPr lang="en-US" sz="1700" dirty="0" err="1">
                <a:latin typeface="Consolas"/>
                <a:cs typeface="Consolas"/>
              </a:rPr>
              <a:t>j++</a:t>
            </a:r>
            <a:r>
              <a:rPr lang="en-US" sz="1700" dirty="0">
                <a:latin typeface="Consolas"/>
                <a:cs typeface="Consolas"/>
              </a:rPr>
              <a:t>)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 	    c[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][j]=</a:t>
            </a:r>
            <a:r>
              <a:rPr lang="en-US" sz="1700" dirty="0" err="1">
                <a:latin typeface="Consolas"/>
                <a:cs typeface="Consolas"/>
              </a:rPr>
              <a:t>i+j</a:t>
            </a:r>
            <a:r>
              <a:rPr lang="en-US" sz="1700" dirty="0">
                <a:latin typeface="Consolas"/>
                <a:cs typeface="Consolas"/>
              </a:rPr>
              <a:t>;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   for (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=0; 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&lt;SIZE1; 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++) {  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	for (j=0; j&lt;SIZE1; </a:t>
            </a:r>
            <a:r>
              <a:rPr lang="en-US" sz="1700" dirty="0" err="1">
                <a:latin typeface="Consolas"/>
                <a:cs typeface="Consolas"/>
              </a:rPr>
              <a:t>j++</a:t>
            </a:r>
            <a:r>
              <a:rPr lang="en-US" sz="1700" dirty="0">
                <a:latin typeface="Consolas"/>
                <a:cs typeface="Consolas"/>
              </a:rPr>
              <a:t>) 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	     </a:t>
            </a:r>
            <a:r>
              <a:rPr lang="en-US" sz="1700" dirty="0" err="1">
                <a:latin typeface="Consolas"/>
                <a:cs typeface="Consolas"/>
              </a:rPr>
              <a:t>cout</a:t>
            </a:r>
            <a:r>
              <a:rPr lang="en-US" sz="1700" dirty="0">
                <a:latin typeface="Consolas"/>
                <a:cs typeface="Consolas"/>
              </a:rPr>
              <a:t> &lt;&lt; c[</a:t>
            </a:r>
            <a:r>
              <a:rPr lang="en-US" sz="1700" dirty="0" err="1">
                <a:latin typeface="Consolas"/>
                <a:cs typeface="Consolas"/>
              </a:rPr>
              <a:t>i</a:t>
            </a:r>
            <a:r>
              <a:rPr lang="en-US" sz="1700" dirty="0">
                <a:latin typeface="Consolas"/>
                <a:cs typeface="Consolas"/>
              </a:rPr>
              <a:t>][j] &lt;&lt; "  ";  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    </a:t>
            </a:r>
            <a:r>
              <a:rPr lang="en-US" sz="1700" dirty="0" err="1">
                <a:latin typeface="Consolas"/>
                <a:cs typeface="Consolas"/>
              </a:rPr>
              <a:t>cout</a:t>
            </a:r>
            <a:r>
              <a:rPr lang="en-US" sz="1700" dirty="0">
                <a:latin typeface="Consolas"/>
                <a:cs typeface="Consolas"/>
              </a:rPr>
              <a:t> &lt;&lt; </a:t>
            </a:r>
            <a:r>
              <a:rPr lang="en-US" sz="1700" dirty="0" err="1">
                <a:latin typeface="Consolas"/>
                <a:cs typeface="Consolas"/>
              </a:rPr>
              <a:t>endl</a:t>
            </a:r>
            <a:r>
              <a:rPr lang="en-US" sz="1700" dirty="0">
                <a:latin typeface="Consolas"/>
                <a:cs typeface="Consolas"/>
              </a:rPr>
              <a:t>;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}  </a:t>
            </a:r>
            <a:endParaRPr dirty="0"/>
          </a:p>
          <a:p>
            <a:pPr>
              <a:defRPr/>
            </a:pPr>
            <a:r>
              <a:rPr lang="en-US" sz="1700" dirty="0">
                <a:latin typeface="Consolas"/>
                <a:cs typeface="Consolas"/>
              </a:rPr>
              <a:t>   </a:t>
            </a:r>
            <a:r>
              <a:rPr lang="en-US" sz="1700" dirty="0" err="1">
                <a:latin typeface="Consolas"/>
                <a:cs typeface="Consolas"/>
              </a:rPr>
              <a:t>cout</a:t>
            </a:r>
            <a:r>
              <a:rPr lang="en-US" sz="1700" dirty="0">
                <a:latin typeface="Consolas"/>
                <a:cs typeface="Consolas"/>
              </a:rPr>
              <a:t> &lt;&lt; </a:t>
            </a:r>
            <a:r>
              <a:rPr lang="en-US" sz="1700" dirty="0" err="1" smtClean="0">
                <a:latin typeface="Consolas"/>
                <a:cs typeface="Consolas"/>
              </a:rPr>
              <a:t>endl;getchar</a:t>
            </a:r>
            <a:r>
              <a:rPr lang="en-US" sz="1700" dirty="0">
                <a:latin typeface="Consolas"/>
                <a:cs typeface="Consolas"/>
              </a:rPr>
              <a:t>();   }</a:t>
            </a: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 bwMode="auto">
          <a:xfrm>
            <a:off x="266700" y="-111125"/>
            <a:ext cx="119253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Задания для самостоятельной работы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33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4912701" y="1916832"/>
            <a:ext cx="65257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/>
              <a:t>Ответьте на вопросы: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Зачем нужна строчка </a:t>
            </a:r>
            <a:r>
              <a:rPr lang="en-US" dirty="0" err="1">
                <a:latin typeface="Consolas"/>
                <a:cs typeface="Consolas"/>
              </a:rPr>
              <a:t>srand</a:t>
            </a:r>
            <a:r>
              <a:rPr lang="en-US" dirty="0">
                <a:latin typeface="Consolas"/>
                <a:cs typeface="Consolas"/>
              </a:rPr>
              <a:t>(time(NULL))</a:t>
            </a:r>
            <a:r>
              <a:rPr lang="ru-RU" dirty="0">
                <a:latin typeface="Consolas"/>
                <a:cs typeface="Consolas"/>
              </a:rPr>
              <a:t>?</a:t>
            </a:r>
            <a:endParaRPr dirty="0"/>
          </a:p>
          <a:p>
            <a:pPr marL="342900" indent="-342900">
              <a:buAutoNum type="arabicPeriod"/>
              <a:defRPr/>
            </a:pPr>
            <a:r>
              <a:rPr lang="ru-RU" dirty="0"/>
              <a:t>Зачем нужен оператор </a:t>
            </a:r>
            <a:r>
              <a:rPr lang="en-US" dirty="0">
                <a:latin typeface="Consolas"/>
                <a:cs typeface="Consolas"/>
              </a:rPr>
              <a:t> 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</a:t>
            </a:r>
            <a:r>
              <a:rPr lang="en-US" dirty="0" err="1">
                <a:latin typeface="Consolas"/>
                <a:cs typeface="Consolas"/>
              </a:rPr>
              <a:t>endl</a:t>
            </a:r>
            <a:r>
              <a:rPr lang="ru-RU" dirty="0">
                <a:latin typeface="Consolas"/>
                <a:cs typeface="Consolas"/>
              </a:rPr>
              <a:t> в цикле вывода элементов массива?</a:t>
            </a:r>
            <a:endParaRPr lang="ru-RU"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for (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=0;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&lt;SIZE1; 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++) {  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	for (j=0; j&lt;SIZE1; </a:t>
            </a:r>
            <a:r>
              <a:rPr lang="en-US" dirty="0" err="1">
                <a:latin typeface="Consolas"/>
                <a:cs typeface="Consolas"/>
              </a:rPr>
              <a:t>j++</a:t>
            </a:r>
            <a:r>
              <a:rPr lang="en-US" dirty="0">
                <a:latin typeface="Consolas"/>
                <a:cs typeface="Consolas"/>
              </a:rPr>
              <a:t>) 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	     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c[</a:t>
            </a:r>
            <a:r>
              <a:rPr lang="en-US" dirty="0" err="1">
                <a:latin typeface="Consolas"/>
                <a:cs typeface="Consolas"/>
              </a:rPr>
              <a:t>i</a:t>
            </a:r>
            <a:r>
              <a:rPr lang="en-US" dirty="0">
                <a:latin typeface="Consolas"/>
                <a:cs typeface="Consolas"/>
              </a:rPr>
              <a:t>][j] &lt;&lt; "  ";  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    </a:t>
            </a:r>
            <a:r>
              <a:rPr lang="en-US" dirty="0" err="1">
                <a:latin typeface="Consolas"/>
                <a:cs typeface="Consolas"/>
              </a:rPr>
              <a:t>cout</a:t>
            </a:r>
            <a:r>
              <a:rPr lang="en-US" dirty="0">
                <a:latin typeface="Consolas"/>
                <a:cs typeface="Consolas"/>
              </a:rPr>
              <a:t> &lt;&lt; </a:t>
            </a:r>
            <a:r>
              <a:rPr lang="en-US" dirty="0" err="1">
                <a:latin typeface="Consolas"/>
                <a:cs typeface="Consolas"/>
              </a:rPr>
              <a:t>endl</a:t>
            </a:r>
            <a:r>
              <a:rPr lang="en-US" dirty="0">
                <a:latin typeface="Consolas"/>
                <a:cs typeface="Consolas"/>
              </a:rPr>
              <a:t>;</a:t>
            </a:r>
            <a:endParaRPr dirty="0"/>
          </a:p>
          <a:p>
            <a:pPr>
              <a:defRPr/>
            </a:pPr>
            <a:r>
              <a:rPr lang="en-US" dirty="0">
                <a:latin typeface="Consolas"/>
                <a:cs typeface="Consolas"/>
              </a:rPr>
              <a:t>   }  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495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44758" y="1319213"/>
            <a:ext cx="11113842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ru-RU" sz="2800" dirty="0">
                <a:latin typeface="Calibri"/>
              </a:rPr>
              <a:t>5. Дан двумерный массив размером 5×8. Составьте программу,   которая  выводит на экран все элементы последней строки.</a:t>
            </a:r>
            <a:endParaRPr dirty="0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45" name="Rectangle 3"/>
          <p:cNvSpPr>
            <a:spLocks noChangeArrowheads="1"/>
          </p:cNvSpPr>
          <p:nvPr/>
        </p:nvSpPr>
        <p:spPr bwMode="auto">
          <a:xfrm>
            <a:off x="1524001" y="-703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524001" y="2630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48" name="Rectangle 9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49" name="Rectangle 10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50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35851" name="Rectangle 8"/>
          <p:cNvSpPr>
            <a:spLocks noChangeArrowheads="1"/>
          </p:cNvSpPr>
          <p:nvPr/>
        </p:nvSpPr>
        <p:spPr bwMode="auto">
          <a:xfrm>
            <a:off x="1524001" y="3440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14" name="Заголовок 2"/>
          <p:cNvSpPr>
            <a:spLocks noGrp="1"/>
          </p:cNvSpPr>
          <p:nvPr>
            <p:ph type="title"/>
          </p:nvPr>
        </p:nvSpPr>
        <p:spPr bwMode="auto">
          <a:xfrm>
            <a:off x="266700" y="-111125"/>
            <a:ext cx="119253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Задания для самостоятельной работы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50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06" y="140681"/>
            <a:ext cx="10515600" cy="1325563"/>
          </a:xfrm>
        </p:spPr>
        <p:txBody>
          <a:bodyPr/>
          <a:lstStyle/>
          <a:p>
            <a:r>
              <a:rPr lang="ru-RU" dirty="0"/>
              <a:t>Использованная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562" y="1443240"/>
            <a:ext cx="11218054" cy="1913752"/>
          </a:xfrm>
          <a:prstGeom prst="roundRect">
            <a:avLst/>
          </a:prstGeo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/>
              <a:t>Самоучитель по С++ - </a:t>
            </a:r>
            <a:r>
              <a:rPr lang="en-US" dirty="0">
                <a:hlinkClick r:id="rId2"/>
              </a:rPr>
              <a:t>https://code-live.ru/tag/cpp-manual/</a:t>
            </a:r>
            <a:endParaRPr lang="ru-RU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u="sng" dirty="0" smtClean="0">
                <a:hlinkClick r:id="rId3" tooltip="http://cppstudio.com/"/>
              </a:rPr>
              <a:t>http</a:t>
            </a:r>
            <a:r>
              <a:rPr lang="en-US" u="sng" dirty="0">
                <a:hlinkClick r:id="rId3" tooltip="http://cppstudio.com/"/>
              </a:rPr>
              <a:t>://cppstudio.com/ </a:t>
            </a:r>
            <a:endParaRPr lang="ru-RU" dirty="0"/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ru-RU" dirty="0"/>
              <a:t>Презентация </a:t>
            </a:r>
            <a:r>
              <a:rPr lang="ru-RU" dirty="0" err="1"/>
              <a:t>Евич</a:t>
            </a:r>
            <a:r>
              <a:rPr lang="ru-RU" dirty="0"/>
              <a:t> Л.Н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218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189978" y="200024"/>
            <a:ext cx="847248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Инициализация массивов </a:t>
            </a:r>
            <a:endParaRPr/>
          </a:p>
        </p:txBody>
      </p:sp>
      <p:sp>
        <p:nvSpPr>
          <p:cNvPr id="13316" name="TextBox 10"/>
          <p:cNvSpPr txBox="1">
            <a:spLocks noChangeArrowheads="1"/>
          </p:cNvSpPr>
          <p:nvPr/>
        </p:nvSpPr>
        <p:spPr bwMode="auto">
          <a:xfrm>
            <a:off x="189977" y="1406438"/>
            <a:ext cx="11732391" cy="4665107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800">
                <a:latin typeface="+mn-lt"/>
              </a:rPr>
              <a:t>Массив можно инициализировать одним из трех способов:</a:t>
            </a:r>
            <a:endParaRPr>
              <a:latin typeface="+mn-lt"/>
            </a:endParaRPr>
          </a:p>
          <a:p>
            <a:pPr algn="just">
              <a:defRPr/>
            </a:pPr>
            <a:endParaRPr lang="ru-RU" sz="2800">
              <a:latin typeface="+mn-lt"/>
            </a:endParaRPr>
          </a:p>
          <a:p>
            <a:pPr algn="just">
              <a:lnSpc>
                <a:spcPts val="2400"/>
              </a:lnSpc>
              <a:buFont typeface="Arial"/>
              <a:buChar char="•"/>
              <a:defRPr/>
            </a:pPr>
            <a:r>
              <a:rPr lang="ru-RU" sz="2800">
                <a:latin typeface="+mn-lt"/>
              </a:rPr>
              <a:t>  при создании массива - используя инициализацию по умолчанию (этот метод применяется только для глобальных и статических массивов);</a:t>
            </a:r>
            <a:endParaRPr>
              <a:latin typeface="+mn-lt"/>
            </a:endParaRPr>
          </a:p>
          <a:p>
            <a:pPr algn="just">
              <a:lnSpc>
                <a:spcPts val="2400"/>
              </a:lnSpc>
              <a:buFont typeface="Arial"/>
              <a:buChar char="•"/>
              <a:defRPr/>
            </a:pPr>
            <a:r>
              <a:rPr lang="ru-RU" sz="2800">
                <a:latin typeface="+mn-lt"/>
              </a:rPr>
              <a:t>  при создании массива - явно указывая начальные константные значения;</a:t>
            </a:r>
            <a:endParaRPr>
              <a:latin typeface="+mn-lt"/>
            </a:endParaRPr>
          </a:p>
          <a:p>
            <a:pPr algn="just">
              <a:lnSpc>
                <a:spcPts val="2400"/>
              </a:lnSpc>
              <a:buFont typeface="Arial"/>
              <a:buChar char="•"/>
              <a:defRPr/>
            </a:pPr>
            <a:r>
              <a:rPr lang="ru-RU" sz="2800">
                <a:latin typeface="+mn-lt"/>
              </a:rPr>
              <a:t>  в процессе выполнения программы - путем записи данных в массив.</a:t>
            </a:r>
            <a:endParaRPr>
              <a:latin typeface="+mn-lt"/>
            </a:endParaRPr>
          </a:p>
          <a:p>
            <a:pPr algn="just">
              <a:defRPr/>
            </a:pPr>
            <a:endParaRPr lang="ru-RU" sz="2800">
              <a:latin typeface="+mn-lt"/>
            </a:endParaRPr>
          </a:p>
          <a:p>
            <a:pPr algn="just">
              <a:defRPr/>
            </a:pPr>
            <a:r>
              <a:rPr lang="ru-RU" sz="2800">
                <a:latin typeface="+mn-lt"/>
              </a:rPr>
              <a:t>При создании в массив могут быть занесены только константные значения. Впоследствии в массив можно записывать и значения переменных. </a:t>
            </a:r>
            <a:endParaRPr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328246" y="214313"/>
            <a:ext cx="8472488" cy="6286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Одномерные массивы в С++</a:t>
            </a:r>
            <a:endParaRPr/>
          </a:p>
        </p:txBody>
      </p:sp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585422" y="1193556"/>
            <a:ext cx="8215312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/>
              <a:t>Синтаксис  объявления одномерного массива в С++</a:t>
            </a:r>
            <a:endParaRPr lang="ru-RU" sz="2000" b="1">
              <a:latin typeface="Calibri"/>
            </a:endParaRP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629565" y="1674755"/>
            <a:ext cx="10589419" cy="16922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 dirty="0">
                <a:latin typeface="Consolas"/>
                <a:cs typeface="Consolas"/>
              </a:rPr>
              <a:t>/*тип данных*/  /*имя одномерного массива*/ [/*размерность одномерного массива*/];</a:t>
            </a:r>
            <a:endParaRPr dirty="0"/>
          </a:p>
          <a:p>
            <a:pPr>
              <a:defRPr/>
            </a:pPr>
            <a:endParaRPr lang="ru-RU" sz="2000" dirty="0"/>
          </a:p>
          <a:p>
            <a:pPr>
              <a:defRPr/>
            </a:pPr>
            <a:r>
              <a:rPr lang="ru-RU" i="1" dirty="0"/>
              <a:t>Пример</a:t>
            </a:r>
            <a:endParaRPr dirty="0"/>
          </a:p>
          <a:p>
            <a:pPr>
              <a:defRPr/>
            </a:pPr>
            <a:r>
              <a:rPr lang="ru-RU" sz="2400" dirty="0" err="1">
                <a:latin typeface="Consolas"/>
                <a:cs typeface="Consolas"/>
              </a:rPr>
              <a:t>short</a:t>
            </a:r>
            <a:r>
              <a:rPr lang="ru-RU" sz="2400" dirty="0">
                <a:latin typeface="Consolas"/>
                <a:cs typeface="Consolas"/>
              </a:rPr>
              <a:t> </a:t>
            </a: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ru-RU" sz="2400" dirty="0">
                <a:latin typeface="Consolas"/>
                <a:cs typeface="Consolas"/>
              </a:rPr>
              <a:t>a</a:t>
            </a:r>
            <a:r>
              <a:rPr lang="en-US" sz="2400" dirty="0">
                <a:latin typeface="Consolas"/>
                <a:cs typeface="Consolas"/>
              </a:rPr>
              <a:t>[5]</a:t>
            </a:r>
            <a:r>
              <a:rPr lang="ru-RU" sz="2400" dirty="0">
                <a:latin typeface="Consolas"/>
                <a:cs typeface="Consolas"/>
              </a:rPr>
              <a:t>; </a:t>
            </a:r>
            <a:endParaRPr lang="ru-RU" sz="2400" b="1" dirty="0">
              <a:latin typeface="Consolas"/>
              <a:cs typeface="Consolas"/>
            </a:endParaRPr>
          </a:p>
        </p:txBody>
      </p:sp>
      <p:pic>
        <p:nvPicPr>
          <p:cNvPr id="14341" name="Рисунок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24001" y="3357564"/>
            <a:ext cx="8786813" cy="2357437"/>
          </a:xfrm>
          <a:prstGeom prst="rect">
            <a:avLst/>
          </a:prstGeom>
          <a:noFill/>
          <a:ln>
            <a:noFill/>
          </a:ln>
        </p:spPr>
      </p:pic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439616" y="5643564"/>
            <a:ext cx="10920046" cy="783193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>
                <a:latin typeface="Calibri"/>
              </a:rPr>
              <a:t>Индекс представляет</a:t>
            </a:r>
            <a:r>
              <a:rPr lang="en-US" sz="2000">
                <a:latin typeface="Calibri"/>
              </a:rPr>
              <a:t> </a:t>
            </a:r>
            <a:r>
              <a:rPr lang="ru-RU" sz="2000">
                <a:latin typeface="Calibri"/>
              </a:rPr>
              <a:t> собой смещение адреса по отношению к базовому адресу первого элемента.</a:t>
            </a:r>
            <a:endParaRPr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439615" y="1072662"/>
            <a:ext cx="10920047" cy="228490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9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53" y="142875"/>
            <a:ext cx="11664461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Инициализацию по умолчанию</a:t>
            </a:r>
            <a:endParaRPr/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390892" y="1329837"/>
            <a:ext cx="11601816" cy="1396127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400">
                <a:latin typeface="Calibri"/>
              </a:rPr>
              <a:t>Глобальные массивы (расположенные вне любой функции), а также массивы, объявленные статическими внутри функции, по умолчанию заполняются нулями, если не заданы начальные значения элементов массива.</a:t>
            </a:r>
            <a:r>
              <a:rPr lang="ru-RU" sz="2800">
                <a:latin typeface="Calibri"/>
                <a:cs typeface="Consolas"/>
              </a:rPr>
              <a:t> </a:t>
            </a:r>
            <a:endParaRPr/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633781" y="3216885"/>
            <a:ext cx="8501063" cy="2678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en-US" sz="2400" dirty="0">
                <a:latin typeface="Consolas"/>
                <a:cs typeface="Consolas"/>
              </a:rPr>
              <a:t>#define SIZE1 10</a:t>
            </a:r>
            <a:endParaRPr lang="ru-RU" sz="2400" dirty="0">
              <a:latin typeface="Consolas"/>
              <a:cs typeface="Consolas"/>
            </a:endParaRPr>
          </a:p>
          <a:p>
            <a:pPr>
              <a:defRPr/>
            </a:pPr>
            <a:r>
              <a:rPr lang="ru-RU" sz="2400" dirty="0" err="1">
                <a:latin typeface="Consolas"/>
                <a:cs typeface="Consolas"/>
              </a:rPr>
              <a:t>int</a:t>
            </a:r>
            <a:r>
              <a:rPr lang="ru-RU" sz="2400" dirty="0">
                <a:latin typeface="Consolas"/>
                <a:cs typeface="Consolas"/>
              </a:rPr>
              <a:t>  ar1[SIZE1]; </a:t>
            </a:r>
            <a:r>
              <a:rPr lang="ru-RU" sz="2000" dirty="0">
                <a:solidFill>
                  <a:srgbClr val="00B050"/>
                </a:solidFill>
                <a:latin typeface="Consolas"/>
                <a:cs typeface="Consolas"/>
              </a:rPr>
              <a:t>/* глобальный массив */</a:t>
            </a:r>
            <a:endParaRPr dirty="0"/>
          </a:p>
          <a:p>
            <a:pPr>
              <a:defRPr/>
            </a:pPr>
            <a:r>
              <a:rPr lang="ru-RU" sz="2400" dirty="0">
                <a:latin typeface="Consolas"/>
                <a:cs typeface="Consolas"/>
              </a:rPr>
              <a:t> </a:t>
            </a:r>
            <a:endParaRPr dirty="0"/>
          </a:p>
          <a:p>
            <a:pPr>
              <a:defRPr/>
            </a:pPr>
            <a:r>
              <a:rPr lang="en-US" sz="2400" dirty="0">
                <a:latin typeface="Consolas"/>
                <a:cs typeface="Consolas"/>
              </a:rPr>
              <a:t>void main() {</a:t>
            </a:r>
            <a:endParaRPr lang="ru-RU" sz="24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400" dirty="0">
                <a:latin typeface="Consolas"/>
                <a:cs typeface="Consolas"/>
              </a:rPr>
              <a:t>     #define SIZE2 12</a:t>
            </a:r>
            <a:endParaRPr lang="ru-RU" sz="2400" dirty="0">
              <a:latin typeface="Consolas"/>
              <a:cs typeface="Consolas"/>
            </a:endParaRPr>
          </a:p>
          <a:p>
            <a:pPr>
              <a:defRPr/>
            </a:pPr>
            <a:r>
              <a:rPr lang="en-US" sz="2400" dirty="0">
                <a:latin typeface="Consolas"/>
                <a:cs typeface="Consolas"/>
              </a:rPr>
              <a:t>     static </a:t>
            </a:r>
            <a:r>
              <a:rPr lang="en-US" sz="2400" dirty="0" err="1">
                <a:latin typeface="Consolas"/>
                <a:cs typeface="Consolas"/>
              </a:rPr>
              <a:t>int</a:t>
            </a:r>
            <a:r>
              <a:rPr lang="en-US" sz="2400" dirty="0">
                <a:latin typeface="Consolas"/>
                <a:cs typeface="Consolas"/>
              </a:rPr>
              <a:t>  ar2[SIZE2]; </a:t>
            </a:r>
            <a:r>
              <a:rPr lang="en-US" sz="2000" dirty="0">
                <a:solidFill>
                  <a:srgbClr val="00B050"/>
                </a:solidFill>
                <a:latin typeface="Consolas"/>
                <a:cs typeface="Consolas"/>
              </a:rPr>
              <a:t>/* </a:t>
            </a:r>
            <a:r>
              <a:rPr lang="ru-RU" sz="2000" dirty="0">
                <a:solidFill>
                  <a:srgbClr val="00B050"/>
                </a:solidFill>
                <a:latin typeface="Consolas"/>
                <a:cs typeface="Consolas"/>
              </a:rPr>
              <a:t>статический</a:t>
            </a:r>
            <a:r>
              <a:rPr lang="en-US" sz="2000" dirty="0">
                <a:solidFill>
                  <a:srgbClr val="00B050"/>
                </a:solidFill>
                <a:latin typeface="Consolas"/>
                <a:cs typeface="Consolas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Consolas"/>
                <a:cs typeface="Consolas"/>
              </a:rPr>
              <a:t>массив</a:t>
            </a:r>
            <a:r>
              <a:rPr lang="en-US" sz="2000" dirty="0">
                <a:solidFill>
                  <a:srgbClr val="00B050"/>
                </a:solidFill>
                <a:latin typeface="Consolas"/>
                <a:cs typeface="Consolas"/>
              </a:rPr>
              <a:t> */</a:t>
            </a:r>
            <a:endParaRPr lang="ru-RU" sz="2000" dirty="0">
              <a:solidFill>
                <a:srgbClr val="00B050"/>
              </a:solidFill>
              <a:latin typeface="Consolas"/>
              <a:cs typeface="Consolas"/>
            </a:endParaRPr>
          </a:p>
          <a:p>
            <a:pPr>
              <a:defRPr/>
            </a:pPr>
            <a:r>
              <a:rPr lang="ru-RU" sz="2400" dirty="0">
                <a:latin typeface="Consolas"/>
                <a:cs typeface="Consolas"/>
              </a:rPr>
              <a:t>}</a:t>
            </a:r>
            <a:r>
              <a:rPr lang="en-US" sz="2400" dirty="0">
                <a:latin typeface="Consolas"/>
                <a:cs typeface="Consolas"/>
              </a:rPr>
              <a:t> </a:t>
            </a:r>
            <a:endParaRPr lang="ru-RU" sz="2400" dirty="0">
              <a:latin typeface="Consolas"/>
              <a:cs typeface="Consola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8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54" y="158262"/>
            <a:ext cx="8472488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Явная инициализация</a:t>
            </a:r>
            <a:endParaRPr/>
          </a:p>
        </p:txBody>
      </p: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380798" y="1382591"/>
            <a:ext cx="11475842" cy="5346144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800">
                <a:latin typeface="Calibri"/>
              </a:rPr>
              <a:t>int iarray[3] = {-1,0, 1}; /* при запуске программы осуществляется резервирование ячеек памяти для массива iarray с одновременной записью значений в эти ячейки */</a:t>
            </a:r>
            <a:endParaRPr lang="en-US" sz="2800">
              <a:latin typeface="Calibri"/>
            </a:endParaRPr>
          </a:p>
          <a:p>
            <a:pPr algn="just">
              <a:defRPr/>
            </a:pPr>
            <a:endParaRPr lang="ru-RU" sz="2800">
              <a:solidFill>
                <a:srgbClr val="C00000"/>
              </a:solidFill>
              <a:latin typeface="Calibri"/>
            </a:endParaRPr>
          </a:p>
          <a:p>
            <a:pPr algn="just">
              <a:defRPr/>
            </a:pPr>
            <a:r>
              <a:rPr lang="en-US" sz="2800">
                <a:latin typeface="Calibri"/>
              </a:rPr>
              <a:t>static float fvar</a:t>
            </a:r>
            <a:r>
              <a:rPr lang="ru-RU" sz="2800">
                <a:latin typeface="Calibri"/>
              </a:rPr>
              <a:t>[4] = {1.1314,-0.25,25</a:t>
            </a:r>
            <a:r>
              <a:rPr lang="en-US" sz="2800">
                <a:latin typeface="Calibri"/>
              </a:rPr>
              <a:t>E</a:t>
            </a:r>
            <a:r>
              <a:rPr lang="ru-RU" sz="2800">
                <a:latin typeface="Calibri"/>
              </a:rPr>
              <a:t>0,-.11</a:t>
            </a:r>
            <a:r>
              <a:rPr lang="en-US" sz="2800">
                <a:latin typeface="Calibri"/>
              </a:rPr>
              <a:t>E</a:t>
            </a:r>
            <a:r>
              <a:rPr lang="ru-RU" sz="2800">
                <a:latin typeface="Calibri"/>
              </a:rPr>
              <a:t>1};  /* при инициализации указано меньше значений, чем элементов массива, оставшиеся элементы по умолчанию примут нулевые значения.*/</a:t>
            </a:r>
            <a:endParaRPr lang="en-US" sz="2800">
              <a:latin typeface="Calibri"/>
            </a:endParaRPr>
          </a:p>
          <a:p>
            <a:pPr algn="just">
              <a:defRPr/>
            </a:pPr>
            <a:endParaRPr lang="ru-RU" sz="2800">
              <a:solidFill>
                <a:srgbClr val="C00000"/>
              </a:solidFill>
              <a:latin typeface="Calibri"/>
            </a:endParaRPr>
          </a:p>
          <a:p>
            <a:pPr algn="just">
              <a:defRPr/>
            </a:pPr>
            <a:r>
              <a:rPr lang="ru-RU" sz="2800">
                <a:latin typeface="Calibri"/>
              </a:rPr>
              <a:t>static int ideoimal[3] = {0,1, 2, 3, 4, 5, 6, 7, 8, 9}; /* при инициализации указано больше значений, чем элементов массива. Компилятор рассматривает подобную ситуацию как ошибку. */</a:t>
            </a:r>
            <a:endParaRPr lang="ru-RU" sz="2800">
              <a:latin typeface="Calibri"/>
              <a:cs typeface="Consola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 bwMode="auto">
          <a:xfrm>
            <a:off x="222737" y="255588"/>
            <a:ext cx="11822724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Инициализация безразмерных массивов</a:t>
            </a:r>
            <a:endParaRPr dirty="0"/>
          </a:p>
        </p:txBody>
      </p: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401883" y="1663944"/>
            <a:ext cx="11344640" cy="1293971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lnSpc>
                <a:spcPts val="2800"/>
              </a:lnSpc>
              <a:defRPr/>
            </a:pPr>
            <a:r>
              <a:rPr lang="ru-RU" sz="2400">
                <a:latin typeface="Consolas"/>
                <a:cs typeface="Consolas"/>
              </a:rPr>
              <a:t>char Inp[] = "Введите значения от 0 до 9.\n";</a:t>
            </a:r>
            <a:endParaRPr/>
          </a:p>
          <a:p>
            <a:pPr>
              <a:lnSpc>
                <a:spcPts val="2800"/>
              </a:lnSpc>
              <a:defRPr/>
            </a:pPr>
            <a:r>
              <a:rPr lang="en-US" sz="2400">
                <a:latin typeface="Consolas"/>
                <a:cs typeface="Consolas"/>
              </a:rPr>
              <a:t>char simv[]={'A','a','E','e','I','i','O','o','U','u'};</a:t>
            </a:r>
            <a:endParaRPr lang="ru-RU" sz="2400">
              <a:latin typeface="Consolas"/>
              <a:cs typeface="Consolas"/>
            </a:endParaRPr>
          </a:p>
          <a:p>
            <a:pPr>
              <a:lnSpc>
                <a:spcPts val="2800"/>
              </a:lnSpc>
              <a:defRPr/>
            </a:pPr>
            <a:r>
              <a:rPr lang="ru-RU" sz="2400">
                <a:latin typeface="Consolas"/>
                <a:cs typeface="Consolas"/>
              </a:rPr>
              <a:t>int data[]={1,2,3,4,5,6,7,8,9,10};</a:t>
            </a:r>
            <a:endParaRPr lang="ru-RU" sz="2400">
              <a:solidFill>
                <a:srgbClr val="00B050"/>
              </a:solidFill>
              <a:latin typeface="Consolas"/>
              <a:cs typeface="Consolas"/>
            </a:endParaRPr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01883" y="3591656"/>
            <a:ext cx="1134464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defRPr/>
            </a:pPr>
            <a:r>
              <a:rPr lang="ru-RU" sz="2400" i="1" dirty="0">
                <a:latin typeface="Calibri"/>
              </a:rPr>
              <a:t>/</a:t>
            </a:r>
            <a:r>
              <a:rPr lang="en-US" sz="2400" i="1" dirty="0">
                <a:latin typeface="Calibri"/>
              </a:rPr>
              <a:t>*</a:t>
            </a:r>
            <a:r>
              <a:rPr lang="ru-RU" sz="2400" i="1" dirty="0">
                <a:latin typeface="Calibri"/>
              </a:rPr>
              <a:t> В процессе инициализации массива, для которого не задан размер, </a:t>
            </a:r>
            <a:r>
              <a:rPr lang="en-US" sz="2400" i="1" dirty="0">
                <a:latin typeface="Calibri"/>
              </a:rPr>
              <a:t> </a:t>
            </a:r>
            <a:r>
              <a:rPr lang="ru-RU" sz="2400" i="1" dirty="0">
                <a:latin typeface="Calibri"/>
              </a:rPr>
              <a:t>компилятор автоматически создаст </a:t>
            </a:r>
            <a:r>
              <a:rPr lang="en-US" sz="2400" i="1" dirty="0">
                <a:latin typeface="Calibri"/>
              </a:rPr>
              <a:t> </a:t>
            </a:r>
            <a:r>
              <a:rPr lang="ru-RU" sz="2400" i="1" dirty="0">
                <a:latin typeface="Calibri"/>
              </a:rPr>
              <a:t>массив такого размера, чтобы </a:t>
            </a:r>
            <a:r>
              <a:rPr lang="en-US" sz="2400" i="1" dirty="0">
                <a:latin typeface="Calibri"/>
              </a:rPr>
              <a:t> </a:t>
            </a:r>
            <a:r>
              <a:rPr lang="ru-RU" sz="2400" i="1" dirty="0">
                <a:latin typeface="Calibri"/>
              </a:rPr>
              <a:t>вместить все указанные элементы.</a:t>
            </a:r>
            <a:r>
              <a:rPr lang="en-US" sz="2400" i="1" dirty="0">
                <a:latin typeface="Calibri"/>
              </a:rPr>
              <a:t> */</a:t>
            </a:r>
            <a:endParaRPr lang="ru-RU" sz="2400" i="1" dirty="0">
              <a:latin typeface="Calibri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2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205153" y="184665"/>
            <a:ext cx="11822724" cy="842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/>
              <a:t>Обращение  к элементам массива</a:t>
            </a:r>
            <a:endParaRPr/>
          </a:p>
        </p:txBody>
      </p:sp>
      <p:sp>
        <p:nvSpPr>
          <p:cNvPr id="1028" name="TextBox 10"/>
          <p:cNvSpPr txBox="1">
            <a:spLocks noChangeArrowheads="1"/>
          </p:cNvSpPr>
          <p:nvPr/>
        </p:nvSpPr>
        <p:spPr bwMode="auto">
          <a:xfrm>
            <a:off x="470755" y="1314452"/>
            <a:ext cx="11064752" cy="1293971"/>
          </a:xfrm>
          <a:prstGeom prst="roundRect">
            <a:avLst/>
          </a:prstGeom>
          <a:noFill/>
          <a:ln w="127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algn="just">
              <a:lnSpc>
                <a:spcPts val="2800"/>
              </a:lnSpc>
              <a:defRPr/>
            </a:pPr>
            <a:r>
              <a:rPr lang="ru-RU" sz="2800">
                <a:latin typeface="Calibri"/>
              </a:rPr>
              <a:t>Обращение к определенному элементу одномерного массива </a:t>
            </a:r>
            <a:r>
              <a:rPr lang="en-US" sz="2800">
                <a:latin typeface="Calibri"/>
              </a:rPr>
              <a:t> </a:t>
            </a:r>
            <a:r>
              <a:rPr lang="ru-RU" sz="2800">
                <a:latin typeface="Calibri"/>
              </a:rPr>
              <a:t>осуществляется путем указания имени переменной массива и в квадратных скобках целочисленного индекса элемента. </a:t>
            </a:r>
            <a:endParaRPr lang="en-US" sz="2800">
              <a:latin typeface="Calibri"/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527856"/>
              </p:ext>
            </p:extLst>
          </p:nvPr>
        </p:nvGraphicFramePr>
        <p:xfrm>
          <a:off x="804863" y="3071813"/>
          <a:ext cx="6367463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oleObj" r:id="rId3" imgW="1819275" imgH="487045" progId="CorelDRAW.Graphic.12">
                  <p:embed/>
                </p:oleObj>
              </mc:Choice>
              <mc:Fallback>
                <p:oleObj name="oleObj" r:id="rId3" imgW="1819275" imgH="487045" progId="CorelDRAW.Graphic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/>
                    </p:blipFill>
                    <p:spPr bwMode="auto">
                      <a:xfrm>
                        <a:off x="804863" y="3071813"/>
                        <a:ext cx="6367463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804863" y="5074087"/>
            <a:ext cx="5649816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000">
                <a:latin typeface="Calibri"/>
              </a:rPr>
              <a:t>В этом массиве значение </a:t>
            </a:r>
            <a:r>
              <a:rPr lang="en-US" sz="2000">
                <a:latin typeface="Calibri"/>
              </a:rPr>
              <a:t> </a:t>
            </a:r>
            <a:r>
              <a:rPr lang="ru-RU" sz="2000">
                <a:latin typeface="Calibri"/>
              </a:rPr>
              <a:t>элемента A[4] </a:t>
            </a:r>
            <a:r>
              <a:rPr lang="en-US" sz="2000">
                <a:latin typeface="Calibri"/>
              </a:rPr>
              <a:t> </a:t>
            </a:r>
            <a:r>
              <a:rPr lang="ru-RU" sz="2000">
                <a:latin typeface="Calibri"/>
              </a:rPr>
              <a:t>равно </a:t>
            </a:r>
            <a:r>
              <a:rPr lang="en-US" sz="2000">
                <a:latin typeface="Calibri"/>
              </a:rPr>
              <a:t> </a:t>
            </a:r>
            <a:r>
              <a:rPr lang="ru-RU" sz="2000">
                <a:latin typeface="Calibri"/>
              </a:rPr>
              <a:t>9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85DC19C-03DA-4066-9FF7-D0BF1BC6D6F6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17500</TotalTime>
  <Words>2347</Words>
  <Application>Microsoft Office PowerPoint</Application>
  <PresentationFormat>Произвольный</PresentationFormat>
  <Paragraphs>541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oleObj</vt:lpstr>
      <vt:lpstr> Массивы в C++</vt:lpstr>
      <vt:lpstr>План</vt:lpstr>
      <vt:lpstr>Массивы в C++</vt:lpstr>
      <vt:lpstr>Инициализация массивов </vt:lpstr>
      <vt:lpstr>Одномерные массивы в С++</vt:lpstr>
      <vt:lpstr>Инициализацию по умолчанию</vt:lpstr>
      <vt:lpstr>Явная инициализация</vt:lpstr>
      <vt:lpstr>Инициализация безразмерных массивов</vt:lpstr>
      <vt:lpstr>Обращение  к элементам массива</vt:lpstr>
      <vt:lpstr>Пример 1</vt:lpstr>
      <vt:lpstr>Пример 2</vt:lpstr>
      <vt:lpstr>Пример 3</vt:lpstr>
      <vt:lpstr>Пример 4</vt:lpstr>
      <vt:lpstr>Пример 5</vt:lpstr>
      <vt:lpstr>Пример 6</vt:lpstr>
      <vt:lpstr>Пример 7. Классическая задача</vt:lpstr>
      <vt:lpstr>Трассировка элементов массива</vt:lpstr>
      <vt:lpstr>Задания для самостоятельной работы</vt:lpstr>
      <vt:lpstr>Задания для самостоятельной работы</vt:lpstr>
      <vt:lpstr>Многомерные массивы в C++</vt:lpstr>
      <vt:lpstr>Многомерные массивы в C++</vt:lpstr>
      <vt:lpstr>Многомерные массивы в C++</vt:lpstr>
      <vt:lpstr>Презентация PowerPoint</vt:lpstr>
      <vt:lpstr>Пример 8</vt:lpstr>
      <vt:lpstr>Пример 9</vt:lpstr>
      <vt:lpstr>Пример 10</vt:lpstr>
      <vt:lpstr>Сортировка массива</vt:lpstr>
      <vt:lpstr>Сортировка простым выбором  (по возрастанию)</vt:lpstr>
      <vt:lpstr>Пример 11. Сортировка выбором</vt:lpstr>
      <vt:lpstr>Сортировка методом пузырька</vt:lpstr>
      <vt:lpstr>Пример 6. Пузырьковая сортировка</vt:lpstr>
      <vt:lpstr>Сортировка двумерного массива</vt:lpstr>
      <vt:lpstr>Задания для самостоятельной работы</vt:lpstr>
      <vt:lpstr>Задания для самостоятельной работы</vt:lpstr>
      <vt:lpstr>Использованная 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Arseniy</dc:creator>
  <cp:lastModifiedBy>Студент</cp:lastModifiedBy>
  <cp:revision>569</cp:revision>
  <dcterms:created xsi:type="dcterms:W3CDTF">2012-07-30T23:42:41Z</dcterms:created>
  <dcterms:modified xsi:type="dcterms:W3CDTF">2023-04-06T04:28:03Z</dcterms:modified>
</cp:coreProperties>
</file>