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97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81" r:id="rId18"/>
    <p:sldId id="277" r:id="rId19"/>
    <p:sldId id="279" r:id="rId20"/>
    <p:sldId id="280" r:id="rId21"/>
    <p:sldId id="283" r:id="rId22"/>
    <p:sldId id="285" r:id="rId23"/>
    <p:sldId id="298" r:id="rId24"/>
    <p:sldId id="286" r:id="rId25"/>
    <p:sldId id="284" r:id="rId26"/>
    <p:sldId id="287" r:id="rId27"/>
    <p:sldId id="293" r:id="rId28"/>
    <p:sldId id="296" r:id="rId29"/>
    <p:sldId id="292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9592-13B5-4C88-A103-3641A6E75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Кафедра анатомии человека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050" cy="6049169"/>
          </a:xfrm>
        </p:spPr>
        <p:txBody>
          <a:bodyPr>
            <a:normAutofit/>
          </a:bodyPr>
          <a:lstStyle/>
          <a:p>
            <a:pPr marL="419100" indent="-382588" algn="ctr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«Развитие и особенности строения половых органов.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Строение и функции мужских и женских половых органов. Гомология мужских и женских половых органов. Аномалии развития мужских половых органов (монорхизм, крипторхизм, гипоспадия,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эписпадия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Особенности строения внутренних и наружных половых органов у новорожденного. Их развитие после рождения».</a:t>
            </a:r>
            <a:r>
              <a:rPr lang="ru-RU" sz="2400" dirty="0" smtClean="0">
                <a:solidFill>
                  <a:srgbClr val="FAD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9100" indent="-382588" algn="ctr">
              <a:lnSpc>
                <a:spcPct val="80000"/>
              </a:lnSpc>
              <a:buNone/>
            </a:pPr>
            <a:endParaRPr lang="ru-RU" sz="2400" dirty="0" smtClean="0">
              <a:solidFill>
                <a:srgbClr val="FADBB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11 для студентов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курса обучающихся по специальности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 Педиатрия</a:t>
            </a: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Лектор : к.м.н., доцент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Хапилина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Char char="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-382588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 , 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ownloads\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8" y="260648"/>
            <a:ext cx="8779474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\Downloads\unnamed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7"/>
          <a:stretch>
            <a:fillRect/>
          </a:stretch>
        </p:blipFill>
        <p:spPr bwMode="auto">
          <a:xfrm>
            <a:off x="0" y="404664"/>
            <a:ext cx="4968552" cy="5692131"/>
          </a:xfrm>
          <a:prstGeom prst="rect">
            <a:avLst/>
          </a:prstGeom>
          <a:noFill/>
        </p:spPr>
      </p:pic>
      <p:pic>
        <p:nvPicPr>
          <p:cNvPr id="6" name="Picture 2" descr="C:\Users\12\Downloads\slide-54.jpg"/>
          <p:cNvPicPr>
            <a:picLocks noChangeAspect="1" noChangeArrowheads="1"/>
          </p:cNvPicPr>
          <p:nvPr/>
        </p:nvPicPr>
        <p:blipFill>
          <a:blip r:embed="rId3" cstate="print"/>
          <a:srcRect l="23783" t="13360" r="5907" b="11863"/>
          <a:stretch>
            <a:fillRect/>
          </a:stretch>
        </p:blipFill>
        <p:spPr bwMode="auto">
          <a:xfrm>
            <a:off x="4716016" y="1628800"/>
            <a:ext cx="424847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 descr="Картинки по запросу &quot;бульбоуретральные желез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Картинки по запросу &quot;бульбоуретральные желез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C:\Users\12\Downloads\JgzWpHKeGAU.jpg"/>
          <p:cNvPicPr>
            <a:picLocks noChangeAspect="1" noChangeArrowheads="1"/>
          </p:cNvPicPr>
          <p:nvPr/>
        </p:nvPicPr>
        <p:blipFill>
          <a:blip r:embed="rId2" cstate="print"/>
          <a:srcRect t="10801"/>
          <a:stretch>
            <a:fillRect/>
          </a:stretch>
        </p:blipFill>
        <p:spPr bwMode="auto">
          <a:xfrm>
            <a:off x="467544" y="404664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\Downloads\b56c7af42c6e8c57a51d499030a96157b66900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178"/>
          <a:stretch>
            <a:fillRect/>
          </a:stretch>
        </p:blipFill>
        <p:spPr bwMode="auto">
          <a:xfrm>
            <a:off x="467544" y="476672"/>
            <a:ext cx="806489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2\Downloads\unnamed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2\Downloads\mugskie_polovie_organi-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709" b="11054"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2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572000" cy="3672408"/>
          </a:xfrm>
          <a:prstGeom prst="rect">
            <a:avLst/>
          </a:prstGeom>
          <a:noFill/>
        </p:spPr>
      </p:pic>
      <p:pic>
        <p:nvPicPr>
          <p:cNvPr id="32771" name="Picture 3" descr="C:\Users\12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5720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12\Downloads\uzi_matki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3" y="188640"/>
            <a:ext cx="8735769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12\Downloads\Схема-матки-и-яич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606" y="1762347"/>
            <a:ext cx="6304788" cy="4201668"/>
          </a:xfrm>
          <a:prstGeom prst="rect">
            <a:avLst/>
          </a:prstGeom>
          <a:noFill/>
        </p:spPr>
      </p:pic>
      <p:pic>
        <p:nvPicPr>
          <p:cNvPr id="35843" name="Picture 3" descr="C:\Users\12\Downloads\genskie_polovie_organi-23a.jpg"/>
          <p:cNvPicPr>
            <a:picLocks noChangeAspect="1" noChangeArrowheads="1"/>
          </p:cNvPicPr>
          <p:nvPr/>
        </p:nvPicPr>
        <p:blipFill>
          <a:blip r:embed="rId3" cstate="print"/>
          <a:srcRect t="5830"/>
          <a:stretch>
            <a:fillRect/>
          </a:stretch>
        </p:blipFill>
        <p:spPr bwMode="auto">
          <a:xfrm>
            <a:off x="0" y="332656"/>
            <a:ext cx="9144000" cy="5786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2\Downloads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4895" cy="5793507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499992" y="3356992"/>
            <a:ext cx="36004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ownloads\operaciya-na-yaichk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74431" cy="62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12\Downloads\unnam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1" y="188640"/>
            <a:ext cx="854564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12\Downloads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818"/>
          <a:stretch>
            <a:fillRect/>
          </a:stretch>
        </p:blipFill>
        <p:spPr bwMode="auto">
          <a:xfrm>
            <a:off x="179512" y="548680"/>
            <a:ext cx="896448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12\Downloads\matka-stroenie-anatomiya-foto-anatomiya-matki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225"/>
          <a:stretch>
            <a:fillRect/>
          </a:stretch>
        </p:blipFill>
        <p:spPr bwMode="auto">
          <a:xfrm>
            <a:off x="251520" y="404664"/>
            <a:ext cx="87165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2\Downloads\7f9178dabb5135c593b6ebec528b77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428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2\Downloads\unnamed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5" y="332656"/>
            <a:ext cx="897170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12\Downloads\ab081c799ee9e9383f66c4d3e859d4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15"/>
          <a:stretch>
            <a:fillRect/>
          </a:stretch>
        </p:blipFill>
        <p:spPr bwMode="auto">
          <a:xfrm>
            <a:off x="309126" y="548680"/>
            <a:ext cx="8511346" cy="546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12\Downloads\anatomiya_zenskih_polovih_organ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73" y="332656"/>
            <a:ext cx="849999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4230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схема закладки женских и мужских половых органов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05000"/>
            <a:ext cx="4608513" cy="41910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1-парамезонефральные   протоки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2-мезонефральные протоки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3-половые железы (яичник и яичко)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4-постоянная почка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5 - мочеполовой синус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179388" y="1916113"/>
            <a:ext cx="3960812" cy="4176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ownloads\image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-3051"/>
          <a:stretch>
            <a:fillRect/>
          </a:stretch>
        </p:blipFill>
        <p:spPr bwMode="auto">
          <a:xfrm>
            <a:off x="495547" y="404665"/>
            <a:ext cx="7964885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строения половых органов в детском возрасте: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Паренхима яичка у новорожденных представлена сплошными тяжами первичных половых клеток. В первый год жизни яичко заметно увеличивается в размерах, а далее рост их замедляется. Наиболее интенсивно они растут после 10 лет и в период полового созревания. В этот же период развивается и система канальцев яичка. Придаток яичка в первые 10 лет растет медленно, а привесок яичка и привесок придатка яичка новорожденного имеют относительно большие размеры и продолжают увеличиваться до 8-10 лет, затем подвергаются обратному развитию.</a:t>
            </a:r>
          </a:p>
          <a:p>
            <a:r>
              <a:rPr lang="ru-RU" dirty="0" smtClean="0"/>
              <a:t>Семенной канатик новорожденного относительно большой толщины.</a:t>
            </a:r>
          </a:p>
          <a:p>
            <a:r>
              <a:rPr lang="ru-RU" dirty="0" smtClean="0"/>
              <a:t>Семявыносящий проток относительно тонкий. Мышечная оболочка протока, как и мышца, поднимающая яичко, у детей до 14 лет недоразвиты. Ампула слабо выражена. Жировой клетчатки в семенном канатике почти нет, она появляется в первые годы жизни.</a:t>
            </a:r>
          </a:p>
          <a:p>
            <a:r>
              <a:rPr lang="ru-RU" dirty="0" smtClean="0"/>
              <a:t>Предстательная железа новорожденных лежит высоко, имеет округлую форму. Верхушка, основание и боковые доли железы почти не выражены. В железе преобладают мышечная и соединительная ткани, железистая - слабо развита, количество ее возрастает в период полового созревания. К 10-15 годам орган увеличивается в два раза. К подростковому периоду появляются доли, и железа приобретает форму, свойственную взрослым.</a:t>
            </a:r>
          </a:p>
          <a:p>
            <a:r>
              <a:rPr lang="ru-RU" dirty="0" smtClean="0"/>
              <a:t>Семенные пузырьки у новорожденных расположены сравнительно высоко (опускаются с мочевым пузырем), поверхность их гладкая. В период первого детства (5-6 лет) поверхность семенных пузырьков становится неровной, а сами они медленно растут до 12-14 лет.</a:t>
            </a:r>
          </a:p>
          <a:p>
            <a:r>
              <a:rPr lang="ru-RU" dirty="0" smtClean="0"/>
              <a:t>Половой член новорожденных имеет длину 2-2,5 см. Крайняя плоть закрывает головку. Парные пещеристые (кавернозные) тела развиты слабо, непарное губчатое наоборот выражено хорошо, но луковица его небольших размеров.</a:t>
            </a:r>
          </a:p>
          <a:p>
            <a:r>
              <a:rPr lang="ru-RU" dirty="0" smtClean="0"/>
              <a:t>Мошонка новорожденных относительно больших размеров, кожа </a:t>
            </a:r>
            <a:r>
              <a:rPr lang="ru-RU" dirty="0" err="1" smtClean="0"/>
              <a:t>непигментирована</a:t>
            </a:r>
            <a:r>
              <a:rPr lang="ru-RU" dirty="0" smtClean="0"/>
              <a:t>, слабо развиты сальные железы.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ownloads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" y="548680"/>
            <a:ext cx="7827372" cy="6244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Какую функцию выполняют семявыносящие пути?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ownloads\d0b5d181d0bbd0b8-d0b1d0bed0bbd0b8d182-d0b2-d0bed0b1d0bbd0b0d181d182d0b8-d0bcd0bed188d0bed0bdd0bad0b8-d0bfd180d0b8-d0bed0b1d18ad0b5d0bc_5f35611d23b4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42"/>
          <a:stretch>
            <a:fillRect/>
          </a:stretch>
        </p:blipFill>
        <p:spPr bwMode="auto">
          <a:xfrm>
            <a:off x="251520" y="404664"/>
            <a:ext cx="826532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ownloads\8_epididim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319"/>
            <a:ext cx="6192688" cy="654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ownloads\unnam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85"/>
          <a:stretch>
            <a:fillRect/>
          </a:stretch>
        </p:blipFill>
        <p:spPr bwMode="auto">
          <a:xfrm>
            <a:off x="323528" y="188640"/>
            <a:ext cx="8568951" cy="639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ownloads\unnamed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62024" cy="605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\Downloads\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315" r="10674"/>
          <a:stretch>
            <a:fillRect/>
          </a:stretch>
        </p:blipFill>
        <p:spPr bwMode="auto">
          <a:xfrm>
            <a:off x="179512" y="-30052"/>
            <a:ext cx="8424936" cy="6682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\Downloads\unnamed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62024" cy="605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343</Words>
  <Application>Microsoft Office PowerPoint</Application>
  <PresentationFormat>Экран (4:3)</PresentationFormat>
  <Paragraphs>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Кафедра анатомии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Общая схема закладки женских и мужских половых органов </vt:lpstr>
      <vt:lpstr>Слайд 28</vt:lpstr>
      <vt:lpstr>Особенности строения половых органов в детском возрасте:</vt:lpstr>
      <vt:lpstr>Вопрос: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12</cp:lastModifiedBy>
  <cp:revision>45</cp:revision>
  <dcterms:created xsi:type="dcterms:W3CDTF">2021-02-21T11:09:10Z</dcterms:created>
  <dcterms:modified xsi:type="dcterms:W3CDTF">2021-02-23T13:15:11Z</dcterms:modified>
</cp:coreProperties>
</file>