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84809"/>
            <a:ext cx="10358120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310" y="1645361"/>
            <a:ext cx="10679379" cy="4498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05226" y="2701874"/>
            <a:ext cx="536892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0645" marR="1339850" indent="-1905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Виды </a:t>
            </a:r>
            <a:r>
              <a:rPr sz="2800" spc="-5" dirty="0"/>
              <a:t>прикусов. </a:t>
            </a:r>
            <a:r>
              <a:rPr sz="2800" spc="-830" dirty="0"/>
              <a:t> </a:t>
            </a:r>
            <a:r>
              <a:rPr sz="2800" spc="-5" dirty="0"/>
              <a:t>Виды</a:t>
            </a:r>
            <a:r>
              <a:rPr sz="2800" spc="-70" dirty="0"/>
              <a:t> </a:t>
            </a:r>
            <a:r>
              <a:rPr sz="2800" spc="-10" dirty="0"/>
              <a:t>окклюзий.</a:t>
            </a:r>
            <a:endParaRPr sz="2800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800" spc="-10" dirty="0"/>
              <a:t>Методы</a:t>
            </a:r>
            <a:r>
              <a:rPr sz="2800" spc="-5" dirty="0"/>
              <a:t> </a:t>
            </a:r>
            <a:r>
              <a:rPr sz="2800" spc="-10" dirty="0"/>
              <a:t>определения</a:t>
            </a:r>
            <a:r>
              <a:rPr sz="2800" spc="25" dirty="0"/>
              <a:t> </a:t>
            </a:r>
            <a:r>
              <a:rPr sz="2800" spc="-10" dirty="0"/>
              <a:t>окклюзии.</a:t>
            </a:r>
            <a:endParaRPr sz="2800" dirty="0"/>
          </a:p>
        </p:txBody>
      </p:sp>
      <p:sp>
        <p:nvSpPr>
          <p:cNvPr id="14" name="object 14"/>
          <p:cNvSpPr txBox="1"/>
          <p:nvPr/>
        </p:nvSpPr>
        <p:spPr>
          <a:xfrm>
            <a:off x="8464677" y="4454397"/>
            <a:ext cx="3589020" cy="137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Выполнил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ординатор</a:t>
            </a:r>
            <a:endParaRPr sz="1100" dirty="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000"/>
              </a:spcBef>
            </a:pPr>
            <a:r>
              <a:rPr sz="1100" spc="-5" dirty="0">
                <a:latin typeface="Trebuchet MS"/>
                <a:cs typeface="Trebuchet MS"/>
              </a:rPr>
              <a:t>кафедры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стоматологии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ИПО</a:t>
            </a:r>
          </a:p>
          <a:p>
            <a:pPr marR="5715" algn="r">
              <a:lnSpc>
                <a:spcPct val="100000"/>
              </a:lnSpc>
              <a:spcBef>
                <a:spcPts val="1005"/>
              </a:spcBef>
            </a:pPr>
            <a:r>
              <a:rPr sz="1100" dirty="0">
                <a:latin typeface="Trebuchet MS"/>
                <a:cs typeface="Trebuchet MS"/>
              </a:rPr>
              <a:t>по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специальности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«стоматология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ортопедическая»</a:t>
            </a:r>
            <a:endParaRPr sz="1100" dirty="0">
              <a:latin typeface="Trebuchet MS"/>
              <a:cs typeface="Trebuchet MS"/>
            </a:endParaRPr>
          </a:p>
          <a:p>
            <a:pPr marL="12700" marR="5080" indent="1663064" algn="r">
              <a:lnSpc>
                <a:spcPct val="175400"/>
              </a:lnSpc>
              <a:spcBef>
                <a:spcPts val="5"/>
              </a:spcBef>
            </a:pPr>
            <a:r>
              <a:rPr sz="1100" spc="-5" dirty="0">
                <a:latin typeface="Trebuchet MS"/>
                <a:cs typeface="Trebuchet MS"/>
              </a:rPr>
              <a:t>Ахмедов </a:t>
            </a:r>
            <a:r>
              <a:rPr sz="1100" dirty="0">
                <a:latin typeface="Trebuchet MS"/>
                <a:cs typeface="Trebuchet MS"/>
              </a:rPr>
              <a:t>Эльнур </a:t>
            </a:r>
            <a:r>
              <a:rPr sz="1100" spc="-5" dirty="0">
                <a:latin typeface="Trebuchet MS"/>
                <a:cs typeface="Trebuchet MS"/>
              </a:rPr>
              <a:t>Кудрат оглы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рецензент к.м.н., </a:t>
            </a:r>
            <a:r>
              <a:rPr sz="1050" spc="-5" dirty="0" err="1" smtClean="0">
                <a:latin typeface="Trebuchet MS"/>
                <a:cs typeface="Trebuchet MS"/>
              </a:rPr>
              <a:t>Лысенко</a:t>
            </a:r>
            <a:r>
              <a:rPr sz="1050" spc="-40" dirty="0" smtClean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Ольга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5" dirty="0">
                <a:latin typeface="Trebuchet MS"/>
                <a:cs typeface="Trebuchet MS"/>
              </a:rPr>
              <a:t>Владимировна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2142" y="6516420"/>
            <a:ext cx="12090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Красноярск</a:t>
            </a:r>
            <a:r>
              <a:rPr sz="1200" spc="-45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2022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84045" y="233298"/>
            <a:ext cx="8007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Федеральное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государственное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бюджетное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образовательное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высшего </a:t>
            </a:r>
            <a:r>
              <a:rPr sz="1800" spc="-5" dirty="0">
                <a:latin typeface="Times New Roman"/>
                <a:cs typeface="Times New Roman"/>
              </a:rPr>
              <a:t> образования «Красноярский </a:t>
            </a:r>
            <a:r>
              <a:rPr sz="1800" spc="-10" dirty="0">
                <a:latin typeface="Times New Roman"/>
                <a:cs typeface="Times New Roman"/>
              </a:rPr>
              <a:t>государственный медицинский </a:t>
            </a:r>
            <a:r>
              <a:rPr sz="1800" dirty="0">
                <a:latin typeface="Times New Roman"/>
                <a:cs typeface="Times New Roman"/>
              </a:rPr>
              <a:t>университет </a:t>
            </a:r>
            <a:r>
              <a:rPr sz="1800" spc="-5" dirty="0">
                <a:latin typeface="Times New Roman"/>
                <a:cs typeface="Times New Roman"/>
              </a:rPr>
              <a:t>имени </a:t>
            </a:r>
            <a:r>
              <a:rPr sz="1800" dirty="0">
                <a:latin typeface="Times New Roman"/>
                <a:cs typeface="Times New Roman"/>
              </a:rPr>
              <a:t> профессора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В.Ф.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Войно-Ясенецкого»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Министерства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здравоохранения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Российской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Федерации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Кафедра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стоматологии </a:t>
            </a:r>
            <a:r>
              <a:rPr sz="1800" spc="-5" dirty="0">
                <a:latin typeface="Times New Roman"/>
                <a:cs typeface="Times New Roman"/>
              </a:rPr>
              <a:t>ИПО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309" y="457200"/>
            <a:ext cx="55340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Бипрогнатический</a:t>
            </a:r>
            <a:r>
              <a:rPr spc="-55" dirty="0"/>
              <a:t> </a:t>
            </a:r>
            <a:r>
              <a:rPr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309" y="1753565"/>
            <a:ext cx="408749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бипрогнатическом</a:t>
            </a:r>
            <a:r>
              <a:rPr sz="24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прикусе</a:t>
            </a:r>
            <a:r>
              <a:rPr lang="ru-RU" sz="2400" dirty="0"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верхние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нижние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резцы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наклонены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сторону преддверия рта, но между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ними 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сохранен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режуще</a:t>
            </a:r>
            <a:r>
              <a:rPr lang="ru-RU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-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бугорковый</a:t>
            </a:r>
            <a:r>
              <a:rPr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5232" y="1825751"/>
            <a:ext cx="5747004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10358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Различают следующие виды </a:t>
            </a:r>
            <a:r>
              <a:rPr dirty="0"/>
              <a:t>неправильного </a:t>
            </a:r>
            <a:r>
              <a:rPr spc="-1070" dirty="0"/>
              <a:t> </a:t>
            </a:r>
            <a:r>
              <a:rPr spc="-5" dirty="0"/>
              <a:t>прикуса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2057400"/>
            <a:ext cx="373380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Дистальный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прикус: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отмечается</a:t>
            </a:r>
            <a:endParaRPr sz="24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чрезмерное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развитие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либо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недоразвитие нижней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челюсти.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0" y="1871472"/>
            <a:ext cx="6355080" cy="42595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23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Мезиальный</a:t>
            </a:r>
            <a:r>
              <a:rPr spc="-65" dirty="0"/>
              <a:t> </a:t>
            </a:r>
            <a:r>
              <a:rPr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786509"/>
            <a:ext cx="23647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Нарушение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прикуса,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котором нижняя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челюсть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смещается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вперед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отношению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0396" y="1882139"/>
            <a:ext cx="7159752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6017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Глубокий</a:t>
            </a:r>
            <a:r>
              <a:rPr spc="-65" dirty="0"/>
              <a:t> </a:t>
            </a:r>
            <a:r>
              <a:rPr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95450"/>
            <a:ext cx="2886075" cy="236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55"/>
              </a:lnSpc>
              <a:spcBef>
                <a:spcPts val="105"/>
              </a:spcBef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верхние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185"/>
              </a:lnSpc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зубы</a:t>
            </a:r>
            <a:r>
              <a:rPr sz="26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перекрывают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185"/>
              </a:lnSpc>
            </a:pP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нижние</a:t>
            </a:r>
            <a:r>
              <a:rPr sz="2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более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185"/>
              </a:lnSpc>
            </a:pP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6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половину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185"/>
              </a:lnSpc>
            </a:pP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длины</a:t>
            </a:r>
            <a:r>
              <a:rPr sz="26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их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коронки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ts val="2185"/>
              </a:lnSpc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(в</a:t>
            </a:r>
            <a:r>
              <a:rPr sz="26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норме</a:t>
            </a:r>
            <a:r>
              <a:rPr sz="26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должно</a:t>
            </a:r>
            <a:endParaRPr sz="2600">
              <a:latin typeface="Trebuchet MS"/>
              <a:cs typeface="Trebuchet MS"/>
            </a:endParaRPr>
          </a:p>
          <a:p>
            <a:pPr marL="12700" marR="667385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26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6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solidFill>
                  <a:srgbClr val="404040"/>
                </a:solidFill>
                <a:latin typeface="Trebuchet MS"/>
                <a:cs typeface="Trebuchet MS"/>
              </a:rPr>
              <a:t>более </a:t>
            </a:r>
            <a:r>
              <a:rPr sz="2600" spc="-7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Trebuchet MS"/>
                <a:cs typeface="Trebuchet MS"/>
              </a:rPr>
              <a:t>трети).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971" y="1825751"/>
            <a:ext cx="454152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3723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Открытый</a:t>
            </a:r>
            <a:r>
              <a:rPr sz="3600" spc="-8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прикус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1852929"/>
            <a:ext cx="363283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отмечается</a:t>
            </a:r>
            <a:r>
              <a:rPr sz="2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несмыкание </a:t>
            </a:r>
            <a:r>
              <a:rPr sz="2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большинства зубов на верхней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челюстях.</a:t>
            </a:r>
            <a:endParaRPr sz="2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4020" y="1825751"/>
            <a:ext cx="4669535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675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Перекрестный</a:t>
            </a:r>
            <a:r>
              <a:rPr spc="-70" dirty="0"/>
              <a:t> </a:t>
            </a:r>
            <a:r>
              <a:rPr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852929"/>
            <a:ext cx="290129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Характеризуется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односторонним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недоразвитием</a:t>
            </a:r>
            <a:r>
              <a:rPr sz="24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одного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зубных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рядов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(верхнего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или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нижнего).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991" y="1825751"/>
            <a:ext cx="4536948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033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Дистопия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819783"/>
            <a:ext cx="38918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этом виде 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прикуса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отмечается</a:t>
            </a:r>
            <a:r>
              <a:rPr lang="ru-RU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расположение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своём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месте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зубном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ряду.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2832" y="2060448"/>
            <a:ext cx="6012179" cy="3432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99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Виды</a:t>
            </a:r>
            <a:r>
              <a:rPr spc="-75" dirty="0"/>
              <a:t> </a:t>
            </a:r>
            <a:r>
              <a:rPr spc="-5" dirty="0"/>
              <a:t>окклюзий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61210"/>
            <a:ext cx="8344534" cy="20516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Различают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статическую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динамическую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окклюзию.</a:t>
            </a:r>
            <a:endParaRPr sz="1800">
              <a:latin typeface="Trebuchet MS"/>
              <a:cs typeface="Trebuchet MS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Статическая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—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контакты зубов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привычном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сжатом положении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челюстей.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Характер смыкания зубов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 центральной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называется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прикусом.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Динамическая</a:t>
            </a:r>
            <a:r>
              <a:rPr sz="18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</a:t>
            </a:r>
            <a:r>
              <a:rPr sz="18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взаимодействие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движении</a:t>
            </a:r>
            <a:endParaRPr sz="180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челюстей.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30682"/>
            <a:ext cx="838136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Статическую </a:t>
            </a:r>
            <a:r>
              <a:rPr sz="3200" spc="-5" dirty="0"/>
              <a:t>окклюзию можно разделить на </a:t>
            </a:r>
            <a:r>
              <a:rPr sz="3200" spc="-950" dirty="0"/>
              <a:t> </a:t>
            </a:r>
            <a:r>
              <a:rPr sz="3200" dirty="0"/>
              <a:t>4</a:t>
            </a:r>
            <a:r>
              <a:rPr sz="3200" spc="-10" dirty="0"/>
              <a:t> </a:t>
            </a:r>
            <a:r>
              <a:rPr sz="3200" spc="-5" dirty="0"/>
              <a:t>вида: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310" y="2165096"/>
            <a:ext cx="8364220" cy="372237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26034">
              <a:lnSpc>
                <a:spcPct val="90000"/>
              </a:lnSpc>
              <a:spcBef>
                <a:spcPts val="28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Центральная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</a:t>
            </a:r>
            <a:r>
              <a:rPr sz="15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максимальное</a:t>
            </a:r>
            <a:r>
              <a:rPr sz="15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межбугорковое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положение,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привычная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(centric occlusion,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intercuspal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position, habitual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occlusion)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—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такое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смыкание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зубных </a:t>
            </a:r>
            <a:r>
              <a:rPr sz="1500" spc="-4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рядов,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котором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имеет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место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максимальное</a:t>
            </a:r>
            <a:r>
              <a:rPr sz="15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(привычное)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количество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межзубных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контактов.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Мышцы,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приводящие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нижний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зубной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ряд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движение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(височная,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собственно</a:t>
            </a:r>
            <a:endParaRPr sz="1500" dirty="0">
              <a:latin typeface="Trebuchet MS"/>
              <a:cs typeface="Trebuchet MS"/>
            </a:endParaRPr>
          </a:p>
          <a:p>
            <a:pPr marL="12700" marR="24130">
              <a:lnSpc>
                <a:spcPts val="1620"/>
              </a:lnSpc>
              <a:spcBef>
                <a:spcPts val="20"/>
              </a:spcBef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жевательная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медиальная</a:t>
            </a:r>
            <a:r>
              <a:rPr sz="15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крыловидная),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одновременно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равномерно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сокращены.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Из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этого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положения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осуществляются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эксцентрические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(из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центра)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движения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челюсти.</a:t>
            </a:r>
            <a:endParaRPr sz="1500" dirty="0">
              <a:latin typeface="Trebuchet MS"/>
              <a:cs typeface="Trebuchet MS"/>
            </a:endParaRPr>
          </a:p>
          <a:p>
            <a:pPr marL="12700" marR="841375">
              <a:lnSpc>
                <a:spcPts val="1620"/>
              </a:lnSpc>
              <a:spcBef>
                <a:spcPts val="101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Передняя окклюзия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—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такое смыкание зубных рядов,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котором нижняя челюсть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выдвинута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вперёд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максимального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контакта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верхними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резцами.</a:t>
            </a:r>
            <a:endParaRPr sz="1500" dirty="0">
              <a:latin typeface="Trebuchet MS"/>
              <a:cs typeface="Trebuchet MS"/>
            </a:endParaRPr>
          </a:p>
          <a:p>
            <a:pPr marL="12700" marR="147320">
              <a:lnSpc>
                <a:spcPts val="1620"/>
              </a:lnSpc>
              <a:spcBef>
                <a:spcPts val="100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Боковая</a:t>
            </a:r>
            <a:r>
              <a:rPr sz="1500" b="1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(правая,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левая)</a:t>
            </a:r>
            <a:r>
              <a:rPr sz="15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</a:t>
            </a:r>
            <a:r>
              <a:rPr sz="1500" b="1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возникает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перемещении</a:t>
            </a:r>
            <a:r>
              <a:rPr sz="15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вправо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влево.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ортогнатическом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прикусе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норме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</a:t>
            </a:r>
            <a:r>
              <a:rPr sz="1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приходится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клыки (клыковое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ведение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клыковая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защита)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 одновременным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разобщением</a:t>
            </a:r>
            <a:r>
              <a:rPr sz="1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передней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боковой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группы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зубов.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Возможен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боковой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группы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(групповая</a:t>
            </a:r>
            <a:r>
              <a:rPr sz="1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функция).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ts val="1710"/>
              </a:lnSpc>
              <a:spcBef>
                <a:spcPts val="790"/>
              </a:spcBef>
            </a:pP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Задняя</a:t>
            </a:r>
            <a:r>
              <a:rPr sz="15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</a:t>
            </a:r>
            <a:r>
              <a:rPr sz="15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(синонимы: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дистальная,</a:t>
            </a:r>
            <a:r>
              <a:rPr sz="15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ретрокуспидальная,</a:t>
            </a:r>
            <a:r>
              <a:rPr sz="15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задняя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контактная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позиция)</a:t>
            </a:r>
            <a:r>
              <a:rPr sz="15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endParaRPr sz="1500" dirty="0">
              <a:latin typeface="Trebuchet MS"/>
              <a:cs typeface="Trebuchet MS"/>
            </a:endParaRPr>
          </a:p>
          <a:p>
            <a:pPr marL="12700">
              <a:lnSpc>
                <a:spcPts val="1620"/>
              </a:lnSpc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когда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суставные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головки нижней</a:t>
            </a:r>
            <a:r>
              <a:rPr sz="1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1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находятся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верхнем,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срединно-сагиттальном</a:t>
            </a:r>
            <a:endParaRPr sz="1500" dirty="0">
              <a:latin typeface="Trebuchet MS"/>
              <a:cs typeface="Trebuchet MS"/>
            </a:endParaRPr>
          </a:p>
          <a:p>
            <a:pPr marL="12700" marR="155575">
              <a:lnSpc>
                <a:spcPts val="1620"/>
              </a:lnSpc>
              <a:spcBef>
                <a:spcPts val="114"/>
              </a:spcBef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положении, которое называется центральным соотношением, то контакты зубов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этом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500" spc="-4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есть</a:t>
            </a:r>
            <a:r>
              <a:rPr sz="1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задняя</a:t>
            </a:r>
            <a:r>
              <a:rPr sz="1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окклюзия.</a:t>
            </a:r>
            <a:endParaRPr sz="1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89636"/>
            <a:ext cx="767524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В </a:t>
            </a:r>
            <a:r>
              <a:rPr sz="3200" spc="-5" dirty="0"/>
              <a:t>зависимости от клинической ситуации </a:t>
            </a:r>
            <a:r>
              <a:rPr sz="3200" spc="-950" dirty="0"/>
              <a:t> </a:t>
            </a:r>
            <a:r>
              <a:rPr sz="3200" spc="-5" dirty="0"/>
              <a:t>различают </a:t>
            </a:r>
            <a:r>
              <a:rPr sz="3200" dirty="0"/>
              <a:t>4 группы </a:t>
            </a:r>
            <a:r>
              <a:rPr sz="3200" spc="-5" dirty="0"/>
              <a:t>сложности </a:t>
            </a:r>
            <a:r>
              <a:rPr sz="3200" dirty="0"/>
              <a:t>в </a:t>
            </a:r>
            <a:r>
              <a:rPr sz="3200" spc="5" dirty="0"/>
              <a:t> </a:t>
            </a:r>
            <a:r>
              <a:rPr sz="3200" spc="-5" dirty="0"/>
              <a:t>определении</a:t>
            </a:r>
            <a:r>
              <a:rPr sz="3200" spc="-20" dirty="0"/>
              <a:t> </a:t>
            </a:r>
            <a:r>
              <a:rPr sz="3200" dirty="0"/>
              <a:t>центральной</a:t>
            </a:r>
            <a:r>
              <a:rPr sz="3200" spc="-15" dirty="0"/>
              <a:t> </a:t>
            </a:r>
            <a:r>
              <a:rPr sz="3200" spc="-5" dirty="0"/>
              <a:t>окклюзии: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310" y="2187955"/>
            <a:ext cx="8324850" cy="315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 – интактные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ряды 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ортогнатическом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прикусе или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ряды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включенными дефектами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условии,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что протяженность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дефекта во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фронтальном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отделе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более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зубов,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боковом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зубов.</a:t>
            </a:r>
            <a:endParaRPr sz="1800">
              <a:latin typeface="Trebuchet MS"/>
              <a:cs typeface="Trebuchet MS"/>
            </a:endParaRPr>
          </a:p>
          <a:p>
            <a:pPr marL="355600" marR="14478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II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ряды, 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которых высота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фиксирована,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есть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антагонисты, но располагаются они таким образом,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модели согласно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признакам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сопоставить невозможно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из-за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отсутствия зубов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каждой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функциональной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группе.</a:t>
            </a:r>
            <a:endParaRPr sz="1800">
              <a:latin typeface="Trebuchet MS"/>
              <a:cs typeface="Trebuchet MS"/>
            </a:endParaRPr>
          </a:p>
          <a:p>
            <a:pPr marL="355600" marR="32448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III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ряды, 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которых нет зубов антагонистов, высота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фиксирована.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450" spc="-15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IV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беззубые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челюсти.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242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6660" algn="l"/>
              </a:tabLst>
            </a:pPr>
            <a:r>
              <a:rPr dirty="0" err="1" smtClean="0"/>
              <a:t>Цел</a:t>
            </a:r>
            <a:r>
              <a:rPr lang="ru-RU" dirty="0" smtClean="0"/>
              <a:t>ь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56310" y="2187955"/>
            <a:ext cx="73348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Изучить</a:t>
            </a:r>
            <a:r>
              <a:rPr sz="1800"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z="1800" spc="-45" dirty="0" smtClean="0">
                <a:solidFill>
                  <a:srgbClr val="404040"/>
                </a:solidFill>
                <a:latin typeface="Trebuchet MS"/>
                <a:cs typeface="Trebuchet MS"/>
              </a:rPr>
              <a:t>различные </a:t>
            </a:r>
            <a:r>
              <a:rPr sz="18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виды</a:t>
            </a:r>
            <a:r>
              <a:rPr sz="1800" spc="-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прикусов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окллюзий.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Изучить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 err="1">
                <a:solidFill>
                  <a:srgbClr val="404040"/>
                </a:solidFill>
                <a:latin typeface="Trebuchet MS"/>
                <a:cs typeface="Trebuchet MS"/>
              </a:rPr>
              <a:t>методы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lang="ru-RU" dirty="0">
                <a:latin typeface="Trebuchet MS"/>
                <a:cs typeface="Trebuchet MS"/>
              </a:rPr>
              <a:t> </a:t>
            </a:r>
            <a:r>
              <a:rPr sz="18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окклюзии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72871"/>
            <a:ext cx="74199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При частичной потере </a:t>
            </a:r>
            <a:r>
              <a:rPr sz="3200" spc="-5" dirty="0"/>
              <a:t>зубов возможны </a:t>
            </a:r>
            <a:r>
              <a:rPr sz="3200" spc="-950" dirty="0"/>
              <a:t> </a:t>
            </a:r>
            <a:r>
              <a:rPr sz="3200" spc="-5" dirty="0"/>
              <a:t>следующие клинические варианты </a:t>
            </a:r>
            <a:r>
              <a:rPr sz="3200" dirty="0"/>
              <a:t> </a:t>
            </a:r>
            <a:r>
              <a:rPr sz="3200" spc="-5" dirty="0"/>
              <a:t>определения</a:t>
            </a:r>
            <a:r>
              <a:rPr sz="3200" spc="-25" dirty="0"/>
              <a:t> </a:t>
            </a:r>
            <a:r>
              <a:rPr sz="3200" dirty="0"/>
              <a:t>центральной</a:t>
            </a:r>
            <a:r>
              <a:rPr sz="3200" spc="-20" dirty="0"/>
              <a:t> </a:t>
            </a:r>
            <a:r>
              <a:rPr sz="3200" spc="-5" dirty="0"/>
              <a:t>окклюзии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6310" y="2014220"/>
            <a:ext cx="82638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87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1)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Зубы-антагонисты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сохранились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трех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ориентированных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группах зубов: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области передних 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жевательных зубов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правой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левой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сторон.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Высота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нижнего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отдела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лица фиксирована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естественными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зубами.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Центральную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окклюзию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устанавливают на основе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максимального количества</a:t>
            </a:r>
            <a:endParaRPr sz="1800">
              <a:latin typeface="Trebuchet MS"/>
              <a:cs typeface="Trebuchet MS"/>
            </a:endParaRPr>
          </a:p>
          <a:p>
            <a:pPr marL="12700" marR="97218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окклюзионных контактов,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регистрируют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силиконовыми массами, не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прибегая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изготовлению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восковых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окклюзионных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валиков.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051" y="3925822"/>
            <a:ext cx="4506468" cy="2816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9320" y="3925823"/>
            <a:ext cx="3910583" cy="29321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676400"/>
            <a:ext cx="837628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2) Зубы-антагонисты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имеются,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но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они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расположены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только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двух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ориентированных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группах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(переднем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боковом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отделах или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только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боковых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отделах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справа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слева).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присутствии</a:t>
            </a:r>
            <a:endParaRPr sz="1800" dirty="0">
              <a:latin typeface="Trebuchet MS"/>
              <a:cs typeface="Trebuchet MS"/>
            </a:endParaRPr>
          </a:p>
          <a:p>
            <a:pPr marL="12700" marR="20193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пациента.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Может проводиться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помощью восковых шаблонов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помощью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фиксаторов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клинику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шаблоны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поступают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гипсовых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моделях.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Врач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обрабатывает</a:t>
            </a:r>
            <a:endParaRPr sz="1800" dirty="0">
              <a:latin typeface="Trebuchet MS"/>
              <a:cs typeface="Trebuchet MS"/>
            </a:endParaRPr>
          </a:p>
          <a:p>
            <a:pPr marL="12700" marR="6286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шаблоны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спиртовым ватным шариком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приступает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к их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припасовке. Сначала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припасовывается верхний шаблон, затем нижний. Шаблон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вводится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полость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рта.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просят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сомкнуть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зубы,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пытаясь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этом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добиться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окклюзии. Если верхний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прикусной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высок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его подрезают,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добиваясь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плотного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контакта зубов антагонистов, зубов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утративших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антагонистов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прикусного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всём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протяжении.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66800"/>
            <a:ext cx="8839200" cy="498008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64135" indent="-342900">
              <a:lnSpc>
                <a:spcPct val="80000"/>
              </a:lnSpc>
              <a:spcBef>
                <a:spcPts val="509"/>
              </a:spcBef>
              <a:tabLst>
                <a:tab pos="354965" algn="l"/>
              </a:tabLst>
            </a:pPr>
            <a:r>
              <a:rPr sz="1600" spc="-130" dirty="0">
                <a:solidFill>
                  <a:srgbClr val="90C225"/>
                </a:solidFill>
                <a:latin typeface="Lucida Sans Unicode"/>
                <a:cs typeface="Lucida Sans Unicode"/>
              </a:rPr>
              <a:t>	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Когда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установлен плотный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оставшимися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приступаем к определению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окклюзии.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один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валиков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наслаивается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полоска размягченного воска, пациента просят закрыть </a:t>
            </a:r>
            <a:r>
              <a:rPr sz="2000"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рот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окклюзии.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Пациент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всегда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смыкает зубы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endParaRPr sz="2000" dirty="0">
              <a:latin typeface="Trebuchet MS"/>
              <a:cs typeface="Trebuchet MS"/>
            </a:endParaRPr>
          </a:p>
          <a:p>
            <a:pPr marL="355600" marR="5080">
              <a:lnSpc>
                <a:spcPct val="8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окклюзии,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поэтому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перед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введением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шаблонов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следует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проверить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правильность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зубных</a:t>
            </a:r>
            <a:r>
              <a:rPr sz="20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рядов,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используя </a:t>
            </a:r>
            <a:r>
              <a:rPr sz="2000" spc="-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специальные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приёмы:</a:t>
            </a:r>
            <a:endParaRPr sz="2000" dirty="0">
              <a:latin typeface="Trebuchet MS"/>
              <a:cs typeface="Trebuchet MS"/>
            </a:endParaRPr>
          </a:p>
          <a:p>
            <a:pPr marL="469900">
              <a:lnSpc>
                <a:spcPts val="1620"/>
              </a:lnSpc>
              <a:spcBef>
                <a:spcPts val="645"/>
              </a:spcBef>
              <a:tabLst>
                <a:tab pos="756285" algn="l"/>
              </a:tabLst>
            </a:pPr>
            <a:r>
              <a:rPr sz="1600" spc="-12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зубные ряды пациента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укладываем</a:t>
            </a:r>
            <a:r>
              <a:rPr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указательные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пальцы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lang="ru-RU" dirty="0"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них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накусить,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быстро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отводим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пальцы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 сторону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щёк;</a:t>
            </a:r>
            <a:endParaRPr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40"/>
              </a:spcBef>
              <a:tabLst>
                <a:tab pos="756285" algn="l"/>
              </a:tabLst>
            </a:pPr>
            <a:r>
              <a:rPr sz="1600" spc="-12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проглотить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слюну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сомкнуть зубы;</a:t>
            </a:r>
            <a:endParaRPr dirty="0">
              <a:latin typeface="Trebuchet MS"/>
              <a:cs typeface="Trebuchet MS"/>
            </a:endParaRPr>
          </a:p>
          <a:p>
            <a:pPr marL="756285" marR="133350" indent="-287020">
              <a:lnSpc>
                <a:spcPts val="1440"/>
              </a:lnSpc>
              <a:spcBef>
                <a:spcPts val="985"/>
              </a:spcBef>
              <a:tabLst>
                <a:tab pos="756285" algn="l"/>
              </a:tabLst>
            </a:pPr>
            <a:r>
              <a:rPr sz="1600" spc="-12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приклеиваем</a:t>
            </a:r>
            <a:r>
              <a:rPr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небольшой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восковой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шарик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на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 шаблон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с</a:t>
            </a:r>
            <a:r>
              <a:rPr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</a:t>
            </a:r>
            <a:r>
              <a:rPr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валиком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дистальном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отделе,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кончиком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языка коснуться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его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и закрыть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рот;</a:t>
            </a:r>
            <a:endParaRPr dirty="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660"/>
              </a:spcBef>
              <a:tabLst>
                <a:tab pos="756285" algn="l"/>
              </a:tabLst>
            </a:pPr>
            <a:r>
              <a:rPr sz="1600" spc="-12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</a:t>
            </a:r>
            <a:r>
              <a:rPr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запрокидываем</a:t>
            </a:r>
            <a:r>
              <a:rPr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голову пациента</a:t>
            </a:r>
            <a:r>
              <a:rPr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назад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сомкнуть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зубы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dirty="0" smtClean="0">
              <a:latin typeface="Trebuchet MS"/>
              <a:cs typeface="Trebuchet MS"/>
            </a:endParaRPr>
          </a:p>
          <a:p>
            <a:pPr marL="756285" marR="241300" indent="-287020">
              <a:lnSpc>
                <a:spcPct val="80100"/>
              </a:lnSpc>
              <a:spcBef>
                <a:spcPts val="990"/>
              </a:spcBef>
              <a:tabLst>
                <a:tab pos="756285" algn="l"/>
              </a:tabLst>
            </a:pPr>
            <a:r>
              <a:rPr sz="1600" spc="-114" dirty="0" smtClean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просим</a:t>
            </a:r>
            <a:r>
              <a:rPr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10-15</a:t>
            </a:r>
            <a:r>
              <a:rPr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раз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широко</a:t>
            </a:r>
            <a:r>
              <a:rPr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открыть</a:t>
            </a:r>
            <a:r>
              <a:rPr spc="-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pc="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закрыть</a:t>
            </a:r>
            <a:r>
              <a:rPr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рот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а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затем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сомкнуть</a:t>
            </a:r>
            <a:r>
              <a:rPr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зубы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pc="-44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можно</a:t>
            </a:r>
            <a:r>
              <a:rPr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дополнительно</a:t>
            </a:r>
            <a:r>
              <a:rPr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попросить</a:t>
            </a:r>
            <a:r>
              <a:rPr spc="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pc="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проглотить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слюну</a:t>
            </a:r>
            <a:r>
              <a:rPr spc="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наибольшей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точности</a:t>
            </a:r>
            <a:r>
              <a:rPr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219200"/>
            <a:ext cx="4800600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8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Восковые шаблоны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</a:t>
            </a:r>
            <a:r>
              <a:rPr sz="20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валиками извлекают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полости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рта одномоментно. Правильность </a:t>
            </a:r>
            <a:r>
              <a:rPr sz="20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этапа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окклюзии</a:t>
            </a:r>
            <a:r>
              <a:rPr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врач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проверяет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lang="ru-RU"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моделях</a:t>
            </a:r>
            <a:r>
              <a:rPr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ru-RU"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установив</a:t>
            </a:r>
            <a:r>
              <a:rPr sz="2000" spc="-4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них</a:t>
            </a:r>
            <a:r>
              <a:rPr lang="ru-RU"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шаблоны</a:t>
            </a:r>
            <a:r>
              <a:rPr sz="2000" spc="-3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прикусными</a:t>
            </a:r>
            <a:r>
              <a:rPr lang="ru-RU"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валиками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0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после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охлаждения</a:t>
            </a:r>
            <a:r>
              <a:rPr lang="ru-RU"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холодной</a:t>
            </a:r>
            <a:r>
              <a:rPr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воде. </a:t>
            </a:r>
            <a:r>
              <a:rPr sz="2000" dirty="0" err="1">
                <a:solidFill>
                  <a:srgbClr val="404040"/>
                </a:solidFill>
                <a:latin typeface="Trebuchet MS"/>
                <a:cs typeface="Trebuchet MS"/>
              </a:rPr>
              <a:t>Далее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модели</a:t>
            </a:r>
            <a:r>
              <a:rPr lang="ru-RU"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фиксируются</a:t>
            </a:r>
            <a:r>
              <a:rPr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врачом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 центральной </a:t>
            </a:r>
            <a:r>
              <a:rPr sz="20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помощью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нити</a:t>
            </a:r>
            <a:r>
              <a:rPr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lang="ru-RU"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резинки</a:t>
            </a:r>
            <a:r>
              <a:rPr sz="2000" spc="-4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либо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помощью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других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подручных</a:t>
            </a:r>
            <a:r>
              <a:rPr sz="20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материалов.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1219200"/>
            <a:ext cx="4466844" cy="43936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298195"/>
            <a:ext cx="7458709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При</a:t>
            </a:r>
            <a:r>
              <a:rPr sz="3200" spc="-10" dirty="0"/>
              <a:t> </a:t>
            </a:r>
            <a:r>
              <a:rPr sz="3200" spc="-5" dirty="0"/>
              <a:t>отсутствии</a:t>
            </a:r>
            <a:r>
              <a:rPr sz="3200" spc="-55" dirty="0"/>
              <a:t> </a:t>
            </a:r>
            <a:r>
              <a:rPr sz="3200" dirty="0"/>
              <a:t>передней</a:t>
            </a:r>
            <a:r>
              <a:rPr sz="3200" spc="-20" dirty="0"/>
              <a:t> </a:t>
            </a:r>
            <a:r>
              <a:rPr sz="3200" dirty="0"/>
              <a:t>группы</a:t>
            </a:r>
            <a:r>
              <a:rPr sz="3200" spc="-30" dirty="0"/>
              <a:t> </a:t>
            </a:r>
            <a:r>
              <a:rPr sz="3200" spc="-5" dirty="0"/>
              <a:t>зубов </a:t>
            </a:r>
            <a:r>
              <a:rPr sz="3200" spc="-950" dirty="0"/>
              <a:t> </a:t>
            </a:r>
            <a:r>
              <a:rPr sz="3200" spc="-5" dirty="0"/>
              <a:t>необходимо нанести следующие </a:t>
            </a:r>
            <a:r>
              <a:rPr sz="3200" dirty="0"/>
              <a:t> </a:t>
            </a:r>
            <a:r>
              <a:rPr sz="3200" spc="-5" dirty="0"/>
              <a:t>ориентиры: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1167" y="2095880"/>
            <a:ext cx="4472305" cy="426466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83820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Линию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косметического центра (среднюю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линию)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для постановки центральных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резцов;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  <a:spcBef>
                <a:spcPts val="126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клыков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endParaRPr sz="1800">
              <a:latin typeface="Trebuchet MS"/>
              <a:cs typeface="Trebuchet MS"/>
            </a:endParaRPr>
          </a:p>
          <a:p>
            <a:pPr marL="12700" marR="71120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перпендикуляр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крыльев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носа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8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вестибулярную поверхность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окклюзионного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валика;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эта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линия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14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определяет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ширину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передних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середины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клыка;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12700" marR="5080">
              <a:lnSpc>
                <a:spcPts val="1939"/>
              </a:lnSpc>
              <a:spcBef>
                <a:spcPts val="154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улыбки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–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высоты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передних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зубов;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должна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улыбке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1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располагаться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чуть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выше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линии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шеек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984247"/>
            <a:ext cx="6172200" cy="4873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239" y="1017777"/>
            <a:ext cx="4656455" cy="3632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Восковые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валики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извлекают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из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полости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рта,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охлаждают,</a:t>
            </a:r>
            <a:endParaRPr sz="2000">
              <a:latin typeface="Trebuchet MS"/>
              <a:cs typeface="Trebuchet MS"/>
            </a:endParaRPr>
          </a:p>
          <a:p>
            <a:pPr marL="12700" marR="17780">
              <a:lnSpc>
                <a:spcPct val="100000"/>
              </a:lnSpc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разъединяют, убирают излишки воска, </a:t>
            </a:r>
            <a:r>
              <a:rPr sz="2000" spc="-5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складывают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образовавшимся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бороздкам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выступам.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2700" marR="608965">
              <a:lnSpc>
                <a:spcPct val="100000"/>
              </a:lnSpc>
              <a:spcBef>
                <a:spcPts val="1725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После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 центральной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 или центрального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соотношения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скрепленные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собой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модели</a:t>
            </a:r>
            <a:r>
              <a:rPr sz="20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необходимо</a:t>
            </a:r>
            <a:r>
              <a:rPr sz="20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загипсовать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артикулятор (окклюдатор).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5608" y="707136"/>
            <a:ext cx="6946392" cy="46253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371600"/>
            <a:ext cx="7504430" cy="329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Определение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третьей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>
                <a:solidFill>
                  <a:srgbClr val="404040"/>
                </a:solidFill>
                <a:latin typeface="Trebuchet MS"/>
                <a:cs typeface="Trebuchet MS"/>
              </a:rPr>
              <a:t>группе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сложности</a:t>
            </a:r>
            <a:r>
              <a:rPr lang="ru-RU" sz="20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проводится</a:t>
            </a:r>
            <a:r>
              <a:rPr sz="2000" spc="-5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присутствии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пациента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начинается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lang="ru-RU" sz="20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межальвеолярной</a:t>
            </a:r>
            <a:r>
              <a:rPr sz="2000" spc="-2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высоты.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её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существует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4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 метода:</a:t>
            </a:r>
            <a:endParaRPr sz="2000" dirty="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Анатомический</a:t>
            </a:r>
            <a:r>
              <a:rPr sz="2000" b="1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000" b="1" dirty="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Антропометрический</a:t>
            </a:r>
            <a:r>
              <a:rPr sz="20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000" b="1" dirty="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285750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Анатомо-функциональный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z="2000" b="1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(анатомо-физиологический)</a:t>
            </a:r>
            <a:endParaRPr sz="2000" b="1" dirty="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Функционально-физиологический</a:t>
            </a:r>
            <a:r>
              <a:rPr sz="2000" b="1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endParaRPr sz="2000" b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112" y="404317"/>
            <a:ext cx="4712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Анатомический</a:t>
            </a:r>
            <a:r>
              <a:rPr spc="-35" dirty="0"/>
              <a:t> </a:t>
            </a:r>
            <a:r>
              <a:rPr spc="-5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82734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Был предложен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первым. Известно,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что в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норме три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части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лица относительно </a:t>
            </a:r>
            <a:r>
              <a:rPr sz="20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равны между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собой.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Метод основан на улучшении внешнего вида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околочелюстных образований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выравнивании высоты нижней трети лица. </a:t>
            </a:r>
            <a:r>
              <a:rPr sz="20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неточен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неинформативен.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0498" y="3505200"/>
            <a:ext cx="6671501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396366"/>
            <a:ext cx="5940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Антропометрический</a:t>
            </a:r>
            <a:r>
              <a:rPr spc="-35" dirty="0"/>
              <a:t> </a:t>
            </a:r>
            <a:r>
              <a:rPr spc="-5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439671"/>
            <a:ext cx="8322945" cy="34650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Основан на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данных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о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пропорциях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отдельных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частей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лица.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Цейзинг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нашёл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ряд</a:t>
            </a:r>
            <a:r>
              <a:rPr lang="ru-RU"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точек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,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которые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делят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тело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человека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по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принципу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«золотого»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сечения.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lang="ru-RU"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помощи</a:t>
            </a:r>
            <a:r>
              <a:rPr sz="2400" spc="-2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циркуля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Герингера можно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определить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точку</a:t>
            </a:r>
            <a:r>
              <a:rPr sz="24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золотого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сечения.</a:t>
            </a:r>
            <a:endParaRPr sz="2400" dirty="0">
              <a:latin typeface="Trebuchet MS"/>
              <a:cs typeface="Trebuchet MS"/>
            </a:endParaRPr>
          </a:p>
          <a:p>
            <a:pPr marL="12700" marR="147955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Прибор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состоит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двух циркулей.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Они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соединены так,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ножки большого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циркуля оказались разделенными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крайнем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 средних отношениях.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Только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 одной ножке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больший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отрезок расположен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ближе к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шарниру,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второй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дальше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него.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655" y="685800"/>
            <a:ext cx="82569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Больного, имеющего передние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зубы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просят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широко раскрыть рот,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накладывают на кончик носа крайнюю ножку циркуля,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 подбородочный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бугорок –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вторую, то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полученное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таким образом расстояние будет разделено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средней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ножкой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крайнем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среднем отношениях. Большая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величина будет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соответствовать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расстоянию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 указанными точками, но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уже при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сомкнутых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зубах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или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прикусных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валиках.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63715"/>
            <a:ext cx="10611612" cy="39913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1524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7955"/>
            <a:ext cx="8249920" cy="179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—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взаимоотношение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зубных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рядов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максимальном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полном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смыкании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челюстей.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Вид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прикуса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определяется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характером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зубных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рядов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окклюзии.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Различают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временный (сменный)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постоянный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прикус,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также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физиологический,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патологический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аномалии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прикуса.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027410"/>
            <a:ext cx="3962400" cy="339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Антропометрический </a:t>
            </a:r>
            <a:r>
              <a:rPr sz="2400" dirty="0" err="1">
                <a:solidFill>
                  <a:srgbClr val="404040"/>
                </a:solidFill>
                <a:latin typeface="Trebuchet MS"/>
                <a:cs typeface="Trebuchet MS"/>
              </a:rPr>
              <a:t>способ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по</a:t>
            </a:r>
            <a:r>
              <a:rPr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Водсворду-Уайту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основан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lang="ru-RU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равенстве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расстояний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от 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середины зрачков до линии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губ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от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основания </a:t>
            </a:r>
            <a:r>
              <a:rPr sz="2400" spc="-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перегородки носа до нижней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части</a:t>
            </a:r>
            <a:r>
              <a:rPr sz="24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подбородка.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6211" y="1033272"/>
            <a:ext cx="3488436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12691"/>
            <a:ext cx="12192000" cy="2845435"/>
            <a:chOff x="0" y="4012691"/>
            <a:chExt cx="12192000" cy="2845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08446"/>
              <a:ext cx="4163567" cy="174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3567" y="5015482"/>
              <a:ext cx="4323588" cy="1842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7156" y="4949950"/>
              <a:ext cx="3704844" cy="190804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6310" y="321005"/>
            <a:ext cx="70300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Анатомо-функциональный</a:t>
            </a:r>
            <a:r>
              <a:rPr spc="10" dirty="0"/>
              <a:t> </a:t>
            </a:r>
            <a:r>
              <a:rPr spc="-5" dirty="0"/>
              <a:t>метод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6310" y="1221994"/>
            <a:ext cx="843343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93522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покое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нижняя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челюсть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слегка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опущена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сомкнутых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губах,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зубными рядами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появляется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просвет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2-3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мм.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процессе беседы с пациентом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наносят точки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области основания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носа 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выступающей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части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подбородка.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окончании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разговора,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когда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нижняя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челюсть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находится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состоянии</a:t>
            </a:r>
            <a:endParaRPr sz="1800">
              <a:latin typeface="Trebuchet MS"/>
              <a:cs typeface="Trebuchet MS"/>
            </a:endParaRPr>
          </a:p>
          <a:p>
            <a:pPr marL="12700" marR="32384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физиологического покоя,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измеряют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расстояние между нанесенными точками.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Затем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вводят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рот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восковые базисы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валиками,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пациент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смыкает рот,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чаще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всего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 окклюзии,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снова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измеряется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расстояние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 двумя точками.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Оно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должно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быть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меньше высоты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покоя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2-4 мм. Если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смыкании расстояние больше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или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равно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состоянию 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покое,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то высота нижнего отдела лица повышена,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следует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снять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излишек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нижнего валика. Если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же при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смыкании получили расстояние меньше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2-4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мм,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то высота нижнего отдела лица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снижена 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следует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добавить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слой воска на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900" y="381000"/>
            <a:ext cx="7264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Функциональ</a:t>
            </a:r>
            <a:r>
              <a:rPr spc="5" dirty="0"/>
              <a:t>н</a:t>
            </a:r>
            <a:r>
              <a:rPr spc="-5" dirty="0"/>
              <a:t>о-</a:t>
            </a:r>
            <a:r>
              <a:rPr dirty="0"/>
              <a:t>физиологическ</a:t>
            </a:r>
            <a:r>
              <a:rPr spc="5" dirty="0"/>
              <a:t>и</a:t>
            </a:r>
            <a:r>
              <a:rPr dirty="0"/>
              <a:t>й  </a:t>
            </a:r>
            <a:r>
              <a:rPr spc="-5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592" y="1752600"/>
            <a:ext cx="5477608" cy="3843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5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Метод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более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точен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определении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высоты</a:t>
            </a:r>
            <a:endParaRPr dirty="0">
              <a:latin typeface="Trebuchet MS"/>
              <a:cs typeface="Trebuchet MS"/>
            </a:endParaRPr>
          </a:p>
          <a:p>
            <a:pPr marL="12700">
              <a:lnSpc>
                <a:spcPts val="1835"/>
              </a:lnSpc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прикуса.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Выполняется</a:t>
            </a:r>
            <a:r>
              <a:rPr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помощью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специального</a:t>
            </a:r>
            <a:endParaRPr dirty="0">
              <a:latin typeface="Trebuchet MS"/>
              <a:cs typeface="Trebuchet MS"/>
            </a:endParaRPr>
          </a:p>
          <a:p>
            <a:pPr marL="12700">
              <a:lnSpc>
                <a:spcPts val="1835"/>
              </a:lnSpc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аппарата</a:t>
            </a:r>
            <a:r>
              <a:rPr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для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endParaRPr dirty="0">
              <a:latin typeface="Trebuchet MS"/>
              <a:cs typeface="Trebuchet MS"/>
            </a:endParaRPr>
          </a:p>
          <a:p>
            <a:pPr marL="12700" marR="5080">
              <a:lnSpc>
                <a:spcPct val="90000"/>
              </a:lnSpc>
              <a:spcBef>
                <a:spcPts val="100"/>
              </a:spcBef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окклюзии.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Согласно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аппарату, устанавливается та </a:t>
            </a:r>
            <a:r>
              <a:rPr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высота прикуса, которая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определяется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датчиком. </a:t>
            </a:r>
            <a:r>
              <a:rPr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полость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рта вводится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специальная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пластинка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штифты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различной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длины,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которые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будут 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меняться. Выбирается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то положение,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которое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соответствует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наибольшим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усилиям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прижатия</a:t>
            </a:r>
            <a:endParaRPr dirty="0">
              <a:latin typeface="Trebuchet MS"/>
              <a:cs typeface="Trebuchet MS"/>
            </a:endParaRPr>
          </a:p>
          <a:p>
            <a:pPr marL="12700" marR="231775">
              <a:lnSpc>
                <a:spcPts val="1839"/>
              </a:lnSpc>
              <a:spcBef>
                <a:spcPts val="25"/>
              </a:spcBef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челюстей.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Принцип основан на том, что мышцы </a:t>
            </a:r>
            <a:r>
              <a:rPr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могут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развивать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максимальные усилия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только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положении центральной окклюзии.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После </a:t>
            </a:r>
            <a:r>
              <a:rPr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r>
              <a:rPr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межальвеолярной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высоты</a:t>
            </a:r>
            <a:endParaRPr dirty="0">
              <a:latin typeface="Trebuchet MS"/>
              <a:cs typeface="Trebuchet MS"/>
            </a:endParaRPr>
          </a:p>
          <a:p>
            <a:pPr marL="12700">
              <a:lnSpc>
                <a:spcPts val="1695"/>
              </a:lnSpc>
            </a:pP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приступают</a:t>
            </a:r>
            <a:r>
              <a:rPr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припасовыванию</a:t>
            </a:r>
            <a:r>
              <a:rPr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шаблонов</a:t>
            </a:r>
            <a:r>
              <a:rPr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endParaRPr dirty="0">
              <a:latin typeface="Trebuchet MS"/>
              <a:cs typeface="Trebuchet MS"/>
            </a:endParaRPr>
          </a:p>
          <a:p>
            <a:pPr marL="12700" marR="1208405">
              <a:lnSpc>
                <a:spcPts val="1839"/>
              </a:lnSpc>
              <a:spcBef>
                <a:spcPts val="125"/>
              </a:spcBef>
            </a:pP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прикусными валиками </a:t>
            </a:r>
            <a:r>
              <a:rPr dirty="0">
                <a:solidFill>
                  <a:srgbClr val="404040"/>
                </a:solidFill>
                <a:latin typeface="Trebuchet MS"/>
                <a:cs typeface="Trebuchet MS"/>
              </a:rPr>
              <a:t>и определению </a:t>
            </a:r>
            <a:r>
              <a:rPr spc="-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центральной</a:t>
            </a:r>
            <a:r>
              <a:rPr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окклюзии.</a:t>
            </a:r>
            <a:endParaRPr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2823" y="1930907"/>
            <a:ext cx="5599176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069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Функциональный</a:t>
            </a:r>
            <a:r>
              <a:rPr spc="-85" dirty="0"/>
              <a:t> </a:t>
            </a:r>
            <a:r>
              <a:rPr spc="-5" dirty="0"/>
              <a:t>метод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7955"/>
            <a:ext cx="7846695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Использование функциональных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состояний зубочелюстной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системы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глотание, касание кончиком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языка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воскового валика, укрепленного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заднем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крае верхнего воскового шаблона)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или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рефлекторное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отведение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челюсти при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накладывании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пальцев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врача на валик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области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коренных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зубов.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Больного в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это время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просят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накусить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прикуской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валик,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нижняя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челюсть при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рефлекторно</a:t>
            </a:r>
            <a:r>
              <a:rPr lang="ru-RU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отодвигается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назад. Метод,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основанный</a:t>
            </a:r>
            <a:r>
              <a:rPr sz="2400" spc="-1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 давлении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на нижнюю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челюсть рукой</a:t>
            </a:r>
            <a:r>
              <a:rPr sz="24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врача.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177" y="1617929"/>
            <a:ext cx="800989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rebuchet MS"/>
                <a:cs typeface="Trebuchet MS"/>
              </a:rPr>
              <a:t>При </a:t>
            </a:r>
            <a:r>
              <a:rPr sz="1800" spc="-5" dirty="0">
                <a:latin typeface="Trebuchet MS"/>
                <a:cs typeface="Trebuchet MS"/>
              </a:rPr>
              <a:t>значительном отсутствии зубов, </a:t>
            </a:r>
            <a:r>
              <a:rPr sz="1800" dirty="0">
                <a:latin typeface="Trebuchet MS"/>
                <a:cs typeface="Trebuchet MS"/>
              </a:rPr>
              <a:t>а </a:t>
            </a:r>
            <a:r>
              <a:rPr sz="1800" spc="-10" dirty="0">
                <a:latin typeface="Trebuchet MS"/>
                <a:cs typeface="Trebuchet MS"/>
              </a:rPr>
              <a:t>главное </a:t>
            </a:r>
            <a:r>
              <a:rPr sz="1800" dirty="0">
                <a:latin typeface="Trebuchet MS"/>
                <a:cs typeface="Trebuchet MS"/>
              </a:rPr>
              <a:t>– при </a:t>
            </a:r>
            <a:r>
              <a:rPr sz="1800" spc="-5" dirty="0">
                <a:latin typeface="Trebuchet MS"/>
                <a:cs typeface="Trebuchet MS"/>
              </a:rPr>
              <a:t>отсутствии </a:t>
            </a:r>
            <a:r>
              <a:rPr sz="1800" dirty="0">
                <a:latin typeface="Trebuchet MS"/>
                <a:cs typeface="Trebuchet MS"/>
              </a:rPr>
              <a:t>пар </a:t>
            </a:r>
            <a:r>
              <a:rPr sz="1800" spc="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антагонистов формирование окклюзионной поверхности осуществляется </a:t>
            </a:r>
            <a:r>
              <a:rPr sz="1800" dirty="0">
                <a:latin typeface="Trebuchet MS"/>
                <a:cs typeface="Trebuchet MS"/>
              </a:rPr>
              <a:t>с </a:t>
            </a:r>
            <a:r>
              <a:rPr sz="1800" spc="-53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помощью</a:t>
            </a:r>
            <a:r>
              <a:rPr sz="1800" spc="-2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аппарата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Ларина</a:t>
            </a:r>
            <a:r>
              <a:rPr sz="1800" spc="-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или</a:t>
            </a:r>
            <a:r>
              <a:rPr sz="1800" spc="-1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двух специальных</a:t>
            </a:r>
            <a:r>
              <a:rPr sz="1800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линеек.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177" y="596010"/>
            <a:ext cx="5668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Инструментальный</a:t>
            </a:r>
            <a:r>
              <a:rPr sz="3600" spc="-9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метод.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2888" y="2801111"/>
            <a:ext cx="6096000" cy="405688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8047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Методика</a:t>
            </a:r>
            <a:r>
              <a:rPr dirty="0"/>
              <a:t> </a:t>
            </a:r>
            <a:r>
              <a:rPr spc="-5" dirty="0"/>
              <a:t>действия</a:t>
            </a:r>
            <a:r>
              <a:rPr spc="5" dirty="0"/>
              <a:t> </a:t>
            </a:r>
            <a:r>
              <a:rPr spc="-5" dirty="0"/>
              <a:t>аппарата</a:t>
            </a:r>
            <a:r>
              <a:rPr spc="-20" dirty="0"/>
              <a:t> </a:t>
            </a:r>
            <a:r>
              <a:rPr dirty="0"/>
              <a:t>Ларина: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645361"/>
            <a:ext cx="8611235" cy="449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лице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больного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проводят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карандашом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носа-ушную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линию.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верхнюю</a:t>
            </a:r>
            <a:endParaRPr sz="1800">
              <a:latin typeface="Trebuchet MS"/>
              <a:cs typeface="Trebuchet MS"/>
            </a:endParaRPr>
          </a:p>
          <a:p>
            <a:pPr marL="12700" marR="222250">
              <a:lnSpc>
                <a:spcPts val="1939"/>
              </a:lnSpc>
              <a:spcBef>
                <a:spcPts val="140"/>
              </a:spcBef>
              <a:tabLst>
                <a:tab pos="52508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челюсть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устанавливают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окклюзионным валиком (из воска)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отмечают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нем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линию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разреза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губ(линии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смыкания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губ)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валиком выводят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полости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рта,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устанавливают на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модель.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окклюзионного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срезают</a:t>
            </a:r>
            <a:endParaRPr sz="1800">
              <a:latin typeface="Trebuchet MS"/>
              <a:cs typeface="Trebuchet MS"/>
            </a:endParaRPr>
          </a:p>
          <a:p>
            <a:pPr marL="12700" marR="601345">
              <a:lnSpc>
                <a:spcPts val="1939"/>
              </a:lnSpc>
              <a:spcBef>
                <a:spcPts val="15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излишки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линии разреза губ,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причем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кзади окклюзионный валик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срезают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больше,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фронтальном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участке.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боковые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участки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базиса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14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накладывают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разогретый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виде валика.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Уровень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воска должен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на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2-</a:t>
            </a:r>
            <a:endParaRPr sz="1800">
              <a:latin typeface="Trebuchet MS"/>
              <a:cs typeface="Trebuchet MS"/>
            </a:endParaRPr>
          </a:p>
          <a:p>
            <a:pPr marL="12700" marR="546100">
              <a:lnSpc>
                <a:spcPts val="1939"/>
              </a:lnSpc>
              <a:spcBef>
                <a:spcPts val="14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3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мм выше переднего сегмента валика.После этого окклюзионный валик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срезают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дополнительно,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сохранив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лишь во фронтальной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области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резцовый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упор шириной 2-3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мм.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Затем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 место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срезанного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 накладывают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размягченный воск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таким расчетом,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чтобы общая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высота окклюзионного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была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больше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1-2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мм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оставленного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резцового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упора.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Прижатием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825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окклюзионной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пластинки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к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размягченному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валику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переднем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заднем отделах</a:t>
            </a:r>
            <a:endParaRPr sz="1800">
              <a:latin typeface="Trebuchet MS"/>
              <a:cs typeface="Trebuchet MS"/>
            </a:endParaRPr>
          </a:p>
          <a:p>
            <a:pPr marL="12700" marR="29845">
              <a:lnSpc>
                <a:spcPts val="1939"/>
              </a:lnSpc>
              <a:spcBef>
                <a:spcPts val="14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ориентируют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отметке на коже указатели ушных точек./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Базис 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разогретыми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боковыми валиками повторно фиксируют на верхней челюсти, накладывают на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окклюзионный валик металлическую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пластинку и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пока воск мягок,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прижимают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её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во фронтальном участке до соприкосновения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фронтальным сегментом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валика,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а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боковых-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до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уровня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указательных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плоскостей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носо-ушной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линии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246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Ли</a:t>
            </a:r>
            <a:r>
              <a:rPr sz="3600" spc="5" dirty="0">
                <a:solidFill>
                  <a:srgbClr val="90C225"/>
                </a:solidFill>
                <a:latin typeface="Trebuchet MS"/>
                <a:cs typeface="Trebuchet MS"/>
              </a:rPr>
              <a:t>т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ература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7954"/>
            <a:ext cx="1029269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400" dirty="0"/>
              <a:t>Ортопедическая стоматология. Под ред. В.Н. </a:t>
            </a:r>
            <a:r>
              <a:rPr sz="2400" dirty="0" err="1"/>
              <a:t>Копейкина</a:t>
            </a:r>
            <a:r>
              <a:rPr lang="ru-RU" sz="2400" dirty="0"/>
              <a:t>, </a:t>
            </a:r>
            <a:r>
              <a:rPr lang="ru-RU" sz="2400" dirty="0" err="1"/>
              <a:t>М.З.Миргазизова</a:t>
            </a:r>
            <a:r>
              <a:rPr lang="ru-RU" sz="2400" dirty="0"/>
              <a:t>. Москва 2001г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Загорский В.А. Окклюзия и артикуляция. Руководство. Москва 2012г.</a:t>
            </a:r>
            <a:endParaRPr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762000"/>
            <a:ext cx="10358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Вывод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39" y="2057400"/>
            <a:ext cx="10679379" cy="830997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Изучили различные виды</a:t>
            </a:r>
            <a:r>
              <a:rPr lang="ru-RU" spc="-3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прикусов</a:t>
            </a:r>
            <a:r>
              <a:rPr lang="ru-RU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lang="ru-RU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 err="1">
                <a:solidFill>
                  <a:srgbClr val="404040"/>
                </a:solidFill>
                <a:latin typeface="Trebuchet MS"/>
                <a:cs typeface="Trebuchet MS"/>
              </a:rPr>
              <a:t>окллюзий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r>
              <a:rPr lang="ru-RU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Изучить</a:t>
            </a:r>
            <a:r>
              <a:rPr lang="ru-RU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методы</a:t>
            </a:r>
            <a:r>
              <a:rPr lang="ru-RU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lang="ru-RU" dirty="0">
                <a:solidFill>
                  <a:srgbClr val="404040"/>
                </a:solidFill>
                <a:latin typeface="Trebuchet MS"/>
                <a:cs typeface="Trebuchet MS"/>
              </a:rPr>
              <a:t>определения</a:t>
            </a:r>
            <a:endParaRPr lang="ru-RU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pc="-5" dirty="0">
                <a:solidFill>
                  <a:srgbClr val="404040"/>
                </a:solidFill>
                <a:latin typeface="Trebuchet MS"/>
                <a:cs typeface="Trebuchet MS"/>
              </a:rPr>
              <a:t>окклюзии.</a:t>
            </a:r>
            <a:endParaRPr lang="ru-RU" dirty="0">
              <a:latin typeface="Trebuchet MS"/>
              <a:cs typeface="Trebuchet M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0489" y="2865882"/>
            <a:ext cx="45535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Спасибо</a:t>
            </a:r>
            <a:r>
              <a:rPr spc="-35" dirty="0"/>
              <a:t> </a:t>
            </a:r>
            <a:r>
              <a:rPr spc="-5" dirty="0"/>
              <a:t>за</a:t>
            </a:r>
            <a:r>
              <a:rPr spc="-25" dirty="0"/>
              <a:t> </a:t>
            </a:r>
            <a:r>
              <a:rPr spc="-5" dirty="0"/>
              <a:t>внимание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2976" y="624840"/>
            <a:ext cx="7472172" cy="590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5547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/>
              <a:t>Физиологический</a:t>
            </a:r>
            <a:r>
              <a:rPr spc="-70" dirty="0"/>
              <a:t> </a:t>
            </a:r>
            <a:r>
              <a:rPr dirty="0" err="1" smtClean="0"/>
              <a:t>прикус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56310" y="1600200"/>
            <a:ext cx="8187690" cy="4916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54965" algn="l"/>
              </a:tabLst>
            </a:pPr>
            <a:r>
              <a:rPr sz="1900" spc="-170" dirty="0">
                <a:solidFill>
                  <a:srgbClr val="90C225"/>
                </a:solidFill>
                <a:latin typeface="Lucida Sans Unicode"/>
                <a:cs typeface="Lucida Sans Unicode"/>
              </a:rPr>
              <a:t>▶	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У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физиологического(нормального)</a:t>
            </a:r>
            <a:r>
              <a:rPr sz="24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прикуса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имеются</a:t>
            </a:r>
            <a:endParaRPr sz="2400" dirty="0">
              <a:latin typeface="Trebuchet MS"/>
              <a:cs typeface="Trebuchet MS"/>
            </a:endParaRPr>
          </a:p>
          <a:p>
            <a:pPr marL="355600"/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определенные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признаки.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этом все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зубы,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как на</a:t>
            </a:r>
            <a:endParaRPr sz="2400" dirty="0">
              <a:latin typeface="Trebuchet MS"/>
              <a:cs typeface="Trebuchet MS"/>
            </a:endParaRPr>
          </a:p>
          <a:p>
            <a:pPr marL="355600"/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верхней,</a:t>
            </a:r>
            <a:r>
              <a:rPr sz="24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так и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на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(кроме</a:t>
            </a:r>
            <a:r>
              <a:rPr sz="24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третьего</a:t>
            </a:r>
            <a:endParaRPr sz="2400" dirty="0">
              <a:latin typeface="Trebuchet MS"/>
              <a:cs typeface="Trebuchet MS"/>
            </a:endParaRPr>
          </a:p>
          <a:p>
            <a:pPr marL="355600"/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верхнего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моляра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первого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нижнего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резца)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смыкаются</a:t>
            </a:r>
            <a:endParaRPr sz="2400" dirty="0">
              <a:latin typeface="Trebuchet MS"/>
              <a:cs typeface="Trebuchet MS"/>
            </a:endParaRPr>
          </a:p>
          <a:p>
            <a:pPr marL="355600"/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собой так,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каждый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зуб</a:t>
            </a:r>
            <a:r>
              <a:rPr sz="24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этом</a:t>
            </a:r>
            <a:endParaRPr sz="2400" dirty="0">
              <a:latin typeface="Trebuchet MS"/>
              <a:cs typeface="Trebuchet MS"/>
            </a:endParaRPr>
          </a:p>
          <a:p>
            <a:pPr marL="355600" marR="1453515">
              <a:spcBef>
                <a:spcPts val="43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контактирует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двумя 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своими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антагонистами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(противоположными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r>
              <a:rPr lang="ru-RU"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Это</a:t>
            </a:r>
            <a:r>
              <a:rPr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означает,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что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каждый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lang="ru-RU" sz="2400" dirty="0"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смыкается</a:t>
            </a:r>
            <a:r>
              <a:rPr sz="2400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одноименным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24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и</a:t>
            </a:r>
            <a:r>
              <a:rPr lang="ru-RU" sz="240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одновременно</a:t>
            </a:r>
            <a:r>
              <a:rPr sz="2400" spc="-10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позадистоящим</a:t>
            </a:r>
            <a:r>
              <a:rPr sz="24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зубом.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А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>
                <a:solidFill>
                  <a:srgbClr val="404040"/>
                </a:solidFill>
                <a:latin typeface="Trebuchet MS"/>
                <a:cs typeface="Trebuchet MS"/>
              </a:rPr>
              <a:t>каждый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зуб</a:t>
            </a:r>
            <a:r>
              <a:rPr lang="ru-RU"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400" spc="-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 смыкается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таким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же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зубом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и </a:t>
            </a:r>
            <a:r>
              <a:rPr sz="24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впередистоящим</a:t>
            </a:r>
            <a:r>
              <a:rPr sz="24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зубом</a:t>
            </a:r>
            <a:r>
              <a:rPr sz="24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24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1524000"/>
            <a:ext cx="8406130" cy="38881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95275" indent="-342900">
              <a:lnSpc>
                <a:spcPts val="2400"/>
              </a:lnSpc>
              <a:spcBef>
                <a:spcPts val="675"/>
              </a:spcBef>
            </a:pPr>
            <a:r>
              <a:rPr sz="20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35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 норме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промежутков</a:t>
            </a:r>
            <a:r>
              <a:rPr sz="2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зубами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в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 err="1">
                <a:solidFill>
                  <a:srgbClr val="404040"/>
                </a:solidFill>
                <a:latin typeface="Trebuchet MS"/>
                <a:cs typeface="Trebuchet MS"/>
              </a:rPr>
              <a:t>зубных</a:t>
            </a:r>
            <a:r>
              <a:rPr sz="2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рядах</a:t>
            </a:r>
            <a:r>
              <a:rPr lang="ru-RU"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 err="1" smtClean="0">
                <a:solidFill>
                  <a:srgbClr val="404040"/>
                </a:solidFill>
                <a:latin typeface="Trebuchet MS"/>
                <a:cs typeface="Trebuchet MS"/>
              </a:rPr>
              <a:t>быть</a:t>
            </a:r>
            <a:r>
              <a:rPr sz="2500" spc="5" dirty="0" smtClean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должно.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Зубная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дуга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норме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имеет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также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свою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форму:</a:t>
            </a:r>
            <a:r>
              <a:rPr sz="25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она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виде</a:t>
            </a:r>
            <a:endParaRPr sz="2500" dirty="0">
              <a:latin typeface="Trebuchet MS"/>
              <a:cs typeface="Trebuchet MS"/>
            </a:endParaRPr>
          </a:p>
          <a:p>
            <a:pPr marL="355600">
              <a:lnSpc>
                <a:spcPts val="2420"/>
              </a:lnSpc>
            </a:pP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полуэллипса,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виде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параболы.</a:t>
            </a:r>
            <a:endParaRPr sz="2500" dirty="0">
              <a:latin typeface="Trebuchet MS"/>
              <a:cs typeface="Trebuchet MS"/>
            </a:endParaRPr>
          </a:p>
          <a:p>
            <a:pPr marL="355600" marR="601345" indent="-342900">
              <a:lnSpc>
                <a:spcPts val="2400"/>
              </a:lnSpc>
              <a:spcBef>
                <a:spcPts val="990"/>
              </a:spcBef>
            </a:pPr>
            <a:r>
              <a:rPr sz="2000" spc="-190" dirty="0">
                <a:solidFill>
                  <a:srgbClr val="90C225"/>
                </a:solidFill>
                <a:latin typeface="Lucida Sans Unicode"/>
                <a:cs typeface="Lucida Sans Unicode"/>
              </a:rPr>
              <a:t>▶</a:t>
            </a:r>
            <a:r>
              <a:rPr sz="2000" spc="-140" dirty="0">
                <a:solidFill>
                  <a:srgbClr val="90C225"/>
                </a:solidFill>
                <a:latin typeface="Lucida Sans Unicode"/>
                <a:cs typeface="Lucida Sans Unicode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При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наружная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часть</a:t>
            </a:r>
            <a:r>
              <a:rPr sz="2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зубной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дуги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на</a:t>
            </a:r>
            <a:r>
              <a:rPr sz="2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верхней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больше,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ее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внутренняя</a:t>
            </a:r>
            <a:r>
              <a:rPr sz="25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часть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за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счет</a:t>
            </a:r>
            <a:endParaRPr sz="2500" dirty="0">
              <a:latin typeface="Trebuchet MS"/>
              <a:cs typeface="Trebuchet MS"/>
            </a:endParaRPr>
          </a:p>
          <a:p>
            <a:pPr marL="355600" marR="5080">
              <a:lnSpc>
                <a:spcPct val="80000"/>
              </a:lnSpc>
              <a:spcBef>
                <a:spcPts val="25"/>
              </a:spcBef>
            </a:pP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того,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что ее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наклонены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сторону</a:t>
            </a:r>
            <a:r>
              <a:rPr sz="2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преддверия 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рта.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Наружная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часть</a:t>
            </a:r>
            <a:r>
              <a:rPr sz="2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зубной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дуги</a:t>
            </a:r>
            <a:r>
              <a:rPr sz="2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на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нижней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челюсти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меньше,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ее</a:t>
            </a:r>
            <a:r>
              <a:rPr sz="2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внутренняя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часть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результате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ее 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наклона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r>
              <a:rPr sz="25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сторону</a:t>
            </a:r>
            <a:r>
              <a:rPr sz="25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ротовой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полости.</a:t>
            </a:r>
            <a:r>
              <a:rPr sz="25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Смыкаясь, </a:t>
            </a:r>
            <a:r>
              <a:rPr sz="25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зубные</a:t>
            </a:r>
            <a:r>
              <a:rPr sz="25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ряды</a:t>
            </a:r>
            <a:r>
              <a:rPr sz="25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образуют так</a:t>
            </a:r>
            <a:r>
              <a:rPr sz="25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называемую</a:t>
            </a:r>
            <a:r>
              <a:rPr sz="25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окклюзионную </a:t>
            </a:r>
            <a:r>
              <a:rPr sz="2500" spc="-7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404040"/>
                </a:solidFill>
                <a:latin typeface="Trebuchet MS"/>
                <a:cs typeface="Trebuchet MS"/>
              </a:rPr>
              <a:t>кривую.</a:t>
            </a:r>
            <a:endParaRPr sz="25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5279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Ортогнатический</a:t>
            </a:r>
            <a:r>
              <a:rPr spc="-30" dirty="0"/>
              <a:t> </a:t>
            </a:r>
            <a:r>
              <a:rPr spc="-5"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143000"/>
            <a:ext cx="3896360" cy="498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Такой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вид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прикуса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(ортогнатия)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является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«эталонным».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Он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характеризуется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тем,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что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верхняя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зубная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дуга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всем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своем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протяжении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перекрывает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нижнюю,</a:t>
            </a:r>
            <a:r>
              <a:rPr sz="20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а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в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передней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части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резцы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верхней</a:t>
            </a:r>
            <a:r>
              <a:rPr sz="20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челюсти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перекрывают</a:t>
            </a:r>
            <a:r>
              <a:rPr sz="20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нижние,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но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не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более</a:t>
            </a:r>
            <a:r>
              <a:rPr sz="20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чем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на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треть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высоты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его</a:t>
            </a: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 коронки.</a:t>
            </a:r>
            <a:r>
              <a:rPr sz="20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этом</a:t>
            </a:r>
            <a:r>
              <a:rPr sz="20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между</a:t>
            </a:r>
            <a:r>
              <a:rPr sz="20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резцами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обеих</a:t>
            </a:r>
            <a:endParaRPr sz="2000" dirty="0">
              <a:latin typeface="Trebuchet MS"/>
              <a:cs typeface="Trebuchet MS"/>
            </a:endParaRPr>
          </a:p>
          <a:p>
            <a:pPr marL="12700"/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челюстей</a:t>
            </a:r>
            <a:r>
              <a:rPr sz="20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имеется</a:t>
            </a:r>
            <a:r>
              <a:rPr sz="20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т.н.</a:t>
            </a:r>
            <a:endParaRPr sz="2000" dirty="0">
              <a:latin typeface="Trebuchet MS"/>
              <a:cs typeface="Trebuchet MS"/>
            </a:endParaRPr>
          </a:p>
          <a:p>
            <a:pPr marL="12700" marR="1009015">
              <a:spcBef>
                <a:spcPts val="430"/>
              </a:spcBef>
            </a:pPr>
            <a:r>
              <a:rPr sz="2000" spc="-10" dirty="0">
                <a:solidFill>
                  <a:srgbClr val="404040"/>
                </a:solidFill>
                <a:latin typeface="Trebuchet MS"/>
                <a:cs typeface="Trebuchet MS"/>
              </a:rPr>
              <a:t>режуще-бугорковый </a:t>
            </a:r>
            <a:r>
              <a:rPr sz="2000" spc="-7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контакт.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2584" y="1508760"/>
            <a:ext cx="5628132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81000"/>
            <a:ext cx="4862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Прогенический</a:t>
            </a:r>
            <a:r>
              <a:rPr sz="3600" spc="-30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прикус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371600"/>
            <a:ext cx="310959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Прикус,</a:t>
            </a:r>
            <a:r>
              <a:rPr sz="24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при</a:t>
            </a:r>
            <a:r>
              <a:rPr sz="24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котором</a:t>
            </a:r>
            <a:r>
              <a:rPr sz="24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нижняя </a:t>
            </a:r>
            <a:r>
              <a:rPr sz="24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челюсть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выдвинута вперед </a:t>
            </a:r>
            <a:r>
              <a:rPr sz="24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(незначительно).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3459" y="1267967"/>
            <a:ext cx="6339840" cy="49088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322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Прямой</a:t>
            </a:r>
            <a:r>
              <a:rPr spc="-60" dirty="0"/>
              <a:t> </a:t>
            </a:r>
            <a:r>
              <a:rPr spc="-5" dirty="0"/>
              <a:t>прикус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676400"/>
            <a:ext cx="34258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Для прямого прикуса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(ортогенического)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характерно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то,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что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резцы верхней челюсти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не перекрывают нижние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резцы,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а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контактируют между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собой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режущими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краями.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1515" y="1825751"/>
            <a:ext cx="5527547" cy="4351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2206</Words>
  <Application>Microsoft Office PowerPoint</Application>
  <PresentationFormat>Широкоэкранный</PresentationFormat>
  <Paragraphs>169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Calibri</vt:lpstr>
      <vt:lpstr>Lucida Sans Unicode</vt:lpstr>
      <vt:lpstr>Times New Roman</vt:lpstr>
      <vt:lpstr>Trebuchet MS</vt:lpstr>
      <vt:lpstr>Office Theme</vt:lpstr>
      <vt:lpstr>Виды прикусов.  Виды окклюзий. Методы определения окклюзии.</vt:lpstr>
      <vt:lpstr>Цель</vt:lpstr>
      <vt:lpstr>Прикус</vt:lpstr>
      <vt:lpstr>Презентация PowerPoint</vt:lpstr>
      <vt:lpstr>Физиологический прикус</vt:lpstr>
      <vt:lpstr>Презентация PowerPoint</vt:lpstr>
      <vt:lpstr>Ортогнатический прикус</vt:lpstr>
      <vt:lpstr>Презентация PowerPoint</vt:lpstr>
      <vt:lpstr>Прямой прикус</vt:lpstr>
      <vt:lpstr>Бипрогнатический прикус</vt:lpstr>
      <vt:lpstr>Различают следующие виды неправильного  прикуса</vt:lpstr>
      <vt:lpstr>Мезиальный прикус</vt:lpstr>
      <vt:lpstr>Глубокий прикус</vt:lpstr>
      <vt:lpstr>Презентация PowerPoint</vt:lpstr>
      <vt:lpstr>Перекрестный прикус</vt:lpstr>
      <vt:lpstr>Дистопия</vt:lpstr>
      <vt:lpstr>Виды окклюзий</vt:lpstr>
      <vt:lpstr>Статическую окклюзию можно разделить на  4 вида:</vt:lpstr>
      <vt:lpstr>В зависимости от клинической ситуации  различают 4 группы сложности в  определении центральной окклюзии:</vt:lpstr>
      <vt:lpstr>При частичной потере зубов возможны  следующие клинические варианты  определения центральной окклюзии</vt:lpstr>
      <vt:lpstr>Презентация PowerPoint</vt:lpstr>
      <vt:lpstr>Презентация PowerPoint</vt:lpstr>
      <vt:lpstr>Презентация PowerPoint</vt:lpstr>
      <vt:lpstr>При отсутствии передней группы зубов  необходимо нанести следующие  ориентиры:</vt:lpstr>
      <vt:lpstr>Презентация PowerPoint</vt:lpstr>
      <vt:lpstr>Презентация PowerPoint</vt:lpstr>
      <vt:lpstr>Анатомический метод</vt:lpstr>
      <vt:lpstr>Антропометрический метод</vt:lpstr>
      <vt:lpstr>Презентация PowerPoint</vt:lpstr>
      <vt:lpstr>Презентация PowerPoint</vt:lpstr>
      <vt:lpstr>Анатомо-функциональный метод</vt:lpstr>
      <vt:lpstr>Функционально-физиологический  метод</vt:lpstr>
      <vt:lpstr>Функциональный метод</vt:lpstr>
      <vt:lpstr>Презентация PowerPoint</vt:lpstr>
      <vt:lpstr>Методика действия аппарата Ларина:</vt:lpstr>
      <vt:lpstr>Презентация PowerPoint</vt:lpstr>
      <vt:lpstr>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</dc:creator>
  <cp:lastModifiedBy>Пользователь Windows</cp:lastModifiedBy>
  <cp:revision>5</cp:revision>
  <dcterms:created xsi:type="dcterms:W3CDTF">2023-09-17T13:48:00Z</dcterms:created>
  <dcterms:modified xsi:type="dcterms:W3CDTF">2024-02-02T09:18:36Z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2023-09-17T00:00:00Z</vt:filetime>
  </property>
</Properties>
</file>