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60" r:id="rId2"/>
    <p:sldId id="295" r:id="rId3"/>
    <p:sldId id="324" r:id="rId4"/>
    <p:sldId id="264" r:id="rId5"/>
    <p:sldId id="329" r:id="rId6"/>
    <p:sldId id="330" r:id="rId7"/>
    <p:sldId id="331" r:id="rId8"/>
    <p:sldId id="332" r:id="rId9"/>
    <p:sldId id="297" r:id="rId10"/>
    <p:sldId id="333" r:id="rId11"/>
    <p:sldId id="335" r:id="rId12"/>
    <p:sldId id="342" r:id="rId13"/>
    <p:sldId id="337" r:id="rId14"/>
    <p:sldId id="349" r:id="rId15"/>
    <p:sldId id="350" r:id="rId16"/>
    <p:sldId id="338" r:id="rId17"/>
    <p:sldId id="343" r:id="rId18"/>
    <p:sldId id="339" r:id="rId19"/>
    <p:sldId id="345" r:id="rId20"/>
    <p:sldId id="346" r:id="rId21"/>
    <p:sldId id="344" r:id="rId22"/>
    <p:sldId id="347" r:id="rId23"/>
    <p:sldId id="348" r:id="rId24"/>
    <p:sldId id="26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EDC434-4D85-4E03-BA0F-EB3F6689DF1A}">
          <p14:sldIdLst>
            <p14:sldId id="260"/>
            <p14:sldId id="295"/>
            <p14:sldId id="324"/>
            <p14:sldId id="264"/>
            <p14:sldId id="329"/>
            <p14:sldId id="330"/>
            <p14:sldId id="331"/>
          </p14:sldIdLst>
        </p14:section>
        <p14:section name="Раздел без заголовка" id="{9EF48CF9-F9D9-4463-8514-AC257B5107FA}">
          <p14:sldIdLst>
            <p14:sldId id="332"/>
            <p14:sldId id="297"/>
            <p14:sldId id="333"/>
            <p14:sldId id="335"/>
            <p14:sldId id="342"/>
            <p14:sldId id="337"/>
            <p14:sldId id="349"/>
            <p14:sldId id="350"/>
            <p14:sldId id="338"/>
            <p14:sldId id="343"/>
            <p14:sldId id="339"/>
            <p14:sldId id="345"/>
            <p14:sldId id="346"/>
            <p14:sldId id="344"/>
            <p14:sldId id="347"/>
            <p14:sldId id="34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2C6"/>
    <a:srgbClr val="FF9900"/>
    <a:srgbClr val="CCFF33"/>
    <a:srgbClr val="15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3883" autoAdjust="0"/>
  </p:normalViewPr>
  <p:slideViewPr>
    <p:cSldViewPr snapToGrid="0">
      <p:cViewPr varScale="1">
        <p:scale>
          <a:sx n="86" d="100"/>
          <a:sy n="86" d="100"/>
        </p:scale>
        <p:origin x="6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76C6-37BF-4A7D-9426-6BB61A80C5C5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42735-8E00-45C2-9BCC-0F8840DB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1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3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2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82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30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1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91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3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0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8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7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6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3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3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0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E77D-31E6-43F2-A361-8917A51642A6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25249996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25249996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25249996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torytelling.coe.uh.edu/page.cfm?id=2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techteacher.org/8-steps-to-great-digitalstorytelling-from-samantha-on-edudemic/" TargetMode="External"/><Relationship Id="rId4" Type="http://schemas.openxmlformats.org/officeDocument/2006/relationships/hyperlink" Target="https://librarydigitalstorytelling.wordpress.com/wha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neo.ru/texnologiya-sozdaniya-infografiki/" TargetMode="External"/><Relationship Id="rId2" Type="http://schemas.openxmlformats.org/officeDocument/2006/relationships/hyperlink" Target="https://www.eduneo.ru/396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neo.ru/4-poleznye-programmy-dlya-sozdaniya-uchebnoj-infografiki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6941" y="4286426"/>
            <a:ext cx="624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Georgia" panose="02040502050405020303" pitchFamily="18" charset="0"/>
              </a:rPr>
              <a:t>преподаватель </a:t>
            </a:r>
          </a:p>
          <a:p>
            <a:pPr algn="r"/>
            <a:r>
              <a:rPr lang="ru-RU" dirty="0">
                <a:latin typeface="Georgia" panose="02040502050405020303" pitchFamily="18" charset="0"/>
              </a:rPr>
              <a:t>к</a:t>
            </a:r>
            <a:r>
              <a:rPr lang="ru-RU" dirty="0" smtClean="0">
                <a:latin typeface="Georgia" panose="02040502050405020303" pitchFamily="18" charset="0"/>
              </a:rPr>
              <a:t>афедры </a:t>
            </a:r>
            <a:r>
              <a:rPr lang="ru-RU" dirty="0">
                <a:latin typeface="Georgia" panose="02040502050405020303" pitchFamily="18" charset="0"/>
              </a:rPr>
              <a:t>п</a:t>
            </a:r>
            <a:r>
              <a:rPr lang="ru-RU" dirty="0" smtClean="0">
                <a:latin typeface="Georgia" panose="02040502050405020303" pitchFamily="18" charset="0"/>
              </a:rPr>
              <a:t>едагогики и психологии</a:t>
            </a:r>
            <a:endParaRPr lang="ru-RU" dirty="0">
              <a:latin typeface="Georgia" panose="02040502050405020303" pitchFamily="18" charset="0"/>
            </a:endParaRPr>
          </a:p>
          <a:p>
            <a:pPr algn="r"/>
            <a:r>
              <a:rPr lang="ru-RU" b="1" dirty="0">
                <a:latin typeface="Georgia" panose="02040502050405020303" pitchFamily="18" charset="0"/>
              </a:rPr>
              <a:t>		Дьякова Наталья Ивановна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064" y="423718"/>
            <a:ext cx="11590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ФГБОУ ВО «Красноярский государственный медицинский университет </a:t>
            </a:r>
            <a:r>
              <a:rPr lang="en-US" sz="2000" b="1" dirty="0">
                <a:latin typeface="Georgia" panose="02040502050405020303" pitchFamily="18" charset="0"/>
              </a:rPr>
              <a:t/>
            </a:r>
            <a:br>
              <a:rPr lang="en-US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имени проф. В.Ф. </a:t>
            </a:r>
            <a:r>
              <a:rPr lang="ru-RU" sz="2000" b="1" dirty="0" err="1">
                <a:latin typeface="Georgia" panose="02040502050405020303" pitchFamily="18" charset="0"/>
              </a:rPr>
              <a:t>Войно-Ясенецкого</a:t>
            </a:r>
            <a:r>
              <a:rPr lang="ru-RU" sz="2000" b="1" dirty="0">
                <a:latin typeface="Georgia" panose="02040502050405020303" pitchFamily="18" charset="0"/>
              </a:rPr>
              <a:t>» Минздрава РФ. </a:t>
            </a:r>
            <a:r>
              <a:rPr lang="en-US" sz="2000" b="1" dirty="0">
                <a:latin typeface="Georgia" panose="02040502050405020303" pitchFamily="18" charset="0"/>
              </a:rPr>
              <a:t/>
            </a:r>
            <a:br>
              <a:rPr lang="en-US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Кафедра педагогики и психологии с курсом ПО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496" y="2262739"/>
            <a:ext cx="118377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 err="1" smtClean="0">
                <a:latin typeface="Georgia" panose="02040502050405020303" pitchFamily="18" charset="0"/>
              </a:rPr>
              <a:t>Сторителлинг</a:t>
            </a:r>
            <a:r>
              <a:rPr lang="ru-RU" sz="3200" b="1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средствами социальных сетей 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как педагогическая техника</a:t>
            </a:r>
            <a:endParaRPr lang="ru-RU" sz="3200" b="1" dirty="0">
              <a:ln/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2096" y="5141106"/>
            <a:ext cx="1589903" cy="19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6B0E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99898" y="3644283"/>
            <a:ext cx="3817398" cy="3213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Georgia" panose="02040502050405020303" pitchFamily="18" charset="0"/>
              </a:rPr>
              <a:t>       Социальное </a:t>
            </a:r>
            <a:r>
              <a:rPr lang="ru-RU" sz="1600" b="1" dirty="0">
                <a:latin typeface="Georgia" panose="02040502050405020303" pitchFamily="18" charset="0"/>
              </a:rPr>
              <a:t>обучение </a:t>
            </a:r>
            <a:r>
              <a:rPr lang="ru-RU" sz="1600" dirty="0">
                <a:latin typeface="Georgia" panose="02040502050405020303" pitchFamily="18" charset="0"/>
              </a:rPr>
              <a:t>представляет собой обучение через опыт других людей, обмен информацией, совместное создание контента с использованием интерактивных дискуссий, социальных медиа, цифровых технологий обучения, при этом образовательная организация выступает в качестве удобной площадки для взаимодействия</a:t>
            </a:r>
          </a:p>
        </p:txBody>
      </p:sp>
      <p:sp>
        <p:nvSpPr>
          <p:cNvPr id="7" name="Блок-схема: задержка 6"/>
          <p:cNvSpPr/>
          <p:nvPr/>
        </p:nvSpPr>
        <p:spPr>
          <a:xfrm>
            <a:off x="0" y="124025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1600" b="1" i="1" dirty="0">
                <a:solidFill>
                  <a:schemeClr val="bg1"/>
                </a:solidFill>
                <a:latin typeface="Georgia" panose="02040502050405020303" pitchFamily="18" charset="0"/>
              </a:rPr>
              <a:t>Цифровой </a:t>
            </a:r>
            <a:r>
              <a:rPr lang="ru-RU" sz="16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sz="1600" b="1" i="1" dirty="0">
                <a:solidFill>
                  <a:schemeClr val="bg1"/>
                </a:solidFill>
                <a:latin typeface="Georgia" panose="02040502050405020303" pitchFamily="18" charset="0"/>
              </a:rPr>
              <a:t> в обучении — ответ современным тенденциям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0819" y="798989"/>
            <a:ext cx="3693111" cy="59702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Применение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ЦСТ 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образовании можно рассматривать в контексте осмысления понятий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«креативное образование»,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эдьютейнмент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»,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которые основываются на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применении современных психологических приемов, игровом формате, повествования, современных информационных и коммуникационных технологий, привлечении и удержании внимания обучающихся, поддержании эмоциональной связи с объектом обучения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99898" y="967666"/>
            <a:ext cx="3817398" cy="2445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Georgia" panose="02040502050405020303" pitchFamily="18" charset="0"/>
              </a:rPr>
              <a:t>       </a:t>
            </a:r>
            <a:r>
              <a:rPr lang="ru-RU" b="1" dirty="0" err="1" smtClean="0">
                <a:latin typeface="Georgia" panose="02040502050405020303" pitchFamily="18" charset="0"/>
              </a:rPr>
              <a:t>Нативное</a:t>
            </a:r>
            <a:r>
              <a:rPr lang="ru-RU" b="1" dirty="0" smtClean="0">
                <a:latin typeface="Georgia" panose="02040502050405020303" pitchFamily="18" charset="0"/>
              </a:rPr>
              <a:t> обучение </a:t>
            </a:r>
            <a:r>
              <a:rPr lang="ru-RU" dirty="0" smtClean="0">
                <a:latin typeface="Georgia" panose="02040502050405020303" pitchFamily="18" charset="0"/>
              </a:rPr>
              <a:t>- </a:t>
            </a:r>
            <a:r>
              <a:rPr lang="ru-RU" dirty="0">
                <a:latin typeface="Georgia" panose="02040502050405020303" pitchFamily="18" charset="0"/>
              </a:rPr>
              <a:t>органично встроенное в </a:t>
            </a:r>
            <a:r>
              <a:rPr lang="ru-RU" dirty="0" smtClean="0">
                <a:latin typeface="Georgia" panose="02040502050405020303" pitchFamily="18" charset="0"/>
              </a:rPr>
              <a:t>жизнь </a:t>
            </a:r>
            <a:r>
              <a:rPr lang="ru-RU" dirty="0">
                <a:latin typeface="Georgia" panose="02040502050405020303" pitchFamily="18" charset="0"/>
              </a:rPr>
              <a:t>обучение через привычные пользователю каналы информации (мобильные телефоны, мессенджеры, электронная почта и под</a:t>
            </a:r>
            <a:r>
              <a:rPr lang="ru-RU" dirty="0" smtClean="0">
                <a:latin typeface="Georgia" panose="02040502050405020303" pitchFamily="18" charset="0"/>
              </a:rPr>
              <a:t>.)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05139" y="2757402"/>
            <a:ext cx="3213550" cy="398962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Franklin Gothic Medium" panose="020B0603020102020204" pitchFamily="34" charset="0"/>
              </a:rPr>
              <a:t>         «</a:t>
            </a:r>
            <a:r>
              <a:rPr lang="ru-RU" sz="1600" b="1" dirty="0">
                <a:latin typeface="Franklin Gothic Medium" panose="020B0603020102020204" pitchFamily="34" charset="0"/>
              </a:rPr>
              <a:t>Перевернутый класс» </a:t>
            </a:r>
            <a:r>
              <a:rPr lang="ru-RU" sz="1600" dirty="0" smtClean="0">
                <a:latin typeface="Franklin Gothic Medium" panose="020B0603020102020204" pitchFamily="34" charset="0"/>
              </a:rPr>
              <a:t/>
            </a:r>
            <a:br>
              <a:rPr lang="ru-RU" sz="1600" dirty="0" smtClean="0">
                <a:latin typeface="Franklin Gothic Medium" panose="020B0603020102020204" pitchFamily="34" charset="0"/>
              </a:rPr>
            </a:br>
            <a:r>
              <a:rPr lang="ru-RU" sz="1600" dirty="0" smtClean="0">
                <a:latin typeface="Franklin Gothic Medium" panose="020B0603020102020204" pitchFamily="34" charset="0"/>
              </a:rPr>
              <a:t>меняет </a:t>
            </a:r>
            <a:r>
              <a:rPr lang="ru-RU" sz="1600" dirty="0">
                <a:latin typeface="Franklin Gothic Medium" panose="020B0603020102020204" pitchFamily="34" charset="0"/>
              </a:rPr>
              <a:t>местами элементы домашнего задания и аудиторной работы. Преподаватели подготавливают материалы для самостоятельной работы, а в условиях класса помогают выполнить практические задания. </a:t>
            </a:r>
            <a:endParaRPr lang="ru-RU" sz="1600" dirty="0" smtClean="0">
              <a:latin typeface="Franklin Gothic Medium" panose="020B0603020102020204" pitchFamily="34" charset="0"/>
            </a:endParaRPr>
          </a:p>
          <a:p>
            <a:r>
              <a:rPr lang="ru-RU" sz="1600" dirty="0" smtClean="0">
                <a:latin typeface="Franklin Gothic Medium" panose="020B0603020102020204" pitchFamily="34" charset="0"/>
              </a:rPr>
              <a:t>Для </a:t>
            </a:r>
            <a:r>
              <a:rPr lang="ru-RU" sz="1600" dirty="0">
                <a:latin typeface="Franklin Gothic Medium" panose="020B0603020102020204" pitchFamily="34" charset="0"/>
              </a:rPr>
              <a:t>интерактивной самостоятельной работы студенты используют современные технологии </a:t>
            </a:r>
            <a:r>
              <a:rPr lang="ru-RU" dirty="0">
                <a:latin typeface="Franklin Gothic Medium" panose="020B0603020102020204" pitchFamily="34" charset="0"/>
              </a:rPr>
              <a:t>дистанционного </a:t>
            </a:r>
            <a:r>
              <a:rPr lang="ru-RU" dirty="0" smtClean="0">
                <a:latin typeface="Franklin Gothic Medium" panose="020B0603020102020204" pitchFamily="34" charset="0"/>
              </a:rPr>
              <a:t>обучения. 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21030732">
            <a:off x="3689651" y="929382"/>
            <a:ext cx="2919128" cy="188663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•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подходит для технологий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7878929" y="1123639"/>
            <a:ext cx="346229" cy="3589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878928" y="3706333"/>
            <a:ext cx="346229" cy="3589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8375" y="2721619"/>
            <a:ext cx="5396404" cy="38833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indent="457200"/>
            <a:r>
              <a:rPr lang="ru-RU" sz="14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ru-RU" sz="1700" dirty="0">
                <a:solidFill>
                  <a:schemeClr val="accent2"/>
                </a:solidFill>
                <a:latin typeface="Georgia" panose="02040502050405020303" pitchFamily="18" charset="0"/>
              </a:rPr>
              <a:t>Цифровой </a:t>
            </a:r>
            <a:r>
              <a:rPr lang="ru-RU" sz="1700" dirty="0" err="1">
                <a:solidFill>
                  <a:schemeClr val="accent2"/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sz="170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endParaRPr lang="ru-RU" sz="1700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7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как </a:t>
            </a:r>
            <a:r>
              <a:rPr lang="ru-RU" sz="1700" dirty="0">
                <a:solidFill>
                  <a:schemeClr val="accent2"/>
                </a:solidFill>
                <a:latin typeface="Georgia" panose="02040502050405020303" pitchFamily="18" charset="0"/>
              </a:rPr>
              <a:t>онлайн-технология позволяет осуществлять </a:t>
            </a:r>
            <a:r>
              <a:rPr lang="ru-RU" sz="1700" b="1" dirty="0">
                <a:solidFill>
                  <a:schemeClr val="accent2"/>
                </a:solidFill>
                <a:latin typeface="Georgia" panose="02040502050405020303" pitchFamily="18" charset="0"/>
              </a:rPr>
              <a:t>образовательный процесс независимо от времени и места нахождения обучающихся</a:t>
            </a:r>
            <a:r>
              <a:rPr lang="ru-RU" sz="1700" dirty="0">
                <a:solidFill>
                  <a:schemeClr val="accent2"/>
                </a:solidFill>
                <a:latin typeface="Georgia" panose="02040502050405020303" pitchFamily="18" charset="0"/>
              </a:rPr>
              <a:t>, что соответствует принципу непрерывности и персонализации образования. </a:t>
            </a:r>
            <a:endParaRPr lang="ru-RU" sz="1700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indent="457200"/>
            <a:endParaRPr lang="ru-RU" sz="17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7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Технология </a:t>
            </a:r>
            <a:r>
              <a:rPr lang="ru-RU" sz="1700" dirty="0">
                <a:solidFill>
                  <a:schemeClr val="accent2"/>
                </a:solidFill>
                <a:latin typeface="Georgia" panose="02040502050405020303" pitchFamily="18" charset="0"/>
              </a:rPr>
              <a:t>цифрового </a:t>
            </a:r>
            <a:r>
              <a:rPr lang="ru-RU" sz="1700" dirty="0" err="1">
                <a:solidFill>
                  <a:schemeClr val="accent2"/>
                </a:solidFill>
                <a:latin typeface="Georgia" panose="02040502050405020303" pitchFamily="18" charset="0"/>
              </a:rPr>
              <a:t>сторителлинга</a:t>
            </a:r>
            <a:r>
              <a:rPr lang="ru-RU" sz="1700" dirty="0">
                <a:solidFill>
                  <a:schemeClr val="accent2"/>
                </a:solidFill>
                <a:latin typeface="Georgia" panose="02040502050405020303" pitchFamily="18" charset="0"/>
              </a:rPr>
              <a:t> отвечает </a:t>
            </a:r>
            <a:r>
              <a:rPr lang="ru-RU" sz="1700" b="1" dirty="0">
                <a:solidFill>
                  <a:schemeClr val="accent2"/>
                </a:solidFill>
                <a:latin typeface="Georgia" panose="02040502050405020303" pitchFamily="18" charset="0"/>
              </a:rPr>
              <a:t>принципу общедоступности как в создании, так и в трансляции.</a:t>
            </a:r>
            <a:r>
              <a:rPr lang="ru-RU" sz="1700" dirty="0">
                <a:solidFill>
                  <a:schemeClr val="accent2"/>
                </a:solidFill>
                <a:latin typeface="Georgia" panose="02040502050405020303" pitchFamily="18" charset="0"/>
              </a:rPr>
              <a:t> Ц</a:t>
            </a:r>
            <a:r>
              <a:rPr lang="ru-RU" sz="17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ифровую </a:t>
            </a:r>
            <a:r>
              <a:rPr lang="ru-RU" sz="1700" dirty="0">
                <a:solidFill>
                  <a:schemeClr val="accent2"/>
                </a:solidFill>
                <a:latin typeface="Georgia" panose="02040502050405020303" pitchFamily="18" charset="0"/>
              </a:rPr>
              <a:t>историю можно создать с помощью бесплатных онлайн-сервисов.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85812" y="790112"/>
            <a:ext cx="4390665" cy="5952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indent="457200"/>
            <a:endParaRPr lang="ru-RU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Применение </a:t>
            </a:r>
            <a:r>
              <a:rPr lang="ru-RU" dirty="0">
                <a:solidFill>
                  <a:schemeClr val="accent2"/>
                </a:solidFill>
                <a:latin typeface="Georgia" panose="02040502050405020303" pitchFamily="18" charset="0"/>
              </a:rPr>
              <a:t>технологии цифрового </a:t>
            </a:r>
            <a:r>
              <a:rPr lang="ru-RU" dirty="0" err="1">
                <a:solidFill>
                  <a:schemeClr val="accent2"/>
                </a:solidFill>
                <a:latin typeface="Georgia" panose="02040502050405020303" pitchFamily="18" charset="0"/>
              </a:rPr>
              <a:t>сторителлинга</a:t>
            </a:r>
            <a:r>
              <a:rPr lang="ru-RU" dirty="0">
                <a:solidFill>
                  <a:schemeClr val="accent2"/>
                </a:solidFill>
                <a:latin typeface="Georgia" panose="02040502050405020303" pitchFamily="18" charset="0"/>
              </a:rPr>
              <a:t> в преподавании</a:t>
            </a:r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 соответствует тенденции перехода к педагогике творческого сотрудничества и диалога. </a:t>
            </a:r>
          </a:p>
          <a:p>
            <a:pPr indent="457200"/>
            <a:endParaRPr lang="ru-RU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dirty="0">
                <a:solidFill>
                  <a:schemeClr val="accent2"/>
                </a:solidFill>
                <a:latin typeface="Georgia" panose="02040502050405020303" pitchFamily="18" charset="0"/>
              </a:rPr>
              <a:t>Деятельность педагога уходит от монологического изложения учебного </a:t>
            </a:r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материала к непосредственному активному вовлечению студентов в образовательный процесс. </a:t>
            </a:r>
            <a:endParaRPr lang="ru-RU" b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indent="457200"/>
            <a:endParaRPr lang="ru-RU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dirty="0">
                <a:solidFill>
                  <a:schemeClr val="accent2"/>
                </a:solidFill>
                <a:latin typeface="Georgia" panose="02040502050405020303" pitchFamily="18" charset="0"/>
              </a:rPr>
              <a:t>Цифровой </a:t>
            </a:r>
            <a:r>
              <a:rPr lang="ru-RU" dirty="0" err="1">
                <a:solidFill>
                  <a:schemeClr val="accent2"/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dirty="0">
                <a:solidFill>
                  <a:schemeClr val="accent2"/>
                </a:solidFill>
                <a:latin typeface="Georgia" panose="02040502050405020303" pitchFamily="18" charset="0"/>
              </a:rPr>
              <a:t> обеспечивает </a:t>
            </a:r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единство познавательной, исследовательской </a:t>
            </a:r>
            <a:r>
              <a:rPr lang="ru-RU" dirty="0">
                <a:solidFill>
                  <a:schemeClr val="accent2"/>
                </a:solidFill>
                <a:latin typeface="Georgia" panose="02040502050405020303" pitchFamily="18" charset="0"/>
              </a:rPr>
              <a:t>и практической деятельности</a:t>
            </a:r>
            <a:r>
              <a:rPr lang="ru-RU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.</a:t>
            </a:r>
          </a:p>
          <a:p>
            <a:pPr indent="457200"/>
            <a:endParaRPr lang="ru-RU" sz="16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endParaRPr lang="ru-RU" sz="16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1600" b="1" i="1" dirty="0">
                <a:solidFill>
                  <a:schemeClr val="bg1"/>
                </a:solidFill>
                <a:latin typeface="Georgia" panose="02040502050405020303" pitchFamily="18" charset="0"/>
              </a:rPr>
              <a:t>Цифровой </a:t>
            </a:r>
            <a:r>
              <a:rPr lang="ru-RU" sz="16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sz="1600" b="1" i="1" dirty="0">
                <a:solidFill>
                  <a:schemeClr val="bg1"/>
                </a:solidFill>
                <a:latin typeface="Georgia" panose="02040502050405020303" pitchFamily="18" charset="0"/>
              </a:rPr>
              <a:t> в обучении — ответ современным тенденциям 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197962" y="2953804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5093" y="913273"/>
            <a:ext cx="3244786" cy="18083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Georgia" panose="02040502050405020303" pitchFamily="18" charset="0"/>
              </a:rPr>
              <a:t>Рассмотрим подробнее, каким современным тенденциям отвечает цифровой </a:t>
            </a:r>
            <a:r>
              <a:rPr lang="ru-RU" dirty="0" err="1">
                <a:latin typeface="Georgia" panose="02040502050405020303" pitchFamily="18" charset="0"/>
              </a:rPr>
              <a:t>сторителлинг</a:t>
            </a:r>
            <a:r>
              <a:rPr lang="ru-RU" dirty="0">
                <a:latin typeface="Georgia" panose="02040502050405020303" pitchFamily="18" charset="0"/>
              </a:rPr>
              <a:t> как образовательная.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652817" y="5298324"/>
            <a:ext cx="1432264" cy="14293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5658" y="5088086"/>
            <a:ext cx="1463857" cy="1807008"/>
          </a:xfrm>
          <a:prstGeom prst="rect">
            <a:avLst/>
          </a:prstGeom>
        </p:spPr>
      </p:pic>
      <p:sp>
        <p:nvSpPr>
          <p:cNvPr id="23" name="5-конечная звезда 22"/>
          <p:cNvSpPr/>
          <p:nvPr/>
        </p:nvSpPr>
        <p:spPr>
          <a:xfrm>
            <a:off x="6837678" y="4908624"/>
            <a:ext cx="346229" cy="3589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804731" y="2721619"/>
            <a:ext cx="346229" cy="3589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6837678" y="889333"/>
            <a:ext cx="346229" cy="3589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937027" y="3088567"/>
            <a:ext cx="346229" cy="3589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890420" y="4979436"/>
            <a:ext cx="346229" cy="3589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-облако 28"/>
          <p:cNvSpPr/>
          <p:nvPr/>
        </p:nvSpPr>
        <p:spPr>
          <a:xfrm rot="21030732">
            <a:off x="3317026" y="760507"/>
            <a:ext cx="3367386" cy="213904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ооветсвует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инновационным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педагогическим технологиям, а не к традиционному «сообщаемому» методу.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636463" y="2556770"/>
            <a:ext cx="4294718" cy="3967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5.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ЦСТ отвечает образовательным тенденциям современности: </a:t>
            </a:r>
          </a:p>
          <a:p>
            <a:pPr indent="457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личностно-ориентированному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характеру обучения,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непрерывности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персонализации образования,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общедоступности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принципу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творческого сотрудничества,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геймификации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инновационности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используется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при смешанном обучении,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способствует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развитию цифровых компетенций и креативности, и пр.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.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Блок-схема: задержка 6">
            <a:extLst>
              <a:ext uri="{FF2B5EF4-FFF2-40B4-BE49-F238E27FC236}">
                <a16:creationId xmlns="" xmlns:a16="http://schemas.microsoft.com/office/drawing/2014/main" id="{C0BCABB6-3462-4E58-81AC-9621556F47D3}"/>
              </a:ext>
            </a:extLst>
          </p:cNvPr>
          <p:cNvSpPr/>
          <p:nvPr/>
        </p:nvSpPr>
        <p:spPr>
          <a:xfrm>
            <a:off x="-1" y="119762"/>
            <a:ext cx="8247355" cy="53633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latin typeface="Georgia" panose="02040502050405020303" pitchFamily="18" charset="0"/>
              </a:rPr>
              <a:t>Ц</a:t>
            </a:r>
            <a:r>
              <a:rPr lang="ru-RU" sz="2000" i="1" dirty="0" smtClean="0">
                <a:latin typeface="Georgia" panose="02040502050405020303" pitchFamily="18" charset="0"/>
              </a:rPr>
              <a:t>ифровой </a:t>
            </a:r>
            <a:r>
              <a:rPr lang="ru-RU" sz="2000" i="1" dirty="0" err="1" smtClean="0">
                <a:latin typeface="Georgia" panose="02040502050405020303" pitchFamily="18" charset="0"/>
              </a:rPr>
              <a:t>сторителлинг</a:t>
            </a:r>
            <a:r>
              <a:rPr lang="ru-RU" sz="2000" i="1" dirty="0" smtClean="0">
                <a:latin typeface="Georgia" panose="02040502050405020303" pitchFamily="18" charset="0"/>
              </a:rPr>
              <a:t> – практическая значимость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11022" y="656092"/>
            <a:ext cx="3738328" cy="2812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2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Цифровой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позволяет преподносить учебный материал в яркой и простой для восприятия форме (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инфографика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диаграммы, видео и др.). </a:t>
            </a:r>
          </a:p>
          <a:p>
            <a:pPr indent="45720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Данная особенность технологии является преимуществом в силу склонности поколения к визуальному восприятию информации.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25319" y="783331"/>
            <a:ext cx="3047262" cy="156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3.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Цифровой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предполагает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многоканальность коммуникации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тем самым обеспечивает вовлечение.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43" y="3562164"/>
            <a:ext cx="4564048" cy="30775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indent="457200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4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Онлайн-среда является ведущим измерением реальности для поколения Z, более того, для представителей современного поколения характерно постоянное нахождение в Сети через (в большей степени) мобильные устройства</a:t>
            </a:r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endParaRPr lang="ru-RU" sz="16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</a:rPr>
              <a:t>связи с этим цифровой </a:t>
            </a:r>
            <a:r>
              <a:rPr lang="ru-RU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</a:rPr>
              <a:t> как онлайн-инструмент, который легко адаптируется под мобильные устройства, является привычным и удобным.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. </a:t>
            </a:r>
            <a:endParaRPr lang="ru-RU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 flipH="1">
            <a:off x="4683935" y="3315187"/>
            <a:ext cx="1270471" cy="2860175"/>
          </a:xfrm>
          <a:custGeom>
            <a:avLst/>
            <a:gdLst>
              <a:gd name="connsiteX0" fmla="*/ 0 w 1668949"/>
              <a:gd name="connsiteY0" fmla="*/ 0 h 3228155"/>
              <a:gd name="connsiteX1" fmla="*/ 648070 w 1668949"/>
              <a:gd name="connsiteY1" fmla="*/ 133165 h 3228155"/>
              <a:gd name="connsiteX2" fmla="*/ 568171 w 1668949"/>
              <a:gd name="connsiteY2" fmla="*/ 648070 h 3228155"/>
              <a:gd name="connsiteX3" fmla="*/ 870011 w 1668949"/>
              <a:gd name="connsiteY3" fmla="*/ 1233996 h 3228155"/>
              <a:gd name="connsiteX4" fmla="*/ 585926 w 1668949"/>
              <a:gd name="connsiteY4" fmla="*/ 1917576 h 3228155"/>
              <a:gd name="connsiteX5" fmla="*/ 932155 w 1668949"/>
              <a:gd name="connsiteY5" fmla="*/ 2929631 h 3228155"/>
              <a:gd name="connsiteX6" fmla="*/ 1606858 w 1668949"/>
              <a:gd name="connsiteY6" fmla="*/ 3195961 h 3228155"/>
              <a:gd name="connsiteX7" fmla="*/ 1597980 w 1668949"/>
              <a:gd name="connsiteY7" fmla="*/ 3213716 h 322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949" h="3228155">
                <a:moveTo>
                  <a:pt x="0" y="0"/>
                </a:moveTo>
                <a:cubicBezTo>
                  <a:pt x="276687" y="12576"/>
                  <a:pt x="553375" y="25153"/>
                  <a:pt x="648070" y="133165"/>
                </a:cubicBezTo>
                <a:cubicBezTo>
                  <a:pt x="742765" y="241177"/>
                  <a:pt x="531181" y="464598"/>
                  <a:pt x="568171" y="648070"/>
                </a:cubicBezTo>
                <a:cubicBezTo>
                  <a:pt x="605161" y="831542"/>
                  <a:pt x="867052" y="1022412"/>
                  <a:pt x="870011" y="1233996"/>
                </a:cubicBezTo>
                <a:cubicBezTo>
                  <a:pt x="872970" y="1445580"/>
                  <a:pt x="575569" y="1634970"/>
                  <a:pt x="585926" y="1917576"/>
                </a:cubicBezTo>
                <a:cubicBezTo>
                  <a:pt x="596283" y="2200182"/>
                  <a:pt x="762000" y="2716567"/>
                  <a:pt x="932155" y="2929631"/>
                </a:cubicBezTo>
                <a:cubicBezTo>
                  <a:pt x="1102310" y="3142695"/>
                  <a:pt x="1495887" y="3148614"/>
                  <a:pt x="1606858" y="3195961"/>
                </a:cubicBezTo>
                <a:cubicBezTo>
                  <a:pt x="1717829" y="3243309"/>
                  <a:pt x="1657904" y="3228512"/>
                  <a:pt x="1597980" y="3213716"/>
                </a:cubicBezTo>
              </a:path>
            </a:pathLst>
          </a:custGeom>
          <a:noFill/>
          <a:ln w="25400"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59222" y="728713"/>
            <a:ext cx="409117" cy="3551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684542" y="728713"/>
            <a:ext cx="409117" cy="3551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44865" y="3510938"/>
            <a:ext cx="409117" cy="3551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586652" y="789849"/>
            <a:ext cx="409117" cy="3551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6497822" y="3384610"/>
            <a:ext cx="409117" cy="3551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rot="20258593">
            <a:off x="9123839" y="486697"/>
            <a:ext cx="409117" cy="355107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5589" y="844859"/>
            <a:ext cx="2559856" cy="24703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Технология цифрового </a:t>
            </a:r>
            <a:r>
              <a:rPr lang="ru-RU" sz="16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сторителлинга</a:t>
            </a:r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ориентирована</a:t>
            </a:r>
            <a:b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на особенности современного поколения, выросшего в цифровой среде.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8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855675" y="633735"/>
            <a:ext cx="5724397" cy="59598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815" y="661193"/>
            <a:ext cx="5617866" cy="59598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755" y="810656"/>
            <a:ext cx="11043822" cy="6001643"/>
          </a:xfrm>
          <a:prstGeom prst="rect">
            <a:avLst/>
          </a:prstGeom>
        </p:spPr>
        <p:txBody>
          <a:bodyPr wrap="square" numCol="2" spcCol="648000">
            <a:spAutoFit/>
          </a:bodyPr>
          <a:lstStyle/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ЦСТ 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качестве практической деятельности студентов (например, создание цифровой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историии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с помощью онлайн-сервисов) отвечает тенденции усиления личностно-ориентированного характера обучения и активизации самостоятельной работы студентов.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этой связи технология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ЦСТ 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преподавании соответствует тенденции перехода к педагогике творческого сотрудничества и диалога, в корне отличающейся от принципа монологического изложения учебного материала.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ЦСТ представляется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собой инновационную педагогическую технологиям, обеспечивающую единство познавательной, исследовательской и практической деятельности.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ЦСТ как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бесплатная онлайн-технология соответствует принципу непрерывности, общедоступности и персонализации образования.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Технология ЦСТ успешно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используется при смешанном обучении и может быть успешно интегрирована в онлайн-курсы.  Метод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сочетающий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принципы формального и неформального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образования.  </a:t>
            </a:r>
          </a:p>
          <a:p>
            <a:pPr indent="457200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Структура ЦСТ в которой каждый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элемент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работает на общую цель,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 выполняет лишь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иллюстративную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роль, позволяет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снять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вопрос об избыточности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мультимедийного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содержания.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Нелинейная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множественная структура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позволяет формировать индивидуальную траекторию изучения материала в соответствии с личными целями и потребностями.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ЦСТ способствует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развитию цифровых компетенций у обучающихся.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Самостоятельная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работа над созданием цифровой истории является практической деятельностью, которая требует владения навыками работы с текстом, визуальным оформлением через использование различных онлайн-сервисов для создания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медийных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компонентов истории.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Данная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деятельность развивает информационную грамотность, навыки работы с информацией, навыки по созданию цифрового контента, позволяет находить креативное применение цифровых технологий. 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Заключение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09213" y="853864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04151" y="2308866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6000772" y="894351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989163" y="3272155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48557" y="5491773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76397" y="239947"/>
            <a:ext cx="2008684" cy="202977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Georgia" panose="02040502050405020303" pitchFamily="18" charset="0"/>
              </a:rPr>
              <a:t>Цифровой </a:t>
            </a:r>
            <a:r>
              <a:rPr lang="ru-RU" sz="14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sz="1400" b="1" i="1" dirty="0">
                <a:solidFill>
                  <a:schemeClr val="bg1"/>
                </a:solidFill>
                <a:latin typeface="Georgia" panose="02040502050405020303" pitchFamily="18" charset="0"/>
              </a:rPr>
              <a:t> отвечает многим образовательным тенденциям современности. 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5989163" y="5222246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5982157" y="2328998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226815" y="4497314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8" y="462966"/>
            <a:ext cx="11368949" cy="6395034"/>
          </a:xfrm>
          <a:prstGeom prst="rect">
            <a:avLst/>
          </a:prstGeom>
        </p:spPr>
      </p:pic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Примеры практики: 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1178" y="1244774"/>
            <a:ext cx="3047262" cy="2297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Из «плюсов»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Работа выставляется на «обозрение» участникам группы и бесед.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Требует точного понимания смысла при подборе иллюстрации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Нельзя «списать».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4" y="783198"/>
            <a:ext cx="11206579" cy="6303701"/>
          </a:xfrm>
          <a:prstGeom prst="rect">
            <a:avLst/>
          </a:prstGeom>
        </p:spPr>
      </p:pic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Примеры практики: 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30499" y="491833"/>
            <a:ext cx="2440064" cy="131833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Принт-скрин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статьи из формата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1494" y="4731798"/>
            <a:ext cx="2350181" cy="15092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Комментарий: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Мы видим образец ситуационной </a:t>
            </a:r>
            <a:r>
              <a:rPr lang="ru-RU" sz="1600" b="1" smtClean="0">
                <a:latin typeface="Georgia" panose="02040502050405020303" pitchFamily="18" charset="0"/>
              </a:rPr>
              <a:t>задачи сделанной в 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6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11" y="783198"/>
            <a:ext cx="11239130" cy="6029325"/>
          </a:xfrm>
          <a:prstGeom prst="rect">
            <a:avLst/>
          </a:prstGeom>
        </p:spPr>
      </p:pic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Примеры практики: 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21030732">
            <a:off x="9521821" y="1917329"/>
            <a:ext cx="1991403" cy="135040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Выпол-няется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легко и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бысто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1611" y="929134"/>
            <a:ext cx="2440064" cy="131833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Принт-скрин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статьи из формата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Сети «ВК»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652817" y="5298324"/>
            <a:ext cx="1432264" cy="14293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5658" y="5088086"/>
            <a:ext cx="1463857" cy="180700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61494" y="2393404"/>
            <a:ext cx="2350181" cy="38475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Комментарий: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Мы видим образец ситуационной «по сути» задачи переложенной на платформу «ВК»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к</a:t>
            </a:r>
            <a:r>
              <a:rPr lang="ru-RU" sz="1600" b="1" dirty="0" smtClean="0">
                <a:latin typeface="Georgia" panose="02040502050405020303" pitchFamily="18" charset="0"/>
              </a:rPr>
              <a:t>ак СООБЩЕНИЕ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 общей специально созданной для этих целей группе в «ВК»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21687" y="3632867"/>
            <a:ext cx="3047262" cy="2297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Из «плюсов»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Работа выставляется на «обозрение» участникам группы и бесед.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Требует точного понимания смысла при подборе иллюстрации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Нельзя «списать».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2" y="783198"/>
            <a:ext cx="10443099" cy="5874243"/>
          </a:xfrm>
          <a:prstGeom prst="rect">
            <a:avLst/>
          </a:prstGeom>
        </p:spPr>
      </p:pic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Примеры практики: 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611" y="929134"/>
            <a:ext cx="2440064" cy="13183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Принт-скрин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 созданные мной группы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966"/>
            <a:ext cx="11368949" cy="6395034"/>
          </a:xfrm>
          <a:prstGeom prst="rect">
            <a:avLst/>
          </a:prstGeom>
        </p:spPr>
      </p:pic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Примеры практики: 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611" y="929134"/>
            <a:ext cx="2440064" cy="13183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Принт-скрин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статьи из формата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Сети «ВК»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1494" y="2393404"/>
            <a:ext cx="2350181" cy="38475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Комментарий: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Мы видим образец ситуационной «по сути» задачи переложенной на платформу «ВК»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к</a:t>
            </a:r>
            <a:r>
              <a:rPr lang="ru-RU" sz="1600" b="1" dirty="0" smtClean="0">
                <a:latin typeface="Georgia" panose="02040502050405020303" pitchFamily="18" charset="0"/>
              </a:rPr>
              <a:t>ак СТАТЬЯ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 общей специально созданной для этих целей группе в «ВК»</a:t>
            </a: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21687" y="1837678"/>
            <a:ext cx="3047262" cy="46252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Из «плюсов»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Работа выставляется на «обозрение» участникам группы и  бесед.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Требует точного понимания смысла при подборе иллюстрации (или комплекта иллюстраций)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Нельзя «списать».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Требует навыков структурирования текста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умения писать тексты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тезисно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1" y="356217"/>
            <a:ext cx="11321988" cy="6368618"/>
          </a:xfrm>
          <a:prstGeom prst="rect">
            <a:avLst/>
          </a:prstGeom>
        </p:spPr>
      </p:pic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Примеры практики: 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1494" y="2393404"/>
            <a:ext cx="2350181" cy="38475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Комментарий: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Мы видим образец ситуационной «по сути» задачи переложенной на платформу «ВК»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к</a:t>
            </a:r>
            <a:r>
              <a:rPr lang="ru-RU" sz="1600" b="1" dirty="0" smtClean="0">
                <a:latin typeface="Georgia" panose="02040502050405020303" pitchFamily="18" charset="0"/>
              </a:rPr>
              <a:t>ак СТАТЬЯ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 общей специально созданной для этих целей группе в «ВК»</a:t>
            </a: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18754" y="1118586"/>
            <a:ext cx="3047262" cy="46252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Из «плюсов»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Работа выставляется на «обозрение» участникам группы и  бесед.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Требует точного понимания смысла при подборе иллюстрации (или комплекта иллюстраций)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Нельзя «списать».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Требует навыков структурирования текста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умения писать тексты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тезисно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611" y="929134"/>
            <a:ext cx="2440064" cy="131833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Принт-скрин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статьи из формата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«из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нутри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задержка 13"/>
          <p:cNvSpPr/>
          <p:nvPr/>
        </p:nvSpPr>
        <p:spPr>
          <a:xfrm>
            <a:off x="0" y="337351"/>
            <a:ext cx="7129850" cy="541538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latin typeface="Georgia" panose="02040502050405020303" pitchFamily="18" charset="0"/>
              </a:rPr>
              <a:t>Введение»: </a:t>
            </a:r>
            <a:r>
              <a:rPr lang="ru-RU" sz="2400" i="1" dirty="0" smtClean="0">
                <a:latin typeface="Georgia" panose="02040502050405020303" pitchFamily="18" charset="0"/>
              </a:rPr>
              <a:t>определение </a:t>
            </a:r>
            <a:r>
              <a:rPr lang="ru-RU" sz="2400" i="1" dirty="0">
                <a:latin typeface="Georgia" panose="02040502050405020303" pitchFamily="18" charset="0"/>
              </a:rPr>
              <a:t>понятия </a:t>
            </a:r>
          </a:p>
        </p:txBody>
      </p:sp>
      <p:sp>
        <p:nvSpPr>
          <p:cNvPr id="12" name="Скругленный прямоугольник 16">
            <a:extLst>
              <a:ext uri="{FF2B5EF4-FFF2-40B4-BE49-F238E27FC236}">
                <a16:creationId xmlns="" xmlns:a16="http://schemas.microsoft.com/office/drawing/2014/main" id="{616897B6-FE45-422D-9F6D-A4251E463CFE}"/>
              </a:ext>
            </a:extLst>
          </p:cNvPr>
          <p:cNvSpPr/>
          <p:nvPr/>
        </p:nvSpPr>
        <p:spPr>
          <a:xfrm>
            <a:off x="286621" y="1030035"/>
            <a:ext cx="3932492" cy="56370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Georgia" panose="02040502050405020303" pitchFamily="18" charset="0"/>
              </a:rPr>
              <a:t>  </a:t>
            </a:r>
            <a:r>
              <a:rPr lang="ru-RU" sz="3200" b="1" dirty="0" err="1" smtClean="0">
                <a:latin typeface="Georgia" panose="02040502050405020303" pitchFamily="18" charset="0"/>
              </a:rPr>
              <a:t>Сторителлинг</a:t>
            </a:r>
            <a:r>
              <a:rPr lang="ru-RU" sz="3200" b="1" dirty="0" smtClean="0"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latin typeface="Georgia" panose="02040502050405020303" pitchFamily="18" charset="0"/>
              </a:rPr>
            </a:br>
            <a:r>
              <a:rPr lang="ru-RU" sz="2800" b="1" dirty="0" smtClean="0">
                <a:latin typeface="Georgia" panose="02040502050405020303" pitchFamily="18" charset="0"/>
              </a:rPr>
              <a:t>(</a:t>
            </a:r>
            <a:r>
              <a:rPr lang="ru-RU" sz="2800" b="1" dirty="0" err="1">
                <a:latin typeface="Georgia" panose="02040502050405020303" pitchFamily="18" charset="0"/>
              </a:rPr>
              <a:t>story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telling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latin typeface="Georgia" panose="02040502050405020303" pitchFamily="18" charset="0"/>
              </a:rPr>
              <a:t>–</a:t>
            </a:r>
            <a:br>
              <a:rPr lang="ru-RU" sz="2800" b="1" dirty="0" smtClean="0">
                <a:latin typeface="Georgia" panose="02040502050405020303" pitchFamily="18" charset="0"/>
              </a:rPr>
            </a:br>
            <a:r>
              <a:rPr lang="ru-RU" sz="2400" b="1" dirty="0" smtClean="0">
                <a:latin typeface="Georgia" panose="02040502050405020303" pitchFamily="18" charset="0"/>
              </a:rPr>
              <a:t>от </a:t>
            </a:r>
            <a:r>
              <a:rPr lang="ru-RU" sz="2400" b="1" dirty="0">
                <a:latin typeface="Georgia" panose="02040502050405020303" pitchFamily="18" charset="0"/>
              </a:rPr>
              <a:t>англ. р</a:t>
            </a:r>
            <a:r>
              <a:rPr lang="ru-RU" sz="2400" b="1" dirty="0" smtClean="0">
                <a:latin typeface="Georgia" panose="02040502050405020303" pitchFamily="18" charset="0"/>
              </a:rPr>
              <a:t>ассказывание </a:t>
            </a:r>
            <a:r>
              <a:rPr lang="ru-RU" sz="2400" dirty="0" smtClean="0">
                <a:latin typeface="Georgia" panose="02040502050405020303" pitchFamily="18" charset="0"/>
              </a:rPr>
              <a:t>(трансляции)  </a:t>
            </a:r>
            <a:r>
              <a:rPr lang="ru-RU" sz="2400" b="1" dirty="0">
                <a:latin typeface="Georgia" panose="02040502050405020303" pitchFamily="18" charset="0"/>
              </a:rPr>
              <a:t>истории) </a:t>
            </a:r>
            <a:r>
              <a:rPr lang="ru-RU" sz="2400" b="1" dirty="0" smtClean="0">
                <a:latin typeface="Georgia" panose="02040502050405020303" pitchFamily="18" charset="0"/>
              </a:rPr>
              <a:t>– </a:t>
            </a:r>
            <a:endParaRPr lang="ru-RU" sz="2400" b="1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это </a:t>
            </a:r>
            <a:r>
              <a:rPr lang="ru-RU" sz="2400" dirty="0">
                <a:latin typeface="Georgia" panose="02040502050405020303" pitchFamily="18" charset="0"/>
              </a:rPr>
              <a:t>способ передачи информации, знаний и ценностей </a:t>
            </a:r>
            <a:r>
              <a:rPr lang="ru-RU" sz="2400" dirty="0" smtClean="0">
                <a:latin typeface="Georgia" panose="02040502050405020303" pitchFamily="18" charset="0"/>
              </a:rPr>
              <a:t>через </a:t>
            </a:r>
            <a:r>
              <a:rPr lang="ru-RU" sz="2400" dirty="0">
                <a:latin typeface="Georgia" panose="02040502050405020303" pitchFamily="18" charset="0"/>
              </a:rPr>
              <a:t>истории, подробные рассказы и образы, которые обращены на эмоции и образное </a:t>
            </a:r>
            <a:r>
              <a:rPr lang="ru-RU" sz="2400" dirty="0" smtClean="0">
                <a:latin typeface="Georgia" panose="02040502050405020303" pitchFamily="18" charset="0"/>
              </a:rPr>
              <a:t>мышление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[1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].</a:t>
            </a:r>
            <a:endParaRPr lang="ru-RU" sz="24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69256" y="1030035"/>
            <a:ext cx="3515558" cy="439422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(СТ) -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педагогическая техника, </a:t>
            </a:r>
            <a:endParaRPr lang="ru-RU" sz="23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000" spc="-1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построенная </a:t>
            </a:r>
          </a:p>
          <a:p>
            <a:r>
              <a:rPr lang="ru-RU" sz="2000" spc="-1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на </a:t>
            </a:r>
            <a:r>
              <a:rPr lang="ru-RU" sz="2000" spc="-1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использовании историй </a:t>
            </a:r>
            <a:endParaRPr lang="ru-RU" sz="2000" spc="-100" dirty="0" smtClean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000" spc="-1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с </a:t>
            </a:r>
            <a:r>
              <a:rPr lang="ru-RU" sz="2000" b="1" spc="-1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определённой структурой </a:t>
            </a:r>
            <a:r>
              <a:rPr lang="ru-RU" sz="2000" b="1" spc="-1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2000" b="1" spc="-1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000" spc="-1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и (</a:t>
            </a:r>
            <a:r>
              <a:rPr lang="ru-RU" sz="2000" b="1" spc="-1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обычно с героем</a:t>
            </a:r>
            <a:r>
              <a:rPr lang="ru-RU" sz="2000" spc="-1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),</a:t>
            </a:r>
            <a:endParaRPr lang="ru-RU" sz="2000" spc="-1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000" spc="-1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направленная на решение педагогических</a:t>
            </a:r>
          </a:p>
          <a:p>
            <a:r>
              <a:rPr lang="ru-RU" sz="2000" spc="-1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 обучения, наставничества, развития</a:t>
            </a:r>
          </a:p>
          <a:p>
            <a:r>
              <a:rPr lang="ru-RU" sz="2000" spc="-1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и </a:t>
            </a:r>
            <a:r>
              <a:rPr lang="ru-RU" sz="2000" spc="-1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мотивации [2].</a:t>
            </a:r>
            <a:endParaRPr lang="ru-RU" sz="3600" spc="-1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34958" y="1100830"/>
            <a:ext cx="3372343" cy="38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Сила СТ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состоит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том,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что сознание человека способно воспринять хорошо рассказанную оратором историю «всерьез»,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пережить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описываемые события при помощи визуализации.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Слушатель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ассоциирует себя с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героями. </a:t>
            </a:r>
            <a:r>
              <a:rPr lang="ru-RU" dirty="0">
                <a:latin typeface="Georgia" panose="02040502050405020303" pitchFamily="18" charset="0"/>
              </a:rPr>
              <a:t>рассказа</a:t>
            </a:r>
            <a:r>
              <a:rPr lang="ru-RU" dirty="0"/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20847891">
            <a:off x="7476060" y="64731"/>
            <a:ext cx="2624787" cy="156094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СТ - особый </a:t>
            </a: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жанр ораторского мастерства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29991" y="5206866"/>
            <a:ext cx="2754823" cy="13803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  СТ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- это синтез систематизированной и словесной ролевой игры.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18882" y="4847208"/>
            <a:ext cx="3888420" cy="18199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 smtClean="0">
                <a:latin typeface="Georgia" panose="02040502050405020303" pitchFamily="18" charset="0"/>
              </a:rPr>
              <a:t>        </a:t>
            </a:r>
            <a:r>
              <a:rPr lang="ru-RU" sz="1600" dirty="0" smtClean="0">
                <a:latin typeface="Franklin Gothic Medium" panose="020B0603020102020204" pitchFamily="34" charset="0"/>
              </a:rPr>
              <a:t>Для </a:t>
            </a:r>
            <a:r>
              <a:rPr lang="ru-RU" b="1" dirty="0">
                <a:latin typeface="Franklin Gothic Medium" panose="020B0603020102020204" pitchFamily="34" charset="0"/>
              </a:rPr>
              <a:t>мозга человека не существует </a:t>
            </a:r>
            <a:r>
              <a:rPr lang="ru-RU" b="1" dirty="0" smtClean="0">
                <a:latin typeface="Franklin Gothic Medium" panose="020B0603020102020204" pitchFamily="34" charset="0"/>
              </a:rPr>
              <a:t>принципиальной </a:t>
            </a:r>
            <a:r>
              <a:rPr lang="ru-RU" b="1" dirty="0">
                <a:latin typeface="Franklin Gothic Medium" panose="020B0603020102020204" pitchFamily="34" charset="0"/>
              </a:rPr>
              <a:t>разницы </a:t>
            </a:r>
            <a:r>
              <a:rPr lang="ru-RU" sz="1600" dirty="0">
                <a:latin typeface="Franklin Gothic Medium" panose="020B0603020102020204" pitchFamily="34" charset="0"/>
              </a:rPr>
              <a:t>в том, испытал ли человек сам те или иные чувства, побывав в </a:t>
            </a:r>
            <a:r>
              <a:rPr lang="ru-RU" sz="1600" dirty="0" smtClean="0">
                <a:latin typeface="Franklin Gothic Medium" panose="020B0603020102020204" pitchFamily="34" charset="0"/>
              </a:rPr>
              <a:t>определённой </a:t>
            </a:r>
            <a:r>
              <a:rPr lang="ru-RU" sz="1600" dirty="0">
                <a:latin typeface="Franklin Gothic Medium" panose="020B0603020102020204" pitchFamily="34" charset="0"/>
              </a:rPr>
              <a:t>или это </a:t>
            </a:r>
            <a:r>
              <a:rPr lang="ru-RU" b="1" dirty="0">
                <a:latin typeface="Franklin Gothic Medium" panose="020B0603020102020204" pitchFamily="34" charset="0"/>
              </a:rPr>
              <a:t>только </a:t>
            </a:r>
            <a:r>
              <a:rPr lang="ru-RU" b="1" dirty="0" smtClean="0">
                <a:latin typeface="Franklin Gothic Medium" panose="020B0603020102020204" pitchFamily="34" charset="0"/>
              </a:rPr>
              <a:t>история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[3]</a:t>
            </a:r>
            <a:r>
              <a:rPr lang="ru-RU" b="1" dirty="0" smtClean="0">
                <a:latin typeface="Franklin Gothic Medium" panose="020B0603020102020204" pitchFamily="34" charset="0"/>
              </a:rPr>
              <a:t>.</a:t>
            </a:r>
            <a:endParaRPr lang="ru-RU" b="1" dirty="0">
              <a:latin typeface="Franklin Gothic Medium" panose="020B0603020102020204" pitchFamily="34" charset="0"/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5441445" y="5269648"/>
            <a:ext cx="362504" cy="309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17934" y="1255057"/>
            <a:ext cx="362504" cy="309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8068756" y="4933916"/>
            <a:ext cx="362504" cy="309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7556378" y="490637"/>
            <a:ext cx="362504" cy="309217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9154791" y="1274299"/>
            <a:ext cx="362504" cy="309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4459529" y="1305767"/>
            <a:ext cx="362504" cy="309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806306" y="2885242"/>
            <a:ext cx="1668949" cy="3228155"/>
          </a:xfrm>
          <a:custGeom>
            <a:avLst/>
            <a:gdLst>
              <a:gd name="connsiteX0" fmla="*/ 0 w 1668949"/>
              <a:gd name="connsiteY0" fmla="*/ 0 h 3228155"/>
              <a:gd name="connsiteX1" fmla="*/ 648070 w 1668949"/>
              <a:gd name="connsiteY1" fmla="*/ 133165 h 3228155"/>
              <a:gd name="connsiteX2" fmla="*/ 568171 w 1668949"/>
              <a:gd name="connsiteY2" fmla="*/ 648070 h 3228155"/>
              <a:gd name="connsiteX3" fmla="*/ 870011 w 1668949"/>
              <a:gd name="connsiteY3" fmla="*/ 1233996 h 3228155"/>
              <a:gd name="connsiteX4" fmla="*/ 585926 w 1668949"/>
              <a:gd name="connsiteY4" fmla="*/ 1917576 h 3228155"/>
              <a:gd name="connsiteX5" fmla="*/ 932155 w 1668949"/>
              <a:gd name="connsiteY5" fmla="*/ 2929631 h 3228155"/>
              <a:gd name="connsiteX6" fmla="*/ 1606858 w 1668949"/>
              <a:gd name="connsiteY6" fmla="*/ 3195961 h 3228155"/>
              <a:gd name="connsiteX7" fmla="*/ 1597980 w 1668949"/>
              <a:gd name="connsiteY7" fmla="*/ 3213716 h 322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949" h="3228155">
                <a:moveTo>
                  <a:pt x="0" y="0"/>
                </a:moveTo>
                <a:cubicBezTo>
                  <a:pt x="276687" y="12576"/>
                  <a:pt x="553375" y="25153"/>
                  <a:pt x="648070" y="133165"/>
                </a:cubicBezTo>
                <a:cubicBezTo>
                  <a:pt x="742765" y="241177"/>
                  <a:pt x="531181" y="464598"/>
                  <a:pt x="568171" y="648070"/>
                </a:cubicBezTo>
                <a:cubicBezTo>
                  <a:pt x="605161" y="831542"/>
                  <a:pt x="867052" y="1022412"/>
                  <a:pt x="870011" y="1233996"/>
                </a:cubicBezTo>
                <a:cubicBezTo>
                  <a:pt x="872970" y="1445580"/>
                  <a:pt x="575569" y="1634970"/>
                  <a:pt x="585926" y="1917576"/>
                </a:cubicBezTo>
                <a:cubicBezTo>
                  <a:pt x="596283" y="2200182"/>
                  <a:pt x="762000" y="2716567"/>
                  <a:pt x="932155" y="2929631"/>
                </a:cubicBezTo>
                <a:cubicBezTo>
                  <a:pt x="1102310" y="3142695"/>
                  <a:pt x="1495887" y="3148614"/>
                  <a:pt x="1606858" y="3195961"/>
                </a:cubicBezTo>
                <a:cubicBezTo>
                  <a:pt x="1717829" y="3243309"/>
                  <a:pt x="1657904" y="3228512"/>
                  <a:pt x="1597980" y="3213716"/>
                </a:cubicBezTo>
              </a:path>
            </a:pathLst>
          </a:custGeom>
          <a:noFill/>
          <a:ln w="25400"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19830962" flipH="1">
            <a:off x="10912616" y="3652498"/>
            <a:ext cx="1389073" cy="1926617"/>
          </a:xfrm>
          <a:custGeom>
            <a:avLst/>
            <a:gdLst>
              <a:gd name="connsiteX0" fmla="*/ 0 w 1668949"/>
              <a:gd name="connsiteY0" fmla="*/ 0 h 3228155"/>
              <a:gd name="connsiteX1" fmla="*/ 648070 w 1668949"/>
              <a:gd name="connsiteY1" fmla="*/ 133165 h 3228155"/>
              <a:gd name="connsiteX2" fmla="*/ 568171 w 1668949"/>
              <a:gd name="connsiteY2" fmla="*/ 648070 h 3228155"/>
              <a:gd name="connsiteX3" fmla="*/ 870011 w 1668949"/>
              <a:gd name="connsiteY3" fmla="*/ 1233996 h 3228155"/>
              <a:gd name="connsiteX4" fmla="*/ 585926 w 1668949"/>
              <a:gd name="connsiteY4" fmla="*/ 1917576 h 3228155"/>
              <a:gd name="connsiteX5" fmla="*/ 932155 w 1668949"/>
              <a:gd name="connsiteY5" fmla="*/ 2929631 h 3228155"/>
              <a:gd name="connsiteX6" fmla="*/ 1606858 w 1668949"/>
              <a:gd name="connsiteY6" fmla="*/ 3195961 h 3228155"/>
              <a:gd name="connsiteX7" fmla="*/ 1597980 w 1668949"/>
              <a:gd name="connsiteY7" fmla="*/ 3213716 h 322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949" h="3228155">
                <a:moveTo>
                  <a:pt x="0" y="0"/>
                </a:moveTo>
                <a:cubicBezTo>
                  <a:pt x="276687" y="12576"/>
                  <a:pt x="553375" y="25153"/>
                  <a:pt x="648070" y="133165"/>
                </a:cubicBezTo>
                <a:cubicBezTo>
                  <a:pt x="742765" y="241177"/>
                  <a:pt x="531181" y="464598"/>
                  <a:pt x="568171" y="648070"/>
                </a:cubicBezTo>
                <a:cubicBezTo>
                  <a:pt x="605161" y="831542"/>
                  <a:pt x="867052" y="1022412"/>
                  <a:pt x="870011" y="1233996"/>
                </a:cubicBezTo>
                <a:cubicBezTo>
                  <a:pt x="872970" y="1445580"/>
                  <a:pt x="575569" y="1634970"/>
                  <a:pt x="585926" y="1917576"/>
                </a:cubicBezTo>
                <a:cubicBezTo>
                  <a:pt x="596283" y="2200182"/>
                  <a:pt x="762000" y="2716567"/>
                  <a:pt x="932155" y="2929631"/>
                </a:cubicBezTo>
                <a:cubicBezTo>
                  <a:pt x="1102310" y="3142695"/>
                  <a:pt x="1495887" y="3148614"/>
                  <a:pt x="1606858" y="3195961"/>
                </a:cubicBezTo>
                <a:cubicBezTo>
                  <a:pt x="1717829" y="3243309"/>
                  <a:pt x="1657904" y="3228512"/>
                  <a:pt x="1597980" y="3213716"/>
                </a:cubicBez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" y="568171"/>
            <a:ext cx="10582183" cy="5952478"/>
          </a:xfrm>
          <a:prstGeom prst="rect">
            <a:avLst/>
          </a:prstGeom>
        </p:spPr>
      </p:pic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Примеры практики: 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611" y="929134"/>
            <a:ext cx="2440064" cy="13183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Принт-скрин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статьи из формата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«из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нутри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1494" y="2393404"/>
            <a:ext cx="2350181" cy="38475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Комментарий: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Мы видим образец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РАЗРАБОТО-ТАННОГО ПРФИЛАКТИЧЕСКОГО МЕРОПРИЯТИЯ переложенной на платформу «ВК»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к</a:t>
            </a:r>
            <a:r>
              <a:rPr lang="ru-RU" sz="1600" b="1" dirty="0" smtClean="0">
                <a:latin typeface="Georgia" panose="02040502050405020303" pitchFamily="18" charset="0"/>
              </a:rPr>
              <a:t>ак СТАТЬЯ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 на своей странице в ВК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05268" y="1383796"/>
            <a:ext cx="3047262" cy="46252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Из «плюсов»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Работа выставляется на «обозрение» всем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участнкам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 в ВК.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Требует точного понимания смысла при подборе иллюстрации (или комплекта иллюстраций)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Нельзя «списать».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Требует навыков структурирования текста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умения писать тексты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тезисно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307944"/>
            <a:ext cx="11455153" cy="6443524"/>
          </a:xfrm>
          <a:prstGeom prst="rect">
            <a:avLst/>
          </a:prstGeom>
        </p:spPr>
      </p:pic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Примеры практики: 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541146"/>
            <a:ext cx="2350181" cy="40606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Комментарий: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Мы видим образец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РАЗРАБОТО-ТАНОГО ПРФИЛАКТИЧЕСКОГО МЕРОПРИЯТИЯ переложенной на платформу «ВК»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к</a:t>
            </a:r>
            <a:r>
              <a:rPr lang="ru-RU" sz="1600" b="1" dirty="0" smtClean="0">
                <a:latin typeface="Georgia" panose="02040502050405020303" pitchFamily="18" charset="0"/>
              </a:rPr>
              <a:t>ак ВИДЕО-ИНСТРУКЦИЯ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 на своей странице в ВК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 rot="21030732">
            <a:off x="9336848" y="979225"/>
            <a:ext cx="2551068" cy="208015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Это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принт-скирин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ВИДЕО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Материалла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665" y="307944"/>
            <a:ext cx="320151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https://vk.com/id252499965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0" y="665825"/>
            <a:ext cx="11008311" cy="6192175"/>
          </a:xfrm>
          <a:prstGeom prst="rect">
            <a:avLst/>
          </a:prstGeom>
        </p:spPr>
      </p:pic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Примеры практики: 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541146"/>
            <a:ext cx="2350181" cy="40606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Комментарий: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Мы видим образец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РАЗРАБОТО-ТАНОГО элемента занятия</a:t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>«ВК»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к</a:t>
            </a:r>
            <a:r>
              <a:rPr lang="ru-RU" sz="1600" b="1" dirty="0" smtClean="0">
                <a:latin typeface="Georgia" panose="02040502050405020303" pitchFamily="18" charset="0"/>
              </a:rPr>
              <a:t>ак ВИДЕОФИЛЬМ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 на своей странице в ВК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 rot="21030732">
            <a:off x="9336848" y="979225"/>
            <a:ext cx="2551068" cy="208015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Это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принт-скирин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ВИДЕО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Материалла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665" y="307944"/>
            <a:ext cx="320151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https://vk.com/id252499965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80" y="491833"/>
            <a:ext cx="11123720" cy="6257093"/>
          </a:xfrm>
          <a:prstGeom prst="rect">
            <a:avLst/>
          </a:prstGeom>
        </p:spPr>
      </p:pic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Примеры практики: 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21030732">
            <a:off x="9486937" y="196028"/>
            <a:ext cx="2551068" cy="208015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Это </a:t>
            </a: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принт-скирин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ВИДЕО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Материалла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665" y="307944"/>
            <a:ext cx="320151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https://vk.com/id252499965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106812" y="967087"/>
            <a:ext cx="2350181" cy="40606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Комментарий: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Мы видим образец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РАЗРАБОТО-ТАНОГО элемента занятия</a:t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>«ВК»</a:t>
            </a:r>
          </a:p>
          <a:p>
            <a:pPr algn="ctr"/>
            <a:r>
              <a:rPr lang="ru-RU" sz="1600" b="1" dirty="0">
                <a:latin typeface="Georgia" panose="02040502050405020303" pitchFamily="18" charset="0"/>
              </a:rPr>
              <a:t>к</a:t>
            </a:r>
            <a:r>
              <a:rPr lang="ru-RU" sz="1600" b="1" dirty="0" smtClean="0">
                <a:latin typeface="Georgia" panose="02040502050405020303" pitchFamily="18" charset="0"/>
              </a:rPr>
              <a:t>ак ВИДЕОФИЛЬМ</a:t>
            </a:r>
          </a:p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 на своей странице в ВК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2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5" name="Блок-схема: задержка 4"/>
          <p:cNvSpPr/>
          <p:nvPr/>
        </p:nvSpPr>
        <p:spPr>
          <a:xfrm>
            <a:off x="0" y="109452"/>
            <a:ext cx="7890235" cy="46754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latin typeface="Georgia" panose="02040502050405020303" pitchFamily="18" charset="0"/>
              </a:rPr>
              <a:t>Список используемой литературы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037" y="673887"/>
            <a:ext cx="10998626" cy="6986528"/>
          </a:xfrm>
          <a:prstGeom prst="rect">
            <a:avLst/>
          </a:prstGeom>
          <a:noFill/>
        </p:spPr>
        <p:txBody>
          <a:bodyPr wrap="square" numCol="2" spcCol="216000" rtlCol="0">
            <a:spAutoFit/>
          </a:bodyPr>
          <a:lstStyle/>
          <a:p>
            <a:r>
              <a:rPr lang="ru-RU" sz="1600" dirty="0" smtClean="0"/>
              <a:t>1. </a:t>
            </a:r>
            <a:r>
              <a:rPr lang="en-US" sz="1600" dirty="0" smtClean="0"/>
              <a:t>Robin </a:t>
            </a:r>
            <a:r>
              <a:rPr lang="en-US" sz="1600" dirty="0"/>
              <a:t>B. What is Digital Storytelling? // Educational Use of Digital Storytelling. URL: </a:t>
            </a:r>
            <a:r>
              <a:rPr lang="en-US" sz="1600" dirty="0">
                <a:hlinkClick r:id="rId3"/>
              </a:rPr>
              <a:t>http://digitalstorytelling.coe.uh.edu/page.cfm?id=27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/>
              <a:t>2</a:t>
            </a:r>
            <a:r>
              <a:rPr lang="en-US" sz="1600" dirty="0"/>
              <a:t>. Digital Storytelling for Communities. URL: </a:t>
            </a:r>
            <a:r>
              <a:rPr lang="en-US" sz="1600" dirty="0">
                <a:hlinkClick r:id="rId4"/>
              </a:rPr>
              <a:t>https://librarydigitalstorytelling.wordpress.com/what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/>
              <a:t>3</a:t>
            </a:r>
            <a:r>
              <a:rPr lang="en-US" sz="1600" dirty="0"/>
              <a:t>. </a:t>
            </a:r>
            <a:r>
              <a:rPr lang="en-US" sz="1600" dirty="0" err="1"/>
              <a:t>Morra</a:t>
            </a:r>
            <a:r>
              <a:rPr lang="en-US" sz="1600" dirty="0"/>
              <a:t> S. 8 Steps to Great Digital Storytelling // </a:t>
            </a:r>
            <a:r>
              <a:rPr lang="en-US" sz="1600" dirty="0" err="1"/>
              <a:t>Edtechteacher</a:t>
            </a:r>
            <a:r>
              <a:rPr lang="en-US" sz="1600" dirty="0"/>
              <a:t>. URL: </a:t>
            </a:r>
            <a:r>
              <a:rPr lang="en-US" sz="1600" dirty="0">
                <a:hlinkClick r:id="rId5"/>
              </a:rPr>
              <a:t>http://edtechteacher.org/8-steps-to-great-digitalstorytelling-from-samantha-on-edudemic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/>
              <a:t> </a:t>
            </a:r>
            <a:r>
              <a:rPr lang="en-US" sz="1600" dirty="0"/>
              <a:t>4. </a:t>
            </a:r>
            <a:r>
              <a:rPr lang="ru-RU" sz="1600" dirty="0" err="1"/>
              <a:t>Маняйкина</a:t>
            </a:r>
            <a:r>
              <a:rPr lang="ru-RU" sz="1600" dirty="0"/>
              <a:t> Н. В., </a:t>
            </a:r>
            <a:r>
              <a:rPr lang="ru-RU" sz="1600" dirty="0" err="1"/>
              <a:t>Надточева</a:t>
            </a:r>
            <a:r>
              <a:rPr lang="ru-RU" sz="1600" dirty="0"/>
              <a:t> Е.С. Цифровое повествование: от теории к практике // Педагогическое образование в России. — 2015. – № 10. – С. 60-64. 5. </a:t>
            </a:r>
            <a:r>
              <a:rPr lang="en-US" sz="1600" dirty="0"/>
              <a:t>English Oxford Living Dictionaries. URL: https://en.oxforddictionaries.com/definition/digital. </a:t>
            </a:r>
            <a:endParaRPr lang="ru-RU" sz="1600" dirty="0" smtClean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5. </a:t>
            </a:r>
            <a:r>
              <a:rPr lang="ru-RU" sz="1600" dirty="0"/>
              <a:t>Вольфович Е. В. Цифровой рассказ как инструмент формирования коммуникативной компетенции на занятиях по иностранному языку // </a:t>
            </a:r>
            <a:r>
              <a:rPr lang="ru-RU" sz="1600" dirty="0" err="1"/>
              <a:t>Foreign</a:t>
            </a:r>
            <a:r>
              <a:rPr lang="ru-RU" sz="1600" dirty="0"/>
              <a:t> </a:t>
            </a:r>
            <a:r>
              <a:rPr lang="ru-RU" sz="1600" dirty="0" err="1"/>
              <a:t>Language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System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Secondary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Higher</a:t>
            </a:r>
            <a:r>
              <a:rPr lang="ru-RU" sz="1600" dirty="0"/>
              <a:t> </a:t>
            </a:r>
            <a:r>
              <a:rPr lang="ru-RU" sz="1600" dirty="0" err="1"/>
              <a:t>Education</a:t>
            </a:r>
            <a:r>
              <a:rPr lang="ru-RU" sz="1600" dirty="0"/>
              <a:t>. </a:t>
            </a:r>
            <a:r>
              <a:rPr lang="ru-RU" sz="1600" dirty="0" err="1"/>
              <a:t>Materials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IV </a:t>
            </a:r>
            <a:r>
              <a:rPr lang="ru-RU" sz="1600" dirty="0" err="1"/>
              <a:t>international</a:t>
            </a:r>
            <a:r>
              <a:rPr lang="ru-RU" sz="1600" dirty="0"/>
              <a:t> </a:t>
            </a:r>
            <a:r>
              <a:rPr lang="ru-RU" sz="1600" dirty="0" err="1"/>
              <a:t>scientific</a:t>
            </a:r>
            <a:r>
              <a:rPr lang="ru-RU" sz="1600" dirty="0"/>
              <a:t> </a:t>
            </a:r>
            <a:r>
              <a:rPr lang="ru-RU" sz="1600" dirty="0" err="1"/>
              <a:t>conference</a:t>
            </a:r>
            <a:r>
              <a:rPr lang="ru-RU" sz="1600" dirty="0"/>
              <a:t>. – 2014. – C. 134–135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smtClean="0"/>
              <a:t>6</a:t>
            </a:r>
            <a:r>
              <a:rPr lang="ru-RU" sz="1600" dirty="0" smtClean="0"/>
              <a:t>. </a:t>
            </a:r>
            <a:r>
              <a:rPr lang="ru-RU" sz="1600" dirty="0"/>
              <a:t>Горохова Л.А. Технология </a:t>
            </a:r>
            <a:r>
              <a:rPr lang="ru-RU" sz="1600" dirty="0" err="1"/>
              <a:t>Digital</a:t>
            </a:r>
            <a:r>
              <a:rPr lang="ru-RU" sz="1600" dirty="0"/>
              <a:t> </a:t>
            </a:r>
            <a:r>
              <a:rPr lang="ru-RU" sz="1600" dirty="0" err="1"/>
              <a:t>Storytelling</a:t>
            </a:r>
            <a:r>
              <a:rPr lang="ru-RU" sz="1600" dirty="0"/>
              <a:t> (цифровое повествование): социальный и образовательный потенциал // Современные информационные технологии и ИТ-образование, [</a:t>
            </a:r>
            <a:r>
              <a:rPr lang="ru-RU" sz="1600" dirty="0" err="1"/>
              <a:t>S.l</a:t>
            </a:r>
            <a:r>
              <a:rPr lang="ru-RU" sz="1600" dirty="0"/>
              <a:t>.], v. 12, n. 4, p. 40-49, </a:t>
            </a:r>
            <a:r>
              <a:rPr lang="ru-RU" sz="1600" dirty="0" err="1"/>
              <a:t>nov</a:t>
            </a:r>
            <a:r>
              <a:rPr lang="ru-RU" sz="1600" dirty="0"/>
              <a:t>. 2016. URL: http://sitito.cs.msu.ru/index.php/SITITO/article/view/149 Дата доступа: 22 </a:t>
            </a:r>
            <a:r>
              <a:rPr lang="ru-RU" sz="1600" dirty="0" err="1"/>
              <a:t>apr</a:t>
            </a:r>
            <a:r>
              <a:rPr lang="ru-RU" sz="1600" dirty="0"/>
              <a:t>. </a:t>
            </a:r>
            <a:r>
              <a:rPr lang="ru-RU" sz="1600" dirty="0" smtClean="0"/>
              <a:t>2019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7.Челнокова</a:t>
            </a:r>
            <a:r>
              <a:rPr lang="ru-RU" sz="1600" dirty="0"/>
              <a:t>, А. Е. </a:t>
            </a:r>
            <a:r>
              <a:rPr lang="ru-RU" sz="1600" dirty="0" err="1"/>
              <a:t>Сторителлинг</a:t>
            </a:r>
            <a:r>
              <a:rPr lang="ru-RU" sz="1600" dirty="0"/>
              <a:t> как технология эффективных коммуникаций / Е. А. </a:t>
            </a:r>
            <a:r>
              <a:rPr lang="ru-RU" sz="1600" dirty="0" err="1" smtClean="0"/>
              <a:t>Челнокова</a:t>
            </a:r>
            <a:r>
              <a:rPr lang="ru-RU" sz="1600" dirty="0"/>
              <a:t>, С. Н. Казначеева, </a:t>
            </a:r>
            <a:r>
              <a:rPr lang="ru-RU" sz="1600" dirty="0" smtClean="0"/>
              <a:t>И </a:t>
            </a:r>
            <a:r>
              <a:rPr lang="ru-RU" sz="1600" dirty="0"/>
              <a:t>М. Григорян // Перспективы науки и </a:t>
            </a:r>
            <a:r>
              <a:rPr lang="ru-RU" sz="1600" dirty="0" smtClean="0"/>
              <a:t>образования </a:t>
            </a:r>
            <a:r>
              <a:rPr lang="ru-RU" sz="1600" dirty="0"/>
              <a:t>–2017. –</a:t>
            </a:r>
            <a:r>
              <a:rPr lang="ru-RU" sz="1600" dirty="0" err="1"/>
              <a:t>No</a:t>
            </a:r>
            <a:r>
              <a:rPr lang="ru-RU" sz="1600" dirty="0"/>
              <a:t> 5 (29) –С. 7–12</a:t>
            </a:r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722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6">
            <a:extLst>
              <a:ext uri="{FF2B5EF4-FFF2-40B4-BE49-F238E27FC236}">
                <a16:creationId xmlns="" xmlns:a16="http://schemas.microsoft.com/office/drawing/2014/main" id="{616897B6-FE45-422D-9F6D-A4251E463CFE}"/>
              </a:ext>
            </a:extLst>
          </p:cNvPr>
          <p:cNvSpPr/>
          <p:nvPr/>
        </p:nvSpPr>
        <p:spPr>
          <a:xfrm>
            <a:off x="470443" y="208619"/>
            <a:ext cx="2643300" cy="4943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Основоположником «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сторителлинга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»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его нынешнем понимании считается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Дэвид </a:t>
            </a:r>
            <a:r>
              <a:rPr lang="ru-RU" sz="2800" b="1" u="sng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Армстронг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изложивший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эту концепцию в книге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"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Managing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by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Storying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Around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".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(Естественно,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значимость историй 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люди осознавали давно.)</a:t>
            </a:r>
          </a:p>
          <a:p>
            <a:endParaRPr lang="ru-RU" sz="1400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76334" y="854544"/>
            <a:ext cx="3142694" cy="5723809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Изначально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сторителлинг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зарекомендовал себя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как</a:t>
            </a:r>
          </a:p>
          <a:p>
            <a:endParaRPr lang="ru-RU" sz="900" dirty="0" smtClean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достаточно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эффективное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средство выстраивания внешних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внутренних корпоративных коммуникаций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,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т.е. в области управления персоналом,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в менеджменте.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200" i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0473" y="4787511"/>
            <a:ext cx="2900493" cy="188190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Сейчас </a:t>
            </a:r>
            <a:r>
              <a:rPr lang="ru-RU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сторителлинг</a:t>
            </a:r>
            <a: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активно используется </a:t>
            </a:r>
            <a: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бизнесе, в PR, </a:t>
            </a:r>
            <a: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маркетинге,</a:t>
            </a:r>
          </a:p>
          <a:p>
            <a:r>
              <a:rPr lang="ru-RU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журналистике и педагогике [4].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44535" y="854544"/>
            <a:ext cx="4536490" cy="572380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8000"/>
            <a:r>
              <a:rPr lang="ru-RU" sz="1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Разрабатывая </a:t>
            </a:r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свой метод, </a:t>
            </a:r>
            <a:endParaRPr lang="ru-RU" sz="1400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indent="468000"/>
            <a:r>
              <a:rPr lang="ru-RU" sz="1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Д.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r>
              <a:rPr lang="ru-RU" sz="1400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Армстронг</a:t>
            </a:r>
            <a:r>
              <a:rPr lang="ru-RU" sz="1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применил известный </a:t>
            </a:r>
            <a:endParaRPr lang="ru-RU" sz="1400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indent="468000"/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п</a:t>
            </a:r>
            <a:r>
              <a:rPr lang="ru-RU" sz="1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сихологический </a:t>
            </a:r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фактор, успешно </a:t>
            </a:r>
            <a:endParaRPr lang="ru-RU" sz="1400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indent="468000"/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п</a:t>
            </a:r>
            <a:r>
              <a:rPr lang="ru-RU" sz="1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оказанный </a:t>
            </a:r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в </a:t>
            </a:r>
            <a:r>
              <a:rPr lang="ru-RU" sz="1400" b="1" i="1" dirty="0">
                <a:solidFill>
                  <a:schemeClr val="bg1"/>
                </a:solidFill>
                <a:latin typeface="Georgia" panose="02040502050405020303" pitchFamily="18" charset="0"/>
              </a:rPr>
              <a:t>когнитивной </a:t>
            </a:r>
            <a:endParaRPr lang="ru-RU" sz="14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indent="468000"/>
            <a:r>
              <a:rPr lang="ru-RU" sz="1400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сихологии</a:t>
            </a:r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[4]:</a:t>
            </a:r>
            <a:endParaRPr lang="ru-RU" sz="14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• </a:t>
            </a:r>
            <a:r>
              <a:rPr lang="ru-RU" sz="2100" dirty="0">
                <a:solidFill>
                  <a:schemeClr val="bg1"/>
                </a:solidFill>
                <a:latin typeface="Georgia" panose="02040502050405020303" pitchFamily="18" charset="0"/>
              </a:rPr>
              <a:t>истории более выразительны, увлекательны, интересны;</a:t>
            </a:r>
            <a:br>
              <a:rPr lang="ru-RU" sz="21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• </a:t>
            </a:r>
            <a:r>
              <a:rPr lang="ru-RU" sz="2100" dirty="0">
                <a:solidFill>
                  <a:schemeClr val="bg1"/>
                </a:solidFill>
                <a:latin typeface="Georgia" panose="02040502050405020303" pitchFamily="18" charset="0"/>
              </a:rPr>
              <a:t>легче ассоциируются с личным опытом, чем кодексы или директивы и т.п. </a:t>
            </a:r>
          </a:p>
          <a:p>
            <a:r>
              <a:rPr lang="en-US" sz="2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• </a:t>
            </a:r>
            <a:r>
              <a:rPr lang="ru-RU" sz="2100" dirty="0">
                <a:solidFill>
                  <a:schemeClr val="bg1"/>
                </a:solidFill>
                <a:latin typeface="Georgia" panose="02040502050405020303" pitchFamily="18" charset="0"/>
              </a:rPr>
              <a:t>они прекрасно з</a:t>
            </a:r>
            <a:r>
              <a:rPr lang="ru-RU" sz="2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апоминаются</a:t>
            </a:r>
            <a:r>
              <a:rPr lang="ru-RU" sz="21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en-US" sz="2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• </a:t>
            </a:r>
            <a:r>
              <a:rPr lang="ru-RU" sz="2100" dirty="0">
                <a:solidFill>
                  <a:schemeClr val="bg1"/>
                </a:solidFill>
                <a:latin typeface="Georgia" panose="02040502050405020303" pitchFamily="18" charset="0"/>
              </a:rPr>
              <a:t>им придают больше значения; </a:t>
            </a:r>
          </a:p>
          <a:p>
            <a:r>
              <a:rPr lang="en-US" sz="2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• </a:t>
            </a:r>
            <a:r>
              <a:rPr lang="ru-RU" sz="2100" dirty="0">
                <a:solidFill>
                  <a:schemeClr val="bg1"/>
                </a:solidFill>
                <a:latin typeface="Georgia" panose="02040502050405020303" pitchFamily="18" charset="0"/>
              </a:rPr>
              <a:t>их влияние на поведение людей сильнее.</a:t>
            </a:r>
          </a:p>
        </p:txBody>
      </p:sp>
      <p:sp>
        <p:nvSpPr>
          <p:cNvPr id="11" name="Блок-схема: задержка 10"/>
          <p:cNvSpPr/>
          <p:nvPr/>
        </p:nvSpPr>
        <p:spPr>
          <a:xfrm flipH="1">
            <a:off x="3444535" y="438733"/>
            <a:ext cx="8747464" cy="581269"/>
          </a:xfrm>
          <a:prstGeom prst="flowChartDela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Введение»: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стория появления термина и явления  </a:t>
            </a:r>
            <a:r>
              <a:rPr lang="ru-RU" sz="2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717270" y="2343457"/>
            <a:ext cx="362504" cy="3092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708392" y="3327204"/>
            <a:ext cx="362504" cy="3092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717270" y="4280327"/>
            <a:ext cx="362504" cy="3092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720966" y="4928140"/>
            <a:ext cx="362504" cy="3092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703754" y="5565339"/>
            <a:ext cx="362504" cy="3092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669552" y="5007592"/>
            <a:ext cx="301841" cy="28938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311817" y="1997476"/>
            <a:ext cx="301841" cy="44279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599938" y="5250658"/>
            <a:ext cx="1331650" cy="12477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9346" y="4949958"/>
            <a:ext cx="1463857" cy="1807008"/>
          </a:xfrm>
          <a:prstGeom prst="rect">
            <a:avLst/>
          </a:prstGeom>
        </p:spPr>
      </p:pic>
      <p:sp>
        <p:nvSpPr>
          <p:cNvPr id="28" name="Полилиния 27"/>
          <p:cNvSpPr/>
          <p:nvPr/>
        </p:nvSpPr>
        <p:spPr>
          <a:xfrm>
            <a:off x="2745518" y="5981422"/>
            <a:ext cx="5717219" cy="630439"/>
          </a:xfrm>
          <a:custGeom>
            <a:avLst/>
            <a:gdLst>
              <a:gd name="connsiteX0" fmla="*/ 5717219 w 5717219"/>
              <a:gd name="connsiteY0" fmla="*/ 0 h 630439"/>
              <a:gd name="connsiteX1" fmla="*/ 4705165 w 5717219"/>
              <a:gd name="connsiteY1" fmla="*/ 532660 h 630439"/>
              <a:gd name="connsiteX2" fmla="*/ 4119239 w 5717219"/>
              <a:gd name="connsiteY2" fmla="*/ 390617 h 630439"/>
              <a:gd name="connsiteX3" fmla="*/ 3382392 w 5717219"/>
              <a:gd name="connsiteY3" fmla="*/ 630314 h 630439"/>
              <a:gd name="connsiteX4" fmla="*/ 2796466 w 5717219"/>
              <a:gd name="connsiteY4" fmla="*/ 426128 h 630439"/>
              <a:gd name="connsiteX5" fmla="*/ 2299316 w 5717219"/>
              <a:gd name="connsiteY5" fmla="*/ 603681 h 630439"/>
              <a:gd name="connsiteX6" fmla="*/ 2015231 w 5717219"/>
              <a:gd name="connsiteY6" fmla="*/ 470516 h 630439"/>
              <a:gd name="connsiteX7" fmla="*/ 1411549 w 5717219"/>
              <a:gd name="connsiteY7" fmla="*/ 612559 h 630439"/>
              <a:gd name="connsiteX8" fmla="*/ 337351 w 5717219"/>
              <a:gd name="connsiteY8" fmla="*/ 124287 h 630439"/>
              <a:gd name="connsiteX9" fmla="*/ 0 w 5717219"/>
              <a:gd name="connsiteY9" fmla="*/ 53266 h 63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7219" h="630439">
                <a:moveTo>
                  <a:pt x="5717219" y="0"/>
                </a:moveTo>
                <a:cubicBezTo>
                  <a:pt x="5344357" y="233778"/>
                  <a:pt x="4971495" y="467557"/>
                  <a:pt x="4705165" y="532660"/>
                </a:cubicBezTo>
                <a:cubicBezTo>
                  <a:pt x="4438835" y="597763"/>
                  <a:pt x="4339701" y="374341"/>
                  <a:pt x="4119239" y="390617"/>
                </a:cubicBezTo>
                <a:cubicBezTo>
                  <a:pt x="3898777" y="406893"/>
                  <a:pt x="3602854" y="624396"/>
                  <a:pt x="3382392" y="630314"/>
                </a:cubicBezTo>
                <a:cubicBezTo>
                  <a:pt x="3161930" y="636232"/>
                  <a:pt x="2976979" y="430567"/>
                  <a:pt x="2796466" y="426128"/>
                </a:cubicBezTo>
                <a:cubicBezTo>
                  <a:pt x="2615953" y="421689"/>
                  <a:pt x="2429522" y="596283"/>
                  <a:pt x="2299316" y="603681"/>
                </a:cubicBezTo>
                <a:cubicBezTo>
                  <a:pt x="2169110" y="611079"/>
                  <a:pt x="2163192" y="469036"/>
                  <a:pt x="2015231" y="470516"/>
                </a:cubicBezTo>
                <a:cubicBezTo>
                  <a:pt x="1867270" y="471996"/>
                  <a:pt x="1691196" y="670264"/>
                  <a:pt x="1411549" y="612559"/>
                </a:cubicBezTo>
                <a:cubicBezTo>
                  <a:pt x="1131902" y="554854"/>
                  <a:pt x="572609" y="217502"/>
                  <a:pt x="337351" y="124287"/>
                </a:cubicBezTo>
                <a:cubicBezTo>
                  <a:pt x="102093" y="31072"/>
                  <a:pt x="51046" y="42169"/>
                  <a:pt x="0" y="53266"/>
                </a:cubicBez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9" name="Выноска-облако 28"/>
          <p:cNvSpPr/>
          <p:nvPr/>
        </p:nvSpPr>
        <p:spPr>
          <a:xfrm rot="20847891">
            <a:off x="2722817" y="430448"/>
            <a:ext cx="2179888" cy="142035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Основанно</a:t>
            </a:r>
            <a:r>
              <a:rPr lang="ru-RU" sz="15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на научных принципах</a:t>
            </a:r>
            <a:endParaRPr lang="ru-RU" sz="15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6">
            <a:extLst>
              <a:ext uri="{FF2B5EF4-FFF2-40B4-BE49-F238E27FC236}">
                <a16:creationId xmlns="" xmlns:a16="http://schemas.microsoft.com/office/drawing/2014/main" id="{BFE8C639-28A5-490C-8D30-8EAFF27EF8C7}"/>
              </a:ext>
            </a:extLst>
          </p:cNvPr>
          <p:cNvSpPr/>
          <p:nvPr/>
        </p:nvSpPr>
        <p:spPr>
          <a:xfrm>
            <a:off x="313368" y="757707"/>
            <a:ext cx="7587757" cy="56984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144000" rtlCol="0" anchor="ctr"/>
          <a:lstStyle/>
          <a:p>
            <a:pPr indent="45720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Если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быстро пробежаться по истории становления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сторителлинга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, то мы увидим, что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он зародился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глубокой древности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7200"/>
            <a:endParaRPr lang="ru-RU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Истории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были нужны людям так же как огонь и пища. Сказки, легенды, мифы были и есть самым важным этапом обучения детей. Не одно поколение выросло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на сказках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, учась добру и злу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45720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indent="457200"/>
            <a:endParaRPr lang="ru-RU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присутствует везде, однако  профессиональным он стал в Соединенных Штатах. </a:t>
            </a:r>
            <a:endParaRPr lang="ru-RU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7200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Он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используется и в сфере </a:t>
            </a:r>
            <a:r>
              <a:rPr lang="ru-RU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фандрайзинга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(умение находить инвесторов для социальных проектов), и в политической сфере. </a:t>
            </a:r>
            <a:endParaRPr lang="ru-RU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7200"/>
            <a:endParaRPr lang="ru-RU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Сторителлеры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работают в сфере маркетинга, в киноиндустрии, в </a:t>
            </a:r>
            <a:r>
              <a:rPr lang="ru-RU" sz="20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коучинге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14492" y="266331"/>
            <a:ext cx="3485315" cy="61898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Например, </a:t>
            </a:r>
            <a:r>
              <a:rPr lang="ru-RU" sz="2200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сторителлеров</a:t>
            </a:r>
            <a:r>
              <a:rPr lang="ru-RU" sz="2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в США </a:t>
            </a:r>
            <a:r>
              <a:rPr lang="ru-RU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приглашают в больницы </a:t>
            </a:r>
            <a:r>
              <a:rPr lang="ru-RU" sz="2400" b="1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к </a:t>
            </a:r>
            <a:r>
              <a:rPr lang="ru-RU" sz="2400" b="1" i="1" u="sng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тяжело больным детям и в дома престарелых</a:t>
            </a:r>
            <a:r>
              <a:rPr lang="ru-RU" sz="2300" b="1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, </a:t>
            </a:r>
            <a:r>
              <a:rPr lang="ru-RU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где они рассказами снимают боль и страх смерти воодушевляя, показывая, что мир не настолько жесток, что надо верить в себя и свои силы и всё будет хорошо.</a:t>
            </a: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7976899" y="164225"/>
            <a:ext cx="475185" cy="118696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адержка 9">
            <a:extLst>
              <a:ext uri="{FF2B5EF4-FFF2-40B4-BE49-F238E27FC236}">
                <a16:creationId xmlns="" xmlns:a16="http://schemas.microsoft.com/office/drawing/2014/main" id="{C0BCABB6-3462-4E58-81AC-9621556F47D3}"/>
              </a:ext>
            </a:extLst>
          </p:cNvPr>
          <p:cNvSpPr/>
          <p:nvPr/>
        </p:nvSpPr>
        <p:spPr>
          <a:xfrm>
            <a:off x="0" y="342560"/>
            <a:ext cx="7129850" cy="475185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Введение:</a:t>
            </a:r>
            <a:r>
              <a:rPr lang="ru-RU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история появления термина и явления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745725" y="1088302"/>
            <a:ext cx="337351" cy="28918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58428" y="3082449"/>
            <a:ext cx="337351" cy="28918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245863" y="997163"/>
            <a:ext cx="337351" cy="28918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259491" y="2470349"/>
            <a:ext cx="337351" cy="28918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239321" y="4683557"/>
            <a:ext cx="337351" cy="28918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6">
            <a:extLst>
              <a:ext uri="{FF2B5EF4-FFF2-40B4-BE49-F238E27FC236}">
                <a16:creationId xmlns="" xmlns:a16="http://schemas.microsoft.com/office/drawing/2014/main" id="{BFE8C639-28A5-490C-8D30-8EAFF27EF8C7}"/>
              </a:ext>
            </a:extLst>
          </p:cNvPr>
          <p:cNvSpPr/>
          <p:nvPr/>
        </p:nvSpPr>
        <p:spPr>
          <a:xfrm>
            <a:off x="396611" y="1042514"/>
            <a:ext cx="6708869" cy="5430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144000" rtlCol="0" anchor="ctr"/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Цели: </a:t>
            </a:r>
          </a:p>
          <a:p>
            <a:endParaRPr lang="ru-RU" sz="1000" b="1" u="sng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•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показать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возможность использования </a:t>
            </a:r>
          </a:p>
          <a:p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педагогической сфере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 онлайн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оффлайн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форматах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). 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•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выделить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его особенности,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• рекомендовать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основные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действия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для включения их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методику преподавания дисциплин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 высшей школе для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создания учебных задач, для передачи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явного и неявного знания. 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510508" y="909350"/>
            <a:ext cx="3798679" cy="543068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400" b="1" dirty="0">
                <a:latin typeface="Franklin Gothic Medium" panose="020B0603020102020204" pitchFamily="34" charset="0"/>
              </a:rPr>
              <a:t>Педагогический </a:t>
            </a:r>
            <a:r>
              <a:rPr lang="ru-RU" sz="2400" b="1" dirty="0" err="1">
                <a:latin typeface="Franklin Gothic Medium" panose="020B0603020102020204" pitchFamily="34" charset="0"/>
              </a:rPr>
              <a:t>сторителлинг</a:t>
            </a:r>
            <a:r>
              <a:rPr lang="ru-RU" sz="2400" dirty="0">
                <a:latin typeface="Franklin Gothic Medium" panose="020B0603020102020204" pitchFamily="34" charset="0"/>
              </a:rPr>
              <a:t> </a:t>
            </a:r>
            <a:endParaRPr lang="ru-RU" sz="2400" dirty="0" smtClean="0">
              <a:latin typeface="Franklin Gothic Medium" panose="020B0603020102020204" pitchFamily="34" charset="0"/>
            </a:endParaRPr>
          </a:p>
          <a:p>
            <a:pPr fontAlgn="base"/>
            <a:r>
              <a:rPr lang="ru-RU" sz="2000" dirty="0" smtClean="0">
                <a:latin typeface="Franklin Gothic Medium" panose="020B0603020102020204" pitchFamily="34" charset="0"/>
              </a:rPr>
              <a:t>как </a:t>
            </a:r>
            <a:r>
              <a:rPr lang="ru-RU" sz="2000" dirty="0">
                <a:latin typeface="Franklin Gothic Medium" panose="020B0603020102020204" pitchFamily="34" charset="0"/>
              </a:rPr>
              <a:t>техника подачи учебной информации выполняет </a:t>
            </a:r>
            <a:r>
              <a:rPr lang="ru-RU" sz="2400" b="1" u="sng" dirty="0">
                <a:latin typeface="Franklin Gothic Medium" panose="020B0603020102020204" pitchFamily="34" charset="0"/>
              </a:rPr>
              <a:t>следующие функции</a:t>
            </a:r>
            <a:r>
              <a:rPr lang="ru-RU" sz="2400" dirty="0" smtClean="0">
                <a:latin typeface="Franklin Gothic Medium" panose="020B0603020102020204" pitchFamily="34" charset="0"/>
              </a:rPr>
              <a:t>:</a:t>
            </a:r>
          </a:p>
          <a:p>
            <a:pPr fontAlgn="base"/>
            <a:endParaRPr lang="ru-RU" sz="1100" dirty="0">
              <a:latin typeface="Franklin Gothic Medium" panose="020B0603020102020204" pitchFamily="34" charset="0"/>
            </a:endParaRPr>
          </a:p>
          <a:p>
            <a:pPr indent="457200" fontAlgn="base">
              <a:lnSpc>
                <a:spcPct val="120000"/>
              </a:lnSpc>
            </a:pPr>
            <a:r>
              <a:rPr lang="ru-RU" sz="2400" dirty="0" smtClean="0">
                <a:latin typeface="Franklin Gothic Medium" panose="020B0603020102020204" pitchFamily="34" charset="0"/>
              </a:rPr>
              <a:t>наставническая</a:t>
            </a:r>
            <a:r>
              <a:rPr lang="ru-RU" sz="2400" dirty="0">
                <a:latin typeface="Franklin Gothic Medium" panose="020B0603020102020204" pitchFamily="34" charset="0"/>
              </a:rPr>
              <a:t>;</a:t>
            </a:r>
          </a:p>
          <a:p>
            <a:pPr indent="457200" fontAlgn="base">
              <a:lnSpc>
                <a:spcPct val="120000"/>
              </a:lnSpc>
            </a:pPr>
            <a:r>
              <a:rPr lang="ru-RU" sz="2400" dirty="0">
                <a:latin typeface="Franklin Gothic Medium" panose="020B0603020102020204" pitchFamily="34" charset="0"/>
              </a:rPr>
              <a:t>воспитательная;</a:t>
            </a:r>
          </a:p>
          <a:p>
            <a:pPr indent="457200" fontAlgn="base">
              <a:lnSpc>
                <a:spcPct val="120000"/>
              </a:lnSpc>
            </a:pPr>
            <a:r>
              <a:rPr lang="ru-RU" sz="2400" dirty="0">
                <a:latin typeface="Franklin Gothic Medium" panose="020B0603020102020204" pitchFamily="34" charset="0"/>
              </a:rPr>
              <a:t>мотивирующая;</a:t>
            </a:r>
          </a:p>
          <a:p>
            <a:pPr indent="457200" fontAlgn="base">
              <a:lnSpc>
                <a:spcPct val="120000"/>
              </a:lnSpc>
            </a:pPr>
            <a:r>
              <a:rPr lang="ru-RU" sz="2400" dirty="0">
                <a:latin typeface="Franklin Gothic Medium" panose="020B0603020102020204" pitchFamily="34" charset="0"/>
              </a:rPr>
              <a:t>образовательная;</a:t>
            </a:r>
          </a:p>
          <a:p>
            <a:pPr indent="457200" fontAlgn="base">
              <a:lnSpc>
                <a:spcPct val="120000"/>
              </a:lnSpc>
            </a:pPr>
            <a:r>
              <a:rPr lang="ru-RU" sz="2400" dirty="0">
                <a:latin typeface="Franklin Gothic Medium" panose="020B0603020102020204" pitchFamily="34" charset="0"/>
              </a:rPr>
              <a:t>развивающая.</a:t>
            </a:r>
          </a:p>
          <a:p>
            <a:endParaRPr lang="ru-RU" sz="2200" dirty="0">
              <a:latin typeface="Georgia" panose="02040502050405020303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6611" y="1890941"/>
            <a:ext cx="408373" cy="2840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6930" y="5548541"/>
            <a:ext cx="387734" cy="2840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20109" y="1748898"/>
            <a:ext cx="408373" cy="2840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741327" y="3292313"/>
            <a:ext cx="381740" cy="3906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754643" y="3757859"/>
            <a:ext cx="381740" cy="3906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741327" y="4173885"/>
            <a:ext cx="381740" cy="3906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741327" y="4627536"/>
            <a:ext cx="381740" cy="3906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741327" y="5068086"/>
            <a:ext cx="381740" cy="3906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адержка 16">
            <a:extLst>
              <a:ext uri="{FF2B5EF4-FFF2-40B4-BE49-F238E27FC236}">
                <a16:creationId xmlns="" xmlns:a16="http://schemas.microsoft.com/office/drawing/2014/main" id="{C0BCABB6-3462-4E58-81AC-9621556F47D3}"/>
              </a:ext>
            </a:extLst>
          </p:cNvPr>
          <p:cNvSpPr/>
          <p:nvPr/>
        </p:nvSpPr>
        <p:spPr>
          <a:xfrm>
            <a:off x="0" y="571991"/>
            <a:ext cx="7395099" cy="53633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latin typeface="Georgia" panose="02040502050405020303" pitchFamily="18" charset="0"/>
              </a:rPr>
              <a:t>    Цели, функции и описание структуры</a:t>
            </a:r>
            <a:endParaRPr lang="ru-RU" sz="24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6">
            <a:extLst>
              <a:ext uri="{FF2B5EF4-FFF2-40B4-BE49-F238E27FC236}">
                <a16:creationId xmlns="" xmlns:a16="http://schemas.microsoft.com/office/drawing/2014/main" id="{616897B6-FE45-422D-9F6D-A4251E463CFE}"/>
              </a:ext>
            </a:extLst>
          </p:cNvPr>
          <p:cNvSpPr/>
          <p:nvPr/>
        </p:nvSpPr>
        <p:spPr>
          <a:xfrm>
            <a:off x="330890" y="218797"/>
            <a:ext cx="3910920" cy="6359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Классический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Реальная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жизненная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ситуация</a:t>
            </a:r>
          </a:p>
          <a:p>
            <a:pPr fontAlgn="base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(или придуманная история)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рассказывается преподавателем самостоятельно.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Обучающиеся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только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слушают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воспринимают информацию.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Классический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рассказ служит для трансляции 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вного знания. 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Явное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знание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 выражается вербально или существует в виде текста. При использовании классического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сторителлинга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преподаватель передает студентам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конкретную учебную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информацию: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правила,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base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теории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экспериментальные </a:t>
            </a:r>
          </a:p>
          <a:p>
            <a:pPr fontAlgn="base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законы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и пр.,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base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облеченную </a:t>
            </a:r>
          </a:p>
          <a:p>
            <a:pPr fontAlgn="base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яркую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форму. </a:t>
            </a:r>
          </a:p>
          <a:p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28286" y="770216"/>
            <a:ext cx="3362280" cy="3304736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base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base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Активный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сторителлинг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 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base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способствует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передаче не только явного, но и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неявного знания.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 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base"/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base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     Неявное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знание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 — это такой вид знания, который логически не оформляется и вербально не выражается.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Оно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особым образом проявляется в практической деятельности и представляет собой передачу умений и навыков.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200" i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70060" y="5544245"/>
            <a:ext cx="2419695" cy="11320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90000"/>
              </a:lnSpc>
            </a:pPr>
            <a:r>
              <a:rPr lang="ru-RU" sz="1600" b="1" dirty="0"/>
              <a:t>Два основных </a:t>
            </a:r>
            <a:endParaRPr lang="ru-RU" sz="1600" b="1" dirty="0" smtClean="0"/>
          </a:p>
          <a:p>
            <a:pPr fontAlgn="base">
              <a:lnSpc>
                <a:spcPct val="90000"/>
              </a:lnSpc>
            </a:pPr>
            <a:r>
              <a:rPr lang="ru-RU" sz="1600" b="1" dirty="0" smtClean="0"/>
              <a:t>вида </a:t>
            </a:r>
            <a:r>
              <a:rPr lang="ru-RU" sz="1600" b="1" dirty="0"/>
              <a:t>педагогического </a:t>
            </a:r>
            <a:r>
              <a:rPr lang="ru-RU" sz="1600" b="1" dirty="0" err="1"/>
              <a:t>сторителлинга</a:t>
            </a: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79008" y="854544"/>
            <a:ext cx="3955182" cy="572380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b="1" dirty="0" smtClean="0">
              <a:latin typeface="Georgia" panose="02040502050405020303" pitchFamily="18" charset="0"/>
            </a:endParaRPr>
          </a:p>
          <a:p>
            <a:pPr fontAlgn="base"/>
            <a:endParaRPr lang="ru-RU" b="1" dirty="0" smtClean="0">
              <a:latin typeface="Georgia" panose="02040502050405020303" pitchFamily="18" charset="0"/>
            </a:endParaRPr>
          </a:p>
          <a:p>
            <a:pPr fontAlgn="base"/>
            <a:r>
              <a:rPr lang="ru-RU" sz="2000" b="1" dirty="0" smtClean="0">
                <a:latin typeface="Georgia" panose="02040502050405020303" pitchFamily="18" charset="0"/>
              </a:rPr>
              <a:t>Активный </a:t>
            </a:r>
          </a:p>
          <a:p>
            <a:pPr fontAlgn="base"/>
            <a:r>
              <a:rPr lang="ru-RU" sz="2000" b="1" dirty="0" err="1" smtClean="0">
                <a:latin typeface="Georgia" panose="02040502050405020303" pitchFamily="18" charset="0"/>
              </a:rPr>
              <a:t>сторителлинг</a:t>
            </a:r>
            <a:endParaRPr lang="ru-RU" sz="2000" dirty="0">
              <a:latin typeface="Georgia" panose="02040502050405020303" pitchFamily="18" charset="0"/>
            </a:endParaRPr>
          </a:p>
          <a:p>
            <a:pPr fontAlgn="base"/>
            <a:r>
              <a:rPr lang="ru-RU" sz="1600" dirty="0">
                <a:latin typeface="Georgia" panose="02040502050405020303" pitchFamily="18" charset="0"/>
              </a:rPr>
              <a:t>Преподавателем задается «канва истории», определяются ее цели и задачи. 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fontAlgn="base"/>
            <a:r>
              <a:rPr lang="ru-RU" b="1" dirty="0" smtClean="0">
                <a:latin typeface="Georgia" panose="02040502050405020303" pitchFamily="18" charset="0"/>
              </a:rPr>
              <a:t>Слушатели</a:t>
            </a:r>
            <a:r>
              <a:rPr lang="ru-RU" dirty="0">
                <a:latin typeface="Georgia" panose="02040502050405020303" pitchFamily="18" charset="0"/>
              </a:rPr>
              <a:t> активно </a:t>
            </a:r>
            <a:r>
              <a:rPr lang="ru-RU" b="1" dirty="0" smtClean="0">
                <a:latin typeface="Georgia" panose="02040502050405020303" pitchFamily="18" charset="0"/>
              </a:rPr>
              <a:t>вовлекаются </a:t>
            </a:r>
            <a:r>
              <a:rPr lang="ru-RU" b="1" dirty="0">
                <a:latin typeface="Georgia" panose="02040502050405020303" pitchFamily="18" charset="0"/>
              </a:rPr>
              <a:t>в процесс создания</a:t>
            </a:r>
            <a:r>
              <a:rPr lang="ru-RU" dirty="0">
                <a:latin typeface="Georgia" panose="02040502050405020303" pitchFamily="18" charset="0"/>
              </a:rPr>
              <a:t> и рассказывания </a:t>
            </a:r>
            <a:r>
              <a:rPr lang="ru-RU" b="1" dirty="0">
                <a:latin typeface="Georgia" panose="02040502050405020303" pitchFamily="18" charset="0"/>
              </a:rPr>
              <a:t>историй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pPr fontAlgn="base"/>
            <a:endParaRPr lang="ru-RU" dirty="0">
              <a:latin typeface="Georgia" panose="02040502050405020303" pitchFamily="18" charset="0"/>
            </a:endParaRPr>
          </a:p>
          <a:p>
            <a:pPr fontAlgn="base"/>
            <a:r>
              <a:rPr lang="ru-RU" b="1" dirty="0">
                <a:latin typeface="Georgia" panose="02040502050405020303" pitchFamily="18" charset="0"/>
              </a:rPr>
              <a:t>Обучающиеся могут:</a:t>
            </a:r>
            <a:endParaRPr lang="ru-RU" dirty="0">
              <a:latin typeface="Georgia" panose="02040502050405020303" pitchFamily="18" charset="0"/>
            </a:endParaRPr>
          </a:p>
          <a:p>
            <a:pPr indent="457200" fontAlgn="base"/>
            <a:r>
              <a:rPr lang="ru-RU" dirty="0">
                <a:latin typeface="Georgia" panose="02040502050405020303" pitchFamily="18" charset="0"/>
              </a:rPr>
              <a:t>создавать истории самостоятельно, следуя заданию и рекомендациям преподавателя;</a:t>
            </a:r>
          </a:p>
          <a:p>
            <a:pPr indent="457200" fontAlgn="base"/>
            <a:r>
              <a:rPr lang="ru-RU" dirty="0">
                <a:latin typeface="Georgia" panose="02040502050405020303" pitchFamily="18" charset="0"/>
              </a:rPr>
              <a:t>моделировать различные ситуации и искать пути выхода;</a:t>
            </a:r>
          </a:p>
          <a:p>
            <a:pPr indent="457200" fontAlgn="base"/>
            <a:r>
              <a:rPr lang="ru-RU" dirty="0">
                <a:latin typeface="Georgia" panose="02040502050405020303" pitchFamily="18" charset="0"/>
              </a:rPr>
              <a:t>анализировать истории самостоятельно или с преподавателем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pPr fontAlgn="base"/>
            <a:endParaRPr lang="ru-RU" dirty="0"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Блок-схема: задержка 10"/>
          <p:cNvSpPr/>
          <p:nvPr/>
        </p:nvSpPr>
        <p:spPr>
          <a:xfrm flipH="1">
            <a:off x="3444536" y="282790"/>
            <a:ext cx="8747464" cy="581269"/>
          </a:xfrm>
          <a:prstGeom prst="flowChartDela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Введение»: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определение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понятий: цифрой, активный, классический…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203406" y="460999"/>
            <a:ext cx="362504" cy="309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041963" y="5389636"/>
            <a:ext cx="362504" cy="309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414989" y="3280435"/>
            <a:ext cx="301841" cy="4858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431716" y="3671235"/>
            <a:ext cx="301841" cy="3922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4468315" y="4753823"/>
            <a:ext cx="301841" cy="3922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4447977" y="5603234"/>
            <a:ext cx="301841" cy="3922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326822" y="1045107"/>
            <a:ext cx="362504" cy="309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8440675" y="2035654"/>
            <a:ext cx="301841" cy="5188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00883" y="4269540"/>
            <a:ext cx="3362280" cy="2171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Цифровой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—</a:t>
            </a:r>
          </a:p>
          <a:p>
            <a:pPr fontAlgn="base"/>
            <a:endParaRPr lang="ru-RU" sz="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формат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в котором рассказывание истории дополняется визуальным рядом 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hlinkClick r:id="rId2"/>
              </a:rPr>
              <a:t>видео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скрайбинг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майнд-мэп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 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hlinkClick r:id="rId4"/>
              </a:rPr>
              <a:t>инфографика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10106981" y="4074003"/>
            <a:ext cx="301841" cy="44279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 rot="20922677">
            <a:off x="3214506" y="0"/>
            <a:ext cx="1833473" cy="119090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•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легко для ДО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8" name="5-конечная звезда 27"/>
          <p:cNvSpPr/>
          <p:nvPr/>
        </p:nvSpPr>
        <p:spPr>
          <a:xfrm>
            <a:off x="8386376" y="928052"/>
            <a:ext cx="362504" cy="309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8290136" y="4304106"/>
            <a:ext cx="362504" cy="309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11446569" y="5637769"/>
            <a:ext cx="484727" cy="1006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6">
            <a:extLst>
              <a:ext uri="{FF2B5EF4-FFF2-40B4-BE49-F238E27FC236}">
                <a16:creationId xmlns="" xmlns:a16="http://schemas.microsoft.com/office/drawing/2014/main" id="{BFE8C639-28A5-490C-8D30-8EAFF27EF8C7}"/>
              </a:ext>
            </a:extLst>
          </p:cNvPr>
          <p:cNvSpPr/>
          <p:nvPr/>
        </p:nvSpPr>
        <p:spPr>
          <a:xfrm>
            <a:off x="5148969" y="313002"/>
            <a:ext cx="6927273" cy="64110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360000" rtlCol="0" anchor="ctr"/>
          <a:lstStyle/>
          <a:p>
            <a:pPr fontAlgn="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        </a:t>
            </a:r>
          </a:p>
          <a:p>
            <a:pPr fontAlgn="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t"/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t"/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fontAlgn="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indent="144000" fontAlgn="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indent="144000" fontAlgn="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) информационные компетенции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:</a:t>
            </a:r>
          </a:p>
          <a:p>
            <a:pPr indent="144000" fontAlgn="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умение обращаться со средствами ИКТ (компьютер, телефон,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звукозаписывающее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устройство и т.д.);</a:t>
            </a:r>
          </a:p>
          <a:p>
            <a:pPr indent="144000" fontAlgn="t">
              <a:buFontTx/>
              <a:buChar char="-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умение искать и сохранять найденную информацию;</a:t>
            </a:r>
          </a:p>
          <a:p>
            <a:pPr indent="144000" fontAlgn="t">
              <a:buFontTx/>
              <a:buChar char="-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умение создавать гипертекстовые и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мультимедииные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 объекты.</a:t>
            </a:r>
          </a:p>
          <a:p>
            <a:pPr indent="144000" fontAlgn="t">
              <a:buFontTx/>
              <a:buChar char="-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умение записывать и обрабатывать звуки;</a:t>
            </a:r>
          </a:p>
          <a:p>
            <a:pPr indent="144000" fontAlgn="t"/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indent="144000" fontAlgn="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б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) когнитивные компетенции:</a:t>
            </a:r>
          </a:p>
          <a:p>
            <a:pPr indent="144000" fontAlgn="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умение ставить учебные задачи и решать их;</a:t>
            </a:r>
          </a:p>
          <a:p>
            <a:pPr indent="144000" fontAlgn="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умение творчески и критически мыслить;</a:t>
            </a:r>
          </a:p>
          <a:p>
            <a:pPr indent="144000" fontAlgn="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организовывать собранную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и созданную информацию;</a:t>
            </a:r>
          </a:p>
          <a:p>
            <a:pPr indent="144000" fontAlgn="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умение извлекать уроки из прочитанного;</a:t>
            </a:r>
          </a:p>
          <a:p>
            <a:pPr marL="171450" indent="144000" fontAlgn="t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умение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быть внимательным к деталям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;</a:t>
            </a:r>
          </a:p>
          <a:p>
            <a:pPr marL="171450" indent="144000" fontAlgn="t">
              <a:buFontTx/>
              <a:buChar char="-"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indent="144000" fontAlgn="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в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) коммуникативные компетенции:</a:t>
            </a:r>
          </a:p>
          <a:p>
            <a:pPr indent="144000" fontAlgn="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умение эффективно использовать устную и письменную коммуникацию;</a:t>
            </a:r>
          </a:p>
          <a:p>
            <a:pPr indent="144000" fontAlgn="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умение работать в сотрудничестве;</a:t>
            </a:r>
          </a:p>
          <a:p>
            <a:pPr indent="144000" fontAlgn="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умение организовать коллективную деятельность;</a:t>
            </a:r>
          </a:p>
          <a:p>
            <a:pPr marL="171450" indent="144000" fontAlgn="t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умение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оценивать себя и других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;</a:t>
            </a:r>
          </a:p>
          <a:p>
            <a:pPr marL="171450" indent="144000" fontAlgn="t">
              <a:buFontTx/>
              <a:buChar char="-"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indent="144000" fontAlgn="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г) научно-исследовательские компетенции:</a:t>
            </a:r>
          </a:p>
          <a:p>
            <a:pPr indent="144000" fontAlgn="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умение собирать и отбирать данные;</a:t>
            </a:r>
          </a:p>
          <a:p>
            <a:pPr indent="144000" fontAlgn="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умение создавать проектные работы;</a:t>
            </a:r>
          </a:p>
          <a:p>
            <a:pPr indent="144000" fontAlgn="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- умение правильно цитировать источники;</a:t>
            </a:r>
          </a:p>
          <a:p>
            <a:endParaRPr lang="ru-RU" sz="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8069" y="628650"/>
            <a:ext cx="4617003" cy="6070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fontAlgn="base">
              <a:spcBef>
                <a:spcPts val="600"/>
              </a:spcBef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indent="457200" fontAlgn="base"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Цифровой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имеет ряд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преимуществ </a:t>
            </a:r>
          </a:p>
          <a:p>
            <a:pPr indent="252000" fontAlgn="base">
              <a:spcBef>
                <a:spcPts val="400"/>
              </a:spcBef>
            </a:pP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● сделать объяснение более убедительным и наглядным; </a:t>
            </a:r>
          </a:p>
          <a:p>
            <a:pPr indent="252000" fontAlgn="base">
              <a:spcBef>
                <a:spcPts val="400"/>
              </a:spcBef>
            </a:pP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● 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оперативно делиться </a:t>
            </a: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цифро-</a:t>
            </a:r>
          </a:p>
          <a:p>
            <a:pPr indent="252000" fontAlgn="base">
              <a:spcBef>
                <a:spcPts val="400"/>
              </a:spcBef>
            </a:pPr>
            <a:r>
              <a:rPr lang="ru-RU" sz="1700" spc="-1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выми</a:t>
            </a: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историями с </a:t>
            </a:r>
            <a:r>
              <a:rPr lang="ru-RU" sz="1700" spc="-1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обучающи</a:t>
            </a: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-</a:t>
            </a:r>
          </a:p>
          <a:p>
            <a:pPr indent="252000" fontAlgn="base">
              <a:spcBef>
                <a:spcPts val="400"/>
              </a:spcBef>
            </a:pPr>
            <a:r>
              <a:rPr lang="ru-RU" sz="1700" spc="-1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мися</a:t>
            </a: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коллегами; </a:t>
            </a:r>
            <a:endParaRPr lang="ru-RU" sz="1700" spc="-1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252000" fontAlgn="base">
              <a:spcBef>
                <a:spcPts val="400"/>
              </a:spcBef>
            </a:pP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● 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индивидуализировать </a:t>
            </a:r>
            <a:endParaRPr lang="ru-RU" sz="1700" spc="-1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252000" fontAlgn="base">
              <a:spcBef>
                <a:spcPts val="400"/>
              </a:spcBef>
            </a:pP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обучение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; </a:t>
            </a:r>
            <a:endParaRPr lang="ru-RU" sz="1700" spc="-1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252000" fontAlgn="base">
              <a:spcBef>
                <a:spcPts val="400"/>
              </a:spcBef>
            </a:pP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● 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смоделировать различные </a:t>
            </a: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ситуации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процессы и </a:t>
            </a: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явления</a:t>
            </a:r>
            <a:b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без 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особых финансовых </a:t>
            </a: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временных затрат; </a:t>
            </a:r>
            <a:endParaRPr lang="ru-RU" sz="1700" spc="-1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252000" fontAlgn="base">
              <a:spcBef>
                <a:spcPts val="400"/>
              </a:spcBef>
            </a:pP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● 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повысить </a:t>
            </a:r>
            <a:r>
              <a:rPr lang="ru-RU" sz="1700" spc="-1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вовлечённость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студентов в процесс обучения; </a:t>
            </a:r>
            <a:endParaRPr lang="ru-RU" sz="1700" spc="-1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252000" fontAlgn="base">
              <a:spcBef>
                <a:spcPts val="400"/>
              </a:spcBef>
            </a:pPr>
            <a:r>
              <a:rPr lang="ru-RU" sz="1700" spc="-1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● 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сохранить цифровому рассказу структуру и основные элементы традиционного </a:t>
            </a:r>
            <a:r>
              <a:rPr lang="ru-RU" sz="1700" spc="-1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сторителлинга</a:t>
            </a:r>
            <a:r>
              <a:rPr lang="ru-RU" sz="1700" spc="-1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при этом даёт возможность существенно расширить формат подачи информации.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88199" y="2095014"/>
            <a:ext cx="408373" cy="2840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88199" y="2965204"/>
            <a:ext cx="387734" cy="2840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7560" y="1433058"/>
            <a:ext cx="408373" cy="2840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75933" y="767812"/>
            <a:ext cx="381740" cy="3906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адержка 16">
            <a:extLst>
              <a:ext uri="{FF2B5EF4-FFF2-40B4-BE49-F238E27FC236}">
                <a16:creationId xmlns="" xmlns:a16="http://schemas.microsoft.com/office/drawing/2014/main" id="{C0BCABB6-3462-4E58-81AC-9621556F47D3}"/>
              </a:ext>
            </a:extLst>
          </p:cNvPr>
          <p:cNvSpPr/>
          <p:nvPr/>
        </p:nvSpPr>
        <p:spPr>
          <a:xfrm>
            <a:off x="0" y="119762"/>
            <a:ext cx="7395099" cy="53633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latin typeface="Georgia" panose="02040502050405020303" pitchFamily="18" charset="0"/>
              </a:rPr>
              <a:t>   Введение: цифровой </a:t>
            </a:r>
            <a:r>
              <a:rPr lang="ru-RU" sz="2400" i="1" dirty="0" err="1" smtClean="0">
                <a:latin typeface="Georgia" panose="02040502050405020303" pitchFamily="18" charset="0"/>
              </a:rPr>
              <a:t>сторителлинг</a:t>
            </a:r>
            <a:endParaRPr lang="ru-RU" sz="2400" i="1" dirty="0">
              <a:latin typeface="Georgia" panose="02040502050405020303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08838" y="3592897"/>
            <a:ext cx="387734" cy="2840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74750" y="4646527"/>
            <a:ext cx="387734" cy="2840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88199" y="5267231"/>
            <a:ext cx="387734" cy="2840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84520" y="642291"/>
            <a:ext cx="2983345" cy="12604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Ряд компетенций, формированию которых способствует данная педагогическая технология:</a:t>
            </a:r>
          </a:p>
        </p:txBody>
      </p:sp>
      <p:sp>
        <p:nvSpPr>
          <p:cNvPr id="21" name="5-конечная звезда 20"/>
          <p:cNvSpPr/>
          <p:nvPr/>
        </p:nvSpPr>
        <p:spPr>
          <a:xfrm>
            <a:off x="5484520" y="656092"/>
            <a:ext cx="381740" cy="3906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3326" y="1272529"/>
            <a:ext cx="1579246" cy="32669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Применение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технологии цифрового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сторителлинга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 в обучении соответствует тенденции перехода от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ЗНАНИЕВОЙ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парадигмы к парадигме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КОМПЕТЕНТ-НОСТЕЙ.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3651028" y="1326526"/>
            <a:ext cx="381740" cy="39061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636463" y="3315186"/>
            <a:ext cx="4294718" cy="3209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5. СНИМАЕТ ПСИХОЛОГИЧЕСКИЙ ГРУЗ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. </a:t>
            </a:r>
          </a:p>
          <a:p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Сторителлинг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позволяет достичь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психотерапевтического эффекта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за счёт простого проговаривания своей истории.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многих обществах постепенно происходила атрофия навыка проговаривания своих эмоций, что в конечном итоге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приведет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к тому, что нынешнее поколение практически неспособно говорить о чувствах. Истории возвращают нас к необходимости столкновения с собственными чувствами и дают возможность их сублимировать.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Блок-схема: задержка 6">
            <a:extLst>
              <a:ext uri="{FF2B5EF4-FFF2-40B4-BE49-F238E27FC236}">
                <a16:creationId xmlns="" xmlns:a16="http://schemas.microsoft.com/office/drawing/2014/main" id="{C0BCABB6-3462-4E58-81AC-9621556F47D3}"/>
              </a:ext>
            </a:extLst>
          </p:cNvPr>
          <p:cNvSpPr/>
          <p:nvPr/>
        </p:nvSpPr>
        <p:spPr>
          <a:xfrm>
            <a:off x="-1" y="119762"/>
            <a:ext cx="8247355" cy="536330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latin typeface="Georgia" panose="02040502050405020303" pitchFamily="18" charset="0"/>
              </a:rPr>
              <a:t>Ц</a:t>
            </a:r>
            <a:r>
              <a:rPr lang="ru-RU" sz="2000" i="1" dirty="0" smtClean="0">
                <a:latin typeface="Georgia" panose="02040502050405020303" pitchFamily="18" charset="0"/>
              </a:rPr>
              <a:t>ифровой </a:t>
            </a:r>
            <a:r>
              <a:rPr lang="ru-RU" sz="2000" i="1" dirty="0" err="1" smtClean="0">
                <a:latin typeface="Georgia" panose="02040502050405020303" pitchFamily="18" charset="0"/>
              </a:rPr>
              <a:t>сторителлинг</a:t>
            </a:r>
            <a:r>
              <a:rPr lang="ru-RU" sz="2000" i="1" dirty="0" smtClean="0">
                <a:latin typeface="Georgia" panose="02040502050405020303" pitchFamily="18" charset="0"/>
              </a:rPr>
              <a:t> – практическая значимость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21499" y="1217291"/>
            <a:ext cx="2609094" cy="2281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2.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НАЛАЖИВАЕТ ОТНОШЕНИЯ. </a:t>
            </a:r>
          </a:p>
          <a:p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Сторителлинг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сближает, это очень важный элемент в построении доверия 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научении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эмпатии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.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При живом общении происходит обмен эмоциями.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9764" y="810836"/>
            <a:ext cx="3161193" cy="25043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1. </a:t>
            </a:r>
            <a:r>
              <a:rPr lang="ru-RU" sz="1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РАЗВИВАЕТ ВООБРАЖЕНИЕ.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Переоценить </a:t>
            </a:r>
            <a:r>
              <a:rPr lang="ru-RU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важность </a:t>
            </a:r>
            <a:r>
              <a:rPr lang="ru-RU" sz="1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развития фантазии и креативности </a:t>
            </a:r>
            <a:r>
              <a:rPr lang="ru-RU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сложно. Футурологи всё чаще говорят о том, что именно эти творческие способности будут чуть ли не единственными, которые дадут нам конкурентное преимущество перед разумными машинами.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1136" y="844858"/>
            <a:ext cx="3047262" cy="2281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3. ПОМОГАЕТ ПРЕОДОЛЕТЬ СТРАХ ПУБЛИЧНОГО ВЫСТУПЛЕНИЯ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 Рассказать историю – отличный способ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преодолеть свои слабости.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Научиться владеть вниманием аудитории, не бояться её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.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 (Даже в цифровом варианте).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43" y="3562164"/>
            <a:ext cx="4564048" cy="3077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4</a:t>
            </a:r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САМОПОЗНАНИЕ И САМОПРИНЯТИЕ.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Способ нахождения своего </a:t>
            </a:r>
            <a:r>
              <a:rPr lang="ru-RU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собственного неповторимого стиля. </a:t>
            </a:r>
            <a:r>
              <a:rPr lang="ru-RU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Не </a:t>
            </a:r>
            <a:r>
              <a:rPr lang="ru-RU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надо никого играть, наоборот – нужно оставаться собой и рассказывать историю через себя, через призму своего опыта. </a:t>
            </a:r>
            <a:endParaRPr lang="ru-RU" sz="14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То </a:t>
            </a:r>
            <a:r>
              <a:rPr lang="ru-RU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есть, чтобы найти свою историю, надо научиться </a:t>
            </a:r>
            <a:r>
              <a:rPr lang="ru-RU" sz="1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прислушиваться к себе</a:t>
            </a:r>
            <a:r>
              <a:rPr lang="ru-RU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. О</a:t>
            </a:r>
            <a:r>
              <a:rPr lang="ru-RU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чень </a:t>
            </a:r>
            <a:r>
              <a:rPr lang="ru-RU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полезный навык, особенно в современных реалиях, когда информация щедрым потоком льётся со всех сторон и зачастую наш собственный внутренний голос просто растворяется в ней.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. </a:t>
            </a:r>
            <a:endParaRPr lang="ru-RU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21030732">
            <a:off x="9021630" y="236890"/>
            <a:ext cx="2919128" cy="188663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•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Развитие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эмоциона-льного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интеллекта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 flipH="1">
            <a:off x="4891594" y="2902998"/>
            <a:ext cx="1606227" cy="3389433"/>
          </a:xfrm>
          <a:custGeom>
            <a:avLst/>
            <a:gdLst>
              <a:gd name="connsiteX0" fmla="*/ 0 w 1668949"/>
              <a:gd name="connsiteY0" fmla="*/ 0 h 3228155"/>
              <a:gd name="connsiteX1" fmla="*/ 648070 w 1668949"/>
              <a:gd name="connsiteY1" fmla="*/ 133165 h 3228155"/>
              <a:gd name="connsiteX2" fmla="*/ 568171 w 1668949"/>
              <a:gd name="connsiteY2" fmla="*/ 648070 h 3228155"/>
              <a:gd name="connsiteX3" fmla="*/ 870011 w 1668949"/>
              <a:gd name="connsiteY3" fmla="*/ 1233996 h 3228155"/>
              <a:gd name="connsiteX4" fmla="*/ 585926 w 1668949"/>
              <a:gd name="connsiteY4" fmla="*/ 1917576 h 3228155"/>
              <a:gd name="connsiteX5" fmla="*/ 932155 w 1668949"/>
              <a:gd name="connsiteY5" fmla="*/ 2929631 h 3228155"/>
              <a:gd name="connsiteX6" fmla="*/ 1606858 w 1668949"/>
              <a:gd name="connsiteY6" fmla="*/ 3195961 h 3228155"/>
              <a:gd name="connsiteX7" fmla="*/ 1597980 w 1668949"/>
              <a:gd name="connsiteY7" fmla="*/ 3213716 h 322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949" h="3228155">
                <a:moveTo>
                  <a:pt x="0" y="0"/>
                </a:moveTo>
                <a:cubicBezTo>
                  <a:pt x="276687" y="12576"/>
                  <a:pt x="553375" y="25153"/>
                  <a:pt x="648070" y="133165"/>
                </a:cubicBezTo>
                <a:cubicBezTo>
                  <a:pt x="742765" y="241177"/>
                  <a:pt x="531181" y="464598"/>
                  <a:pt x="568171" y="648070"/>
                </a:cubicBezTo>
                <a:cubicBezTo>
                  <a:pt x="605161" y="831542"/>
                  <a:pt x="867052" y="1022412"/>
                  <a:pt x="870011" y="1233996"/>
                </a:cubicBezTo>
                <a:cubicBezTo>
                  <a:pt x="872970" y="1445580"/>
                  <a:pt x="575569" y="1634970"/>
                  <a:pt x="585926" y="1917576"/>
                </a:cubicBezTo>
                <a:cubicBezTo>
                  <a:pt x="596283" y="2200182"/>
                  <a:pt x="762000" y="2716567"/>
                  <a:pt x="932155" y="2929631"/>
                </a:cubicBezTo>
                <a:cubicBezTo>
                  <a:pt x="1102310" y="3142695"/>
                  <a:pt x="1495887" y="3148614"/>
                  <a:pt x="1606858" y="3195961"/>
                </a:cubicBezTo>
                <a:cubicBezTo>
                  <a:pt x="1717829" y="3243309"/>
                  <a:pt x="1657904" y="3228512"/>
                  <a:pt x="1597980" y="3213716"/>
                </a:cubicBezTo>
              </a:path>
            </a:pathLst>
          </a:custGeom>
          <a:noFill/>
          <a:ln w="25400">
            <a:prstDash val="sys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59222" y="728713"/>
            <a:ext cx="409117" cy="3551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419333" y="1098369"/>
            <a:ext cx="409117" cy="3551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44865" y="3510938"/>
            <a:ext cx="409117" cy="3551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130593" y="728714"/>
            <a:ext cx="409117" cy="3551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6497822" y="3384610"/>
            <a:ext cx="409117" cy="3551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rot="20258593">
            <a:off x="9123839" y="486697"/>
            <a:ext cx="409117" cy="355107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855675" y="633735"/>
            <a:ext cx="5724397" cy="59598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9052" y="692459"/>
            <a:ext cx="5617866" cy="59598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006" y="976967"/>
            <a:ext cx="11043822" cy="6186309"/>
          </a:xfrm>
          <a:prstGeom prst="rect">
            <a:avLst/>
          </a:prstGeom>
        </p:spPr>
        <p:txBody>
          <a:bodyPr wrap="square" numCol="2" spcCol="648000">
            <a:spAutoFit/>
          </a:bodyPr>
          <a:lstStyle/>
          <a:p>
            <a:pPr indent="45720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 присутствие идеи: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идея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лежит в основе каждой истории. Рассказчик должен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отразить основную идею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мысль по ходу повествования, показать идею с различных сторон. В этом случае слушателю станет понятно, о чём же была история.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endParaRPr lang="ru-RU" sz="16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б) наличие героя: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герой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является движущей силой истории.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Герою присущ свой характер.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Герой не всегда должен вызывать симпатию, но он должен быть цельным. Для полного понимания поступков героя слушателю необходимо быть знакомым с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контекстом.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Герой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должен совершать поступки.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идеале – решать проблемы, получая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результате награду.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Необходимо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действие.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 история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проецирует смысл</a:t>
            </a:r>
          </a:p>
          <a:p>
            <a:pPr indent="45720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действительной жизни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: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истории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связаны с реальной жизнью.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endParaRPr lang="ru-RU" sz="16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Находя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аналогии,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метафоры 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реальном мире,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слушатель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может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выявить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универсальные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проблемы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противоречия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найти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возможные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удачные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неудачные пути их решения. </a:t>
            </a:r>
          </a:p>
          <a:p>
            <a:pPr indent="457200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 следование структуре: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развитие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истории должно происходить по заранее намеченному плану –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сюжет, завязка, описание, кульминация и развязка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) логика и связность повествования: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кроме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следования структуре, важно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логическая связь всех эпизодов истории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, наличие описаний и метафор. Это позволяет удержать внимание слушателей, сохранить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интерес к повествованию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0" y="200469"/>
            <a:ext cx="10298430" cy="58272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Введение: критерии 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эффективности </a:t>
            </a:r>
            <a:r>
              <a:rPr lang="ru-RU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сторителлинга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00411" y="1051972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32146" y="2731081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5958619" y="3432700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971845" y="4642074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32146" y="5674734"/>
            <a:ext cx="692458" cy="2695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 rot="21030732">
            <a:off x="4267331" y="4601735"/>
            <a:ext cx="1991403" cy="135040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•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легко для видео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32785" y="386681"/>
            <a:ext cx="2440064" cy="26366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Принципы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хороших историй: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Простота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Неожиданность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Конкретность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Реалистичность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Эмоциональность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Овал 16"/>
          <p:cNvSpPr/>
          <p:nvPr/>
        </p:nvSpPr>
        <p:spPr>
          <a:xfrm>
            <a:off x="10652817" y="5298324"/>
            <a:ext cx="1432264" cy="14293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5658" y="5088086"/>
            <a:ext cx="1463857" cy="1807008"/>
          </a:xfrm>
          <a:prstGeom prst="rect">
            <a:avLst/>
          </a:prstGeom>
        </p:spPr>
      </p:pic>
      <p:sp>
        <p:nvSpPr>
          <p:cNvPr id="19" name="5-конечная звезда 18"/>
          <p:cNvSpPr/>
          <p:nvPr/>
        </p:nvSpPr>
        <p:spPr>
          <a:xfrm>
            <a:off x="9534029" y="546598"/>
            <a:ext cx="471106" cy="49427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 rot="20258593">
            <a:off x="4460730" y="4841299"/>
            <a:ext cx="409117" cy="355107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7730</TotalTime>
  <Words>1978</Words>
  <Application>Microsoft Office PowerPoint</Application>
  <PresentationFormat>Широкоэкранный</PresentationFormat>
  <Paragraphs>382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Franklin Gothic Medium</vt:lpstr>
      <vt:lpstr>Georgia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Наташа</cp:lastModifiedBy>
  <cp:revision>632</cp:revision>
  <dcterms:created xsi:type="dcterms:W3CDTF">2018-11-08T18:12:07Z</dcterms:created>
  <dcterms:modified xsi:type="dcterms:W3CDTF">2020-05-07T07:41:35Z</dcterms:modified>
</cp:coreProperties>
</file>