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7" r:id="rId3"/>
  </p:sldMasterIdLst>
  <p:notesMasterIdLst>
    <p:notesMasterId r:id="rId93"/>
  </p:notesMasterIdLst>
  <p:sldIdLst>
    <p:sldId id="1194" r:id="rId4"/>
    <p:sldId id="1208" r:id="rId5"/>
    <p:sldId id="1196" r:id="rId6"/>
    <p:sldId id="1197" r:id="rId7"/>
    <p:sldId id="1198" r:id="rId8"/>
    <p:sldId id="1199" r:id="rId9"/>
    <p:sldId id="1200" r:id="rId10"/>
    <p:sldId id="1201" r:id="rId11"/>
    <p:sldId id="1202" r:id="rId12"/>
    <p:sldId id="1203" r:id="rId13"/>
    <p:sldId id="1204" r:id="rId14"/>
    <p:sldId id="1205" r:id="rId15"/>
    <p:sldId id="1206" r:id="rId16"/>
    <p:sldId id="1207" r:id="rId17"/>
    <p:sldId id="1209" r:id="rId18"/>
    <p:sldId id="1210" r:id="rId19"/>
    <p:sldId id="1155" r:id="rId20"/>
    <p:sldId id="1059" r:id="rId21"/>
    <p:sldId id="1211" r:id="rId22"/>
    <p:sldId id="1060" r:id="rId23"/>
    <p:sldId id="1061" r:id="rId24"/>
    <p:sldId id="1212" r:id="rId25"/>
    <p:sldId id="1213" r:id="rId26"/>
    <p:sldId id="1159" r:id="rId27"/>
    <p:sldId id="1064" r:id="rId28"/>
    <p:sldId id="1065" r:id="rId29"/>
    <p:sldId id="1066" r:id="rId30"/>
    <p:sldId id="1267" r:id="rId31"/>
    <p:sldId id="1071" r:id="rId32"/>
    <p:sldId id="1120" r:id="rId33"/>
    <p:sldId id="1074" r:id="rId34"/>
    <p:sldId id="1141" r:id="rId35"/>
    <p:sldId id="1136" r:id="rId36"/>
    <p:sldId id="1142" r:id="rId37"/>
    <p:sldId id="1180" r:id="rId38"/>
    <p:sldId id="1145" r:id="rId39"/>
    <p:sldId id="1147" r:id="rId40"/>
    <p:sldId id="1135" r:id="rId41"/>
    <p:sldId id="1214" r:id="rId42"/>
    <p:sldId id="1219" r:id="rId43"/>
    <p:sldId id="1220" r:id="rId44"/>
    <p:sldId id="1221" r:id="rId45"/>
    <p:sldId id="1222" r:id="rId46"/>
    <p:sldId id="1223" r:id="rId47"/>
    <p:sldId id="1224" r:id="rId48"/>
    <p:sldId id="1225" r:id="rId49"/>
    <p:sldId id="1226" r:id="rId50"/>
    <p:sldId id="1227" r:id="rId51"/>
    <p:sldId id="1228" r:id="rId52"/>
    <p:sldId id="1229" r:id="rId53"/>
    <p:sldId id="1230" r:id="rId54"/>
    <p:sldId id="1231" r:id="rId55"/>
    <p:sldId id="1232" r:id="rId56"/>
    <p:sldId id="1233" r:id="rId57"/>
    <p:sldId id="1234" r:id="rId58"/>
    <p:sldId id="1235" r:id="rId59"/>
    <p:sldId id="1237" r:id="rId60"/>
    <p:sldId id="1238" r:id="rId61"/>
    <p:sldId id="1239" r:id="rId62"/>
    <p:sldId id="1240" r:id="rId63"/>
    <p:sldId id="1241" r:id="rId64"/>
    <p:sldId id="1242" r:id="rId65"/>
    <p:sldId id="1243" r:id="rId66"/>
    <p:sldId id="1244" r:id="rId67"/>
    <p:sldId id="1245" r:id="rId68"/>
    <p:sldId id="1246" r:id="rId69"/>
    <p:sldId id="1247" r:id="rId70"/>
    <p:sldId id="1248" r:id="rId71"/>
    <p:sldId id="1249" r:id="rId72"/>
    <p:sldId id="1250" r:id="rId73"/>
    <p:sldId id="1251" r:id="rId74"/>
    <p:sldId id="1252" r:id="rId75"/>
    <p:sldId id="1253" r:id="rId76"/>
    <p:sldId id="1254" r:id="rId77"/>
    <p:sldId id="1255" r:id="rId78"/>
    <p:sldId id="1256" r:id="rId79"/>
    <p:sldId id="1257" r:id="rId80"/>
    <p:sldId id="1258" r:id="rId81"/>
    <p:sldId id="1259" r:id="rId82"/>
    <p:sldId id="1260" r:id="rId83"/>
    <p:sldId id="1261" r:id="rId84"/>
    <p:sldId id="1262" r:id="rId85"/>
    <p:sldId id="1263" r:id="rId86"/>
    <p:sldId id="1264" r:id="rId87"/>
    <p:sldId id="1265" r:id="rId88"/>
    <p:sldId id="1034" r:id="rId89"/>
    <p:sldId id="1266" r:id="rId90"/>
    <p:sldId id="1039" r:id="rId91"/>
    <p:sldId id="1218" r:id="rId9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FF"/>
    <a:srgbClr val="66FF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Средний стиль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202B0CA-FC54-4496-8BCA-5EF66A818D29}" styleName="Темный стиль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679" autoAdjust="0"/>
    <p:restoredTop sz="94494" autoAdjust="0"/>
  </p:normalViewPr>
  <p:slideViewPr>
    <p:cSldViewPr>
      <p:cViewPr varScale="1">
        <p:scale>
          <a:sx n="110" d="100"/>
          <a:sy n="110" d="100"/>
        </p:scale>
        <p:origin x="-164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97"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diagrams/_rels/data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 Id="rId4" Type="http://schemas.openxmlformats.org/officeDocument/2006/relationships/image" Target="../media/image2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 Id="rId4"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0B1BCB-1DA7-4498-949C-F010768C30B8}" type="doc">
      <dgm:prSet loTypeId="urn:microsoft.com/office/officeart/2005/8/layout/vList4" loCatId="list" qsTypeId="urn:microsoft.com/office/officeart/2005/8/quickstyle/simple3" qsCatId="simple" csTypeId="urn:microsoft.com/office/officeart/2005/8/colors/colorful2" csCatId="colorful" phldr="1"/>
      <dgm:spPr/>
      <dgm:t>
        <a:bodyPr/>
        <a:lstStyle/>
        <a:p>
          <a:endParaRPr lang="ru-RU"/>
        </a:p>
      </dgm:t>
    </dgm:pt>
    <dgm:pt modelId="{CFA9B06F-73EA-482C-8373-75068C4B60B1}">
      <dgm:prSet phldrT="[Текст]" custT="1"/>
      <dgm:spPr/>
      <dgm:t>
        <a:bodyPr/>
        <a:lstStyle/>
        <a:p>
          <a:r>
            <a:rPr lang="en-US" sz="2000" b="1" dirty="0" smtClean="0"/>
            <a:t>ENERGY</a:t>
          </a:r>
          <a:endParaRPr lang="ru-RU" sz="2000" b="1" dirty="0" smtClean="0"/>
        </a:p>
        <a:p>
          <a:r>
            <a:rPr lang="en-US" sz="2000" b="0" dirty="0" smtClean="0"/>
            <a:t>When 1 g of fat is oxidized, 38.9 kJ of energy is released</a:t>
          </a:r>
          <a:endParaRPr lang="ru-RU" sz="2000" b="0" dirty="0"/>
        </a:p>
      </dgm:t>
    </dgm:pt>
    <dgm:pt modelId="{5A46D509-4177-401E-BB65-B2C8D4C41535}" type="parTrans" cxnId="{976A13FA-5819-45DA-845D-F2E5BF6F990A}">
      <dgm:prSet/>
      <dgm:spPr/>
      <dgm:t>
        <a:bodyPr/>
        <a:lstStyle/>
        <a:p>
          <a:endParaRPr lang="ru-RU" sz="2400"/>
        </a:p>
      </dgm:t>
    </dgm:pt>
    <dgm:pt modelId="{28B177FF-9E56-4AC1-81DB-397024F3916B}" type="sibTrans" cxnId="{976A13FA-5819-45DA-845D-F2E5BF6F990A}">
      <dgm:prSet/>
      <dgm:spPr/>
      <dgm:t>
        <a:bodyPr/>
        <a:lstStyle/>
        <a:p>
          <a:endParaRPr lang="ru-RU" sz="2400"/>
        </a:p>
      </dgm:t>
    </dgm:pt>
    <dgm:pt modelId="{1818B1E1-FDF6-42C8-BA83-C2345C67786A}">
      <dgm:prSet phldrT="[Текст]" custT="1"/>
      <dgm:spPr/>
      <dgm:t>
        <a:bodyPr/>
        <a:lstStyle/>
        <a:p>
          <a:r>
            <a:rPr lang="en-GB" sz="2000" b="1" dirty="0" smtClean="0"/>
            <a:t>STRUCTURE</a:t>
          </a:r>
          <a:endParaRPr lang="ru-RU" sz="2000" b="1" dirty="0" smtClean="0"/>
        </a:p>
        <a:p>
          <a:r>
            <a:rPr lang="en-US" sz="2000" b="0" dirty="0" smtClean="0"/>
            <a:t>Are part of the cell (fatty inclusions)</a:t>
          </a:r>
          <a:endParaRPr lang="ru-RU" sz="2000" b="0" dirty="0"/>
        </a:p>
      </dgm:t>
    </dgm:pt>
    <dgm:pt modelId="{36FFC95F-CE11-48EB-BEBB-C3DFFB2983AA}" type="parTrans" cxnId="{A4E5F75D-C0F6-435D-A646-1E71B0D02F2D}">
      <dgm:prSet/>
      <dgm:spPr/>
      <dgm:t>
        <a:bodyPr/>
        <a:lstStyle/>
        <a:p>
          <a:endParaRPr lang="ru-RU" sz="2400"/>
        </a:p>
      </dgm:t>
    </dgm:pt>
    <dgm:pt modelId="{CA838718-E654-47F7-B1A4-CDED485234FB}" type="sibTrans" cxnId="{A4E5F75D-C0F6-435D-A646-1E71B0D02F2D}">
      <dgm:prSet/>
      <dgm:spPr/>
      <dgm:t>
        <a:bodyPr/>
        <a:lstStyle/>
        <a:p>
          <a:endParaRPr lang="ru-RU" sz="2400"/>
        </a:p>
      </dgm:t>
    </dgm:pt>
    <dgm:pt modelId="{91B38871-2DC0-4E13-9AD0-543996D3A1B9}">
      <dgm:prSet phldrT="[Текст]" custT="1"/>
      <dgm:spPr/>
      <dgm:t>
        <a:bodyPr/>
        <a:lstStyle/>
        <a:p>
          <a:r>
            <a:rPr lang="en-US" sz="2000" b="1" dirty="0" smtClean="0"/>
            <a:t>SOURCES OF ENDOGENOUS WATER</a:t>
          </a:r>
          <a:endParaRPr lang="ru-RU" sz="2000" b="1" dirty="0" smtClean="0"/>
        </a:p>
        <a:p>
          <a:r>
            <a:rPr lang="en-US" sz="2000" b="0" dirty="0" smtClean="0"/>
            <a:t>Oxidation of 100 g of fat releases 107 ml of H2O</a:t>
          </a:r>
          <a:endParaRPr lang="ru-RU" sz="2000" b="0" dirty="0"/>
        </a:p>
      </dgm:t>
    </dgm:pt>
    <dgm:pt modelId="{FA5828E8-61A3-4EB3-A371-FF56F1C70D0D}" type="parTrans" cxnId="{E5532A27-D827-4CAD-98DE-6A56710CADC3}">
      <dgm:prSet/>
      <dgm:spPr/>
      <dgm:t>
        <a:bodyPr/>
        <a:lstStyle/>
        <a:p>
          <a:endParaRPr lang="ru-RU" sz="2400"/>
        </a:p>
      </dgm:t>
    </dgm:pt>
    <dgm:pt modelId="{170A3432-C101-4E08-BC4A-D14126DB89EF}" type="sibTrans" cxnId="{E5532A27-D827-4CAD-98DE-6A56710CADC3}">
      <dgm:prSet/>
      <dgm:spPr/>
      <dgm:t>
        <a:bodyPr/>
        <a:lstStyle/>
        <a:p>
          <a:endParaRPr lang="ru-RU" sz="2400"/>
        </a:p>
      </dgm:t>
    </dgm:pt>
    <dgm:pt modelId="{5F10A493-0C90-4517-A394-0532A1BAFDE5}">
      <dgm:prSet phldrT="[Текст]" custT="1"/>
      <dgm:spPr/>
      <dgm:t>
        <a:bodyPr/>
        <a:lstStyle/>
        <a:p>
          <a:r>
            <a:rPr lang="en-US" sz="2000" b="1" dirty="0" smtClean="0"/>
            <a:t>STORAGE</a:t>
          </a:r>
          <a:endParaRPr lang="ru-RU" sz="2000" b="1" dirty="0" smtClean="0"/>
        </a:p>
        <a:p>
          <a:r>
            <a:rPr lang="en-US" sz="2000" b="0" dirty="0" smtClean="0"/>
            <a:t>Fat depots - "energy canned food" for later</a:t>
          </a:r>
          <a:endParaRPr lang="ru-RU" sz="2000" b="0" dirty="0"/>
        </a:p>
      </dgm:t>
    </dgm:pt>
    <dgm:pt modelId="{4B63F8A7-BEFC-4AA4-82E0-8DBFFAA39641}" type="parTrans" cxnId="{013DF25D-7AB8-49CB-835C-F0FE71C1DBB9}">
      <dgm:prSet/>
      <dgm:spPr/>
      <dgm:t>
        <a:bodyPr/>
        <a:lstStyle/>
        <a:p>
          <a:endParaRPr lang="ru-RU" sz="2400"/>
        </a:p>
      </dgm:t>
    </dgm:pt>
    <dgm:pt modelId="{B30447E5-2CB9-4989-AB55-FC564570A327}" type="sibTrans" cxnId="{013DF25D-7AB8-49CB-835C-F0FE71C1DBB9}">
      <dgm:prSet/>
      <dgm:spPr/>
      <dgm:t>
        <a:bodyPr/>
        <a:lstStyle/>
        <a:p>
          <a:endParaRPr lang="ru-RU" sz="2400"/>
        </a:p>
      </dgm:t>
    </dgm:pt>
    <dgm:pt modelId="{4CCC4ABB-9713-47D8-856C-8517EB1B764D}">
      <dgm:prSet phldrT="[Текст]" custT="1"/>
      <dgm:spPr/>
      <dgm:t>
        <a:bodyPr/>
        <a:lstStyle/>
        <a:p>
          <a:r>
            <a:rPr lang="en-US" sz="2000" b="1" dirty="0" smtClean="0"/>
            <a:t>THERMAL REGULATOR</a:t>
          </a:r>
          <a:endParaRPr lang="ru-RU" sz="2000" b="1" dirty="0" smtClean="0"/>
        </a:p>
        <a:p>
          <a:r>
            <a:rPr lang="en-US" sz="1800" b="0" dirty="0" smtClean="0"/>
            <a:t>brown fat creates up to 30% of all heat in the body</a:t>
          </a:r>
          <a:endParaRPr lang="ru-RU" sz="1800" b="0" dirty="0" smtClean="0"/>
        </a:p>
        <a:p>
          <a:r>
            <a:rPr lang="en-US" sz="1800" b="0" dirty="0" smtClean="0"/>
            <a:t>fats do not conduct heat well (heat insulators - protection against hypothermia)</a:t>
          </a:r>
          <a:endParaRPr lang="ru-RU" sz="1800" b="0" dirty="0"/>
        </a:p>
      </dgm:t>
    </dgm:pt>
    <dgm:pt modelId="{D33C1B02-700D-41FB-97AB-9E6D651BCC95}" type="parTrans" cxnId="{9F7BE833-C3E6-42A1-8C56-84C6CC0BE30E}">
      <dgm:prSet/>
      <dgm:spPr/>
      <dgm:t>
        <a:bodyPr/>
        <a:lstStyle/>
        <a:p>
          <a:endParaRPr lang="ru-RU" sz="2400"/>
        </a:p>
      </dgm:t>
    </dgm:pt>
    <dgm:pt modelId="{CCAD11EF-3E0F-48FD-A652-E4190BDE9C2D}" type="sibTrans" cxnId="{9F7BE833-C3E6-42A1-8C56-84C6CC0BE30E}">
      <dgm:prSet/>
      <dgm:spPr/>
      <dgm:t>
        <a:bodyPr/>
        <a:lstStyle/>
        <a:p>
          <a:endParaRPr lang="ru-RU" sz="2400"/>
        </a:p>
      </dgm:t>
    </dgm:pt>
    <dgm:pt modelId="{DA1FE765-4EC6-42C4-99EF-6190AE6F99B0}">
      <dgm:prSet phldrT="[Текст]" custT="1"/>
      <dgm:spPr/>
      <dgm:t>
        <a:bodyPr/>
        <a:lstStyle/>
        <a:p>
          <a:r>
            <a:rPr lang="en-US" sz="2000" b="1" dirty="0" smtClean="0"/>
            <a:t>PROTECTIVE</a:t>
          </a:r>
          <a:endParaRPr lang="ru-RU" sz="2000" b="1" dirty="0" smtClean="0"/>
        </a:p>
        <a:p>
          <a:r>
            <a:rPr lang="en-US" sz="2000" b="0" dirty="0" smtClean="0"/>
            <a:t>protect organs from damage (near the eyes, a </a:t>
          </a:r>
          <a:r>
            <a:rPr lang="en-US" sz="2000" b="0" dirty="0" err="1" smtClean="0"/>
            <a:t>perirenal</a:t>
          </a:r>
          <a:r>
            <a:rPr lang="en-US" sz="2000" b="0" dirty="0" smtClean="0"/>
            <a:t> fat capsule, visceral fat "amortizes" internal organs during body movements, </a:t>
          </a:r>
          <a:r>
            <a:rPr lang="en-US" sz="2000" b="0" dirty="0" err="1" smtClean="0"/>
            <a:t>etc</a:t>
          </a:r>
          <a:r>
            <a:rPr lang="en-US" sz="2000" b="0" dirty="0" smtClean="0"/>
            <a:t>)</a:t>
          </a:r>
          <a:endParaRPr lang="ru-RU" sz="2400" b="0" dirty="0" smtClean="0"/>
        </a:p>
      </dgm:t>
    </dgm:pt>
    <dgm:pt modelId="{F2E59114-4AAD-4688-8A99-486C36DC476C}" type="parTrans" cxnId="{868AD54C-D618-4BC6-A75E-29CA3288D18F}">
      <dgm:prSet/>
      <dgm:spPr/>
      <dgm:t>
        <a:bodyPr/>
        <a:lstStyle/>
        <a:p>
          <a:endParaRPr lang="ru-RU" sz="2400"/>
        </a:p>
      </dgm:t>
    </dgm:pt>
    <dgm:pt modelId="{88F37639-4076-41A3-9A08-81FEB2B65C99}" type="sibTrans" cxnId="{868AD54C-D618-4BC6-A75E-29CA3288D18F}">
      <dgm:prSet/>
      <dgm:spPr/>
      <dgm:t>
        <a:bodyPr/>
        <a:lstStyle/>
        <a:p>
          <a:endParaRPr lang="ru-RU" sz="2400"/>
        </a:p>
      </dgm:t>
    </dgm:pt>
    <dgm:pt modelId="{6318A6A9-C53E-429D-944F-14D15343F7C2}" type="pres">
      <dgm:prSet presAssocID="{120B1BCB-1DA7-4498-949C-F010768C30B8}" presName="linear" presStyleCnt="0">
        <dgm:presLayoutVars>
          <dgm:dir/>
          <dgm:resizeHandles val="exact"/>
        </dgm:presLayoutVars>
      </dgm:prSet>
      <dgm:spPr/>
      <dgm:t>
        <a:bodyPr/>
        <a:lstStyle/>
        <a:p>
          <a:endParaRPr lang="ru-RU"/>
        </a:p>
      </dgm:t>
    </dgm:pt>
    <dgm:pt modelId="{AD44DD66-11D7-465C-AD2F-58781FA7674A}" type="pres">
      <dgm:prSet presAssocID="{CFA9B06F-73EA-482C-8373-75068C4B60B1}" presName="comp" presStyleCnt="0"/>
      <dgm:spPr/>
    </dgm:pt>
    <dgm:pt modelId="{5C54005B-4923-4B98-A0C2-019CAA1284A4}" type="pres">
      <dgm:prSet presAssocID="{CFA9B06F-73EA-482C-8373-75068C4B60B1}" presName="box" presStyleLbl="node1" presStyleIdx="0" presStyleCnt="6" custScaleY="86829"/>
      <dgm:spPr/>
      <dgm:t>
        <a:bodyPr/>
        <a:lstStyle/>
        <a:p>
          <a:endParaRPr lang="ru-RU"/>
        </a:p>
      </dgm:t>
    </dgm:pt>
    <dgm:pt modelId="{6C1C6117-F396-4A22-BCAD-51FEF5BF8BE5}" type="pres">
      <dgm:prSet presAssocID="{CFA9B06F-73EA-482C-8373-75068C4B60B1}" presName="img" presStyleLbl="fgImgPlace1" presStyleIdx="0" presStyleCnt="6" custScaleX="52609" custLinFactNeighborX="-12966"/>
      <dgm:spPr>
        <a:blipFill rotWithShape="1">
          <a:blip xmlns:r="http://schemas.openxmlformats.org/officeDocument/2006/relationships" r:embed="rId1"/>
          <a:stretch>
            <a:fillRect/>
          </a:stretch>
        </a:blipFill>
      </dgm:spPr>
      <dgm:t>
        <a:bodyPr/>
        <a:lstStyle/>
        <a:p>
          <a:endParaRPr lang="ru-RU"/>
        </a:p>
      </dgm:t>
    </dgm:pt>
    <dgm:pt modelId="{CC248650-CB1F-4F37-882C-F7B30CA963D8}" type="pres">
      <dgm:prSet presAssocID="{CFA9B06F-73EA-482C-8373-75068C4B60B1}" presName="text" presStyleLbl="node1" presStyleIdx="0" presStyleCnt="6">
        <dgm:presLayoutVars>
          <dgm:bulletEnabled val="1"/>
        </dgm:presLayoutVars>
      </dgm:prSet>
      <dgm:spPr/>
      <dgm:t>
        <a:bodyPr/>
        <a:lstStyle/>
        <a:p>
          <a:endParaRPr lang="ru-RU"/>
        </a:p>
      </dgm:t>
    </dgm:pt>
    <dgm:pt modelId="{47164743-3355-42E5-AF8A-A10A30AD3138}" type="pres">
      <dgm:prSet presAssocID="{28B177FF-9E56-4AC1-81DB-397024F3916B}" presName="spacer" presStyleCnt="0"/>
      <dgm:spPr/>
    </dgm:pt>
    <dgm:pt modelId="{9D872CAE-4356-402B-A97D-5A8E2FDC23B8}" type="pres">
      <dgm:prSet presAssocID="{1818B1E1-FDF6-42C8-BA83-C2345C67786A}" presName="comp" presStyleCnt="0"/>
      <dgm:spPr/>
    </dgm:pt>
    <dgm:pt modelId="{BAECF3CB-884C-4C1A-8D7C-641C75C1B35E}" type="pres">
      <dgm:prSet presAssocID="{1818B1E1-FDF6-42C8-BA83-C2345C67786A}" presName="box" presStyleLbl="node1" presStyleIdx="1" presStyleCnt="6" custScaleY="88656" custLinFactNeighborX="-38053" custLinFactNeighborY="1941"/>
      <dgm:spPr/>
      <dgm:t>
        <a:bodyPr/>
        <a:lstStyle/>
        <a:p>
          <a:endParaRPr lang="ru-RU"/>
        </a:p>
      </dgm:t>
    </dgm:pt>
    <dgm:pt modelId="{0B94F523-E0C3-471F-9F7A-BD134E5A85E9}" type="pres">
      <dgm:prSet presAssocID="{1818B1E1-FDF6-42C8-BA83-C2345C67786A}" presName="img" presStyleLbl="fgImgPlace1" presStyleIdx="1" presStyleCnt="6" custScaleX="52609" custScaleY="105739" custLinFactNeighborX="-12966"/>
      <dgm:spPr>
        <a:blipFill rotWithShape="1">
          <a:blip xmlns:r="http://schemas.openxmlformats.org/officeDocument/2006/relationships" r:embed="rId2"/>
          <a:stretch>
            <a:fillRect/>
          </a:stretch>
        </a:blipFill>
      </dgm:spPr>
      <dgm:t>
        <a:bodyPr/>
        <a:lstStyle/>
        <a:p>
          <a:endParaRPr lang="ru-RU"/>
        </a:p>
      </dgm:t>
    </dgm:pt>
    <dgm:pt modelId="{7015B18A-4043-4BF2-A497-BAD34F54770D}" type="pres">
      <dgm:prSet presAssocID="{1818B1E1-FDF6-42C8-BA83-C2345C67786A}" presName="text" presStyleLbl="node1" presStyleIdx="1" presStyleCnt="6">
        <dgm:presLayoutVars>
          <dgm:bulletEnabled val="1"/>
        </dgm:presLayoutVars>
      </dgm:prSet>
      <dgm:spPr/>
      <dgm:t>
        <a:bodyPr/>
        <a:lstStyle/>
        <a:p>
          <a:endParaRPr lang="ru-RU"/>
        </a:p>
      </dgm:t>
    </dgm:pt>
    <dgm:pt modelId="{26EF88BE-6088-408B-873B-F8F58D7A4C9E}" type="pres">
      <dgm:prSet presAssocID="{CA838718-E654-47F7-B1A4-CDED485234FB}" presName="spacer" presStyleCnt="0"/>
      <dgm:spPr/>
    </dgm:pt>
    <dgm:pt modelId="{38C83844-DFB1-434A-A2E4-407474F6CFF1}" type="pres">
      <dgm:prSet presAssocID="{91B38871-2DC0-4E13-9AD0-543996D3A1B9}" presName="comp" presStyleCnt="0"/>
      <dgm:spPr/>
    </dgm:pt>
    <dgm:pt modelId="{84A11B30-0E02-4EE1-B041-4269A05F1125}" type="pres">
      <dgm:prSet presAssocID="{91B38871-2DC0-4E13-9AD0-543996D3A1B9}" presName="box" presStyleLbl="node1" presStyleIdx="2" presStyleCnt="6" custScaleY="95943"/>
      <dgm:spPr/>
      <dgm:t>
        <a:bodyPr/>
        <a:lstStyle/>
        <a:p>
          <a:endParaRPr lang="ru-RU"/>
        </a:p>
      </dgm:t>
    </dgm:pt>
    <dgm:pt modelId="{800CE5BD-5BFB-4924-A57A-E68B2628DD44}" type="pres">
      <dgm:prSet presAssocID="{91B38871-2DC0-4E13-9AD0-543996D3A1B9}" presName="img" presStyleLbl="fgImgPlace1" presStyleIdx="2" presStyleCnt="6" custScaleX="52609" custLinFactNeighborX="-12966"/>
      <dgm:spPr>
        <a:blipFill rotWithShape="1">
          <a:blip xmlns:r="http://schemas.openxmlformats.org/officeDocument/2006/relationships" r:embed="rId3"/>
          <a:stretch>
            <a:fillRect/>
          </a:stretch>
        </a:blipFill>
      </dgm:spPr>
      <dgm:t>
        <a:bodyPr/>
        <a:lstStyle/>
        <a:p>
          <a:endParaRPr lang="ru-RU"/>
        </a:p>
      </dgm:t>
    </dgm:pt>
    <dgm:pt modelId="{170F5197-7B02-427E-B4F7-42886F752651}" type="pres">
      <dgm:prSet presAssocID="{91B38871-2DC0-4E13-9AD0-543996D3A1B9}" presName="text" presStyleLbl="node1" presStyleIdx="2" presStyleCnt="6">
        <dgm:presLayoutVars>
          <dgm:bulletEnabled val="1"/>
        </dgm:presLayoutVars>
      </dgm:prSet>
      <dgm:spPr/>
      <dgm:t>
        <a:bodyPr/>
        <a:lstStyle/>
        <a:p>
          <a:endParaRPr lang="ru-RU"/>
        </a:p>
      </dgm:t>
    </dgm:pt>
    <dgm:pt modelId="{F1E96F65-C28F-457D-9D21-F9D7B1D8E0D0}" type="pres">
      <dgm:prSet presAssocID="{170A3432-C101-4E08-BC4A-D14126DB89EF}" presName="spacer" presStyleCnt="0"/>
      <dgm:spPr/>
    </dgm:pt>
    <dgm:pt modelId="{88E9783F-FB57-4F75-AF89-CCFC5313A7AB}" type="pres">
      <dgm:prSet presAssocID="{5F10A493-0C90-4517-A394-0532A1BAFDE5}" presName="comp" presStyleCnt="0"/>
      <dgm:spPr/>
    </dgm:pt>
    <dgm:pt modelId="{CE08D11B-093C-4B70-82A5-9E29E20983A0}" type="pres">
      <dgm:prSet presAssocID="{5F10A493-0C90-4517-A394-0532A1BAFDE5}" presName="box" presStyleLbl="node1" presStyleIdx="3" presStyleCnt="6" custScaleY="91459"/>
      <dgm:spPr/>
      <dgm:t>
        <a:bodyPr/>
        <a:lstStyle/>
        <a:p>
          <a:endParaRPr lang="ru-RU"/>
        </a:p>
      </dgm:t>
    </dgm:pt>
    <dgm:pt modelId="{A9CB31E3-0851-4DFC-BF55-25E8C6EEA6E1}" type="pres">
      <dgm:prSet presAssocID="{5F10A493-0C90-4517-A394-0532A1BAFDE5}" presName="img" presStyleLbl="fgImgPlace1" presStyleIdx="3" presStyleCnt="6" custScaleX="43648" custScaleY="128574" custLinFactNeighborX="-12966"/>
      <dgm:spPr>
        <a:blipFill rotWithShape="1">
          <a:blip xmlns:r="http://schemas.openxmlformats.org/officeDocument/2006/relationships" r:embed="rId4"/>
          <a:stretch>
            <a:fillRect/>
          </a:stretch>
        </a:blipFill>
      </dgm:spPr>
      <dgm:t>
        <a:bodyPr/>
        <a:lstStyle/>
        <a:p>
          <a:endParaRPr lang="ru-RU"/>
        </a:p>
      </dgm:t>
    </dgm:pt>
    <dgm:pt modelId="{59485F34-6FC7-46AF-AB6F-D5652B61E4F8}" type="pres">
      <dgm:prSet presAssocID="{5F10A493-0C90-4517-A394-0532A1BAFDE5}" presName="text" presStyleLbl="node1" presStyleIdx="3" presStyleCnt="6">
        <dgm:presLayoutVars>
          <dgm:bulletEnabled val="1"/>
        </dgm:presLayoutVars>
      </dgm:prSet>
      <dgm:spPr/>
      <dgm:t>
        <a:bodyPr/>
        <a:lstStyle/>
        <a:p>
          <a:endParaRPr lang="ru-RU"/>
        </a:p>
      </dgm:t>
    </dgm:pt>
    <dgm:pt modelId="{5153C4B1-C66C-434F-95D7-440E19C9CB45}" type="pres">
      <dgm:prSet presAssocID="{B30447E5-2CB9-4989-AB55-FC564570A327}" presName="spacer" presStyleCnt="0"/>
      <dgm:spPr/>
    </dgm:pt>
    <dgm:pt modelId="{27E9DD49-FF56-4F2A-A9D5-049507C11095}" type="pres">
      <dgm:prSet presAssocID="{4CCC4ABB-9713-47D8-856C-8517EB1B764D}" presName="comp" presStyleCnt="0"/>
      <dgm:spPr/>
    </dgm:pt>
    <dgm:pt modelId="{64E9CCFC-D0D8-46D8-B064-BC43AB4884B2}" type="pres">
      <dgm:prSet presAssocID="{4CCC4ABB-9713-47D8-856C-8517EB1B764D}" presName="box" presStyleLbl="node1" presStyleIdx="4" presStyleCnt="6" custScaleY="121413" custLinFactNeighborY="-3633"/>
      <dgm:spPr/>
      <dgm:t>
        <a:bodyPr/>
        <a:lstStyle/>
        <a:p>
          <a:endParaRPr lang="ru-RU"/>
        </a:p>
      </dgm:t>
    </dgm:pt>
    <dgm:pt modelId="{F3D9E1AE-7618-407A-A233-2D70CC6A7A40}" type="pres">
      <dgm:prSet presAssocID="{4CCC4ABB-9713-47D8-856C-8517EB1B764D}" presName="img" presStyleLbl="fgImgPlace1" presStyleIdx="4" presStyleCnt="6" custScaleX="67579" custScaleY="145616" custLinFactNeighborX="-16945" custLinFactNeighborY="1889"/>
      <dgm:spPr>
        <a:blipFill rotWithShape="1">
          <a:blip xmlns:r="http://schemas.openxmlformats.org/officeDocument/2006/relationships" r:embed="rId5"/>
          <a:stretch>
            <a:fillRect/>
          </a:stretch>
        </a:blipFill>
      </dgm:spPr>
      <dgm:t>
        <a:bodyPr/>
        <a:lstStyle/>
        <a:p>
          <a:endParaRPr lang="ru-RU"/>
        </a:p>
      </dgm:t>
    </dgm:pt>
    <dgm:pt modelId="{3E031202-08A3-48B9-B1F2-00FCE43F19FD}" type="pres">
      <dgm:prSet presAssocID="{4CCC4ABB-9713-47D8-856C-8517EB1B764D}" presName="text" presStyleLbl="node1" presStyleIdx="4" presStyleCnt="6">
        <dgm:presLayoutVars>
          <dgm:bulletEnabled val="1"/>
        </dgm:presLayoutVars>
      </dgm:prSet>
      <dgm:spPr/>
      <dgm:t>
        <a:bodyPr/>
        <a:lstStyle/>
        <a:p>
          <a:endParaRPr lang="ru-RU"/>
        </a:p>
      </dgm:t>
    </dgm:pt>
    <dgm:pt modelId="{16127C11-8DAA-499D-8BF6-BB906DDBD72B}" type="pres">
      <dgm:prSet presAssocID="{CCAD11EF-3E0F-48FD-A652-E4190BDE9C2D}" presName="spacer" presStyleCnt="0"/>
      <dgm:spPr/>
    </dgm:pt>
    <dgm:pt modelId="{09BF107C-6CCF-49FC-BD4D-AC8D41F5DB17}" type="pres">
      <dgm:prSet presAssocID="{DA1FE765-4EC6-42C4-99EF-6190AE6F99B0}" presName="comp" presStyleCnt="0"/>
      <dgm:spPr/>
    </dgm:pt>
    <dgm:pt modelId="{953EEF75-D570-46AA-B4A6-DB017601A8D1}" type="pres">
      <dgm:prSet presAssocID="{DA1FE765-4EC6-42C4-99EF-6190AE6F99B0}" presName="box" presStyleLbl="node1" presStyleIdx="5" presStyleCnt="6" custScaleY="135777" custLinFactNeighborX="20960" custLinFactNeighborY="2087"/>
      <dgm:spPr/>
      <dgm:t>
        <a:bodyPr/>
        <a:lstStyle/>
        <a:p>
          <a:endParaRPr lang="ru-RU"/>
        </a:p>
      </dgm:t>
    </dgm:pt>
    <dgm:pt modelId="{A266AFC9-BDDC-44C1-9B04-F36053AB1E33}" type="pres">
      <dgm:prSet presAssocID="{DA1FE765-4EC6-42C4-99EF-6190AE6F99B0}" presName="img" presStyleLbl="fgImgPlace1" presStyleIdx="5" presStyleCnt="6" custScaleX="75591" custScaleY="173186" custLinFactNeighborX="-16945" custLinFactNeighborY="-1233"/>
      <dgm:spPr>
        <a:blipFill rotWithShape="1">
          <a:blip xmlns:r="http://schemas.openxmlformats.org/officeDocument/2006/relationships" r:embed="rId6"/>
          <a:stretch>
            <a:fillRect/>
          </a:stretch>
        </a:blipFill>
      </dgm:spPr>
      <dgm:t>
        <a:bodyPr/>
        <a:lstStyle/>
        <a:p>
          <a:endParaRPr lang="ru-RU"/>
        </a:p>
      </dgm:t>
    </dgm:pt>
    <dgm:pt modelId="{8EFB3095-FE97-40DA-A221-5DE2285BBC92}" type="pres">
      <dgm:prSet presAssocID="{DA1FE765-4EC6-42C4-99EF-6190AE6F99B0}" presName="text" presStyleLbl="node1" presStyleIdx="5" presStyleCnt="6">
        <dgm:presLayoutVars>
          <dgm:bulletEnabled val="1"/>
        </dgm:presLayoutVars>
      </dgm:prSet>
      <dgm:spPr/>
      <dgm:t>
        <a:bodyPr/>
        <a:lstStyle/>
        <a:p>
          <a:endParaRPr lang="ru-RU"/>
        </a:p>
      </dgm:t>
    </dgm:pt>
  </dgm:ptLst>
  <dgm:cxnLst>
    <dgm:cxn modelId="{868AD54C-D618-4BC6-A75E-29CA3288D18F}" srcId="{120B1BCB-1DA7-4498-949C-F010768C30B8}" destId="{DA1FE765-4EC6-42C4-99EF-6190AE6F99B0}" srcOrd="5" destOrd="0" parTransId="{F2E59114-4AAD-4688-8A99-486C36DC476C}" sibTransId="{88F37639-4076-41A3-9A08-81FEB2B65C99}"/>
    <dgm:cxn modelId="{83EF810F-CB43-4D98-9B57-8388AEC32F23}" type="presOf" srcId="{DA1FE765-4EC6-42C4-99EF-6190AE6F99B0}" destId="{8EFB3095-FE97-40DA-A221-5DE2285BBC92}" srcOrd="1" destOrd="0" presId="urn:microsoft.com/office/officeart/2005/8/layout/vList4"/>
    <dgm:cxn modelId="{C4DA1EC9-A4DE-475D-900E-C260C8A5F886}" type="presOf" srcId="{DA1FE765-4EC6-42C4-99EF-6190AE6F99B0}" destId="{953EEF75-D570-46AA-B4A6-DB017601A8D1}" srcOrd="0" destOrd="0" presId="urn:microsoft.com/office/officeart/2005/8/layout/vList4"/>
    <dgm:cxn modelId="{FFF60DAD-4FFE-4D48-95D1-CC84AD5CBAF4}" type="presOf" srcId="{91B38871-2DC0-4E13-9AD0-543996D3A1B9}" destId="{170F5197-7B02-427E-B4F7-42886F752651}" srcOrd="1" destOrd="0" presId="urn:microsoft.com/office/officeart/2005/8/layout/vList4"/>
    <dgm:cxn modelId="{E5532A27-D827-4CAD-98DE-6A56710CADC3}" srcId="{120B1BCB-1DA7-4498-949C-F010768C30B8}" destId="{91B38871-2DC0-4E13-9AD0-543996D3A1B9}" srcOrd="2" destOrd="0" parTransId="{FA5828E8-61A3-4EB3-A371-FF56F1C70D0D}" sibTransId="{170A3432-C101-4E08-BC4A-D14126DB89EF}"/>
    <dgm:cxn modelId="{4BE10021-F4ED-454D-B070-8238B01DB1E6}" type="presOf" srcId="{5F10A493-0C90-4517-A394-0532A1BAFDE5}" destId="{59485F34-6FC7-46AF-AB6F-D5652B61E4F8}" srcOrd="1" destOrd="0" presId="urn:microsoft.com/office/officeart/2005/8/layout/vList4"/>
    <dgm:cxn modelId="{96D2086A-01C5-4980-B14A-9CFC08D8EF30}" type="presOf" srcId="{1818B1E1-FDF6-42C8-BA83-C2345C67786A}" destId="{BAECF3CB-884C-4C1A-8D7C-641C75C1B35E}" srcOrd="0" destOrd="0" presId="urn:microsoft.com/office/officeart/2005/8/layout/vList4"/>
    <dgm:cxn modelId="{9F7BE833-C3E6-42A1-8C56-84C6CC0BE30E}" srcId="{120B1BCB-1DA7-4498-949C-F010768C30B8}" destId="{4CCC4ABB-9713-47D8-856C-8517EB1B764D}" srcOrd="4" destOrd="0" parTransId="{D33C1B02-700D-41FB-97AB-9E6D651BCC95}" sibTransId="{CCAD11EF-3E0F-48FD-A652-E4190BDE9C2D}"/>
    <dgm:cxn modelId="{976A13FA-5819-45DA-845D-F2E5BF6F990A}" srcId="{120B1BCB-1DA7-4498-949C-F010768C30B8}" destId="{CFA9B06F-73EA-482C-8373-75068C4B60B1}" srcOrd="0" destOrd="0" parTransId="{5A46D509-4177-401E-BB65-B2C8D4C41535}" sibTransId="{28B177FF-9E56-4AC1-81DB-397024F3916B}"/>
    <dgm:cxn modelId="{30D5E126-C18C-405E-B542-3728CA420915}" type="presOf" srcId="{5F10A493-0C90-4517-A394-0532A1BAFDE5}" destId="{CE08D11B-093C-4B70-82A5-9E29E20983A0}" srcOrd="0" destOrd="0" presId="urn:microsoft.com/office/officeart/2005/8/layout/vList4"/>
    <dgm:cxn modelId="{14A25028-A9B4-4742-924C-630B0EB9FF01}" type="presOf" srcId="{1818B1E1-FDF6-42C8-BA83-C2345C67786A}" destId="{7015B18A-4043-4BF2-A497-BAD34F54770D}" srcOrd="1" destOrd="0" presId="urn:microsoft.com/office/officeart/2005/8/layout/vList4"/>
    <dgm:cxn modelId="{1059C967-3BAE-4B5E-BD64-C8129ADFE71D}" type="presOf" srcId="{CFA9B06F-73EA-482C-8373-75068C4B60B1}" destId="{CC248650-CB1F-4F37-882C-F7B30CA963D8}" srcOrd="1" destOrd="0" presId="urn:microsoft.com/office/officeart/2005/8/layout/vList4"/>
    <dgm:cxn modelId="{44EE105B-C511-4FC0-938A-146FF1392040}" type="presOf" srcId="{4CCC4ABB-9713-47D8-856C-8517EB1B764D}" destId="{3E031202-08A3-48B9-B1F2-00FCE43F19FD}" srcOrd="1" destOrd="0" presId="urn:microsoft.com/office/officeart/2005/8/layout/vList4"/>
    <dgm:cxn modelId="{6CDBFEE1-5BD7-4ED6-8045-7321128FFD2F}" type="presOf" srcId="{CFA9B06F-73EA-482C-8373-75068C4B60B1}" destId="{5C54005B-4923-4B98-A0C2-019CAA1284A4}" srcOrd="0" destOrd="0" presId="urn:microsoft.com/office/officeart/2005/8/layout/vList4"/>
    <dgm:cxn modelId="{43B72E6B-3DBD-41BA-AFF2-03ED1E31F821}" type="presOf" srcId="{4CCC4ABB-9713-47D8-856C-8517EB1B764D}" destId="{64E9CCFC-D0D8-46D8-B064-BC43AB4884B2}" srcOrd="0" destOrd="0" presId="urn:microsoft.com/office/officeart/2005/8/layout/vList4"/>
    <dgm:cxn modelId="{AF2B77DD-68BF-4EB6-A2DE-43D88A139B09}" type="presOf" srcId="{120B1BCB-1DA7-4498-949C-F010768C30B8}" destId="{6318A6A9-C53E-429D-944F-14D15343F7C2}" srcOrd="0" destOrd="0" presId="urn:microsoft.com/office/officeart/2005/8/layout/vList4"/>
    <dgm:cxn modelId="{013DF25D-7AB8-49CB-835C-F0FE71C1DBB9}" srcId="{120B1BCB-1DA7-4498-949C-F010768C30B8}" destId="{5F10A493-0C90-4517-A394-0532A1BAFDE5}" srcOrd="3" destOrd="0" parTransId="{4B63F8A7-BEFC-4AA4-82E0-8DBFFAA39641}" sibTransId="{B30447E5-2CB9-4989-AB55-FC564570A327}"/>
    <dgm:cxn modelId="{A4E5F75D-C0F6-435D-A646-1E71B0D02F2D}" srcId="{120B1BCB-1DA7-4498-949C-F010768C30B8}" destId="{1818B1E1-FDF6-42C8-BA83-C2345C67786A}" srcOrd="1" destOrd="0" parTransId="{36FFC95F-CE11-48EB-BEBB-C3DFFB2983AA}" sibTransId="{CA838718-E654-47F7-B1A4-CDED485234FB}"/>
    <dgm:cxn modelId="{53A2601A-A273-4A73-9158-5EEFFB1345D7}" type="presOf" srcId="{91B38871-2DC0-4E13-9AD0-543996D3A1B9}" destId="{84A11B30-0E02-4EE1-B041-4269A05F1125}" srcOrd="0" destOrd="0" presId="urn:microsoft.com/office/officeart/2005/8/layout/vList4"/>
    <dgm:cxn modelId="{AB681340-8F18-4EC1-AD90-F64F816536E9}" type="presParOf" srcId="{6318A6A9-C53E-429D-944F-14D15343F7C2}" destId="{AD44DD66-11D7-465C-AD2F-58781FA7674A}" srcOrd="0" destOrd="0" presId="urn:microsoft.com/office/officeart/2005/8/layout/vList4"/>
    <dgm:cxn modelId="{95746377-E8C6-481C-B123-63E4F661A0CA}" type="presParOf" srcId="{AD44DD66-11D7-465C-AD2F-58781FA7674A}" destId="{5C54005B-4923-4B98-A0C2-019CAA1284A4}" srcOrd="0" destOrd="0" presId="urn:microsoft.com/office/officeart/2005/8/layout/vList4"/>
    <dgm:cxn modelId="{08521F3D-FFD9-4FDE-8902-B5E37311A548}" type="presParOf" srcId="{AD44DD66-11D7-465C-AD2F-58781FA7674A}" destId="{6C1C6117-F396-4A22-BCAD-51FEF5BF8BE5}" srcOrd="1" destOrd="0" presId="urn:microsoft.com/office/officeart/2005/8/layout/vList4"/>
    <dgm:cxn modelId="{D8A77106-83E3-4729-860C-5011F5777C3D}" type="presParOf" srcId="{AD44DD66-11D7-465C-AD2F-58781FA7674A}" destId="{CC248650-CB1F-4F37-882C-F7B30CA963D8}" srcOrd="2" destOrd="0" presId="urn:microsoft.com/office/officeart/2005/8/layout/vList4"/>
    <dgm:cxn modelId="{2E79A95A-3F87-4FDC-8F9D-B6944ACC7819}" type="presParOf" srcId="{6318A6A9-C53E-429D-944F-14D15343F7C2}" destId="{47164743-3355-42E5-AF8A-A10A30AD3138}" srcOrd="1" destOrd="0" presId="urn:microsoft.com/office/officeart/2005/8/layout/vList4"/>
    <dgm:cxn modelId="{2407E58A-3B86-4C52-8BBE-66DEC35D6835}" type="presParOf" srcId="{6318A6A9-C53E-429D-944F-14D15343F7C2}" destId="{9D872CAE-4356-402B-A97D-5A8E2FDC23B8}" srcOrd="2" destOrd="0" presId="urn:microsoft.com/office/officeart/2005/8/layout/vList4"/>
    <dgm:cxn modelId="{7A90AEF7-9E82-4CC9-9925-AEBCA4CA89ED}" type="presParOf" srcId="{9D872CAE-4356-402B-A97D-5A8E2FDC23B8}" destId="{BAECF3CB-884C-4C1A-8D7C-641C75C1B35E}" srcOrd="0" destOrd="0" presId="urn:microsoft.com/office/officeart/2005/8/layout/vList4"/>
    <dgm:cxn modelId="{4E9D785C-C239-437A-9DBD-78F2998961B6}" type="presParOf" srcId="{9D872CAE-4356-402B-A97D-5A8E2FDC23B8}" destId="{0B94F523-E0C3-471F-9F7A-BD134E5A85E9}" srcOrd="1" destOrd="0" presId="urn:microsoft.com/office/officeart/2005/8/layout/vList4"/>
    <dgm:cxn modelId="{B9E9E509-AFD2-4C51-9804-08F8DA8904D7}" type="presParOf" srcId="{9D872CAE-4356-402B-A97D-5A8E2FDC23B8}" destId="{7015B18A-4043-4BF2-A497-BAD34F54770D}" srcOrd="2" destOrd="0" presId="urn:microsoft.com/office/officeart/2005/8/layout/vList4"/>
    <dgm:cxn modelId="{897EE946-FA19-4B09-BF02-1ADE95E6BF77}" type="presParOf" srcId="{6318A6A9-C53E-429D-944F-14D15343F7C2}" destId="{26EF88BE-6088-408B-873B-F8F58D7A4C9E}" srcOrd="3" destOrd="0" presId="urn:microsoft.com/office/officeart/2005/8/layout/vList4"/>
    <dgm:cxn modelId="{D56AC3C7-ACCB-45CE-9144-726267F6E2B2}" type="presParOf" srcId="{6318A6A9-C53E-429D-944F-14D15343F7C2}" destId="{38C83844-DFB1-434A-A2E4-407474F6CFF1}" srcOrd="4" destOrd="0" presId="urn:microsoft.com/office/officeart/2005/8/layout/vList4"/>
    <dgm:cxn modelId="{259B449B-3901-407E-9F84-ECCF028B1F63}" type="presParOf" srcId="{38C83844-DFB1-434A-A2E4-407474F6CFF1}" destId="{84A11B30-0E02-4EE1-B041-4269A05F1125}" srcOrd="0" destOrd="0" presId="urn:microsoft.com/office/officeart/2005/8/layout/vList4"/>
    <dgm:cxn modelId="{E75593C6-C098-4D35-9031-30BB4463CEA5}" type="presParOf" srcId="{38C83844-DFB1-434A-A2E4-407474F6CFF1}" destId="{800CE5BD-5BFB-4924-A57A-E68B2628DD44}" srcOrd="1" destOrd="0" presId="urn:microsoft.com/office/officeart/2005/8/layout/vList4"/>
    <dgm:cxn modelId="{0B7BB4DC-D082-4417-9D77-C5194232E884}" type="presParOf" srcId="{38C83844-DFB1-434A-A2E4-407474F6CFF1}" destId="{170F5197-7B02-427E-B4F7-42886F752651}" srcOrd="2" destOrd="0" presId="urn:microsoft.com/office/officeart/2005/8/layout/vList4"/>
    <dgm:cxn modelId="{65766B1E-6687-4143-B901-572C71C19482}" type="presParOf" srcId="{6318A6A9-C53E-429D-944F-14D15343F7C2}" destId="{F1E96F65-C28F-457D-9D21-F9D7B1D8E0D0}" srcOrd="5" destOrd="0" presId="urn:microsoft.com/office/officeart/2005/8/layout/vList4"/>
    <dgm:cxn modelId="{0FD4A093-B5C7-4305-8C54-79C4F240F5CE}" type="presParOf" srcId="{6318A6A9-C53E-429D-944F-14D15343F7C2}" destId="{88E9783F-FB57-4F75-AF89-CCFC5313A7AB}" srcOrd="6" destOrd="0" presId="urn:microsoft.com/office/officeart/2005/8/layout/vList4"/>
    <dgm:cxn modelId="{2B2200F1-63B3-428B-888C-BB9A1C345162}" type="presParOf" srcId="{88E9783F-FB57-4F75-AF89-CCFC5313A7AB}" destId="{CE08D11B-093C-4B70-82A5-9E29E20983A0}" srcOrd="0" destOrd="0" presId="urn:microsoft.com/office/officeart/2005/8/layout/vList4"/>
    <dgm:cxn modelId="{852C51EF-1077-453C-9675-8B43F749BD35}" type="presParOf" srcId="{88E9783F-FB57-4F75-AF89-CCFC5313A7AB}" destId="{A9CB31E3-0851-4DFC-BF55-25E8C6EEA6E1}" srcOrd="1" destOrd="0" presId="urn:microsoft.com/office/officeart/2005/8/layout/vList4"/>
    <dgm:cxn modelId="{8A8E02F8-676C-432A-87E6-0F44A7BF0974}" type="presParOf" srcId="{88E9783F-FB57-4F75-AF89-CCFC5313A7AB}" destId="{59485F34-6FC7-46AF-AB6F-D5652B61E4F8}" srcOrd="2" destOrd="0" presId="urn:microsoft.com/office/officeart/2005/8/layout/vList4"/>
    <dgm:cxn modelId="{925B31A7-4C8D-4E22-88B0-B86E2BB27AB6}" type="presParOf" srcId="{6318A6A9-C53E-429D-944F-14D15343F7C2}" destId="{5153C4B1-C66C-434F-95D7-440E19C9CB45}" srcOrd="7" destOrd="0" presId="urn:microsoft.com/office/officeart/2005/8/layout/vList4"/>
    <dgm:cxn modelId="{DDBCF080-A881-4F68-B7C1-3881BC8ED773}" type="presParOf" srcId="{6318A6A9-C53E-429D-944F-14D15343F7C2}" destId="{27E9DD49-FF56-4F2A-A9D5-049507C11095}" srcOrd="8" destOrd="0" presId="urn:microsoft.com/office/officeart/2005/8/layout/vList4"/>
    <dgm:cxn modelId="{5EB8B57D-B7C0-42E3-B100-6AE53AEDCB0F}" type="presParOf" srcId="{27E9DD49-FF56-4F2A-A9D5-049507C11095}" destId="{64E9CCFC-D0D8-46D8-B064-BC43AB4884B2}" srcOrd="0" destOrd="0" presId="urn:microsoft.com/office/officeart/2005/8/layout/vList4"/>
    <dgm:cxn modelId="{A903B49C-CB9A-45E8-85D5-D6DC9D1B7DBD}" type="presParOf" srcId="{27E9DD49-FF56-4F2A-A9D5-049507C11095}" destId="{F3D9E1AE-7618-407A-A233-2D70CC6A7A40}" srcOrd="1" destOrd="0" presId="urn:microsoft.com/office/officeart/2005/8/layout/vList4"/>
    <dgm:cxn modelId="{599D88A7-78D4-403C-AE9F-DE89E45423ED}" type="presParOf" srcId="{27E9DD49-FF56-4F2A-A9D5-049507C11095}" destId="{3E031202-08A3-48B9-B1F2-00FCE43F19FD}" srcOrd="2" destOrd="0" presId="urn:microsoft.com/office/officeart/2005/8/layout/vList4"/>
    <dgm:cxn modelId="{C6C45A09-C161-460D-BFB8-ECFF5AE9C4AE}" type="presParOf" srcId="{6318A6A9-C53E-429D-944F-14D15343F7C2}" destId="{16127C11-8DAA-499D-8BF6-BB906DDBD72B}" srcOrd="9" destOrd="0" presId="urn:microsoft.com/office/officeart/2005/8/layout/vList4"/>
    <dgm:cxn modelId="{5E651D96-5268-43DC-AB63-ED3EC2A02BA3}" type="presParOf" srcId="{6318A6A9-C53E-429D-944F-14D15343F7C2}" destId="{09BF107C-6CCF-49FC-BD4D-AC8D41F5DB17}" srcOrd="10" destOrd="0" presId="urn:microsoft.com/office/officeart/2005/8/layout/vList4"/>
    <dgm:cxn modelId="{8F17CB26-BF3C-47C8-8AA1-E4EBA0E3ADB5}" type="presParOf" srcId="{09BF107C-6CCF-49FC-BD4D-AC8D41F5DB17}" destId="{953EEF75-D570-46AA-B4A6-DB017601A8D1}" srcOrd="0" destOrd="0" presId="urn:microsoft.com/office/officeart/2005/8/layout/vList4"/>
    <dgm:cxn modelId="{D9F7B009-2430-439B-AB52-F5953E0C52A9}" type="presParOf" srcId="{09BF107C-6CCF-49FC-BD4D-AC8D41F5DB17}" destId="{A266AFC9-BDDC-44C1-9B04-F36053AB1E33}" srcOrd="1" destOrd="0" presId="urn:microsoft.com/office/officeart/2005/8/layout/vList4"/>
    <dgm:cxn modelId="{44895DC4-50B5-4D19-BC94-94E1B40DC033}" type="presParOf" srcId="{09BF107C-6CCF-49FC-BD4D-AC8D41F5DB17}" destId="{8EFB3095-FE97-40DA-A221-5DE2285BBC92}"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0B1BCB-1DA7-4498-949C-F010768C30B8}" type="doc">
      <dgm:prSet loTypeId="urn:microsoft.com/office/officeart/2005/8/layout/vList4" loCatId="list" qsTypeId="urn:microsoft.com/office/officeart/2005/8/quickstyle/simple3" qsCatId="simple" csTypeId="urn:microsoft.com/office/officeart/2005/8/colors/colorful2" csCatId="colorful" phldr="1"/>
      <dgm:spPr/>
      <dgm:t>
        <a:bodyPr/>
        <a:lstStyle/>
        <a:p>
          <a:endParaRPr lang="ru-RU"/>
        </a:p>
      </dgm:t>
    </dgm:pt>
    <dgm:pt modelId="{CFA9B06F-73EA-482C-8373-75068C4B60B1}">
      <dgm:prSet phldrT="[Текст]" custT="1"/>
      <dgm:spPr/>
      <dgm:t>
        <a:bodyPr/>
        <a:lstStyle/>
        <a:p>
          <a:r>
            <a:rPr lang="en-US" sz="2000" b="1" dirty="0" smtClean="0"/>
            <a:t>STRUCTURE</a:t>
          </a:r>
          <a:endParaRPr lang="ru-RU" sz="2000" b="1" dirty="0" smtClean="0"/>
        </a:p>
        <a:p>
          <a:r>
            <a:rPr lang="en-US" sz="2000" b="0" dirty="0" smtClean="0"/>
            <a:t>Are a part of cell membranes (PL, GL), determine the properties of cells</a:t>
          </a:r>
          <a:endParaRPr lang="ru-RU" sz="2000" b="0" dirty="0"/>
        </a:p>
      </dgm:t>
    </dgm:pt>
    <dgm:pt modelId="{5A46D509-4177-401E-BB65-B2C8D4C41535}" type="parTrans" cxnId="{976A13FA-5819-45DA-845D-F2E5BF6F990A}">
      <dgm:prSet/>
      <dgm:spPr/>
      <dgm:t>
        <a:bodyPr/>
        <a:lstStyle/>
        <a:p>
          <a:endParaRPr lang="ru-RU" sz="2400"/>
        </a:p>
      </dgm:t>
    </dgm:pt>
    <dgm:pt modelId="{28B177FF-9E56-4AC1-81DB-397024F3916B}" type="sibTrans" cxnId="{976A13FA-5819-45DA-845D-F2E5BF6F990A}">
      <dgm:prSet/>
      <dgm:spPr/>
      <dgm:t>
        <a:bodyPr/>
        <a:lstStyle/>
        <a:p>
          <a:endParaRPr lang="ru-RU" sz="2400"/>
        </a:p>
      </dgm:t>
    </dgm:pt>
    <dgm:pt modelId="{1818B1E1-FDF6-42C8-BA83-C2345C67786A}">
      <dgm:prSet phldrT="[Текст]" custT="1"/>
      <dgm:spPr/>
      <dgm:t>
        <a:bodyPr/>
        <a:lstStyle/>
        <a:p>
          <a:r>
            <a:rPr lang="en-US" sz="2000" b="1" dirty="0" smtClean="0"/>
            <a:t>TRANSPORTATION</a:t>
          </a:r>
          <a:endParaRPr lang="ru-RU" sz="2000" b="1" dirty="0" smtClean="0"/>
        </a:p>
        <a:p>
          <a:r>
            <a:rPr lang="en-US" sz="2000" b="0" dirty="0" smtClean="0"/>
            <a:t>Lipoproteins - carriers of lipids and fat-soluble vitamins</a:t>
          </a:r>
          <a:endParaRPr lang="ru-RU" sz="2000" b="0" dirty="0"/>
        </a:p>
      </dgm:t>
    </dgm:pt>
    <dgm:pt modelId="{36FFC95F-CE11-48EB-BEBB-C3DFFB2983AA}" type="parTrans" cxnId="{A4E5F75D-C0F6-435D-A646-1E71B0D02F2D}">
      <dgm:prSet/>
      <dgm:spPr/>
      <dgm:t>
        <a:bodyPr/>
        <a:lstStyle/>
        <a:p>
          <a:endParaRPr lang="ru-RU" sz="2400"/>
        </a:p>
      </dgm:t>
    </dgm:pt>
    <dgm:pt modelId="{CA838718-E654-47F7-B1A4-CDED485234FB}" type="sibTrans" cxnId="{A4E5F75D-C0F6-435D-A646-1E71B0D02F2D}">
      <dgm:prSet/>
      <dgm:spPr/>
      <dgm:t>
        <a:bodyPr/>
        <a:lstStyle/>
        <a:p>
          <a:endParaRPr lang="ru-RU" sz="2400"/>
        </a:p>
      </dgm:t>
    </dgm:pt>
    <dgm:pt modelId="{75B801F8-BDDF-49BF-888D-9D4840A3162F}">
      <dgm:prSet phldrT="[Текст]" custT="1"/>
      <dgm:spPr/>
      <dgm:t>
        <a:bodyPr/>
        <a:lstStyle/>
        <a:p>
          <a:r>
            <a:rPr lang="en-US" sz="1800" b="1" dirty="0" smtClean="0"/>
            <a:t>PARTICIPATION IN SYNTHESIS OF</a:t>
          </a:r>
          <a:r>
            <a:rPr lang="ru-RU" sz="1800" b="1" dirty="0" smtClean="0"/>
            <a:t> </a:t>
          </a:r>
          <a:r>
            <a:rPr lang="en-US" sz="1800" b="1" dirty="0" smtClean="0"/>
            <a:t>BIOLOGICALLY ACTIVE SUBSTANCES </a:t>
          </a:r>
          <a:endParaRPr lang="ru-RU" sz="1800" b="1" dirty="0" smtClean="0"/>
        </a:p>
        <a:p>
          <a:r>
            <a:rPr lang="en-US" sz="1400" b="0" dirty="0" smtClean="0"/>
            <a:t>THROMBOPLASTIN AND NERVOUS TISSUE MYELIN</a:t>
          </a:r>
          <a:endParaRPr lang="ru-RU" sz="1400" b="0" dirty="0" smtClean="0"/>
        </a:p>
        <a:p>
          <a:r>
            <a:rPr lang="en-US" sz="1400" b="0" dirty="0" smtClean="0"/>
            <a:t>BILE ACIDS</a:t>
          </a:r>
          <a:endParaRPr lang="ru-RU" sz="1400" b="0" dirty="0" smtClean="0"/>
        </a:p>
        <a:p>
          <a:r>
            <a:rPr lang="en-US" sz="1400" b="0" dirty="0" smtClean="0"/>
            <a:t>VITAMIN D</a:t>
          </a:r>
          <a:endParaRPr lang="ru-RU" sz="1400" b="0" dirty="0" smtClean="0"/>
        </a:p>
        <a:p>
          <a:r>
            <a:rPr lang="en-US" sz="1400" b="0" dirty="0" smtClean="0"/>
            <a:t>hormones</a:t>
          </a:r>
          <a:endParaRPr lang="ru-RU" sz="1200" b="0" dirty="0"/>
        </a:p>
      </dgm:t>
    </dgm:pt>
    <dgm:pt modelId="{3ABFF914-464A-4C97-83DC-AD9520B5E73F}" type="parTrans" cxnId="{56150D4A-8160-4BE0-9579-EEE34B0BD6FF}">
      <dgm:prSet/>
      <dgm:spPr/>
      <dgm:t>
        <a:bodyPr/>
        <a:lstStyle/>
        <a:p>
          <a:endParaRPr lang="ru-RU" sz="2400"/>
        </a:p>
      </dgm:t>
    </dgm:pt>
    <dgm:pt modelId="{74222405-D0CD-4AA5-ACD7-15915E5E57AF}" type="sibTrans" cxnId="{56150D4A-8160-4BE0-9579-EEE34B0BD6FF}">
      <dgm:prSet/>
      <dgm:spPr/>
      <dgm:t>
        <a:bodyPr/>
        <a:lstStyle/>
        <a:p>
          <a:endParaRPr lang="ru-RU" sz="2400"/>
        </a:p>
      </dgm:t>
    </dgm:pt>
    <dgm:pt modelId="{4CCC4ABB-9713-47D8-856C-8517EB1B764D}">
      <dgm:prSet phldrT="[Текст]" custT="1"/>
      <dgm:spPr/>
      <dgm:t>
        <a:bodyPr/>
        <a:lstStyle/>
        <a:p>
          <a:r>
            <a:rPr lang="en-US" sz="2000" b="1" dirty="0" smtClean="0"/>
            <a:t>REGULATORY</a:t>
          </a:r>
          <a:endParaRPr lang="ru-RU" sz="2000" b="1" dirty="0" smtClean="0"/>
        </a:p>
        <a:p>
          <a:r>
            <a:rPr lang="en-US" sz="2000" b="0" dirty="0" smtClean="0"/>
            <a:t>Cholesterol - a source of steroid hormones, some fatty acids - eicosanoids</a:t>
          </a:r>
          <a:endParaRPr lang="ru-RU" sz="2000" b="0" dirty="0"/>
        </a:p>
      </dgm:t>
    </dgm:pt>
    <dgm:pt modelId="{D33C1B02-700D-41FB-97AB-9E6D651BCC95}" type="parTrans" cxnId="{9F7BE833-C3E6-42A1-8C56-84C6CC0BE30E}">
      <dgm:prSet/>
      <dgm:spPr/>
      <dgm:t>
        <a:bodyPr/>
        <a:lstStyle/>
        <a:p>
          <a:endParaRPr lang="ru-RU" sz="2400"/>
        </a:p>
      </dgm:t>
    </dgm:pt>
    <dgm:pt modelId="{CCAD11EF-3E0F-48FD-A652-E4190BDE9C2D}" type="sibTrans" cxnId="{9F7BE833-C3E6-42A1-8C56-84C6CC0BE30E}">
      <dgm:prSet/>
      <dgm:spPr/>
      <dgm:t>
        <a:bodyPr/>
        <a:lstStyle/>
        <a:p>
          <a:endParaRPr lang="ru-RU" sz="2400"/>
        </a:p>
      </dgm:t>
    </dgm:pt>
    <dgm:pt modelId="{6318A6A9-C53E-429D-944F-14D15343F7C2}" type="pres">
      <dgm:prSet presAssocID="{120B1BCB-1DA7-4498-949C-F010768C30B8}" presName="linear" presStyleCnt="0">
        <dgm:presLayoutVars>
          <dgm:dir/>
          <dgm:resizeHandles val="exact"/>
        </dgm:presLayoutVars>
      </dgm:prSet>
      <dgm:spPr/>
      <dgm:t>
        <a:bodyPr/>
        <a:lstStyle/>
        <a:p>
          <a:endParaRPr lang="ru-RU"/>
        </a:p>
      </dgm:t>
    </dgm:pt>
    <dgm:pt modelId="{AD44DD66-11D7-465C-AD2F-58781FA7674A}" type="pres">
      <dgm:prSet presAssocID="{CFA9B06F-73EA-482C-8373-75068C4B60B1}" presName="comp" presStyleCnt="0"/>
      <dgm:spPr/>
    </dgm:pt>
    <dgm:pt modelId="{5C54005B-4923-4B98-A0C2-019CAA1284A4}" type="pres">
      <dgm:prSet presAssocID="{CFA9B06F-73EA-482C-8373-75068C4B60B1}" presName="box" presStyleLbl="node1" presStyleIdx="0" presStyleCnt="4" custScaleY="86829" custLinFactNeighborX="-305" custLinFactNeighborY="747"/>
      <dgm:spPr/>
      <dgm:t>
        <a:bodyPr/>
        <a:lstStyle/>
        <a:p>
          <a:endParaRPr lang="ru-RU"/>
        </a:p>
      </dgm:t>
    </dgm:pt>
    <dgm:pt modelId="{6C1C6117-F396-4A22-BCAD-51FEF5BF8BE5}" type="pres">
      <dgm:prSet presAssocID="{CFA9B06F-73EA-482C-8373-75068C4B60B1}" presName="img" presStyleLbl="fgImgPlace1" presStyleIdx="0" presStyleCnt="4" custScaleX="76488" custLinFactNeighborX="-12966"/>
      <dgm:spPr>
        <a:blipFill rotWithShape="1">
          <a:blip xmlns:r="http://schemas.openxmlformats.org/officeDocument/2006/relationships" r:embed="rId1"/>
          <a:stretch>
            <a:fillRect/>
          </a:stretch>
        </a:blipFill>
      </dgm:spPr>
      <dgm:t>
        <a:bodyPr/>
        <a:lstStyle/>
        <a:p>
          <a:endParaRPr lang="ru-RU"/>
        </a:p>
      </dgm:t>
    </dgm:pt>
    <dgm:pt modelId="{CC248650-CB1F-4F37-882C-F7B30CA963D8}" type="pres">
      <dgm:prSet presAssocID="{CFA9B06F-73EA-482C-8373-75068C4B60B1}" presName="text" presStyleLbl="node1" presStyleIdx="0" presStyleCnt="4">
        <dgm:presLayoutVars>
          <dgm:bulletEnabled val="1"/>
        </dgm:presLayoutVars>
      </dgm:prSet>
      <dgm:spPr/>
      <dgm:t>
        <a:bodyPr/>
        <a:lstStyle/>
        <a:p>
          <a:endParaRPr lang="ru-RU"/>
        </a:p>
      </dgm:t>
    </dgm:pt>
    <dgm:pt modelId="{47164743-3355-42E5-AF8A-A10A30AD3138}" type="pres">
      <dgm:prSet presAssocID="{28B177FF-9E56-4AC1-81DB-397024F3916B}" presName="spacer" presStyleCnt="0"/>
      <dgm:spPr/>
    </dgm:pt>
    <dgm:pt modelId="{9D872CAE-4356-402B-A97D-5A8E2FDC23B8}" type="pres">
      <dgm:prSet presAssocID="{1818B1E1-FDF6-42C8-BA83-C2345C67786A}" presName="comp" presStyleCnt="0"/>
      <dgm:spPr/>
    </dgm:pt>
    <dgm:pt modelId="{BAECF3CB-884C-4C1A-8D7C-641C75C1B35E}" type="pres">
      <dgm:prSet presAssocID="{1818B1E1-FDF6-42C8-BA83-C2345C67786A}" presName="box" presStyleLbl="node1" presStyleIdx="1" presStyleCnt="4" custScaleY="88656"/>
      <dgm:spPr/>
      <dgm:t>
        <a:bodyPr/>
        <a:lstStyle/>
        <a:p>
          <a:endParaRPr lang="ru-RU"/>
        </a:p>
      </dgm:t>
    </dgm:pt>
    <dgm:pt modelId="{0B94F523-E0C3-471F-9F7A-BD134E5A85E9}" type="pres">
      <dgm:prSet presAssocID="{1818B1E1-FDF6-42C8-BA83-C2345C67786A}" presName="img" presStyleLbl="fgImgPlace1" presStyleIdx="1" presStyleCnt="4" custScaleX="76488" custLinFactNeighborX="-12966"/>
      <dgm:spPr>
        <a:blipFill rotWithShape="1">
          <a:blip xmlns:r="http://schemas.openxmlformats.org/officeDocument/2006/relationships" r:embed="rId2"/>
          <a:stretch>
            <a:fillRect/>
          </a:stretch>
        </a:blipFill>
      </dgm:spPr>
      <dgm:t>
        <a:bodyPr/>
        <a:lstStyle/>
        <a:p>
          <a:endParaRPr lang="ru-RU"/>
        </a:p>
      </dgm:t>
    </dgm:pt>
    <dgm:pt modelId="{7015B18A-4043-4BF2-A497-BAD34F54770D}" type="pres">
      <dgm:prSet presAssocID="{1818B1E1-FDF6-42C8-BA83-C2345C67786A}" presName="text" presStyleLbl="node1" presStyleIdx="1" presStyleCnt="4">
        <dgm:presLayoutVars>
          <dgm:bulletEnabled val="1"/>
        </dgm:presLayoutVars>
      </dgm:prSet>
      <dgm:spPr/>
      <dgm:t>
        <a:bodyPr/>
        <a:lstStyle/>
        <a:p>
          <a:endParaRPr lang="ru-RU"/>
        </a:p>
      </dgm:t>
    </dgm:pt>
    <dgm:pt modelId="{26EF88BE-6088-408B-873B-F8F58D7A4C9E}" type="pres">
      <dgm:prSet presAssocID="{CA838718-E654-47F7-B1A4-CDED485234FB}" presName="spacer" presStyleCnt="0"/>
      <dgm:spPr/>
    </dgm:pt>
    <dgm:pt modelId="{450CD73F-74B8-4988-87E8-E44357D147C2}" type="pres">
      <dgm:prSet presAssocID="{75B801F8-BDDF-49BF-888D-9D4840A3162F}" presName="comp" presStyleCnt="0"/>
      <dgm:spPr/>
    </dgm:pt>
    <dgm:pt modelId="{C6F5559C-E3DE-4429-93D2-434600ADA3D6}" type="pres">
      <dgm:prSet presAssocID="{75B801F8-BDDF-49BF-888D-9D4840A3162F}" presName="box" presStyleLbl="node1" presStyleIdx="2" presStyleCnt="4"/>
      <dgm:spPr/>
      <dgm:t>
        <a:bodyPr/>
        <a:lstStyle/>
        <a:p>
          <a:endParaRPr lang="ru-RU"/>
        </a:p>
      </dgm:t>
    </dgm:pt>
    <dgm:pt modelId="{F39A01EE-B564-438B-B268-F3A4497EB5C6}" type="pres">
      <dgm:prSet presAssocID="{75B801F8-BDDF-49BF-888D-9D4840A3162F}" presName="img" presStyleLbl="fgImgPlace1" presStyleIdx="2" presStyleCnt="4" custScaleX="82606" custLinFactNeighborX="-9538" custLinFactNeighborY="3341"/>
      <dgm:spPr>
        <a:blipFill rotWithShape="1">
          <a:blip xmlns:r="http://schemas.openxmlformats.org/officeDocument/2006/relationships" r:embed="rId3"/>
          <a:stretch>
            <a:fillRect/>
          </a:stretch>
        </a:blipFill>
      </dgm:spPr>
      <dgm:t>
        <a:bodyPr/>
        <a:lstStyle/>
        <a:p>
          <a:endParaRPr lang="ru-RU"/>
        </a:p>
      </dgm:t>
    </dgm:pt>
    <dgm:pt modelId="{7AC80477-88EE-490F-954B-69C70C463823}" type="pres">
      <dgm:prSet presAssocID="{75B801F8-BDDF-49BF-888D-9D4840A3162F}" presName="text" presStyleLbl="node1" presStyleIdx="2" presStyleCnt="4">
        <dgm:presLayoutVars>
          <dgm:bulletEnabled val="1"/>
        </dgm:presLayoutVars>
      </dgm:prSet>
      <dgm:spPr/>
      <dgm:t>
        <a:bodyPr/>
        <a:lstStyle/>
        <a:p>
          <a:endParaRPr lang="ru-RU"/>
        </a:p>
      </dgm:t>
    </dgm:pt>
    <dgm:pt modelId="{172BF297-82C3-4DF8-B7EE-077B920D18E4}" type="pres">
      <dgm:prSet presAssocID="{74222405-D0CD-4AA5-ACD7-15915E5E57AF}" presName="spacer" presStyleCnt="0"/>
      <dgm:spPr/>
    </dgm:pt>
    <dgm:pt modelId="{27E9DD49-FF56-4F2A-A9D5-049507C11095}" type="pres">
      <dgm:prSet presAssocID="{4CCC4ABB-9713-47D8-856C-8517EB1B764D}" presName="comp" presStyleCnt="0"/>
      <dgm:spPr/>
    </dgm:pt>
    <dgm:pt modelId="{64E9CCFC-D0D8-46D8-B064-BC43AB4884B2}" type="pres">
      <dgm:prSet presAssocID="{4CCC4ABB-9713-47D8-856C-8517EB1B764D}" presName="box" presStyleLbl="node1" presStyleIdx="3" presStyleCnt="4"/>
      <dgm:spPr/>
      <dgm:t>
        <a:bodyPr/>
        <a:lstStyle/>
        <a:p>
          <a:endParaRPr lang="ru-RU"/>
        </a:p>
      </dgm:t>
    </dgm:pt>
    <dgm:pt modelId="{F3D9E1AE-7618-407A-A233-2D70CC6A7A40}" type="pres">
      <dgm:prSet presAssocID="{4CCC4ABB-9713-47D8-856C-8517EB1B764D}" presName="img" presStyleLbl="fgImgPlace1" presStyleIdx="3" presStyleCnt="4" custScaleX="84500" custScaleY="107593" custLinFactNeighborX="-12966"/>
      <dgm:spPr>
        <a:blipFill rotWithShape="1">
          <a:blip xmlns:r="http://schemas.openxmlformats.org/officeDocument/2006/relationships" r:embed="rId4"/>
          <a:stretch>
            <a:fillRect/>
          </a:stretch>
        </a:blipFill>
      </dgm:spPr>
      <dgm:t>
        <a:bodyPr/>
        <a:lstStyle/>
        <a:p>
          <a:endParaRPr lang="ru-RU"/>
        </a:p>
      </dgm:t>
    </dgm:pt>
    <dgm:pt modelId="{3E031202-08A3-48B9-B1F2-00FCE43F19FD}" type="pres">
      <dgm:prSet presAssocID="{4CCC4ABB-9713-47D8-856C-8517EB1B764D}" presName="text" presStyleLbl="node1" presStyleIdx="3" presStyleCnt="4">
        <dgm:presLayoutVars>
          <dgm:bulletEnabled val="1"/>
        </dgm:presLayoutVars>
      </dgm:prSet>
      <dgm:spPr/>
      <dgm:t>
        <a:bodyPr/>
        <a:lstStyle/>
        <a:p>
          <a:endParaRPr lang="ru-RU"/>
        </a:p>
      </dgm:t>
    </dgm:pt>
  </dgm:ptLst>
  <dgm:cxnLst>
    <dgm:cxn modelId="{A4E5F75D-C0F6-435D-A646-1E71B0D02F2D}" srcId="{120B1BCB-1DA7-4498-949C-F010768C30B8}" destId="{1818B1E1-FDF6-42C8-BA83-C2345C67786A}" srcOrd="1" destOrd="0" parTransId="{36FFC95F-CE11-48EB-BEBB-C3DFFB2983AA}" sibTransId="{CA838718-E654-47F7-B1A4-CDED485234FB}"/>
    <dgm:cxn modelId="{7EA166EB-619E-441E-BA16-595C9675633A}" type="presOf" srcId="{CFA9B06F-73EA-482C-8373-75068C4B60B1}" destId="{5C54005B-4923-4B98-A0C2-019CAA1284A4}" srcOrd="0" destOrd="0" presId="urn:microsoft.com/office/officeart/2005/8/layout/vList4"/>
    <dgm:cxn modelId="{56150D4A-8160-4BE0-9579-EEE34B0BD6FF}" srcId="{120B1BCB-1DA7-4498-949C-F010768C30B8}" destId="{75B801F8-BDDF-49BF-888D-9D4840A3162F}" srcOrd="2" destOrd="0" parTransId="{3ABFF914-464A-4C97-83DC-AD9520B5E73F}" sibTransId="{74222405-D0CD-4AA5-ACD7-15915E5E57AF}"/>
    <dgm:cxn modelId="{BA9371E6-92E0-4117-A527-C390BB27D5D0}" type="presOf" srcId="{120B1BCB-1DA7-4498-949C-F010768C30B8}" destId="{6318A6A9-C53E-429D-944F-14D15343F7C2}" srcOrd="0" destOrd="0" presId="urn:microsoft.com/office/officeart/2005/8/layout/vList4"/>
    <dgm:cxn modelId="{A9811A0E-D5FC-496A-9556-1A38F628ADA0}" type="presOf" srcId="{1818B1E1-FDF6-42C8-BA83-C2345C67786A}" destId="{7015B18A-4043-4BF2-A497-BAD34F54770D}" srcOrd="1" destOrd="0" presId="urn:microsoft.com/office/officeart/2005/8/layout/vList4"/>
    <dgm:cxn modelId="{976A13FA-5819-45DA-845D-F2E5BF6F990A}" srcId="{120B1BCB-1DA7-4498-949C-F010768C30B8}" destId="{CFA9B06F-73EA-482C-8373-75068C4B60B1}" srcOrd="0" destOrd="0" parTransId="{5A46D509-4177-401E-BB65-B2C8D4C41535}" sibTransId="{28B177FF-9E56-4AC1-81DB-397024F3916B}"/>
    <dgm:cxn modelId="{9F7BE833-C3E6-42A1-8C56-84C6CC0BE30E}" srcId="{120B1BCB-1DA7-4498-949C-F010768C30B8}" destId="{4CCC4ABB-9713-47D8-856C-8517EB1B764D}" srcOrd="3" destOrd="0" parTransId="{D33C1B02-700D-41FB-97AB-9E6D651BCC95}" sibTransId="{CCAD11EF-3E0F-48FD-A652-E4190BDE9C2D}"/>
    <dgm:cxn modelId="{CC464724-3E69-439F-BA3B-E0C9E4BA528E}" type="presOf" srcId="{4CCC4ABB-9713-47D8-856C-8517EB1B764D}" destId="{64E9CCFC-D0D8-46D8-B064-BC43AB4884B2}" srcOrd="0" destOrd="0" presId="urn:microsoft.com/office/officeart/2005/8/layout/vList4"/>
    <dgm:cxn modelId="{7138F17F-8AF1-4EE5-9E65-643BE0AD3909}" type="presOf" srcId="{1818B1E1-FDF6-42C8-BA83-C2345C67786A}" destId="{BAECF3CB-884C-4C1A-8D7C-641C75C1B35E}" srcOrd="0" destOrd="0" presId="urn:microsoft.com/office/officeart/2005/8/layout/vList4"/>
    <dgm:cxn modelId="{4E84AD45-6314-4B41-8EDE-C4E591464301}" type="presOf" srcId="{75B801F8-BDDF-49BF-888D-9D4840A3162F}" destId="{7AC80477-88EE-490F-954B-69C70C463823}" srcOrd="1" destOrd="0" presId="urn:microsoft.com/office/officeart/2005/8/layout/vList4"/>
    <dgm:cxn modelId="{FAB13218-5EE9-4BAB-ACF3-9FA307C58545}" type="presOf" srcId="{4CCC4ABB-9713-47D8-856C-8517EB1B764D}" destId="{3E031202-08A3-48B9-B1F2-00FCE43F19FD}" srcOrd="1" destOrd="0" presId="urn:microsoft.com/office/officeart/2005/8/layout/vList4"/>
    <dgm:cxn modelId="{44B56A53-96D0-4E9B-BCF4-5AB8A7A5ABC9}" type="presOf" srcId="{75B801F8-BDDF-49BF-888D-9D4840A3162F}" destId="{C6F5559C-E3DE-4429-93D2-434600ADA3D6}" srcOrd="0" destOrd="0" presId="urn:microsoft.com/office/officeart/2005/8/layout/vList4"/>
    <dgm:cxn modelId="{03EDFE08-A4B4-4186-BBE3-9C2DDEC03BBA}" type="presOf" srcId="{CFA9B06F-73EA-482C-8373-75068C4B60B1}" destId="{CC248650-CB1F-4F37-882C-F7B30CA963D8}" srcOrd="1" destOrd="0" presId="urn:microsoft.com/office/officeart/2005/8/layout/vList4"/>
    <dgm:cxn modelId="{65069A15-0225-4BA9-A952-17126E9B1B0D}" type="presParOf" srcId="{6318A6A9-C53E-429D-944F-14D15343F7C2}" destId="{AD44DD66-11D7-465C-AD2F-58781FA7674A}" srcOrd="0" destOrd="0" presId="urn:microsoft.com/office/officeart/2005/8/layout/vList4"/>
    <dgm:cxn modelId="{8DE0981F-F619-4387-BD5B-310F62197854}" type="presParOf" srcId="{AD44DD66-11D7-465C-AD2F-58781FA7674A}" destId="{5C54005B-4923-4B98-A0C2-019CAA1284A4}" srcOrd="0" destOrd="0" presId="urn:microsoft.com/office/officeart/2005/8/layout/vList4"/>
    <dgm:cxn modelId="{DB928E20-5F5D-4C48-8A9D-C34DA975B159}" type="presParOf" srcId="{AD44DD66-11D7-465C-AD2F-58781FA7674A}" destId="{6C1C6117-F396-4A22-BCAD-51FEF5BF8BE5}" srcOrd="1" destOrd="0" presId="urn:microsoft.com/office/officeart/2005/8/layout/vList4"/>
    <dgm:cxn modelId="{830DFB8C-4275-440F-B7CB-7416859043F6}" type="presParOf" srcId="{AD44DD66-11D7-465C-AD2F-58781FA7674A}" destId="{CC248650-CB1F-4F37-882C-F7B30CA963D8}" srcOrd="2" destOrd="0" presId="urn:microsoft.com/office/officeart/2005/8/layout/vList4"/>
    <dgm:cxn modelId="{F08D4FCB-C07D-45A4-BC2E-299F2884216E}" type="presParOf" srcId="{6318A6A9-C53E-429D-944F-14D15343F7C2}" destId="{47164743-3355-42E5-AF8A-A10A30AD3138}" srcOrd="1" destOrd="0" presId="urn:microsoft.com/office/officeart/2005/8/layout/vList4"/>
    <dgm:cxn modelId="{D6F0F3F9-7B6D-42FB-A062-8744B968E4DC}" type="presParOf" srcId="{6318A6A9-C53E-429D-944F-14D15343F7C2}" destId="{9D872CAE-4356-402B-A97D-5A8E2FDC23B8}" srcOrd="2" destOrd="0" presId="urn:microsoft.com/office/officeart/2005/8/layout/vList4"/>
    <dgm:cxn modelId="{F1185A41-CD4C-4496-ACFF-70521D0AE0B8}" type="presParOf" srcId="{9D872CAE-4356-402B-A97D-5A8E2FDC23B8}" destId="{BAECF3CB-884C-4C1A-8D7C-641C75C1B35E}" srcOrd="0" destOrd="0" presId="urn:microsoft.com/office/officeart/2005/8/layout/vList4"/>
    <dgm:cxn modelId="{2F487D1C-6694-4614-8FFA-099559E2FF13}" type="presParOf" srcId="{9D872CAE-4356-402B-A97D-5A8E2FDC23B8}" destId="{0B94F523-E0C3-471F-9F7A-BD134E5A85E9}" srcOrd="1" destOrd="0" presId="urn:microsoft.com/office/officeart/2005/8/layout/vList4"/>
    <dgm:cxn modelId="{04C97F8C-9C8F-4E46-9965-30E14E5DF720}" type="presParOf" srcId="{9D872CAE-4356-402B-A97D-5A8E2FDC23B8}" destId="{7015B18A-4043-4BF2-A497-BAD34F54770D}" srcOrd="2" destOrd="0" presId="urn:microsoft.com/office/officeart/2005/8/layout/vList4"/>
    <dgm:cxn modelId="{7C2FB403-B4F2-40EA-880C-17CE542C99E9}" type="presParOf" srcId="{6318A6A9-C53E-429D-944F-14D15343F7C2}" destId="{26EF88BE-6088-408B-873B-F8F58D7A4C9E}" srcOrd="3" destOrd="0" presId="urn:microsoft.com/office/officeart/2005/8/layout/vList4"/>
    <dgm:cxn modelId="{87E18CE8-6DD6-4459-993F-73B19DCBAC6E}" type="presParOf" srcId="{6318A6A9-C53E-429D-944F-14D15343F7C2}" destId="{450CD73F-74B8-4988-87E8-E44357D147C2}" srcOrd="4" destOrd="0" presId="urn:microsoft.com/office/officeart/2005/8/layout/vList4"/>
    <dgm:cxn modelId="{8C5BB4C2-899D-42AB-B6DB-3A62C4F972F3}" type="presParOf" srcId="{450CD73F-74B8-4988-87E8-E44357D147C2}" destId="{C6F5559C-E3DE-4429-93D2-434600ADA3D6}" srcOrd="0" destOrd="0" presId="urn:microsoft.com/office/officeart/2005/8/layout/vList4"/>
    <dgm:cxn modelId="{8FAB7449-424B-4DC6-B4DE-FC6F5BEF5C30}" type="presParOf" srcId="{450CD73F-74B8-4988-87E8-E44357D147C2}" destId="{F39A01EE-B564-438B-B268-F3A4497EB5C6}" srcOrd="1" destOrd="0" presId="urn:microsoft.com/office/officeart/2005/8/layout/vList4"/>
    <dgm:cxn modelId="{7880D9A8-BFFD-4796-A417-82A14DBBB0A7}" type="presParOf" srcId="{450CD73F-74B8-4988-87E8-E44357D147C2}" destId="{7AC80477-88EE-490F-954B-69C70C463823}" srcOrd="2" destOrd="0" presId="urn:microsoft.com/office/officeart/2005/8/layout/vList4"/>
    <dgm:cxn modelId="{058C9331-3755-4E09-9956-B7C24EC641C7}" type="presParOf" srcId="{6318A6A9-C53E-429D-944F-14D15343F7C2}" destId="{172BF297-82C3-4DF8-B7EE-077B920D18E4}" srcOrd="5" destOrd="0" presId="urn:microsoft.com/office/officeart/2005/8/layout/vList4"/>
    <dgm:cxn modelId="{2B85BD97-27A0-454A-96A3-7AF7AE767340}" type="presParOf" srcId="{6318A6A9-C53E-429D-944F-14D15343F7C2}" destId="{27E9DD49-FF56-4F2A-A9D5-049507C11095}" srcOrd="6" destOrd="0" presId="urn:microsoft.com/office/officeart/2005/8/layout/vList4"/>
    <dgm:cxn modelId="{BB619D66-0E85-4C59-A455-7690BF75C8DB}" type="presParOf" srcId="{27E9DD49-FF56-4F2A-A9D5-049507C11095}" destId="{64E9CCFC-D0D8-46D8-B064-BC43AB4884B2}" srcOrd="0" destOrd="0" presId="urn:microsoft.com/office/officeart/2005/8/layout/vList4"/>
    <dgm:cxn modelId="{73C67862-CB6D-45ED-AEE3-023225B2B92F}" type="presParOf" srcId="{27E9DD49-FF56-4F2A-A9D5-049507C11095}" destId="{F3D9E1AE-7618-407A-A233-2D70CC6A7A40}" srcOrd="1" destOrd="0" presId="urn:microsoft.com/office/officeart/2005/8/layout/vList4"/>
    <dgm:cxn modelId="{CD41D29A-9C3D-46D8-981C-E1022B200EF2}" type="presParOf" srcId="{27E9DD49-FF56-4F2A-A9D5-049507C11095}" destId="{3E031202-08A3-48B9-B1F2-00FCE43F19FD}"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54005B-4923-4B98-A0C2-019CAA1284A4}">
      <dsp:nvSpPr>
        <dsp:cNvPr id="0" name=""/>
        <dsp:cNvSpPr/>
      </dsp:nvSpPr>
      <dsp:spPr>
        <a:xfrm>
          <a:off x="0" y="0"/>
          <a:ext cx="8986976" cy="818069"/>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ENERGY</a:t>
          </a:r>
          <a:endParaRPr lang="ru-RU" sz="2000" b="1" kern="1200" dirty="0" smtClean="0"/>
        </a:p>
        <a:p>
          <a:pPr lvl="0" algn="l" defTabSz="889000">
            <a:lnSpc>
              <a:spcPct val="90000"/>
            </a:lnSpc>
            <a:spcBef>
              <a:spcPct val="0"/>
            </a:spcBef>
            <a:spcAft>
              <a:spcPct val="35000"/>
            </a:spcAft>
          </a:pPr>
          <a:r>
            <a:rPr lang="en-US" sz="2000" b="0" kern="1200" dirty="0" smtClean="0"/>
            <a:t>When 1 g of fat is oxidized, 38.9 kJ of energy is released</a:t>
          </a:r>
          <a:endParaRPr lang="ru-RU" sz="2000" b="0" kern="1200" dirty="0"/>
        </a:p>
      </dsp:txBody>
      <dsp:txXfrm>
        <a:off x="1891611" y="0"/>
        <a:ext cx="7095364" cy="818069"/>
      </dsp:txXfrm>
    </dsp:sp>
    <dsp:sp modelId="{6C1C6117-F396-4A22-BCAD-51FEF5BF8BE5}">
      <dsp:nvSpPr>
        <dsp:cNvPr id="0" name=""/>
        <dsp:cNvSpPr/>
      </dsp:nvSpPr>
      <dsp:spPr>
        <a:xfrm>
          <a:off x="287067" y="32170"/>
          <a:ext cx="945591" cy="753729"/>
        </a:xfrm>
        <a:prstGeom prst="roundRect">
          <a:avLst>
            <a:gd name="adj" fmla="val 10000"/>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BAECF3CB-884C-4C1A-8D7C-641C75C1B35E}">
      <dsp:nvSpPr>
        <dsp:cNvPr id="0" name=""/>
        <dsp:cNvSpPr/>
      </dsp:nvSpPr>
      <dsp:spPr>
        <a:xfrm>
          <a:off x="0" y="930573"/>
          <a:ext cx="8986976" cy="835283"/>
        </a:xfrm>
        <a:prstGeom prst="roundRect">
          <a:avLst>
            <a:gd name="adj" fmla="val 10000"/>
          </a:avLst>
        </a:prstGeom>
        <a:gradFill rotWithShape="0">
          <a:gsLst>
            <a:gs pos="0">
              <a:schemeClr val="accent2">
                <a:hueOff val="936304"/>
                <a:satOff val="-1168"/>
                <a:lumOff val="275"/>
                <a:alphaOff val="0"/>
                <a:tint val="50000"/>
                <a:satMod val="300000"/>
              </a:schemeClr>
            </a:gs>
            <a:gs pos="35000">
              <a:schemeClr val="accent2">
                <a:hueOff val="936304"/>
                <a:satOff val="-1168"/>
                <a:lumOff val="275"/>
                <a:alphaOff val="0"/>
                <a:tint val="37000"/>
                <a:satMod val="300000"/>
              </a:schemeClr>
            </a:gs>
            <a:gs pos="100000">
              <a:schemeClr val="accent2">
                <a:hueOff val="936304"/>
                <a:satOff val="-1168"/>
                <a:lumOff val="27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GB" sz="2000" b="1" kern="1200" dirty="0" smtClean="0"/>
            <a:t>STRUCTURE</a:t>
          </a:r>
          <a:endParaRPr lang="ru-RU" sz="2000" b="1" kern="1200" dirty="0" smtClean="0"/>
        </a:p>
        <a:p>
          <a:pPr lvl="0" algn="l" defTabSz="889000">
            <a:lnSpc>
              <a:spcPct val="90000"/>
            </a:lnSpc>
            <a:spcBef>
              <a:spcPct val="0"/>
            </a:spcBef>
            <a:spcAft>
              <a:spcPct val="35000"/>
            </a:spcAft>
          </a:pPr>
          <a:r>
            <a:rPr lang="en-US" sz="2000" b="0" kern="1200" dirty="0" smtClean="0"/>
            <a:t>Are part of the cell (fatty inclusions)</a:t>
          </a:r>
          <a:endParaRPr lang="ru-RU" sz="2000" b="0" kern="1200" dirty="0"/>
        </a:p>
      </dsp:txBody>
      <dsp:txXfrm>
        <a:off x="1891611" y="930573"/>
        <a:ext cx="7095364" cy="835283"/>
      </dsp:txXfrm>
    </dsp:sp>
    <dsp:sp modelId="{0B94F523-E0C3-471F-9F7A-BD134E5A85E9}">
      <dsp:nvSpPr>
        <dsp:cNvPr id="0" name=""/>
        <dsp:cNvSpPr/>
      </dsp:nvSpPr>
      <dsp:spPr>
        <a:xfrm>
          <a:off x="287067" y="931434"/>
          <a:ext cx="945591" cy="796986"/>
        </a:xfrm>
        <a:prstGeom prst="roundRect">
          <a:avLst>
            <a:gd name="adj" fmla="val 10000"/>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84A11B30-0E02-4EE1-B041-4269A05F1125}">
      <dsp:nvSpPr>
        <dsp:cNvPr id="0" name=""/>
        <dsp:cNvSpPr/>
      </dsp:nvSpPr>
      <dsp:spPr>
        <a:xfrm>
          <a:off x="0" y="1841785"/>
          <a:ext cx="8986976" cy="903938"/>
        </a:xfrm>
        <a:prstGeom prst="roundRect">
          <a:avLst>
            <a:gd name="adj" fmla="val 10000"/>
          </a:avLst>
        </a:prstGeom>
        <a:gradFill rotWithShape="0">
          <a:gsLst>
            <a:gs pos="0">
              <a:schemeClr val="accent2">
                <a:hueOff val="1872608"/>
                <a:satOff val="-2336"/>
                <a:lumOff val="549"/>
                <a:alphaOff val="0"/>
                <a:tint val="50000"/>
                <a:satMod val="300000"/>
              </a:schemeClr>
            </a:gs>
            <a:gs pos="35000">
              <a:schemeClr val="accent2">
                <a:hueOff val="1872608"/>
                <a:satOff val="-2336"/>
                <a:lumOff val="549"/>
                <a:alphaOff val="0"/>
                <a:tint val="37000"/>
                <a:satMod val="300000"/>
              </a:schemeClr>
            </a:gs>
            <a:gs pos="100000">
              <a:schemeClr val="accent2">
                <a:hueOff val="1872608"/>
                <a:satOff val="-2336"/>
                <a:lumOff val="5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SOURCES OF ENDOGENOUS WATER</a:t>
          </a:r>
          <a:endParaRPr lang="ru-RU" sz="2000" b="1" kern="1200" dirty="0" smtClean="0"/>
        </a:p>
        <a:p>
          <a:pPr lvl="0" algn="l" defTabSz="889000">
            <a:lnSpc>
              <a:spcPct val="90000"/>
            </a:lnSpc>
            <a:spcBef>
              <a:spcPct val="0"/>
            </a:spcBef>
            <a:spcAft>
              <a:spcPct val="35000"/>
            </a:spcAft>
          </a:pPr>
          <a:r>
            <a:rPr lang="en-US" sz="2000" b="0" kern="1200" dirty="0" smtClean="0"/>
            <a:t>Oxidation of 100 g of fat releases 107 ml of H2O</a:t>
          </a:r>
          <a:endParaRPr lang="ru-RU" sz="2000" b="0" kern="1200" dirty="0"/>
        </a:p>
      </dsp:txBody>
      <dsp:txXfrm>
        <a:off x="1891611" y="1841785"/>
        <a:ext cx="7095364" cy="903938"/>
      </dsp:txXfrm>
    </dsp:sp>
    <dsp:sp modelId="{800CE5BD-5BFB-4924-A57A-E68B2628DD44}">
      <dsp:nvSpPr>
        <dsp:cNvPr id="0" name=""/>
        <dsp:cNvSpPr/>
      </dsp:nvSpPr>
      <dsp:spPr>
        <a:xfrm>
          <a:off x="287067" y="1916889"/>
          <a:ext cx="945591" cy="753729"/>
        </a:xfrm>
        <a:prstGeom prst="roundRect">
          <a:avLst>
            <a:gd name="adj" fmla="val 10000"/>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CE08D11B-093C-4B70-82A5-9E29E20983A0}">
      <dsp:nvSpPr>
        <dsp:cNvPr id="0" name=""/>
        <dsp:cNvSpPr/>
      </dsp:nvSpPr>
      <dsp:spPr>
        <a:xfrm>
          <a:off x="0" y="2893643"/>
          <a:ext cx="8986976" cy="861691"/>
        </a:xfrm>
        <a:prstGeom prst="roundRect">
          <a:avLst>
            <a:gd name="adj" fmla="val 10000"/>
          </a:avLst>
        </a:prstGeom>
        <a:gradFill rotWithShape="0">
          <a:gsLst>
            <a:gs pos="0">
              <a:schemeClr val="accent2">
                <a:hueOff val="2808911"/>
                <a:satOff val="-3503"/>
                <a:lumOff val="824"/>
                <a:alphaOff val="0"/>
                <a:tint val="50000"/>
                <a:satMod val="300000"/>
              </a:schemeClr>
            </a:gs>
            <a:gs pos="35000">
              <a:schemeClr val="accent2">
                <a:hueOff val="2808911"/>
                <a:satOff val="-3503"/>
                <a:lumOff val="824"/>
                <a:alphaOff val="0"/>
                <a:tint val="37000"/>
                <a:satMod val="300000"/>
              </a:schemeClr>
            </a:gs>
            <a:gs pos="100000">
              <a:schemeClr val="accent2">
                <a:hueOff val="2808911"/>
                <a:satOff val="-3503"/>
                <a:lumOff val="82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STORAGE</a:t>
          </a:r>
          <a:endParaRPr lang="ru-RU" sz="2000" b="1" kern="1200" dirty="0" smtClean="0"/>
        </a:p>
        <a:p>
          <a:pPr lvl="0" algn="l" defTabSz="889000">
            <a:lnSpc>
              <a:spcPct val="90000"/>
            </a:lnSpc>
            <a:spcBef>
              <a:spcPct val="0"/>
            </a:spcBef>
            <a:spcAft>
              <a:spcPct val="35000"/>
            </a:spcAft>
          </a:pPr>
          <a:r>
            <a:rPr lang="en-US" sz="2000" b="0" kern="1200" dirty="0" smtClean="0"/>
            <a:t>Fat depots - "energy canned food" for later</a:t>
          </a:r>
          <a:endParaRPr lang="ru-RU" sz="2000" b="0" kern="1200" dirty="0"/>
        </a:p>
      </dsp:txBody>
      <dsp:txXfrm>
        <a:off x="1891611" y="2893643"/>
        <a:ext cx="7095364" cy="861691"/>
      </dsp:txXfrm>
    </dsp:sp>
    <dsp:sp modelId="{A9CB31E3-0851-4DFC-BF55-25E8C6EEA6E1}">
      <dsp:nvSpPr>
        <dsp:cNvPr id="0" name=""/>
        <dsp:cNvSpPr/>
      </dsp:nvSpPr>
      <dsp:spPr>
        <a:xfrm>
          <a:off x="367599" y="2839939"/>
          <a:ext cx="784527" cy="969100"/>
        </a:xfrm>
        <a:prstGeom prst="roundRect">
          <a:avLst>
            <a:gd name="adj" fmla="val 10000"/>
          </a:avLst>
        </a:prstGeom>
        <a:blipFill rotWithShape="1">
          <a:blip xmlns:r="http://schemas.openxmlformats.org/officeDocument/2006/relationships" r:embed="rId4"/>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64E9CCFC-D0D8-46D8-B064-BC43AB4884B2}">
      <dsp:nvSpPr>
        <dsp:cNvPr id="0" name=""/>
        <dsp:cNvSpPr/>
      </dsp:nvSpPr>
      <dsp:spPr>
        <a:xfrm>
          <a:off x="0" y="3869027"/>
          <a:ext cx="8986976" cy="1143906"/>
        </a:xfrm>
        <a:prstGeom prst="roundRect">
          <a:avLst>
            <a:gd name="adj" fmla="val 10000"/>
          </a:avLst>
        </a:prstGeom>
        <a:gradFill rotWithShape="0">
          <a:gsLst>
            <a:gs pos="0">
              <a:schemeClr val="accent2">
                <a:hueOff val="3745215"/>
                <a:satOff val="-4671"/>
                <a:lumOff val="1098"/>
                <a:alphaOff val="0"/>
                <a:tint val="50000"/>
                <a:satMod val="300000"/>
              </a:schemeClr>
            </a:gs>
            <a:gs pos="35000">
              <a:schemeClr val="accent2">
                <a:hueOff val="3745215"/>
                <a:satOff val="-4671"/>
                <a:lumOff val="1098"/>
                <a:alphaOff val="0"/>
                <a:tint val="37000"/>
                <a:satMod val="300000"/>
              </a:schemeClr>
            </a:gs>
            <a:gs pos="100000">
              <a:schemeClr val="accent2">
                <a:hueOff val="3745215"/>
                <a:satOff val="-4671"/>
                <a:lumOff val="109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THERMAL REGULATOR</a:t>
          </a:r>
          <a:endParaRPr lang="ru-RU" sz="2000" b="1" kern="1200" dirty="0" smtClean="0"/>
        </a:p>
        <a:p>
          <a:pPr lvl="0" algn="l" defTabSz="889000">
            <a:lnSpc>
              <a:spcPct val="90000"/>
            </a:lnSpc>
            <a:spcBef>
              <a:spcPct val="0"/>
            </a:spcBef>
            <a:spcAft>
              <a:spcPct val="35000"/>
            </a:spcAft>
          </a:pPr>
          <a:r>
            <a:rPr lang="en-US" sz="1800" b="0" kern="1200" dirty="0" smtClean="0"/>
            <a:t>brown fat creates up to 30% of all heat in the body</a:t>
          </a:r>
          <a:endParaRPr lang="ru-RU" sz="1800" b="0" kern="1200" dirty="0" smtClean="0"/>
        </a:p>
        <a:p>
          <a:pPr lvl="0" algn="l" defTabSz="889000">
            <a:lnSpc>
              <a:spcPct val="90000"/>
            </a:lnSpc>
            <a:spcBef>
              <a:spcPct val="0"/>
            </a:spcBef>
            <a:spcAft>
              <a:spcPct val="35000"/>
            </a:spcAft>
          </a:pPr>
          <a:r>
            <a:rPr lang="en-US" sz="1800" b="0" kern="1200" dirty="0" smtClean="0"/>
            <a:t>fats do not conduct heat well (heat insulators - protection against hypothermia)</a:t>
          </a:r>
          <a:endParaRPr lang="ru-RU" sz="1800" b="0" kern="1200" dirty="0"/>
        </a:p>
      </dsp:txBody>
      <dsp:txXfrm>
        <a:off x="1891611" y="3869027"/>
        <a:ext cx="7095364" cy="1143906"/>
      </dsp:txXfrm>
    </dsp:sp>
    <dsp:sp modelId="{F3D9E1AE-7618-407A-A233-2D70CC6A7A40}">
      <dsp:nvSpPr>
        <dsp:cNvPr id="0" name=""/>
        <dsp:cNvSpPr/>
      </dsp:nvSpPr>
      <dsp:spPr>
        <a:xfrm>
          <a:off x="81014" y="3940672"/>
          <a:ext cx="1214661" cy="1097550"/>
        </a:xfrm>
        <a:prstGeom prst="roundRect">
          <a:avLst>
            <a:gd name="adj" fmla="val 10000"/>
          </a:avLst>
        </a:prstGeom>
        <a:blipFill rotWithShape="1">
          <a:blip xmlns:r="http://schemas.openxmlformats.org/officeDocument/2006/relationships" r:embed="rId5"/>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953EEF75-D570-46AA-B4A6-DB017601A8D1}">
      <dsp:nvSpPr>
        <dsp:cNvPr id="0" name=""/>
        <dsp:cNvSpPr/>
      </dsp:nvSpPr>
      <dsp:spPr>
        <a:xfrm>
          <a:off x="0" y="5174096"/>
          <a:ext cx="8986976" cy="1279239"/>
        </a:xfrm>
        <a:prstGeom prst="roundRect">
          <a:avLst>
            <a:gd name="adj" fmla="val 10000"/>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PROTECTIVE</a:t>
          </a:r>
          <a:endParaRPr lang="ru-RU" sz="2000" b="1" kern="1200" dirty="0" smtClean="0"/>
        </a:p>
        <a:p>
          <a:pPr lvl="0" algn="l" defTabSz="889000">
            <a:lnSpc>
              <a:spcPct val="90000"/>
            </a:lnSpc>
            <a:spcBef>
              <a:spcPct val="0"/>
            </a:spcBef>
            <a:spcAft>
              <a:spcPct val="35000"/>
            </a:spcAft>
          </a:pPr>
          <a:r>
            <a:rPr lang="en-US" sz="2000" b="0" kern="1200" dirty="0" smtClean="0"/>
            <a:t>protect organs from damage (near the eyes, a </a:t>
          </a:r>
          <a:r>
            <a:rPr lang="en-US" sz="2000" b="0" kern="1200" dirty="0" err="1" smtClean="0"/>
            <a:t>perirenal</a:t>
          </a:r>
          <a:r>
            <a:rPr lang="en-US" sz="2000" b="0" kern="1200" dirty="0" smtClean="0"/>
            <a:t> fat capsule, visceral fat "amortizes" internal organs during body movements, </a:t>
          </a:r>
          <a:r>
            <a:rPr lang="en-US" sz="2000" b="0" kern="1200" dirty="0" err="1" smtClean="0"/>
            <a:t>etc</a:t>
          </a:r>
          <a:r>
            <a:rPr lang="en-US" sz="2000" b="0" kern="1200" dirty="0" smtClean="0"/>
            <a:t>)</a:t>
          </a:r>
          <a:endParaRPr lang="ru-RU" sz="2400" b="0" kern="1200" dirty="0" smtClean="0"/>
        </a:p>
      </dsp:txBody>
      <dsp:txXfrm>
        <a:off x="1891611" y="5174096"/>
        <a:ext cx="7095364" cy="1279239"/>
      </dsp:txXfrm>
    </dsp:sp>
    <dsp:sp modelId="{A266AFC9-BDDC-44C1-9B04-F36053AB1E33}">
      <dsp:nvSpPr>
        <dsp:cNvPr id="0" name=""/>
        <dsp:cNvSpPr/>
      </dsp:nvSpPr>
      <dsp:spPr>
        <a:xfrm>
          <a:off x="9010" y="5132085"/>
          <a:ext cx="1358669" cy="1305353"/>
        </a:xfrm>
        <a:prstGeom prst="roundRect">
          <a:avLst>
            <a:gd name="adj" fmla="val 10000"/>
          </a:avLst>
        </a:prstGeom>
        <a:blipFill rotWithShape="1">
          <a:blip xmlns:r="http://schemas.openxmlformats.org/officeDocument/2006/relationships" r:embed="rId6"/>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54005B-4923-4B98-A0C2-019CAA1284A4}">
      <dsp:nvSpPr>
        <dsp:cNvPr id="0" name=""/>
        <dsp:cNvSpPr/>
      </dsp:nvSpPr>
      <dsp:spPr>
        <a:xfrm>
          <a:off x="0" y="11886"/>
          <a:ext cx="8986976" cy="1381689"/>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STRUCTURE</a:t>
          </a:r>
          <a:endParaRPr lang="ru-RU" sz="2000" b="1" kern="1200" dirty="0" smtClean="0"/>
        </a:p>
        <a:p>
          <a:pPr lvl="0" algn="l" defTabSz="889000">
            <a:lnSpc>
              <a:spcPct val="90000"/>
            </a:lnSpc>
            <a:spcBef>
              <a:spcPct val="0"/>
            </a:spcBef>
            <a:spcAft>
              <a:spcPct val="35000"/>
            </a:spcAft>
          </a:pPr>
          <a:r>
            <a:rPr lang="en-US" sz="2000" b="0" kern="1200" dirty="0" smtClean="0"/>
            <a:t>Are a part of cell membranes (PL, GL), determine the properties of cells</a:t>
          </a:r>
          <a:endParaRPr lang="ru-RU" sz="2000" b="0" kern="1200" dirty="0"/>
        </a:p>
      </dsp:txBody>
      <dsp:txXfrm>
        <a:off x="1956522" y="11886"/>
        <a:ext cx="7030453" cy="1381689"/>
      </dsp:txXfrm>
    </dsp:sp>
    <dsp:sp modelId="{6C1C6117-F396-4A22-BCAD-51FEF5BF8BE5}">
      <dsp:nvSpPr>
        <dsp:cNvPr id="0" name=""/>
        <dsp:cNvSpPr/>
      </dsp:nvSpPr>
      <dsp:spPr>
        <a:xfrm>
          <a:off x="137379" y="54334"/>
          <a:ext cx="1374791" cy="1273021"/>
        </a:xfrm>
        <a:prstGeom prst="roundRect">
          <a:avLst>
            <a:gd name="adj" fmla="val 10000"/>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BAECF3CB-884C-4C1A-8D7C-641C75C1B35E}">
      <dsp:nvSpPr>
        <dsp:cNvPr id="0" name=""/>
        <dsp:cNvSpPr/>
      </dsp:nvSpPr>
      <dsp:spPr>
        <a:xfrm>
          <a:off x="0" y="1540817"/>
          <a:ext cx="8986976" cy="1410762"/>
        </a:xfrm>
        <a:prstGeom prst="roundRect">
          <a:avLst>
            <a:gd name="adj" fmla="val 10000"/>
          </a:avLst>
        </a:prstGeom>
        <a:gradFill rotWithShape="0">
          <a:gsLst>
            <a:gs pos="0">
              <a:schemeClr val="accent2">
                <a:hueOff val="1560506"/>
                <a:satOff val="-1946"/>
                <a:lumOff val="458"/>
                <a:alphaOff val="0"/>
                <a:tint val="50000"/>
                <a:satMod val="300000"/>
              </a:schemeClr>
            </a:gs>
            <a:gs pos="35000">
              <a:schemeClr val="accent2">
                <a:hueOff val="1560506"/>
                <a:satOff val="-1946"/>
                <a:lumOff val="458"/>
                <a:alphaOff val="0"/>
                <a:tint val="37000"/>
                <a:satMod val="300000"/>
              </a:schemeClr>
            </a:gs>
            <a:gs pos="100000">
              <a:schemeClr val="accent2">
                <a:hueOff val="1560506"/>
                <a:satOff val="-1946"/>
                <a:lumOff val="45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TRANSPORTATION</a:t>
          </a:r>
          <a:endParaRPr lang="ru-RU" sz="2000" b="1" kern="1200" dirty="0" smtClean="0"/>
        </a:p>
        <a:p>
          <a:pPr lvl="0" algn="l" defTabSz="889000">
            <a:lnSpc>
              <a:spcPct val="90000"/>
            </a:lnSpc>
            <a:spcBef>
              <a:spcPct val="0"/>
            </a:spcBef>
            <a:spcAft>
              <a:spcPct val="35000"/>
            </a:spcAft>
          </a:pPr>
          <a:r>
            <a:rPr lang="en-US" sz="2000" b="0" kern="1200" dirty="0" smtClean="0"/>
            <a:t>Lipoproteins - carriers of lipids and fat-soluble vitamins</a:t>
          </a:r>
          <a:endParaRPr lang="ru-RU" sz="2000" b="0" kern="1200" dirty="0"/>
        </a:p>
      </dsp:txBody>
      <dsp:txXfrm>
        <a:off x="1956522" y="1540817"/>
        <a:ext cx="7030453" cy="1410762"/>
      </dsp:txXfrm>
    </dsp:sp>
    <dsp:sp modelId="{0B94F523-E0C3-471F-9F7A-BD134E5A85E9}">
      <dsp:nvSpPr>
        <dsp:cNvPr id="0" name=""/>
        <dsp:cNvSpPr/>
      </dsp:nvSpPr>
      <dsp:spPr>
        <a:xfrm>
          <a:off x="137379" y="1609687"/>
          <a:ext cx="1374791" cy="1273021"/>
        </a:xfrm>
        <a:prstGeom prst="roundRect">
          <a:avLst>
            <a:gd name="adj" fmla="val 10000"/>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C6F5559C-E3DE-4429-93D2-434600ADA3D6}">
      <dsp:nvSpPr>
        <dsp:cNvPr id="0" name=""/>
        <dsp:cNvSpPr/>
      </dsp:nvSpPr>
      <dsp:spPr>
        <a:xfrm>
          <a:off x="0" y="3110707"/>
          <a:ext cx="8986976" cy="1591276"/>
        </a:xfrm>
        <a:prstGeom prst="roundRect">
          <a:avLst>
            <a:gd name="adj" fmla="val 10000"/>
          </a:avLst>
        </a:prstGeom>
        <a:gradFill rotWithShape="0">
          <a:gsLst>
            <a:gs pos="0">
              <a:schemeClr val="accent2">
                <a:hueOff val="3121013"/>
                <a:satOff val="-3893"/>
                <a:lumOff val="915"/>
                <a:alphaOff val="0"/>
                <a:tint val="50000"/>
                <a:satMod val="300000"/>
              </a:schemeClr>
            </a:gs>
            <a:gs pos="35000">
              <a:schemeClr val="accent2">
                <a:hueOff val="3121013"/>
                <a:satOff val="-3893"/>
                <a:lumOff val="915"/>
                <a:alphaOff val="0"/>
                <a:tint val="37000"/>
                <a:satMod val="300000"/>
              </a:schemeClr>
            </a:gs>
            <a:gs pos="100000">
              <a:schemeClr val="accent2">
                <a:hueOff val="3121013"/>
                <a:satOff val="-3893"/>
                <a:lumOff val="91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smtClean="0"/>
            <a:t>PARTICIPATION IN SYNTHESIS OF</a:t>
          </a:r>
          <a:r>
            <a:rPr lang="ru-RU" sz="1800" b="1" kern="1200" dirty="0" smtClean="0"/>
            <a:t> </a:t>
          </a:r>
          <a:r>
            <a:rPr lang="en-US" sz="1800" b="1" kern="1200" dirty="0" smtClean="0"/>
            <a:t>BIOLOGICALLY ACTIVE SUBSTANCES </a:t>
          </a:r>
          <a:endParaRPr lang="ru-RU" sz="1800" b="1" kern="1200" dirty="0" smtClean="0"/>
        </a:p>
        <a:p>
          <a:pPr lvl="0" algn="l" defTabSz="800100">
            <a:lnSpc>
              <a:spcPct val="90000"/>
            </a:lnSpc>
            <a:spcBef>
              <a:spcPct val="0"/>
            </a:spcBef>
            <a:spcAft>
              <a:spcPct val="35000"/>
            </a:spcAft>
          </a:pPr>
          <a:r>
            <a:rPr lang="en-US" sz="1400" b="0" kern="1200" dirty="0" smtClean="0"/>
            <a:t>THROMBOPLASTIN AND NERVOUS TISSUE MYELIN</a:t>
          </a:r>
          <a:endParaRPr lang="ru-RU" sz="1400" b="0" kern="1200" dirty="0" smtClean="0"/>
        </a:p>
        <a:p>
          <a:pPr lvl="0" algn="l" defTabSz="800100">
            <a:lnSpc>
              <a:spcPct val="90000"/>
            </a:lnSpc>
            <a:spcBef>
              <a:spcPct val="0"/>
            </a:spcBef>
            <a:spcAft>
              <a:spcPct val="35000"/>
            </a:spcAft>
          </a:pPr>
          <a:r>
            <a:rPr lang="en-US" sz="1400" b="0" kern="1200" dirty="0" smtClean="0"/>
            <a:t>BILE ACIDS</a:t>
          </a:r>
          <a:endParaRPr lang="ru-RU" sz="1400" b="0" kern="1200" dirty="0" smtClean="0"/>
        </a:p>
        <a:p>
          <a:pPr lvl="0" algn="l" defTabSz="800100">
            <a:lnSpc>
              <a:spcPct val="90000"/>
            </a:lnSpc>
            <a:spcBef>
              <a:spcPct val="0"/>
            </a:spcBef>
            <a:spcAft>
              <a:spcPct val="35000"/>
            </a:spcAft>
          </a:pPr>
          <a:r>
            <a:rPr lang="en-US" sz="1400" b="0" kern="1200" dirty="0" smtClean="0"/>
            <a:t>VITAMIN D</a:t>
          </a:r>
          <a:endParaRPr lang="ru-RU" sz="1400" b="0" kern="1200" dirty="0" smtClean="0"/>
        </a:p>
        <a:p>
          <a:pPr lvl="0" algn="l" defTabSz="800100">
            <a:lnSpc>
              <a:spcPct val="90000"/>
            </a:lnSpc>
            <a:spcBef>
              <a:spcPct val="0"/>
            </a:spcBef>
            <a:spcAft>
              <a:spcPct val="35000"/>
            </a:spcAft>
          </a:pPr>
          <a:r>
            <a:rPr lang="en-US" sz="1400" b="0" kern="1200" dirty="0" smtClean="0"/>
            <a:t>hormones</a:t>
          </a:r>
          <a:endParaRPr lang="ru-RU" sz="1200" b="0" kern="1200" dirty="0"/>
        </a:p>
      </dsp:txBody>
      <dsp:txXfrm>
        <a:off x="1956522" y="3110707"/>
        <a:ext cx="7030453" cy="1591276"/>
      </dsp:txXfrm>
    </dsp:sp>
    <dsp:sp modelId="{F39A01EE-B564-438B-B268-F3A4497EB5C6}">
      <dsp:nvSpPr>
        <dsp:cNvPr id="0" name=""/>
        <dsp:cNvSpPr/>
      </dsp:nvSpPr>
      <dsp:spPr>
        <a:xfrm>
          <a:off x="144011" y="3312366"/>
          <a:ext cx="1484756" cy="1273021"/>
        </a:xfrm>
        <a:prstGeom prst="roundRect">
          <a:avLst>
            <a:gd name="adj" fmla="val 10000"/>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64E9CCFC-D0D8-46D8-B064-BC43AB4884B2}">
      <dsp:nvSpPr>
        <dsp:cNvPr id="0" name=""/>
        <dsp:cNvSpPr/>
      </dsp:nvSpPr>
      <dsp:spPr>
        <a:xfrm>
          <a:off x="0" y="4861111"/>
          <a:ext cx="8986976" cy="1591276"/>
        </a:xfrm>
        <a:prstGeom prst="roundRect">
          <a:avLst>
            <a:gd name="adj" fmla="val 10000"/>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REGULATORY</a:t>
          </a:r>
          <a:endParaRPr lang="ru-RU" sz="2000" b="1" kern="1200" dirty="0" smtClean="0"/>
        </a:p>
        <a:p>
          <a:pPr lvl="0" algn="l" defTabSz="889000">
            <a:lnSpc>
              <a:spcPct val="90000"/>
            </a:lnSpc>
            <a:spcBef>
              <a:spcPct val="0"/>
            </a:spcBef>
            <a:spcAft>
              <a:spcPct val="35000"/>
            </a:spcAft>
          </a:pPr>
          <a:r>
            <a:rPr lang="en-US" sz="2000" b="0" kern="1200" dirty="0" smtClean="0"/>
            <a:t>Cholesterol - a source of steroid hormones, some fatty acids - eicosanoids</a:t>
          </a:r>
          <a:endParaRPr lang="ru-RU" sz="2000" b="0" kern="1200" dirty="0"/>
        </a:p>
      </dsp:txBody>
      <dsp:txXfrm>
        <a:off x="1956522" y="4861111"/>
        <a:ext cx="7030453" cy="1591276"/>
      </dsp:txXfrm>
    </dsp:sp>
    <dsp:sp modelId="{F3D9E1AE-7618-407A-A233-2D70CC6A7A40}">
      <dsp:nvSpPr>
        <dsp:cNvPr id="0" name=""/>
        <dsp:cNvSpPr/>
      </dsp:nvSpPr>
      <dsp:spPr>
        <a:xfrm>
          <a:off x="65375" y="4971909"/>
          <a:ext cx="1518798" cy="1369681"/>
        </a:xfrm>
        <a:prstGeom prst="roundRect">
          <a:avLst>
            <a:gd name="adj" fmla="val 10000"/>
          </a:avLst>
        </a:prstGeom>
        <a:blipFill rotWithShape="1">
          <a:blip xmlns:r="http://schemas.openxmlformats.org/officeDocument/2006/relationships" r:embed="rId4"/>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E5ADF6-20AE-454B-8344-F3923D69BAC8}" type="datetimeFigureOut">
              <a:rPr lang="ru-RU" smtClean="0"/>
              <a:t>02.12.2023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A08EDD-5377-47A3-A04F-C321747DAF9D}" type="slidenum">
              <a:rPr lang="ru-RU" smtClean="0"/>
              <a:t>‹#›</a:t>
            </a:fld>
            <a:endParaRPr lang="ru-RU"/>
          </a:p>
        </p:txBody>
      </p:sp>
    </p:spTree>
    <p:extLst>
      <p:ext uri="{BB962C8B-B14F-4D97-AF65-F5344CB8AC3E}">
        <p14:creationId xmlns:p14="http://schemas.microsoft.com/office/powerpoint/2010/main" val="967617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Образ слайда 1"/>
          <p:cNvSpPr>
            <a:spLocks noGrp="1" noRot="1" noChangeAspect="1" noTextEdit="1"/>
          </p:cNvSpPr>
          <p:nvPr>
            <p:ph type="sldImg"/>
          </p:nvPr>
        </p:nvSpPr>
        <p:spPr>
          <a:ln/>
        </p:spPr>
      </p:sp>
      <p:sp>
        <p:nvSpPr>
          <p:cNvPr id="10137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smtClean="0"/>
          </a:p>
        </p:txBody>
      </p:sp>
      <p:sp>
        <p:nvSpPr>
          <p:cNvPr id="186372" name="Номер слайда 3"/>
          <p:cNvSpPr>
            <a:spLocks noGrp="1"/>
          </p:cNvSpPr>
          <p:nvPr>
            <p:ph type="sldNum" sz="quarter" idx="5"/>
          </p:nvPr>
        </p:nvSpPr>
        <p:spPr/>
        <p:txBody>
          <a:bodyPr/>
          <a:lstStyle/>
          <a:p>
            <a:pPr>
              <a:defRPr/>
            </a:pPr>
            <a:fld id="{15168812-CC22-4D88-821A-E71D48D6E700}" type="slidenum">
              <a:rPr lang="en-US" smtClean="0"/>
              <a:pPr>
                <a:defRPr/>
              </a:pPr>
              <a:t>2</a:t>
            </a:fld>
            <a:endParaRPr lang="en-US" smtClean="0"/>
          </a:p>
        </p:txBody>
      </p:sp>
    </p:spTree>
    <p:extLst>
      <p:ext uri="{BB962C8B-B14F-4D97-AF65-F5344CB8AC3E}">
        <p14:creationId xmlns:p14="http://schemas.microsoft.com/office/powerpoint/2010/main" val="2115898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A08EDD-5377-47A3-A04F-C321747DAF9D}" type="slidenum">
              <a:rPr lang="ru-RU" smtClean="0"/>
              <a:t>18</a:t>
            </a:fld>
            <a:endParaRPr lang="ru-RU"/>
          </a:p>
        </p:txBody>
      </p:sp>
    </p:spTree>
    <p:extLst>
      <p:ext uri="{BB962C8B-B14F-4D97-AF65-F5344CB8AC3E}">
        <p14:creationId xmlns:p14="http://schemas.microsoft.com/office/powerpoint/2010/main" val="2426896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0547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8448E1B-39E5-453E-8CA0-251CD7744DC1}" type="slidenum">
              <a:rPr lang="ru-RU" altLang="ru-RU"/>
              <a:pPr>
                <a:spcBef>
                  <a:spcPct val="0"/>
                </a:spcBef>
              </a:pPr>
              <a:t>51</a:t>
            </a:fld>
            <a:endParaRPr lang="ru-RU" altLang="ru-RU"/>
          </a:p>
        </p:txBody>
      </p:sp>
    </p:spTree>
    <p:extLst>
      <p:ext uri="{BB962C8B-B14F-4D97-AF65-F5344CB8AC3E}">
        <p14:creationId xmlns:p14="http://schemas.microsoft.com/office/powerpoint/2010/main" val="559128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02.12.2023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02.12.2023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02.12.2023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94305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31787" y="1412709"/>
            <a:ext cx="8480425" cy="4602226"/>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3755897" y="2708871"/>
            <a:ext cx="1632077" cy="443522"/>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3501263" y="2769235"/>
            <a:ext cx="278676" cy="443738"/>
          </a:xfrm>
          <a:prstGeom prst="rect">
            <a:avLst/>
          </a:prstGeom>
          <a:blipFill>
            <a:blip r:embed="rId4" cstate="print"/>
            <a:stretch>
              <a:fillRect/>
            </a:stretch>
          </a:blipFill>
        </p:spPr>
        <p:txBody>
          <a:bodyPr wrap="square" lIns="0" tIns="0" rIns="0" bIns="0" rtlCol="0"/>
          <a:lstStyle/>
          <a:p>
            <a:endParaRPr/>
          </a:p>
        </p:txBody>
      </p:sp>
      <p:sp>
        <p:nvSpPr>
          <p:cNvPr id="19" name="bk object 19"/>
          <p:cNvSpPr/>
          <p:nvPr/>
        </p:nvSpPr>
        <p:spPr>
          <a:xfrm>
            <a:off x="1404111" y="1600453"/>
            <a:ext cx="3992245" cy="2472055"/>
          </a:xfrm>
          <a:prstGeom prst="rect">
            <a:avLst/>
          </a:prstGeom>
          <a:blipFill>
            <a:blip r:embed="rId5" cstate="print"/>
            <a:stretch>
              <a:fillRect/>
            </a:stretch>
          </a:blipFill>
        </p:spPr>
        <p:txBody>
          <a:bodyPr wrap="square" lIns="0" tIns="0" rIns="0" bIns="0" rtlCol="0"/>
          <a:lstStyle/>
          <a:p>
            <a:endParaRPr/>
          </a:p>
        </p:txBody>
      </p:sp>
      <p:sp>
        <p:nvSpPr>
          <p:cNvPr id="2" name="Holder 2"/>
          <p:cNvSpPr>
            <a:spLocks noGrp="1"/>
          </p:cNvSpPr>
          <p:nvPr>
            <p:ph type="ctrTitle"/>
          </p:nvPr>
        </p:nvSpPr>
        <p:spPr>
          <a:xfrm>
            <a:off x="1324483" y="130164"/>
            <a:ext cx="6495033" cy="1414780"/>
          </a:xfrm>
          <a:prstGeom prst="rect">
            <a:avLst/>
          </a:prstGeom>
        </p:spPr>
        <p:txBody>
          <a:bodyPr wrap="square" lIns="0" tIns="0" rIns="0" bIns="0">
            <a:spAutoFit/>
          </a:bodyPr>
          <a:lstStyle>
            <a:lvl1pPr>
              <a:defRPr sz="4400" b="1" i="0">
                <a:solidFill>
                  <a:srgbClr val="C00000"/>
                </a:solidFill>
                <a:latin typeface="Trebuchet MS"/>
                <a:cs typeface="Trebuchet MS"/>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25857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B2B9DD-20AA-4C60-9557-983D628BD5D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134284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CBDE23-7601-4E48-A2A2-00C5E729434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5082201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076104-3505-4057-9998-5728B7D49314}"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7503538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A3E82D-DBC5-4D60-B26E-C644123E2B4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578477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7B8C948-4A0B-4FEB-B57F-88D3A641D7B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125347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631406C-AE11-40CD-B17A-32E3D1F5D44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318874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02.12.2023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1E75A8-10FD-4ACA-8A91-EFC1A2154A96}"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6352003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4E73CD-0369-4897-9AE0-01CB261E2663}"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7028462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C69CF9-5EE6-46B3-B850-88D9630A027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676968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8035F8-7181-49C2-89F5-9A20C7364CE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8155825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2B6ABA-D020-4948-BFD9-D2C201E328A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0205769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050B91-8316-497D-824B-FD9A80FE26F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9921654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63D16E-7E1B-4A57-AFE0-1C2A3A93B5ED}"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200386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A698A3-0302-42A3-81BC-D82D27EBB8F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6824234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26D1297-BC5B-42E9-8312-516A46C646E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3038844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E0215E3-D231-481F-978C-E380E855A0AC}"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662905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02.12.2023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BB76B87-101B-41CC-8443-8D93E5C686C5}"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3095305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6049EE9-225B-4CAA-828F-DA8EA0C0256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8314354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A201B5-022D-41E5-8118-3924D5DB6FED}"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3270700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7900ED-183F-4C4B-AAA8-0A606899FE5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5017634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24DF57-6B55-4F40-85BD-3D44D12B18E3}"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0272622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AA173A-3199-449E-AA93-BD1B310FFC9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008578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5D7279-1643-4B52-863D-3896C4D91F9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7444220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9600" cy="4525963"/>
          </a:xfrm>
        </p:spPr>
        <p:txBody>
          <a:bodyPr/>
          <a:lstStyle/>
          <a:p>
            <a:pPr lvl="0"/>
            <a:endParaRPr lang="ru-R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F3B09C-AAF2-4F33-A90F-9B7B53DA4A0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9575764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EE173B4-047A-4095-9F39-C3C30E61B62E}"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137628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02.12.2023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02.12.2023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02.12.2023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02.12.2023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02.12.2023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02.12.2023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5.jpe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02.12.2023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40" r:id="rId12"/>
    <p:sldLayoutId id="214748374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2B6CEAA3-A2F3-44F4-9746-047FD6AF2C8A}" type="slidenum">
              <a:rPr lang="ru-RU">
                <a:solidFill>
                  <a:srgbClr val="000000"/>
                </a:solidFill>
              </a:rPr>
              <a:pPr fontAlgn="base">
                <a:spcBef>
                  <a:spcPct val="0"/>
                </a:spcBef>
                <a:spcAft>
                  <a:spcPct val="0"/>
                </a:spcAft>
                <a:defRPr/>
              </a:pPr>
              <a:t>‹#›</a:t>
            </a:fld>
            <a:endParaRPr lang="ru-RU">
              <a:solidFill>
                <a:srgbClr val="000000"/>
              </a:solidFill>
            </a:endParaRPr>
          </a:p>
        </p:txBody>
      </p:sp>
    </p:spTree>
    <p:extLst>
      <p:ext uri="{BB962C8B-B14F-4D97-AF65-F5344CB8AC3E}">
        <p14:creationId xmlns:p14="http://schemas.microsoft.com/office/powerpoint/2010/main" val="14937340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srcRect/>
          <a:tile tx="0" ty="0" sx="100000" sy="100000" flip="none" algn="tl"/>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3824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fontAlgn="base">
              <a:spcBef>
                <a:spcPct val="0"/>
              </a:spcBef>
              <a:spcAft>
                <a:spcPct val="0"/>
              </a:spcAft>
              <a:defRPr/>
            </a:pPr>
            <a:endParaRPr lang="ru-RU">
              <a:solidFill>
                <a:srgbClr val="000000"/>
              </a:solidFill>
            </a:endParaRPr>
          </a:p>
        </p:txBody>
      </p:sp>
      <p:sp>
        <p:nvSpPr>
          <p:cNvPr id="13824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fontAlgn="base">
              <a:spcBef>
                <a:spcPct val="0"/>
              </a:spcBef>
              <a:spcAft>
                <a:spcPct val="0"/>
              </a:spcAft>
              <a:defRPr/>
            </a:pPr>
            <a:endParaRPr lang="ru-RU">
              <a:solidFill>
                <a:srgbClr val="000000"/>
              </a:solidFill>
            </a:endParaRPr>
          </a:p>
        </p:txBody>
      </p:sp>
      <p:sp>
        <p:nvSpPr>
          <p:cNvPr id="13824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fontAlgn="base">
              <a:spcBef>
                <a:spcPct val="0"/>
              </a:spcBef>
              <a:spcAft>
                <a:spcPct val="0"/>
              </a:spcAft>
              <a:defRPr/>
            </a:pPr>
            <a:fld id="{68434621-0CD9-4E4A-83BC-404F1E55CB96}" type="slidenum">
              <a:rPr lang="ru-RU">
                <a:solidFill>
                  <a:srgbClr val="000000"/>
                </a:solidFill>
              </a:rPr>
              <a:pPr fontAlgn="base">
                <a:spcBef>
                  <a:spcPct val="0"/>
                </a:spcBef>
                <a:spcAft>
                  <a:spcPct val="0"/>
                </a:spcAft>
                <a:defRPr/>
              </a:pPr>
              <a:t>‹#›</a:t>
            </a:fld>
            <a:endParaRPr lang="ru-RU">
              <a:solidFill>
                <a:srgbClr val="000000"/>
              </a:solidFill>
            </a:endParaRPr>
          </a:p>
        </p:txBody>
      </p:sp>
    </p:spTree>
    <p:extLst>
      <p:ext uri="{BB962C8B-B14F-4D97-AF65-F5344CB8AC3E}">
        <p14:creationId xmlns:p14="http://schemas.microsoft.com/office/powerpoint/2010/main" val="233643476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
          <p:cNvSpPr>
            <a:spLocks noChangeArrowheads="1"/>
          </p:cNvSpPr>
          <p:nvPr/>
        </p:nvSpPr>
        <p:spPr bwMode="auto">
          <a:xfrm>
            <a:off x="0" y="906399"/>
            <a:ext cx="9144000" cy="5047536"/>
          </a:xfrm>
          <a:prstGeom prst="rect">
            <a:avLst/>
          </a:prstGeom>
          <a:noFill/>
          <a:ln w="9525">
            <a:noFill/>
            <a:miter lim="800000"/>
            <a:headEnd/>
            <a:tailEnd/>
          </a:ln>
          <a:effectLst/>
        </p:spPr>
        <p:txBody>
          <a:bodyPr anchor="ctr">
            <a:spAutoFit/>
          </a:bodyPr>
          <a:lstStyle/>
          <a:p>
            <a:pPr algn="ctr" eaLnBrk="0" hangingPunct="0">
              <a:defRPr/>
            </a:pPr>
            <a:r>
              <a:rPr lang="en-US" dirty="0">
                <a:solidFill>
                  <a:prstClr val="black"/>
                </a:solidFill>
              </a:rPr>
              <a:t>Prof. V.F. </a:t>
            </a:r>
            <a:r>
              <a:rPr lang="en-US" dirty="0" err="1">
                <a:solidFill>
                  <a:prstClr val="black"/>
                </a:solidFill>
              </a:rPr>
              <a:t>Voino-Yasenetsky</a:t>
            </a:r>
            <a:r>
              <a:rPr lang="en-US" dirty="0">
                <a:solidFill>
                  <a:prstClr val="black"/>
                </a:solidFill>
              </a:rPr>
              <a:t> Krasnoyarsk State Medical </a:t>
            </a:r>
            <a:r>
              <a:rPr lang="en-US" dirty="0" smtClean="0">
                <a:solidFill>
                  <a:prstClr val="black"/>
                </a:solidFill>
              </a:rPr>
              <a:t>University</a:t>
            </a:r>
            <a:endParaRPr lang="ru-RU" dirty="0" smtClean="0">
              <a:solidFill>
                <a:prstClr val="black"/>
              </a:solidFill>
            </a:endParaRPr>
          </a:p>
          <a:p>
            <a:pPr algn="ctr" eaLnBrk="0" hangingPunct="0">
              <a:defRPr/>
            </a:pPr>
            <a:endParaRPr lang="ru-RU" dirty="0">
              <a:solidFill>
                <a:prstClr val="black"/>
              </a:solidFill>
            </a:endParaRPr>
          </a:p>
          <a:p>
            <a:pPr algn="ctr">
              <a:defRPr/>
            </a:pPr>
            <a:r>
              <a:rPr lang="en-US" sz="3600" b="1" dirty="0" smtClean="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Topic: </a:t>
            </a:r>
            <a:r>
              <a:rPr lang="en-GB" sz="3600" b="1" dirty="0" smtClean="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D</a:t>
            </a:r>
            <a:r>
              <a:rPr lang="en-US" sz="3600" b="1" dirty="0" err="1" smtClean="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igestion</a:t>
            </a:r>
            <a:r>
              <a:rPr lang="en-US" sz="3600" b="1" dirty="0" smtClean="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of lipids. Intracellular fat metabolism</a:t>
            </a:r>
            <a:r>
              <a:rPr lang="ru-RU" sz="3600" b="1" dirty="0" smtClean="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en-US" sz="3600" b="1" dirty="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Metabolism of glycerol and fatty acids.</a:t>
            </a:r>
          </a:p>
          <a:p>
            <a:pPr algn="ctr">
              <a:defRPr/>
            </a:pPr>
            <a:endParaRPr lang="ru-RU" sz="2800" dirty="0" smtClean="0">
              <a:solidFill>
                <a:prstClr val="black"/>
              </a:solidFill>
              <a:latin typeface="Arial" pitchFamily="34" charset="0"/>
              <a:ea typeface="Times New Roman" pitchFamily="18" charset="0"/>
              <a:cs typeface="Arial" pitchFamily="34" charset="0"/>
            </a:endParaRPr>
          </a:p>
          <a:p>
            <a:pPr algn="ctr" eaLnBrk="0" hangingPunct="0">
              <a:defRPr/>
            </a:pPr>
            <a:r>
              <a:rPr lang="en-US" sz="2800" dirty="0" smtClean="0">
                <a:solidFill>
                  <a:prstClr val="black"/>
                </a:solidFill>
                <a:latin typeface="Arial" pitchFamily="34" charset="0"/>
                <a:ea typeface="Times New Roman" pitchFamily="18" charset="0"/>
                <a:cs typeface="Arial" pitchFamily="34" charset="0"/>
              </a:rPr>
              <a:t>Lecture </a:t>
            </a:r>
            <a:r>
              <a:rPr lang="en-US" sz="2800" dirty="0">
                <a:solidFill>
                  <a:prstClr val="black"/>
                </a:solidFill>
                <a:latin typeface="Arial" pitchFamily="34" charset="0"/>
                <a:ea typeface="Times New Roman" pitchFamily="18" charset="0"/>
                <a:cs typeface="Arial" pitchFamily="34" charset="0"/>
              </a:rPr>
              <a:t>No. </a:t>
            </a:r>
            <a:r>
              <a:rPr lang="ru-RU" sz="2800" dirty="0">
                <a:solidFill>
                  <a:prstClr val="black"/>
                </a:solidFill>
                <a:latin typeface="Arial" pitchFamily="34" charset="0"/>
                <a:ea typeface="Times New Roman" pitchFamily="18" charset="0"/>
                <a:cs typeface="Arial" pitchFamily="34" charset="0"/>
              </a:rPr>
              <a:t>7</a:t>
            </a:r>
            <a:r>
              <a:rPr lang="en-US" sz="2800" dirty="0" smtClean="0">
                <a:solidFill>
                  <a:prstClr val="black"/>
                </a:solidFill>
                <a:latin typeface="Arial" pitchFamily="34" charset="0"/>
                <a:ea typeface="Times New Roman" pitchFamily="18" charset="0"/>
                <a:cs typeface="Arial" pitchFamily="34" charset="0"/>
              </a:rPr>
              <a:t> </a:t>
            </a:r>
            <a:r>
              <a:rPr lang="en-US" sz="2800" dirty="0">
                <a:solidFill>
                  <a:prstClr val="black"/>
                </a:solidFill>
                <a:latin typeface="Arial" pitchFamily="34" charset="0"/>
                <a:ea typeface="Times New Roman" pitchFamily="18" charset="0"/>
                <a:cs typeface="Arial" pitchFamily="34" charset="0"/>
              </a:rPr>
              <a:t>on the discipline </a:t>
            </a:r>
            <a:r>
              <a:rPr lang="en-US" sz="2800" dirty="0" smtClean="0">
                <a:solidFill>
                  <a:prstClr val="black"/>
                </a:solidFill>
                <a:latin typeface="Arial" pitchFamily="34" charset="0"/>
                <a:ea typeface="Times New Roman" pitchFamily="18" charset="0"/>
                <a:cs typeface="Arial" pitchFamily="34" charset="0"/>
              </a:rPr>
              <a:t>"biochemistry</a:t>
            </a:r>
            <a:r>
              <a:rPr lang="en-US" sz="2800" dirty="0">
                <a:solidFill>
                  <a:prstClr val="black"/>
                </a:solidFill>
                <a:latin typeface="Arial" pitchFamily="34" charset="0"/>
                <a:ea typeface="Times New Roman" pitchFamily="18" charset="0"/>
                <a:cs typeface="Arial" pitchFamily="34" charset="0"/>
              </a:rPr>
              <a:t>" for 2nd year students</a:t>
            </a:r>
            <a:endParaRPr lang="ru-RU" sz="2800" dirty="0">
              <a:solidFill>
                <a:prstClr val="black"/>
              </a:solidFill>
              <a:latin typeface="Arial" pitchFamily="34" charset="0"/>
              <a:ea typeface="Times New Roman" pitchFamily="18" charset="0"/>
              <a:cs typeface="Arial" pitchFamily="34" charset="0"/>
            </a:endParaRPr>
          </a:p>
          <a:p>
            <a:pPr algn="ctr" eaLnBrk="0" hangingPunct="0">
              <a:defRPr/>
            </a:pPr>
            <a:endParaRPr lang="ru-RU" sz="2800" dirty="0">
              <a:solidFill>
                <a:prstClr val="black"/>
              </a:solidFill>
              <a:latin typeface="Arial" pitchFamily="34" charset="0"/>
              <a:ea typeface="Times New Roman" pitchFamily="18" charset="0"/>
              <a:cs typeface="Arial" pitchFamily="34" charset="0"/>
            </a:endParaRPr>
          </a:p>
          <a:p>
            <a:pPr algn="ctr" eaLnBrk="0" hangingPunct="0">
              <a:defRPr/>
            </a:pPr>
            <a:r>
              <a:rPr lang="en-GB" sz="2800" dirty="0" smtClean="0">
                <a:solidFill>
                  <a:prstClr val="black"/>
                </a:solidFill>
                <a:latin typeface="Arial" pitchFamily="34" charset="0"/>
                <a:ea typeface="Times New Roman" pitchFamily="18" charset="0"/>
                <a:cs typeface="Arial" pitchFamily="34" charset="0"/>
              </a:rPr>
              <a:t>Lecturer: </a:t>
            </a:r>
            <a:r>
              <a:rPr lang="en-GB" sz="2800" dirty="0" err="1" smtClean="0">
                <a:solidFill>
                  <a:prstClr val="black"/>
                </a:solidFill>
                <a:latin typeface="Arial" pitchFamily="34" charset="0"/>
                <a:ea typeface="Times New Roman" pitchFamily="18" charset="0"/>
                <a:cs typeface="Arial" pitchFamily="34" charset="0"/>
              </a:rPr>
              <a:t>Panina</a:t>
            </a:r>
            <a:r>
              <a:rPr lang="en-GB" sz="2800" dirty="0" smtClean="0">
                <a:solidFill>
                  <a:prstClr val="black"/>
                </a:solidFill>
                <a:latin typeface="Arial" pitchFamily="34" charset="0"/>
                <a:ea typeface="Times New Roman" pitchFamily="18" charset="0"/>
                <a:cs typeface="Arial" pitchFamily="34" charset="0"/>
              </a:rPr>
              <a:t> </a:t>
            </a:r>
            <a:r>
              <a:rPr lang="en-GB" sz="2800" dirty="0" err="1" smtClean="0">
                <a:solidFill>
                  <a:prstClr val="black"/>
                </a:solidFill>
                <a:latin typeface="Arial" pitchFamily="34" charset="0"/>
                <a:ea typeface="Times New Roman" pitchFamily="18" charset="0"/>
                <a:cs typeface="Arial" pitchFamily="34" charset="0"/>
              </a:rPr>
              <a:t>Yu.A</a:t>
            </a:r>
            <a:r>
              <a:rPr lang="en-GB" sz="2800" dirty="0" smtClean="0">
                <a:solidFill>
                  <a:prstClr val="black"/>
                </a:solidFill>
                <a:latin typeface="Arial" pitchFamily="34" charset="0"/>
                <a:ea typeface="Times New Roman" pitchFamily="18" charset="0"/>
                <a:cs typeface="Arial" pitchFamily="34" charset="0"/>
              </a:rPr>
              <a:t>.</a:t>
            </a:r>
            <a:endParaRPr lang="ru-RU" sz="2800" dirty="0">
              <a:solidFill>
                <a:prstClr val="black"/>
              </a:solidFill>
              <a:latin typeface="Arial" pitchFamily="34" charset="0"/>
              <a:ea typeface="Times New Roman" pitchFamily="18" charset="0"/>
              <a:cs typeface="Arial" pitchFamily="34" charset="0"/>
            </a:endParaRPr>
          </a:p>
          <a:p>
            <a:pPr algn="ctr" eaLnBrk="0" hangingPunct="0">
              <a:defRPr/>
            </a:pPr>
            <a:endParaRPr lang="ru-RU" dirty="0">
              <a:solidFill>
                <a:prstClr val="black"/>
              </a:solidFill>
              <a:latin typeface="Arial" pitchFamily="34" charset="0"/>
              <a:cs typeface="Arial" pitchFamily="34" charset="0"/>
            </a:endParaRPr>
          </a:p>
          <a:p>
            <a:pPr algn="ctr" eaLnBrk="0" hangingPunct="0">
              <a:defRPr/>
            </a:pPr>
            <a:r>
              <a:rPr lang="en-GB" sz="2000" dirty="0" smtClean="0">
                <a:solidFill>
                  <a:prstClr val="black"/>
                </a:solidFill>
                <a:latin typeface="Arial" pitchFamily="34" charset="0"/>
                <a:ea typeface="Times New Roman" pitchFamily="18" charset="0"/>
                <a:cs typeface="Arial" pitchFamily="34" charset="0"/>
              </a:rPr>
              <a:t>Krasnoyarsk</a:t>
            </a:r>
            <a:r>
              <a:rPr lang="ru-RU" sz="2000" dirty="0" smtClean="0">
                <a:solidFill>
                  <a:prstClr val="black"/>
                </a:solidFill>
                <a:latin typeface="Arial" pitchFamily="34" charset="0"/>
                <a:ea typeface="Times New Roman" pitchFamily="18" charset="0"/>
                <a:cs typeface="Arial" pitchFamily="34" charset="0"/>
              </a:rPr>
              <a:t>, 2023</a:t>
            </a:r>
            <a:endParaRPr lang="ru-RU" sz="28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455673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8688" y="-15498"/>
            <a:ext cx="8534400" cy="432048"/>
          </a:xfrm>
        </p:spPr>
        <p:txBody>
          <a:bodyPr>
            <a:noAutofit/>
          </a:bodyPr>
          <a:lstStyle/>
          <a:p>
            <a:r>
              <a:rPr lang="en-US" sz="2400" b="1" dirty="0">
                <a:solidFill>
                  <a:srgbClr val="FF0000"/>
                </a:solidFill>
                <a:latin typeface="Arial" pitchFamily="34" charset="0"/>
                <a:cs typeface="Arial" pitchFamily="34" charset="0"/>
              </a:rPr>
              <a:t>BIOLOGICAL FUNCTIONS OF </a:t>
            </a:r>
            <a:r>
              <a:rPr lang="en-US" sz="2400" b="1" dirty="0" smtClean="0">
                <a:solidFill>
                  <a:srgbClr val="FF0000"/>
                </a:solidFill>
                <a:latin typeface="Arial" pitchFamily="34" charset="0"/>
                <a:cs typeface="Arial" pitchFamily="34" charset="0"/>
              </a:rPr>
              <a:t>FATS</a:t>
            </a:r>
            <a:endParaRPr lang="ru-RU" sz="2400" b="1" dirty="0">
              <a:solidFill>
                <a:srgbClr val="FF0000"/>
              </a:solidFill>
            </a:endParaRPr>
          </a:p>
        </p:txBody>
      </p:sp>
      <p:graphicFrame>
        <p:nvGraphicFramePr>
          <p:cNvPr id="4" name="Схема 3"/>
          <p:cNvGraphicFramePr/>
          <p:nvPr>
            <p:extLst/>
          </p:nvPr>
        </p:nvGraphicFramePr>
        <p:xfrm>
          <a:off x="107504" y="404664"/>
          <a:ext cx="8986976" cy="6453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5112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8688" y="-15498"/>
            <a:ext cx="8534400" cy="432048"/>
          </a:xfrm>
        </p:spPr>
        <p:txBody>
          <a:bodyPr>
            <a:noAutofit/>
          </a:bodyPr>
          <a:lstStyle/>
          <a:p>
            <a:r>
              <a:rPr lang="en-US" sz="2400" b="1" dirty="0">
                <a:solidFill>
                  <a:srgbClr val="FF0000"/>
                </a:solidFill>
                <a:latin typeface="Arial" pitchFamily="34" charset="0"/>
                <a:cs typeface="Arial" pitchFamily="34" charset="0"/>
              </a:rPr>
              <a:t>Biological functions of lipoids</a:t>
            </a:r>
            <a:endParaRPr lang="ru-RU" sz="2400" b="1" dirty="0">
              <a:solidFill>
                <a:srgbClr val="FF0000"/>
              </a:solidFill>
            </a:endParaRPr>
          </a:p>
        </p:txBody>
      </p:sp>
      <p:graphicFrame>
        <p:nvGraphicFramePr>
          <p:cNvPr id="4" name="Схема 3"/>
          <p:cNvGraphicFramePr/>
          <p:nvPr>
            <p:extLst>
              <p:ext uri="{D42A27DB-BD31-4B8C-83A1-F6EECF244321}">
                <p14:modId xmlns:p14="http://schemas.microsoft.com/office/powerpoint/2010/main" val="25519089"/>
              </p:ext>
            </p:extLst>
          </p:nvPr>
        </p:nvGraphicFramePr>
        <p:xfrm>
          <a:off x="107504" y="404664"/>
          <a:ext cx="8986976" cy="6453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3766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548174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81000" y="457200"/>
            <a:ext cx="8546042" cy="5791200"/>
          </a:xfrm>
          <a:prstGeom prst="rect">
            <a:avLst/>
          </a:prstGeom>
        </p:spPr>
      </p:pic>
    </p:spTree>
    <p:extLst>
      <p:ext uri="{BB962C8B-B14F-4D97-AF65-F5344CB8AC3E}">
        <p14:creationId xmlns:p14="http://schemas.microsoft.com/office/powerpoint/2010/main" val="1526581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0" y="676974"/>
            <a:ext cx="9106508" cy="5303202"/>
          </a:xfrm>
          <a:prstGeom prst="rect">
            <a:avLst/>
          </a:prstGeom>
        </p:spPr>
      </p:pic>
    </p:spTree>
    <p:extLst>
      <p:ext uri="{BB962C8B-B14F-4D97-AF65-F5344CB8AC3E}">
        <p14:creationId xmlns:p14="http://schemas.microsoft.com/office/powerpoint/2010/main" val="1113276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395536" y="116632"/>
            <a:ext cx="7876050" cy="6500867"/>
          </a:xfrm>
          <a:prstGeom prst="rect">
            <a:avLst/>
          </a:prstGeom>
        </p:spPr>
      </p:pic>
    </p:spTree>
    <p:extLst>
      <p:ext uri="{BB962C8B-B14F-4D97-AF65-F5344CB8AC3E}">
        <p14:creationId xmlns:p14="http://schemas.microsoft.com/office/powerpoint/2010/main" val="2123044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539552" y="836712"/>
            <a:ext cx="8140974" cy="4525963"/>
          </a:xfrm>
          <a:prstGeom prst="rect">
            <a:avLst/>
          </a:prstGeom>
        </p:spPr>
      </p:pic>
    </p:spTree>
    <p:extLst>
      <p:ext uri="{BB962C8B-B14F-4D97-AF65-F5344CB8AC3E}">
        <p14:creationId xmlns:p14="http://schemas.microsoft.com/office/powerpoint/2010/main" val="272211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84775"/>
          </a:xfrm>
          <a:prstGeom prst="rect">
            <a:avLst/>
          </a:prstGeom>
          <a:noFill/>
        </p:spPr>
        <p:txBody>
          <a:bodyPr wrap="square" rtlCol="0">
            <a:spAutoFit/>
          </a:bodyPr>
          <a:lstStyle/>
          <a:p>
            <a:pPr algn="ctr"/>
            <a:r>
              <a:rPr lang="en-US" sz="3200" b="1" dirty="0">
                <a:solidFill>
                  <a:srgbClr val="FF0000"/>
                </a:solidFill>
              </a:rPr>
              <a:t>Regulation of fat digestion</a:t>
            </a:r>
            <a:endParaRPr lang="ru-RU" sz="3200" b="1" dirty="0">
              <a:solidFill>
                <a:srgbClr val="FF0000"/>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891884525"/>
              </p:ext>
            </p:extLst>
          </p:nvPr>
        </p:nvGraphicFramePr>
        <p:xfrm>
          <a:off x="233518" y="584775"/>
          <a:ext cx="8676964" cy="5943600"/>
        </p:xfrm>
        <a:graphic>
          <a:graphicData uri="http://schemas.openxmlformats.org/drawingml/2006/table">
            <a:tbl>
              <a:tblPr firstRow="1" bandRow="1">
                <a:tableStyleId>{5940675A-B579-460E-94D1-54222C63F5DA}</a:tableStyleId>
              </a:tblPr>
              <a:tblGrid>
                <a:gridCol w="2169240">
                  <a:extLst>
                    <a:ext uri="{9D8B030D-6E8A-4147-A177-3AD203B41FA5}">
                      <a16:colId xmlns:a16="http://schemas.microsoft.com/office/drawing/2014/main" xmlns="" val="20000"/>
                    </a:ext>
                  </a:extLst>
                </a:gridCol>
                <a:gridCol w="1636445">
                  <a:extLst>
                    <a:ext uri="{9D8B030D-6E8A-4147-A177-3AD203B41FA5}">
                      <a16:colId xmlns:a16="http://schemas.microsoft.com/office/drawing/2014/main" xmlns="" val="20001"/>
                    </a:ext>
                  </a:extLst>
                </a:gridCol>
                <a:gridCol w="1978957">
                  <a:extLst>
                    <a:ext uri="{9D8B030D-6E8A-4147-A177-3AD203B41FA5}">
                      <a16:colId xmlns:a16="http://schemas.microsoft.com/office/drawing/2014/main" xmlns="" val="20002"/>
                    </a:ext>
                  </a:extLst>
                </a:gridCol>
                <a:gridCol w="2892322">
                  <a:extLst>
                    <a:ext uri="{9D8B030D-6E8A-4147-A177-3AD203B41FA5}">
                      <a16:colId xmlns:a16="http://schemas.microsoft.com/office/drawing/2014/main" xmlns="" val="20003"/>
                    </a:ext>
                  </a:extLst>
                </a:gridCol>
              </a:tblGrid>
              <a:tr h="370840">
                <a:tc>
                  <a:txBody>
                    <a:bodyPr/>
                    <a:lstStyle/>
                    <a:p>
                      <a:pPr algn="ctr"/>
                      <a:r>
                        <a:rPr lang="en-US" dirty="0" smtClean="0"/>
                        <a:t>Hormone-like substance</a:t>
                      </a:r>
                      <a:endParaRPr lang="ru-RU" dirty="0"/>
                    </a:p>
                  </a:txBody>
                  <a:tcPr>
                    <a:solidFill>
                      <a:schemeClr val="bg2"/>
                    </a:solidFill>
                  </a:tcPr>
                </a:tc>
                <a:tc>
                  <a:txBody>
                    <a:bodyPr/>
                    <a:lstStyle/>
                    <a:p>
                      <a:pPr algn="ctr"/>
                      <a:r>
                        <a:rPr lang="en-US" dirty="0" smtClean="0"/>
                        <a:t>Place of secretion</a:t>
                      </a:r>
                      <a:endParaRPr lang="ru-RU" dirty="0"/>
                    </a:p>
                  </a:txBody>
                  <a:tcPr>
                    <a:solidFill>
                      <a:schemeClr val="bg2"/>
                    </a:solidFill>
                  </a:tcPr>
                </a:tc>
                <a:tc>
                  <a:txBody>
                    <a:bodyPr/>
                    <a:lstStyle/>
                    <a:p>
                      <a:pPr algn="ctr"/>
                      <a:r>
                        <a:rPr lang="en-US" dirty="0" smtClean="0"/>
                        <a:t>Targets of action</a:t>
                      </a:r>
                      <a:endParaRPr lang="ru-RU" dirty="0"/>
                    </a:p>
                  </a:txBody>
                  <a:tcPr>
                    <a:solidFill>
                      <a:schemeClr val="bg2"/>
                    </a:solidFill>
                  </a:tcPr>
                </a:tc>
                <a:tc>
                  <a:txBody>
                    <a:bodyPr/>
                    <a:lstStyle/>
                    <a:p>
                      <a:pPr algn="ctr"/>
                      <a:r>
                        <a:rPr lang="en-US" dirty="0" smtClean="0"/>
                        <a:t>Effects on the digestion of fats</a:t>
                      </a:r>
                      <a:endParaRPr lang="ru-RU" dirty="0"/>
                    </a:p>
                  </a:txBody>
                  <a:tcPr>
                    <a:solidFill>
                      <a:schemeClr val="bg2"/>
                    </a:solidFill>
                  </a:tcPr>
                </a:tc>
                <a:extLst>
                  <a:ext uri="{0D108BD9-81ED-4DB2-BD59-A6C34878D82A}">
                    <a16:rowId xmlns:a16="http://schemas.microsoft.com/office/drawing/2014/main" xmlns="" val="10000"/>
                  </a:ext>
                </a:extLst>
              </a:tr>
              <a:tr h="370840">
                <a:tc rowSpan="2">
                  <a:txBody>
                    <a:bodyPr/>
                    <a:lstStyle/>
                    <a:p>
                      <a:pPr algn="ctr"/>
                      <a:r>
                        <a:rPr lang="en-US" b="1" dirty="0" smtClean="0"/>
                        <a:t>Cholecystokinin (</a:t>
                      </a:r>
                      <a:r>
                        <a:rPr lang="en-US" b="1" dirty="0" err="1" smtClean="0"/>
                        <a:t>Pancreozymin</a:t>
                      </a:r>
                      <a:r>
                        <a:rPr lang="en-US" b="1" dirty="0" smtClean="0"/>
                        <a:t>)</a:t>
                      </a:r>
                      <a:endParaRPr lang="ru-RU" dirty="0"/>
                    </a:p>
                  </a:txBody>
                  <a:tcPr anchor="ctr"/>
                </a:tc>
                <a:tc rowSpan="2">
                  <a:txBody>
                    <a:bodyPr/>
                    <a:lstStyle/>
                    <a:p>
                      <a:pPr algn="ctr"/>
                      <a:r>
                        <a:rPr lang="en-US" dirty="0" smtClean="0"/>
                        <a:t>I-cells of the mucous membrane of the duodenum and proximal part</a:t>
                      </a:r>
                      <a:r>
                        <a:rPr lang="en-US" baseline="0" dirty="0" smtClean="0"/>
                        <a:t> of</a:t>
                      </a:r>
                      <a:r>
                        <a:rPr lang="en-US" dirty="0" smtClean="0"/>
                        <a:t> jejunum</a:t>
                      </a:r>
                      <a:endParaRPr lang="ru-RU" dirty="0"/>
                    </a:p>
                  </a:txBody>
                  <a:tcPr anchor="ctr"/>
                </a:tc>
                <a:tc>
                  <a:txBody>
                    <a:bodyPr/>
                    <a:lstStyle/>
                    <a:p>
                      <a:pPr algn="ctr"/>
                      <a:r>
                        <a:rPr lang="en-US" sz="1600" dirty="0" smtClean="0"/>
                        <a:t>gall bladder</a:t>
                      </a:r>
                      <a:endParaRPr lang="ru-RU" sz="1600" dirty="0"/>
                    </a:p>
                  </a:txBody>
                  <a:tcPr/>
                </a:tc>
                <a:tc>
                  <a:txBody>
                    <a:bodyPr/>
                    <a:lstStyle/>
                    <a:p>
                      <a:pPr algn="ctr"/>
                      <a:r>
                        <a:rPr lang="en-US" sz="1600" dirty="0" smtClean="0"/>
                        <a:t>stimulates its contraction, but relaxation of the sphincter of </a:t>
                      </a:r>
                      <a:r>
                        <a:rPr lang="en-US" sz="1600" dirty="0" err="1" smtClean="0"/>
                        <a:t>Oddi</a:t>
                      </a:r>
                      <a:endParaRPr lang="ru-RU" sz="1600" dirty="0"/>
                    </a:p>
                  </a:txBody>
                  <a:tcPr/>
                </a:tc>
                <a:extLst>
                  <a:ext uri="{0D108BD9-81ED-4DB2-BD59-A6C34878D82A}">
                    <a16:rowId xmlns:a16="http://schemas.microsoft.com/office/drawing/2014/main" xmlns="" val="10001"/>
                  </a:ext>
                </a:extLst>
              </a:tr>
              <a:tr h="370840">
                <a:tc vMerge="1">
                  <a:txBody>
                    <a:bodyPr/>
                    <a:lstStyle/>
                    <a:p>
                      <a:pPr algn="ctr"/>
                      <a:endParaRPr lang="ru-RU" dirty="0"/>
                    </a:p>
                  </a:txBody>
                  <a:tcPr/>
                </a:tc>
                <a:tc vMerge="1">
                  <a:txBody>
                    <a:bodyPr/>
                    <a:lstStyle/>
                    <a:p>
                      <a:pPr algn="ctr"/>
                      <a:endParaRPr lang="ru-RU" dirty="0"/>
                    </a:p>
                  </a:txBody>
                  <a:tcPr/>
                </a:tc>
                <a:tc>
                  <a:txBody>
                    <a:bodyPr/>
                    <a:lstStyle/>
                    <a:p>
                      <a:pPr algn="ctr"/>
                      <a:r>
                        <a:rPr lang="en-US" sz="1600" dirty="0" smtClean="0"/>
                        <a:t>exocrine pancreatic cells</a:t>
                      </a:r>
                      <a:endParaRPr lang="ru-RU" sz="16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stimulates the secretion of digestive enzymes, including pancreatic lipase</a:t>
                      </a:r>
                      <a:endParaRPr lang="ru-RU" sz="1600" dirty="0"/>
                    </a:p>
                  </a:txBody>
                  <a:tcPr/>
                </a:tc>
                <a:extLst>
                  <a:ext uri="{0D108BD9-81ED-4DB2-BD59-A6C34878D82A}">
                    <a16:rowId xmlns:a16="http://schemas.microsoft.com/office/drawing/2014/main" xmlns="" val="10002"/>
                  </a:ext>
                </a:extLst>
              </a:tr>
              <a:tr h="370840">
                <a:tc gridSpan="4">
                  <a:txBody>
                    <a:bodyPr/>
                    <a:lstStyle/>
                    <a:p>
                      <a:pPr algn="ctr"/>
                      <a:r>
                        <a:rPr lang="en-US" b="1" i="0" dirty="0" smtClean="0"/>
                        <a:t>Cholecystokinin secretion stimulants: </a:t>
                      </a:r>
                      <a:r>
                        <a:rPr lang="en-US" dirty="0" smtClean="0"/>
                        <a:t>gastrin-releasing peptide; proteins, fats entering the small intestine from the stomach as part of the </a:t>
                      </a:r>
                      <a:r>
                        <a:rPr lang="en-US" dirty="0" err="1" smtClean="0"/>
                        <a:t>chyme</a:t>
                      </a:r>
                      <a:r>
                        <a:rPr lang="en-US" dirty="0" smtClean="0"/>
                        <a:t>, especially with the presence of long-chain fatty acids (fried foods), constituents of </a:t>
                      </a:r>
                      <a:r>
                        <a:rPr lang="en-US" dirty="0" err="1" smtClean="0"/>
                        <a:t>choleretic</a:t>
                      </a:r>
                      <a:r>
                        <a:rPr lang="en-US" dirty="0" smtClean="0"/>
                        <a:t> herbs (alkaloids, </a:t>
                      </a:r>
                      <a:r>
                        <a:rPr lang="en-US" dirty="0" err="1" smtClean="0"/>
                        <a:t>protopin</a:t>
                      </a:r>
                      <a:r>
                        <a:rPr lang="en-US" dirty="0" smtClean="0"/>
                        <a:t>, </a:t>
                      </a:r>
                      <a:r>
                        <a:rPr lang="en-US" dirty="0" err="1" smtClean="0"/>
                        <a:t>sanguinarine</a:t>
                      </a:r>
                      <a:r>
                        <a:rPr lang="en-US" dirty="0" smtClean="0"/>
                        <a:t>, essential oils, etc.), acids (but not carbohydrates)</a:t>
                      </a:r>
                      <a:endParaRPr lang="ru-RU" dirty="0"/>
                    </a:p>
                  </a:txBody>
                  <a:tcPr>
                    <a:solidFill>
                      <a:schemeClr val="bg2"/>
                    </a:solidFill>
                  </a:tcPr>
                </a:tc>
                <a:tc hMerge="1">
                  <a:txBody>
                    <a:bodyPr/>
                    <a:lstStyle/>
                    <a:p>
                      <a:pPr algn="ctr"/>
                      <a:endParaRPr lang="ru-RU" dirty="0"/>
                    </a:p>
                  </a:txBody>
                  <a:tcPr/>
                </a:tc>
                <a:tc hMerge="1">
                  <a:txBody>
                    <a:bodyPr/>
                    <a:lstStyle/>
                    <a:p>
                      <a:pPr algn="ctr"/>
                      <a:endParaRPr lang="ru-RU" dirty="0"/>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dirty="0"/>
                    </a:p>
                  </a:txBody>
                  <a:tcPr/>
                </a:tc>
                <a:extLst>
                  <a:ext uri="{0D108BD9-81ED-4DB2-BD59-A6C34878D82A}">
                    <a16:rowId xmlns:a16="http://schemas.microsoft.com/office/drawing/2014/main" xmlns="" val="10003"/>
                  </a:ext>
                </a:extLst>
              </a:tr>
              <a:tr h="370840">
                <a:tc>
                  <a:txBody>
                    <a:bodyPr/>
                    <a:lstStyle/>
                    <a:p>
                      <a:pPr algn="ctr"/>
                      <a:r>
                        <a:rPr lang="en-US" b="1" dirty="0" smtClean="0"/>
                        <a:t>Secretin</a:t>
                      </a:r>
                      <a:endParaRPr lang="ru-RU" b="1" dirty="0"/>
                    </a:p>
                  </a:txBody>
                  <a:tcPr/>
                </a:tc>
                <a:tc>
                  <a:txBody>
                    <a:bodyPr/>
                    <a:lstStyle/>
                    <a:p>
                      <a:pPr algn="ctr"/>
                      <a:r>
                        <a:rPr lang="en-US" dirty="0" smtClean="0"/>
                        <a:t>S-cells of the mucous membrane of the small intestine</a:t>
                      </a:r>
                      <a:endParaRPr lang="ru-RU" dirty="0"/>
                    </a:p>
                  </a:txBody>
                  <a:tcPr/>
                </a:tc>
                <a:tc>
                  <a:txBody>
                    <a:bodyPr/>
                    <a:lstStyle/>
                    <a:p>
                      <a:pPr algn="ctr"/>
                      <a:r>
                        <a:rPr lang="en-US" sz="1600" dirty="0" smtClean="0"/>
                        <a:t>pancreas</a:t>
                      </a:r>
                      <a:endParaRPr lang="ru-RU" sz="1600" dirty="0"/>
                    </a:p>
                  </a:txBody>
                  <a:tcPr/>
                </a:tc>
                <a:tc>
                  <a:txBody>
                    <a:bodyPr/>
                    <a:lstStyle/>
                    <a:p>
                      <a:pPr algn="ctr"/>
                      <a:r>
                        <a:rPr lang="en-US" sz="1600" dirty="0" smtClean="0"/>
                        <a:t>stimulates the secretion of bicarbonate (HCO3-) into pancreatic juice</a:t>
                      </a:r>
                      <a:endParaRPr lang="ru-RU" sz="1600" dirty="0"/>
                    </a:p>
                  </a:txBody>
                  <a:tcPr/>
                </a:tc>
                <a:extLst>
                  <a:ext uri="{0D108BD9-81ED-4DB2-BD59-A6C34878D82A}">
                    <a16:rowId xmlns:a16="http://schemas.microsoft.com/office/drawing/2014/main" xmlns="" val="10004"/>
                  </a:ext>
                </a:extLst>
              </a:tr>
              <a:tr h="370840">
                <a:tc gridSpan="4">
                  <a:txBody>
                    <a:bodyPr/>
                    <a:lstStyle/>
                    <a:p>
                      <a:pPr algn="ctr"/>
                      <a:r>
                        <a:rPr lang="en-US" dirty="0" err="1" smtClean="0"/>
                        <a:t>Prosecretin</a:t>
                      </a:r>
                      <a:r>
                        <a:rPr lang="en-US" dirty="0" smtClean="0"/>
                        <a:t> is converted to secretin by the action of gastric hydrochloric acid (stimulating role at pH &lt;4). Stimulants of production are also fatty acids, ethanol, spice components, bile acids</a:t>
                      </a:r>
                      <a:endParaRPr lang="ru-RU" b="1" dirty="0"/>
                    </a:p>
                  </a:txBody>
                  <a:tcPr>
                    <a:solidFill>
                      <a:schemeClr val="bg2"/>
                    </a:solidFill>
                  </a:tcPr>
                </a:tc>
                <a:tc hMerge="1">
                  <a:txBody>
                    <a:bodyPr/>
                    <a:lstStyle/>
                    <a:p>
                      <a:pPr algn="ctr"/>
                      <a:endParaRPr lang="ru-RU" dirty="0"/>
                    </a:p>
                  </a:txBody>
                  <a:tcPr/>
                </a:tc>
                <a:tc hMerge="1">
                  <a:txBody>
                    <a:bodyPr/>
                    <a:lstStyle/>
                    <a:p>
                      <a:pPr algn="ctr"/>
                      <a:endParaRPr lang="ru-RU" dirty="0"/>
                    </a:p>
                  </a:txBody>
                  <a:tcPr/>
                </a:tc>
                <a:tc hMerge="1">
                  <a:txBody>
                    <a:bodyPr/>
                    <a:lstStyle/>
                    <a:p>
                      <a:pPr algn="ctr"/>
                      <a:endParaRPr lang="ru-RU" dirty="0"/>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15955052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84775"/>
          </a:xfrm>
          <a:prstGeom prst="rect">
            <a:avLst/>
          </a:prstGeom>
          <a:noFill/>
        </p:spPr>
        <p:txBody>
          <a:bodyPr wrap="square" rtlCol="0">
            <a:spAutoFit/>
          </a:bodyPr>
          <a:lstStyle/>
          <a:p>
            <a:pPr algn="ctr"/>
            <a:r>
              <a:rPr lang="en-US" sz="3200" b="1" dirty="0">
                <a:solidFill>
                  <a:srgbClr val="FF0000"/>
                </a:solidFill>
              </a:rPr>
              <a:t>Stages of digestion and absorption of fats</a:t>
            </a:r>
            <a:endParaRPr lang="ru-RU" sz="3200" b="1" dirty="0">
              <a:solidFill>
                <a:srgbClr val="FF0000"/>
              </a:solidFill>
            </a:endParaRPr>
          </a:p>
        </p:txBody>
      </p:sp>
      <p:sp>
        <p:nvSpPr>
          <p:cNvPr id="6" name="Прямоугольник 5"/>
          <p:cNvSpPr/>
          <p:nvPr/>
        </p:nvSpPr>
        <p:spPr>
          <a:xfrm>
            <a:off x="6084168" y="476672"/>
            <a:ext cx="3063754" cy="5016758"/>
          </a:xfrm>
          <a:prstGeom prst="rect">
            <a:avLst/>
          </a:prstGeom>
        </p:spPr>
        <p:txBody>
          <a:bodyPr wrap="square">
            <a:spAutoFit/>
          </a:bodyPr>
          <a:lstStyle/>
          <a:p>
            <a:r>
              <a:rPr lang="en-US" sz="2000" dirty="0"/>
              <a:t>1. </a:t>
            </a:r>
            <a:r>
              <a:rPr lang="en-US" sz="2000" b="1" dirty="0"/>
              <a:t>Emulsification of fats </a:t>
            </a:r>
            <a:r>
              <a:rPr lang="en-US" sz="2000" dirty="0"/>
              <a:t>(TAG).</a:t>
            </a:r>
          </a:p>
          <a:p>
            <a:r>
              <a:rPr lang="en-US" sz="2000" dirty="0"/>
              <a:t>2. </a:t>
            </a:r>
            <a:r>
              <a:rPr lang="en-US" sz="2000" b="1" dirty="0"/>
              <a:t>Hydrolysis of TAG, </a:t>
            </a:r>
            <a:r>
              <a:rPr lang="en-US" sz="2000" b="1" dirty="0" smtClean="0"/>
              <a:t>PL </a:t>
            </a:r>
            <a:r>
              <a:rPr lang="en-US" sz="2000" dirty="0"/>
              <a:t>and CS esters under the influence of gastrointestinal enzymes.</a:t>
            </a:r>
          </a:p>
          <a:p>
            <a:r>
              <a:rPr lang="en-US" sz="2000" dirty="0"/>
              <a:t>3. </a:t>
            </a:r>
            <a:r>
              <a:rPr lang="en-US" sz="2000" b="1" dirty="0"/>
              <a:t>Formation of micelles </a:t>
            </a:r>
            <a:r>
              <a:rPr lang="en-US" sz="2000" dirty="0"/>
              <a:t>and their absorption into enterocytes.</a:t>
            </a:r>
          </a:p>
          <a:p>
            <a:r>
              <a:rPr lang="en-US" sz="2000" dirty="0"/>
              <a:t>4. </a:t>
            </a:r>
            <a:r>
              <a:rPr lang="en-US" sz="2000" b="1" dirty="0" err="1"/>
              <a:t>Resynthesis</a:t>
            </a:r>
            <a:r>
              <a:rPr lang="en-US" sz="2000" dirty="0"/>
              <a:t> of TAG, PL and CS esters in enterocytes.</a:t>
            </a:r>
          </a:p>
          <a:p>
            <a:r>
              <a:rPr lang="en-US" sz="2000" dirty="0"/>
              <a:t>5. </a:t>
            </a:r>
            <a:r>
              <a:rPr lang="en-US" sz="2000" b="1" dirty="0"/>
              <a:t>Collected in transport forms (chylomicrons) </a:t>
            </a:r>
            <a:r>
              <a:rPr lang="en-US" sz="2000" dirty="0"/>
              <a:t>and carried throughout the body.</a:t>
            </a:r>
            <a:endParaRPr lang="ru-RU" sz="2000" dirty="0"/>
          </a:p>
        </p:txBody>
      </p:sp>
      <p:pic>
        <p:nvPicPr>
          <p:cNvPr id="4" name="Рисунок 3"/>
          <p:cNvPicPr>
            <a:picLocks noChangeAspect="1"/>
          </p:cNvPicPr>
          <p:nvPr/>
        </p:nvPicPr>
        <p:blipFill>
          <a:blip r:embed="rId3"/>
          <a:stretch>
            <a:fillRect/>
          </a:stretch>
        </p:blipFill>
        <p:spPr>
          <a:xfrm>
            <a:off x="161763" y="584774"/>
            <a:ext cx="5940569" cy="5940569"/>
          </a:xfrm>
          <a:prstGeom prst="rect">
            <a:avLst/>
          </a:prstGeom>
        </p:spPr>
      </p:pic>
    </p:spTree>
    <p:extLst>
      <p:ext uri="{BB962C8B-B14F-4D97-AF65-F5344CB8AC3E}">
        <p14:creationId xmlns:p14="http://schemas.microsoft.com/office/powerpoint/2010/main" val="7170425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205514" y="262327"/>
            <a:ext cx="8141867" cy="6126163"/>
          </a:xfrm>
          <a:prstGeom prst="rect">
            <a:avLst/>
          </a:prstGeom>
        </p:spPr>
      </p:pic>
      <p:sp>
        <p:nvSpPr>
          <p:cNvPr id="5" name="Прямоугольник 4"/>
          <p:cNvSpPr/>
          <p:nvPr/>
        </p:nvSpPr>
        <p:spPr>
          <a:xfrm>
            <a:off x="173383" y="6409828"/>
            <a:ext cx="9073008" cy="369332"/>
          </a:xfrm>
          <a:prstGeom prst="rect">
            <a:avLst/>
          </a:prstGeom>
        </p:spPr>
        <p:txBody>
          <a:bodyPr wrap="square">
            <a:spAutoFit/>
          </a:bodyPr>
          <a:lstStyle/>
          <a:p>
            <a:r>
              <a:rPr lang="ru-RU" dirty="0"/>
              <a:t>https://openoregon.pressbooks.pub/nutritionscience/chapter/5d-digestion-absorption-lipids/</a:t>
            </a:r>
          </a:p>
        </p:txBody>
      </p:sp>
    </p:spTree>
    <p:extLst>
      <p:ext uri="{BB962C8B-B14F-4D97-AF65-F5344CB8AC3E}">
        <p14:creationId xmlns:p14="http://schemas.microsoft.com/office/powerpoint/2010/main" val="2870305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71921" y="-74851"/>
            <a:ext cx="2988639" cy="646331"/>
          </a:xfrm>
          <a:prstGeom prst="rect">
            <a:avLst/>
          </a:prstGeom>
          <a:noFill/>
        </p:spPr>
        <p:txBody>
          <a:bodyPr wrap="none">
            <a:spAutoFit/>
          </a:bodyPr>
          <a:lstStyle/>
          <a:p>
            <a:pPr algn="ctr"/>
            <a:r>
              <a:rPr lang="en-US" sz="3600" b="1" cap="all" dirty="0">
                <a:solidFill>
                  <a:srgbClr val="FF0000"/>
                </a:solidFill>
              </a:rPr>
              <a:t>lecture plan</a:t>
            </a:r>
            <a:endParaRPr lang="ru-RU" sz="3600" b="1" cap="all" dirty="0">
              <a:solidFill>
                <a:srgbClr val="FF0000"/>
              </a:solidFill>
            </a:endParaRPr>
          </a:p>
        </p:txBody>
      </p:sp>
      <p:sp>
        <p:nvSpPr>
          <p:cNvPr id="5123" name="TextBox 4"/>
          <p:cNvSpPr txBox="1">
            <a:spLocks noChangeArrowheads="1"/>
          </p:cNvSpPr>
          <p:nvPr/>
        </p:nvSpPr>
        <p:spPr bwMode="auto">
          <a:xfrm>
            <a:off x="144462" y="764704"/>
            <a:ext cx="8675687"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 typeface="Calibri" pitchFamily="34" charset="0"/>
              <a:buAutoNum type="arabicPeriod"/>
            </a:pPr>
            <a:r>
              <a:rPr lang="en-US" altLang="ru-RU" sz="2800" b="1" dirty="0">
                <a:latin typeface="Arial" charset="0"/>
              </a:rPr>
              <a:t>Relevance of the topic.</a:t>
            </a:r>
          </a:p>
          <a:p>
            <a:pPr eaLnBrk="1" hangingPunct="1">
              <a:spcBef>
                <a:spcPct val="0"/>
              </a:spcBef>
              <a:buFont typeface="Calibri" pitchFamily="34" charset="0"/>
              <a:buAutoNum type="arabicPeriod"/>
            </a:pPr>
            <a:endParaRPr lang="en-US" altLang="ru-RU" sz="2800" b="1" dirty="0">
              <a:latin typeface="Arial" charset="0"/>
            </a:endParaRPr>
          </a:p>
          <a:p>
            <a:pPr eaLnBrk="1" hangingPunct="1">
              <a:spcBef>
                <a:spcPct val="0"/>
              </a:spcBef>
              <a:buFont typeface="Calibri" pitchFamily="34" charset="0"/>
              <a:buAutoNum type="arabicPeriod"/>
            </a:pPr>
            <a:r>
              <a:rPr lang="en-US" altLang="ru-RU" sz="2800" dirty="0">
                <a:latin typeface="Arial" charset="0"/>
              </a:rPr>
              <a:t>Digestion of lipids in the gastrointestinal tract.</a:t>
            </a:r>
          </a:p>
          <a:p>
            <a:pPr eaLnBrk="1" hangingPunct="1">
              <a:spcBef>
                <a:spcPct val="0"/>
              </a:spcBef>
              <a:buFont typeface="Calibri" pitchFamily="34" charset="0"/>
              <a:buAutoNum type="arabicPeriod"/>
            </a:pPr>
            <a:r>
              <a:rPr lang="en-US" altLang="ru-RU" sz="2800" dirty="0">
                <a:latin typeface="Arial" charset="0"/>
              </a:rPr>
              <a:t>Lipolysis, its significance and regulation.</a:t>
            </a:r>
          </a:p>
          <a:p>
            <a:pPr eaLnBrk="1" hangingPunct="1">
              <a:spcBef>
                <a:spcPct val="0"/>
              </a:spcBef>
              <a:buFont typeface="Calibri" pitchFamily="34" charset="0"/>
              <a:buAutoNum type="arabicPeriod"/>
            </a:pPr>
            <a:r>
              <a:rPr lang="en-US" altLang="ru-RU" sz="2800" dirty="0">
                <a:latin typeface="Arial" charset="0"/>
              </a:rPr>
              <a:t>Lipogenesis, its significance and regulation.</a:t>
            </a:r>
          </a:p>
          <a:p>
            <a:pPr eaLnBrk="1" hangingPunct="1">
              <a:spcBef>
                <a:spcPct val="0"/>
              </a:spcBef>
              <a:buFont typeface="Calibri" pitchFamily="34" charset="0"/>
              <a:buAutoNum type="arabicPeriod"/>
            </a:pPr>
            <a:r>
              <a:rPr lang="en-US" altLang="ru-RU" sz="2800" dirty="0" smtClean="0">
                <a:latin typeface="Arial" charset="0"/>
              </a:rPr>
              <a:t>Glycerol metabolism.</a:t>
            </a:r>
            <a:endParaRPr lang="en-US" altLang="ru-RU" sz="2800" dirty="0">
              <a:latin typeface="Arial" charset="0"/>
            </a:endParaRPr>
          </a:p>
          <a:p>
            <a:pPr eaLnBrk="1" hangingPunct="1">
              <a:spcBef>
                <a:spcPct val="0"/>
              </a:spcBef>
              <a:buFont typeface="Calibri" pitchFamily="34" charset="0"/>
              <a:buAutoNum type="arabicPeriod"/>
            </a:pPr>
            <a:r>
              <a:rPr lang="en-US" altLang="ru-RU" sz="2800" dirty="0" smtClean="0">
                <a:latin typeface="Arial" panose="020B0604020202020204" pitchFamily="34" charset="0"/>
              </a:rPr>
              <a:t>Oxidation  and synthesis </a:t>
            </a:r>
            <a:r>
              <a:rPr lang="en-US" altLang="ru-RU" sz="2800" dirty="0">
                <a:latin typeface="Arial" panose="020B0604020202020204" pitchFamily="34" charset="0"/>
              </a:rPr>
              <a:t>of fatty acids.</a:t>
            </a:r>
          </a:p>
          <a:p>
            <a:pPr eaLnBrk="1" hangingPunct="1">
              <a:spcBef>
                <a:spcPct val="0"/>
              </a:spcBef>
              <a:buFont typeface="Calibri" pitchFamily="34" charset="0"/>
              <a:buAutoNum type="arabicPeriod"/>
            </a:pPr>
            <a:r>
              <a:rPr lang="en-US" altLang="ru-RU" sz="2800" dirty="0">
                <a:latin typeface="Arial" panose="020B0604020202020204" pitchFamily="34" charset="0"/>
              </a:rPr>
              <a:t>Ways of formation and </a:t>
            </a:r>
            <a:r>
              <a:rPr lang="en-US" altLang="ru-RU" sz="2800" dirty="0" smtClean="0">
                <a:latin typeface="Arial" panose="020B0604020202020204" pitchFamily="34" charset="0"/>
              </a:rPr>
              <a:t>using </a:t>
            </a:r>
            <a:r>
              <a:rPr lang="en-US" altLang="ru-RU" sz="2800" dirty="0">
                <a:latin typeface="Arial" panose="020B0604020202020204" pitchFamily="34" charset="0"/>
              </a:rPr>
              <a:t>of acetyl-CoA.</a:t>
            </a:r>
          </a:p>
          <a:p>
            <a:pPr eaLnBrk="1" hangingPunct="1">
              <a:spcBef>
                <a:spcPct val="0"/>
              </a:spcBef>
              <a:buFont typeface="Calibri" pitchFamily="34" charset="0"/>
              <a:buAutoNum type="arabicPeriod"/>
            </a:pPr>
            <a:r>
              <a:rPr lang="en-US" altLang="ru-RU" sz="2800" dirty="0">
                <a:latin typeface="Arial" panose="020B0604020202020204" pitchFamily="34" charset="0"/>
              </a:rPr>
              <a:t>Ketone bodies, their metabolism.</a:t>
            </a:r>
          </a:p>
          <a:p>
            <a:pPr eaLnBrk="1" hangingPunct="1">
              <a:spcBef>
                <a:spcPct val="0"/>
              </a:spcBef>
              <a:buFont typeface="Calibri" pitchFamily="34" charset="0"/>
              <a:buAutoNum type="arabicPeriod"/>
            </a:pPr>
            <a:endParaRPr lang="en-US" altLang="ru-RU" sz="2800" b="1" dirty="0">
              <a:latin typeface="Arial" charset="0"/>
            </a:endParaRPr>
          </a:p>
          <a:p>
            <a:pPr eaLnBrk="1" hangingPunct="1">
              <a:spcBef>
                <a:spcPct val="0"/>
              </a:spcBef>
              <a:buFont typeface="Calibri" pitchFamily="34" charset="0"/>
              <a:buAutoNum type="arabicPeriod"/>
            </a:pPr>
            <a:r>
              <a:rPr lang="en-US" altLang="ru-RU" sz="2800" b="1" dirty="0" smtClean="0">
                <a:latin typeface="Arial" charset="0"/>
              </a:rPr>
              <a:t>Conclusion</a:t>
            </a:r>
            <a:endParaRPr lang="ru-RU" altLang="ru-RU" sz="2800" b="1" dirty="0">
              <a:latin typeface="Arial" charset="0"/>
            </a:endParaRPr>
          </a:p>
        </p:txBody>
      </p:sp>
    </p:spTree>
    <p:extLst>
      <p:ext uri="{BB962C8B-B14F-4D97-AF65-F5344CB8AC3E}">
        <p14:creationId xmlns:p14="http://schemas.microsoft.com/office/powerpoint/2010/main" val="27937214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7624" y="130713"/>
            <a:ext cx="7056784" cy="584775"/>
          </a:xfrm>
          <a:prstGeom prst="rect">
            <a:avLst/>
          </a:prstGeom>
          <a:noFill/>
        </p:spPr>
        <p:txBody>
          <a:bodyPr wrap="square" rtlCol="0">
            <a:spAutoFit/>
          </a:bodyPr>
          <a:lstStyle/>
          <a:p>
            <a:pPr algn="ctr"/>
            <a:r>
              <a:rPr lang="en-US" sz="3200" b="1" dirty="0">
                <a:solidFill>
                  <a:srgbClr val="FF0000"/>
                </a:solidFill>
              </a:rPr>
              <a:t>Emulsification of fats</a:t>
            </a:r>
            <a:endParaRPr lang="ru-RU" sz="3200" b="1" dirty="0">
              <a:solidFill>
                <a:srgbClr val="FF0000"/>
              </a:solidFill>
            </a:endParaRPr>
          </a:p>
        </p:txBody>
      </p:sp>
      <p:sp>
        <p:nvSpPr>
          <p:cNvPr id="3" name="Прямоугольник 2"/>
          <p:cNvSpPr/>
          <p:nvPr/>
        </p:nvSpPr>
        <p:spPr>
          <a:xfrm>
            <a:off x="144894" y="715488"/>
            <a:ext cx="4787145" cy="5078313"/>
          </a:xfrm>
          <a:prstGeom prst="rect">
            <a:avLst/>
          </a:prstGeom>
        </p:spPr>
        <p:txBody>
          <a:bodyPr wrap="square">
            <a:spAutoFit/>
          </a:bodyPr>
          <a:lstStyle/>
          <a:p>
            <a:pPr algn="just"/>
            <a:r>
              <a:rPr lang="en-US" b="1" dirty="0" smtClean="0"/>
              <a:t>Emulsification </a:t>
            </a:r>
            <a:r>
              <a:rPr lang="en-US" b="1" dirty="0"/>
              <a:t>of fats consists in the physical breakdown of fat droplets into small particles, since water-soluble enzymes can only act on the surface of the droplet:</a:t>
            </a:r>
          </a:p>
          <a:p>
            <a:pPr marL="285750" indent="-285750" algn="just">
              <a:buFont typeface="Arial" panose="020B0604020202020204" pitchFamily="34" charset="0"/>
              <a:buChar char="•"/>
            </a:pPr>
            <a:r>
              <a:rPr lang="en-US" dirty="0" smtClean="0"/>
              <a:t> </a:t>
            </a:r>
            <a:r>
              <a:rPr lang="en-US" dirty="0"/>
              <a:t>begins in the stomach with mixing fats with other products of digestion of gastric contents.</a:t>
            </a:r>
          </a:p>
          <a:p>
            <a:pPr marL="285750" indent="-285750" algn="just">
              <a:buFont typeface="Arial" panose="020B0604020202020204" pitchFamily="34" charset="0"/>
              <a:buChar char="•"/>
            </a:pPr>
            <a:r>
              <a:rPr lang="en-US" dirty="0"/>
              <a:t>The main stage of emulsification occurs in the duodenum under the influence of bile (contains a large amount of bile acids, salts and phospholipid - lecithin. These components, in particular lecithin, are extremely important for the emulsification of fats. Polar particles (places where water ionization occurs) bile salts and lecithin molecules are readily soluble in water, while the majority of these molecules are readily soluble in fats</a:t>
            </a:r>
            <a:endParaRPr lang="ru-RU" dirty="0"/>
          </a:p>
        </p:txBody>
      </p:sp>
      <p:pic>
        <p:nvPicPr>
          <p:cNvPr id="16386" name="Picture 2"/>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26816" b="20049"/>
          <a:stretch/>
        </p:blipFill>
        <p:spPr bwMode="auto">
          <a:xfrm>
            <a:off x="4966996" y="1052735"/>
            <a:ext cx="4069500" cy="3683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24217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6413"/>
            <a:ext cx="9144000" cy="584775"/>
          </a:xfrm>
          <a:prstGeom prst="rect">
            <a:avLst/>
          </a:prstGeom>
          <a:noFill/>
        </p:spPr>
        <p:txBody>
          <a:bodyPr wrap="square" rtlCol="0">
            <a:spAutoFit/>
          </a:bodyPr>
          <a:lstStyle/>
          <a:p>
            <a:pPr algn="ctr"/>
            <a:r>
              <a:rPr lang="en-US" sz="3200" b="1" dirty="0">
                <a:solidFill>
                  <a:srgbClr val="FF0000"/>
                </a:solidFill>
              </a:rPr>
              <a:t>Emulsification of fats and formation of micelles</a:t>
            </a:r>
            <a:endParaRPr lang="ru-RU" sz="3200" b="1" dirty="0">
              <a:solidFill>
                <a:srgbClr val="FF0000"/>
              </a:solidFill>
            </a:endParaRPr>
          </a:p>
        </p:txBody>
      </p:sp>
      <p:pic>
        <p:nvPicPr>
          <p:cNvPr id="3" name="Рисунок 2"/>
          <p:cNvPicPr>
            <a:picLocks noChangeAspect="1"/>
          </p:cNvPicPr>
          <p:nvPr/>
        </p:nvPicPr>
        <p:blipFill rotWithShape="1">
          <a:blip r:embed="rId2"/>
          <a:srcRect t="9450" r="776"/>
          <a:stretch/>
        </p:blipFill>
        <p:spPr>
          <a:xfrm>
            <a:off x="2051720" y="692696"/>
            <a:ext cx="6198080" cy="5656284"/>
          </a:xfrm>
          <a:prstGeom prst="rect">
            <a:avLst/>
          </a:prstGeom>
        </p:spPr>
      </p:pic>
      <p:sp>
        <p:nvSpPr>
          <p:cNvPr id="4" name="Прямоугольник 3"/>
          <p:cNvSpPr/>
          <p:nvPr/>
        </p:nvSpPr>
        <p:spPr>
          <a:xfrm>
            <a:off x="3657762" y="6334780"/>
            <a:ext cx="4572000" cy="523220"/>
          </a:xfrm>
          <a:prstGeom prst="rect">
            <a:avLst/>
          </a:prstGeom>
        </p:spPr>
        <p:txBody>
          <a:bodyPr>
            <a:spAutoFit/>
          </a:bodyPr>
          <a:lstStyle/>
          <a:p>
            <a:r>
              <a:rPr lang="ru-RU" sz="1600" dirty="0"/>
              <a:t>https://</a:t>
            </a:r>
            <a:r>
              <a:rPr lang="ru-RU" sz="1100" dirty="0"/>
              <a:t>www.drawittoknowit.com/course/biochemistry/glossary/physiological-process/fat-emulsification</a:t>
            </a:r>
            <a:endParaRPr lang="ru-RU" sz="1600" dirty="0"/>
          </a:p>
        </p:txBody>
      </p:sp>
      <p:pic>
        <p:nvPicPr>
          <p:cNvPr id="5" name="Рисунок 4"/>
          <p:cNvPicPr>
            <a:picLocks noChangeAspect="1"/>
          </p:cNvPicPr>
          <p:nvPr/>
        </p:nvPicPr>
        <p:blipFill>
          <a:blip r:embed="rId3"/>
          <a:stretch>
            <a:fillRect/>
          </a:stretch>
        </p:blipFill>
        <p:spPr>
          <a:xfrm>
            <a:off x="179512" y="2861903"/>
            <a:ext cx="5479326" cy="3515544"/>
          </a:xfrm>
          <a:prstGeom prst="rect">
            <a:avLst/>
          </a:prstGeom>
          <a:ln w="57150">
            <a:solidFill>
              <a:schemeClr val="tx1"/>
            </a:solidFill>
          </a:ln>
        </p:spPr>
      </p:pic>
    </p:spTree>
    <p:extLst>
      <p:ext uri="{BB962C8B-B14F-4D97-AF65-F5344CB8AC3E}">
        <p14:creationId xmlns:p14="http://schemas.microsoft.com/office/powerpoint/2010/main" val="36102327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b="1" dirty="0" smtClean="0">
                <a:solidFill>
                  <a:srgbClr val="FF0000"/>
                </a:solidFill>
              </a:rPr>
              <a:t>Functions </a:t>
            </a:r>
            <a:r>
              <a:rPr lang="en-US" b="1" dirty="0">
                <a:solidFill>
                  <a:srgbClr val="FF0000"/>
                </a:solidFill>
              </a:rPr>
              <a:t>of bile acids</a:t>
            </a:r>
            <a:r>
              <a:rPr lang="ru-RU" b="1" dirty="0">
                <a:solidFill>
                  <a:srgbClr val="FF0000"/>
                </a:solidFill>
              </a:rPr>
              <a:t/>
            </a:r>
            <a:br>
              <a:rPr lang="ru-RU" b="1" dirty="0">
                <a:solidFill>
                  <a:srgbClr val="FF0000"/>
                </a:solidFill>
              </a:rPr>
            </a:br>
            <a:endParaRPr lang="ru-RU" dirty="0"/>
          </a:p>
        </p:txBody>
      </p:sp>
      <p:sp>
        <p:nvSpPr>
          <p:cNvPr id="3" name="Объект 2"/>
          <p:cNvSpPr>
            <a:spLocks noGrp="1"/>
          </p:cNvSpPr>
          <p:nvPr>
            <p:ph idx="1"/>
          </p:nvPr>
        </p:nvSpPr>
        <p:spPr>
          <a:xfrm>
            <a:off x="457200" y="1196752"/>
            <a:ext cx="8229600" cy="4525963"/>
          </a:xfrm>
        </p:spPr>
        <p:txBody>
          <a:bodyPr/>
          <a:lstStyle/>
          <a:p>
            <a:r>
              <a:rPr lang="en-US" dirty="0"/>
              <a:t>Activate pancreatic lipase.</a:t>
            </a:r>
          </a:p>
          <a:p>
            <a:r>
              <a:rPr lang="en-US" dirty="0"/>
              <a:t>Emulsifies fat.</a:t>
            </a:r>
          </a:p>
          <a:p>
            <a:r>
              <a:rPr lang="en-US" dirty="0" smtClean="0"/>
              <a:t>Useful for </a:t>
            </a:r>
            <a:r>
              <a:rPr lang="en-US" dirty="0"/>
              <a:t>absorption of fat digestion products.</a:t>
            </a:r>
            <a:endParaRPr lang="ru-RU" dirty="0"/>
          </a:p>
        </p:txBody>
      </p:sp>
      <p:pic>
        <p:nvPicPr>
          <p:cNvPr id="4" name="Рисунок 3"/>
          <p:cNvPicPr>
            <a:picLocks noChangeAspect="1"/>
          </p:cNvPicPr>
          <p:nvPr/>
        </p:nvPicPr>
        <p:blipFill>
          <a:blip r:embed="rId2"/>
          <a:stretch>
            <a:fillRect/>
          </a:stretch>
        </p:blipFill>
        <p:spPr>
          <a:xfrm>
            <a:off x="3491880" y="3429000"/>
            <a:ext cx="4434830" cy="2649527"/>
          </a:xfrm>
          <a:prstGeom prst="rect">
            <a:avLst/>
          </a:prstGeom>
        </p:spPr>
      </p:pic>
    </p:spTree>
    <p:extLst>
      <p:ext uri="{BB962C8B-B14F-4D97-AF65-F5344CB8AC3E}">
        <p14:creationId xmlns:p14="http://schemas.microsoft.com/office/powerpoint/2010/main" val="2640637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107504" y="620688"/>
            <a:ext cx="8889466" cy="5361459"/>
          </a:xfrm>
          <a:prstGeom prst="rect">
            <a:avLst/>
          </a:prstGeom>
        </p:spPr>
      </p:pic>
    </p:spTree>
    <p:extLst>
      <p:ext uri="{BB962C8B-B14F-4D97-AF65-F5344CB8AC3E}">
        <p14:creationId xmlns:p14="http://schemas.microsoft.com/office/powerpoint/2010/main" val="3421902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67544" y="161165"/>
            <a:ext cx="8229600" cy="476250"/>
          </a:xfrm>
        </p:spPr>
        <p:txBody>
          <a:bodyPr rtlCol="0">
            <a:normAutofit fontScale="90000"/>
          </a:bodyPr>
          <a:lstStyle/>
          <a:p>
            <a:pPr>
              <a:defRPr/>
            </a:pPr>
            <a:r>
              <a:rPr lang="en-US" sz="3600" b="1" dirty="0"/>
              <a:t>Features in children</a:t>
            </a:r>
            <a:endParaRPr lang="ru-RU" sz="3600" dirty="0" smtClean="0"/>
          </a:p>
        </p:txBody>
      </p:sp>
      <p:sp>
        <p:nvSpPr>
          <p:cNvPr id="4" name="Прямоугольник 3"/>
          <p:cNvSpPr/>
          <p:nvPr/>
        </p:nvSpPr>
        <p:spPr>
          <a:xfrm>
            <a:off x="179512" y="980728"/>
            <a:ext cx="5184576" cy="4385816"/>
          </a:xfrm>
          <a:prstGeom prst="rect">
            <a:avLst/>
          </a:prstGeom>
        </p:spPr>
        <p:txBody>
          <a:bodyPr wrap="square">
            <a:spAutoFit/>
          </a:bodyPr>
          <a:lstStyle/>
          <a:p>
            <a:pPr algn="just"/>
            <a:r>
              <a:rPr lang="en-US" sz="3100" dirty="0"/>
              <a:t>For infants, fat is the main source of energy, while for adults with a normal diet, glucose is the main source of energy.</a:t>
            </a:r>
          </a:p>
          <a:p>
            <a:pPr algn="just"/>
            <a:r>
              <a:rPr lang="en-US" sz="3100" dirty="0"/>
              <a:t>As a result, impaired digestion and absorption of fats in children is more dangerous than in adults.</a:t>
            </a:r>
            <a:endParaRPr lang="ru-RU" sz="3100" b="1"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755" r="27235"/>
          <a:stretch/>
        </p:blipFill>
        <p:spPr bwMode="auto">
          <a:xfrm>
            <a:off x="5292080" y="598504"/>
            <a:ext cx="3851920" cy="6017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35392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539750" y="188913"/>
            <a:ext cx="8229600" cy="476250"/>
          </a:xfrm>
        </p:spPr>
        <p:txBody>
          <a:bodyPr rtlCol="0">
            <a:normAutofit fontScale="90000"/>
          </a:bodyPr>
          <a:lstStyle/>
          <a:p>
            <a:pPr>
              <a:defRPr/>
            </a:pPr>
            <a:r>
              <a:rPr lang="en-US" sz="3600" b="1" dirty="0"/>
              <a:t>Gastrointestinal lipases</a:t>
            </a:r>
            <a:endParaRPr lang="ru-RU" sz="3600" dirty="0" smtClean="0"/>
          </a:p>
        </p:txBody>
      </p:sp>
      <p:sp>
        <p:nvSpPr>
          <p:cNvPr id="6147" name="Rectangle 3"/>
          <p:cNvSpPr>
            <a:spLocks noGrp="1" noChangeArrowheads="1"/>
          </p:cNvSpPr>
          <p:nvPr>
            <p:ph idx="1"/>
          </p:nvPr>
        </p:nvSpPr>
        <p:spPr>
          <a:xfrm>
            <a:off x="82550" y="692150"/>
            <a:ext cx="9144000" cy="6165850"/>
          </a:xfrm>
        </p:spPr>
        <p:txBody>
          <a:bodyPr/>
          <a:lstStyle/>
          <a:p>
            <a:pPr marL="609600" indent="-609600">
              <a:lnSpc>
                <a:spcPct val="90000"/>
              </a:lnSpc>
              <a:buNone/>
            </a:pPr>
            <a:r>
              <a:rPr lang="en-US" altLang="ru-RU" b="1" i="1" dirty="0"/>
              <a:t>1) Lingual lipase</a:t>
            </a:r>
          </a:p>
          <a:p>
            <a:pPr marL="609600" indent="-609600">
              <a:lnSpc>
                <a:spcPct val="90000"/>
              </a:lnSpc>
              <a:buNone/>
            </a:pPr>
            <a:r>
              <a:rPr lang="en-US" altLang="ru-RU" dirty="0"/>
              <a:t>- formed by the root of the tongue;</a:t>
            </a:r>
          </a:p>
          <a:p>
            <a:pPr marL="609600" indent="-609600">
              <a:lnSpc>
                <a:spcPct val="90000"/>
              </a:lnSpc>
              <a:buNone/>
            </a:pPr>
            <a:r>
              <a:rPr lang="en-US" altLang="ru-RU" dirty="0"/>
              <a:t>- stands out in active form;</a:t>
            </a:r>
          </a:p>
          <a:p>
            <a:pPr marL="609600" indent="-609600">
              <a:lnSpc>
                <a:spcPct val="90000"/>
              </a:lnSpc>
              <a:buNone/>
            </a:pPr>
            <a:r>
              <a:rPr lang="en-US" altLang="ru-RU" dirty="0"/>
              <a:t>- optimum pH 4 - 4.5;</a:t>
            </a:r>
          </a:p>
          <a:p>
            <a:pPr marL="609600" indent="-609600">
              <a:lnSpc>
                <a:spcPct val="90000"/>
              </a:lnSpc>
              <a:buNone/>
            </a:pPr>
            <a:r>
              <a:rPr lang="en-US" altLang="ru-RU" dirty="0"/>
              <a:t>- stable in an acidic environment, therefore it acts for 1-2 hours in the stomach;</a:t>
            </a:r>
          </a:p>
          <a:p>
            <a:pPr marL="609600" indent="-609600">
              <a:lnSpc>
                <a:spcPct val="90000"/>
              </a:lnSpc>
              <a:buNone/>
            </a:pPr>
            <a:r>
              <a:rPr lang="en-US" altLang="ru-RU" dirty="0"/>
              <a:t>- important in infants, because acts on emulsified fats containing short and medium length fatty acids (milk fats).</a:t>
            </a:r>
          </a:p>
          <a:p>
            <a:pPr marL="609600" indent="-609600">
              <a:lnSpc>
                <a:spcPct val="90000"/>
              </a:lnSpc>
              <a:buNone/>
            </a:pPr>
            <a:r>
              <a:rPr lang="en-US" altLang="ru-RU" dirty="0"/>
              <a:t>- activity in adults is extremely low.</a:t>
            </a:r>
            <a:endParaRPr lang="ru-RU" altLang="ru-RU" dirty="0" smtClean="0"/>
          </a:p>
        </p:txBody>
      </p:sp>
    </p:spTree>
    <p:extLst>
      <p:ext uri="{BB962C8B-B14F-4D97-AF65-F5344CB8AC3E}">
        <p14:creationId xmlns:p14="http://schemas.microsoft.com/office/powerpoint/2010/main" val="10190493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539750" y="188913"/>
            <a:ext cx="8229600" cy="476250"/>
          </a:xfrm>
        </p:spPr>
        <p:txBody>
          <a:bodyPr rtlCol="0">
            <a:normAutofit fontScale="90000"/>
          </a:bodyPr>
          <a:lstStyle/>
          <a:p>
            <a:pPr>
              <a:defRPr/>
            </a:pPr>
            <a:r>
              <a:rPr lang="en-US" sz="3600" b="1" dirty="0"/>
              <a:t>Gastrointestinal lipases</a:t>
            </a:r>
            <a:endParaRPr lang="ru-RU" sz="3600" dirty="0" smtClean="0"/>
          </a:p>
        </p:txBody>
      </p:sp>
      <p:sp>
        <p:nvSpPr>
          <p:cNvPr id="7171" name="Rectangle 3"/>
          <p:cNvSpPr>
            <a:spLocks noGrp="1" noChangeArrowheads="1"/>
          </p:cNvSpPr>
          <p:nvPr>
            <p:ph idx="1"/>
          </p:nvPr>
        </p:nvSpPr>
        <p:spPr>
          <a:xfrm>
            <a:off x="539750" y="692150"/>
            <a:ext cx="8604250" cy="6165850"/>
          </a:xfrm>
        </p:spPr>
        <p:txBody>
          <a:bodyPr>
            <a:normAutofit/>
          </a:bodyPr>
          <a:lstStyle/>
          <a:p>
            <a:pPr marL="609600" indent="-609600">
              <a:buNone/>
            </a:pPr>
            <a:r>
              <a:rPr lang="en-US" altLang="ru-RU" b="1" i="1" u="sng" dirty="0"/>
              <a:t>2) Gastric lipase</a:t>
            </a:r>
          </a:p>
          <a:p>
            <a:pPr marL="609600" indent="-609600">
              <a:buNone/>
            </a:pPr>
            <a:r>
              <a:rPr lang="en-US" altLang="ru-RU" b="1" i="1" dirty="0"/>
              <a:t>- </a:t>
            </a:r>
            <a:r>
              <a:rPr lang="en-US" altLang="ru-RU" dirty="0"/>
              <a:t>is formed in active form;</a:t>
            </a:r>
          </a:p>
          <a:p>
            <a:pPr marL="609600" indent="-609600">
              <a:buNone/>
            </a:pPr>
            <a:r>
              <a:rPr lang="en-US" altLang="ru-RU" dirty="0"/>
              <a:t>- optimum pH 5.0 (active at a pH value characteristic of the gastric juice of children);</a:t>
            </a:r>
          </a:p>
          <a:p>
            <a:pPr marL="609600" indent="-609600">
              <a:buNone/>
            </a:pPr>
            <a:r>
              <a:rPr lang="en-US" altLang="ru-RU" dirty="0"/>
              <a:t>important in infants;</a:t>
            </a:r>
          </a:p>
          <a:p>
            <a:pPr marL="609600" indent="-609600">
              <a:buNone/>
            </a:pPr>
            <a:r>
              <a:rPr lang="en-US" altLang="ru-RU" dirty="0"/>
              <a:t>lipase hydrolyzes fats, cleaving mainly fatty acids at the third carbon atom of glycerol;</a:t>
            </a:r>
          </a:p>
          <a:p>
            <a:pPr marL="609600" indent="-609600">
              <a:buNone/>
            </a:pPr>
            <a:r>
              <a:rPr lang="en-US" altLang="ru-RU" dirty="0"/>
              <a:t>inactive in adults (pH of gastric juice is ∼1.5).</a:t>
            </a:r>
            <a:endParaRPr lang="ru-RU" altLang="ru-RU" dirty="0" smtClean="0"/>
          </a:p>
        </p:txBody>
      </p:sp>
    </p:spTree>
    <p:extLst>
      <p:ext uri="{BB962C8B-B14F-4D97-AF65-F5344CB8AC3E}">
        <p14:creationId xmlns:p14="http://schemas.microsoft.com/office/powerpoint/2010/main" val="36393989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539750" y="188913"/>
            <a:ext cx="8229600" cy="476250"/>
          </a:xfrm>
        </p:spPr>
        <p:txBody>
          <a:bodyPr rtlCol="0">
            <a:normAutofit fontScale="90000"/>
          </a:bodyPr>
          <a:lstStyle/>
          <a:p>
            <a:pPr>
              <a:defRPr/>
            </a:pPr>
            <a:r>
              <a:rPr lang="en-US" sz="3600" b="1" dirty="0"/>
              <a:t>Gastrointestinal lipases</a:t>
            </a:r>
            <a:endParaRPr lang="ru-RU" sz="3600" dirty="0" smtClean="0"/>
          </a:p>
        </p:txBody>
      </p:sp>
      <p:sp>
        <p:nvSpPr>
          <p:cNvPr id="8195" name="Rectangle 3"/>
          <p:cNvSpPr>
            <a:spLocks noGrp="1" noChangeArrowheads="1"/>
          </p:cNvSpPr>
          <p:nvPr>
            <p:ph idx="1"/>
          </p:nvPr>
        </p:nvSpPr>
        <p:spPr>
          <a:xfrm>
            <a:off x="424334" y="659117"/>
            <a:ext cx="8460432" cy="6165850"/>
          </a:xfrm>
        </p:spPr>
        <p:txBody>
          <a:bodyPr>
            <a:normAutofit fontScale="85000" lnSpcReduction="10000"/>
          </a:bodyPr>
          <a:lstStyle/>
          <a:p>
            <a:pPr marL="609600" indent="-609600">
              <a:buNone/>
            </a:pPr>
            <a:r>
              <a:rPr lang="en-US" altLang="ru-RU" sz="3900" b="1" i="1" dirty="0"/>
              <a:t>3) Pancreatic lipase</a:t>
            </a:r>
          </a:p>
          <a:p>
            <a:pPr marL="609600" indent="-609600">
              <a:buNone/>
            </a:pPr>
            <a:r>
              <a:rPr lang="en-US" altLang="ru-RU" sz="3900" dirty="0"/>
              <a:t>- is formed in the pancreas in an inactive form;</a:t>
            </a:r>
          </a:p>
          <a:p>
            <a:pPr marL="609600" indent="-609600">
              <a:buNone/>
            </a:pPr>
            <a:r>
              <a:rPr lang="en-US" altLang="ru-RU" sz="3900" dirty="0"/>
              <a:t>- optimum pH 8-9;</a:t>
            </a:r>
          </a:p>
          <a:p>
            <a:pPr marL="609600" indent="-609600">
              <a:buNone/>
            </a:pPr>
            <a:r>
              <a:rPr lang="en-US" altLang="ru-RU" sz="3900" dirty="0"/>
              <a:t>- for activation, bile acids and colipase are required (peptide with Mw 10 </a:t>
            </a:r>
            <a:r>
              <a:rPr lang="en-US" altLang="ru-RU" sz="3900" dirty="0" err="1"/>
              <a:t>kDA</a:t>
            </a:r>
            <a:r>
              <a:rPr lang="en-US" altLang="ru-RU" sz="3900" dirty="0"/>
              <a:t>); colipase makes lipase resistant to the action of trypsin;</a:t>
            </a:r>
          </a:p>
          <a:p>
            <a:pPr marL="609600" indent="-609600">
              <a:buNone/>
            </a:pPr>
            <a:r>
              <a:rPr lang="en-US" altLang="ru-RU" sz="3900" dirty="0"/>
              <a:t>- is the main lipase that breaks down emulsified fats;</a:t>
            </a:r>
          </a:p>
          <a:p>
            <a:pPr marL="609600" indent="-609600">
              <a:buNone/>
            </a:pPr>
            <a:r>
              <a:rPr lang="en-US" altLang="ru-RU" sz="3900" dirty="0"/>
              <a:t>- the products of its action are fatty acids and 2-monoacylglycerols (2-monoacylglycerols).</a:t>
            </a:r>
            <a:endParaRPr lang="ru-RU" altLang="ru-RU" dirty="0" smtClean="0"/>
          </a:p>
        </p:txBody>
      </p:sp>
    </p:spTree>
    <p:extLst>
      <p:ext uri="{BB962C8B-B14F-4D97-AF65-F5344CB8AC3E}">
        <p14:creationId xmlns:p14="http://schemas.microsoft.com/office/powerpoint/2010/main" val="37621455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1907704" y="89392"/>
            <a:ext cx="4752527" cy="6731626"/>
          </a:xfrm>
          <a:prstGeom prst="rect">
            <a:avLst/>
          </a:prstGeom>
        </p:spPr>
      </p:pic>
    </p:spTree>
    <p:extLst>
      <p:ext uri="{BB962C8B-B14F-4D97-AF65-F5344CB8AC3E}">
        <p14:creationId xmlns:p14="http://schemas.microsoft.com/office/powerpoint/2010/main" val="2171354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7624" y="404664"/>
            <a:ext cx="7056784" cy="584775"/>
          </a:xfrm>
          <a:prstGeom prst="rect">
            <a:avLst/>
          </a:prstGeom>
          <a:noFill/>
        </p:spPr>
        <p:txBody>
          <a:bodyPr wrap="square" rtlCol="0">
            <a:spAutoFit/>
          </a:bodyPr>
          <a:lstStyle/>
          <a:p>
            <a:pPr algn="ctr"/>
            <a:r>
              <a:rPr lang="en-US" sz="3200" b="1" dirty="0" err="1">
                <a:solidFill>
                  <a:srgbClr val="FF0000"/>
                </a:solidFill>
              </a:rPr>
              <a:t>Resynthesis</a:t>
            </a:r>
            <a:r>
              <a:rPr lang="en-US" sz="3200" b="1" dirty="0">
                <a:solidFill>
                  <a:srgbClr val="FF0000"/>
                </a:solidFill>
              </a:rPr>
              <a:t> of fats in enterocytes</a:t>
            </a:r>
            <a:endParaRPr lang="ru-RU" sz="3200" b="1" dirty="0">
              <a:solidFill>
                <a:srgbClr val="FF0000"/>
              </a:solidFill>
            </a:endParaRPr>
          </a:p>
        </p:txBody>
      </p:sp>
      <p:pic>
        <p:nvPicPr>
          <p:cNvPr id="3" name="Рисунок 2"/>
          <p:cNvPicPr>
            <a:picLocks noChangeAspect="1"/>
          </p:cNvPicPr>
          <p:nvPr/>
        </p:nvPicPr>
        <p:blipFill>
          <a:blip r:embed="rId2"/>
          <a:stretch>
            <a:fillRect/>
          </a:stretch>
        </p:blipFill>
        <p:spPr>
          <a:xfrm>
            <a:off x="901626" y="1412776"/>
            <a:ext cx="7628780" cy="3154461"/>
          </a:xfrm>
          <a:prstGeom prst="rect">
            <a:avLst/>
          </a:prstGeom>
        </p:spPr>
      </p:pic>
    </p:spTree>
    <p:extLst>
      <p:ext uri="{BB962C8B-B14F-4D97-AF65-F5344CB8AC3E}">
        <p14:creationId xmlns:p14="http://schemas.microsoft.com/office/powerpoint/2010/main" val="4951617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04415" y="137921"/>
            <a:ext cx="4535169" cy="492443"/>
          </a:xfrm>
        </p:spPr>
        <p:txBody>
          <a:bodyPr>
            <a:normAutofit fontScale="90000"/>
          </a:bodyPr>
          <a:lstStyle/>
          <a:p>
            <a:r>
              <a:rPr lang="en-GB" dirty="0" smtClean="0"/>
              <a:t>LIPID METABOLISM</a:t>
            </a:r>
            <a:endParaRPr lang="ru-RU" dirty="0"/>
          </a:p>
        </p:txBody>
      </p:sp>
      <p:pic>
        <p:nvPicPr>
          <p:cNvPr id="4" name="Рисунок 3"/>
          <p:cNvPicPr>
            <a:picLocks noChangeAspect="1"/>
          </p:cNvPicPr>
          <p:nvPr/>
        </p:nvPicPr>
        <p:blipFill>
          <a:blip r:embed="rId2"/>
          <a:stretch>
            <a:fillRect/>
          </a:stretch>
        </p:blipFill>
        <p:spPr>
          <a:xfrm>
            <a:off x="228600" y="762000"/>
            <a:ext cx="5291062" cy="2971800"/>
          </a:xfrm>
          <a:prstGeom prst="rect">
            <a:avLst/>
          </a:prstGeom>
        </p:spPr>
      </p:pic>
      <p:pic>
        <p:nvPicPr>
          <p:cNvPr id="5" name="Рисунок 4"/>
          <p:cNvPicPr>
            <a:picLocks noChangeAspect="1"/>
          </p:cNvPicPr>
          <p:nvPr/>
        </p:nvPicPr>
        <p:blipFill>
          <a:blip r:embed="rId3"/>
          <a:stretch>
            <a:fillRect/>
          </a:stretch>
        </p:blipFill>
        <p:spPr>
          <a:xfrm>
            <a:off x="5520267" y="1019175"/>
            <a:ext cx="3623733" cy="2038350"/>
          </a:xfrm>
          <a:prstGeom prst="rect">
            <a:avLst/>
          </a:prstGeom>
        </p:spPr>
      </p:pic>
      <p:pic>
        <p:nvPicPr>
          <p:cNvPr id="6" name="Рисунок 5"/>
          <p:cNvPicPr>
            <a:picLocks noChangeAspect="1"/>
          </p:cNvPicPr>
          <p:nvPr/>
        </p:nvPicPr>
        <p:blipFill rotWithShape="1">
          <a:blip r:embed="rId4"/>
          <a:srcRect l="13333" t="27777" r="14167" b="8889"/>
          <a:stretch/>
        </p:blipFill>
        <p:spPr>
          <a:xfrm>
            <a:off x="3200400" y="3048000"/>
            <a:ext cx="5257800" cy="3444766"/>
          </a:xfrm>
          <a:prstGeom prst="rect">
            <a:avLst/>
          </a:prstGeom>
        </p:spPr>
      </p:pic>
    </p:spTree>
    <p:extLst>
      <p:ext uri="{BB962C8B-B14F-4D97-AF65-F5344CB8AC3E}">
        <p14:creationId xmlns:p14="http://schemas.microsoft.com/office/powerpoint/2010/main" val="15937195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1520" y="1052736"/>
            <a:ext cx="4104456" cy="2677656"/>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The resulting fat is packed into special protein "containers" - </a:t>
            </a:r>
            <a:r>
              <a:rPr lang="en-US" sz="2800" b="1" dirty="0">
                <a:latin typeface="Times New Roman" panose="02020603050405020304" pitchFamily="18" charset="0"/>
                <a:cs typeface="Times New Roman" panose="02020603050405020304" pitchFamily="18" charset="0"/>
              </a:rPr>
              <a:t>chylomicrons</a:t>
            </a:r>
            <a:r>
              <a:rPr lang="en-US" sz="2800" dirty="0">
                <a:latin typeface="Times New Roman" panose="02020603050405020304" pitchFamily="18" charset="0"/>
                <a:cs typeface="Times New Roman" panose="02020603050405020304" pitchFamily="18" charset="0"/>
              </a:rPr>
              <a:t> - necessary for its transfer to various organs and tissues.</a:t>
            </a:r>
            <a:endParaRPr lang="ru-RU" dirty="0"/>
          </a:p>
        </p:txBody>
      </p:sp>
      <p:pic>
        <p:nvPicPr>
          <p:cNvPr id="2" name="Рисунок 1"/>
          <p:cNvPicPr>
            <a:picLocks noChangeAspect="1"/>
          </p:cNvPicPr>
          <p:nvPr/>
        </p:nvPicPr>
        <p:blipFill>
          <a:blip r:embed="rId2"/>
          <a:stretch>
            <a:fillRect/>
          </a:stretch>
        </p:blipFill>
        <p:spPr>
          <a:xfrm>
            <a:off x="539552" y="4077072"/>
            <a:ext cx="8313440" cy="2338155"/>
          </a:xfrm>
          <a:prstGeom prst="rect">
            <a:avLst/>
          </a:prstGeom>
        </p:spPr>
      </p:pic>
      <p:pic>
        <p:nvPicPr>
          <p:cNvPr id="3" name="Рисунок 2"/>
          <p:cNvPicPr>
            <a:picLocks noChangeAspect="1"/>
          </p:cNvPicPr>
          <p:nvPr/>
        </p:nvPicPr>
        <p:blipFill>
          <a:blip r:embed="rId3"/>
          <a:stretch>
            <a:fillRect/>
          </a:stretch>
        </p:blipFill>
        <p:spPr>
          <a:xfrm>
            <a:off x="4211960" y="260648"/>
            <a:ext cx="4473805" cy="3731153"/>
          </a:xfrm>
          <a:prstGeom prst="rect">
            <a:avLst/>
          </a:prstGeom>
        </p:spPr>
      </p:pic>
    </p:spTree>
    <p:extLst>
      <p:ext uri="{BB962C8B-B14F-4D97-AF65-F5344CB8AC3E}">
        <p14:creationId xmlns:p14="http://schemas.microsoft.com/office/powerpoint/2010/main" val="3645454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68313" y="0"/>
            <a:ext cx="8229600" cy="908050"/>
          </a:xfrm>
        </p:spPr>
        <p:txBody>
          <a:bodyPr/>
          <a:lstStyle/>
          <a:p>
            <a:r>
              <a:rPr lang="en-US" altLang="ru-RU" sz="3600" b="1" dirty="0"/>
              <a:t>Lipolysis</a:t>
            </a:r>
            <a:endParaRPr lang="ru-RU" altLang="ru-RU" sz="3600" b="1" dirty="0" smtClean="0"/>
          </a:p>
        </p:txBody>
      </p:sp>
      <p:sp>
        <p:nvSpPr>
          <p:cNvPr id="16387" name="Rectangle 3"/>
          <p:cNvSpPr>
            <a:spLocks noGrp="1" noChangeArrowheads="1"/>
          </p:cNvSpPr>
          <p:nvPr>
            <p:ph idx="1"/>
          </p:nvPr>
        </p:nvSpPr>
        <p:spPr>
          <a:xfrm>
            <a:off x="0" y="981075"/>
            <a:ext cx="9144000" cy="5876925"/>
          </a:xfrm>
        </p:spPr>
        <p:txBody>
          <a:bodyPr>
            <a:normAutofit/>
          </a:bodyPr>
          <a:lstStyle/>
          <a:p>
            <a:pPr>
              <a:lnSpc>
                <a:spcPct val="90000"/>
              </a:lnSpc>
            </a:pPr>
            <a:r>
              <a:rPr lang="en-US" altLang="ru-RU" sz="2800" b="1" i="1" dirty="0"/>
              <a:t>Lipolysis </a:t>
            </a:r>
            <a:r>
              <a:rPr lang="en-US" altLang="ru-RU" sz="2800" dirty="0"/>
              <a:t>is the breakdown of fat into glycerol and fatty acids.</a:t>
            </a:r>
          </a:p>
          <a:p>
            <a:pPr>
              <a:lnSpc>
                <a:spcPct val="90000"/>
              </a:lnSpc>
            </a:pPr>
            <a:r>
              <a:rPr lang="en-US" altLang="ru-RU" sz="2800" b="1" i="1" dirty="0" smtClean="0"/>
              <a:t>It is catalyzed by triglyceride lipase</a:t>
            </a:r>
            <a:r>
              <a:rPr lang="en-US" altLang="ru-RU" sz="2800" b="1" i="1" dirty="0"/>
              <a:t>, </a:t>
            </a:r>
            <a:r>
              <a:rPr lang="en-US" altLang="ru-RU" sz="2800" b="1" i="1" dirty="0" err="1"/>
              <a:t>diglyceride</a:t>
            </a:r>
            <a:r>
              <a:rPr lang="en-US" altLang="ru-RU" sz="2800" b="1" i="1" dirty="0"/>
              <a:t> lipase and </a:t>
            </a:r>
            <a:r>
              <a:rPr lang="en-US" altLang="ru-RU" sz="2800" b="1" i="1" dirty="0" err="1"/>
              <a:t>monoglyceride</a:t>
            </a:r>
            <a:r>
              <a:rPr lang="en-US" altLang="ru-RU" sz="2800" b="1" i="1" dirty="0"/>
              <a:t> </a:t>
            </a:r>
            <a:r>
              <a:rPr lang="en-US" altLang="ru-RU" sz="2800" b="1" i="1" dirty="0" smtClean="0"/>
              <a:t>lipase</a:t>
            </a:r>
            <a:r>
              <a:rPr lang="en-US" altLang="ru-RU" sz="2800" dirty="0"/>
              <a:t>, which act on TG, DG and MG, respectively.</a:t>
            </a:r>
          </a:p>
          <a:p>
            <a:pPr>
              <a:lnSpc>
                <a:spcPct val="90000"/>
              </a:lnSpc>
            </a:pPr>
            <a:r>
              <a:rPr lang="en-US" altLang="ru-RU" sz="2800" b="1" dirty="0"/>
              <a:t>Triglyceride lipase is a lipolysis limiting enzyme. </a:t>
            </a:r>
            <a:r>
              <a:rPr lang="en-US" altLang="ru-RU" sz="2800" dirty="0"/>
              <a:t>It has two forms: phosphorylated (active) and non-phosphorylated (inactive). The transformation of an inactive form into an active one occurs under the influence of protein kinase. Protein kinase, in turn, is activated as a result of </a:t>
            </a:r>
            <a:r>
              <a:rPr lang="en-US" altLang="ru-RU" sz="2800" dirty="0" err="1"/>
              <a:t>cAMP</a:t>
            </a:r>
            <a:r>
              <a:rPr lang="en-US" altLang="ru-RU" sz="2800" dirty="0"/>
              <a:t> attachment to its allosteric centers.</a:t>
            </a:r>
            <a:endParaRPr lang="ru-RU" altLang="ru-RU" sz="2800" dirty="0" smtClean="0"/>
          </a:p>
        </p:txBody>
      </p:sp>
    </p:spTree>
    <p:extLst>
      <p:ext uri="{BB962C8B-B14F-4D97-AF65-F5344CB8AC3E}">
        <p14:creationId xmlns:p14="http://schemas.microsoft.com/office/powerpoint/2010/main" val="32893577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93225" y="-4047"/>
            <a:ext cx="8229600" cy="768751"/>
          </a:xfrm>
        </p:spPr>
        <p:txBody>
          <a:bodyPr/>
          <a:lstStyle/>
          <a:p>
            <a:r>
              <a:rPr lang="en-US" altLang="ru-RU" b="1" i="1" dirty="0">
                <a:solidFill>
                  <a:srgbClr val="C00000"/>
                </a:solidFill>
              </a:rPr>
              <a:t>Lipolysis</a:t>
            </a:r>
            <a:endParaRPr lang="ru-RU" altLang="ru-RU" b="1" i="1" dirty="0" smtClean="0">
              <a:solidFill>
                <a:srgbClr val="C00000"/>
              </a:solidFill>
            </a:endParaRPr>
          </a:p>
        </p:txBody>
      </p:sp>
      <p:pic>
        <p:nvPicPr>
          <p:cNvPr id="5" name="Рисунок 4"/>
          <p:cNvPicPr>
            <a:picLocks noChangeAspect="1"/>
          </p:cNvPicPr>
          <p:nvPr/>
        </p:nvPicPr>
        <p:blipFill>
          <a:blip r:embed="rId2"/>
          <a:stretch>
            <a:fillRect/>
          </a:stretch>
        </p:blipFill>
        <p:spPr>
          <a:xfrm>
            <a:off x="179512" y="1052736"/>
            <a:ext cx="8721176" cy="3960440"/>
          </a:xfrm>
          <a:prstGeom prst="rect">
            <a:avLst/>
          </a:prstGeom>
        </p:spPr>
      </p:pic>
    </p:spTree>
    <p:extLst>
      <p:ext uri="{BB962C8B-B14F-4D97-AF65-F5344CB8AC3E}">
        <p14:creationId xmlns:p14="http://schemas.microsoft.com/office/powerpoint/2010/main" val="266821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ru-RU" b="1" dirty="0">
                <a:solidFill>
                  <a:srgbClr val="C00000"/>
                </a:solidFill>
              </a:rPr>
              <a:t>Regulation of lipolysis</a:t>
            </a:r>
            <a:endParaRPr lang="ru-RU" altLang="ru-RU" b="1" dirty="0" smtClean="0">
              <a:solidFill>
                <a:srgbClr val="C00000"/>
              </a:solidFill>
            </a:endParaRPr>
          </a:p>
        </p:txBody>
      </p:sp>
      <p:sp>
        <p:nvSpPr>
          <p:cNvPr id="25603" name="Rectangle 3"/>
          <p:cNvSpPr>
            <a:spLocks noGrp="1" noChangeArrowheads="1"/>
          </p:cNvSpPr>
          <p:nvPr>
            <p:ph type="body" idx="1"/>
          </p:nvPr>
        </p:nvSpPr>
        <p:spPr/>
        <p:txBody>
          <a:bodyPr/>
          <a:lstStyle/>
          <a:p>
            <a:pPr algn="ctr">
              <a:buNone/>
            </a:pPr>
            <a:r>
              <a:rPr lang="en-US" altLang="ru-RU" sz="3600" b="1" dirty="0">
                <a:solidFill>
                  <a:srgbClr val="0000FF"/>
                </a:solidFill>
              </a:rPr>
              <a:t>Activate lipolysis:</a:t>
            </a:r>
          </a:p>
          <a:p>
            <a:pPr algn="ctr">
              <a:buNone/>
            </a:pPr>
            <a:r>
              <a:rPr lang="en-US" altLang="ru-RU" sz="3600" dirty="0"/>
              <a:t>     CA, glucagon, </a:t>
            </a:r>
            <a:r>
              <a:rPr lang="en-US" altLang="ru-RU" sz="3600" dirty="0" smtClean="0"/>
              <a:t>growth </a:t>
            </a:r>
            <a:r>
              <a:rPr lang="en-US" altLang="ru-RU" sz="3600" dirty="0" err="1" smtClean="0"/>
              <a:t>hormon</a:t>
            </a:r>
            <a:r>
              <a:rPr lang="en-US" altLang="ru-RU" sz="3600" dirty="0" smtClean="0"/>
              <a:t>, </a:t>
            </a:r>
            <a:r>
              <a:rPr lang="en-US" altLang="ru-RU" sz="3600" dirty="0"/>
              <a:t>ACTH, </a:t>
            </a:r>
            <a:r>
              <a:rPr lang="en-US" altLang="ru-RU" sz="3600" dirty="0" smtClean="0"/>
              <a:t>thyroxin, pituitary </a:t>
            </a:r>
            <a:r>
              <a:rPr lang="en-US" altLang="ru-RU" sz="3600" dirty="0" err="1"/>
              <a:t>lipotropin</a:t>
            </a:r>
            <a:r>
              <a:rPr lang="en-US" altLang="ru-RU" sz="3600" dirty="0"/>
              <a:t>, </a:t>
            </a:r>
            <a:r>
              <a:rPr lang="en-US" altLang="ru-RU" sz="3600" dirty="0" err="1"/>
              <a:t>cAMP</a:t>
            </a:r>
            <a:endParaRPr lang="en-US" altLang="ru-RU" sz="3600" dirty="0"/>
          </a:p>
          <a:p>
            <a:pPr algn="ctr">
              <a:buNone/>
            </a:pPr>
            <a:r>
              <a:rPr lang="en-US" altLang="ru-RU" sz="3600" dirty="0"/>
              <a:t>   </a:t>
            </a:r>
          </a:p>
          <a:p>
            <a:pPr algn="ctr">
              <a:buNone/>
            </a:pPr>
            <a:r>
              <a:rPr lang="en-US" altLang="ru-RU" sz="3600" b="1" dirty="0">
                <a:solidFill>
                  <a:srgbClr val="0000FF"/>
                </a:solidFill>
              </a:rPr>
              <a:t>Inhibits:</a:t>
            </a:r>
          </a:p>
          <a:p>
            <a:pPr algn="ctr">
              <a:buNone/>
            </a:pPr>
            <a:r>
              <a:rPr lang="en-US" altLang="ru-RU" sz="3600" dirty="0"/>
              <a:t>insulin</a:t>
            </a:r>
            <a:endParaRPr lang="ru-RU" altLang="ru-RU" dirty="0" smtClean="0"/>
          </a:p>
        </p:txBody>
      </p:sp>
    </p:spTree>
    <p:extLst>
      <p:ext uri="{BB962C8B-B14F-4D97-AF65-F5344CB8AC3E}">
        <p14:creationId xmlns:p14="http://schemas.microsoft.com/office/powerpoint/2010/main" val="17097562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40220" y="0"/>
            <a:ext cx="8229600" cy="1143000"/>
          </a:xfrm>
        </p:spPr>
        <p:txBody>
          <a:bodyPr/>
          <a:lstStyle/>
          <a:p>
            <a:r>
              <a:rPr lang="en-US" altLang="ru-RU" sz="3600" dirty="0"/>
              <a:t>Lipogenesis</a:t>
            </a:r>
            <a:endParaRPr lang="ru-RU" altLang="ru-RU" sz="3600" dirty="0" smtClean="0"/>
          </a:p>
        </p:txBody>
      </p:sp>
      <p:sp>
        <p:nvSpPr>
          <p:cNvPr id="17411" name="Rectangle 3"/>
          <p:cNvSpPr>
            <a:spLocks noGrp="1" noChangeArrowheads="1"/>
          </p:cNvSpPr>
          <p:nvPr>
            <p:ph idx="1"/>
          </p:nvPr>
        </p:nvSpPr>
        <p:spPr>
          <a:xfrm>
            <a:off x="251520" y="980728"/>
            <a:ext cx="8568952" cy="1468760"/>
          </a:xfrm>
        </p:spPr>
        <p:txBody>
          <a:bodyPr>
            <a:normAutofit/>
          </a:bodyPr>
          <a:lstStyle/>
          <a:p>
            <a:r>
              <a:rPr lang="en-US" altLang="ru-RU" sz="3600" b="1" dirty="0"/>
              <a:t>Lipogenesis</a:t>
            </a:r>
            <a:r>
              <a:rPr lang="en-US" altLang="ru-RU" sz="3600" dirty="0"/>
              <a:t> is the synthesis of fat.</a:t>
            </a:r>
            <a:endParaRPr lang="ru-RU" altLang="ru-RU" sz="3600" dirty="0" smtClean="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844824"/>
            <a:ext cx="7036486"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31848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a:spLocks noGrp="1" noChangeArrowheads="1"/>
          </p:cNvSpPr>
          <p:nvPr>
            <p:ph type="title"/>
          </p:nvPr>
        </p:nvSpPr>
        <p:spPr>
          <a:xfrm>
            <a:off x="457200" y="274638"/>
            <a:ext cx="8229600" cy="1143000"/>
          </a:xfrm>
        </p:spPr>
        <p:txBody>
          <a:bodyPr/>
          <a:lstStyle/>
          <a:p>
            <a:r>
              <a:rPr lang="en-US" altLang="ru-RU" b="1" dirty="0" smtClean="0">
                <a:solidFill>
                  <a:srgbClr val="C00000"/>
                </a:solidFill>
              </a:rPr>
              <a:t>Glycerol </a:t>
            </a:r>
            <a:r>
              <a:rPr lang="en-US" altLang="ru-RU" b="1" dirty="0">
                <a:solidFill>
                  <a:srgbClr val="C00000"/>
                </a:solidFill>
              </a:rPr>
              <a:t>activation</a:t>
            </a:r>
            <a:endParaRPr lang="ru-RU" altLang="ru-RU" b="1" dirty="0" smtClean="0">
              <a:solidFill>
                <a:srgbClr val="C00000"/>
              </a:solidFill>
            </a:endParaRPr>
          </a:p>
        </p:txBody>
      </p:sp>
      <p:pic>
        <p:nvPicPr>
          <p:cNvPr id="2" name="Рисунок 1"/>
          <p:cNvPicPr>
            <a:picLocks noChangeAspect="1"/>
          </p:cNvPicPr>
          <p:nvPr/>
        </p:nvPicPr>
        <p:blipFill>
          <a:blip r:embed="rId2"/>
          <a:stretch>
            <a:fillRect/>
          </a:stretch>
        </p:blipFill>
        <p:spPr>
          <a:xfrm>
            <a:off x="1115616" y="2060848"/>
            <a:ext cx="7341802" cy="3303811"/>
          </a:xfrm>
          <a:prstGeom prst="rect">
            <a:avLst/>
          </a:prstGeom>
        </p:spPr>
      </p:pic>
      <p:cxnSp>
        <p:nvCxnSpPr>
          <p:cNvPr id="5" name="Прямая соединительная линия 4"/>
          <p:cNvCxnSpPr/>
          <p:nvPr/>
        </p:nvCxnSpPr>
        <p:spPr>
          <a:xfrm flipV="1">
            <a:off x="5364088" y="2996952"/>
            <a:ext cx="144016" cy="1440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a:off x="5364088" y="3140968"/>
            <a:ext cx="144016" cy="72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843808" y="4581128"/>
            <a:ext cx="792088" cy="369332"/>
          </a:xfrm>
          <a:prstGeom prst="rect">
            <a:avLst/>
          </a:prstGeom>
          <a:noFill/>
        </p:spPr>
        <p:txBody>
          <a:bodyPr wrap="square" rtlCol="0">
            <a:spAutoFit/>
          </a:bodyPr>
          <a:lstStyle/>
          <a:p>
            <a:r>
              <a:rPr lang="en-GB" dirty="0" smtClean="0"/>
              <a:t>Liver</a:t>
            </a:r>
            <a:endParaRPr lang="ru-RU" dirty="0"/>
          </a:p>
        </p:txBody>
      </p:sp>
      <p:sp>
        <p:nvSpPr>
          <p:cNvPr id="9" name="TextBox 8"/>
          <p:cNvSpPr txBox="1"/>
          <p:nvPr/>
        </p:nvSpPr>
        <p:spPr>
          <a:xfrm>
            <a:off x="5508104" y="4509120"/>
            <a:ext cx="1080120" cy="646331"/>
          </a:xfrm>
          <a:prstGeom prst="rect">
            <a:avLst/>
          </a:prstGeom>
          <a:noFill/>
        </p:spPr>
        <p:txBody>
          <a:bodyPr wrap="square" rtlCol="0">
            <a:spAutoFit/>
          </a:bodyPr>
          <a:lstStyle/>
          <a:p>
            <a:pPr algn="ctr"/>
            <a:r>
              <a:rPr lang="en-GB" dirty="0" smtClean="0"/>
              <a:t>Adipose tissue</a:t>
            </a:r>
            <a:endParaRPr lang="ru-RU" dirty="0"/>
          </a:p>
        </p:txBody>
      </p:sp>
    </p:spTree>
    <p:extLst>
      <p:ext uri="{BB962C8B-B14F-4D97-AF65-F5344CB8AC3E}">
        <p14:creationId xmlns:p14="http://schemas.microsoft.com/office/powerpoint/2010/main" val="31633342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0"/>
            <a:ext cx="8229600" cy="1143000"/>
          </a:xfrm>
        </p:spPr>
        <p:txBody>
          <a:bodyPr>
            <a:normAutofit/>
          </a:bodyPr>
          <a:lstStyle/>
          <a:p>
            <a:r>
              <a:rPr lang="en-US" altLang="ru-RU" b="1" dirty="0">
                <a:solidFill>
                  <a:srgbClr val="C00000"/>
                </a:solidFill>
              </a:rPr>
              <a:t>Fatty acid activation</a:t>
            </a:r>
            <a:endParaRPr lang="ru-RU" altLang="ru-RU" b="1" dirty="0" smtClean="0">
              <a:solidFill>
                <a:srgbClr val="C00000"/>
              </a:solidFill>
            </a:endParaRPr>
          </a:p>
        </p:txBody>
      </p:sp>
      <p:pic>
        <p:nvPicPr>
          <p:cNvPr id="2" name="Рисунок 1"/>
          <p:cNvPicPr>
            <a:picLocks noChangeAspect="1"/>
          </p:cNvPicPr>
          <p:nvPr/>
        </p:nvPicPr>
        <p:blipFill>
          <a:blip r:embed="rId2"/>
          <a:stretch>
            <a:fillRect/>
          </a:stretch>
        </p:blipFill>
        <p:spPr>
          <a:xfrm>
            <a:off x="827584" y="1844824"/>
            <a:ext cx="7782719" cy="1111817"/>
          </a:xfrm>
          <a:prstGeom prst="rect">
            <a:avLst/>
          </a:prstGeom>
        </p:spPr>
      </p:pic>
    </p:spTree>
    <p:extLst>
      <p:ext uri="{BB962C8B-B14F-4D97-AF65-F5344CB8AC3E}">
        <p14:creationId xmlns:p14="http://schemas.microsoft.com/office/powerpoint/2010/main" val="40619002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67544" y="-99392"/>
            <a:ext cx="8229600" cy="836712"/>
          </a:xfrm>
        </p:spPr>
        <p:txBody>
          <a:bodyPr/>
          <a:lstStyle/>
          <a:p>
            <a:r>
              <a:rPr lang="en-US" altLang="ru-RU" b="1" dirty="0">
                <a:solidFill>
                  <a:srgbClr val="C00000"/>
                </a:solidFill>
              </a:rPr>
              <a:t>Lipogenesis</a:t>
            </a:r>
            <a:endParaRPr lang="ru-RU" altLang="ru-RU" b="1" dirty="0" smtClean="0">
              <a:solidFill>
                <a:srgbClr val="C00000"/>
              </a:solidFill>
            </a:endParaRPr>
          </a:p>
        </p:txBody>
      </p:sp>
      <p:pic>
        <p:nvPicPr>
          <p:cNvPr id="6" name="Рисунок 5"/>
          <p:cNvPicPr>
            <a:picLocks noChangeAspect="1"/>
          </p:cNvPicPr>
          <p:nvPr/>
        </p:nvPicPr>
        <p:blipFill>
          <a:blip r:embed="rId2"/>
          <a:stretch>
            <a:fillRect/>
          </a:stretch>
        </p:blipFill>
        <p:spPr>
          <a:xfrm>
            <a:off x="377999" y="737320"/>
            <a:ext cx="8305800" cy="6057900"/>
          </a:xfrm>
          <a:prstGeom prst="rect">
            <a:avLst/>
          </a:prstGeom>
        </p:spPr>
      </p:pic>
    </p:spTree>
    <p:extLst>
      <p:ext uri="{BB962C8B-B14F-4D97-AF65-F5344CB8AC3E}">
        <p14:creationId xmlns:p14="http://schemas.microsoft.com/office/powerpoint/2010/main" val="37415055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68313" y="692150"/>
            <a:ext cx="8229600" cy="1143000"/>
          </a:xfrm>
        </p:spPr>
        <p:txBody>
          <a:bodyPr/>
          <a:lstStyle/>
          <a:p>
            <a:r>
              <a:rPr lang="en-US" altLang="ru-RU" b="1" dirty="0">
                <a:solidFill>
                  <a:srgbClr val="C00000"/>
                </a:solidFill>
              </a:rPr>
              <a:t>Regulation of lipogenesis</a:t>
            </a:r>
            <a:endParaRPr lang="ru-RU" altLang="ru-RU" dirty="0" smtClean="0">
              <a:solidFill>
                <a:srgbClr val="C00000"/>
              </a:solidFill>
            </a:endParaRPr>
          </a:p>
        </p:txBody>
      </p:sp>
      <p:sp>
        <p:nvSpPr>
          <p:cNvPr id="30723" name="Rectangle 3"/>
          <p:cNvSpPr>
            <a:spLocks noGrp="1" noChangeArrowheads="1"/>
          </p:cNvSpPr>
          <p:nvPr>
            <p:ph type="body" idx="1"/>
          </p:nvPr>
        </p:nvSpPr>
        <p:spPr>
          <a:xfrm>
            <a:off x="0" y="1628800"/>
            <a:ext cx="8686800" cy="4852987"/>
          </a:xfrm>
        </p:spPr>
        <p:txBody>
          <a:bodyPr/>
          <a:lstStyle/>
          <a:p>
            <a:pPr marL="174625" indent="274638" algn="ctr">
              <a:buNone/>
            </a:pPr>
            <a:r>
              <a:rPr lang="en-US" altLang="ru-RU" sz="3600" b="1" dirty="0">
                <a:solidFill>
                  <a:srgbClr val="0000FF"/>
                </a:solidFill>
              </a:rPr>
              <a:t>Activate:</a:t>
            </a:r>
          </a:p>
          <a:p>
            <a:pPr marL="174625" indent="274638" algn="ctr">
              <a:buNone/>
            </a:pPr>
            <a:r>
              <a:rPr lang="en-US" altLang="ru-RU" sz="3600" dirty="0"/>
              <a:t>        insulin, estrogens and </a:t>
            </a:r>
            <a:r>
              <a:rPr lang="en-US" altLang="ru-RU" sz="3600" dirty="0" smtClean="0"/>
              <a:t>ATP</a:t>
            </a:r>
          </a:p>
          <a:p>
            <a:pPr marL="174625" indent="274638" algn="ctr">
              <a:buNone/>
            </a:pPr>
            <a:endParaRPr lang="en-US" altLang="ru-RU" sz="3600" dirty="0" smtClean="0"/>
          </a:p>
          <a:p>
            <a:pPr marL="174625" indent="274638" algn="ctr">
              <a:buNone/>
            </a:pPr>
            <a:r>
              <a:rPr lang="en-US" altLang="ru-RU" sz="3600" b="1" dirty="0" smtClean="0">
                <a:solidFill>
                  <a:srgbClr val="0000FF"/>
                </a:solidFill>
              </a:rPr>
              <a:t>Inhibit</a:t>
            </a:r>
            <a:r>
              <a:rPr lang="en-US" altLang="ru-RU" sz="3600" b="1" dirty="0">
                <a:solidFill>
                  <a:srgbClr val="0000FF"/>
                </a:solidFill>
              </a:rPr>
              <a:t>:</a:t>
            </a:r>
          </a:p>
          <a:p>
            <a:pPr marL="174625" indent="274638" algn="ctr">
              <a:buNone/>
            </a:pPr>
            <a:r>
              <a:rPr lang="en-US" altLang="ru-RU" sz="3600" dirty="0"/>
              <a:t>        </a:t>
            </a:r>
            <a:r>
              <a:rPr lang="en-US" altLang="ru-RU" sz="3600" dirty="0" smtClean="0"/>
              <a:t>CA</a:t>
            </a:r>
            <a:r>
              <a:rPr lang="en-US" altLang="ru-RU" sz="3600" dirty="0"/>
              <a:t>, </a:t>
            </a:r>
            <a:r>
              <a:rPr lang="en-US" altLang="ru-RU" sz="3600" dirty="0" smtClean="0"/>
              <a:t>growth hormone, thyroid hormones, </a:t>
            </a:r>
            <a:r>
              <a:rPr lang="en-US" altLang="ru-RU" sz="3600" dirty="0"/>
              <a:t>ACTH, </a:t>
            </a:r>
            <a:r>
              <a:rPr lang="en-US" altLang="ru-RU" sz="3600" dirty="0" smtClean="0"/>
              <a:t>ADP</a:t>
            </a:r>
            <a:endParaRPr lang="ru-RU" altLang="ru-RU" sz="3600" dirty="0" smtClean="0"/>
          </a:p>
        </p:txBody>
      </p:sp>
    </p:spTree>
    <p:extLst>
      <p:ext uri="{BB962C8B-B14F-4D97-AF65-F5344CB8AC3E}">
        <p14:creationId xmlns:p14="http://schemas.microsoft.com/office/powerpoint/2010/main" val="36013792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049869" y="548680"/>
            <a:ext cx="7044261" cy="5400600"/>
          </a:xfrm>
          <a:prstGeom prst="rect">
            <a:avLst/>
          </a:prstGeom>
        </p:spPr>
      </p:pic>
    </p:spTree>
    <p:extLst>
      <p:ext uri="{BB962C8B-B14F-4D97-AF65-F5344CB8AC3E}">
        <p14:creationId xmlns:p14="http://schemas.microsoft.com/office/powerpoint/2010/main" val="1299004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45055" y="98298"/>
            <a:ext cx="5472430" cy="887094"/>
          </a:xfrm>
          <a:prstGeom prst="rect">
            <a:avLst/>
          </a:prstGeom>
        </p:spPr>
        <p:txBody>
          <a:bodyPr vert="horz" wrap="square" lIns="0" tIns="12065" rIns="0" bIns="0" rtlCol="0">
            <a:spAutoFit/>
          </a:bodyPr>
          <a:lstStyle/>
          <a:p>
            <a:pPr marL="827405">
              <a:lnSpc>
                <a:spcPct val="100000"/>
              </a:lnSpc>
              <a:spcBef>
                <a:spcPts val="95"/>
              </a:spcBef>
            </a:pPr>
            <a:r>
              <a:rPr lang="en-US" sz="2800" spc="-30" dirty="0">
                <a:solidFill>
                  <a:srgbClr val="FF0000"/>
                </a:solidFill>
                <a:latin typeface="Arial"/>
                <a:cs typeface="Arial"/>
              </a:rPr>
              <a:t>RELEVANCE OF THE TOPIC</a:t>
            </a:r>
          </a:p>
          <a:p>
            <a:pPr marL="827405">
              <a:lnSpc>
                <a:spcPct val="100000"/>
              </a:lnSpc>
              <a:spcBef>
                <a:spcPts val="95"/>
              </a:spcBef>
            </a:pPr>
            <a:r>
              <a:rPr lang="en-US" sz="2800" spc="-30" dirty="0">
                <a:solidFill>
                  <a:schemeClr val="tx2">
                    <a:lumMod val="75000"/>
                  </a:schemeClr>
                </a:solidFill>
                <a:latin typeface="Arial"/>
                <a:cs typeface="Arial"/>
              </a:rPr>
              <a:t>Biomedical significance</a:t>
            </a:r>
            <a:endParaRPr sz="2800" dirty="0">
              <a:solidFill>
                <a:schemeClr val="tx2">
                  <a:lumMod val="75000"/>
                </a:schemeClr>
              </a:solidFill>
              <a:latin typeface="Arial"/>
              <a:cs typeface="Arial"/>
            </a:endParaRPr>
          </a:p>
        </p:txBody>
      </p:sp>
      <p:sp>
        <p:nvSpPr>
          <p:cNvPr id="3" name="object 3"/>
          <p:cNvSpPr txBox="1"/>
          <p:nvPr/>
        </p:nvSpPr>
        <p:spPr>
          <a:xfrm>
            <a:off x="445719" y="1020571"/>
            <a:ext cx="8359140" cy="635635"/>
          </a:xfrm>
          <a:prstGeom prst="rect">
            <a:avLst/>
          </a:prstGeom>
        </p:spPr>
        <p:txBody>
          <a:bodyPr vert="horz" wrap="square" lIns="0" tIns="13335" rIns="0" bIns="0" rtlCol="0">
            <a:spAutoFit/>
          </a:bodyPr>
          <a:lstStyle/>
          <a:p>
            <a:pPr marL="853440" marR="5080" indent="-841375">
              <a:lnSpc>
                <a:spcPct val="100000"/>
              </a:lnSpc>
              <a:spcBef>
                <a:spcPts val="105"/>
              </a:spcBef>
            </a:pPr>
            <a:r>
              <a:rPr lang="en-US" sz="2000" spc="-85" dirty="0">
                <a:latin typeface="Trebuchet MS"/>
                <a:cs typeface="Trebuchet MS"/>
              </a:rPr>
              <a:t>Fats are one of the important sources of energy for cells and tissues, and lipoids are biologically active substances and are part of cell membranes</a:t>
            </a:r>
            <a:endParaRPr sz="2000" dirty="0">
              <a:latin typeface="Trebuchet MS"/>
              <a:cs typeface="Trebuchet MS"/>
            </a:endParaRPr>
          </a:p>
        </p:txBody>
      </p:sp>
      <p:sp>
        <p:nvSpPr>
          <p:cNvPr id="4" name="object 4"/>
          <p:cNvSpPr/>
          <p:nvPr/>
        </p:nvSpPr>
        <p:spPr>
          <a:xfrm>
            <a:off x="395541" y="1711446"/>
            <a:ext cx="8301101" cy="5135092"/>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6902476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Заголовок 1"/>
          <p:cNvSpPr>
            <a:spLocks noGrp="1"/>
          </p:cNvSpPr>
          <p:nvPr>
            <p:ph type="title"/>
          </p:nvPr>
        </p:nvSpPr>
        <p:spPr/>
        <p:txBody>
          <a:bodyPr/>
          <a:lstStyle/>
          <a:p>
            <a:endParaRPr lang="ru-RU" altLang="ru-RU" smtClean="0"/>
          </a:p>
        </p:txBody>
      </p:sp>
      <p:pic>
        <p:nvPicPr>
          <p:cNvPr id="53251" name="Объект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47813" y="441325"/>
            <a:ext cx="6300787" cy="6300788"/>
          </a:xfrm>
        </p:spPr>
      </p:pic>
    </p:spTree>
    <p:extLst>
      <p:ext uri="{BB962C8B-B14F-4D97-AF65-F5344CB8AC3E}">
        <p14:creationId xmlns:p14="http://schemas.microsoft.com/office/powerpoint/2010/main" val="11840127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68313" y="188913"/>
            <a:ext cx="8229600" cy="1143000"/>
          </a:xfrm>
        </p:spPr>
        <p:txBody>
          <a:bodyPr/>
          <a:lstStyle/>
          <a:p>
            <a:pPr eaLnBrk="1" hangingPunct="1"/>
            <a:r>
              <a:rPr lang="en-GB" altLang="ru-RU" sz="3600" b="1" smtClean="0"/>
              <a:t>Glycerol metabolism</a:t>
            </a:r>
            <a:endParaRPr lang="ru-RU" altLang="ru-RU" sz="3600" smtClean="0"/>
          </a:p>
        </p:txBody>
      </p:sp>
      <p:sp>
        <p:nvSpPr>
          <p:cNvPr id="53251" name="Rectangle 3"/>
          <p:cNvSpPr>
            <a:spLocks noGrp="1" noChangeArrowheads="1"/>
          </p:cNvSpPr>
          <p:nvPr>
            <p:ph idx="1"/>
          </p:nvPr>
        </p:nvSpPr>
        <p:spPr>
          <a:xfrm>
            <a:off x="250825" y="1341438"/>
            <a:ext cx="8785225" cy="5257800"/>
          </a:xfrm>
        </p:spPr>
        <p:txBody>
          <a:bodyPr/>
          <a:lstStyle/>
          <a:p>
            <a:pPr marL="609600" indent="-609600" eaLnBrk="1" hangingPunct="1">
              <a:buFont typeface="Wingdings" panose="05000000000000000000" pitchFamily="2" charset="2"/>
              <a:buNone/>
              <a:defRPr/>
            </a:pPr>
            <a:r>
              <a:rPr lang="en-US" altLang="ru-RU" i="1" dirty="0" smtClean="0"/>
              <a:t>Depending on the type of tissue it enters into, glycerol can:</a:t>
            </a:r>
          </a:p>
          <a:p>
            <a:pPr eaLnBrk="1" hangingPunct="1">
              <a:defRPr/>
            </a:pPr>
            <a:r>
              <a:rPr lang="en-US" altLang="ru-RU" dirty="0" smtClean="0"/>
              <a:t>oxidize to CO2 and H2O with the formation of 21 (according to other sources - 22-23) ATP;</a:t>
            </a:r>
          </a:p>
          <a:p>
            <a:pPr eaLnBrk="1" hangingPunct="1">
              <a:defRPr/>
            </a:pPr>
            <a:r>
              <a:rPr lang="en-US" altLang="ru-RU" dirty="0" smtClean="0"/>
              <a:t>used in the synthesis of lipids (TG and PL);</a:t>
            </a:r>
          </a:p>
          <a:p>
            <a:pPr eaLnBrk="1" hangingPunct="1">
              <a:defRPr/>
            </a:pPr>
            <a:r>
              <a:rPr lang="en-US" altLang="ru-RU" dirty="0" smtClean="0"/>
              <a:t>used for the synthesis of glucose in gluconeogenesis.</a:t>
            </a:r>
            <a:endParaRPr lang="ru-RU" altLang="ru-RU" dirty="0" smtClean="0"/>
          </a:p>
        </p:txBody>
      </p:sp>
    </p:spTree>
    <p:extLst>
      <p:ext uri="{BB962C8B-B14F-4D97-AF65-F5344CB8AC3E}">
        <p14:creationId xmlns:p14="http://schemas.microsoft.com/office/powerpoint/2010/main" val="3006562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Заголовок 1"/>
          <p:cNvSpPr>
            <a:spLocks noGrp="1"/>
          </p:cNvSpPr>
          <p:nvPr>
            <p:ph type="title"/>
          </p:nvPr>
        </p:nvSpPr>
        <p:spPr/>
        <p:txBody>
          <a:bodyPr/>
          <a:lstStyle/>
          <a:p>
            <a:endParaRPr lang="ru-RU" altLang="ru-RU" smtClean="0"/>
          </a:p>
        </p:txBody>
      </p:sp>
      <p:pic>
        <p:nvPicPr>
          <p:cNvPr id="55299" name="Объект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92275" y="287338"/>
            <a:ext cx="5327650" cy="5835650"/>
          </a:xfrm>
        </p:spPr>
      </p:pic>
      <p:sp>
        <p:nvSpPr>
          <p:cNvPr id="55300" name="Прямоугольник 4"/>
          <p:cNvSpPr>
            <a:spLocks noChangeArrowheads="1"/>
          </p:cNvSpPr>
          <p:nvPr/>
        </p:nvSpPr>
        <p:spPr bwMode="auto">
          <a:xfrm>
            <a:off x="611188" y="6122988"/>
            <a:ext cx="7921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1800"/>
              <a:t>https://sfamjournals.onlinelibrary.wiley.com/doi/full/10.1111/1751-7915.13400</a:t>
            </a:r>
          </a:p>
        </p:txBody>
      </p:sp>
    </p:spTree>
    <p:extLst>
      <p:ext uri="{BB962C8B-B14F-4D97-AF65-F5344CB8AC3E}">
        <p14:creationId xmlns:p14="http://schemas.microsoft.com/office/powerpoint/2010/main" val="28155990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ru-RU" altLang="ru-RU" sz="3600" b="1" smtClean="0"/>
              <a:t>Обмен глицерина</a:t>
            </a:r>
            <a:r>
              <a:rPr lang="ru-RU" altLang="ru-RU" sz="3600" smtClean="0"/>
              <a:t> </a:t>
            </a:r>
          </a:p>
        </p:txBody>
      </p:sp>
      <p:pic>
        <p:nvPicPr>
          <p:cNvPr id="563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3" y="15875"/>
            <a:ext cx="9144001" cy="684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7667625" y="15875"/>
            <a:ext cx="1476375"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56325" name="Прямоугольник 2"/>
          <p:cNvSpPr>
            <a:spLocks noChangeArrowheads="1"/>
          </p:cNvSpPr>
          <p:nvPr/>
        </p:nvSpPr>
        <p:spPr bwMode="auto">
          <a:xfrm>
            <a:off x="4284663" y="1233488"/>
            <a:ext cx="1727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ru-RU" sz="1800"/>
              <a:t>cytosolic</a:t>
            </a:r>
            <a:endParaRPr lang="ru-RU" altLang="ru-RU" sz="1800"/>
          </a:p>
        </p:txBody>
      </p:sp>
      <p:sp>
        <p:nvSpPr>
          <p:cNvPr id="56326" name="Прямоугольник 2"/>
          <p:cNvSpPr>
            <a:spLocks noChangeArrowheads="1"/>
          </p:cNvSpPr>
          <p:nvPr/>
        </p:nvSpPr>
        <p:spPr bwMode="auto">
          <a:xfrm>
            <a:off x="179388" y="200025"/>
            <a:ext cx="5065712"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ru-RU" sz="3600"/>
              <a:t>D</a:t>
            </a:r>
            <a:r>
              <a:rPr lang="ru-RU" altLang="ru-RU" sz="3600"/>
              <a:t>ecomposition of glycerol</a:t>
            </a:r>
          </a:p>
        </p:txBody>
      </p:sp>
      <p:sp>
        <p:nvSpPr>
          <p:cNvPr id="56327" name="TextBox 3"/>
          <p:cNvSpPr txBox="1">
            <a:spLocks noChangeArrowheads="1"/>
          </p:cNvSpPr>
          <p:nvPr/>
        </p:nvSpPr>
        <p:spPr bwMode="auto">
          <a:xfrm>
            <a:off x="179388" y="2708275"/>
            <a:ext cx="115252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ru-RU" sz="1800" b="1"/>
              <a:t>Glycerol</a:t>
            </a:r>
            <a:endParaRPr lang="ru-RU" altLang="ru-RU" sz="1800" b="1"/>
          </a:p>
        </p:txBody>
      </p:sp>
      <p:sp>
        <p:nvSpPr>
          <p:cNvPr id="56328" name="TextBox 7"/>
          <p:cNvSpPr txBox="1">
            <a:spLocks noChangeArrowheads="1"/>
          </p:cNvSpPr>
          <p:nvPr/>
        </p:nvSpPr>
        <p:spPr bwMode="auto">
          <a:xfrm>
            <a:off x="2633663" y="2708275"/>
            <a:ext cx="2370137"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ru-RU" sz="1800" b="1"/>
              <a:t>Glycerol – 3 phosphate</a:t>
            </a:r>
            <a:endParaRPr lang="ru-RU" altLang="ru-RU" sz="1800" b="1"/>
          </a:p>
        </p:txBody>
      </p:sp>
      <p:sp>
        <p:nvSpPr>
          <p:cNvPr id="56329" name="TextBox 8"/>
          <p:cNvSpPr txBox="1">
            <a:spLocks noChangeArrowheads="1"/>
          </p:cNvSpPr>
          <p:nvPr/>
        </p:nvSpPr>
        <p:spPr bwMode="auto">
          <a:xfrm>
            <a:off x="1479550" y="2420938"/>
            <a:ext cx="1211263"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ru-RU" sz="1800" b="1"/>
              <a:t>ATP     ADP</a:t>
            </a:r>
            <a:endParaRPr lang="ru-RU" altLang="ru-RU" sz="1800" b="1"/>
          </a:p>
        </p:txBody>
      </p:sp>
      <p:sp>
        <p:nvSpPr>
          <p:cNvPr id="56330" name="TextBox 9"/>
          <p:cNvSpPr txBox="1">
            <a:spLocks noChangeArrowheads="1"/>
          </p:cNvSpPr>
          <p:nvPr/>
        </p:nvSpPr>
        <p:spPr bwMode="auto">
          <a:xfrm>
            <a:off x="4292600" y="1690688"/>
            <a:ext cx="19050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ru-RU" sz="1400" b="1"/>
              <a:t>Glycerol – 3 phosphate dehydrogenase</a:t>
            </a:r>
          </a:p>
        </p:txBody>
      </p:sp>
      <p:sp>
        <p:nvSpPr>
          <p:cNvPr id="56331" name="TextBox 10"/>
          <p:cNvSpPr txBox="1">
            <a:spLocks noChangeArrowheads="1"/>
          </p:cNvSpPr>
          <p:nvPr/>
        </p:nvSpPr>
        <p:spPr bwMode="auto">
          <a:xfrm>
            <a:off x="1397000" y="1662113"/>
            <a:ext cx="1522413" cy="522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ru-RU" sz="1400" b="1"/>
              <a:t>Mg2+</a:t>
            </a:r>
          </a:p>
          <a:p>
            <a:pPr eaLnBrk="1" hangingPunct="1">
              <a:spcBef>
                <a:spcPct val="0"/>
              </a:spcBef>
              <a:buFontTx/>
              <a:buNone/>
            </a:pPr>
            <a:r>
              <a:rPr lang="en-GB" altLang="ru-RU" sz="1400" b="1"/>
              <a:t>Glycerol kinase</a:t>
            </a:r>
          </a:p>
        </p:txBody>
      </p:sp>
      <p:sp>
        <p:nvSpPr>
          <p:cNvPr id="56332" name="TextBox 11"/>
          <p:cNvSpPr txBox="1">
            <a:spLocks noChangeArrowheads="1"/>
          </p:cNvSpPr>
          <p:nvPr/>
        </p:nvSpPr>
        <p:spPr bwMode="auto">
          <a:xfrm>
            <a:off x="5880100" y="2776538"/>
            <a:ext cx="2800350"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ru-RU" sz="1600" b="1"/>
              <a:t>Glyceraldehyde 3 phosphate</a:t>
            </a:r>
            <a:endParaRPr lang="ru-RU" altLang="ru-RU" sz="1600" b="1"/>
          </a:p>
        </p:txBody>
      </p:sp>
      <p:sp>
        <p:nvSpPr>
          <p:cNvPr id="56333" name="TextBox 12"/>
          <p:cNvSpPr txBox="1">
            <a:spLocks noChangeArrowheads="1"/>
          </p:cNvSpPr>
          <p:nvPr/>
        </p:nvSpPr>
        <p:spPr bwMode="auto">
          <a:xfrm>
            <a:off x="6162675" y="4846638"/>
            <a:ext cx="1054100"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ru-RU" sz="1600" b="1">
                <a:solidFill>
                  <a:srgbClr val="C00000"/>
                </a:solidFill>
              </a:rPr>
              <a:t>Pyruvate</a:t>
            </a:r>
            <a:endParaRPr lang="ru-RU" altLang="ru-RU" sz="1600" b="1">
              <a:solidFill>
                <a:srgbClr val="C00000"/>
              </a:solidFill>
            </a:endParaRPr>
          </a:p>
        </p:txBody>
      </p:sp>
      <p:sp>
        <p:nvSpPr>
          <p:cNvPr id="56334" name="TextBox 13"/>
          <p:cNvSpPr txBox="1">
            <a:spLocks noChangeArrowheads="1"/>
          </p:cNvSpPr>
          <p:nvPr/>
        </p:nvSpPr>
        <p:spPr bwMode="auto">
          <a:xfrm>
            <a:off x="7878763" y="4941888"/>
            <a:ext cx="1054100"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ru-RU" sz="1600" b="1">
                <a:solidFill>
                  <a:srgbClr val="C00000"/>
                </a:solidFill>
              </a:rPr>
              <a:t>Lactate</a:t>
            </a:r>
            <a:endParaRPr lang="ru-RU" altLang="ru-RU" sz="1600" b="1">
              <a:solidFill>
                <a:srgbClr val="C00000"/>
              </a:solidFill>
            </a:endParaRPr>
          </a:p>
        </p:txBody>
      </p:sp>
      <p:sp>
        <p:nvSpPr>
          <p:cNvPr id="56335" name="TextBox 15"/>
          <p:cNvSpPr txBox="1">
            <a:spLocks noChangeArrowheads="1"/>
          </p:cNvSpPr>
          <p:nvPr/>
        </p:nvSpPr>
        <p:spPr bwMode="auto">
          <a:xfrm>
            <a:off x="6022975" y="5873750"/>
            <a:ext cx="1055688"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ru-RU" sz="1600" b="1">
                <a:solidFill>
                  <a:srgbClr val="C00000"/>
                </a:solidFill>
              </a:rPr>
              <a:t>21 ATP</a:t>
            </a:r>
            <a:endParaRPr lang="ru-RU" altLang="ru-RU" sz="1600" b="1">
              <a:solidFill>
                <a:srgbClr val="C00000"/>
              </a:solidFill>
            </a:endParaRPr>
          </a:p>
        </p:txBody>
      </p:sp>
      <p:sp>
        <p:nvSpPr>
          <p:cNvPr id="56336" name="TextBox 16"/>
          <p:cNvSpPr txBox="1">
            <a:spLocks noChangeArrowheads="1"/>
          </p:cNvSpPr>
          <p:nvPr/>
        </p:nvSpPr>
        <p:spPr bwMode="auto">
          <a:xfrm>
            <a:off x="6413500" y="3092450"/>
            <a:ext cx="1328738" cy="585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ru-RU" sz="1600" b="1">
                <a:solidFill>
                  <a:srgbClr val="C00000"/>
                </a:solidFill>
              </a:rPr>
              <a:t>Reactions of glycolysis</a:t>
            </a:r>
            <a:endParaRPr lang="ru-RU" altLang="ru-RU" sz="1600" b="1">
              <a:solidFill>
                <a:srgbClr val="C00000"/>
              </a:solidFill>
            </a:endParaRPr>
          </a:p>
        </p:txBody>
      </p:sp>
      <p:sp>
        <p:nvSpPr>
          <p:cNvPr id="56337" name="TextBox 17"/>
          <p:cNvSpPr txBox="1">
            <a:spLocks noChangeArrowheads="1"/>
          </p:cNvSpPr>
          <p:nvPr/>
        </p:nvSpPr>
        <p:spPr bwMode="auto">
          <a:xfrm>
            <a:off x="4427538" y="2436813"/>
            <a:ext cx="1770062"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ru-RU" sz="1600" b="1" dirty="0" smtClean="0"/>
              <a:t>NAD</a:t>
            </a:r>
            <a:r>
              <a:rPr lang="en-GB" altLang="ru-RU" sz="1600" b="1" baseline="30000" dirty="0" smtClean="0"/>
              <a:t>+</a:t>
            </a:r>
            <a:r>
              <a:rPr lang="en-GB" altLang="ru-RU" sz="1600" b="1" dirty="0" smtClean="0"/>
              <a:t>  </a:t>
            </a:r>
            <a:r>
              <a:rPr lang="en-GB" altLang="ru-RU" sz="1600" b="1" dirty="0"/>
              <a:t>NADH +H+</a:t>
            </a:r>
            <a:endParaRPr lang="ru-RU" altLang="ru-RU" sz="1600" b="1" dirty="0"/>
          </a:p>
        </p:txBody>
      </p:sp>
    </p:spTree>
    <p:extLst>
      <p:ext uri="{BB962C8B-B14F-4D97-AF65-F5344CB8AC3E}">
        <p14:creationId xmlns:p14="http://schemas.microsoft.com/office/powerpoint/2010/main" val="1594777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743" y="1117600"/>
            <a:ext cx="8885237" cy="496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7" name="Picture 2"/>
          <p:cNvPicPr>
            <a:picLocks noChangeAspect="1" noChangeArrowheads="1"/>
          </p:cNvPicPr>
          <p:nvPr/>
        </p:nvPicPr>
        <p:blipFill>
          <a:blip r:embed="rId3">
            <a:extLst>
              <a:ext uri="{28A0092B-C50C-407E-A947-70E740481C1C}">
                <a14:useLocalDpi xmlns:a14="http://schemas.microsoft.com/office/drawing/2010/main" val="0"/>
              </a:ext>
            </a:extLst>
          </a:blip>
          <a:srcRect l="30151" t="24300" r="20778" b="37849"/>
          <a:stretch>
            <a:fillRect/>
          </a:stretch>
        </p:blipFill>
        <p:spPr bwMode="auto">
          <a:xfrm>
            <a:off x="1166813" y="5378450"/>
            <a:ext cx="287337"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8" name="Picture 2"/>
          <p:cNvPicPr>
            <a:picLocks noChangeAspect="1" noChangeArrowheads="1"/>
          </p:cNvPicPr>
          <p:nvPr/>
        </p:nvPicPr>
        <p:blipFill>
          <a:blip r:embed="rId3">
            <a:extLst>
              <a:ext uri="{28A0092B-C50C-407E-A947-70E740481C1C}">
                <a14:useLocalDpi xmlns:a14="http://schemas.microsoft.com/office/drawing/2010/main" val="0"/>
              </a:ext>
            </a:extLst>
          </a:blip>
          <a:srcRect l="30151" t="24300" r="20778" b="37849"/>
          <a:stretch>
            <a:fillRect/>
          </a:stretch>
        </p:blipFill>
        <p:spPr bwMode="auto">
          <a:xfrm>
            <a:off x="4264025" y="5053013"/>
            <a:ext cx="287338" cy="20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9" name="Picture 2"/>
          <p:cNvPicPr>
            <a:picLocks noChangeAspect="1" noChangeArrowheads="1"/>
          </p:cNvPicPr>
          <p:nvPr/>
        </p:nvPicPr>
        <p:blipFill>
          <a:blip r:embed="rId3">
            <a:extLst>
              <a:ext uri="{28A0092B-C50C-407E-A947-70E740481C1C}">
                <a14:useLocalDpi xmlns:a14="http://schemas.microsoft.com/office/drawing/2010/main" val="0"/>
              </a:ext>
            </a:extLst>
          </a:blip>
          <a:srcRect l="60577" t="24628" r="20778" b="37849"/>
          <a:stretch>
            <a:fillRect/>
          </a:stretch>
        </p:blipFill>
        <p:spPr bwMode="auto">
          <a:xfrm>
            <a:off x="3059113" y="5059363"/>
            <a:ext cx="144462" cy="20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50" name="TextBox 1"/>
          <p:cNvSpPr txBox="1">
            <a:spLocks noChangeArrowheads="1"/>
          </p:cNvSpPr>
          <p:nvPr/>
        </p:nvSpPr>
        <p:spPr bwMode="auto">
          <a:xfrm>
            <a:off x="935038" y="5259388"/>
            <a:ext cx="252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2000" b="1"/>
              <a:t>+</a:t>
            </a:r>
            <a:endParaRPr lang="ru-RU" altLang="ru-RU" sz="2000" b="1" baseline="-25000"/>
          </a:p>
        </p:txBody>
      </p:sp>
      <p:sp>
        <p:nvSpPr>
          <p:cNvPr id="57351" name="TextBox 10"/>
          <p:cNvSpPr txBox="1">
            <a:spLocks noChangeArrowheads="1"/>
          </p:cNvSpPr>
          <p:nvPr/>
        </p:nvSpPr>
        <p:spPr bwMode="auto">
          <a:xfrm>
            <a:off x="4032250" y="4941888"/>
            <a:ext cx="2524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2000" b="1"/>
              <a:t>+</a:t>
            </a:r>
            <a:endParaRPr lang="ru-RU" altLang="ru-RU" sz="2000" b="1" baseline="-25000"/>
          </a:p>
        </p:txBody>
      </p:sp>
      <p:sp>
        <p:nvSpPr>
          <p:cNvPr id="3" name="Полилиния 2"/>
          <p:cNvSpPr/>
          <p:nvPr/>
        </p:nvSpPr>
        <p:spPr>
          <a:xfrm>
            <a:off x="3479800" y="1870075"/>
            <a:ext cx="2143125" cy="969963"/>
          </a:xfrm>
          <a:custGeom>
            <a:avLst/>
            <a:gdLst>
              <a:gd name="connsiteX0" fmla="*/ 300251 w 2142699"/>
              <a:gd name="connsiteY0" fmla="*/ 395785 h 969101"/>
              <a:gd name="connsiteX1" fmla="*/ 232012 w 2142699"/>
              <a:gd name="connsiteY1" fmla="*/ 409433 h 969101"/>
              <a:gd name="connsiteX2" fmla="*/ 163773 w 2142699"/>
              <a:gd name="connsiteY2" fmla="*/ 395785 h 969101"/>
              <a:gd name="connsiteX3" fmla="*/ 40943 w 2142699"/>
              <a:gd name="connsiteY3" fmla="*/ 341194 h 969101"/>
              <a:gd name="connsiteX4" fmla="*/ 0 w 2142699"/>
              <a:gd name="connsiteY4" fmla="*/ 191068 h 969101"/>
              <a:gd name="connsiteX5" fmla="*/ 54591 w 2142699"/>
              <a:gd name="connsiteY5" fmla="*/ 13648 h 969101"/>
              <a:gd name="connsiteX6" fmla="*/ 95534 w 2142699"/>
              <a:gd name="connsiteY6" fmla="*/ 0 h 969101"/>
              <a:gd name="connsiteX7" fmla="*/ 191069 w 2142699"/>
              <a:gd name="connsiteY7" fmla="*/ 54591 h 969101"/>
              <a:gd name="connsiteX8" fmla="*/ 218364 w 2142699"/>
              <a:gd name="connsiteY8" fmla="*/ 136477 h 969101"/>
              <a:gd name="connsiteX9" fmla="*/ 232012 w 2142699"/>
              <a:gd name="connsiteY9" fmla="*/ 341194 h 969101"/>
              <a:gd name="connsiteX10" fmla="*/ 286603 w 2142699"/>
              <a:gd name="connsiteY10" fmla="*/ 395785 h 969101"/>
              <a:gd name="connsiteX11" fmla="*/ 723331 w 2142699"/>
              <a:gd name="connsiteY11" fmla="*/ 409433 h 969101"/>
              <a:gd name="connsiteX12" fmla="*/ 1091821 w 2142699"/>
              <a:gd name="connsiteY12" fmla="*/ 436728 h 969101"/>
              <a:gd name="connsiteX13" fmla="*/ 1269242 w 2142699"/>
              <a:gd name="connsiteY13" fmla="*/ 464024 h 969101"/>
              <a:gd name="connsiteX14" fmla="*/ 1310185 w 2142699"/>
              <a:gd name="connsiteY14" fmla="*/ 477671 h 969101"/>
              <a:gd name="connsiteX15" fmla="*/ 1419367 w 2142699"/>
              <a:gd name="connsiteY15" fmla="*/ 504967 h 969101"/>
              <a:gd name="connsiteX16" fmla="*/ 1473958 w 2142699"/>
              <a:gd name="connsiteY16" fmla="*/ 518615 h 969101"/>
              <a:gd name="connsiteX17" fmla="*/ 1678675 w 2142699"/>
              <a:gd name="connsiteY17" fmla="*/ 586853 h 969101"/>
              <a:gd name="connsiteX18" fmla="*/ 1760561 w 2142699"/>
              <a:gd name="connsiteY18" fmla="*/ 614149 h 969101"/>
              <a:gd name="connsiteX19" fmla="*/ 1801505 w 2142699"/>
              <a:gd name="connsiteY19" fmla="*/ 627797 h 969101"/>
              <a:gd name="connsiteX20" fmla="*/ 1828800 w 2142699"/>
              <a:gd name="connsiteY20" fmla="*/ 668740 h 969101"/>
              <a:gd name="connsiteX21" fmla="*/ 1910687 w 2142699"/>
              <a:gd name="connsiteY21" fmla="*/ 696036 h 969101"/>
              <a:gd name="connsiteX22" fmla="*/ 1992573 w 2142699"/>
              <a:gd name="connsiteY22" fmla="*/ 736979 h 969101"/>
              <a:gd name="connsiteX23" fmla="*/ 2019869 w 2142699"/>
              <a:gd name="connsiteY23" fmla="*/ 777922 h 969101"/>
              <a:gd name="connsiteX24" fmla="*/ 2060812 w 2142699"/>
              <a:gd name="connsiteY24" fmla="*/ 805218 h 969101"/>
              <a:gd name="connsiteX25" fmla="*/ 2088108 w 2142699"/>
              <a:gd name="connsiteY25" fmla="*/ 887104 h 969101"/>
              <a:gd name="connsiteX26" fmla="*/ 2115403 w 2142699"/>
              <a:gd name="connsiteY26" fmla="*/ 928048 h 969101"/>
              <a:gd name="connsiteX27" fmla="*/ 2142699 w 2142699"/>
              <a:gd name="connsiteY27" fmla="*/ 968991 h 969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42699" h="969101">
                <a:moveTo>
                  <a:pt x="300251" y="395785"/>
                </a:moveTo>
                <a:cubicBezTo>
                  <a:pt x="277505" y="400334"/>
                  <a:pt x="255209" y="409433"/>
                  <a:pt x="232012" y="409433"/>
                </a:cubicBezTo>
                <a:cubicBezTo>
                  <a:pt x="208815" y="409433"/>
                  <a:pt x="186152" y="401889"/>
                  <a:pt x="163773" y="395785"/>
                </a:cubicBezTo>
                <a:cubicBezTo>
                  <a:pt x="81320" y="373297"/>
                  <a:pt x="97279" y="378750"/>
                  <a:pt x="40943" y="341194"/>
                </a:cubicBezTo>
                <a:cubicBezTo>
                  <a:pt x="6313" y="237301"/>
                  <a:pt x="19291" y="287520"/>
                  <a:pt x="0" y="191068"/>
                </a:cubicBezTo>
                <a:cubicBezTo>
                  <a:pt x="11109" y="68869"/>
                  <a:pt x="-26848" y="54367"/>
                  <a:pt x="54591" y="13648"/>
                </a:cubicBezTo>
                <a:cubicBezTo>
                  <a:pt x="67458" y="7214"/>
                  <a:pt x="81886" y="4549"/>
                  <a:pt x="95534" y="0"/>
                </a:cubicBezTo>
                <a:cubicBezTo>
                  <a:pt x="159076" y="12709"/>
                  <a:pt x="165600" y="-2714"/>
                  <a:pt x="191069" y="54591"/>
                </a:cubicBezTo>
                <a:cubicBezTo>
                  <a:pt x="202754" y="80883"/>
                  <a:pt x="218364" y="136477"/>
                  <a:pt x="218364" y="136477"/>
                </a:cubicBezTo>
                <a:cubicBezTo>
                  <a:pt x="222913" y="204716"/>
                  <a:pt x="224459" y="273222"/>
                  <a:pt x="232012" y="341194"/>
                </a:cubicBezTo>
                <a:cubicBezTo>
                  <a:pt x="236314" y="379913"/>
                  <a:pt x="245908" y="393459"/>
                  <a:pt x="286603" y="395785"/>
                </a:cubicBezTo>
                <a:cubicBezTo>
                  <a:pt x="432013" y="404094"/>
                  <a:pt x="577755" y="404884"/>
                  <a:pt x="723331" y="409433"/>
                </a:cubicBezTo>
                <a:cubicBezTo>
                  <a:pt x="871408" y="458788"/>
                  <a:pt x="723597" y="413714"/>
                  <a:pt x="1091821" y="436728"/>
                </a:cubicBezTo>
                <a:cubicBezTo>
                  <a:pt x="1136021" y="439491"/>
                  <a:pt x="1220694" y="451887"/>
                  <a:pt x="1269242" y="464024"/>
                </a:cubicBezTo>
                <a:cubicBezTo>
                  <a:pt x="1283198" y="467513"/>
                  <a:pt x="1296306" y="473886"/>
                  <a:pt x="1310185" y="477671"/>
                </a:cubicBezTo>
                <a:cubicBezTo>
                  <a:pt x="1346377" y="487542"/>
                  <a:pt x="1382973" y="495868"/>
                  <a:pt x="1419367" y="504967"/>
                </a:cubicBezTo>
                <a:cubicBezTo>
                  <a:pt x="1437564" y="509516"/>
                  <a:pt x="1456163" y="512684"/>
                  <a:pt x="1473958" y="518615"/>
                </a:cubicBezTo>
                <a:lnTo>
                  <a:pt x="1678675" y="586853"/>
                </a:lnTo>
                <a:lnTo>
                  <a:pt x="1760561" y="614149"/>
                </a:lnTo>
                <a:lnTo>
                  <a:pt x="1801505" y="627797"/>
                </a:lnTo>
                <a:cubicBezTo>
                  <a:pt x="1810603" y="641445"/>
                  <a:pt x="1814891" y="660047"/>
                  <a:pt x="1828800" y="668740"/>
                </a:cubicBezTo>
                <a:cubicBezTo>
                  <a:pt x="1853199" y="683989"/>
                  <a:pt x="1886747" y="680076"/>
                  <a:pt x="1910687" y="696036"/>
                </a:cubicBezTo>
                <a:cubicBezTo>
                  <a:pt x="1963600" y="731311"/>
                  <a:pt x="1936069" y="718144"/>
                  <a:pt x="1992573" y="736979"/>
                </a:cubicBezTo>
                <a:cubicBezTo>
                  <a:pt x="2001672" y="750627"/>
                  <a:pt x="2008271" y="766324"/>
                  <a:pt x="2019869" y="777922"/>
                </a:cubicBezTo>
                <a:cubicBezTo>
                  <a:pt x="2031467" y="789520"/>
                  <a:pt x="2052119" y="791309"/>
                  <a:pt x="2060812" y="805218"/>
                </a:cubicBezTo>
                <a:cubicBezTo>
                  <a:pt x="2076061" y="829616"/>
                  <a:pt x="2072149" y="863164"/>
                  <a:pt x="2088108" y="887104"/>
                </a:cubicBezTo>
                <a:cubicBezTo>
                  <a:pt x="2097206" y="900752"/>
                  <a:pt x="2108068" y="913377"/>
                  <a:pt x="2115403" y="928048"/>
                </a:cubicBezTo>
                <a:cubicBezTo>
                  <a:pt x="2138032" y="973307"/>
                  <a:pt x="2112280" y="968991"/>
                  <a:pt x="2142699" y="968991"/>
                </a:cubicBezTo>
              </a:path>
            </a:pathLst>
          </a:custGeom>
          <a:noFill/>
          <a:ln w="3810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solidFill>
                <a:srgbClr val="00B050"/>
              </a:solidFill>
            </a:endParaRPr>
          </a:p>
        </p:txBody>
      </p:sp>
      <p:sp>
        <p:nvSpPr>
          <p:cNvPr id="10" name="Полилиния 9"/>
          <p:cNvSpPr/>
          <p:nvPr/>
        </p:nvSpPr>
        <p:spPr>
          <a:xfrm>
            <a:off x="4143375" y="1857375"/>
            <a:ext cx="1657350" cy="941388"/>
          </a:xfrm>
          <a:custGeom>
            <a:avLst/>
            <a:gdLst>
              <a:gd name="connsiteX0" fmla="*/ 305622 w 1656751"/>
              <a:gd name="connsiteY0" fmla="*/ 341680 h 942182"/>
              <a:gd name="connsiteX1" fmla="*/ 182792 w 1656751"/>
              <a:gd name="connsiteY1" fmla="*/ 328032 h 942182"/>
              <a:gd name="connsiteX2" fmla="*/ 100906 w 1656751"/>
              <a:gd name="connsiteY2" fmla="*/ 300737 h 942182"/>
              <a:gd name="connsiteX3" fmla="*/ 5371 w 1656751"/>
              <a:gd name="connsiteY3" fmla="*/ 205202 h 942182"/>
              <a:gd name="connsiteX4" fmla="*/ 59962 w 1656751"/>
              <a:gd name="connsiteY4" fmla="*/ 486 h 942182"/>
              <a:gd name="connsiteX5" fmla="*/ 141849 w 1656751"/>
              <a:gd name="connsiteY5" fmla="*/ 14134 h 942182"/>
              <a:gd name="connsiteX6" fmla="*/ 182792 w 1656751"/>
              <a:gd name="connsiteY6" fmla="*/ 27782 h 942182"/>
              <a:gd name="connsiteX7" fmla="*/ 196440 w 1656751"/>
              <a:gd name="connsiteY7" fmla="*/ 68725 h 942182"/>
              <a:gd name="connsiteX8" fmla="*/ 223736 w 1656751"/>
              <a:gd name="connsiteY8" fmla="*/ 109668 h 942182"/>
              <a:gd name="connsiteX9" fmla="*/ 251031 w 1656751"/>
              <a:gd name="connsiteY9" fmla="*/ 218850 h 942182"/>
              <a:gd name="connsiteX10" fmla="*/ 264679 w 1656751"/>
              <a:gd name="connsiteY10" fmla="*/ 287089 h 942182"/>
              <a:gd name="connsiteX11" fmla="*/ 278327 w 1656751"/>
              <a:gd name="connsiteY11" fmla="*/ 328032 h 942182"/>
              <a:gd name="connsiteX12" fmla="*/ 578577 w 1656751"/>
              <a:gd name="connsiteY12" fmla="*/ 341680 h 942182"/>
              <a:gd name="connsiteX13" fmla="*/ 687759 w 1656751"/>
              <a:gd name="connsiteY13" fmla="*/ 355328 h 942182"/>
              <a:gd name="connsiteX14" fmla="*/ 728703 w 1656751"/>
              <a:gd name="connsiteY14" fmla="*/ 368976 h 942182"/>
              <a:gd name="connsiteX15" fmla="*/ 837885 w 1656751"/>
              <a:gd name="connsiteY15" fmla="*/ 396271 h 942182"/>
              <a:gd name="connsiteX16" fmla="*/ 919771 w 1656751"/>
              <a:gd name="connsiteY16" fmla="*/ 409919 h 942182"/>
              <a:gd name="connsiteX17" fmla="*/ 1001658 w 1656751"/>
              <a:gd name="connsiteY17" fmla="*/ 437214 h 942182"/>
              <a:gd name="connsiteX18" fmla="*/ 1124488 w 1656751"/>
              <a:gd name="connsiteY18" fmla="*/ 464510 h 942182"/>
              <a:gd name="connsiteX19" fmla="*/ 1206374 w 1656751"/>
              <a:gd name="connsiteY19" fmla="*/ 491805 h 942182"/>
              <a:gd name="connsiteX20" fmla="*/ 1247318 w 1656751"/>
              <a:gd name="connsiteY20" fmla="*/ 505453 h 942182"/>
              <a:gd name="connsiteX21" fmla="*/ 1370148 w 1656751"/>
              <a:gd name="connsiteY21" fmla="*/ 573692 h 942182"/>
              <a:gd name="connsiteX22" fmla="*/ 1438386 w 1656751"/>
              <a:gd name="connsiteY22" fmla="*/ 628283 h 942182"/>
              <a:gd name="connsiteX23" fmla="*/ 1465682 w 1656751"/>
              <a:gd name="connsiteY23" fmla="*/ 669226 h 942182"/>
              <a:gd name="connsiteX24" fmla="*/ 1506625 w 1656751"/>
              <a:gd name="connsiteY24" fmla="*/ 696522 h 942182"/>
              <a:gd name="connsiteX25" fmla="*/ 1533921 w 1656751"/>
              <a:gd name="connsiteY25" fmla="*/ 737465 h 942182"/>
              <a:gd name="connsiteX26" fmla="*/ 1574864 w 1656751"/>
              <a:gd name="connsiteY26" fmla="*/ 764761 h 942182"/>
              <a:gd name="connsiteX27" fmla="*/ 1656751 w 1656751"/>
              <a:gd name="connsiteY27" fmla="*/ 928534 h 942182"/>
              <a:gd name="connsiteX28" fmla="*/ 1656751 w 1656751"/>
              <a:gd name="connsiteY28" fmla="*/ 942182 h 94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56751" h="942182">
                <a:moveTo>
                  <a:pt x="305622" y="341680"/>
                </a:moveTo>
                <a:cubicBezTo>
                  <a:pt x="264679" y="337131"/>
                  <a:pt x="223187" y="336111"/>
                  <a:pt x="182792" y="328032"/>
                </a:cubicBezTo>
                <a:cubicBezTo>
                  <a:pt x="154579" y="322389"/>
                  <a:pt x="100906" y="300737"/>
                  <a:pt x="100906" y="300737"/>
                </a:cubicBezTo>
                <a:cubicBezTo>
                  <a:pt x="7049" y="238166"/>
                  <a:pt x="29393" y="277268"/>
                  <a:pt x="5371" y="205202"/>
                </a:cubicBezTo>
                <a:cubicBezTo>
                  <a:pt x="6202" y="194399"/>
                  <a:pt x="-26441" y="10087"/>
                  <a:pt x="59962" y="486"/>
                </a:cubicBezTo>
                <a:cubicBezTo>
                  <a:pt x="87465" y="-2570"/>
                  <a:pt x="114553" y="9585"/>
                  <a:pt x="141849" y="14134"/>
                </a:cubicBezTo>
                <a:cubicBezTo>
                  <a:pt x="155497" y="18683"/>
                  <a:pt x="172620" y="17610"/>
                  <a:pt x="182792" y="27782"/>
                </a:cubicBezTo>
                <a:cubicBezTo>
                  <a:pt x="192964" y="37954"/>
                  <a:pt x="190006" y="55858"/>
                  <a:pt x="196440" y="68725"/>
                </a:cubicBezTo>
                <a:cubicBezTo>
                  <a:pt x="203776" y="83396"/>
                  <a:pt x="214637" y="96020"/>
                  <a:pt x="223736" y="109668"/>
                </a:cubicBezTo>
                <a:cubicBezTo>
                  <a:pt x="232834" y="146062"/>
                  <a:pt x="243674" y="182064"/>
                  <a:pt x="251031" y="218850"/>
                </a:cubicBezTo>
                <a:cubicBezTo>
                  <a:pt x="255580" y="241596"/>
                  <a:pt x="259053" y="264585"/>
                  <a:pt x="264679" y="287089"/>
                </a:cubicBezTo>
                <a:cubicBezTo>
                  <a:pt x="268168" y="301045"/>
                  <a:pt x="264154" y="325567"/>
                  <a:pt x="278327" y="328032"/>
                </a:cubicBezTo>
                <a:cubicBezTo>
                  <a:pt x="377032" y="345198"/>
                  <a:pt x="478494" y="337131"/>
                  <a:pt x="578577" y="341680"/>
                </a:cubicBezTo>
                <a:cubicBezTo>
                  <a:pt x="614971" y="346229"/>
                  <a:pt x="651673" y="348767"/>
                  <a:pt x="687759" y="355328"/>
                </a:cubicBezTo>
                <a:cubicBezTo>
                  <a:pt x="701913" y="357902"/>
                  <a:pt x="714824" y="365191"/>
                  <a:pt x="728703" y="368976"/>
                </a:cubicBezTo>
                <a:cubicBezTo>
                  <a:pt x="764895" y="378846"/>
                  <a:pt x="800881" y="390104"/>
                  <a:pt x="837885" y="396271"/>
                </a:cubicBezTo>
                <a:cubicBezTo>
                  <a:pt x="865180" y="400820"/>
                  <a:pt x="892925" y="403208"/>
                  <a:pt x="919771" y="409919"/>
                </a:cubicBezTo>
                <a:cubicBezTo>
                  <a:pt x="947684" y="416897"/>
                  <a:pt x="973445" y="431571"/>
                  <a:pt x="1001658" y="437214"/>
                </a:cubicBezTo>
                <a:cubicBezTo>
                  <a:pt x="1040621" y="445007"/>
                  <a:pt x="1085938" y="452945"/>
                  <a:pt x="1124488" y="464510"/>
                </a:cubicBezTo>
                <a:cubicBezTo>
                  <a:pt x="1152046" y="472777"/>
                  <a:pt x="1179079" y="482707"/>
                  <a:pt x="1206374" y="491805"/>
                </a:cubicBezTo>
                <a:lnTo>
                  <a:pt x="1247318" y="505453"/>
                </a:lnTo>
                <a:cubicBezTo>
                  <a:pt x="1341174" y="568024"/>
                  <a:pt x="1298082" y="549670"/>
                  <a:pt x="1370148" y="573692"/>
                </a:cubicBezTo>
                <a:cubicBezTo>
                  <a:pt x="1448370" y="691026"/>
                  <a:pt x="1344215" y="552947"/>
                  <a:pt x="1438386" y="628283"/>
                </a:cubicBezTo>
                <a:cubicBezTo>
                  <a:pt x="1451194" y="638530"/>
                  <a:pt x="1454084" y="657628"/>
                  <a:pt x="1465682" y="669226"/>
                </a:cubicBezTo>
                <a:cubicBezTo>
                  <a:pt x="1477280" y="680824"/>
                  <a:pt x="1492977" y="687423"/>
                  <a:pt x="1506625" y="696522"/>
                </a:cubicBezTo>
                <a:cubicBezTo>
                  <a:pt x="1515724" y="710170"/>
                  <a:pt x="1522323" y="725867"/>
                  <a:pt x="1533921" y="737465"/>
                </a:cubicBezTo>
                <a:cubicBezTo>
                  <a:pt x="1545519" y="749063"/>
                  <a:pt x="1564063" y="752417"/>
                  <a:pt x="1574864" y="764761"/>
                </a:cubicBezTo>
                <a:cubicBezTo>
                  <a:pt x="1602465" y="796305"/>
                  <a:pt x="1656751" y="880676"/>
                  <a:pt x="1656751" y="928534"/>
                </a:cubicBezTo>
                <a:lnTo>
                  <a:pt x="1656751" y="942182"/>
                </a:lnTo>
              </a:path>
            </a:pathLst>
          </a:custGeom>
          <a:noFill/>
          <a:ln w="3810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solidFill>
                <a:srgbClr val="00B050"/>
              </a:solidFill>
            </a:endParaRPr>
          </a:p>
        </p:txBody>
      </p:sp>
      <p:pic>
        <p:nvPicPr>
          <p:cNvPr id="57354" name="Picture 4"/>
          <p:cNvPicPr>
            <a:picLocks noChangeAspect="1" noChangeArrowheads="1"/>
          </p:cNvPicPr>
          <p:nvPr/>
        </p:nvPicPr>
        <p:blipFill>
          <a:blip r:embed="rId4">
            <a:extLst>
              <a:ext uri="{28A0092B-C50C-407E-A947-70E740481C1C}">
                <a14:useLocalDpi xmlns:a14="http://schemas.microsoft.com/office/drawing/2010/main" val="0"/>
              </a:ext>
            </a:extLst>
          </a:blip>
          <a:srcRect l="13538" t="56783" r="76093" b="36349"/>
          <a:stretch>
            <a:fillRect/>
          </a:stretch>
        </p:blipFill>
        <p:spPr bwMode="auto">
          <a:xfrm>
            <a:off x="1377950" y="3994150"/>
            <a:ext cx="920750" cy="3413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7355" name="Picture 4"/>
          <p:cNvPicPr>
            <a:picLocks noChangeAspect="1" noChangeArrowheads="1"/>
          </p:cNvPicPr>
          <p:nvPr/>
        </p:nvPicPr>
        <p:blipFill>
          <a:blip r:embed="rId4">
            <a:extLst>
              <a:ext uri="{28A0092B-C50C-407E-A947-70E740481C1C}">
                <a14:useLocalDpi xmlns:a14="http://schemas.microsoft.com/office/drawing/2010/main" val="0"/>
              </a:ext>
            </a:extLst>
          </a:blip>
          <a:srcRect l="75055" t="1295" r="10179" b="91562"/>
          <a:stretch>
            <a:fillRect/>
          </a:stretch>
        </p:blipFill>
        <p:spPr bwMode="auto">
          <a:xfrm>
            <a:off x="6918325" y="1165225"/>
            <a:ext cx="1311275" cy="355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7356" name="Picture 4"/>
          <p:cNvPicPr>
            <a:picLocks noChangeAspect="1" noChangeArrowheads="1"/>
          </p:cNvPicPr>
          <p:nvPr/>
        </p:nvPicPr>
        <p:blipFill>
          <a:blip r:embed="rId4">
            <a:extLst>
              <a:ext uri="{28A0092B-C50C-407E-A947-70E740481C1C}">
                <a14:useLocalDpi xmlns:a14="http://schemas.microsoft.com/office/drawing/2010/main" val="0"/>
              </a:ext>
            </a:extLst>
          </a:blip>
          <a:srcRect l="16524" t="76714" r="76093" b="15320"/>
          <a:stretch>
            <a:fillRect/>
          </a:stretch>
        </p:blipFill>
        <p:spPr bwMode="auto">
          <a:xfrm>
            <a:off x="1446213" y="4941888"/>
            <a:ext cx="655637" cy="395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7357" name="TextBox 11"/>
          <p:cNvSpPr txBox="1">
            <a:spLocks noChangeArrowheads="1"/>
          </p:cNvSpPr>
          <p:nvPr/>
        </p:nvSpPr>
        <p:spPr bwMode="auto">
          <a:xfrm>
            <a:off x="2744788" y="5862638"/>
            <a:ext cx="14208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2400" b="1"/>
              <a:t>+ Н~</a:t>
            </a:r>
            <a:r>
              <a:rPr lang="en-US" altLang="ru-RU" sz="2400" b="1"/>
              <a:t>SC</a:t>
            </a:r>
            <a:r>
              <a:rPr lang="ru-RU" altLang="ru-RU" sz="2400" b="1"/>
              <a:t>оА</a:t>
            </a:r>
          </a:p>
        </p:txBody>
      </p:sp>
      <p:sp>
        <p:nvSpPr>
          <p:cNvPr id="15" name="Полилиния 14"/>
          <p:cNvSpPr/>
          <p:nvPr/>
        </p:nvSpPr>
        <p:spPr>
          <a:xfrm>
            <a:off x="2211388" y="5145088"/>
            <a:ext cx="381000" cy="547687"/>
          </a:xfrm>
          <a:custGeom>
            <a:avLst/>
            <a:gdLst>
              <a:gd name="connsiteX0" fmla="*/ 150126 w 382138"/>
              <a:gd name="connsiteY0" fmla="*/ 82510 h 546534"/>
              <a:gd name="connsiteX1" fmla="*/ 68239 w 382138"/>
              <a:gd name="connsiteY1" fmla="*/ 191692 h 546534"/>
              <a:gd name="connsiteX2" fmla="*/ 54591 w 382138"/>
              <a:gd name="connsiteY2" fmla="*/ 232635 h 546534"/>
              <a:gd name="connsiteX3" fmla="*/ 27296 w 382138"/>
              <a:gd name="connsiteY3" fmla="*/ 273579 h 546534"/>
              <a:gd name="connsiteX4" fmla="*/ 0 w 382138"/>
              <a:gd name="connsiteY4" fmla="*/ 355465 h 546534"/>
              <a:gd name="connsiteX5" fmla="*/ 13648 w 382138"/>
              <a:gd name="connsiteY5" fmla="*/ 464647 h 546534"/>
              <a:gd name="connsiteX6" fmla="*/ 27296 w 382138"/>
              <a:gd name="connsiteY6" fmla="*/ 505591 h 546534"/>
              <a:gd name="connsiteX7" fmla="*/ 68239 w 382138"/>
              <a:gd name="connsiteY7" fmla="*/ 532886 h 546534"/>
              <a:gd name="connsiteX8" fmla="*/ 109182 w 382138"/>
              <a:gd name="connsiteY8" fmla="*/ 546534 h 546534"/>
              <a:gd name="connsiteX9" fmla="*/ 300251 w 382138"/>
              <a:gd name="connsiteY9" fmla="*/ 532886 h 546534"/>
              <a:gd name="connsiteX10" fmla="*/ 354842 w 382138"/>
              <a:gd name="connsiteY10" fmla="*/ 451000 h 546534"/>
              <a:gd name="connsiteX11" fmla="*/ 382138 w 382138"/>
              <a:gd name="connsiteY11" fmla="*/ 410056 h 546534"/>
              <a:gd name="connsiteX12" fmla="*/ 368490 w 382138"/>
              <a:gd name="connsiteY12" fmla="*/ 259931 h 546534"/>
              <a:gd name="connsiteX13" fmla="*/ 341194 w 382138"/>
              <a:gd name="connsiteY13" fmla="*/ 218988 h 546534"/>
              <a:gd name="connsiteX14" fmla="*/ 218364 w 382138"/>
              <a:gd name="connsiteY14" fmla="*/ 150749 h 546534"/>
              <a:gd name="connsiteX15" fmla="*/ 177421 w 382138"/>
              <a:gd name="connsiteY15" fmla="*/ 123453 h 546534"/>
              <a:gd name="connsiteX16" fmla="*/ 150126 w 382138"/>
              <a:gd name="connsiteY16" fmla="*/ 82510 h 546534"/>
              <a:gd name="connsiteX17" fmla="*/ 163773 w 382138"/>
              <a:gd name="connsiteY17" fmla="*/ 27919 h 546534"/>
              <a:gd name="connsiteX18" fmla="*/ 313899 w 382138"/>
              <a:gd name="connsiteY18" fmla="*/ 623 h 546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2138" h="546534">
                <a:moveTo>
                  <a:pt x="150126" y="82510"/>
                </a:moveTo>
                <a:cubicBezTo>
                  <a:pt x="136738" y="99245"/>
                  <a:pt x="82722" y="162726"/>
                  <a:pt x="68239" y="191692"/>
                </a:cubicBezTo>
                <a:cubicBezTo>
                  <a:pt x="61805" y="204559"/>
                  <a:pt x="61025" y="219768"/>
                  <a:pt x="54591" y="232635"/>
                </a:cubicBezTo>
                <a:cubicBezTo>
                  <a:pt x="47256" y="247306"/>
                  <a:pt x="33958" y="258590"/>
                  <a:pt x="27296" y="273579"/>
                </a:cubicBezTo>
                <a:cubicBezTo>
                  <a:pt x="15611" y="299871"/>
                  <a:pt x="0" y="355465"/>
                  <a:pt x="0" y="355465"/>
                </a:cubicBezTo>
                <a:cubicBezTo>
                  <a:pt x="4549" y="391859"/>
                  <a:pt x="7087" y="428561"/>
                  <a:pt x="13648" y="464647"/>
                </a:cubicBezTo>
                <a:cubicBezTo>
                  <a:pt x="16222" y="478801"/>
                  <a:pt x="18309" y="494357"/>
                  <a:pt x="27296" y="505591"/>
                </a:cubicBezTo>
                <a:cubicBezTo>
                  <a:pt x="37542" y="518399"/>
                  <a:pt x="53568" y="525551"/>
                  <a:pt x="68239" y="532886"/>
                </a:cubicBezTo>
                <a:cubicBezTo>
                  <a:pt x="81106" y="539320"/>
                  <a:pt x="95534" y="541985"/>
                  <a:pt x="109182" y="546534"/>
                </a:cubicBezTo>
                <a:lnTo>
                  <a:pt x="300251" y="532886"/>
                </a:lnTo>
                <a:cubicBezTo>
                  <a:pt x="330825" y="520996"/>
                  <a:pt x="336645" y="478295"/>
                  <a:pt x="354842" y="451000"/>
                </a:cubicBezTo>
                <a:lnTo>
                  <a:pt x="382138" y="410056"/>
                </a:lnTo>
                <a:cubicBezTo>
                  <a:pt x="377589" y="360014"/>
                  <a:pt x="379019" y="309064"/>
                  <a:pt x="368490" y="259931"/>
                </a:cubicBezTo>
                <a:cubicBezTo>
                  <a:pt x="365053" y="243893"/>
                  <a:pt x="353538" y="229789"/>
                  <a:pt x="341194" y="218988"/>
                </a:cubicBezTo>
                <a:cubicBezTo>
                  <a:pt x="283435" y="168449"/>
                  <a:pt x="274599" y="169494"/>
                  <a:pt x="218364" y="150749"/>
                </a:cubicBezTo>
                <a:cubicBezTo>
                  <a:pt x="204716" y="141650"/>
                  <a:pt x="189019" y="135051"/>
                  <a:pt x="177421" y="123453"/>
                </a:cubicBezTo>
                <a:cubicBezTo>
                  <a:pt x="165823" y="111855"/>
                  <a:pt x="152446" y="98748"/>
                  <a:pt x="150126" y="82510"/>
                </a:cubicBezTo>
                <a:cubicBezTo>
                  <a:pt x="147473" y="63942"/>
                  <a:pt x="149532" y="40126"/>
                  <a:pt x="163773" y="27919"/>
                </a:cubicBezTo>
                <a:cubicBezTo>
                  <a:pt x="204010" y="-6570"/>
                  <a:pt x="266875" y="623"/>
                  <a:pt x="313899" y="623"/>
                </a:cubicBezTo>
              </a:path>
            </a:pathLst>
          </a:custGeom>
          <a:noFill/>
          <a:ln w="28575">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16" name="Полилиния 15"/>
          <p:cNvSpPr/>
          <p:nvPr/>
        </p:nvSpPr>
        <p:spPr>
          <a:xfrm>
            <a:off x="2674938" y="5310188"/>
            <a:ext cx="601662" cy="1009650"/>
          </a:xfrm>
          <a:custGeom>
            <a:avLst/>
            <a:gdLst>
              <a:gd name="connsiteX0" fmla="*/ 382138 w 601938"/>
              <a:gd name="connsiteY0" fmla="*/ 573206 h 1009934"/>
              <a:gd name="connsiteX1" fmla="*/ 368490 w 601938"/>
              <a:gd name="connsiteY1" fmla="*/ 641444 h 1009934"/>
              <a:gd name="connsiteX2" fmla="*/ 354842 w 601938"/>
              <a:gd name="connsiteY2" fmla="*/ 682388 h 1009934"/>
              <a:gd name="connsiteX3" fmla="*/ 341194 w 601938"/>
              <a:gd name="connsiteY3" fmla="*/ 764274 h 1009934"/>
              <a:gd name="connsiteX4" fmla="*/ 354842 w 601938"/>
              <a:gd name="connsiteY4" fmla="*/ 928047 h 1009934"/>
              <a:gd name="connsiteX5" fmla="*/ 368490 w 601938"/>
              <a:gd name="connsiteY5" fmla="*/ 968991 h 1009934"/>
              <a:gd name="connsiteX6" fmla="*/ 450376 w 601938"/>
              <a:gd name="connsiteY6" fmla="*/ 1009934 h 1009934"/>
              <a:gd name="connsiteX7" fmla="*/ 545911 w 601938"/>
              <a:gd name="connsiteY7" fmla="*/ 982638 h 1009934"/>
              <a:gd name="connsiteX8" fmla="*/ 600502 w 601938"/>
              <a:gd name="connsiteY8" fmla="*/ 900752 h 1009934"/>
              <a:gd name="connsiteX9" fmla="*/ 586854 w 601938"/>
              <a:gd name="connsiteY9" fmla="*/ 682388 h 1009934"/>
              <a:gd name="connsiteX10" fmla="*/ 504967 w 601938"/>
              <a:gd name="connsiteY10" fmla="*/ 655092 h 1009934"/>
              <a:gd name="connsiteX11" fmla="*/ 341194 w 601938"/>
              <a:gd name="connsiteY11" fmla="*/ 600501 h 1009934"/>
              <a:gd name="connsiteX12" fmla="*/ 300251 w 601938"/>
              <a:gd name="connsiteY12" fmla="*/ 586853 h 1009934"/>
              <a:gd name="connsiteX13" fmla="*/ 218364 w 601938"/>
              <a:gd name="connsiteY13" fmla="*/ 532262 h 1009934"/>
              <a:gd name="connsiteX14" fmla="*/ 191069 w 601938"/>
              <a:gd name="connsiteY14" fmla="*/ 491319 h 1009934"/>
              <a:gd name="connsiteX15" fmla="*/ 150126 w 601938"/>
              <a:gd name="connsiteY15" fmla="*/ 477671 h 1009934"/>
              <a:gd name="connsiteX16" fmla="*/ 136478 w 601938"/>
              <a:gd name="connsiteY16" fmla="*/ 436728 h 1009934"/>
              <a:gd name="connsiteX17" fmla="*/ 68239 w 601938"/>
              <a:gd name="connsiteY17" fmla="*/ 368489 h 1009934"/>
              <a:gd name="connsiteX18" fmla="*/ 40943 w 601938"/>
              <a:gd name="connsiteY18" fmla="*/ 286603 h 1009934"/>
              <a:gd name="connsiteX19" fmla="*/ 27296 w 601938"/>
              <a:gd name="connsiteY19" fmla="*/ 232012 h 1009934"/>
              <a:gd name="connsiteX20" fmla="*/ 0 w 601938"/>
              <a:gd name="connsiteY20" fmla="*/ 150125 h 1009934"/>
              <a:gd name="connsiteX21" fmla="*/ 0 w 601938"/>
              <a:gd name="connsiteY21" fmla="*/ 0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1938" h="1009934">
                <a:moveTo>
                  <a:pt x="382138" y="573206"/>
                </a:moveTo>
                <a:cubicBezTo>
                  <a:pt x="377589" y="595952"/>
                  <a:pt x="374116" y="618940"/>
                  <a:pt x="368490" y="641444"/>
                </a:cubicBezTo>
                <a:cubicBezTo>
                  <a:pt x="365001" y="655401"/>
                  <a:pt x="357963" y="668344"/>
                  <a:pt x="354842" y="682388"/>
                </a:cubicBezTo>
                <a:cubicBezTo>
                  <a:pt x="348839" y="709401"/>
                  <a:pt x="345743" y="736979"/>
                  <a:pt x="341194" y="764274"/>
                </a:cubicBezTo>
                <a:cubicBezTo>
                  <a:pt x="345743" y="818865"/>
                  <a:pt x="347602" y="873747"/>
                  <a:pt x="354842" y="928047"/>
                </a:cubicBezTo>
                <a:cubicBezTo>
                  <a:pt x="356743" y="942307"/>
                  <a:pt x="359503" y="957757"/>
                  <a:pt x="368490" y="968991"/>
                </a:cubicBezTo>
                <a:cubicBezTo>
                  <a:pt x="387730" y="993041"/>
                  <a:pt x="423405" y="1000944"/>
                  <a:pt x="450376" y="1009934"/>
                </a:cubicBezTo>
                <a:cubicBezTo>
                  <a:pt x="450848" y="1009816"/>
                  <a:pt x="539385" y="989164"/>
                  <a:pt x="545911" y="982638"/>
                </a:cubicBezTo>
                <a:cubicBezTo>
                  <a:pt x="569108" y="959442"/>
                  <a:pt x="600502" y="900752"/>
                  <a:pt x="600502" y="900752"/>
                </a:cubicBezTo>
                <a:cubicBezTo>
                  <a:pt x="595953" y="827964"/>
                  <a:pt x="613287" y="750359"/>
                  <a:pt x="586854" y="682388"/>
                </a:cubicBezTo>
                <a:cubicBezTo>
                  <a:pt x="576426" y="655572"/>
                  <a:pt x="532263" y="664191"/>
                  <a:pt x="504967" y="655092"/>
                </a:cubicBezTo>
                <a:lnTo>
                  <a:pt x="341194" y="600501"/>
                </a:lnTo>
                <a:cubicBezTo>
                  <a:pt x="327546" y="595952"/>
                  <a:pt x="312221" y="594833"/>
                  <a:pt x="300251" y="586853"/>
                </a:cubicBezTo>
                <a:lnTo>
                  <a:pt x="218364" y="532262"/>
                </a:lnTo>
                <a:cubicBezTo>
                  <a:pt x="209266" y="518614"/>
                  <a:pt x="203877" y="501566"/>
                  <a:pt x="191069" y="491319"/>
                </a:cubicBezTo>
                <a:cubicBezTo>
                  <a:pt x="179836" y="482332"/>
                  <a:pt x="160298" y="487843"/>
                  <a:pt x="150126" y="477671"/>
                </a:cubicBezTo>
                <a:cubicBezTo>
                  <a:pt x="139954" y="467499"/>
                  <a:pt x="142912" y="449595"/>
                  <a:pt x="136478" y="436728"/>
                </a:cubicBezTo>
                <a:cubicBezTo>
                  <a:pt x="113732" y="391236"/>
                  <a:pt x="109181" y="395785"/>
                  <a:pt x="68239" y="368489"/>
                </a:cubicBezTo>
                <a:cubicBezTo>
                  <a:pt x="59140" y="341194"/>
                  <a:pt x="47921" y="314516"/>
                  <a:pt x="40943" y="286603"/>
                </a:cubicBezTo>
                <a:cubicBezTo>
                  <a:pt x="36394" y="268406"/>
                  <a:pt x="32686" y="249978"/>
                  <a:pt x="27296" y="232012"/>
                </a:cubicBezTo>
                <a:cubicBezTo>
                  <a:pt x="19028" y="204453"/>
                  <a:pt x="0" y="178897"/>
                  <a:pt x="0" y="150125"/>
                </a:cubicBezTo>
                <a:lnTo>
                  <a:pt x="0" y="0"/>
                </a:lnTo>
              </a:path>
            </a:pathLst>
          </a:custGeom>
          <a:noFill/>
          <a:ln w="28575">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17" name="Полилиния 16"/>
          <p:cNvSpPr/>
          <p:nvPr/>
        </p:nvSpPr>
        <p:spPr>
          <a:xfrm>
            <a:off x="1638300" y="5378450"/>
            <a:ext cx="660400" cy="1011238"/>
          </a:xfrm>
          <a:custGeom>
            <a:avLst/>
            <a:gdLst>
              <a:gd name="connsiteX0" fmla="*/ 13648 w 668741"/>
              <a:gd name="connsiteY0" fmla="*/ 395785 h 1091820"/>
              <a:gd name="connsiteX1" fmla="*/ 81887 w 668741"/>
              <a:gd name="connsiteY1" fmla="*/ 368489 h 1091820"/>
              <a:gd name="connsiteX2" fmla="*/ 163773 w 668741"/>
              <a:gd name="connsiteY2" fmla="*/ 313898 h 1091820"/>
              <a:gd name="connsiteX3" fmla="*/ 204717 w 668741"/>
              <a:gd name="connsiteY3" fmla="*/ 286603 h 1091820"/>
              <a:gd name="connsiteX4" fmla="*/ 286603 w 668741"/>
              <a:gd name="connsiteY4" fmla="*/ 259307 h 1091820"/>
              <a:gd name="connsiteX5" fmla="*/ 368490 w 668741"/>
              <a:gd name="connsiteY5" fmla="*/ 232012 h 1091820"/>
              <a:gd name="connsiteX6" fmla="*/ 614150 w 668741"/>
              <a:gd name="connsiteY6" fmla="*/ 218364 h 1091820"/>
              <a:gd name="connsiteX7" fmla="*/ 641445 w 668741"/>
              <a:gd name="connsiteY7" fmla="*/ 177420 h 1091820"/>
              <a:gd name="connsiteX8" fmla="*/ 668741 w 668741"/>
              <a:gd name="connsiteY8" fmla="*/ 95534 h 1091820"/>
              <a:gd name="connsiteX9" fmla="*/ 627797 w 668741"/>
              <a:gd name="connsiteY9" fmla="*/ 68238 h 1091820"/>
              <a:gd name="connsiteX10" fmla="*/ 545911 w 668741"/>
              <a:gd name="connsiteY10" fmla="*/ 40943 h 1091820"/>
              <a:gd name="connsiteX11" fmla="*/ 504968 w 668741"/>
              <a:gd name="connsiteY11" fmla="*/ 13647 h 1091820"/>
              <a:gd name="connsiteX12" fmla="*/ 409433 w 668741"/>
              <a:gd name="connsiteY12" fmla="*/ 0 h 1091820"/>
              <a:gd name="connsiteX13" fmla="*/ 68239 w 668741"/>
              <a:gd name="connsiteY13" fmla="*/ 13647 h 1091820"/>
              <a:gd name="connsiteX14" fmla="*/ 27296 w 668741"/>
              <a:gd name="connsiteY14" fmla="*/ 40943 h 1091820"/>
              <a:gd name="connsiteX15" fmla="*/ 0 w 668741"/>
              <a:gd name="connsiteY15" fmla="*/ 122829 h 1091820"/>
              <a:gd name="connsiteX16" fmla="*/ 13648 w 668741"/>
              <a:gd name="connsiteY16" fmla="*/ 272955 h 1091820"/>
              <a:gd name="connsiteX17" fmla="*/ 40944 w 668741"/>
              <a:gd name="connsiteY17" fmla="*/ 354841 h 1091820"/>
              <a:gd name="connsiteX18" fmla="*/ 54591 w 668741"/>
              <a:gd name="connsiteY18" fmla="*/ 928047 h 1091820"/>
              <a:gd name="connsiteX19" fmla="*/ 95535 w 668741"/>
              <a:gd name="connsiteY19" fmla="*/ 1064525 h 1091820"/>
              <a:gd name="connsiteX20" fmla="*/ 136478 w 668741"/>
              <a:gd name="connsiteY20" fmla="*/ 1091820 h 109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8741" h="1091820">
                <a:moveTo>
                  <a:pt x="13648" y="395785"/>
                </a:moveTo>
                <a:cubicBezTo>
                  <a:pt x="36394" y="386686"/>
                  <a:pt x="60380" y="380220"/>
                  <a:pt x="81887" y="368489"/>
                </a:cubicBezTo>
                <a:cubicBezTo>
                  <a:pt x="110686" y="352780"/>
                  <a:pt x="136478" y="332095"/>
                  <a:pt x="163773" y="313898"/>
                </a:cubicBezTo>
                <a:cubicBezTo>
                  <a:pt x="177421" y="304799"/>
                  <a:pt x="189156" y="291790"/>
                  <a:pt x="204717" y="286603"/>
                </a:cubicBezTo>
                <a:lnTo>
                  <a:pt x="286603" y="259307"/>
                </a:lnTo>
                <a:cubicBezTo>
                  <a:pt x="286605" y="259306"/>
                  <a:pt x="368487" y="232012"/>
                  <a:pt x="368490" y="232012"/>
                </a:cubicBezTo>
                <a:lnTo>
                  <a:pt x="614150" y="218364"/>
                </a:lnTo>
                <a:cubicBezTo>
                  <a:pt x="623248" y="204716"/>
                  <a:pt x="634783" y="192409"/>
                  <a:pt x="641445" y="177420"/>
                </a:cubicBezTo>
                <a:cubicBezTo>
                  <a:pt x="653130" y="151128"/>
                  <a:pt x="668741" y="95534"/>
                  <a:pt x="668741" y="95534"/>
                </a:cubicBezTo>
                <a:cubicBezTo>
                  <a:pt x="655093" y="86435"/>
                  <a:pt x="642786" y="74900"/>
                  <a:pt x="627797" y="68238"/>
                </a:cubicBezTo>
                <a:cubicBezTo>
                  <a:pt x="601505" y="56553"/>
                  <a:pt x="569850" y="56903"/>
                  <a:pt x="545911" y="40943"/>
                </a:cubicBezTo>
                <a:cubicBezTo>
                  <a:pt x="532263" y="31844"/>
                  <a:pt x="520679" y="18360"/>
                  <a:pt x="504968" y="13647"/>
                </a:cubicBezTo>
                <a:cubicBezTo>
                  <a:pt x="474156" y="4404"/>
                  <a:pt x="441278" y="4549"/>
                  <a:pt x="409433" y="0"/>
                </a:cubicBezTo>
                <a:cubicBezTo>
                  <a:pt x="295702" y="4549"/>
                  <a:pt x="181414" y="1521"/>
                  <a:pt x="68239" y="13647"/>
                </a:cubicBezTo>
                <a:cubicBezTo>
                  <a:pt x="51930" y="15394"/>
                  <a:pt x="35989" y="27034"/>
                  <a:pt x="27296" y="40943"/>
                </a:cubicBezTo>
                <a:cubicBezTo>
                  <a:pt x="12047" y="65341"/>
                  <a:pt x="0" y="122829"/>
                  <a:pt x="0" y="122829"/>
                </a:cubicBezTo>
                <a:cubicBezTo>
                  <a:pt x="4549" y="172871"/>
                  <a:pt x="4915" y="223471"/>
                  <a:pt x="13648" y="272955"/>
                </a:cubicBezTo>
                <a:cubicBezTo>
                  <a:pt x="18648" y="301289"/>
                  <a:pt x="40944" y="354841"/>
                  <a:pt x="40944" y="354841"/>
                </a:cubicBezTo>
                <a:cubicBezTo>
                  <a:pt x="45493" y="545910"/>
                  <a:pt x="46289" y="737105"/>
                  <a:pt x="54591" y="928047"/>
                </a:cubicBezTo>
                <a:cubicBezTo>
                  <a:pt x="55406" y="946801"/>
                  <a:pt x="92696" y="1062633"/>
                  <a:pt x="95535" y="1064525"/>
                </a:cubicBezTo>
                <a:lnTo>
                  <a:pt x="136478" y="1091820"/>
                </a:lnTo>
              </a:path>
            </a:pathLst>
          </a:custGeom>
          <a:noFill/>
          <a:ln w="28575">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solidFill>
                <a:srgbClr val="FF0000"/>
              </a:solidFill>
            </a:endParaRPr>
          </a:p>
        </p:txBody>
      </p:sp>
      <p:sp>
        <p:nvSpPr>
          <p:cNvPr id="57361" name="TextBox 26"/>
          <p:cNvSpPr txBox="1">
            <a:spLocks noChangeArrowheads="1"/>
          </p:cNvSpPr>
          <p:nvPr/>
        </p:nvSpPr>
        <p:spPr bwMode="auto">
          <a:xfrm>
            <a:off x="1706563" y="6143625"/>
            <a:ext cx="66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2400" b="1"/>
              <a:t>СО</a:t>
            </a:r>
            <a:r>
              <a:rPr lang="ru-RU" altLang="ru-RU" sz="2400" b="1" baseline="-25000"/>
              <a:t>2</a:t>
            </a:r>
          </a:p>
        </p:txBody>
      </p:sp>
      <p:sp>
        <p:nvSpPr>
          <p:cNvPr id="57362" name="Прямоугольник 7"/>
          <p:cNvSpPr>
            <a:spLocks noChangeArrowheads="1"/>
          </p:cNvSpPr>
          <p:nvPr/>
        </p:nvSpPr>
        <p:spPr bwMode="auto">
          <a:xfrm>
            <a:off x="4767263" y="1125538"/>
            <a:ext cx="15128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ru-RU" sz="1800"/>
              <a:t>Mitochondrial</a:t>
            </a:r>
            <a:endParaRPr lang="ru-RU" altLang="ru-RU" sz="1800"/>
          </a:p>
        </p:txBody>
      </p:sp>
      <p:sp>
        <p:nvSpPr>
          <p:cNvPr id="57363" name="TextBox 23"/>
          <p:cNvSpPr txBox="1">
            <a:spLocks noChangeArrowheads="1"/>
          </p:cNvSpPr>
          <p:nvPr/>
        </p:nvSpPr>
        <p:spPr bwMode="auto">
          <a:xfrm>
            <a:off x="2366963" y="3138488"/>
            <a:ext cx="11493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80000"/>
              </a:lnSpc>
              <a:spcBef>
                <a:spcPct val="0"/>
              </a:spcBef>
              <a:buFontTx/>
              <a:buNone/>
            </a:pPr>
            <a:r>
              <a:rPr lang="ru-RU" altLang="ru-RU" sz="2000" b="1"/>
              <a:t>+ </a:t>
            </a:r>
            <a:r>
              <a:rPr lang="en-GB" altLang="ru-RU" sz="2000" b="1"/>
              <a:t>Pi</a:t>
            </a:r>
            <a:endParaRPr lang="ru-RU" altLang="ru-RU" sz="2000" b="1"/>
          </a:p>
          <a:p>
            <a:pPr algn="ctr" eaLnBrk="1" hangingPunct="1">
              <a:lnSpc>
                <a:spcPct val="80000"/>
              </a:lnSpc>
              <a:spcBef>
                <a:spcPct val="0"/>
              </a:spcBef>
              <a:buFontTx/>
              <a:buNone/>
            </a:pPr>
            <a:r>
              <a:rPr lang="ru-RU" altLang="ru-RU" sz="2000" b="1"/>
              <a:t>( Н</a:t>
            </a:r>
            <a:r>
              <a:rPr lang="ru-RU" altLang="ru-RU" sz="2000" b="1" baseline="-25000"/>
              <a:t>3</a:t>
            </a:r>
            <a:r>
              <a:rPr lang="ru-RU" altLang="ru-RU" sz="2000" b="1"/>
              <a:t>РО</a:t>
            </a:r>
            <a:r>
              <a:rPr lang="ru-RU" altLang="ru-RU" sz="2000" b="1" baseline="-25000"/>
              <a:t>4 </a:t>
            </a:r>
            <a:r>
              <a:rPr lang="ru-RU" altLang="ru-RU" sz="2000" b="1"/>
              <a:t>)</a:t>
            </a:r>
          </a:p>
        </p:txBody>
      </p:sp>
      <p:sp>
        <p:nvSpPr>
          <p:cNvPr id="26" name="TextBox 25"/>
          <p:cNvSpPr txBox="1">
            <a:spLocks noChangeArrowheads="1"/>
          </p:cNvSpPr>
          <p:nvPr/>
        </p:nvSpPr>
        <p:spPr bwMode="auto">
          <a:xfrm>
            <a:off x="1247775" y="3378200"/>
            <a:ext cx="781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2400"/>
              <a:t>НОН</a:t>
            </a:r>
          </a:p>
        </p:txBody>
      </p:sp>
      <p:sp>
        <p:nvSpPr>
          <p:cNvPr id="9" name="Полилиния 8"/>
          <p:cNvSpPr/>
          <p:nvPr/>
        </p:nvSpPr>
        <p:spPr>
          <a:xfrm>
            <a:off x="1136650" y="2484438"/>
            <a:ext cx="2206625" cy="1371600"/>
          </a:xfrm>
          <a:custGeom>
            <a:avLst/>
            <a:gdLst>
              <a:gd name="connsiteX0" fmla="*/ 1137139 w 2206015"/>
              <a:gd name="connsiteY0" fmla="*/ 1371600 h 1371600"/>
              <a:gd name="connsiteX1" fmla="*/ 1359877 w 2206015"/>
              <a:gd name="connsiteY1" fmla="*/ 1359877 h 1371600"/>
              <a:gd name="connsiteX2" fmla="*/ 1746739 w 2206015"/>
              <a:gd name="connsiteY2" fmla="*/ 1336431 h 1371600"/>
              <a:gd name="connsiteX3" fmla="*/ 1781908 w 2206015"/>
              <a:gd name="connsiteY3" fmla="*/ 1324708 h 1371600"/>
              <a:gd name="connsiteX4" fmla="*/ 1899139 w 2206015"/>
              <a:gd name="connsiteY4" fmla="*/ 1301262 h 1371600"/>
              <a:gd name="connsiteX5" fmla="*/ 1969477 w 2206015"/>
              <a:gd name="connsiteY5" fmla="*/ 1277815 h 1371600"/>
              <a:gd name="connsiteX6" fmla="*/ 2063262 w 2206015"/>
              <a:gd name="connsiteY6" fmla="*/ 1207477 h 1371600"/>
              <a:gd name="connsiteX7" fmla="*/ 2098431 w 2206015"/>
              <a:gd name="connsiteY7" fmla="*/ 1195754 h 1371600"/>
              <a:gd name="connsiteX8" fmla="*/ 2133600 w 2206015"/>
              <a:gd name="connsiteY8" fmla="*/ 1172308 h 1371600"/>
              <a:gd name="connsiteX9" fmla="*/ 2180493 w 2206015"/>
              <a:gd name="connsiteY9" fmla="*/ 1125415 h 1371600"/>
              <a:gd name="connsiteX10" fmla="*/ 2168770 w 2206015"/>
              <a:gd name="connsiteY10" fmla="*/ 1031631 h 1371600"/>
              <a:gd name="connsiteX11" fmla="*/ 2086708 w 2206015"/>
              <a:gd name="connsiteY11" fmla="*/ 1055077 h 1371600"/>
              <a:gd name="connsiteX12" fmla="*/ 2051539 w 2206015"/>
              <a:gd name="connsiteY12" fmla="*/ 1078523 h 1371600"/>
              <a:gd name="connsiteX13" fmla="*/ 2039816 w 2206015"/>
              <a:gd name="connsiteY13" fmla="*/ 1113692 h 1371600"/>
              <a:gd name="connsiteX14" fmla="*/ 2004647 w 2206015"/>
              <a:gd name="connsiteY14" fmla="*/ 1125415 h 1371600"/>
              <a:gd name="connsiteX15" fmla="*/ 1981200 w 2206015"/>
              <a:gd name="connsiteY15" fmla="*/ 1148862 h 1371600"/>
              <a:gd name="connsiteX16" fmla="*/ 1946031 w 2206015"/>
              <a:gd name="connsiteY16" fmla="*/ 1160585 h 1371600"/>
              <a:gd name="connsiteX17" fmla="*/ 1875693 w 2206015"/>
              <a:gd name="connsiteY17" fmla="*/ 1195754 h 1371600"/>
              <a:gd name="connsiteX18" fmla="*/ 1817077 w 2206015"/>
              <a:gd name="connsiteY18" fmla="*/ 1160585 h 1371600"/>
              <a:gd name="connsiteX19" fmla="*/ 1793631 w 2206015"/>
              <a:gd name="connsiteY19" fmla="*/ 1090246 h 1371600"/>
              <a:gd name="connsiteX20" fmla="*/ 1758462 w 2206015"/>
              <a:gd name="connsiteY20" fmla="*/ 1066800 h 1371600"/>
              <a:gd name="connsiteX21" fmla="*/ 1746739 w 2206015"/>
              <a:gd name="connsiteY21" fmla="*/ 1031631 h 1371600"/>
              <a:gd name="connsiteX22" fmla="*/ 1617785 w 2206015"/>
              <a:gd name="connsiteY22" fmla="*/ 1078523 h 1371600"/>
              <a:gd name="connsiteX23" fmla="*/ 1606062 w 2206015"/>
              <a:gd name="connsiteY23" fmla="*/ 1125415 h 1371600"/>
              <a:gd name="connsiteX24" fmla="*/ 1547447 w 2206015"/>
              <a:gd name="connsiteY24" fmla="*/ 1172308 h 1371600"/>
              <a:gd name="connsiteX25" fmla="*/ 1488831 w 2206015"/>
              <a:gd name="connsiteY25" fmla="*/ 1207477 h 1371600"/>
              <a:gd name="connsiteX26" fmla="*/ 1277816 w 2206015"/>
              <a:gd name="connsiteY26" fmla="*/ 1195754 h 1371600"/>
              <a:gd name="connsiteX27" fmla="*/ 1242647 w 2206015"/>
              <a:gd name="connsiteY27" fmla="*/ 1172308 h 1371600"/>
              <a:gd name="connsiteX28" fmla="*/ 1195754 w 2206015"/>
              <a:gd name="connsiteY28" fmla="*/ 1125415 h 1371600"/>
              <a:gd name="connsiteX29" fmla="*/ 1160585 w 2206015"/>
              <a:gd name="connsiteY29" fmla="*/ 1055077 h 1371600"/>
              <a:gd name="connsiteX30" fmla="*/ 1090247 w 2206015"/>
              <a:gd name="connsiteY30" fmla="*/ 1008185 h 1371600"/>
              <a:gd name="connsiteX31" fmla="*/ 1066800 w 2206015"/>
              <a:gd name="connsiteY31" fmla="*/ 984738 h 1371600"/>
              <a:gd name="connsiteX32" fmla="*/ 996462 w 2206015"/>
              <a:gd name="connsiteY32" fmla="*/ 937846 h 1371600"/>
              <a:gd name="connsiteX33" fmla="*/ 961293 w 2206015"/>
              <a:gd name="connsiteY33" fmla="*/ 914400 h 1371600"/>
              <a:gd name="connsiteX34" fmla="*/ 937847 w 2206015"/>
              <a:gd name="connsiteY34" fmla="*/ 879231 h 1371600"/>
              <a:gd name="connsiteX35" fmla="*/ 890954 w 2206015"/>
              <a:gd name="connsiteY35" fmla="*/ 832338 h 1371600"/>
              <a:gd name="connsiteX36" fmla="*/ 832339 w 2206015"/>
              <a:gd name="connsiteY36" fmla="*/ 773723 h 1371600"/>
              <a:gd name="connsiteX37" fmla="*/ 762000 w 2206015"/>
              <a:gd name="connsiteY37" fmla="*/ 715108 h 1371600"/>
              <a:gd name="connsiteX38" fmla="*/ 703385 w 2206015"/>
              <a:gd name="connsiteY38" fmla="*/ 668215 h 1371600"/>
              <a:gd name="connsiteX39" fmla="*/ 679939 w 2206015"/>
              <a:gd name="connsiteY39" fmla="*/ 633046 h 1371600"/>
              <a:gd name="connsiteX40" fmla="*/ 644770 w 2206015"/>
              <a:gd name="connsiteY40" fmla="*/ 609600 h 1371600"/>
              <a:gd name="connsiteX41" fmla="*/ 621324 w 2206015"/>
              <a:gd name="connsiteY41" fmla="*/ 574431 h 1371600"/>
              <a:gd name="connsiteX42" fmla="*/ 574431 w 2206015"/>
              <a:gd name="connsiteY42" fmla="*/ 527538 h 1371600"/>
              <a:gd name="connsiteX43" fmla="*/ 515816 w 2206015"/>
              <a:gd name="connsiteY43" fmla="*/ 422031 h 1371600"/>
              <a:gd name="connsiteX44" fmla="*/ 492370 w 2206015"/>
              <a:gd name="connsiteY44" fmla="*/ 386862 h 1371600"/>
              <a:gd name="connsiteX45" fmla="*/ 480647 w 2206015"/>
              <a:gd name="connsiteY45" fmla="*/ 351692 h 1371600"/>
              <a:gd name="connsiteX46" fmla="*/ 457200 w 2206015"/>
              <a:gd name="connsiteY46" fmla="*/ 328246 h 1371600"/>
              <a:gd name="connsiteX47" fmla="*/ 422031 w 2206015"/>
              <a:gd name="connsiteY47" fmla="*/ 222738 h 1371600"/>
              <a:gd name="connsiteX48" fmla="*/ 410308 w 2206015"/>
              <a:gd name="connsiteY48" fmla="*/ 187569 h 1371600"/>
              <a:gd name="connsiteX49" fmla="*/ 328247 w 2206015"/>
              <a:gd name="connsiteY49" fmla="*/ 93785 h 1371600"/>
              <a:gd name="connsiteX50" fmla="*/ 234462 w 2206015"/>
              <a:gd name="connsiteY50" fmla="*/ 11723 h 1371600"/>
              <a:gd name="connsiteX51" fmla="*/ 199293 w 2206015"/>
              <a:gd name="connsiteY51" fmla="*/ 0 h 1371600"/>
              <a:gd name="connsiteX52" fmla="*/ 58616 w 2206015"/>
              <a:gd name="connsiteY52" fmla="*/ 11723 h 1371600"/>
              <a:gd name="connsiteX53" fmla="*/ 23447 w 2206015"/>
              <a:gd name="connsiteY53" fmla="*/ 35169 h 1371600"/>
              <a:gd name="connsiteX54" fmla="*/ 0 w 2206015"/>
              <a:gd name="connsiteY54" fmla="*/ 105508 h 1371600"/>
              <a:gd name="connsiteX55" fmla="*/ 23447 w 2206015"/>
              <a:gd name="connsiteY55" fmla="*/ 293077 h 1371600"/>
              <a:gd name="connsiteX56" fmla="*/ 35170 w 2206015"/>
              <a:gd name="connsiteY56" fmla="*/ 328246 h 1371600"/>
              <a:gd name="connsiteX57" fmla="*/ 82062 w 2206015"/>
              <a:gd name="connsiteY57" fmla="*/ 386862 h 1371600"/>
              <a:gd name="connsiteX58" fmla="*/ 128954 w 2206015"/>
              <a:gd name="connsiteY58" fmla="*/ 433754 h 1371600"/>
              <a:gd name="connsiteX59" fmla="*/ 187570 w 2206015"/>
              <a:gd name="connsiteY59" fmla="*/ 480646 h 1371600"/>
              <a:gd name="connsiteX60" fmla="*/ 257908 w 2206015"/>
              <a:gd name="connsiteY60" fmla="*/ 527538 h 1371600"/>
              <a:gd name="connsiteX61" fmla="*/ 316524 w 2206015"/>
              <a:gd name="connsiteY61" fmla="*/ 574431 h 1371600"/>
              <a:gd name="connsiteX62" fmla="*/ 339970 w 2206015"/>
              <a:gd name="connsiteY62" fmla="*/ 609600 h 1371600"/>
              <a:gd name="connsiteX63" fmla="*/ 375139 w 2206015"/>
              <a:gd name="connsiteY63" fmla="*/ 621323 h 1371600"/>
              <a:gd name="connsiteX64" fmla="*/ 410308 w 2206015"/>
              <a:gd name="connsiteY64" fmla="*/ 644769 h 1371600"/>
              <a:gd name="connsiteX65" fmla="*/ 445477 w 2206015"/>
              <a:gd name="connsiteY65" fmla="*/ 679938 h 1371600"/>
              <a:gd name="connsiteX66" fmla="*/ 515816 w 2206015"/>
              <a:gd name="connsiteY66" fmla="*/ 726831 h 1371600"/>
              <a:gd name="connsiteX67" fmla="*/ 562708 w 2206015"/>
              <a:gd name="connsiteY67" fmla="*/ 762000 h 1371600"/>
              <a:gd name="connsiteX68" fmla="*/ 597877 w 2206015"/>
              <a:gd name="connsiteY68" fmla="*/ 773723 h 1371600"/>
              <a:gd name="connsiteX69" fmla="*/ 656493 w 2206015"/>
              <a:gd name="connsiteY69" fmla="*/ 820615 h 1371600"/>
              <a:gd name="connsiteX70" fmla="*/ 691662 w 2206015"/>
              <a:gd name="connsiteY70" fmla="*/ 832338 h 1371600"/>
              <a:gd name="connsiteX71" fmla="*/ 750277 w 2206015"/>
              <a:gd name="connsiteY71" fmla="*/ 879231 h 1371600"/>
              <a:gd name="connsiteX72" fmla="*/ 773724 w 2206015"/>
              <a:gd name="connsiteY72" fmla="*/ 902677 h 1371600"/>
              <a:gd name="connsiteX73" fmla="*/ 808893 w 2206015"/>
              <a:gd name="connsiteY73" fmla="*/ 926123 h 1371600"/>
              <a:gd name="connsiteX74" fmla="*/ 844062 w 2206015"/>
              <a:gd name="connsiteY74" fmla="*/ 961292 h 1371600"/>
              <a:gd name="connsiteX75" fmla="*/ 879231 w 2206015"/>
              <a:gd name="connsiteY75" fmla="*/ 984738 h 1371600"/>
              <a:gd name="connsiteX76" fmla="*/ 926124 w 2206015"/>
              <a:gd name="connsiteY76" fmla="*/ 1031631 h 1371600"/>
              <a:gd name="connsiteX77" fmla="*/ 961293 w 2206015"/>
              <a:gd name="connsiteY77" fmla="*/ 1066800 h 1371600"/>
              <a:gd name="connsiteX78" fmla="*/ 996462 w 2206015"/>
              <a:gd name="connsiteY78" fmla="*/ 1090246 h 1371600"/>
              <a:gd name="connsiteX79" fmla="*/ 1043354 w 2206015"/>
              <a:gd name="connsiteY79" fmla="*/ 1148862 h 1371600"/>
              <a:gd name="connsiteX80" fmla="*/ 1078524 w 2206015"/>
              <a:gd name="connsiteY80" fmla="*/ 1172308 h 1371600"/>
              <a:gd name="connsiteX81" fmla="*/ 1125416 w 2206015"/>
              <a:gd name="connsiteY81" fmla="*/ 1242646 h 1371600"/>
              <a:gd name="connsiteX82" fmla="*/ 1148862 w 2206015"/>
              <a:gd name="connsiteY82" fmla="*/ 1277815 h 1371600"/>
              <a:gd name="connsiteX83" fmla="*/ 1160585 w 2206015"/>
              <a:gd name="connsiteY83" fmla="*/ 1312985 h 1371600"/>
              <a:gd name="connsiteX84" fmla="*/ 996462 w 2206015"/>
              <a:gd name="connsiteY84" fmla="*/ 1348154 h 1371600"/>
              <a:gd name="connsiteX85" fmla="*/ 961293 w 2206015"/>
              <a:gd name="connsiteY85" fmla="*/ 1324708 h 1371600"/>
              <a:gd name="connsiteX86" fmla="*/ 844062 w 2206015"/>
              <a:gd name="connsiteY86" fmla="*/ 1289538 h 1371600"/>
              <a:gd name="connsiteX87" fmla="*/ 773724 w 2206015"/>
              <a:gd name="connsiteY87" fmla="*/ 1266092 h 1371600"/>
              <a:gd name="connsiteX88" fmla="*/ 691662 w 2206015"/>
              <a:gd name="connsiteY88" fmla="*/ 1266092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206015" h="1371600">
                <a:moveTo>
                  <a:pt x="1137139" y="1371600"/>
                </a:moveTo>
                <a:lnTo>
                  <a:pt x="1359877" y="1359877"/>
                </a:lnTo>
                <a:cubicBezTo>
                  <a:pt x="1712497" y="1344205"/>
                  <a:pt x="1558532" y="1363317"/>
                  <a:pt x="1746739" y="1336431"/>
                </a:cubicBezTo>
                <a:cubicBezTo>
                  <a:pt x="1758462" y="1332523"/>
                  <a:pt x="1769845" y="1327389"/>
                  <a:pt x="1781908" y="1324708"/>
                </a:cubicBezTo>
                <a:cubicBezTo>
                  <a:pt x="1863380" y="1306603"/>
                  <a:pt x="1832413" y="1321280"/>
                  <a:pt x="1899139" y="1301262"/>
                </a:cubicBezTo>
                <a:cubicBezTo>
                  <a:pt x="1922811" y="1294160"/>
                  <a:pt x="1969477" y="1277815"/>
                  <a:pt x="1969477" y="1277815"/>
                </a:cubicBezTo>
                <a:cubicBezTo>
                  <a:pt x="1997250" y="1250043"/>
                  <a:pt x="2023497" y="1220732"/>
                  <a:pt x="2063262" y="1207477"/>
                </a:cubicBezTo>
                <a:cubicBezTo>
                  <a:pt x="2074985" y="1203569"/>
                  <a:pt x="2087378" y="1201280"/>
                  <a:pt x="2098431" y="1195754"/>
                </a:cubicBezTo>
                <a:cubicBezTo>
                  <a:pt x="2111033" y="1189453"/>
                  <a:pt x="2122903" y="1181477"/>
                  <a:pt x="2133600" y="1172308"/>
                </a:cubicBezTo>
                <a:cubicBezTo>
                  <a:pt x="2150384" y="1157922"/>
                  <a:pt x="2180493" y="1125415"/>
                  <a:pt x="2180493" y="1125415"/>
                </a:cubicBezTo>
                <a:cubicBezTo>
                  <a:pt x="2208394" y="1041711"/>
                  <a:pt x="2224503" y="1068786"/>
                  <a:pt x="2168770" y="1031631"/>
                </a:cubicBezTo>
                <a:cubicBezTo>
                  <a:pt x="2153745" y="1035387"/>
                  <a:pt x="2103527" y="1046668"/>
                  <a:pt x="2086708" y="1055077"/>
                </a:cubicBezTo>
                <a:cubicBezTo>
                  <a:pt x="2074106" y="1061378"/>
                  <a:pt x="2063262" y="1070708"/>
                  <a:pt x="2051539" y="1078523"/>
                </a:cubicBezTo>
                <a:cubicBezTo>
                  <a:pt x="2047631" y="1090246"/>
                  <a:pt x="2048554" y="1104954"/>
                  <a:pt x="2039816" y="1113692"/>
                </a:cubicBezTo>
                <a:cubicBezTo>
                  <a:pt x="2031078" y="1122430"/>
                  <a:pt x="2015243" y="1119057"/>
                  <a:pt x="2004647" y="1125415"/>
                </a:cubicBezTo>
                <a:cubicBezTo>
                  <a:pt x="1995169" y="1131102"/>
                  <a:pt x="1990678" y="1143175"/>
                  <a:pt x="1981200" y="1148862"/>
                </a:cubicBezTo>
                <a:cubicBezTo>
                  <a:pt x="1970604" y="1155220"/>
                  <a:pt x="1957084" y="1155059"/>
                  <a:pt x="1946031" y="1160585"/>
                </a:cubicBezTo>
                <a:cubicBezTo>
                  <a:pt x="1855129" y="1206036"/>
                  <a:pt x="1964091" y="1166288"/>
                  <a:pt x="1875693" y="1195754"/>
                </a:cubicBezTo>
                <a:cubicBezTo>
                  <a:pt x="1851629" y="1187733"/>
                  <a:pt x="1829950" y="1186331"/>
                  <a:pt x="1817077" y="1160585"/>
                </a:cubicBezTo>
                <a:cubicBezTo>
                  <a:pt x="1806024" y="1138480"/>
                  <a:pt x="1814195" y="1103955"/>
                  <a:pt x="1793631" y="1090246"/>
                </a:cubicBezTo>
                <a:lnTo>
                  <a:pt x="1758462" y="1066800"/>
                </a:lnTo>
                <a:cubicBezTo>
                  <a:pt x="1754554" y="1055077"/>
                  <a:pt x="1758856" y="1034054"/>
                  <a:pt x="1746739" y="1031631"/>
                </a:cubicBezTo>
                <a:cubicBezTo>
                  <a:pt x="1649099" y="1012103"/>
                  <a:pt x="1652151" y="1026974"/>
                  <a:pt x="1617785" y="1078523"/>
                </a:cubicBezTo>
                <a:cubicBezTo>
                  <a:pt x="1613877" y="1094154"/>
                  <a:pt x="1613267" y="1111004"/>
                  <a:pt x="1606062" y="1125415"/>
                </a:cubicBezTo>
                <a:cubicBezTo>
                  <a:pt x="1596626" y="1144287"/>
                  <a:pt x="1561254" y="1161262"/>
                  <a:pt x="1547447" y="1172308"/>
                </a:cubicBezTo>
                <a:cubicBezTo>
                  <a:pt x="1501470" y="1209089"/>
                  <a:pt x="1549905" y="1187119"/>
                  <a:pt x="1488831" y="1207477"/>
                </a:cubicBezTo>
                <a:cubicBezTo>
                  <a:pt x="1418493" y="1203569"/>
                  <a:pt x="1347555" y="1205717"/>
                  <a:pt x="1277816" y="1195754"/>
                </a:cubicBezTo>
                <a:cubicBezTo>
                  <a:pt x="1263868" y="1193761"/>
                  <a:pt x="1253344" y="1181477"/>
                  <a:pt x="1242647" y="1172308"/>
                </a:cubicBezTo>
                <a:cubicBezTo>
                  <a:pt x="1225863" y="1157922"/>
                  <a:pt x="1195754" y="1125415"/>
                  <a:pt x="1195754" y="1125415"/>
                </a:cubicBezTo>
                <a:cubicBezTo>
                  <a:pt x="1187392" y="1100329"/>
                  <a:pt x="1181974" y="1073792"/>
                  <a:pt x="1160585" y="1055077"/>
                </a:cubicBezTo>
                <a:cubicBezTo>
                  <a:pt x="1139378" y="1036521"/>
                  <a:pt x="1110172" y="1028110"/>
                  <a:pt x="1090247" y="1008185"/>
                </a:cubicBezTo>
                <a:cubicBezTo>
                  <a:pt x="1082431" y="1000369"/>
                  <a:pt x="1075642" y="991370"/>
                  <a:pt x="1066800" y="984738"/>
                </a:cubicBezTo>
                <a:cubicBezTo>
                  <a:pt x="1044257" y="967831"/>
                  <a:pt x="1019908" y="953477"/>
                  <a:pt x="996462" y="937846"/>
                </a:cubicBezTo>
                <a:lnTo>
                  <a:pt x="961293" y="914400"/>
                </a:lnTo>
                <a:cubicBezTo>
                  <a:pt x="953478" y="902677"/>
                  <a:pt x="947016" y="889928"/>
                  <a:pt x="937847" y="879231"/>
                </a:cubicBezTo>
                <a:cubicBezTo>
                  <a:pt x="923461" y="862447"/>
                  <a:pt x="903216" y="850731"/>
                  <a:pt x="890954" y="832338"/>
                </a:cubicBezTo>
                <a:cubicBezTo>
                  <a:pt x="847970" y="767862"/>
                  <a:pt x="890954" y="822569"/>
                  <a:pt x="832339" y="773723"/>
                </a:cubicBezTo>
                <a:cubicBezTo>
                  <a:pt x="742080" y="698508"/>
                  <a:pt x="849316" y="773317"/>
                  <a:pt x="762000" y="715108"/>
                </a:cubicBezTo>
                <a:cubicBezTo>
                  <a:pt x="694808" y="614318"/>
                  <a:pt x="784276" y="732927"/>
                  <a:pt x="703385" y="668215"/>
                </a:cubicBezTo>
                <a:cubicBezTo>
                  <a:pt x="692383" y="659413"/>
                  <a:pt x="689902" y="643009"/>
                  <a:pt x="679939" y="633046"/>
                </a:cubicBezTo>
                <a:cubicBezTo>
                  <a:pt x="669976" y="623083"/>
                  <a:pt x="656493" y="617415"/>
                  <a:pt x="644770" y="609600"/>
                </a:cubicBezTo>
                <a:cubicBezTo>
                  <a:pt x="636955" y="597877"/>
                  <a:pt x="630493" y="585128"/>
                  <a:pt x="621324" y="574431"/>
                </a:cubicBezTo>
                <a:cubicBezTo>
                  <a:pt x="606938" y="557647"/>
                  <a:pt x="574431" y="527538"/>
                  <a:pt x="574431" y="527538"/>
                </a:cubicBezTo>
                <a:cubicBezTo>
                  <a:pt x="553797" y="465636"/>
                  <a:pt x="569563" y="502651"/>
                  <a:pt x="515816" y="422031"/>
                </a:cubicBezTo>
                <a:lnTo>
                  <a:pt x="492370" y="386862"/>
                </a:lnTo>
                <a:cubicBezTo>
                  <a:pt x="488462" y="375139"/>
                  <a:pt x="487005" y="362288"/>
                  <a:pt x="480647" y="351692"/>
                </a:cubicBezTo>
                <a:cubicBezTo>
                  <a:pt x="474960" y="342214"/>
                  <a:pt x="462143" y="338132"/>
                  <a:pt x="457200" y="328246"/>
                </a:cubicBezTo>
                <a:cubicBezTo>
                  <a:pt x="457197" y="328240"/>
                  <a:pt x="427893" y="240325"/>
                  <a:pt x="422031" y="222738"/>
                </a:cubicBezTo>
                <a:cubicBezTo>
                  <a:pt x="418123" y="211015"/>
                  <a:pt x="417163" y="197851"/>
                  <a:pt x="410308" y="187569"/>
                </a:cubicBezTo>
                <a:cubicBezTo>
                  <a:pt x="316524" y="46893"/>
                  <a:pt x="406400" y="162169"/>
                  <a:pt x="328247" y="93785"/>
                </a:cubicBezTo>
                <a:cubicBezTo>
                  <a:pt x="287504" y="58135"/>
                  <a:pt x="278429" y="33707"/>
                  <a:pt x="234462" y="11723"/>
                </a:cubicBezTo>
                <a:cubicBezTo>
                  <a:pt x="223409" y="6197"/>
                  <a:pt x="211016" y="3908"/>
                  <a:pt x="199293" y="0"/>
                </a:cubicBezTo>
                <a:cubicBezTo>
                  <a:pt x="152401" y="3908"/>
                  <a:pt x="104757" y="2495"/>
                  <a:pt x="58616" y="11723"/>
                </a:cubicBezTo>
                <a:cubicBezTo>
                  <a:pt x="44800" y="14486"/>
                  <a:pt x="30914" y="23221"/>
                  <a:pt x="23447" y="35169"/>
                </a:cubicBezTo>
                <a:cubicBezTo>
                  <a:pt x="10348" y="56127"/>
                  <a:pt x="0" y="105508"/>
                  <a:pt x="0" y="105508"/>
                </a:cubicBezTo>
                <a:cubicBezTo>
                  <a:pt x="9087" y="214544"/>
                  <a:pt x="1673" y="216867"/>
                  <a:pt x="23447" y="293077"/>
                </a:cubicBezTo>
                <a:cubicBezTo>
                  <a:pt x="26842" y="304959"/>
                  <a:pt x="29644" y="317193"/>
                  <a:pt x="35170" y="328246"/>
                </a:cubicBezTo>
                <a:cubicBezTo>
                  <a:pt x="49958" y="357822"/>
                  <a:pt x="60255" y="365054"/>
                  <a:pt x="82062" y="386862"/>
                </a:cubicBezTo>
                <a:cubicBezTo>
                  <a:pt x="107639" y="463594"/>
                  <a:pt x="72115" y="388283"/>
                  <a:pt x="128954" y="433754"/>
                </a:cubicBezTo>
                <a:cubicBezTo>
                  <a:pt x="204705" y="494355"/>
                  <a:pt x="99170" y="451180"/>
                  <a:pt x="187570" y="480646"/>
                </a:cubicBezTo>
                <a:cubicBezTo>
                  <a:pt x="211016" y="496277"/>
                  <a:pt x="237983" y="507612"/>
                  <a:pt x="257908" y="527538"/>
                </a:cubicBezTo>
                <a:cubicBezTo>
                  <a:pt x="291317" y="560948"/>
                  <a:pt x="272157" y="544854"/>
                  <a:pt x="316524" y="574431"/>
                </a:cubicBezTo>
                <a:cubicBezTo>
                  <a:pt x="324339" y="586154"/>
                  <a:pt x="328968" y="600798"/>
                  <a:pt x="339970" y="609600"/>
                </a:cubicBezTo>
                <a:cubicBezTo>
                  <a:pt x="349619" y="617319"/>
                  <a:pt x="364086" y="615797"/>
                  <a:pt x="375139" y="621323"/>
                </a:cubicBezTo>
                <a:cubicBezTo>
                  <a:pt x="387741" y="627624"/>
                  <a:pt x="399484" y="635749"/>
                  <a:pt x="410308" y="644769"/>
                </a:cubicBezTo>
                <a:cubicBezTo>
                  <a:pt x="423044" y="655383"/>
                  <a:pt x="432390" y="669760"/>
                  <a:pt x="445477" y="679938"/>
                </a:cubicBezTo>
                <a:cubicBezTo>
                  <a:pt x="467720" y="697238"/>
                  <a:pt x="493273" y="709924"/>
                  <a:pt x="515816" y="726831"/>
                </a:cubicBezTo>
                <a:cubicBezTo>
                  <a:pt x="531447" y="738554"/>
                  <a:pt x="545744" y="752306"/>
                  <a:pt x="562708" y="762000"/>
                </a:cubicBezTo>
                <a:cubicBezTo>
                  <a:pt x="573437" y="768131"/>
                  <a:pt x="586154" y="769815"/>
                  <a:pt x="597877" y="773723"/>
                </a:cubicBezTo>
                <a:cubicBezTo>
                  <a:pt x="619685" y="795530"/>
                  <a:pt x="626917" y="805827"/>
                  <a:pt x="656493" y="820615"/>
                </a:cubicBezTo>
                <a:cubicBezTo>
                  <a:pt x="667546" y="826141"/>
                  <a:pt x="679939" y="828430"/>
                  <a:pt x="691662" y="832338"/>
                </a:cubicBezTo>
                <a:cubicBezTo>
                  <a:pt x="748264" y="888943"/>
                  <a:pt x="676346" y="820087"/>
                  <a:pt x="750277" y="879231"/>
                </a:cubicBezTo>
                <a:cubicBezTo>
                  <a:pt x="758908" y="886136"/>
                  <a:pt x="765093" y="895772"/>
                  <a:pt x="773724" y="902677"/>
                </a:cubicBezTo>
                <a:cubicBezTo>
                  <a:pt x="784726" y="911478"/>
                  <a:pt x="798069" y="917103"/>
                  <a:pt x="808893" y="926123"/>
                </a:cubicBezTo>
                <a:cubicBezTo>
                  <a:pt x="821629" y="936737"/>
                  <a:pt x="831326" y="950678"/>
                  <a:pt x="844062" y="961292"/>
                </a:cubicBezTo>
                <a:cubicBezTo>
                  <a:pt x="854886" y="970312"/>
                  <a:pt x="868534" y="975569"/>
                  <a:pt x="879231" y="984738"/>
                </a:cubicBezTo>
                <a:cubicBezTo>
                  <a:pt x="896015" y="999124"/>
                  <a:pt x="910493" y="1016000"/>
                  <a:pt x="926124" y="1031631"/>
                </a:cubicBezTo>
                <a:cubicBezTo>
                  <a:pt x="937847" y="1043354"/>
                  <a:pt x="947499" y="1057604"/>
                  <a:pt x="961293" y="1066800"/>
                </a:cubicBezTo>
                <a:lnTo>
                  <a:pt x="996462" y="1090246"/>
                </a:lnTo>
                <a:cubicBezTo>
                  <a:pt x="1013869" y="1116356"/>
                  <a:pt x="1019493" y="1129773"/>
                  <a:pt x="1043354" y="1148862"/>
                </a:cubicBezTo>
                <a:cubicBezTo>
                  <a:pt x="1054356" y="1157664"/>
                  <a:pt x="1066801" y="1164493"/>
                  <a:pt x="1078524" y="1172308"/>
                </a:cubicBezTo>
                <a:lnTo>
                  <a:pt x="1125416" y="1242646"/>
                </a:lnTo>
                <a:lnTo>
                  <a:pt x="1148862" y="1277815"/>
                </a:lnTo>
                <a:cubicBezTo>
                  <a:pt x="1152770" y="1289538"/>
                  <a:pt x="1160585" y="1300628"/>
                  <a:pt x="1160585" y="1312985"/>
                </a:cubicBezTo>
                <a:cubicBezTo>
                  <a:pt x="1160585" y="1411158"/>
                  <a:pt x="1088777" y="1355255"/>
                  <a:pt x="996462" y="1348154"/>
                </a:cubicBezTo>
                <a:cubicBezTo>
                  <a:pt x="984739" y="1340339"/>
                  <a:pt x="974168" y="1330430"/>
                  <a:pt x="961293" y="1324708"/>
                </a:cubicBezTo>
                <a:cubicBezTo>
                  <a:pt x="903916" y="1299207"/>
                  <a:pt x="896516" y="1305275"/>
                  <a:pt x="844062" y="1289538"/>
                </a:cubicBezTo>
                <a:cubicBezTo>
                  <a:pt x="820390" y="1282436"/>
                  <a:pt x="798438" y="1266092"/>
                  <a:pt x="773724" y="1266092"/>
                </a:cubicBezTo>
                <a:lnTo>
                  <a:pt x="691662" y="1266092"/>
                </a:lnTo>
              </a:path>
            </a:pathLst>
          </a:custGeom>
          <a:noFill/>
          <a:ln w="28575">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18" name="Полилиния 17"/>
          <p:cNvSpPr/>
          <p:nvPr/>
        </p:nvSpPr>
        <p:spPr>
          <a:xfrm>
            <a:off x="1062038" y="2754313"/>
            <a:ext cx="2290762" cy="996950"/>
          </a:xfrm>
          <a:custGeom>
            <a:avLst/>
            <a:gdLst>
              <a:gd name="connsiteX0" fmla="*/ 1374396 w 2336300"/>
              <a:gd name="connsiteY0" fmla="*/ 715107 h 996461"/>
              <a:gd name="connsiteX1" fmla="*/ 1585411 w 2336300"/>
              <a:gd name="connsiteY1" fmla="*/ 691661 h 996461"/>
              <a:gd name="connsiteX2" fmla="*/ 1667473 w 2336300"/>
              <a:gd name="connsiteY2" fmla="*/ 679938 h 996461"/>
              <a:gd name="connsiteX3" fmla="*/ 1761257 w 2336300"/>
              <a:gd name="connsiteY3" fmla="*/ 668215 h 996461"/>
              <a:gd name="connsiteX4" fmla="*/ 1878488 w 2336300"/>
              <a:gd name="connsiteY4" fmla="*/ 644769 h 996461"/>
              <a:gd name="connsiteX5" fmla="*/ 2054334 w 2336300"/>
              <a:gd name="connsiteY5" fmla="*/ 633046 h 996461"/>
              <a:gd name="connsiteX6" fmla="*/ 2241903 w 2336300"/>
              <a:gd name="connsiteY6" fmla="*/ 644769 h 996461"/>
              <a:gd name="connsiteX7" fmla="*/ 2265350 w 2336300"/>
              <a:gd name="connsiteY7" fmla="*/ 668215 h 996461"/>
              <a:gd name="connsiteX8" fmla="*/ 2300519 w 2336300"/>
              <a:gd name="connsiteY8" fmla="*/ 691661 h 996461"/>
              <a:gd name="connsiteX9" fmla="*/ 2312242 w 2336300"/>
              <a:gd name="connsiteY9" fmla="*/ 726831 h 996461"/>
              <a:gd name="connsiteX10" fmla="*/ 2335688 w 2336300"/>
              <a:gd name="connsiteY10" fmla="*/ 762000 h 996461"/>
              <a:gd name="connsiteX11" fmla="*/ 2323965 w 2336300"/>
              <a:gd name="connsiteY11" fmla="*/ 879231 h 996461"/>
              <a:gd name="connsiteX12" fmla="*/ 2312242 w 2336300"/>
              <a:gd name="connsiteY12" fmla="*/ 914400 h 996461"/>
              <a:gd name="connsiteX13" fmla="*/ 2277073 w 2336300"/>
              <a:gd name="connsiteY13" fmla="*/ 926123 h 996461"/>
              <a:gd name="connsiteX14" fmla="*/ 2253626 w 2336300"/>
              <a:gd name="connsiteY14" fmla="*/ 949569 h 996461"/>
              <a:gd name="connsiteX15" fmla="*/ 2171565 w 2336300"/>
              <a:gd name="connsiteY15" fmla="*/ 973015 h 996461"/>
              <a:gd name="connsiteX16" fmla="*/ 2054334 w 2336300"/>
              <a:gd name="connsiteY16" fmla="*/ 996461 h 996461"/>
              <a:gd name="connsiteX17" fmla="*/ 1843319 w 2336300"/>
              <a:gd name="connsiteY17" fmla="*/ 973015 h 996461"/>
              <a:gd name="connsiteX18" fmla="*/ 1808150 w 2336300"/>
              <a:gd name="connsiteY18" fmla="*/ 961292 h 996461"/>
              <a:gd name="connsiteX19" fmla="*/ 1737811 w 2336300"/>
              <a:gd name="connsiteY19" fmla="*/ 949569 h 996461"/>
              <a:gd name="connsiteX20" fmla="*/ 1690919 w 2336300"/>
              <a:gd name="connsiteY20" fmla="*/ 937846 h 996461"/>
              <a:gd name="connsiteX21" fmla="*/ 1597134 w 2336300"/>
              <a:gd name="connsiteY21" fmla="*/ 914400 h 996461"/>
              <a:gd name="connsiteX22" fmla="*/ 1538519 w 2336300"/>
              <a:gd name="connsiteY22" fmla="*/ 867507 h 996461"/>
              <a:gd name="connsiteX23" fmla="*/ 1515073 w 2336300"/>
              <a:gd name="connsiteY23" fmla="*/ 832338 h 996461"/>
              <a:gd name="connsiteX24" fmla="*/ 1456457 w 2336300"/>
              <a:gd name="connsiteY24" fmla="*/ 785446 h 996461"/>
              <a:gd name="connsiteX25" fmla="*/ 1397842 w 2336300"/>
              <a:gd name="connsiteY25" fmla="*/ 738554 h 996461"/>
              <a:gd name="connsiteX26" fmla="*/ 1374396 w 2336300"/>
              <a:gd name="connsiteY26" fmla="*/ 715107 h 996461"/>
              <a:gd name="connsiteX27" fmla="*/ 1304057 w 2336300"/>
              <a:gd name="connsiteY27" fmla="*/ 691661 h 996461"/>
              <a:gd name="connsiteX28" fmla="*/ 1280611 w 2336300"/>
              <a:gd name="connsiteY28" fmla="*/ 656492 h 996461"/>
              <a:gd name="connsiteX29" fmla="*/ 1245442 w 2336300"/>
              <a:gd name="connsiteY29" fmla="*/ 644769 h 996461"/>
              <a:gd name="connsiteX30" fmla="*/ 1210273 w 2336300"/>
              <a:gd name="connsiteY30" fmla="*/ 621323 h 996461"/>
              <a:gd name="connsiteX31" fmla="*/ 1186826 w 2336300"/>
              <a:gd name="connsiteY31" fmla="*/ 597877 h 996461"/>
              <a:gd name="connsiteX32" fmla="*/ 1151657 w 2336300"/>
              <a:gd name="connsiteY32" fmla="*/ 574431 h 996461"/>
              <a:gd name="connsiteX33" fmla="*/ 1128211 w 2336300"/>
              <a:gd name="connsiteY33" fmla="*/ 550984 h 996461"/>
              <a:gd name="connsiteX34" fmla="*/ 1057873 w 2336300"/>
              <a:gd name="connsiteY34" fmla="*/ 527538 h 996461"/>
              <a:gd name="connsiteX35" fmla="*/ 1022703 w 2336300"/>
              <a:gd name="connsiteY35" fmla="*/ 515815 h 996461"/>
              <a:gd name="connsiteX36" fmla="*/ 987534 w 2336300"/>
              <a:gd name="connsiteY36" fmla="*/ 504092 h 996461"/>
              <a:gd name="connsiteX37" fmla="*/ 928919 w 2336300"/>
              <a:gd name="connsiteY37" fmla="*/ 492369 h 996461"/>
              <a:gd name="connsiteX38" fmla="*/ 893750 w 2336300"/>
              <a:gd name="connsiteY38" fmla="*/ 480646 h 996461"/>
              <a:gd name="connsiteX39" fmla="*/ 776519 w 2336300"/>
              <a:gd name="connsiteY39" fmla="*/ 457200 h 996461"/>
              <a:gd name="connsiteX40" fmla="*/ 553780 w 2336300"/>
              <a:gd name="connsiteY40" fmla="*/ 445477 h 996461"/>
              <a:gd name="connsiteX41" fmla="*/ 436550 w 2336300"/>
              <a:gd name="connsiteY41" fmla="*/ 433754 h 996461"/>
              <a:gd name="connsiteX42" fmla="*/ 331042 w 2336300"/>
              <a:gd name="connsiteY42" fmla="*/ 398584 h 996461"/>
              <a:gd name="connsiteX43" fmla="*/ 295873 w 2336300"/>
              <a:gd name="connsiteY43" fmla="*/ 386861 h 996461"/>
              <a:gd name="connsiteX44" fmla="*/ 202088 w 2336300"/>
              <a:gd name="connsiteY44" fmla="*/ 339969 h 996461"/>
              <a:gd name="connsiteX45" fmla="*/ 202088 w 2336300"/>
              <a:gd name="connsiteY45" fmla="*/ 339969 h 996461"/>
              <a:gd name="connsiteX46" fmla="*/ 166919 w 2336300"/>
              <a:gd name="connsiteY46" fmla="*/ 316523 h 996461"/>
              <a:gd name="connsiteX47" fmla="*/ 143473 w 2336300"/>
              <a:gd name="connsiteY47" fmla="*/ 281354 h 996461"/>
              <a:gd name="connsiteX48" fmla="*/ 120026 w 2336300"/>
              <a:gd name="connsiteY48" fmla="*/ 257907 h 996461"/>
              <a:gd name="connsiteX49" fmla="*/ 37965 w 2336300"/>
              <a:gd name="connsiteY49" fmla="*/ 164123 h 996461"/>
              <a:gd name="connsiteX50" fmla="*/ 26242 w 2336300"/>
              <a:gd name="connsiteY50" fmla="*/ 128954 h 996461"/>
              <a:gd name="connsiteX51" fmla="*/ 2796 w 2336300"/>
              <a:gd name="connsiteY51" fmla="*/ 105507 h 996461"/>
              <a:gd name="connsiteX52" fmla="*/ 2796 w 2336300"/>
              <a:gd name="connsiteY52" fmla="*/ 0 h 996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336300" h="996461">
                <a:moveTo>
                  <a:pt x="1374396" y="715107"/>
                </a:moveTo>
                <a:cubicBezTo>
                  <a:pt x="1520800" y="690706"/>
                  <a:pt x="1362347" y="715141"/>
                  <a:pt x="1585411" y="691661"/>
                </a:cubicBezTo>
                <a:cubicBezTo>
                  <a:pt x="1612891" y="688768"/>
                  <a:pt x="1640084" y="683590"/>
                  <a:pt x="1667473" y="679938"/>
                </a:cubicBezTo>
                <a:cubicBezTo>
                  <a:pt x="1698701" y="675774"/>
                  <a:pt x="1730181" y="673394"/>
                  <a:pt x="1761257" y="668215"/>
                </a:cubicBezTo>
                <a:cubicBezTo>
                  <a:pt x="1854366" y="652697"/>
                  <a:pt x="1758096" y="656235"/>
                  <a:pt x="1878488" y="644769"/>
                </a:cubicBezTo>
                <a:cubicBezTo>
                  <a:pt x="1936969" y="639199"/>
                  <a:pt x="1995719" y="636954"/>
                  <a:pt x="2054334" y="633046"/>
                </a:cubicBezTo>
                <a:cubicBezTo>
                  <a:pt x="2116857" y="636954"/>
                  <a:pt x="2180110" y="634470"/>
                  <a:pt x="2241903" y="644769"/>
                </a:cubicBezTo>
                <a:cubicBezTo>
                  <a:pt x="2252805" y="646586"/>
                  <a:pt x="2256719" y="661310"/>
                  <a:pt x="2265350" y="668215"/>
                </a:cubicBezTo>
                <a:cubicBezTo>
                  <a:pt x="2276352" y="677016"/>
                  <a:pt x="2288796" y="683846"/>
                  <a:pt x="2300519" y="691661"/>
                </a:cubicBezTo>
                <a:cubicBezTo>
                  <a:pt x="2304427" y="703384"/>
                  <a:pt x="2306716" y="715778"/>
                  <a:pt x="2312242" y="726831"/>
                </a:cubicBezTo>
                <a:cubicBezTo>
                  <a:pt x="2318543" y="739433"/>
                  <a:pt x="2334607" y="747952"/>
                  <a:pt x="2335688" y="762000"/>
                </a:cubicBezTo>
                <a:cubicBezTo>
                  <a:pt x="2338700" y="801156"/>
                  <a:pt x="2329937" y="840416"/>
                  <a:pt x="2323965" y="879231"/>
                </a:cubicBezTo>
                <a:cubicBezTo>
                  <a:pt x="2322086" y="891444"/>
                  <a:pt x="2320980" y="905662"/>
                  <a:pt x="2312242" y="914400"/>
                </a:cubicBezTo>
                <a:cubicBezTo>
                  <a:pt x="2303504" y="923138"/>
                  <a:pt x="2288796" y="922215"/>
                  <a:pt x="2277073" y="926123"/>
                </a:cubicBezTo>
                <a:cubicBezTo>
                  <a:pt x="2269257" y="933938"/>
                  <a:pt x="2263104" y="943882"/>
                  <a:pt x="2253626" y="949569"/>
                </a:cubicBezTo>
                <a:cubicBezTo>
                  <a:pt x="2242453" y="956273"/>
                  <a:pt x="2179230" y="971482"/>
                  <a:pt x="2171565" y="973015"/>
                </a:cubicBezTo>
                <a:cubicBezTo>
                  <a:pt x="2027847" y="1001758"/>
                  <a:pt x="2163252" y="969231"/>
                  <a:pt x="2054334" y="996461"/>
                </a:cubicBezTo>
                <a:cubicBezTo>
                  <a:pt x="1982421" y="990468"/>
                  <a:pt x="1913371" y="988582"/>
                  <a:pt x="1843319" y="973015"/>
                </a:cubicBezTo>
                <a:cubicBezTo>
                  <a:pt x="1831256" y="970334"/>
                  <a:pt x="1820213" y="963973"/>
                  <a:pt x="1808150" y="961292"/>
                </a:cubicBezTo>
                <a:cubicBezTo>
                  <a:pt x="1784946" y="956136"/>
                  <a:pt x="1761119" y="954231"/>
                  <a:pt x="1737811" y="949569"/>
                </a:cubicBezTo>
                <a:cubicBezTo>
                  <a:pt x="1722012" y="946409"/>
                  <a:pt x="1706647" y="941341"/>
                  <a:pt x="1690919" y="937846"/>
                </a:cubicBezTo>
                <a:cubicBezTo>
                  <a:pt x="1606039" y="918984"/>
                  <a:pt x="1659980" y="935349"/>
                  <a:pt x="1597134" y="914400"/>
                </a:cubicBezTo>
                <a:cubicBezTo>
                  <a:pt x="1529941" y="813611"/>
                  <a:pt x="1619411" y="932222"/>
                  <a:pt x="1538519" y="867507"/>
                </a:cubicBezTo>
                <a:cubicBezTo>
                  <a:pt x="1527517" y="858705"/>
                  <a:pt x="1523875" y="843340"/>
                  <a:pt x="1515073" y="832338"/>
                </a:cubicBezTo>
                <a:cubicBezTo>
                  <a:pt x="1495983" y="808476"/>
                  <a:pt x="1482568" y="802854"/>
                  <a:pt x="1456457" y="785446"/>
                </a:cubicBezTo>
                <a:cubicBezTo>
                  <a:pt x="1409758" y="715398"/>
                  <a:pt x="1460759" y="776305"/>
                  <a:pt x="1397842" y="738554"/>
                </a:cubicBezTo>
                <a:cubicBezTo>
                  <a:pt x="1388364" y="732867"/>
                  <a:pt x="1384282" y="720050"/>
                  <a:pt x="1374396" y="715107"/>
                </a:cubicBezTo>
                <a:cubicBezTo>
                  <a:pt x="1352291" y="704054"/>
                  <a:pt x="1304057" y="691661"/>
                  <a:pt x="1304057" y="691661"/>
                </a:cubicBezTo>
                <a:cubicBezTo>
                  <a:pt x="1296242" y="679938"/>
                  <a:pt x="1291613" y="665294"/>
                  <a:pt x="1280611" y="656492"/>
                </a:cubicBezTo>
                <a:cubicBezTo>
                  <a:pt x="1270962" y="648773"/>
                  <a:pt x="1256495" y="650295"/>
                  <a:pt x="1245442" y="644769"/>
                </a:cubicBezTo>
                <a:cubicBezTo>
                  <a:pt x="1232840" y="638468"/>
                  <a:pt x="1221275" y="630124"/>
                  <a:pt x="1210273" y="621323"/>
                </a:cubicBezTo>
                <a:cubicBezTo>
                  <a:pt x="1201642" y="614418"/>
                  <a:pt x="1195457" y="604782"/>
                  <a:pt x="1186826" y="597877"/>
                </a:cubicBezTo>
                <a:cubicBezTo>
                  <a:pt x="1175824" y="589076"/>
                  <a:pt x="1162659" y="583233"/>
                  <a:pt x="1151657" y="574431"/>
                </a:cubicBezTo>
                <a:cubicBezTo>
                  <a:pt x="1143026" y="567526"/>
                  <a:pt x="1138097" y="555927"/>
                  <a:pt x="1128211" y="550984"/>
                </a:cubicBezTo>
                <a:cubicBezTo>
                  <a:pt x="1106106" y="539931"/>
                  <a:pt x="1081319" y="535353"/>
                  <a:pt x="1057873" y="527538"/>
                </a:cubicBezTo>
                <a:lnTo>
                  <a:pt x="1022703" y="515815"/>
                </a:lnTo>
                <a:cubicBezTo>
                  <a:pt x="1010980" y="511907"/>
                  <a:pt x="999651" y="506515"/>
                  <a:pt x="987534" y="504092"/>
                </a:cubicBezTo>
                <a:cubicBezTo>
                  <a:pt x="967996" y="500184"/>
                  <a:pt x="948249" y="497202"/>
                  <a:pt x="928919" y="492369"/>
                </a:cubicBezTo>
                <a:cubicBezTo>
                  <a:pt x="916931" y="489372"/>
                  <a:pt x="905632" y="484041"/>
                  <a:pt x="893750" y="480646"/>
                </a:cubicBezTo>
                <a:cubicBezTo>
                  <a:pt x="860568" y="471166"/>
                  <a:pt x="808503" y="459759"/>
                  <a:pt x="776519" y="457200"/>
                </a:cubicBezTo>
                <a:cubicBezTo>
                  <a:pt x="702407" y="451271"/>
                  <a:pt x="627953" y="450592"/>
                  <a:pt x="553780" y="445477"/>
                </a:cubicBezTo>
                <a:cubicBezTo>
                  <a:pt x="514601" y="442775"/>
                  <a:pt x="475627" y="437662"/>
                  <a:pt x="436550" y="433754"/>
                </a:cubicBezTo>
                <a:lnTo>
                  <a:pt x="331042" y="398584"/>
                </a:lnTo>
                <a:lnTo>
                  <a:pt x="295873" y="386861"/>
                </a:lnTo>
                <a:cubicBezTo>
                  <a:pt x="254950" y="345940"/>
                  <a:pt x="282912" y="366910"/>
                  <a:pt x="202088" y="339969"/>
                </a:cubicBezTo>
                <a:lnTo>
                  <a:pt x="202088" y="339969"/>
                </a:lnTo>
                <a:lnTo>
                  <a:pt x="166919" y="316523"/>
                </a:lnTo>
                <a:cubicBezTo>
                  <a:pt x="159104" y="304800"/>
                  <a:pt x="152275" y="292356"/>
                  <a:pt x="143473" y="281354"/>
                </a:cubicBezTo>
                <a:cubicBezTo>
                  <a:pt x="136568" y="272723"/>
                  <a:pt x="126658" y="266749"/>
                  <a:pt x="120026" y="257907"/>
                </a:cubicBezTo>
                <a:cubicBezTo>
                  <a:pt x="51641" y="166728"/>
                  <a:pt x="103419" y="207759"/>
                  <a:pt x="37965" y="164123"/>
                </a:cubicBezTo>
                <a:cubicBezTo>
                  <a:pt x="34057" y="152400"/>
                  <a:pt x="32600" y="139550"/>
                  <a:pt x="26242" y="128954"/>
                </a:cubicBezTo>
                <a:cubicBezTo>
                  <a:pt x="20555" y="119476"/>
                  <a:pt x="4773" y="116382"/>
                  <a:pt x="2796" y="105507"/>
                </a:cubicBezTo>
                <a:cubicBezTo>
                  <a:pt x="-3495" y="70905"/>
                  <a:pt x="2796" y="35169"/>
                  <a:pt x="2796" y="0"/>
                </a:cubicBezTo>
              </a:path>
            </a:pathLst>
          </a:custGeom>
          <a:noFill/>
          <a:ln w="28575">
            <a:solidFill>
              <a:srgbClr val="00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57367" name="Rectangle 2"/>
          <p:cNvSpPr>
            <a:spLocks noGrp="1" noChangeArrowheads="1"/>
          </p:cNvSpPr>
          <p:nvPr>
            <p:ph type="title"/>
          </p:nvPr>
        </p:nvSpPr>
        <p:spPr>
          <a:xfrm>
            <a:off x="436563" y="-19050"/>
            <a:ext cx="8229600" cy="1143000"/>
          </a:xfrm>
        </p:spPr>
        <p:txBody>
          <a:bodyPr/>
          <a:lstStyle/>
          <a:p>
            <a:pPr eaLnBrk="1" hangingPunct="1"/>
            <a:r>
              <a:rPr lang="en-US" altLang="ru-RU" b="1" smtClean="0">
                <a:solidFill>
                  <a:srgbClr val="C00000"/>
                </a:solidFill>
              </a:rPr>
              <a:t>Oxidation of glycerol:</a:t>
            </a:r>
            <a:endParaRPr lang="ru-RU" altLang="ru-RU" b="1" smtClean="0">
              <a:solidFill>
                <a:srgbClr val="C00000"/>
              </a:solidFill>
            </a:endParaRPr>
          </a:p>
        </p:txBody>
      </p:sp>
      <p:sp>
        <p:nvSpPr>
          <p:cNvPr id="57368" name="TextBox 24"/>
          <p:cNvSpPr txBox="1">
            <a:spLocks noChangeArrowheads="1"/>
          </p:cNvSpPr>
          <p:nvPr/>
        </p:nvSpPr>
        <p:spPr bwMode="auto">
          <a:xfrm>
            <a:off x="319088" y="3135177"/>
            <a:ext cx="125095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ru-RU" sz="1800" b="1" dirty="0">
                <a:solidFill>
                  <a:srgbClr val="0000FF"/>
                </a:solidFill>
              </a:rPr>
              <a:t>Glycerol</a:t>
            </a:r>
            <a:endParaRPr lang="ru-RU" altLang="ru-RU" sz="1800" b="1" dirty="0">
              <a:solidFill>
                <a:srgbClr val="0000FF"/>
              </a:solidFill>
            </a:endParaRPr>
          </a:p>
        </p:txBody>
      </p:sp>
      <p:sp>
        <p:nvSpPr>
          <p:cNvPr id="57369" name="TextBox 26"/>
          <p:cNvSpPr txBox="1">
            <a:spLocks noChangeArrowheads="1"/>
          </p:cNvSpPr>
          <p:nvPr/>
        </p:nvSpPr>
        <p:spPr bwMode="auto">
          <a:xfrm>
            <a:off x="3521735" y="2996271"/>
            <a:ext cx="1763053"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ru-RU" sz="1800" b="1" dirty="0">
                <a:solidFill>
                  <a:srgbClr val="0000FF"/>
                </a:solidFill>
              </a:rPr>
              <a:t>Glycerol 3 phosphate</a:t>
            </a:r>
            <a:endParaRPr lang="ru-RU" altLang="ru-RU" sz="1800" b="1" dirty="0">
              <a:solidFill>
                <a:srgbClr val="0000FF"/>
              </a:solidFill>
            </a:endParaRPr>
          </a:p>
        </p:txBody>
      </p:sp>
      <p:sp>
        <p:nvSpPr>
          <p:cNvPr id="57370" name="TextBox 27"/>
          <p:cNvSpPr txBox="1">
            <a:spLocks noChangeArrowheads="1"/>
          </p:cNvSpPr>
          <p:nvPr/>
        </p:nvSpPr>
        <p:spPr bwMode="auto">
          <a:xfrm>
            <a:off x="4360863" y="5599113"/>
            <a:ext cx="1728787"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ru-RU" sz="1800" b="1">
                <a:solidFill>
                  <a:srgbClr val="0000FF"/>
                </a:solidFill>
              </a:rPr>
              <a:t>Acetyl Coa</a:t>
            </a:r>
            <a:endParaRPr lang="ru-RU" altLang="ru-RU" sz="1800" b="1">
              <a:solidFill>
                <a:srgbClr val="0000FF"/>
              </a:solidFill>
            </a:endParaRPr>
          </a:p>
        </p:txBody>
      </p:sp>
      <p:sp>
        <p:nvSpPr>
          <p:cNvPr id="57371" name="TextBox 28"/>
          <p:cNvSpPr txBox="1">
            <a:spLocks noChangeArrowheads="1"/>
          </p:cNvSpPr>
          <p:nvPr/>
        </p:nvSpPr>
        <p:spPr bwMode="auto">
          <a:xfrm>
            <a:off x="1730375" y="5581650"/>
            <a:ext cx="1109663"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ru-RU" sz="1800" b="1" dirty="0">
                <a:solidFill>
                  <a:srgbClr val="0000FF"/>
                </a:solidFill>
              </a:rPr>
              <a:t>Pyruvate</a:t>
            </a:r>
            <a:endParaRPr lang="ru-RU" altLang="ru-RU" sz="1800" b="1" dirty="0">
              <a:solidFill>
                <a:srgbClr val="0000FF"/>
              </a:solidFill>
            </a:endParaRPr>
          </a:p>
        </p:txBody>
      </p:sp>
      <p:sp>
        <p:nvSpPr>
          <p:cNvPr id="57372" name="TextBox 29"/>
          <p:cNvSpPr txBox="1">
            <a:spLocks noChangeArrowheads="1"/>
          </p:cNvSpPr>
          <p:nvPr/>
        </p:nvSpPr>
        <p:spPr bwMode="auto">
          <a:xfrm>
            <a:off x="7235825" y="3021013"/>
            <a:ext cx="2008188"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ru-RU" sz="1800" b="1">
                <a:solidFill>
                  <a:srgbClr val="0000FF"/>
                </a:solidFill>
              </a:rPr>
              <a:t>Dihydroxyacetone phosphate</a:t>
            </a:r>
            <a:endParaRPr lang="ru-RU" altLang="ru-RU" sz="1800" b="1">
              <a:solidFill>
                <a:srgbClr val="0000FF"/>
              </a:solidFill>
            </a:endParaRPr>
          </a:p>
        </p:txBody>
      </p:sp>
      <p:sp>
        <p:nvSpPr>
          <p:cNvPr id="57373" name="TextBox 30"/>
          <p:cNvSpPr txBox="1">
            <a:spLocks noChangeArrowheads="1"/>
          </p:cNvSpPr>
          <p:nvPr/>
        </p:nvSpPr>
        <p:spPr bwMode="auto">
          <a:xfrm>
            <a:off x="1706563" y="2743829"/>
            <a:ext cx="1706562"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ru-RU" sz="1800" b="1" dirty="0"/>
              <a:t>ATP           ADP</a:t>
            </a:r>
            <a:endParaRPr lang="ru-RU" altLang="ru-RU" sz="1800" b="1" dirty="0"/>
          </a:p>
        </p:txBody>
      </p:sp>
      <p:sp>
        <p:nvSpPr>
          <p:cNvPr id="57374" name="TextBox 31"/>
          <p:cNvSpPr txBox="1">
            <a:spLocks noChangeArrowheads="1"/>
          </p:cNvSpPr>
          <p:nvPr/>
        </p:nvSpPr>
        <p:spPr bwMode="auto">
          <a:xfrm>
            <a:off x="1847850" y="1117600"/>
            <a:ext cx="1211263"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ru-RU" sz="2000" b="1"/>
              <a:t>Glycerol kinase</a:t>
            </a:r>
            <a:endParaRPr lang="ru-RU" altLang="ru-RU" sz="2000" b="1"/>
          </a:p>
        </p:txBody>
      </p:sp>
      <p:sp>
        <p:nvSpPr>
          <p:cNvPr id="57375" name="TextBox 32"/>
          <p:cNvSpPr txBox="1">
            <a:spLocks noChangeArrowheads="1"/>
          </p:cNvSpPr>
          <p:nvPr/>
        </p:nvSpPr>
        <p:spPr bwMode="auto">
          <a:xfrm>
            <a:off x="5284788" y="1457325"/>
            <a:ext cx="121126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ru-RU" sz="2000" b="1"/>
              <a:t>DH</a:t>
            </a:r>
            <a:endParaRPr lang="ru-RU" altLang="ru-RU" sz="2000" b="1"/>
          </a:p>
        </p:txBody>
      </p:sp>
      <p:sp>
        <p:nvSpPr>
          <p:cNvPr id="57376" name="TextBox 33"/>
          <p:cNvSpPr txBox="1">
            <a:spLocks noChangeArrowheads="1"/>
          </p:cNvSpPr>
          <p:nvPr/>
        </p:nvSpPr>
        <p:spPr bwMode="auto">
          <a:xfrm>
            <a:off x="233363" y="4184650"/>
            <a:ext cx="14033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ru-RU" sz="2000" b="1"/>
              <a:t>Glycolysis</a:t>
            </a:r>
            <a:endParaRPr lang="ru-RU" altLang="ru-RU" sz="2000" b="1"/>
          </a:p>
        </p:txBody>
      </p:sp>
      <p:sp>
        <p:nvSpPr>
          <p:cNvPr id="57377" name="TextBox 34"/>
          <p:cNvSpPr txBox="1">
            <a:spLocks noChangeArrowheads="1"/>
          </p:cNvSpPr>
          <p:nvPr/>
        </p:nvSpPr>
        <p:spPr bwMode="auto">
          <a:xfrm>
            <a:off x="2795588" y="4267200"/>
            <a:ext cx="140176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ru-RU" sz="2000" b="1"/>
              <a:t>PDH</a:t>
            </a:r>
            <a:endParaRPr lang="ru-RU" altLang="ru-RU" sz="2000" b="1"/>
          </a:p>
        </p:txBody>
      </p:sp>
      <p:sp>
        <p:nvSpPr>
          <p:cNvPr id="57378" name="TextBox 35"/>
          <p:cNvSpPr txBox="1">
            <a:spLocks noChangeArrowheads="1"/>
          </p:cNvSpPr>
          <p:nvPr/>
        </p:nvSpPr>
        <p:spPr bwMode="auto">
          <a:xfrm>
            <a:off x="5414963" y="4541838"/>
            <a:ext cx="61912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ru-RU" sz="2000" b="1"/>
              <a:t>CoA</a:t>
            </a:r>
            <a:endParaRPr lang="ru-RU" altLang="ru-RU" sz="2000" b="1"/>
          </a:p>
        </p:txBody>
      </p:sp>
      <p:sp>
        <p:nvSpPr>
          <p:cNvPr id="57379" name="TextBox 36"/>
          <p:cNvSpPr txBox="1">
            <a:spLocks noChangeArrowheads="1"/>
          </p:cNvSpPr>
          <p:nvPr/>
        </p:nvSpPr>
        <p:spPr bwMode="auto">
          <a:xfrm>
            <a:off x="6280150" y="4267200"/>
            <a:ext cx="1212850" cy="401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ru-RU" sz="2000" b="1" dirty="0"/>
              <a:t>KC +ETC</a:t>
            </a:r>
            <a:endParaRPr lang="ru-RU" altLang="ru-RU" sz="2000" b="1" dirty="0"/>
          </a:p>
        </p:txBody>
      </p:sp>
      <p:sp>
        <p:nvSpPr>
          <p:cNvPr id="57380" name="TextBox 37"/>
          <p:cNvSpPr txBox="1">
            <a:spLocks noChangeArrowheads="1"/>
          </p:cNvSpPr>
          <p:nvPr/>
        </p:nvSpPr>
        <p:spPr bwMode="auto">
          <a:xfrm>
            <a:off x="6280150" y="5192713"/>
            <a:ext cx="1211263" cy="401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ru-RU" sz="2000" b="1"/>
              <a:t>12 ATP</a:t>
            </a:r>
            <a:endParaRPr lang="ru-RU" altLang="ru-RU" sz="2000" b="1"/>
          </a:p>
        </p:txBody>
      </p:sp>
      <p:sp>
        <p:nvSpPr>
          <p:cNvPr id="57381" name="TextBox 38"/>
          <p:cNvSpPr txBox="1">
            <a:spLocks noChangeArrowheads="1"/>
          </p:cNvSpPr>
          <p:nvPr/>
        </p:nvSpPr>
        <p:spPr bwMode="auto">
          <a:xfrm>
            <a:off x="3306763" y="5243513"/>
            <a:ext cx="12128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ru-RU" sz="2000" b="1"/>
              <a:t>3 ATP</a:t>
            </a:r>
            <a:endParaRPr lang="ru-RU" altLang="ru-RU" sz="2000" b="1"/>
          </a:p>
        </p:txBody>
      </p:sp>
      <p:sp>
        <p:nvSpPr>
          <p:cNvPr id="57382" name="TextBox 39"/>
          <p:cNvSpPr txBox="1">
            <a:spLocks noChangeArrowheads="1"/>
          </p:cNvSpPr>
          <p:nvPr/>
        </p:nvSpPr>
        <p:spPr bwMode="auto">
          <a:xfrm>
            <a:off x="133350" y="5575300"/>
            <a:ext cx="12112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ru-RU" sz="2000" b="1"/>
              <a:t>3 ATP</a:t>
            </a:r>
            <a:endParaRPr lang="ru-RU" altLang="ru-RU" sz="2000" b="1"/>
          </a:p>
        </p:txBody>
      </p:sp>
      <p:sp>
        <p:nvSpPr>
          <p:cNvPr id="57383" name="TextBox 40"/>
          <p:cNvSpPr txBox="1">
            <a:spLocks noChangeArrowheads="1"/>
          </p:cNvSpPr>
          <p:nvPr/>
        </p:nvSpPr>
        <p:spPr bwMode="auto">
          <a:xfrm>
            <a:off x="260350" y="4822825"/>
            <a:ext cx="12112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ru-RU" sz="2000" b="1"/>
              <a:t>2 ATP</a:t>
            </a:r>
            <a:endParaRPr lang="ru-RU" altLang="ru-RU" sz="2000" b="1"/>
          </a:p>
        </p:txBody>
      </p:sp>
      <p:sp>
        <p:nvSpPr>
          <p:cNvPr id="57384" name="TextBox 41"/>
          <p:cNvSpPr txBox="1">
            <a:spLocks noChangeArrowheads="1"/>
          </p:cNvSpPr>
          <p:nvPr/>
        </p:nvSpPr>
        <p:spPr bwMode="auto">
          <a:xfrm>
            <a:off x="139700" y="5207000"/>
            <a:ext cx="1430338"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ru-RU" sz="2000" b="1"/>
              <a:t>NADH + H+</a:t>
            </a:r>
            <a:endParaRPr lang="ru-RU" altLang="ru-RU" sz="2000" b="1"/>
          </a:p>
        </p:txBody>
      </p:sp>
      <p:sp>
        <p:nvSpPr>
          <p:cNvPr id="57385" name="TextBox 42"/>
          <p:cNvSpPr txBox="1">
            <a:spLocks noChangeArrowheads="1"/>
          </p:cNvSpPr>
          <p:nvPr/>
        </p:nvSpPr>
        <p:spPr bwMode="auto">
          <a:xfrm>
            <a:off x="2493963" y="4954865"/>
            <a:ext cx="20574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ru-RU" sz="1800" b="1" dirty="0"/>
              <a:t>NADH + H+</a:t>
            </a:r>
            <a:endParaRPr lang="ru-RU" altLang="ru-RU" sz="1800" b="1" dirty="0"/>
          </a:p>
        </p:txBody>
      </p:sp>
      <p:sp>
        <p:nvSpPr>
          <p:cNvPr id="42" name="TextBox 42"/>
          <p:cNvSpPr txBox="1">
            <a:spLocks noChangeArrowheads="1"/>
          </p:cNvSpPr>
          <p:nvPr/>
        </p:nvSpPr>
        <p:spPr bwMode="auto">
          <a:xfrm>
            <a:off x="5476848" y="2735166"/>
            <a:ext cx="2005012"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ru-RU" sz="1800" b="1" dirty="0" smtClean="0"/>
              <a:t>FAD          FADH2      </a:t>
            </a:r>
            <a:endParaRPr lang="ru-RU" altLang="ru-RU" sz="1800" b="1" dirty="0"/>
          </a:p>
        </p:txBody>
      </p:sp>
      <p:sp>
        <p:nvSpPr>
          <p:cNvPr id="43" name="TextBox 38"/>
          <p:cNvSpPr txBox="1">
            <a:spLocks noChangeArrowheads="1"/>
          </p:cNvSpPr>
          <p:nvPr/>
        </p:nvSpPr>
        <p:spPr bwMode="auto">
          <a:xfrm>
            <a:off x="6269010" y="3056544"/>
            <a:ext cx="96681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ru-RU" sz="2000" b="1" dirty="0" smtClean="0"/>
              <a:t>2 </a:t>
            </a:r>
            <a:r>
              <a:rPr lang="en-GB" altLang="ru-RU" sz="2000" b="1" dirty="0"/>
              <a:t>ATP</a:t>
            </a:r>
            <a:endParaRPr lang="ru-RU" altLang="ru-RU" sz="2000" b="1" dirty="0"/>
          </a:p>
        </p:txBody>
      </p:sp>
    </p:spTree>
    <p:extLst>
      <p:ext uri="{BB962C8B-B14F-4D97-AF65-F5344CB8AC3E}">
        <p14:creationId xmlns:p14="http://schemas.microsoft.com/office/powerpoint/2010/main" val="22842440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500"/>
                                        <p:tgtEl>
                                          <p:spTgt spid="10"/>
                                        </p:tgtEl>
                                      </p:cBhvr>
                                    </p:animEffect>
                                  </p:childTnLst>
                                </p:cTn>
                              </p:par>
                              <p:par>
                                <p:cTn id="21" presetID="22" presetClass="entr" presetSubtype="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up)">
                                      <p:cBhvr>
                                        <p:cTn id="28" dur="500"/>
                                        <p:tgtEl>
                                          <p:spTgt spid="1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par>
                                <p:cTn id="34" presetID="22" presetClass="entr" presetSubtype="4"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0" y="-19050"/>
            <a:ext cx="9128125" cy="1143000"/>
          </a:xfrm>
        </p:spPr>
        <p:txBody>
          <a:bodyPr/>
          <a:lstStyle/>
          <a:p>
            <a:pPr eaLnBrk="1" hangingPunct="1"/>
            <a:r>
              <a:rPr lang="en-US" altLang="ru-RU" b="1" smtClean="0">
                <a:solidFill>
                  <a:srgbClr val="C00000"/>
                </a:solidFill>
              </a:rPr>
              <a:t>Glycerophosphate shuttle</a:t>
            </a:r>
            <a:endParaRPr lang="ru-RU" altLang="ru-RU" b="1" smtClean="0">
              <a:solidFill>
                <a:srgbClr val="C00000"/>
              </a:solidFill>
            </a:endParaRPr>
          </a:p>
        </p:txBody>
      </p:sp>
      <p:pic>
        <p:nvPicPr>
          <p:cNvPr id="58371"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1150" y="1123950"/>
            <a:ext cx="6378575"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Прямоугольник 2"/>
          <p:cNvSpPr>
            <a:spLocks noChangeArrowheads="1"/>
          </p:cNvSpPr>
          <p:nvPr/>
        </p:nvSpPr>
        <p:spPr bwMode="auto">
          <a:xfrm>
            <a:off x="1116013" y="6021388"/>
            <a:ext cx="7127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1800"/>
              <a:t>http://biocheminfo.com/2020/04/20/shuttle-pathways-glycerophosphate-shuttle-and-malate-aspartate-shuttle/</a:t>
            </a:r>
          </a:p>
        </p:txBody>
      </p:sp>
    </p:spTree>
    <p:extLst>
      <p:ext uri="{BB962C8B-B14F-4D97-AF65-F5344CB8AC3E}">
        <p14:creationId xmlns:p14="http://schemas.microsoft.com/office/powerpoint/2010/main" val="30988234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68313" y="115888"/>
            <a:ext cx="8229600" cy="1143000"/>
          </a:xfrm>
        </p:spPr>
        <p:txBody>
          <a:bodyPr/>
          <a:lstStyle/>
          <a:p>
            <a:pPr eaLnBrk="1" hangingPunct="1"/>
            <a:r>
              <a:rPr lang="en-US" altLang="ru-RU" b="1" smtClean="0">
                <a:solidFill>
                  <a:srgbClr val="C00000"/>
                </a:solidFill>
              </a:rPr>
              <a:t>Glycerol synthesis:</a:t>
            </a:r>
            <a:endParaRPr lang="ru-RU" altLang="ru-RU" b="1" smtClean="0">
              <a:solidFill>
                <a:srgbClr val="C00000"/>
              </a:solidFill>
            </a:endParaRPr>
          </a:p>
        </p:txBody>
      </p:sp>
      <p:pic>
        <p:nvPicPr>
          <p:cNvPr id="59395" name="Picture 5" descr="Implications of glycerol metabolism for lipid production - ScienceDir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0963" y="1196975"/>
            <a:ext cx="6464300"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Прямоугольник 2"/>
          <p:cNvSpPr>
            <a:spLocks noChangeArrowheads="1"/>
          </p:cNvSpPr>
          <p:nvPr/>
        </p:nvSpPr>
        <p:spPr bwMode="auto">
          <a:xfrm>
            <a:off x="1763713" y="6092825"/>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1800"/>
              <a:t>https://www.sciencedirect.com/science/article/abs/pii/S0163782717300139</a:t>
            </a:r>
          </a:p>
        </p:txBody>
      </p:sp>
    </p:spTree>
    <p:extLst>
      <p:ext uri="{BB962C8B-B14F-4D97-AF65-F5344CB8AC3E}">
        <p14:creationId xmlns:p14="http://schemas.microsoft.com/office/powerpoint/2010/main" val="7966901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Заголовок 1"/>
          <p:cNvSpPr>
            <a:spLocks noGrp="1"/>
          </p:cNvSpPr>
          <p:nvPr>
            <p:ph type="title"/>
          </p:nvPr>
        </p:nvSpPr>
        <p:spPr/>
        <p:txBody>
          <a:bodyPr/>
          <a:lstStyle/>
          <a:p>
            <a:endParaRPr lang="ru-RU" altLang="ru-RU" smtClean="0"/>
          </a:p>
        </p:txBody>
      </p:sp>
      <p:pic>
        <p:nvPicPr>
          <p:cNvPr id="60419" name="Объект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03350" y="476250"/>
            <a:ext cx="5832475" cy="5832475"/>
          </a:xfrm>
        </p:spPr>
      </p:pic>
    </p:spTree>
    <p:extLst>
      <p:ext uri="{BB962C8B-B14F-4D97-AF65-F5344CB8AC3E}">
        <p14:creationId xmlns:p14="http://schemas.microsoft.com/office/powerpoint/2010/main" val="15578245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altLang="ru-RU" sz="4000" b="1" smtClean="0"/>
              <a:t>Oxidation of fatty acids</a:t>
            </a:r>
            <a:endParaRPr lang="ru-RU" altLang="ru-RU" sz="4000" b="1" smtClean="0"/>
          </a:p>
        </p:txBody>
      </p:sp>
      <p:pic>
        <p:nvPicPr>
          <p:cNvPr id="61443"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84300"/>
            <a:ext cx="8528050"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Прямоугольник 2"/>
          <p:cNvSpPr>
            <a:spLocks noChangeArrowheads="1"/>
          </p:cNvSpPr>
          <p:nvPr/>
        </p:nvSpPr>
        <p:spPr bwMode="auto">
          <a:xfrm>
            <a:off x="1187450" y="6211888"/>
            <a:ext cx="66246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1800"/>
              <a:t>https://www.youtube.com/watch?v=UcfKaQzPHrM&amp;ab_channel=AnimatedbiologyWitharpan</a:t>
            </a:r>
          </a:p>
        </p:txBody>
      </p:sp>
    </p:spTree>
    <p:extLst>
      <p:ext uri="{BB962C8B-B14F-4D97-AF65-F5344CB8AC3E}">
        <p14:creationId xmlns:p14="http://schemas.microsoft.com/office/powerpoint/2010/main" val="34629901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Oval 6"/>
          <p:cNvSpPr>
            <a:spLocks noChangeArrowheads="1"/>
          </p:cNvSpPr>
          <p:nvPr/>
        </p:nvSpPr>
        <p:spPr bwMode="auto">
          <a:xfrm>
            <a:off x="3309938" y="2565400"/>
            <a:ext cx="1873250" cy="719138"/>
          </a:xfrm>
          <a:prstGeom prst="ellipse">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ru-RU" altLang="ru-RU" smtClean="0">
              <a:solidFill>
                <a:prstClr val="black"/>
              </a:solidFill>
            </a:endParaRPr>
          </a:p>
        </p:txBody>
      </p:sp>
      <p:sp>
        <p:nvSpPr>
          <p:cNvPr id="62467" name="Rectangle 2"/>
          <p:cNvSpPr>
            <a:spLocks noGrp="1" noChangeArrowheads="1"/>
          </p:cNvSpPr>
          <p:nvPr>
            <p:ph type="title"/>
          </p:nvPr>
        </p:nvSpPr>
        <p:spPr>
          <a:xfrm>
            <a:off x="468313" y="0"/>
            <a:ext cx="8229600" cy="1143000"/>
          </a:xfrm>
        </p:spPr>
        <p:txBody>
          <a:bodyPr/>
          <a:lstStyle/>
          <a:p>
            <a:pPr eaLnBrk="1" hangingPunct="1"/>
            <a:r>
              <a:rPr lang="en-US" altLang="ru-RU" sz="4000" b="1" smtClean="0"/>
              <a:t>Oxidation of fatty acids</a:t>
            </a:r>
            <a:endParaRPr lang="ru-RU" altLang="ru-RU" sz="4000" b="1" smtClean="0"/>
          </a:p>
        </p:txBody>
      </p:sp>
      <p:sp>
        <p:nvSpPr>
          <p:cNvPr id="62468" name="Rectangle 3"/>
          <p:cNvSpPr>
            <a:spLocks noGrp="1" noChangeArrowheads="1"/>
          </p:cNvSpPr>
          <p:nvPr>
            <p:ph idx="1"/>
          </p:nvPr>
        </p:nvSpPr>
        <p:spPr>
          <a:xfrm>
            <a:off x="0" y="1125538"/>
            <a:ext cx="9144000" cy="3095625"/>
          </a:xfrm>
        </p:spPr>
        <p:txBody>
          <a:bodyPr/>
          <a:lstStyle/>
          <a:p>
            <a:pPr eaLnBrk="1" hangingPunct="1">
              <a:buFont typeface="Wingdings" panose="05000000000000000000" pitchFamily="2" charset="2"/>
              <a:buNone/>
            </a:pPr>
            <a:r>
              <a:rPr lang="en-US" altLang="ru-RU" sz="2400" b="1" smtClean="0"/>
              <a:t>	1. Fatty acid activation</a:t>
            </a:r>
          </a:p>
          <a:p>
            <a:pPr eaLnBrk="1" hangingPunct="1">
              <a:buFont typeface="Wingdings" panose="05000000000000000000" pitchFamily="2" charset="2"/>
              <a:buNone/>
            </a:pPr>
            <a:r>
              <a:rPr lang="en-US" altLang="ru-RU" sz="2400" b="1" smtClean="0"/>
              <a:t>The active form of fatty acids acyl-CoA is formed in the cytosol under the action of acyl-CoA synthetase.</a:t>
            </a:r>
          </a:p>
          <a:p>
            <a:pPr eaLnBrk="1" hangingPunct="1">
              <a:buFont typeface="Wingdings" panose="05000000000000000000" pitchFamily="2" charset="2"/>
              <a:buNone/>
            </a:pPr>
            <a:endParaRPr lang="ru-RU" altLang="ru-RU" sz="2400" smtClean="0"/>
          </a:p>
          <a:p>
            <a:pPr eaLnBrk="1" hangingPunct="1">
              <a:buFont typeface="Wingdings" panose="05000000000000000000" pitchFamily="2" charset="2"/>
              <a:buNone/>
            </a:pPr>
            <a:r>
              <a:rPr lang="en-US" altLang="ru-RU" sz="2400" smtClean="0"/>
              <a:t>	</a:t>
            </a:r>
          </a:p>
          <a:p>
            <a:pPr eaLnBrk="1" hangingPunct="1">
              <a:buFont typeface="Wingdings" panose="05000000000000000000" pitchFamily="2" charset="2"/>
              <a:buNone/>
            </a:pPr>
            <a:r>
              <a:rPr lang="en-GB" altLang="ru-RU" sz="2400" smtClean="0"/>
              <a:t>Fatty acid</a:t>
            </a:r>
            <a:r>
              <a:rPr lang="ru-RU" altLang="ru-RU" sz="2400" smtClean="0"/>
              <a:t>+ Н</a:t>
            </a:r>
            <a:r>
              <a:rPr lang="en-US" altLang="ru-RU" sz="2400" smtClean="0"/>
              <a:t>S</a:t>
            </a:r>
            <a:r>
              <a:rPr lang="en-GB" altLang="ru-RU" sz="2400" smtClean="0"/>
              <a:t>C</a:t>
            </a:r>
            <a:r>
              <a:rPr lang="ru-RU" altLang="ru-RU" sz="2400" smtClean="0"/>
              <a:t>оА + АТ</a:t>
            </a:r>
            <a:r>
              <a:rPr lang="en-GB" altLang="ru-RU" sz="2400" smtClean="0"/>
              <a:t>P</a:t>
            </a:r>
            <a:r>
              <a:rPr lang="en-US" altLang="ru-RU" sz="2400" smtClean="0"/>
              <a:t>		</a:t>
            </a:r>
            <a:r>
              <a:rPr lang="ru-RU" altLang="ru-RU" sz="2400" smtClean="0"/>
              <a:t>     </a:t>
            </a:r>
            <a:r>
              <a:rPr lang="en-US" altLang="ru-RU" sz="2400" smtClean="0"/>
              <a:t>acyl-CoA    </a:t>
            </a:r>
            <a:r>
              <a:rPr lang="ru-RU" altLang="ru-RU" sz="2400" smtClean="0"/>
              <a:t>+ АМ</a:t>
            </a:r>
            <a:r>
              <a:rPr lang="en-GB" altLang="ru-RU" sz="2400" smtClean="0"/>
              <a:t>P</a:t>
            </a:r>
            <a:r>
              <a:rPr lang="ru-RU" altLang="ru-RU" sz="2400" smtClean="0"/>
              <a:t> + РР</a:t>
            </a:r>
          </a:p>
          <a:p>
            <a:pPr eaLnBrk="1" hangingPunct="1"/>
            <a:endParaRPr lang="ru-RU" altLang="ru-RU" sz="2400" smtClean="0"/>
          </a:p>
        </p:txBody>
      </p:sp>
      <p:sp>
        <p:nvSpPr>
          <p:cNvPr id="51205" name="Text Box 5"/>
          <p:cNvSpPr txBox="1">
            <a:spLocks noChangeArrowheads="1"/>
          </p:cNvSpPr>
          <p:nvPr/>
        </p:nvSpPr>
        <p:spPr bwMode="auto">
          <a:xfrm>
            <a:off x="3455988" y="2565400"/>
            <a:ext cx="1655762" cy="701675"/>
          </a:xfrm>
          <a:prstGeom prst="rect">
            <a:avLst/>
          </a:prstGeom>
          <a:noFill/>
          <a:ln w="9525">
            <a:noFill/>
            <a:miter lim="800000"/>
            <a:headEnd/>
            <a:tailEnd/>
          </a:ln>
          <a:effectLst/>
        </p:spPr>
        <p:txBody>
          <a:bodyPr>
            <a:spAutoFit/>
          </a:bodyPr>
          <a:lstStyle/>
          <a:p>
            <a:pPr eaLnBrk="1" hangingPunct="1">
              <a:spcBef>
                <a:spcPct val="50000"/>
              </a:spcBef>
              <a:defRPr/>
            </a:pPr>
            <a:r>
              <a:rPr lang="en-US" sz="2000" b="1" dirty="0">
                <a:solidFill>
                  <a:prstClr val="black"/>
                </a:solidFill>
                <a:effectLst>
                  <a:outerShdw blurRad="38100" dist="38100" dir="2700000" algn="tl">
                    <a:srgbClr val="000000"/>
                  </a:outerShdw>
                </a:effectLst>
                <a:latin typeface="Arial" charset="0"/>
                <a:cs typeface="Arial" charset="0"/>
              </a:rPr>
              <a:t>acyl-CoA </a:t>
            </a:r>
            <a:r>
              <a:rPr lang="en-US" sz="2000" b="1" dirty="0" err="1">
                <a:solidFill>
                  <a:prstClr val="black"/>
                </a:solidFill>
                <a:effectLst>
                  <a:outerShdw blurRad="38100" dist="38100" dir="2700000" algn="tl">
                    <a:srgbClr val="000000"/>
                  </a:outerShdw>
                </a:effectLst>
                <a:latin typeface="Arial" charset="0"/>
                <a:cs typeface="Arial" charset="0"/>
              </a:rPr>
              <a:t>synthetase</a:t>
            </a:r>
            <a:endParaRPr lang="ru-RU" sz="2000" b="1" dirty="0">
              <a:solidFill>
                <a:prstClr val="black"/>
              </a:solidFill>
              <a:effectLst>
                <a:outerShdw blurRad="38100" dist="38100" dir="2700000" algn="tl">
                  <a:srgbClr val="000000"/>
                </a:outerShdw>
              </a:effectLst>
              <a:latin typeface="Arial" charset="0"/>
              <a:cs typeface="Arial" charset="0"/>
            </a:endParaRPr>
          </a:p>
        </p:txBody>
      </p:sp>
      <p:sp>
        <p:nvSpPr>
          <p:cNvPr id="62470" name="AutoShape 7"/>
          <p:cNvSpPr>
            <a:spLocks noChangeArrowheads="1"/>
          </p:cNvSpPr>
          <p:nvPr/>
        </p:nvSpPr>
        <p:spPr bwMode="auto">
          <a:xfrm>
            <a:off x="3670300" y="3429000"/>
            <a:ext cx="1223963" cy="73025"/>
          </a:xfrm>
          <a:prstGeom prst="rightArrow">
            <a:avLst>
              <a:gd name="adj1" fmla="val 50000"/>
              <a:gd name="adj2" fmla="val 419022"/>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solidFill>
                <a:srgbClr val="000000"/>
              </a:solidFill>
              <a:latin typeface="Arial" panose="020B0604020202020204" pitchFamily="34" charset="0"/>
            </a:endParaRPr>
          </a:p>
        </p:txBody>
      </p:sp>
      <p:sp>
        <p:nvSpPr>
          <p:cNvPr id="62471" name="Oval 8"/>
          <p:cNvSpPr>
            <a:spLocks noChangeArrowheads="1"/>
          </p:cNvSpPr>
          <p:nvPr/>
        </p:nvSpPr>
        <p:spPr bwMode="auto">
          <a:xfrm>
            <a:off x="7343775" y="3249613"/>
            <a:ext cx="504825" cy="4318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solidFill>
                <a:srgbClr val="000000"/>
              </a:solidFill>
              <a:latin typeface="Arial" panose="020B0604020202020204" pitchFamily="34" charset="0"/>
            </a:endParaRPr>
          </a:p>
        </p:txBody>
      </p:sp>
      <p:pic>
        <p:nvPicPr>
          <p:cNvPr id="62472" name="Picture 13" descr="Stage II of Lipid Cataboli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363" y="4362450"/>
            <a:ext cx="8196262"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олилиния 1"/>
          <p:cNvSpPr/>
          <p:nvPr/>
        </p:nvSpPr>
        <p:spPr>
          <a:xfrm>
            <a:off x="1425575" y="4779963"/>
            <a:ext cx="1025525" cy="428625"/>
          </a:xfrm>
          <a:custGeom>
            <a:avLst/>
            <a:gdLst>
              <a:gd name="connsiteX0" fmla="*/ 24825 w 1025085"/>
              <a:gd name="connsiteY0" fmla="*/ 308113 h 428075"/>
              <a:gd name="connsiteX1" fmla="*/ 54642 w 1025085"/>
              <a:gd name="connsiteY1" fmla="*/ 39756 h 428075"/>
              <a:gd name="connsiteX2" fmla="*/ 402512 w 1025085"/>
              <a:gd name="connsiteY2" fmla="*/ 0 h 428075"/>
              <a:gd name="connsiteX3" fmla="*/ 571477 w 1025085"/>
              <a:gd name="connsiteY3" fmla="*/ 9939 h 428075"/>
              <a:gd name="connsiteX4" fmla="*/ 919347 w 1025085"/>
              <a:gd name="connsiteY4" fmla="*/ 39756 h 428075"/>
              <a:gd name="connsiteX5" fmla="*/ 978982 w 1025085"/>
              <a:gd name="connsiteY5" fmla="*/ 327991 h 428075"/>
              <a:gd name="connsiteX6" fmla="*/ 293182 w 1025085"/>
              <a:gd name="connsiteY6" fmla="*/ 427382 h 428075"/>
              <a:gd name="connsiteX7" fmla="*/ 24825 w 1025085"/>
              <a:gd name="connsiteY7" fmla="*/ 308113 h 42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5085" h="428075">
                <a:moveTo>
                  <a:pt x="24825" y="308113"/>
                </a:moveTo>
                <a:cubicBezTo>
                  <a:pt x="-14932" y="243509"/>
                  <a:pt x="-8306" y="91108"/>
                  <a:pt x="54642" y="39756"/>
                </a:cubicBezTo>
                <a:cubicBezTo>
                  <a:pt x="117590" y="-11596"/>
                  <a:pt x="316373" y="4969"/>
                  <a:pt x="402512" y="0"/>
                </a:cubicBezTo>
                <a:lnTo>
                  <a:pt x="571477" y="9939"/>
                </a:lnTo>
                <a:lnTo>
                  <a:pt x="919347" y="39756"/>
                </a:lnTo>
                <a:cubicBezTo>
                  <a:pt x="987264" y="92765"/>
                  <a:pt x="1083343" y="263387"/>
                  <a:pt x="978982" y="327991"/>
                </a:cubicBezTo>
                <a:cubicBezTo>
                  <a:pt x="874621" y="392595"/>
                  <a:pt x="455521" y="434008"/>
                  <a:pt x="293182" y="427382"/>
                </a:cubicBezTo>
                <a:cubicBezTo>
                  <a:pt x="130843" y="420756"/>
                  <a:pt x="64582" y="372717"/>
                  <a:pt x="24825" y="308113"/>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7" name="Полилиния 6"/>
          <p:cNvSpPr/>
          <p:nvPr/>
        </p:nvSpPr>
        <p:spPr>
          <a:xfrm>
            <a:off x="2395538" y="4721225"/>
            <a:ext cx="1003300" cy="557213"/>
          </a:xfrm>
          <a:custGeom>
            <a:avLst/>
            <a:gdLst>
              <a:gd name="connsiteX0" fmla="*/ 0 w 1003853"/>
              <a:gd name="connsiteY0" fmla="*/ 69574 h 556591"/>
              <a:gd name="connsiteX1" fmla="*/ 0 w 1003853"/>
              <a:gd name="connsiteY1" fmla="*/ 69574 h 556591"/>
              <a:gd name="connsiteX2" fmla="*/ 9940 w 1003853"/>
              <a:gd name="connsiteY2" fmla="*/ 228600 h 556591"/>
              <a:gd name="connsiteX3" fmla="*/ 19879 w 1003853"/>
              <a:gd name="connsiteY3" fmla="*/ 258417 h 556591"/>
              <a:gd name="connsiteX4" fmla="*/ 39757 w 1003853"/>
              <a:gd name="connsiteY4" fmla="*/ 337930 h 556591"/>
              <a:gd name="connsiteX5" fmla="*/ 69574 w 1003853"/>
              <a:gd name="connsiteY5" fmla="*/ 447261 h 556591"/>
              <a:gd name="connsiteX6" fmla="*/ 119270 w 1003853"/>
              <a:gd name="connsiteY6" fmla="*/ 477078 h 556591"/>
              <a:gd name="connsiteX7" fmla="*/ 149087 w 1003853"/>
              <a:gd name="connsiteY7" fmla="*/ 496956 h 556591"/>
              <a:gd name="connsiteX8" fmla="*/ 208722 w 1003853"/>
              <a:gd name="connsiteY8" fmla="*/ 516835 h 556591"/>
              <a:gd name="connsiteX9" fmla="*/ 288235 w 1003853"/>
              <a:gd name="connsiteY9" fmla="*/ 546652 h 556591"/>
              <a:gd name="connsiteX10" fmla="*/ 387627 w 1003853"/>
              <a:gd name="connsiteY10" fmla="*/ 556591 h 556591"/>
              <a:gd name="connsiteX11" fmla="*/ 596348 w 1003853"/>
              <a:gd name="connsiteY11" fmla="*/ 546652 h 556591"/>
              <a:gd name="connsiteX12" fmla="*/ 695740 w 1003853"/>
              <a:gd name="connsiteY12" fmla="*/ 506896 h 556591"/>
              <a:gd name="connsiteX13" fmla="*/ 745435 w 1003853"/>
              <a:gd name="connsiteY13" fmla="*/ 496956 h 556591"/>
              <a:gd name="connsiteX14" fmla="*/ 834887 w 1003853"/>
              <a:gd name="connsiteY14" fmla="*/ 447261 h 556591"/>
              <a:gd name="connsiteX15" fmla="*/ 864705 w 1003853"/>
              <a:gd name="connsiteY15" fmla="*/ 427383 h 556591"/>
              <a:gd name="connsiteX16" fmla="*/ 904461 w 1003853"/>
              <a:gd name="connsiteY16" fmla="*/ 417443 h 556591"/>
              <a:gd name="connsiteX17" fmla="*/ 954157 w 1003853"/>
              <a:gd name="connsiteY17" fmla="*/ 377687 h 556591"/>
              <a:gd name="connsiteX18" fmla="*/ 1003853 w 1003853"/>
              <a:gd name="connsiteY18" fmla="*/ 367748 h 556591"/>
              <a:gd name="connsiteX19" fmla="*/ 993913 w 1003853"/>
              <a:gd name="connsiteY19" fmla="*/ 218661 h 556591"/>
              <a:gd name="connsiteX20" fmla="*/ 983974 w 1003853"/>
              <a:gd name="connsiteY20" fmla="*/ 188843 h 556591"/>
              <a:gd name="connsiteX21" fmla="*/ 974035 w 1003853"/>
              <a:gd name="connsiteY21" fmla="*/ 139148 h 556591"/>
              <a:gd name="connsiteX22" fmla="*/ 964096 w 1003853"/>
              <a:gd name="connsiteY22" fmla="*/ 109330 h 556591"/>
              <a:gd name="connsiteX23" fmla="*/ 934279 w 1003853"/>
              <a:gd name="connsiteY23" fmla="*/ 89452 h 556591"/>
              <a:gd name="connsiteX24" fmla="*/ 914400 w 1003853"/>
              <a:gd name="connsiteY24" fmla="*/ 69574 h 556591"/>
              <a:gd name="connsiteX25" fmla="*/ 854766 w 1003853"/>
              <a:gd name="connsiteY25" fmla="*/ 49696 h 556591"/>
              <a:gd name="connsiteX26" fmla="*/ 824948 w 1003853"/>
              <a:gd name="connsiteY26" fmla="*/ 29817 h 556591"/>
              <a:gd name="connsiteX27" fmla="*/ 735496 w 1003853"/>
              <a:gd name="connsiteY27" fmla="*/ 0 h 556591"/>
              <a:gd name="connsiteX28" fmla="*/ 69574 w 1003853"/>
              <a:gd name="connsiteY28" fmla="*/ 9939 h 556591"/>
              <a:gd name="connsiteX29" fmla="*/ 0 w 1003853"/>
              <a:gd name="connsiteY29" fmla="*/ 69574 h 5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03853" h="556591">
                <a:moveTo>
                  <a:pt x="0" y="69574"/>
                </a:moveTo>
                <a:lnTo>
                  <a:pt x="0" y="69574"/>
                </a:lnTo>
                <a:cubicBezTo>
                  <a:pt x="3313" y="122583"/>
                  <a:pt x="4380" y="175780"/>
                  <a:pt x="9940" y="228600"/>
                </a:cubicBezTo>
                <a:cubicBezTo>
                  <a:pt x="11037" y="239019"/>
                  <a:pt x="17122" y="248310"/>
                  <a:pt x="19879" y="258417"/>
                </a:cubicBezTo>
                <a:cubicBezTo>
                  <a:pt x="27067" y="284774"/>
                  <a:pt x="34399" y="311140"/>
                  <a:pt x="39757" y="337930"/>
                </a:cubicBezTo>
                <a:cubicBezTo>
                  <a:pt x="43639" y="357338"/>
                  <a:pt x="56964" y="434652"/>
                  <a:pt x="69574" y="447261"/>
                </a:cubicBezTo>
                <a:cubicBezTo>
                  <a:pt x="108403" y="486088"/>
                  <a:pt x="67659" y="451273"/>
                  <a:pt x="119270" y="477078"/>
                </a:cubicBezTo>
                <a:cubicBezTo>
                  <a:pt x="129954" y="482420"/>
                  <a:pt x="138171" y="492105"/>
                  <a:pt x="149087" y="496956"/>
                </a:cubicBezTo>
                <a:cubicBezTo>
                  <a:pt x="168235" y="505466"/>
                  <a:pt x="189980" y="507464"/>
                  <a:pt x="208722" y="516835"/>
                </a:cubicBezTo>
                <a:cubicBezTo>
                  <a:pt x="243082" y="534015"/>
                  <a:pt x="250345" y="541239"/>
                  <a:pt x="288235" y="546652"/>
                </a:cubicBezTo>
                <a:cubicBezTo>
                  <a:pt x="321196" y="551361"/>
                  <a:pt x="354496" y="553278"/>
                  <a:pt x="387627" y="556591"/>
                </a:cubicBezTo>
                <a:cubicBezTo>
                  <a:pt x="457201" y="553278"/>
                  <a:pt x="527122" y="554344"/>
                  <a:pt x="596348" y="546652"/>
                </a:cubicBezTo>
                <a:cubicBezTo>
                  <a:pt x="658389" y="539759"/>
                  <a:pt x="645479" y="523650"/>
                  <a:pt x="695740" y="506896"/>
                </a:cubicBezTo>
                <a:cubicBezTo>
                  <a:pt x="711766" y="501554"/>
                  <a:pt x="728870" y="500269"/>
                  <a:pt x="745435" y="496956"/>
                </a:cubicBezTo>
                <a:cubicBezTo>
                  <a:pt x="792902" y="473223"/>
                  <a:pt x="784963" y="478463"/>
                  <a:pt x="834887" y="447261"/>
                </a:cubicBezTo>
                <a:cubicBezTo>
                  <a:pt x="845017" y="440930"/>
                  <a:pt x="853725" y="432089"/>
                  <a:pt x="864705" y="427383"/>
                </a:cubicBezTo>
                <a:cubicBezTo>
                  <a:pt x="877260" y="422002"/>
                  <a:pt x="891209" y="420756"/>
                  <a:pt x="904461" y="417443"/>
                </a:cubicBezTo>
                <a:cubicBezTo>
                  <a:pt x="919015" y="402889"/>
                  <a:pt x="934098" y="385209"/>
                  <a:pt x="954157" y="377687"/>
                </a:cubicBezTo>
                <a:cubicBezTo>
                  <a:pt x="969975" y="371755"/>
                  <a:pt x="987288" y="371061"/>
                  <a:pt x="1003853" y="367748"/>
                </a:cubicBezTo>
                <a:cubicBezTo>
                  <a:pt x="1000540" y="318052"/>
                  <a:pt x="999413" y="268162"/>
                  <a:pt x="993913" y="218661"/>
                </a:cubicBezTo>
                <a:cubicBezTo>
                  <a:pt x="992756" y="208248"/>
                  <a:pt x="986515" y="199007"/>
                  <a:pt x="983974" y="188843"/>
                </a:cubicBezTo>
                <a:cubicBezTo>
                  <a:pt x="979877" y="172454"/>
                  <a:pt x="978132" y="155537"/>
                  <a:pt x="974035" y="139148"/>
                </a:cubicBezTo>
                <a:cubicBezTo>
                  <a:pt x="971494" y="128984"/>
                  <a:pt x="970641" y="117511"/>
                  <a:pt x="964096" y="109330"/>
                </a:cubicBezTo>
                <a:cubicBezTo>
                  <a:pt x="956634" y="100002"/>
                  <a:pt x="943607" y="96914"/>
                  <a:pt x="934279" y="89452"/>
                </a:cubicBezTo>
                <a:cubicBezTo>
                  <a:pt x="926962" y="83598"/>
                  <a:pt x="922782" y="73765"/>
                  <a:pt x="914400" y="69574"/>
                </a:cubicBezTo>
                <a:cubicBezTo>
                  <a:pt x="895659" y="60204"/>
                  <a:pt x="854766" y="49696"/>
                  <a:pt x="854766" y="49696"/>
                </a:cubicBezTo>
                <a:cubicBezTo>
                  <a:pt x="844827" y="43070"/>
                  <a:pt x="836281" y="33595"/>
                  <a:pt x="824948" y="29817"/>
                </a:cubicBezTo>
                <a:cubicBezTo>
                  <a:pt x="717820" y="-5893"/>
                  <a:pt x="803248" y="45168"/>
                  <a:pt x="735496" y="0"/>
                </a:cubicBezTo>
                <a:lnTo>
                  <a:pt x="69574" y="9939"/>
                </a:lnTo>
                <a:cubicBezTo>
                  <a:pt x="13382" y="11500"/>
                  <a:pt x="11596" y="59635"/>
                  <a:pt x="0" y="69574"/>
                </a:cubicBez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8" name="Полилиния 7"/>
          <p:cNvSpPr/>
          <p:nvPr/>
        </p:nvSpPr>
        <p:spPr>
          <a:xfrm>
            <a:off x="1112838" y="4419600"/>
            <a:ext cx="1550987" cy="450850"/>
          </a:xfrm>
          <a:custGeom>
            <a:avLst/>
            <a:gdLst>
              <a:gd name="connsiteX0" fmla="*/ 1550504 w 1550504"/>
              <a:gd name="connsiteY0" fmla="*/ 320752 h 449961"/>
              <a:gd name="connsiteX1" fmla="*/ 1530626 w 1550504"/>
              <a:gd name="connsiteY1" fmla="*/ 221361 h 449961"/>
              <a:gd name="connsiteX2" fmla="*/ 1451113 w 1550504"/>
              <a:gd name="connsiteY2" fmla="*/ 151787 h 449961"/>
              <a:gd name="connsiteX3" fmla="*/ 1431234 w 1550504"/>
              <a:gd name="connsiteY3" fmla="*/ 121970 h 449961"/>
              <a:gd name="connsiteX4" fmla="*/ 1401417 w 1550504"/>
              <a:gd name="connsiteY4" fmla="*/ 112030 h 449961"/>
              <a:gd name="connsiteX5" fmla="*/ 1321904 w 1550504"/>
              <a:gd name="connsiteY5" fmla="*/ 82213 h 449961"/>
              <a:gd name="connsiteX6" fmla="*/ 1043608 w 1550504"/>
              <a:gd name="connsiteY6" fmla="*/ 52396 h 449961"/>
              <a:gd name="connsiteX7" fmla="*/ 864704 w 1550504"/>
              <a:gd name="connsiteY7" fmla="*/ 32517 h 449961"/>
              <a:gd name="connsiteX8" fmla="*/ 805069 w 1550504"/>
              <a:gd name="connsiteY8" fmla="*/ 22578 h 449961"/>
              <a:gd name="connsiteX9" fmla="*/ 477078 w 1550504"/>
              <a:gd name="connsiteY9" fmla="*/ 22578 h 449961"/>
              <a:gd name="connsiteX10" fmla="*/ 447260 w 1550504"/>
              <a:gd name="connsiteY10" fmla="*/ 32517 h 449961"/>
              <a:gd name="connsiteX11" fmla="*/ 367747 w 1550504"/>
              <a:gd name="connsiteY11" fmla="*/ 62335 h 449961"/>
              <a:gd name="connsiteX12" fmla="*/ 337930 w 1550504"/>
              <a:gd name="connsiteY12" fmla="*/ 72274 h 449961"/>
              <a:gd name="connsiteX13" fmla="*/ 278295 w 1550504"/>
              <a:gd name="connsiteY13" fmla="*/ 112030 h 449961"/>
              <a:gd name="connsiteX14" fmla="*/ 218660 w 1550504"/>
              <a:gd name="connsiteY14" fmla="*/ 191544 h 449961"/>
              <a:gd name="connsiteX15" fmla="*/ 188843 w 1550504"/>
              <a:gd name="connsiteY15" fmla="*/ 211422 h 449961"/>
              <a:gd name="connsiteX16" fmla="*/ 139147 w 1550504"/>
              <a:gd name="connsiteY16" fmla="*/ 261117 h 449961"/>
              <a:gd name="connsiteX17" fmla="*/ 119269 w 1550504"/>
              <a:gd name="connsiteY17" fmla="*/ 280996 h 449961"/>
              <a:gd name="connsiteX18" fmla="*/ 99391 w 1550504"/>
              <a:gd name="connsiteY18" fmla="*/ 310813 h 449961"/>
              <a:gd name="connsiteX19" fmla="*/ 89452 w 1550504"/>
              <a:gd name="connsiteY19" fmla="*/ 340630 h 449961"/>
              <a:gd name="connsiteX20" fmla="*/ 69574 w 1550504"/>
              <a:gd name="connsiteY20" fmla="*/ 360509 h 449961"/>
              <a:gd name="connsiteX21" fmla="*/ 29817 w 1550504"/>
              <a:gd name="connsiteY21" fmla="*/ 420144 h 449961"/>
              <a:gd name="connsiteX22" fmla="*/ 0 w 1550504"/>
              <a:gd name="connsiteY22" fmla="*/ 449961 h 44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0504" h="449961">
                <a:moveTo>
                  <a:pt x="1550504" y="320752"/>
                </a:moveTo>
                <a:cubicBezTo>
                  <a:pt x="1550250" y="319230"/>
                  <a:pt x="1537366" y="232144"/>
                  <a:pt x="1530626" y="221361"/>
                </a:cubicBezTo>
                <a:cubicBezTo>
                  <a:pt x="1504817" y="180067"/>
                  <a:pt x="1483182" y="183855"/>
                  <a:pt x="1451113" y="151787"/>
                </a:cubicBezTo>
                <a:cubicBezTo>
                  <a:pt x="1442666" y="143340"/>
                  <a:pt x="1440562" y="129432"/>
                  <a:pt x="1431234" y="121970"/>
                </a:cubicBezTo>
                <a:cubicBezTo>
                  <a:pt x="1423053" y="115425"/>
                  <a:pt x="1411047" y="116157"/>
                  <a:pt x="1401417" y="112030"/>
                </a:cubicBezTo>
                <a:cubicBezTo>
                  <a:pt x="1359574" y="94097"/>
                  <a:pt x="1366693" y="88321"/>
                  <a:pt x="1321904" y="82213"/>
                </a:cubicBezTo>
                <a:cubicBezTo>
                  <a:pt x="1257124" y="73379"/>
                  <a:pt x="1121011" y="60136"/>
                  <a:pt x="1043608" y="52396"/>
                </a:cubicBezTo>
                <a:cubicBezTo>
                  <a:pt x="934470" y="30568"/>
                  <a:pt x="1054444" y="52490"/>
                  <a:pt x="864704" y="32517"/>
                </a:cubicBezTo>
                <a:cubicBezTo>
                  <a:pt x="844662" y="30407"/>
                  <a:pt x="824947" y="25891"/>
                  <a:pt x="805069" y="22578"/>
                </a:cubicBezTo>
                <a:cubicBezTo>
                  <a:pt x="683160" y="-18058"/>
                  <a:pt x="764355" y="5168"/>
                  <a:pt x="477078" y="22578"/>
                </a:cubicBezTo>
                <a:cubicBezTo>
                  <a:pt x="466620" y="23212"/>
                  <a:pt x="457334" y="29639"/>
                  <a:pt x="447260" y="32517"/>
                </a:cubicBezTo>
                <a:cubicBezTo>
                  <a:pt x="355642" y="58694"/>
                  <a:pt x="460384" y="22634"/>
                  <a:pt x="367747" y="62335"/>
                </a:cubicBezTo>
                <a:cubicBezTo>
                  <a:pt x="358117" y="66462"/>
                  <a:pt x="347088" y="67186"/>
                  <a:pt x="337930" y="72274"/>
                </a:cubicBezTo>
                <a:cubicBezTo>
                  <a:pt x="317046" y="83876"/>
                  <a:pt x="278295" y="112030"/>
                  <a:pt x="278295" y="112030"/>
                </a:cubicBezTo>
                <a:cubicBezTo>
                  <a:pt x="259943" y="139560"/>
                  <a:pt x="242273" y="167931"/>
                  <a:pt x="218660" y="191544"/>
                </a:cubicBezTo>
                <a:cubicBezTo>
                  <a:pt x="210213" y="199991"/>
                  <a:pt x="197833" y="203556"/>
                  <a:pt x="188843" y="211422"/>
                </a:cubicBezTo>
                <a:cubicBezTo>
                  <a:pt x="171213" y="226848"/>
                  <a:pt x="155712" y="244552"/>
                  <a:pt x="139147" y="261117"/>
                </a:cubicBezTo>
                <a:cubicBezTo>
                  <a:pt x="132521" y="267743"/>
                  <a:pt x="124467" y="273199"/>
                  <a:pt x="119269" y="280996"/>
                </a:cubicBezTo>
                <a:cubicBezTo>
                  <a:pt x="112643" y="290935"/>
                  <a:pt x="104733" y="300129"/>
                  <a:pt x="99391" y="310813"/>
                </a:cubicBezTo>
                <a:cubicBezTo>
                  <a:pt x="94706" y="320184"/>
                  <a:pt x="94842" y="331646"/>
                  <a:pt x="89452" y="340630"/>
                </a:cubicBezTo>
                <a:cubicBezTo>
                  <a:pt x="84631" y="348665"/>
                  <a:pt x="75196" y="353012"/>
                  <a:pt x="69574" y="360509"/>
                </a:cubicBezTo>
                <a:cubicBezTo>
                  <a:pt x="55240" y="379622"/>
                  <a:pt x="46710" y="403251"/>
                  <a:pt x="29817" y="420144"/>
                </a:cubicBezTo>
                <a:lnTo>
                  <a:pt x="0" y="449961"/>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Tree>
    <p:extLst>
      <p:ext uri="{BB962C8B-B14F-4D97-AF65-F5344CB8AC3E}">
        <p14:creationId xmlns:p14="http://schemas.microsoft.com/office/powerpoint/2010/main" val="33267195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4655" y="1143000"/>
            <a:ext cx="4952289" cy="4962897"/>
          </a:xfrm>
          <a:prstGeom prst="rect">
            <a:avLst/>
          </a:prstGeom>
        </p:spPr>
        <p:txBody>
          <a:bodyPr vert="horz" wrap="square" lIns="0" tIns="180340" rIns="0" bIns="0" rtlCol="0">
            <a:spAutoFit/>
          </a:bodyPr>
          <a:lstStyle/>
          <a:p>
            <a:pPr marL="529590">
              <a:lnSpc>
                <a:spcPct val="100000"/>
              </a:lnSpc>
              <a:spcBef>
                <a:spcPts val="1420"/>
              </a:spcBef>
            </a:pPr>
            <a:r>
              <a:rPr lang="en-US" sz="2400" spc="-70" dirty="0" err="1" smtClean="0">
                <a:latin typeface="Trebuchet MS"/>
                <a:cs typeface="Trebuchet MS"/>
              </a:rPr>
              <a:t>Lipidome</a:t>
            </a:r>
            <a:r>
              <a:rPr lang="en-US" sz="2400" spc="-70" dirty="0" smtClean="0">
                <a:latin typeface="Trebuchet MS"/>
                <a:cs typeface="Trebuchet MS"/>
              </a:rPr>
              <a:t> </a:t>
            </a:r>
            <a:r>
              <a:rPr lang="en-US" sz="2400" spc="-70" dirty="0">
                <a:latin typeface="Trebuchet MS"/>
                <a:cs typeface="Trebuchet MS"/>
              </a:rPr>
              <a:t>- lipid profile (most often mass spectrum)</a:t>
            </a:r>
          </a:p>
          <a:p>
            <a:pPr marL="529590">
              <a:lnSpc>
                <a:spcPct val="100000"/>
              </a:lnSpc>
              <a:spcBef>
                <a:spcPts val="1420"/>
              </a:spcBef>
            </a:pPr>
            <a:r>
              <a:rPr lang="en-US" sz="2400" spc="-70" dirty="0" err="1">
                <a:latin typeface="Trebuchet MS"/>
                <a:cs typeface="Trebuchet MS"/>
              </a:rPr>
              <a:t>Lipidomics</a:t>
            </a:r>
            <a:r>
              <a:rPr lang="en-US" sz="2400" spc="-70" dirty="0">
                <a:latin typeface="Trebuchet MS"/>
                <a:cs typeface="Trebuchet MS"/>
              </a:rPr>
              <a:t> is subdivided into:</a:t>
            </a:r>
          </a:p>
          <a:p>
            <a:pPr marL="872490" indent="-342900">
              <a:lnSpc>
                <a:spcPct val="100000"/>
              </a:lnSpc>
              <a:spcBef>
                <a:spcPts val="1420"/>
              </a:spcBef>
              <a:buFont typeface="Arial" panose="020B0604020202020204" pitchFamily="34" charset="0"/>
              <a:buChar char="•"/>
            </a:pPr>
            <a:r>
              <a:rPr lang="en-US" sz="2400" spc="-70" dirty="0">
                <a:latin typeface="Trebuchet MS"/>
                <a:cs typeface="Trebuchet MS"/>
              </a:rPr>
              <a:t>architecture / membrane </a:t>
            </a:r>
            <a:r>
              <a:rPr lang="en-US" sz="2400" spc="-70" dirty="0" err="1">
                <a:latin typeface="Trebuchet MS"/>
                <a:cs typeface="Trebuchet MS"/>
              </a:rPr>
              <a:t>lipidomics</a:t>
            </a:r>
            <a:r>
              <a:rPr lang="en-US" sz="2400" spc="-70" dirty="0">
                <a:latin typeface="Trebuchet MS"/>
                <a:cs typeface="Trebuchet MS"/>
              </a:rPr>
              <a:t> and</a:t>
            </a:r>
          </a:p>
          <a:p>
            <a:pPr marL="872490" indent="-342900">
              <a:lnSpc>
                <a:spcPct val="100000"/>
              </a:lnSpc>
              <a:spcBef>
                <a:spcPts val="1420"/>
              </a:spcBef>
              <a:buFont typeface="Arial" panose="020B0604020202020204" pitchFamily="34" charset="0"/>
              <a:buChar char="•"/>
            </a:pPr>
            <a:r>
              <a:rPr lang="en-US" sz="2400" spc="-70" dirty="0">
                <a:latin typeface="Trebuchet MS"/>
                <a:cs typeface="Trebuchet MS"/>
              </a:rPr>
              <a:t>mediator </a:t>
            </a:r>
            <a:r>
              <a:rPr lang="en-US" sz="2400" spc="-70" dirty="0" err="1">
                <a:latin typeface="Trebuchet MS"/>
                <a:cs typeface="Trebuchet MS"/>
              </a:rPr>
              <a:t>lipidomics</a:t>
            </a:r>
            <a:endParaRPr lang="en-US" sz="2400" spc="-70" dirty="0">
              <a:latin typeface="Trebuchet MS"/>
              <a:cs typeface="Trebuchet MS"/>
            </a:endParaRPr>
          </a:p>
          <a:p>
            <a:pPr marL="872490" indent="-342900">
              <a:lnSpc>
                <a:spcPct val="100000"/>
              </a:lnSpc>
              <a:spcBef>
                <a:spcPts val="1420"/>
              </a:spcBef>
              <a:buFont typeface="Arial" panose="020B0604020202020204" pitchFamily="34" charset="0"/>
              <a:buChar char="•"/>
            </a:pPr>
            <a:r>
              <a:rPr lang="en-US" sz="2400" spc="-70" dirty="0">
                <a:latin typeface="Trebuchet MS"/>
                <a:cs typeface="Trebuchet MS"/>
              </a:rPr>
              <a:t>Clinical </a:t>
            </a:r>
            <a:r>
              <a:rPr lang="en-US" sz="2400" spc="-70" dirty="0" err="1" smtClean="0">
                <a:latin typeface="Trebuchet MS"/>
                <a:cs typeface="Trebuchet MS"/>
              </a:rPr>
              <a:t>lipidomics</a:t>
            </a:r>
            <a:r>
              <a:rPr lang="en-US" sz="2400" spc="-70" dirty="0" smtClean="0">
                <a:latin typeface="Trebuchet MS"/>
                <a:cs typeface="Trebuchet MS"/>
              </a:rPr>
              <a:t> </a:t>
            </a:r>
            <a:r>
              <a:rPr lang="en-US" sz="2400" spc="-70" dirty="0">
                <a:latin typeface="Trebuchet MS"/>
                <a:cs typeface="Trebuchet MS"/>
              </a:rPr>
              <a:t>characterizes the lipid composition and concentration of all individual lipids in a sample</a:t>
            </a:r>
            <a:endParaRPr sz="2400" dirty="0">
              <a:latin typeface="Trebuchet MS"/>
              <a:cs typeface="Trebuchet MS"/>
            </a:endParaRPr>
          </a:p>
        </p:txBody>
      </p:sp>
      <p:sp>
        <p:nvSpPr>
          <p:cNvPr id="4" name="object 4"/>
          <p:cNvSpPr/>
          <p:nvPr/>
        </p:nvSpPr>
        <p:spPr>
          <a:xfrm>
            <a:off x="5522976" y="451104"/>
            <a:ext cx="454151" cy="306324"/>
          </a:xfrm>
          <a:prstGeom prst="rect">
            <a:avLst/>
          </a:prstGeom>
          <a:blipFill>
            <a:blip r:embed="rId2" cstate="print"/>
            <a:stretch>
              <a:fillRect/>
            </a:stretch>
          </a:blipFill>
        </p:spPr>
        <p:txBody>
          <a:bodyPr wrap="square" lIns="0" tIns="0" rIns="0" bIns="0" rtlCol="0"/>
          <a:lstStyle/>
          <a:p>
            <a:endParaRPr/>
          </a:p>
        </p:txBody>
      </p:sp>
      <p:sp>
        <p:nvSpPr>
          <p:cNvPr id="9" name="TextBox 8"/>
          <p:cNvSpPr txBox="1"/>
          <p:nvPr/>
        </p:nvSpPr>
        <p:spPr>
          <a:xfrm>
            <a:off x="2590799" y="575691"/>
            <a:ext cx="2667000" cy="523220"/>
          </a:xfrm>
          <a:prstGeom prst="rect">
            <a:avLst/>
          </a:prstGeom>
          <a:noFill/>
        </p:spPr>
        <p:txBody>
          <a:bodyPr wrap="square" rtlCol="0">
            <a:spAutoFit/>
          </a:bodyPr>
          <a:lstStyle/>
          <a:p>
            <a:r>
              <a:rPr lang="en-US" sz="2800" b="1" spc="-70" dirty="0" err="1">
                <a:solidFill>
                  <a:srgbClr val="FF0000"/>
                </a:solidFill>
                <a:latin typeface="Trebuchet MS"/>
                <a:cs typeface="Trebuchet MS"/>
              </a:rPr>
              <a:t>Lipidomics</a:t>
            </a:r>
            <a:endParaRPr lang="ru-RU" sz="2800" b="1" dirty="0">
              <a:solidFill>
                <a:srgbClr val="FF0000"/>
              </a:solidFill>
            </a:endParaRPr>
          </a:p>
        </p:txBody>
      </p:sp>
      <p:pic>
        <p:nvPicPr>
          <p:cNvPr id="11" name="Рисунок 10"/>
          <p:cNvPicPr>
            <a:picLocks noChangeAspect="1"/>
          </p:cNvPicPr>
          <p:nvPr/>
        </p:nvPicPr>
        <p:blipFill rotWithShape="1">
          <a:blip r:embed="rId3"/>
          <a:srcRect l="9457" t="1016" r="14890"/>
          <a:stretch/>
        </p:blipFill>
        <p:spPr>
          <a:xfrm>
            <a:off x="5038369" y="1600200"/>
            <a:ext cx="3962401" cy="4298054"/>
          </a:xfrm>
          <a:prstGeom prst="rect">
            <a:avLst/>
          </a:prstGeom>
        </p:spPr>
      </p:pic>
    </p:spTree>
    <p:extLst>
      <p:ext uri="{BB962C8B-B14F-4D97-AF65-F5344CB8AC3E}">
        <p14:creationId xmlns:p14="http://schemas.microsoft.com/office/powerpoint/2010/main" val="25689139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68313" y="0"/>
            <a:ext cx="8229600" cy="908050"/>
          </a:xfrm>
        </p:spPr>
        <p:txBody>
          <a:bodyPr/>
          <a:lstStyle/>
          <a:p>
            <a:pPr eaLnBrk="1" hangingPunct="1"/>
            <a:r>
              <a:rPr lang="en-US" altLang="ru-RU" sz="3600" b="1" smtClean="0"/>
              <a:t>Oxidation of fatty acids</a:t>
            </a:r>
            <a:endParaRPr lang="ru-RU" altLang="ru-RU" sz="3600" smtClean="0"/>
          </a:p>
        </p:txBody>
      </p:sp>
      <p:sp>
        <p:nvSpPr>
          <p:cNvPr id="63491" name="Rectangle 3"/>
          <p:cNvSpPr>
            <a:spLocks noGrp="1" noChangeArrowheads="1"/>
          </p:cNvSpPr>
          <p:nvPr>
            <p:ph idx="1"/>
          </p:nvPr>
        </p:nvSpPr>
        <p:spPr>
          <a:xfrm>
            <a:off x="0" y="728663"/>
            <a:ext cx="9144000" cy="576262"/>
          </a:xfrm>
        </p:spPr>
        <p:txBody>
          <a:bodyPr/>
          <a:lstStyle/>
          <a:p>
            <a:pPr eaLnBrk="1" hangingPunct="1">
              <a:lnSpc>
                <a:spcPct val="90000"/>
              </a:lnSpc>
              <a:buFont typeface="Wingdings" panose="05000000000000000000" pitchFamily="2" charset="2"/>
              <a:buNone/>
            </a:pPr>
            <a:r>
              <a:rPr lang="en-US" altLang="ru-RU" sz="2400" b="1" smtClean="0"/>
              <a:t>2. Transfer of fatty acids into mitochondria</a:t>
            </a:r>
            <a:endParaRPr lang="ru-RU" altLang="ru-RU" sz="2400" smtClean="0"/>
          </a:p>
        </p:txBody>
      </p:sp>
      <p:pic>
        <p:nvPicPr>
          <p:cNvPr id="63492"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304925"/>
            <a:ext cx="6548438" cy="527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Прямоугольник 2"/>
          <p:cNvSpPr>
            <a:spLocks noChangeArrowheads="1"/>
          </p:cNvSpPr>
          <p:nvPr/>
        </p:nvSpPr>
        <p:spPr bwMode="auto">
          <a:xfrm>
            <a:off x="2176463" y="6457950"/>
            <a:ext cx="4572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1100"/>
              <a:t>https://pharmaxchange.info/2013/10/activation-and-transportation-of-fatty-acids-to-the-mitochondria-via-the-carnitine-shuttle-with-animation/</a:t>
            </a:r>
          </a:p>
        </p:txBody>
      </p:sp>
    </p:spTree>
    <p:extLst>
      <p:ext uri="{BB962C8B-B14F-4D97-AF65-F5344CB8AC3E}">
        <p14:creationId xmlns:p14="http://schemas.microsoft.com/office/powerpoint/2010/main" val="16340023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Box 5"/>
          <p:cNvSpPr txBox="1">
            <a:spLocks noChangeArrowheads="1"/>
          </p:cNvSpPr>
          <p:nvPr/>
        </p:nvSpPr>
        <p:spPr bwMode="auto">
          <a:xfrm>
            <a:off x="4787900" y="1341438"/>
            <a:ext cx="424815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2000">
                <a:latin typeface="Times New Roman" panose="02020603050405020304" pitchFamily="18" charset="0"/>
                <a:cs typeface="Times New Roman" panose="02020603050405020304" pitchFamily="18" charset="0"/>
              </a:rPr>
              <a:t>The intensity of FA entry into the mitochondrial matrix depends on the ratio</a:t>
            </a:r>
          </a:p>
          <a:p>
            <a:pPr algn="ctr" eaLnBrk="1" hangingPunct="1">
              <a:spcBef>
                <a:spcPct val="0"/>
              </a:spcBef>
              <a:buFontTx/>
              <a:buNone/>
            </a:pPr>
            <a:r>
              <a:rPr lang="en-US" altLang="ru-RU" sz="2000">
                <a:latin typeface="Times New Roman" panose="02020603050405020304" pitchFamily="18" charset="0"/>
                <a:cs typeface="Times New Roman" panose="02020603050405020304" pitchFamily="18" charset="0"/>
              </a:rPr>
              <a:t>the amount of malonyl-CoA / acyl-CoA. The higher the concentration of malonyl-CoA in the cell, the lower the rate of transfer of fatty acids into the mitochondrial matrix, since malonyl-CoA is an allosteric inhibitor of CAT1, and acyl-CoA is its activator</a:t>
            </a:r>
            <a:endParaRPr lang="ru-RU" altLang="ru-RU" sz="2000" b="1">
              <a:solidFill>
                <a:srgbClr val="FF0000"/>
              </a:solidFill>
              <a:latin typeface="Times New Roman" panose="02020603050405020304" pitchFamily="18" charset="0"/>
              <a:cs typeface="Times New Roman" panose="02020603050405020304" pitchFamily="18" charset="0"/>
            </a:endParaRPr>
          </a:p>
        </p:txBody>
      </p:sp>
      <p:pic>
        <p:nvPicPr>
          <p:cNvPr id="64515" name="Picture 6" descr="How fatty acids transported across the mitochondrial membrane? - Quo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692150"/>
            <a:ext cx="3762375"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Прямоугольник 1"/>
          <p:cNvSpPr>
            <a:spLocks noChangeArrowheads="1"/>
          </p:cNvSpPr>
          <p:nvPr/>
        </p:nvSpPr>
        <p:spPr bwMode="auto">
          <a:xfrm>
            <a:off x="1116013" y="6092825"/>
            <a:ext cx="66246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1800"/>
              <a:t>https://www.quora.com/How-fatty-acids-transported-across-the-mitochondrial-membrane</a:t>
            </a:r>
          </a:p>
        </p:txBody>
      </p:sp>
    </p:spTree>
    <p:extLst>
      <p:ext uri="{BB962C8B-B14F-4D97-AF65-F5344CB8AC3E}">
        <p14:creationId xmlns:p14="http://schemas.microsoft.com/office/powerpoint/2010/main" val="35372929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l="25662" r="25661"/>
          <a:stretch>
            <a:fillRect/>
          </a:stretch>
        </p:blipFill>
        <p:spPr bwMode="auto">
          <a:xfrm>
            <a:off x="2214563" y="-14288"/>
            <a:ext cx="1781175" cy="3659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539" name="Picture 6"/>
          <p:cNvPicPr>
            <a:picLocks noChangeAspect="1" noChangeArrowheads="1"/>
          </p:cNvPicPr>
          <p:nvPr/>
        </p:nvPicPr>
        <p:blipFill>
          <a:blip r:embed="rId3">
            <a:extLst>
              <a:ext uri="{28A0092B-C50C-407E-A947-70E740481C1C}">
                <a14:useLocalDpi xmlns:a14="http://schemas.microsoft.com/office/drawing/2010/main" val="0"/>
              </a:ext>
            </a:extLst>
          </a:blip>
          <a:srcRect l="32851" r="34299"/>
          <a:stretch>
            <a:fillRect/>
          </a:stretch>
        </p:blipFill>
        <p:spPr bwMode="auto">
          <a:xfrm>
            <a:off x="0" y="-14288"/>
            <a:ext cx="2214563" cy="6742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54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0" y="20638"/>
            <a:ext cx="3379788" cy="3379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541" name="Picture 9"/>
          <p:cNvPicPr>
            <a:picLocks noChangeAspect="1" noChangeArrowheads="1"/>
          </p:cNvPicPr>
          <p:nvPr/>
        </p:nvPicPr>
        <p:blipFill>
          <a:blip r:embed="rId5">
            <a:extLst>
              <a:ext uri="{28A0092B-C50C-407E-A947-70E740481C1C}">
                <a14:useLocalDpi xmlns:a14="http://schemas.microsoft.com/office/drawing/2010/main" val="0"/>
              </a:ext>
            </a:extLst>
          </a:blip>
          <a:srcRect l="15141" r="17763"/>
          <a:stretch>
            <a:fillRect/>
          </a:stretch>
        </p:blipFill>
        <p:spPr bwMode="auto">
          <a:xfrm>
            <a:off x="7388225" y="508000"/>
            <a:ext cx="1755775" cy="261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542" name="Picture 10"/>
          <p:cNvPicPr>
            <a:picLocks noChangeAspect="1" noChangeArrowheads="1"/>
          </p:cNvPicPr>
          <p:nvPr/>
        </p:nvPicPr>
        <p:blipFill>
          <a:blip r:embed="rId6">
            <a:extLst>
              <a:ext uri="{28A0092B-C50C-407E-A947-70E740481C1C}">
                <a14:useLocalDpi xmlns:a14="http://schemas.microsoft.com/office/drawing/2010/main" val="0"/>
              </a:ext>
            </a:extLst>
          </a:blip>
          <a:srcRect l="10947" r="6850"/>
          <a:stretch>
            <a:fillRect/>
          </a:stretch>
        </p:blipFill>
        <p:spPr bwMode="auto">
          <a:xfrm>
            <a:off x="3851275" y="4432300"/>
            <a:ext cx="2738438" cy="229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543" name="Picture 5" descr="Картинки по запросу карнитин"/>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6488" y="3186113"/>
            <a:ext cx="3673475"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Picture 7"/>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26175" y="3222625"/>
            <a:ext cx="2917825" cy="313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896324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idx="1"/>
          </p:nvPr>
        </p:nvSpPr>
        <p:spPr>
          <a:xfrm>
            <a:off x="0" y="188913"/>
            <a:ext cx="8229600" cy="647700"/>
          </a:xfrm>
        </p:spPr>
        <p:txBody>
          <a:bodyPr/>
          <a:lstStyle/>
          <a:p>
            <a:pPr eaLnBrk="1" hangingPunct="1">
              <a:lnSpc>
                <a:spcPct val="90000"/>
              </a:lnSpc>
              <a:buFont typeface="Wingdings" panose="05000000000000000000" pitchFamily="2" charset="2"/>
              <a:buNone/>
            </a:pPr>
            <a:r>
              <a:rPr lang="en-US" altLang="ru-RU" sz="2400" smtClean="0"/>
              <a:t>3.Progress of β-oxidation reactions of fatty acids</a:t>
            </a:r>
            <a:endParaRPr lang="ru-RU" altLang="ru-RU" sz="2400" smtClean="0"/>
          </a:p>
        </p:txBody>
      </p:sp>
      <p:pic>
        <p:nvPicPr>
          <p:cNvPr id="66563"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827088"/>
            <a:ext cx="5684837"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Прямоугольник 2"/>
          <p:cNvSpPr>
            <a:spLocks noChangeArrowheads="1"/>
          </p:cNvSpPr>
          <p:nvPr/>
        </p:nvSpPr>
        <p:spPr bwMode="auto">
          <a:xfrm>
            <a:off x="250825" y="6334125"/>
            <a:ext cx="7686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1400"/>
              <a:t>https://saylordotorg.github.io/text_the-basics-of-general-organic-and-biological-chemistry/s23-06-stage-ii-of-lipid-catabolism.html</a:t>
            </a:r>
          </a:p>
        </p:txBody>
      </p:sp>
    </p:spTree>
    <p:extLst>
      <p:ext uri="{BB962C8B-B14F-4D97-AF65-F5344CB8AC3E}">
        <p14:creationId xmlns:p14="http://schemas.microsoft.com/office/powerpoint/2010/main" val="425595922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Заголовок 1"/>
          <p:cNvSpPr>
            <a:spLocks noGrp="1"/>
          </p:cNvSpPr>
          <p:nvPr>
            <p:ph type="title"/>
          </p:nvPr>
        </p:nvSpPr>
        <p:spPr/>
        <p:txBody>
          <a:bodyPr/>
          <a:lstStyle/>
          <a:p>
            <a:endParaRPr lang="ru-RU" altLang="ru-RU" smtClean="0"/>
          </a:p>
        </p:txBody>
      </p:sp>
      <p:pic>
        <p:nvPicPr>
          <p:cNvPr id="67587" name="Объект 1"/>
          <p:cNvPicPr>
            <a:picLocks noGrp="1" noChangeAspect="1"/>
          </p:cNvPicPr>
          <p:nvPr>
            <p:ph idx="1"/>
          </p:nvPr>
        </p:nvPicPr>
        <p:blipFill>
          <a:blip r:embed="rId2">
            <a:extLst>
              <a:ext uri="{28A0092B-C50C-407E-A947-70E740481C1C}">
                <a14:useLocalDpi xmlns:a14="http://schemas.microsoft.com/office/drawing/2010/main" val="0"/>
              </a:ext>
            </a:extLst>
          </a:blip>
          <a:srcRect l="12413" t="-958" r="12413"/>
          <a:stretch>
            <a:fillRect/>
          </a:stretch>
        </p:blipFill>
        <p:spPr>
          <a:xfrm>
            <a:off x="711200" y="273050"/>
            <a:ext cx="7721600" cy="5832475"/>
          </a:xfrm>
        </p:spPr>
      </p:pic>
      <p:sp>
        <p:nvSpPr>
          <p:cNvPr id="67588" name="Прямоугольник 2"/>
          <p:cNvSpPr>
            <a:spLocks noChangeArrowheads="1"/>
          </p:cNvSpPr>
          <p:nvPr/>
        </p:nvSpPr>
        <p:spPr bwMode="auto">
          <a:xfrm>
            <a:off x="1547813" y="6105525"/>
            <a:ext cx="45720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1600"/>
              <a:t>https://www.youtube.com/watch?v=xW1xQKlJOvw&amp;ab_channel=MikeBirkhead</a:t>
            </a:r>
          </a:p>
        </p:txBody>
      </p:sp>
    </p:spTree>
    <p:extLst>
      <p:ext uri="{BB962C8B-B14F-4D97-AF65-F5344CB8AC3E}">
        <p14:creationId xmlns:p14="http://schemas.microsoft.com/office/powerpoint/2010/main" val="114773680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Заголовок 1"/>
          <p:cNvSpPr>
            <a:spLocks noGrp="1"/>
          </p:cNvSpPr>
          <p:nvPr>
            <p:ph type="title"/>
          </p:nvPr>
        </p:nvSpPr>
        <p:spPr/>
        <p:txBody>
          <a:bodyPr/>
          <a:lstStyle/>
          <a:p>
            <a:endParaRPr lang="ru-RU" altLang="ru-RU" smtClean="0"/>
          </a:p>
        </p:txBody>
      </p:sp>
      <p:pic>
        <p:nvPicPr>
          <p:cNvPr id="68611" name="Picture 6" descr="Fatty acid Catabolism oxidation Beta Oxidation of Fatt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9750" y="115888"/>
            <a:ext cx="7802563" cy="5851525"/>
          </a:xfrm>
          <a:noFill/>
        </p:spPr>
      </p:pic>
      <p:sp>
        <p:nvSpPr>
          <p:cNvPr id="68612" name="Прямоугольник 1"/>
          <p:cNvSpPr>
            <a:spLocks noChangeArrowheads="1"/>
          </p:cNvSpPr>
          <p:nvPr/>
        </p:nvSpPr>
        <p:spPr bwMode="auto">
          <a:xfrm>
            <a:off x="1331913" y="5967413"/>
            <a:ext cx="4572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1800"/>
              <a:t>https://slidetodoc.com/fatty-acid-catabolism-oxidation-beta-oxidation-of-fatty/</a:t>
            </a:r>
          </a:p>
        </p:txBody>
      </p:sp>
    </p:spTree>
    <p:extLst>
      <p:ext uri="{BB962C8B-B14F-4D97-AF65-F5344CB8AC3E}">
        <p14:creationId xmlns:p14="http://schemas.microsoft.com/office/powerpoint/2010/main" val="15021518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0" y="274638"/>
            <a:ext cx="9144000" cy="1143000"/>
          </a:xfrm>
        </p:spPr>
        <p:txBody>
          <a:bodyPr/>
          <a:lstStyle/>
          <a:p>
            <a:pPr eaLnBrk="1" hangingPunct="1"/>
            <a:r>
              <a:rPr lang="en-US" altLang="ru-RU" sz="3400" b="1" smtClean="0"/>
              <a:t>Regulation of β-oxidation of fatty acids</a:t>
            </a:r>
            <a:endParaRPr lang="ru-RU" altLang="ru-RU" sz="3400" smtClean="0"/>
          </a:p>
        </p:txBody>
      </p:sp>
      <p:sp>
        <p:nvSpPr>
          <p:cNvPr id="69635" name="Rectangle 3"/>
          <p:cNvSpPr>
            <a:spLocks noGrp="1" noChangeArrowheads="1"/>
          </p:cNvSpPr>
          <p:nvPr>
            <p:ph idx="1"/>
          </p:nvPr>
        </p:nvSpPr>
        <p:spPr>
          <a:xfrm>
            <a:off x="0" y="1600200"/>
            <a:ext cx="9144000" cy="5257800"/>
          </a:xfrm>
        </p:spPr>
        <p:txBody>
          <a:bodyPr/>
          <a:lstStyle/>
          <a:p>
            <a:pPr eaLnBrk="1" hangingPunct="1">
              <a:buFont typeface="Wingdings" panose="05000000000000000000" pitchFamily="2" charset="2"/>
              <a:buNone/>
            </a:pPr>
            <a:r>
              <a:rPr lang="en-US" altLang="ru-RU" sz="2400" dirty="0" smtClean="0"/>
              <a:t>- The key process is the entry of fatty acids into the mitochondria;</a:t>
            </a:r>
          </a:p>
          <a:p>
            <a:pPr eaLnBrk="1" hangingPunct="1">
              <a:buFont typeface="Wingdings" panose="05000000000000000000" pitchFamily="2" charset="2"/>
              <a:buNone/>
            </a:pPr>
            <a:r>
              <a:rPr lang="en-US" altLang="ru-RU" sz="2400" dirty="0" smtClean="0"/>
              <a:t>- </a:t>
            </a:r>
            <a:r>
              <a:rPr lang="en-US" altLang="ru-RU" sz="2400" b="1" dirty="0" smtClean="0"/>
              <a:t>carnitinacyltransferase-1</a:t>
            </a:r>
            <a:r>
              <a:rPr lang="en-US" altLang="ru-RU" sz="2400" dirty="0" smtClean="0"/>
              <a:t> is an allosteric enzyme, in the liver the allosteric inhibitor of which is </a:t>
            </a:r>
            <a:r>
              <a:rPr lang="en-US" altLang="ru-RU" sz="2400" dirty="0" err="1" smtClean="0"/>
              <a:t>malonyl</a:t>
            </a:r>
            <a:r>
              <a:rPr lang="en-US" altLang="ru-RU" sz="2400" dirty="0" smtClean="0"/>
              <a:t>-CoA;</a:t>
            </a:r>
          </a:p>
          <a:p>
            <a:pPr eaLnBrk="1" hangingPunct="1">
              <a:buFont typeface="Wingdings" panose="05000000000000000000" pitchFamily="2" charset="2"/>
              <a:buNone/>
            </a:pPr>
            <a:r>
              <a:rPr lang="en-US" altLang="ru-RU" sz="2400" dirty="0" smtClean="0"/>
              <a:t>- </a:t>
            </a:r>
            <a:r>
              <a:rPr lang="en-US" altLang="ru-RU" sz="2400" b="1" dirty="0" smtClean="0"/>
              <a:t>activate</a:t>
            </a:r>
            <a:r>
              <a:rPr lang="en-US" altLang="ru-RU" sz="2400" dirty="0" smtClean="0"/>
              <a:t> β-oxidation of </a:t>
            </a:r>
            <a:r>
              <a:rPr lang="en-US" altLang="ru-RU" sz="2400" dirty="0" err="1" smtClean="0"/>
              <a:t>catecholamines</a:t>
            </a:r>
            <a:r>
              <a:rPr lang="en-US" altLang="ru-RU" sz="2400" dirty="0" smtClean="0"/>
              <a:t>,  growth hormone, glucagon;</a:t>
            </a:r>
          </a:p>
          <a:p>
            <a:pPr eaLnBrk="1" hangingPunct="1">
              <a:buFont typeface="Wingdings" panose="05000000000000000000" pitchFamily="2" charset="2"/>
              <a:buNone/>
            </a:pPr>
            <a:r>
              <a:rPr lang="en-US" altLang="ru-RU" sz="2400" dirty="0" smtClean="0"/>
              <a:t>- insulin </a:t>
            </a:r>
            <a:r>
              <a:rPr lang="en-US" altLang="ru-RU" sz="2400" b="1" dirty="0" smtClean="0"/>
              <a:t>inhibits</a:t>
            </a:r>
            <a:r>
              <a:rPr lang="en-US" altLang="ru-RU" sz="2400" dirty="0" smtClean="0"/>
              <a:t> the oxidation of fatty acids.</a:t>
            </a:r>
          </a:p>
          <a:p>
            <a:pPr eaLnBrk="1" hangingPunct="1">
              <a:buFont typeface="Wingdings" panose="05000000000000000000" pitchFamily="2" charset="2"/>
              <a:buNone/>
            </a:pPr>
            <a:r>
              <a:rPr lang="en-US" altLang="ru-RU" sz="2400" dirty="0" smtClean="0"/>
              <a:t>- </a:t>
            </a:r>
            <a:r>
              <a:rPr lang="en-US" altLang="ru-RU" sz="2400" b="1" dirty="0" smtClean="0"/>
              <a:t>the rate of β-oxidation </a:t>
            </a:r>
            <a:r>
              <a:rPr lang="en-US" altLang="ru-RU" sz="2400" dirty="0" smtClean="0"/>
              <a:t>depends on the ratio of ATP / ADP and NADH / NAD +</a:t>
            </a:r>
            <a:endParaRPr lang="ru-RU" altLang="ru-RU" sz="2400" baseline="30000" dirty="0" smtClean="0"/>
          </a:p>
        </p:txBody>
      </p:sp>
    </p:spTree>
    <p:extLst>
      <p:ext uri="{BB962C8B-B14F-4D97-AF65-F5344CB8AC3E}">
        <p14:creationId xmlns:p14="http://schemas.microsoft.com/office/powerpoint/2010/main" val="26933714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Заголовок 1"/>
          <p:cNvSpPr>
            <a:spLocks noGrp="1"/>
          </p:cNvSpPr>
          <p:nvPr>
            <p:ph type="title"/>
          </p:nvPr>
        </p:nvSpPr>
        <p:spPr/>
        <p:txBody>
          <a:bodyPr/>
          <a:lstStyle/>
          <a:p>
            <a:endParaRPr lang="ru-RU" altLang="ru-RU" smtClean="0"/>
          </a:p>
        </p:txBody>
      </p:sp>
      <p:pic>
        <p:nvPicPr>
          <p:cNvPr id="71683" name="Объект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290513"/>
            <a:ext cx="7773988" cy="5946775"/>
          </a:xfrm>
        </p:spPr>
      </p:pic>
    </p:spTree>
    <p:extLst>
      <p:ext uri="{BB962C8B-B14F-4D97-AF65-F5344CB8AC3E}">
        <p14:creationId xmlns:p14="http://schemas.microsoft.com/office/powerpoint/2010/main" val="315503215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68313" y="0"/>
            <a:ext cx="8229600" cy="1143000"/>
          </a:xfrm>
        </p:spPr>
        <p:txBody>
          <a:bodyPr/>
          <a:lstStyle/>
          <a:p>
            <a:pPr eaLnBrk="1" hangingPunct="1"/>
            <a:r>
              <a:rPr lang="en-US" altLang="ru-RU" sz="3600" b="1" smtClean="0"/>
              <a:t>Fatty acid synthesis</a:t>
            </a:r>
            <a:endParaRPr lang="ru-RU" altLang="ru-RU" sz="3600" smtClean="0"/>
          </a:p>
        </p:txBody>
      </p:sp>
      <p:sp>
        <p:nvSpPr>
          <p:cNvPr id="72707" name="Rectangle 3"/>
          <p:cNvSpPr>
            <a:spLocks noGrp="1" noChangeArrowheads="1"/>
          </p:cNvSpPr>
          <p:nvPr>
            <p:ph idx="1"/>
          </p:nvPr>
        </p:nvSpPr>
        <p:spPr>
          <a:xfrm>
            <a:off x="0" y="1268413"/>
            <a:ext cx="9144000" cy="5257800"/>
          </a:xfrm>
        </p:spPr>
        <p:txBody>
          <a:bodyPr/>
          <a:lstStyle/>
          <a:p>
            <a:pPr marL="609600" indent="-609600" eaLnBrk="1" hangingPunct="1">
              <a:lnSpc>
                <a:spcPct val="80000"/>
              </a:lnSpc>
              <a:buFont typeface="Wingdings" panose="05000000000000000000" pitchFamily="2" charset="2"/>
              <a:buAutoNum type="arabicPeriod"/>
            </a:pPr>
            <a:r>
              <a:rPr lang="en-US" altLang="ru-RU" sz="2400" smtClean="0"/>
              <a:t>It occurs mainly in adipose tissue, mammary gland and liver.</a:t>
            </a:r>
          </a:p>
          <a:p>
            <a:pPr marL="609600" indent="-609600" eaLnBrk="1" hangingPunct="1">
              <a:lnSpc>
                <a:spcPct val="80000"/>
              </a:lnSpc>
              <a:buFont typeface="Wingdings" panose="05000000000000000000" pitchFamily="2" charset="2"/>
              <a:buAutoNum type="arabicPeriod"/>
            </a:pPr>
            <a:r>
              <a:rPr lang="en-US" altLang="ru-RU" sz="2400" smtClean="0"/>
              <a:t>The site of synthesis of fatty acids is the cytoplasm.</a:t>
            </a:r>
          </a:p>
          <a:p>
            <a:pPr marL="609600" indent="-609600" eaLnBrk="1" hangingPunct="1">
              <a:lnSpc>
                <a:spcPct val="80000"/>
              </a:lnSpc>
              <a:buFont typeface="Wingdings" panose="05000000000000000000" pitchFamily="2" charset="2"/>
              <a:buAutoNum type="arabicPeriod"/>
            </a:pPr>
            <a:r>
              <a:rPr lang="en-US" altLang="ru-RU" sz="2400" smtClean="0"/>
              <a:t>For the synthesis of fatty acids, acetyl-CoA, ATP, NADPH are required.</a:t>
            </a:r>
          </a:p>
          <a:p>
            <a:pPr marL="609600" indent="-609600" eaLnBrk="1" hangingPunct="1">
              <a:lnSpc>
                <a:spcPct val="80000"/>
              </a:lnSpc>
              <a:buFont typeface="Wingdings" panose="05000000000000000000" pitchFamily="2" charset="2"/>
              <a:buAutoNum type="arabicPeriod"/>
            </a:pPr>
            <a:r>
              <a:rPr lang="en-US" altLang="ru-RU" sz="2400" smtClean="0"/>
              <a:t>The synthesis of fatty acids occurs </a:t>
            </a:r>
            <a:r>
              <a:rPr lang="en-US" altLang="ru-RU" sz="2400" smtClean="0">
                <a:solidFill>
                  <a:srgbClr val="FF0000"/>
                </a:solidFill>
              </a:rPr>
              <a:t>cyclically</a:t>
            </a:r>
            <a:r>
              <a:rPr lang="en-US" altLang="ru-RU" sz="2400" smtClean="0"/>
              <a:t>. At the beginning of each cycle, malonyl-CoA is formed from acetyl-CoA and carbon dioxide with the consumption of ATP.</a:t>
            </a:r>
          </a:p>
          <a:p>
            <a:pPr marL="609600" indent="-609600" eaLnBrk="1" hangingPunct="1">
              <a:lnSpc>
                <a:spcPct val="80000"/>
              </a:lnSpc>
              <a:buFont typeface="Wingdings" panose="05000000000000000000" pitchFamily="2" charset="2"/>
              <a:buAutoNum type="arabicPeriod"/>
            </a:pPr>
            <a:r>
              <a:rPr lang="en-US" altLang="ru-RU" sz="2400" smtClean="0">
                <a:solidFill>
                  <a:srgbClr val="FF0000"/>
                </a:solidFill>
              </a:rPr>
              <a:t>The transfer of acetyl-CoA </a:t>
            </a:r>
            <a:r>
              <a:rPr lang="en-US" altLang="ru-RU" sz="2400" smtClean="0"/>
              <a:t>into the cytoplasm occurs in the composition of citrate, which is formed in mitochondria under the action of citrate synthase using oxaloacetate.</a:t>
            </a:r>
          </a:p>
          <a:p>
            <a:pPr marL="609600" indent="-609600" eaLnBrk="1" hangingPunct="1">
              <a:lnSpc>
                <a:spcPct val="80000"/>
              </a:lnSpc>
              <a:buFont typeface="Wingdings" panose="05000000000000000000" pitchFamily="2" charset="2"/>
              <a:buAutoNum type="arabicPeriod"/>
            </a:pPr>
            <a:r>
              <a:rPr lang="en-US" altLang="ru-RU" sz="2400" smtClean="0"/>
              <a:t>For the synthesis of one C16 molecule, 8 acetyl-CoA molecules (of which 7 pass the stage of malonyl-CoA formation), 7 ATP and 14 NADPH are required.</a:t>
            </a:r>
            <a:endParaRPr lang="ru-RU" altLang="ru-RU" sz="2400" smtClean="0"/>
          </a:p>
        </p:txBody>
      </p:sp>
    </p:spTree>
    <p:extLst>
      <p:ext uri="{BB962C8B-B14F-4D97-AF65-F5344CB8AC3E}">
        <p14:creationId xmlns:p14="http://schemas.microsoft.com/office/powerpoint/2010/main" val="14335383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Заголовок 1"/>
          <p:cNvSpPr>
            <a:spLocks noGrp="1"/>
          </p:cNvSpPr>
          <p:nvPr>
            <p:ph type="title"/>
          </p:nvPr>
        </p:nvSpPr>
        <p:spPr/>
        <p:txBody>
          <a:bodyPr/>
          <a:lstStyle/>
          <a:p>
            <a:endParaRPr lang="ru-RU" altLang="ru-RU" smtClean="0"/>
          </a:p>
        </p:txBody>
      </p:sp>
      <p:pic>
        <p:nvPicPr>
          <p:cNvPr id="73731" name="Объект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3188" y="549275"/>
            <a:ext cx="8937625" cy="5026025"/>
          </a:xfrm>
        </p:spPr>
      </p:pic>
    </p:spTree>
    <p:extLst>
      <p:ext uri="{BB962C8B-B14F-4D97-AF65-F5344CB8AC3E}">
        <p14:creationId xmlns:p14="http://schemas.microsoft.com/office/powerpoint/2010/main" val="15106848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990600"/>
            <a:ext cx="9144000" cy="5867395"/>
          </a:xfrm>
          <a:prstGeom prst="rect">
            <a:avLst/>
          </a:prstGeom>
          <a:blipFill>
            <a:blip r:embed="rId2" cstate="print"/>
            <a:srcRect/>
            <a:stretch>
              <a:fillRect t="-16376" b="-1"/>
            </a:stretch>
          </a:blipFill>
        </p:spPr>
        <p:txBody>
          <a:bodyPr wrap="square" lIns="0" tIns="0" rIns="0" bIns="0" rtlCol="0"/>
          <a:lstStyle/>
          <a:p>
            <a:endParaRPr/>
          </a:p>
        </p:txBody>
      </p:sp>
      <p:sp>
        <p:nvSpPr>
          <p:cNvPr id="3" name="TextBox 2"/>
          <p:cNvSpPr txBox="1"/>
          <p:nvPr/>
        </p:nvSpPr>
        <p:spPr>
          <a:xfrm>
            <a:off x="2590800" y="228600"/>
            <a:ext cx="4572000" cy="523220"/>
          </a:xfrm>
          <a:prstGeom prst="rect">
            <a:avLst/>
          </a:prstGeom>
          <a:noFill/>
        </p:spPr>
        <p:txBody>
          <a:bodyPr wrap="square" rtlCol="0">
            <a:spAutoFit/>
          </a:bodyPr>
          <a:lstStyle/>
          <a:p>
            <a:pPr algn="ctr"/>
            <a:r>
              <a:rPr lang="en-GB" sz="2800" b="1" dirty="0" err="1" smtClean="0">
                <a:solidFill>
                  <a:srgbClr val="FF0000"/>
                </a:solidFill>
              </a:rPr>
              <a:t>Lipidomics</a:t>
            </a:r>
            <a:endParaRPr lang="ru-RU" sz="2800" b="1" dirty="0">
              <a:solidFill>
                <a:srgbClr val="FF0000"/>
              </a:solidFill>
            </a:endParaRPr>
          </a:p>
        </p:txBody>
      </p:sp>
    </p:spTree>
    <p:extLst>
      <p:ext uri="{BB962C8B-B14F-4D97-AF65-F5344CB8AC3E}">
        <p14:creationId xmlns:p14="http://schemas.microsoft.com/office/powerpoint/2010/main" val="31098613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Заголовок 3"/>
          <p:cNvSpPr>
            <a:spLocks noGrp="1"/>
          </p:cNvSpPr>
          <p:nvPr>
            <p:ph type="title"/>
          </p:nvPr>
        </p:nvSpPr>
        <p:spPr>
          <a:xfrm>
            <a:off x="468313" y="0"/>
            <a:ext cx="8229600" cy="692150"/>
          </a:xfrm>
        </p:spPr>
        <p:txBody>
          <a:bodyPr/>
          <a:lstStyle/>
          <a:p>
            <a:r>
              <a:rPr lang="en-US" altLang="ru-RU" sz="3600" b="1" smtClean="0">
                <a:solidFill>
                  <a:srgbClr val="FF0000"/>
                </a:solidFill>
              </a:rPr>
              <a:t>Multi-enzyme complexes</a:t>
            </a:r>
            <a:endParaRPr lang="ru-RU" altLang="ru-RU" sz="3600" b="1" smtClean="0">
              <a:solidFill>
                <a:srgbClr val="FF0000"/>
              </a:solidFill>
            </a:endParaRPr>
          </a:p>
        </p:txBody>
      </p:sp>
      <p:sp>
        <p:nvSpPr>
          <p:cNvPr id="74755" name="Объект 2"/>
          <p:cNvSpPr>
            <a:spLocks noGrp="1"/>
          </p:cNvSpPr>
          <p:nvPr>
            <p:ph sz="half" idx="2"/>
          </p:nvPr>
        </p:nvSpPr>
        <p:spPr>
          <a:xfrm>
            <a:off x="0" y="454025"/>
            <a:ext cx="9144000" cy="4525963"/>
          </a:xfrm>
        </p:spPr>
        <p:txBody>
          <a:bodyPr/>
          <a:lstStyle/>
          <a:p>
            <a:r>
              <a:rPr lang="en-US" altLang="ru-RU" smtClean="0"/>
              <a:t>Fatty acid synthase (synonym palmitate synthase) - a number of enzymes associated with an acyl-transporting protein</a:t>
            </a:r>
            <a:endParaRPr lang="ru-RU" altLang="ru-RU" smtClean="0"/>
          </a:p>
        </p:txBody>
      </p:sp>
      <p:sp>
        <p:nvSpPr>
          <p:cNvPr id="74756" name="Прямоугольник 3"/>
          <p:cNvSpPr>
            <a:spLocks noChangeArrowheads="1"/>
          </p:cNvSpPr>
          <p:nvPr/>
        </p:nvSpPr>
        <p:spPr bwMode="auto">
          <a:xfrm>
            <a:off x="0" y="1844675"/>
            <a:ext cx="3559175"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1800"/>
              <a:t>Mammalian fatty acid synthases are dimeric proteins and consist of two identical polypeptide chains. </a:t>
            </a:r>
            <a:r>
              <a:rPr lang="en-US" altLang="ru-RU" sz="1800" b="1"/>
              <a:t>Each monomer contains 3 catalytic domains</a:t>
            </a:r>
            <a:r>
              <a:rPr lang="en-US" altLang="ru-RU" sz="1800"/>
              <a:t> at the N-terminus (ketoacyl synthase (KS), malonyl acetyltransferase (MAT) and dehydratase (DH)) and 4 domains at the C-terminus (enoyl reductase (ER), ketoacyl reductase (KR), acyl-carrying protein (ACP) and thioesterase (TE)). These two structural clusters are separated by a large central region (about 600 amino acids)</a:t>
            </a:r>
            <a:endParaRPr lang="ru-RU" altLang="ru-RU" sz="1800"/>
          </a:p>
        </p:txBody>
      </p:sp>
      <p:pic>
        <p:nvPicPr>
          <p:cNvPr id="74757"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65538" y="2446338"/>
            <a:ext cx="5372100" cy="304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56889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Заголовок 3"/>
          <p:cNvSpPr>
            <a:spLocks noGrp="1"/>
          </p:cNvSpPr>
          <p:nvPr>
            <p:ph type="title"/>
          </p:nvPr>
        </p:nvSpPr>
        <p:spPr>
          <a:xfrm>
            <a:off x="6350" y="-11113"/>
            <a:ext cx="5934075" cy="1208088"/>
          </a:xfrm>
        </p:spPr>
        <p:txBody>
          <a:bodyPr/>
          <a:lstStyle/>
          <a:p>
            <a:r>
              <a:rPr lang="en-US" altLang="ru-RU" sz="3600" b="1" smtClean="0">
                <a:solidFill>
                  <a:srgbClr val="FF0000"/>
                </a:solidFill>
              </a:rPr>
              <a:t>Multi-enzyme complexes</a:t>
            </a:r>
            <a:endParaRPr lang="ru-RU" altLang="ru-RU" sz="3600" b="1" smtClean="0">
              <a:solidFill>
                <a:srgbClr val="FF0000"/>
              </a:solidFill>
            </a:endParaRPr>
          </a:p>
        </p:txBody>
      </p:sp>
      <p:sp>
        <p:nvSpPr>
          <p:cNvPr id="75779" name="Прямоугольник 1"/>
          <p:cNvSpPr>
            <a:spLocks noChangeArrowheads="1"/>
          </p:cNvSpPr>
          <p:nvPr/>
        </p:nvSpPr>
        <p:spPr bwMode="auto">
          <a:xfrm>
            <a:off x="179388" y="836613"/>
            <a:ext cx="5832475"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2000"/>
              <a:t>The activity of the multienzyme complex is spatially distributed over the three most important domains:</a:t>
            </a:r>
          </a:p>
          <a:p>
            <a:pPr algn="ctr" eaLnBrk="1" hangingPunct="1">
              <a:spcBef>
                <a:spcPct val="0"/>
              </a:spcBef>
              <a:buFontTx/>
              <a:buNone/>
            </a:pPr>
            <a:endParaRPr lang="en-US" altLang="ru-RU" sz="2000"/>
          </a:p>
          <a:p>
            <a:pPr algn="just" eaLnBrk="1" hangingPunct="1">
              <a:spcBef>
                <a:spcPct val="0"/>
              </a:spcBef>
              <a:buFontTx/>
              <a:buNone/>
            </a:pPr>
            <a:r>
              <a:rPr lang="en-US" altLang="ru-RU" sz="2000"/>
              <a:t>-</a:t>
            </a:r>
            <a:r>
              <a:rPr lang="en-US" altLang="ru-RU" sz="2000" b="1"/>
              <a:t>Domain 1</a:t>
            </a:r>
            <a:r>
              <a:rPr lang="en-US" altLang="ru-RU" sz="2000"/>
              <a:t> catalyzes the transfer of substrates acetyl-CoA and malonyl-CoA [ACP] -S-acetyltransferase [1] and [ACP] -S-malonyltransferase [2] and the subsequent condensation of both partners by 3-oxoacyl- [ACP] -synthase [3 ],</a:t>
            </a:r>
          </a:p>
          <a:p>
            <a:pPr algn="just" eaLnBrk="1" hangingPunct="1">
              <a:spcBef>
                <a:spcPct val="0"/>
              </a:spcBef>
              <a:buFontTx/>
              <a:buNone/>
            </a:pPr>
            <a:r>
              <a:rPr lang="en-US" altLang="ru-RU" sz="2000"/>
              <a:t>-</a:t>
            </a:r>
            <a:r>
              <a:rPr lang="en-US" altLang="ru-RU" sz="2000" b="1"/>
              <a:t>Domain 2</a:t>
            </a:r>
            <a:r>
              <a:rPr lang="en-US" altLang="ru-RU" sz="2000"/>
              <a:t> restores the growing fatty acid chain using 3-oxoacyl [ACP] reductase [4], 3-hydroxyacyl [ACP] dehydratase [5] and enoyl [ACP] reductase [6].</a:t>
            </a:r>
          </a:p>
          <a:p>
            <a:pPr algn="just" eaLnBrk="1" hangingPunct="1">
              <a:spcBef>
                <a:spcPct val="0"/>
              </a:spcBef>
              <a:buFontTx/>
              <a:buNone/>
            </a:pPr>
            <a:endParaRPr lang="en-US" altLang="ru-RU" sz="2000"/>
          </a:p>
          <a:p>
            <a:pPr algn="just" eaLnBrk="1" hangingPunct="1">
              <a:spcBef>
                <a:spcPct val="0"/>
              </a:spcBef>
              <a:buFontTx/>
              <a:buNone/>
            </a:pPr>
            <a:r>
              <a:rPr lang="en-US" altLang="ru-RU" sz="2000" b="1"/>
              <a:t>-Domain 3 </a:t>
            </a:r>
            <a:r>
              <a:rPr lang="en-US" altLang="ru-RU" sz="2000"/>
              <a:t>after seven cycles of chain lengthening catalyzes the release of the finished product using acyl- [ACP] -hydrolase [7].</a:t>
            </a:r>
            <a:endParaRPr lang="ru-RU" altLang="ru-RU" sz="1600"/>
          </a:p>
        </p:txBody>
      </p:sp>
      <p:pic>
        <p:nvPicPr>
          <p:cNvPr id="75780" name="Picture 4"/>
          <p:cNvPicPr>
            <a:picLocks noChangeAspect="1" noChangeArrowheads="1"/>
          </p:cNvPicPr>
          <p:nvPr/>
        </p:nvPicPr>
        <p:blipFill>
          <a:blip r:embed="rId2">
            <a:extLst>
              <a:ext uri="{28A0092B-C50C-407E-A947-70E740481C1C}">
                <a14:useLocalDpi xmlns:a14="http://schemas.microsoft.com/office/drawing/2010/main" val="0"/>
              </a:ext>
            </a:extLst>
          </a:blip>
          <a:srcRect r="2504" b="1233"/>
          <a:stretch>
            <a:fillRect/>
          </a:stretch>
        </p:blipFill>
        <p:spPr bwMode="auto">
          <a:xfrm>
            <a:off x="6011863" y="11113"/>
            <a:ext cx="3071812" cy="684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063183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Заголовок 1"/>
          <p:cNvSpPr>
            <a:spLocks noGrp="1"/>
          </p:cNvSpPr>
          <p:nvPr>
            <p:ph type="title"/>
          </p:nvPr>
        </p:nvSpPr>
        <p:spPr/>
        <p:txBody>
          <a:bodyPr/>
          <a:lstStyle/>
          <a:p>
            <a:endParaRPr lang="ru-RU" altLang="ru-RU" smtClean="0"/>
          </a:p>
        </p:txBody>
      </p:sp>
      <p:pic>
        <p:nvPicPr>
          <p:cNvPr id="76803" name="Объект 1"/>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403350" y="266700"/>
            <a:ext cx="6151563" cy="6149975"/>
          </a:xfrm>
        </p:spPr>
      </p:pic>
      <p:sp>
        <p:nvSpPr>
          <p:cNvPr id="76804" name="Прямоугольник 2"/>
          <p:cNvSpPr>
            <a:spLocks noChangeArrowheads="1"/>
          </p:cNvSpPr>
          <p:nvPr/>
        </p:nvSpPr>
        <p:spPr bwMode="auto">
          <a:xfrm>
            <a:off x="1187450" y="6426200"/>
            <a:ext cx="7200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1200"/>
              <a:t>https://www.drawittoknowit.com/course/biochemistry/glossary/biochemical-pathway/fatty-acid-biosynthesis</a:t>
            </a:r>
          </a:p>
        </p:txBody>
      </p:sp>
    </p:spTree>
    <p:extLst>
      <p:ext uri="{BB962C8B-B14F-4D97-AF65-F5344CB8AC3E}">
        <p14:creationId xmlns:p14="http://schemas.microsoft.com/office/powerpoint/2010/main" val="73269077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Заголовок 1"/>
          <p:cNvSpPr>
            <a:spLocks noGrp="1"/>
          </p:cNvSpPr>
          <p:nvPr>
            <p:ph type="title"/>
          </p:nvPr>
        </p:nvSpPr>
        <p:spPr/>
        <p:txBody>
          <a:bodyPr/>
          <a:lstStyle/>
          <a:p>
            <a:endParaRPr lang="ru-RU" altLang="ru-RU" smtClean="0"/>
          </a:p>
        </p:txBody>
      </p:sp>
      <p:pic>
        <p:nvPicPr>
          <p:cNvPr id="77827" name="Объект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87450" y="284163"/>
            <a:ext cx="6408738" cy="4418012"/>
          </a:xfrm>
        </p:spPr>
      </p:pic>
    </p:spTree>
    <p:extLst>
      <p:ext uri="{BB962C8B-B14F-4D97-AF65-F5344CB8AC3E}">
        <p14:creationId xmlns:p14="http://schemas.microsoft.com/office/powerpoint/2010/main" val="23173326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Заголовок 1"/>
          <p:cNvSpPr>
            <a:spLocks noGrp="1"/>
          </p:cNvSpPr>
          <p:nvPr>
            <p:ph type="title"/>
          </p:nvPr>
        </p:nvSpPr>
        <p:spPr/>
        <p:txBody>
          <a:bodyPr/>
          <a:lstStyle/>
          <a:p>
            <a:endParaRPr lang="ru-RU" altLang="ru-RU" smtClean="0"/>
          </a:p>
        </p:txBody>
      </p:sp>
      <p:pic>
        <p:nvPicPr>
          <p:cNvPr id="78851" name="Объект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79613" y="155575"/>
            <a:ext cx="4795837" cy="6665913"/>
          </a:xfrm>
        </p:spPr>
      </p:pic>
    </p:spTree>
    <p:extLst>
      <p:ext uri="{BB962C8B-B14F-4D97-AF65-F5344CB8AC3E}">
        <p14:creationId xmlns:p14="http://schemas.microsoft.com/office/powerpoint/2010/main" val="108752147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Oval 113"/>
          <p:cNvSpPr>
            <a:spLocks noChangeArrowheads="1"/>
          </p:cNvSpPr>
          <p:nvPr/>
        </p:nvSpPr>
        <p:spPr bwMode="auto">
          <a:xfrm>
            <a:off x="4067175" y="4797425"/>
            <a:ext cx="1512888" cy="431800"/>
          </a:xfrm>
          <a:prstGeom prst="ellipse">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ru-RU" altLang="ru-RU" smtClean="0">
              <a:solidFill>
                <a:prstClr val="black"/>
              </a:solidFill>
            </a:endParaRPr>
          </a:p>
        </p:txBody>
      </p:sp>
      <p:sp>
        <p:nvSpPr>
          <p:cNvPr id="25603" name="Oval 18"/>
          <p:cNvSpPr>
            <a:spLocks noChangeArrowheads="1"/>
          </p:cNvSpPr>
          <p:nvPr/>
        </p:nvSpPr>
        <p:spPr bwMode="auto">
          <a:xfrm>
            <a:off x="3201988" y="908050"/>
            <a:ext cx="2376487" cy="792163"/>
          </a:xfrm>
          <a:prstGeom prst="ellipse">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ru-RU" altLang="ru-RU" smtClean="0">
              <a:solidFill>
                <a:prstClr val="black"/>
              </a:solidFill>
            </a:endParaRPr>
          </a:p>
        </p:txBody>
      </p:sp>
      <p:sp>
        <p:nvSpPr>
          <p:cNvPr id="79876" name="Rectangle 2"/>
          <p:cNvSpPr>
            <a:spLocks noGrp="1" noChangeArrowheads="1"/>
          </p:cNvSpPr>
          <p:nvPr>
            <p:ph type="title"/>
          </p:nvPr>
        </p:nvSpPr>
        <p:spPr>
          <a:xfrm>
            <a:off x="0" y="0"/>
            <a:ext cx="9144000" cy="633413"/>
          </a:xfrm>
        </p:spPr>
        <p:txBody>
          <a:bodyPr>
            <a:normAutofit fontScale="90000"/>
          </a:bodyPr>
          <a:lstStyle/>
          <a:p>
            <a:pPr eaLnBrk="1" hangingPunct="1"/>
            <a:r>
              <a:rPr lang="en-US" altLang="ru-RU" sz="3600" b="1" smtClean="0"/>
              <a:t>Fatty acid synthesis reactions</a:t>
            </a:r>
            <a:endParaRPr lang="ru-RU" altLang="ru-RU" sz="3600" smtClean="0"/>
          </a:p>
        </p:txBody>
      </p:sp>
      <p:sp>
        <p:nvSpPr>
          <p:cNvPr id="79877" name="Text Box 4"/>
          <p:cNvSpPr txBox="1">
            <a:spLocks noChangeArrowheads="1"/>
          </p:cNvSpPr>
          <p:nvPr/>
        </p:nvSpPr>
        <p:spPr bwMode="auto">
          <a:xfrm>
            <a:off x="538163" y="1630363"/>
            <a:ext cx="720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CH</a:t>
            </a:r>
            <a:r>
              <a:rPr lang="en-US" altLang="ru-RU" sz="1800" b="1" baseline="-25000">
                <a:solidFill>
                  <a:srgbClr val="000000"/>
                </a:solidFill>
                <a:latin typeface="Arial" panose="020B0604020202020204" pitchFamily="34" charset="0"/>
              </a:rPr>
              <a:t>3</a:t>
            </a:r>
            <a:endParaRPr lang="ru-RU" altLang="ru-RU" sz="1800" b="1" baseline="-25000">
              <a:solidFill>
                <a:srgbClr val="000000"/>
              </a:solidFill>
              <a:latin typeface="Arial" panose="020B0604020202020204" pitchFamily="34" charset="0"/>
            </a:endParaRPr>
          </a:p>
        </p:txBody>
      </p:sp>
      <p:sp>
        <p:nvSpPr>
          <p:cNvPr id="79878" name="Text Box 6"/>
          <p:cNvSpPr txBox="1">
            <a:spLocks noChangeArrowheads="1"/>
          </p:cNvSpPr>
          <p:nvPr/>
        </p:nvSpPr>
        <p:spPr bwMode="auto">
          <a:xfrm>
            <a:off x="1330325" y="1630363"/>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C</a:t>
            </a:r>
            <a:endParaRPr lang="ru-RU" altLang="ru-RU" sz="1800" b="1" baseline="-25000">
              <a:solidFill>
                <a:srgbClr val="000000"/>
              </a:solidFill>
              <a:latin typeface="Arial" panose="020B0604020202020204" pitchFamily="34" charset="0"/>
            </a:endParaRPr>
          </a:p>
        </p:txBody>
      </p:sp>
      <p:sp>
        <p:nvSpPr>
          <p:cNvPr id="79879" name="Text Box 7"/>
          <p:cNvSpPr txBox="1">
            <a:spLocks noChangeArrowheads="1"/>
          </p:cNvSpPr>
          <p:nvPr/>
        </p:nvSpPr>
        <p:spPr bwMode="auto">
          <a:xfrm>
            <a:off x="1330325" y="1196975"/>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O</a:t>
            </a:r>
            <a:endParaRPr lang="ru-RU" altLang="ru-RU" sz="1800" b="1" baseline="-25000">
              <a:solidFill>
                <a:srgbClr val="000000"/>
              </a:solidFill>
              <a:latin typeface="Arial" panose="020B0604020202020204" pitchFamily="34" charset="0"/>
            </a:endParaRPr>
          </a:p>
        </p:txBody>
      </p:sp>
      <p:sp>
        <p:nvSpPr>
          <p:cNvPr id="79880" name="Text Box 8"/>
          <p:cNvSpPr txBox="1">
            <a:spLocks noChangeArrowheads="1"/>
          </p:cNvSpPr>
          <p:nvPr/>
        </p:nvSpPr>
        <p:spPr bwMode="auto">
          <a:xfrm>
            <a:off x="1474788" y="1630363"/>
            <a:ext cx="11525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 </a:t>
            </a:r>
            <a:r>
              <a:rPr lang="en-US" altLang="ru-RU" sz="1800" b="1">
                <a:solidFill>
                  <a:srgbClr val="000000"/>
                </a:solidFill>
                <a:latin typeface="Arial" panose="020B0604020202020204" pitchFamily="34" charset="0"/>
              </a:rPr>
              <a:t>~ S-</a:t>
            </a:r>
            <a:r>
              <a:rPr lang="en-GB" altLang="ru-RU" sz="1800" b="1">
                <a:solidFill>
                  <a:srgbClr val="000000"/>
                </a:solidFill>
                <a:latin typeface="Arial" panose="020B0604020202020204" pitchFamily="34" charset="0"/>
              </a:rPr>
              <a:t>C</a:t>
            </a:r>
            <a:r>
              <a:rPr lang="ru-RU" altLang="ru-RU" sz="1800" b="1">
                <a:solidFill>
                  <a:srgbClr val="000000"/>
                </a:solidFill>
                <a:latin typeface="Arial" panose="020B0604020202020204" pitchFamily="34" charset="0"/>
              </a:rPr>
              <a:t>оА</a:t>
            </a:r>
          </a:p>
        </p:txBody>
      </p:sp>
      <p:sp>
        <p:nvSpPr>
          <p:cNvPr id="79881" name="Line 9"/>
          <p:cNvSpPr>
            <a:spLocks noChangeShapeType="1"/>
          </p:cNvSpPr>
          <p:nvPr/>
        </p:nvSpPr>
        <p:spPr bwMode="auto">
          <a:xfrm>
            <a:off x="1114425" y="184467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9882" name="Line 10"/>
          <p:cNvSpPr>
            <a:spLocks noChangeShapeType="1"/>
          </p:cNvSpPr>
          <p:nvPr/>
        </p:nvSpPr>
        <p:spPr bwMode="auto">
          <a:xfrm flipV="1">
            <a:off x="1474788" y="1557338"/>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9883" name="Line 12"/>
          <p:cNvSpPr>
            <a:spLocks noChangeShapeType="1"/>
          </p:cNvSpPr>
          <p:nvPr/>
        </p:nvSpPr>
        <p:spPr bwMode="auto">
          <a:xfrm flipV="1">
            <a:off x="1546225" y="1557338"/>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9884" name="Text Box 13"/>
          <p:cNvSpPr txBox="1">
            <a:spLocks noChangeArrowheads="1"/>
          </p:cNvSpPr>
          <p:nvPr/>
        </p:nvSpPr>
        <p:spPr bwMode="auto">
          <a:xfrm>
            <a:off x="754063" y="1916113"/>
            <a:ext cx="17287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ru-RU" sz="2000" b="1">
                <a:solidFill>
                  <a:srgbClr val="000000"/>
                </a:solidFill>
                <a:latin typeface="Arial" panose="020B0604020202020204" pitchFamily="34" charset="0"/>
              </a:rPr>
              <a:t>Acetyl CoA</a:t>
            </a:r>
            <a:endParaRPr lang="ru-RU" altLang="ru-RU" sz="2000" b="1">
              <a:solidFill>
                <a:srgbClr val="000000"/>
              </a:solidFill>
              <a:latin typeface="Arial" panose="020B0604020202020204" pitchFamily="34" charset="0"/>
            </a:endParaRPr>
          </a:p>
        </p:txBody>
      </p:sp>
      <p:sp>
        <p:nvSpPr>
          <p:cNvPr id="79885" name="Text Box 14"/>
          <p:cNvSpPr txBox="1">
            <a:spLocks noChangeArrowheads="1"/>
          </p:cNvSpPr>
          <p:nvPr/>
        </p:nvSpPr>
        <p:spPr bwMode="auto">
          <a:xfrm>
            <a:off x="2627313" y="1628775"/>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a:t>
            </a:r>
            <a:endParaRPr lang="ru-RU" altLang="ru-RU" sz="1800" b="1">
              <a:solidFill>
                <a:srgbClr val="000000"/>
              </a:solidFill>
              <a:latin typeface="Arial" panose="020B0604020202020204" pitchFamily="34" charset="0"/>
            </a:endParaRPr>
          </a:p>
        </p:txBody>
      </p:sp>
      <p:sp>
        <p:nvSpPr>
          <p:cNvPr id="79886" name="Text Box 15"/>
          <p:cNvSpPr txBox="1">
            <a:spLocks noChangeArrowheads="1"/>
          </p:cNvSpPr>
          <p:nvPr/>
        </p:nvSpPr>
        <p:spPr bwMode="auto">
          <a:xfrm>
            <a:off x="2986088" y="1628775"/>
            <a:ext cx="720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CO</a:t>
            </a:r>
            <a:r>
              <a:rPr lang="en-US" altLang="ru-RU" sz="1800" b="1" baseline="-25000">
                <a:solidFill>
                  <a:srgbClr val="000000"/>
                </a:solidFill>
                <a:latin typeface="Arial" panose="020B0604020202020204" pitchFamily="34" charset="0"/>
              </a:rPr>
              <a:t>2</a:t>
            </a:r>
            <a:endParaRPr lang="ru-RU" altLang="ru-RU" sz="1800" b="1" baseline="-25000">
              <a:solidFill>
                <a:srgbClr val="000000"/>
              </a:solidFill>
              <a:latin typeface="Arial" panose="020B0604020202020204" pitchFamily="34" charset="0"/>
            </a:endParaRPr>
          </a:p>
        </p:txBody>
      </p:sp>
      <p:sp>
        <p:nvSpPr>
          <p:cNvPr id="79887" name="AutoShape 16"/>
          <p:cNvSpPr>
            <a:spLocks noChangeArrowheads="1"/>
          </p:cNvSpPr>
          <p:nvPr/>
        </p:nvSpPr>
        <p:spPr bwMode="auto">
          <a:xfrm>
            <a:off x="3706813" y="1771650"/>
            <a:ext cx="1441450" cy="71438"/>
          </a:xfrm>
          <a:prstGeom prst="rightArrow">
            <a:avLst>
              <a:gd name="adj1" fmla="val 50000"/>
              <a:gd name="adj2" fmla="val 504441"/>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solidFill>
                <a:srgbClr val="000000"/>
              </a:solidFill>
              <a:latin typeface="Arial" panose="020B0604020202020204" pitchFamily="34" charset="0"/>
            </a:endParaRPr>
          </a:p>
        </p:txBody>
      </p:sp>
      <p:sp>
        <p:nvSpPr>
          <p:cNvPr id="79888" name="Text Box 17"/>
          <p:cNvSpPr txBox="1">
            <a:spLocks noChangeArrowheads="1"/>
          </p:cNvSpPr>
          <p:nvPr/>
        </p:nvSpPr>
        <p:spPr bwMode="auto">
          <a:xfrm>
            <a:off x="3490913" y="908050"/>
            <a:ext cx="20161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2000" b="1">
                <a:solidFill>
                  <a:srgbClr val="000000"/>
                </a:solidFill>
                <a:latin typeface="Arial" panose="020B0604020202020204" pitchFamily="34" charset="0"/>
              </a:rPr>
              <a:t>Acetyl CoA carboxylase</a:t>
            </a:r>
            <a:endParaRPr lang="ru-RU" altLang="ru-RU" sz="2000" b="1">
              <a:solidFill>
                <a:srgbClr val="000000"/>
              </a:solidFill>
              <a:latin typeface="Arial" panose="020B0604020202020204" pitchFamily="34" charset="0"/>
            </a:endParaRPr>
          </a:p>
        </p:txBody>
      </p:sp>
      <p:sp>
        <p:nvSpPr>
          <p:cNvPr id="79889" name="Text Box 19"/>
          <p:cNvSpPr txBox="1">
            <a:spLocks noChangeArrowheads="1"/>
          </p:cNvSpPr>
          <p:nvPr/>
        </p:nvSpPr>
        <p:spPr bwMode="auto">
          <a:xfrm>
            <a:off x="3346450" y="2132013"/>
            <a:ext cx="720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АТ</a:t>
            </a:r>
            <a:r>
              <a:rPr lang="en-GB" altLang="ru-RU" sz="1800" b="1">
                <a:solidFill>
                  <a:srgbClr val="000000"/>
                </a:solidFill>
                <a:latin typeface="Arial" panose="020B0604020202020204" pitchFamily="34" charset="0"/>
              </a:rPr>
              <a:t>P</a:t>
            </a:r>
            <a:endParaRPr lang="ru-RU" altLang="ru-RU" sz="1800" b="1">
              <a:solidFill>
                <a:srgbClr val="000000"/>
              </a:solidFill>
              <a:latin typeface="Arial" panose="020B0604020202020204" pitchFamily="34" charset="0"/>
            </a:endParaRPr>
          </a:p>
        </p:txBody>
      </p:sp>
      <p:sp>
        <p:nvSpPr>
          <p:cNvPr id="79890" name="Text Box 20"/>
          <p:cNvSpPr txBox="1">
            <a:spLocks noChangeArrowheads="1"/>
          </p:cNvSpPr>
          <p:nvPr/>
        </p:nvSpPr>
        <p:spPr bwMode="auto">
          <a:xfrm>
            <a:off x="4283075" y="2132013"/>
            <a:ext cx="1511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А</a:t>
            </a:r>
            <a:r>
              <a:rPr lang="en-GB" altLang="ru-RU" sz="1800" b="1">
                <a:solidFill>
                  <a:srgbClr val="000000"/>
                </a:solidFill>
                <a:latin typeface="Arial" panose="020B0604020202020204" pitchFamily="34" charset="0"/>
              </a:rPr>
              <a:t>DP</a:t>
            </a:r>
            <a:r>
              <a:rPr lang="ru-RU" altLang="ru-RU" sz="1800" b="1">
                <a:solidFill>
                  <a:srgbClr val="000000"/>
                </a:solidFill>
                <a:latin typeface="Arial" panose="020B0604020202020204" pitchFamily="34" charset="0"/>
              </a:rPr>
              <a:t>+Н</a:t>
            </a:r>
            <a:r>
              <a:rPr lang="ru-RU" altLang="ru-RU" sz="1800" b="1" baseline="-25000">
                <a:solidFill>
                  <a:srgbClr val="000000"/>
                </a:solidFill>
                <a:latin typeface="Arial" panose="020B0604020202020204" pitchFamily="34" charset="0"/>
              </a:rPr>
              <a:t>3</a:t>
            </a:r>
            <a:r>
              <a:rPr lang="ru-RU" altLang="ru-RU" sz="1800" b="1">
                <a:solidFill>
                  <a:srgbClr val="000000"/>
                </a:solidFill>
                <a:latin typeface="Arial" panose="020B0604020202020204" pitchFamily="34" charset="0"/>
              </a:rPr>
              <a:t>РО</a:t>
            </a:r>
            <a:r>
              <a:rPr lang="ru-RU" altLang="ru-RU" sz="1800" b="1" baseline="-25000">
                <a:solidFill>
                  <a:srgbClr val="000000"/>
                </a:solidFill>
                <a:latin typeface="Arial" panose="020B0604020202020204" pitchFamily="34" charset="0"/>
              </a:rPr>
              <a:t>4</a:t>
            </a:r>
          </a:p>
        </p:txBody>
      </p:sp>
      <p:cxnSp>
        <p:nvCxnSpPr>
          <p:cNvPr id="79891" name="AutoShape 21"/>
          <p:cNvCxnSpPr>
            <a:cxnSpLocks noChangeShapeType="1"/>
            <a:stCxn id="79889" idx="0"/>
            <a:endCxn id="79890" idx="0"/>
          </p:cNvCxnSpPr>
          <p:nvPr/>
        </p:nvCxnSpPr>
        <p:spPr bwMode="auto">
          <a:xfrm rot="5400000" flipV="1">
            <a:off x="4371975" y="1466851"/>
            <a:ext cx="1587" cy="1331912"/>
          </a:xfrm>
          <a:prstGeom prst="curvedConnector3">
            <a:avLst>
              <a:gd name="adj1" fmla="val -14400005"/>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79892" name="Text Box 22"/>
          <p:cNvSpPr txBox="1">
            <a:spLocks noChangeArrowheads="1"/>
          </p:cNvSpPr>
          <p:nvPr/>
        </p:nvSpPr>
        <p:spPr bwMode="auto">
          <a:xfrm>
            <a:off x="6586538" y="1558925"/>
            <a:ext cx="720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CH</a:t>
            </a:r>
            <a:r>
              <a:rPr lang="ru-RU" altLang="ru-RU" sz="1800" b="1" baseline="-25000">
                <a:solidFill>
                  <a:srgbClr val="000000"/>
                </a:solidFill>
                <a:latin typeface="Arial" panose="020B0604020202020204" pitchFamily="34" charset="0"/>
              </a:rPr>
              <a:t>2</a:t>
            </a:r>
          </a:p>
        </p:txBody>
      </p:sp>
      <p:sp>
        <p:nvSpPr>
          <p:cNvPr id="79893" name="Text Box 23"/>
          <p:cNvSpPr txBox="1">
            <a:spLocks noChangeArrowheads="1"/>
          </p:cNvSpPr>
          <p:nvPr/>
        </p:nvSpPr>
        <p:spPr bwMode="auto">
          <a:xfrm>
            <a:off x="7378700" y="1558925"/>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C</a:t>
            </a:r>
            <a:endParaRPr lang="ru-RU" altLang="ru-RU" sz="1800" b="1" baseline="-25000">
              <a:solidFill>
                <a:srgbClr val="000000"/>
              </a:solidFill>
              <a:latin typeface="Arial" panose="020B0604020202020204" pitchFamily="34" charset="0"/>
            </a:endParaRPr>
          </a:p>
        </p:txBody>
      </p:sp>
      <p:sp>
        <p:nvSpPr>
          <p:cNvPr id="79894" name="Text Box 24"/>
          <p:cNvSpPr txBox="1">
            <a:spLocks noChangeArrowheads="1"/>
          </p:cNvSpPr>
          <p:nvPr/>
        </p:nvSpPr>
        <p:spPr bwMode="auto">
          <a:xfrm>
            <a:off x="7378700" y="1125538"/>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O</a:t>
            </a:r>
            <a:endParaRPr lang="ru-RU" altLang="ru-RU" sz="1800" b="1" baseline="-25000">
              <a:solidFill>
                <a:srgbClr val="000000"/>
              </a:solidFill>
              <a:latin typeface="Arial" panose="020B0604020202020204" pitchFamily="34" charset="0"/>
            </a:endParaRPr>
          </a:p>
        </p:txBody>
      </p:sp>
      <p:sp>
        <p:nvSpPr>
          <p:cNvPr id="79895" name="Text Box 25"/>
          <p:cNvSpPr txBox="1">
            <a:spLocks noChangeArrowheads="1"/>
          </p:cNvSpPr>
          <p:nvPr/>
        </p:nvSpPr>
        <p:spPr bwMode="auto">
          <a:xfrm>
            <a:off x="7523163" y="1558925"/>
            <a:ext cx="1152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 </a:t>
            </a:r>
            <a:r>
              <a:rPr lang="en-US" altLang="ru-RU" sz="1800" b="1">
                <a:solidFill>
                  <a:srgbClr val="000000"/>
                </a:solidFill>
                <a:latin typeface="Arial" panose="020B0604020202020204" pitchFamily="34" charset="0"/>
              </a:rPr>
              <a:t>~ S-C</a:t>
            </a:r>
            <a:r>
              <a:rPr lang="ru-RU" altLang="ru-RU" sz="1800" b="1">
                <a:solidFill>
                  <a:srgbClr val="000000"/>
                </a:solidFill>
                <a:latin typeface="Arial" panose="020B0604020202020204" pitchFamily="34" charset="0"/>
              </a:rPr>
              <a:t>оА</a:t>
            </a:r>
          </a:p>
        </p:txBody>
      </p:sp>
      <p:sp>
        <p:nvSpPr>
          <p:cNvPr id="79896" name="Line 26"/>
          <p:cNvSpPr>
            <a:spLocks noChangeShapeType="1"/>
          </p:cNvSpPr>
          <p:nvPr/>
        </p:nvSpPr>
        <p:spPr bwMode="auto">
          <a:xfrm>
            <a:off x="7162800" y="1771650"/>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9897" name="Line 27"/>
          <p:cNvSpPr>
            <a:spLocks noChangeShapeType="1"/>
          </p:cNvSpPr>
          <p:nvPr/>
        </p:nvSpPr>
        <p:spPr bwMode="auto">
          <a:xfrm flipV="1">
            <a:off x="7523163" y="1485900"/>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9898" name="Line 28"/>
          <p:cNvSpPr>
            <a:spLocks noChangeShapeType="1"/>
          </p:cNvSpPr>
          <p:nvPr/>
        </p:nvSpPr>
        <p:spPr bwMode="auto">
          <a:xfrm flipV="1">
            <a:off x="7594600" y="1485900"/>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9899" name="Text Box 29"/>
          <p:cNvSpPr txBox="1">
            <a:spLocks noChangeArrowheads="1"/>
          </p:cNvSpPr>
          <p:nvPr/>
        </p:nvSpPr>
        <p:spPr bwMode="auto">
          <a:xfrm>
            <a:off x="6299200" y="1844675"/>
            <a:ext cx="1944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2000" b="1">
                <a:solidFill>
                  <a:srgbClr val="000000"/>
                </a:solidFill>
                <a:latin typeface="Arial" panose="020B0604020202020204" pitchFamily="34" charset="0"/>
              </a:rPr>
              <a:t>Malonyl-CoA</a:t>
            </a:r>
            <a:endParaRPr lang="ru-RU" altLang="ru-RU" sz="2000" b="1">
              <a:solidFill>
                <a:srgbClr val="000000"/>
              </a:solidFill>
              <a:latin typeface="Arial" panose="020B0604020202020204" pitchFamily="34" charset="0"/>
            </a:endParaRPr>
          </a:p>
        </p:txBody>
      </p:sp>
      <p:sp>
        <p:nvSpPr>
          <p:cNvPr id="79900" name="Text Box 30"/>
          <p:cNvSpPr txBox="1">
            <a:spLocks noChangeArrowheads="1"/>
          </p:cNvSpPr>
          <p:nvPr/>
        </p:nvSpPr>
        <p:spPr bwMode="auto">
          <a:xfrm>
            <a:off x="5578475" y="1555750"/>
            <a:ext cx="935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НООС</a:t>
            </a:r>
          </a:p>
        </p:txBody>
      </p:sp>
      <p:sp>
        <p:nvSpPr>
          <p:cNvPr id="79901" name="Line 31"/>
          <p:cNvSpPr>
            <a:spLocks noChangeShapeType="1"/>
          </p:cNvSpPr>
          <p:nvPr/>
        </p:nvSpPr>
        <p:spPr bwMode="auto">
          <a:xfrm>
            <a:off x="6443663" y="1771650"/>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9902" name="Text Box 32"/>
          <p:cNvSpPr txBox="1">
            <a:spLocks noChangeArrowheads="1"/>
          </p:cNvSpPr>
          <p:nvPr/>
        </p:nvSpPr>
        <p:spPr bwMode="auto">
          <a:xfrm>
            <a:off x="395288" y="836613"/>
            <a:ext cx="3313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2400" b="1" i="1">
                <a:solidFill>
                  <a:srgbClr val="800080"/>
                </a:solidFill>
                <a:latin typeface="Arial" panose="020B0604020202020204" pitchFamily="34" charset="0"/>
              </a:rPr>
              <a:t>At every turn</a:t>
            </a:r>
            <a:endParaRPr lang="ru-RU" altLang="ru-RU" sz="2400" b="1" i="1">
              <a:solidFill>
                <a:srgbClr val="800080"/>
              </a:solidFill>
              <a:latin typeface="Arial" panose="020B0604020202020204" pitchFamily="34" charset="0"/>
            </a:endParaRPr>
          </a:p>
        </p:txBody>
      </p:sp>
      <p:sp>
        <p:nvSpPr>
          <p:cNvPr id="79903" name="Text Box 33"/>
          <p:cNvSpPr txBox="1">
            <a:spLocks noChangeArrowheads="1"/>
          </p:cNvSpPr>
          <p:nvPr/>
        </p:nvSpPr>
        <p:spPr bwMode="auto">
          <a:xfrm>
            <a:off x="393700" y="2498725"/>
            <a:ext cx="223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2400" b="1" i="1">
                <a:solidFill>
                  <a:srgbClr val="800080"/>
                </a:solidFill>
                <a:latin typeface="Arial" panose="020B0604020202020204" pitchFamily="34" charset="0"/>
              </a:rPr>
              <a:t>1st loop:</a:t>
            </a:r>
            <a:endParaRPr lang="ru-RU" altLang="ru-RU" sz="2400" b="1" i="1">
              <a:solidFill>
                <a:srgbClr val="800080"/>
              </a:solidFill>
              <a:latin typeface="Arial" panose="020B0604020202020204" pitchFamily="34" charset="0"/>
            </a:endParaRPr>
          </a:p>
        </p:txBody>
      </p:sp>
      <p:sp>
        <p:nvSpPr>
          <p:cNvPr id="79904" name="Text Box 50"/>
          <p:cNvSpPr txBox="1">
            <a:spLocks noChangeArrowheads="1"/>
          </p:cNvSpPr>
          <p:nvPr/>
        </p:nvSpPr>
        <p:spPr bwMode="auto">
          <a:xfrm>
            <a:off x="393700" y="3370263"/>
            <a:ext cx="720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CH</a:t>
            </a:r>
            <a:r>
              <a:rPr lang="en-US" altLang="ru-RU" sz="1800" b="1" baseline="-25000">
                <a:solidFill>
                  <a:srgbClr val="000000"/>
                </a:solidFill>
                <a:latin typeface="Arial" panose="020B0604020202020204" pitchFamily="34" charset="0"/>
              </a:rPr>
              <a:t>3</a:t>
            </a:r>
            <a:endParaRPr lang="ru-RU" altLang="ru-RU" sz="1800" b="1" baseline="-25000">
              <a:solidFill>
                <a:srgbClr val="000000"/>
              </a:solidFill>
              <a:latin typeface="Arial" panose="020B0604020202020204" pitchFamily="34" charset="0"/>
            </a:endParaRPr>
          </a:p>
        </p:txBody>
      </p:sp>
      <p:sp>
        <p:nvSpPr>
          <p:cNvPr id="79905" name="Text Box 51"/>
          <p:cNvSpPr txBox="1">
            <a:spLocks noChangeArrowheads="1"/>
          </p:cNvSpPr>
          <p:nvPr/>
        </p:nvSpPr>
        <p:spPr bwMode="auto">
          <a:xfrm>
            <a:off x="1185863" y="3370263"/>
            <a:ext cx="360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C</a:t>
            </a:r>
            <a:endParaRPr lang="ru-RU" altLang="ru-RU" sz="1800" b="1" baseline="-25000">
              <a:solidFill>
                <a:srgbClr val="000000"/>
              </a:solidFill>
              <a:latin typeface="Arial" panose="020B0604020202020204" pitchFamily="34" charset="0"/>
            </a:endParaRPr>
          </a:p>
        </p:txBody>
      </p:sp>
      <p:sp>
        <p:nvSpPr>
          <p:cNvPr id="79906" name="Text Box 52"/>
          <p:cNvSpPr txBox="1">
            <a:spLocks noChangeArrowheads="1"/>
          </p:cNvSpPr>
          <p:nvPr/>
        </p:nvSpPr>
        <p:spPr bwMode="auto">
          <a:xfrm>
            <a:off x="1185863" y="2936875"/>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O</a:t>
            </a:r>
            <a:endParaRPr lang="ru-RU" altLang="ru-RU" sz="1800" b="1" baseline="-25000">
              <a:solidFill>
                <a:srgbClr val="000000"/>
              </a:solidFill>
              <a:latin typeface="Arial" panose="020B0604020202020204" pitchFamily="34" charset="0"/>
            </a:endParaRPr>
          </a:p>
        </p:txBody>
      </p:sp>
      <p:sp>
        <p:nvSpPr>
          <p:cNvPr id="79907" name="Text Box 53"/>
          <p:cNvSpPr txBox="1">
            <a:spLocks noChangeArrowheads="1"/>
          </p:cNvSpPr>
          <p:nvPr/>
        </p:nvSpPr>
        <p:spPr bwMode="auto">
          <a:xfrm>
            <a:off x="1330325" y="3370263"/>
            <a:ext cx="11525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 </a:t>
            </a:r>
            <a:r>
              <a:rPr lang="en-US" altLang="ru-RU" sz="1800" b="1">
                <a:solidFill>
                  <a:srgbClr val="000000"/>
                </a:solidFill>
                <a:latin typeface="Arial" panose="020B0604020202020204" pitchFamily="34" charset="0"/>
              </a:rPr>
              <a:t>~ S-</a:t>
            </a:r>
            <a:r>
              <a:rPr lang="en-GB" altLang="ru-RU" sz="1800" b="1">
                <a:solidFill>
                  <a:srgbClr val="000000"/>
                </a:solidFill>
                <a:latin typeface="Arial" panose="020B0604020202020204" pitchFamily="34" charset="0"/>
              </a:rPr>
              <a:t>C</a:t>
            </a:r>
            <a:r>
              <a:rPr lang="ru-RU" altLang="ru-RU" sz="1800" b="1">
                <a:solidFill>
                  <a:srgbClr val="000000"/>
                </a:solidFill>
                <a:latin typeface="Arial" panose="020B0604020202020204" pitchFamily="34" charset="0"/>
              </a:rPr>
              <a:t>оА</a:t>
            </a:r>
          </a:p>
        </p:txBody>
      </p:sp>
      <p:sp>
        <p:nvSpPr>
          <p:cNvPr id="79908" name="Line 54"/>
          <p:cNvSpPr>
            <a:spLocks noChangeShapeType="1"/>
          </p:cNvSpPr>
          <p:nvPr/>
        </p:nvSpPr>
        <p:spPr bwMode="auto">
          <a:xfrm>
            <a:off x="969963" y="358457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9909" name="Line 55"/>
          <p:cNvSpPr>
            <a:spLocks noChangeShapeType="1"/>
          </p:cNvSpPr>
          <p:nvPr/>
        </p:nvSpPr>
        <p:spPr bwMode="auto">
          <a:xfrm flipV="1">
            <a:off x="1330325" y="3297238"/>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9910" name="Line 56"/>
          <p:cNvSpPr>
            <a:spLocks noChangeShapeType="1"/>
          </p:cNvSpPr>
          <p:nvPr/>
        </p:nvSpPr>
        <p:spPr bwMode="auto">
          <a:xfrm flipV="1">
            <a:off x="1401763" y="3297238"/>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9911" name="Text Box 57"/>
          <p:cNvSpPr txBox="1">
            <a:spLocks noChangeArrowheads="1"/>
          </p:cNvSpPr>
          <p:nvPr/>
        </p:nvSpPr>
        <p:spPr bwMode="auto">
          <a:xfrm>
            <a:off x="609600" y="3656013"/>
            <a:ext cx="1728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ru-RU" sz="2000" b="1">
                <a:solidFill>
                  <a:srgbClr val="000000"/>
                </a:solidFill>
                <a:latin typeface="Arial" panose="020B0604020202020204" pitchFamily="34" charset="0"/>
              </a:rPr>
              <a:t>Acetyl CoA</a:t>
            </a:r>
            <a:endParaRPr lang="ru-RU" altLang="ru-RU" sz="2000" b="1">
              <a:solidFill>
                <a:srgbClr val="000000"/>
              </a:solidFill>
              <a:latin typeface="Arial" panose="020B0604020202020204" pitchFamily="34" charset="0"/>
            </a:endParaRPr>
          </a:p>
        </p:txBody>
      </p:sp>
      <p:sp>
        <p:nvSpPr>
          <p:cNvPr id="79912" name="Text Box 58"/>
          <p:cNvSpPr txBox="1">
            <a:spLocks noChangeArrowheads="1"/>
          </p:cNvSpPr>
          <p:nvPr/>
        </p:nvSpPr>
        <p:spPr bwMode="auto">
          <a:xfrm>
            <a:off x="3851275" y="3406775"/>
            <a:ext cx="720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CH</a:t>
            </a:r>
            <a:r>
              <a:rPr lang="ru-RU" altLang="ru-RU" sz="1800" b="1" baseline="-25000">
                <a:solidFill>
                  <a:srgbClr val="000000"/>
                </a:solidFill>
                <a:latin typeface="Arial" panose="020B0604020202020204" pitchFamily="34" charset="0"/>
              </a:rPr>
              <a:t>2</a:t>
            </a:r>
          </a:p>
        </p:txBody>
      </p:sp>
      <p:sp>
        <p:nvSpPr>
          <p:cNvPr id="79913" name="Text Box 59"/>
          <p:cNvSpPr txBox="1">
            <a:spLocks noChangeArrowheads="1"/>
          </p:cNvSpPr>
          <p:nvPr/>
        </p:nvSpPr>
        <p:spPr bwMode="auto">
          <a:xfrm>
            <a:off x="4643438" y="3406775"/>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C</a:t>
            </a:r>
            <a:endParaRPr lang="ru-RU" altLang="ru-RU" sz="1800" b="1" baseline="-25000">
              <a:solidFill>
                <a:srgbClr val="000000"/>
              </a:solidFill>
              <a:latin typeface="Arial" panose="020B0604020202020204" pitchFamily="34" charset="0"/>
            </a:endParaRPr>
          </a:p>
        </p:txBody>
      </p:sp>
      <p:sp>
        <p:nvSpPr>
          <p:cNvPr id="79914" name="Text Box 60"/>
          <p:cNvSpPr txBox="1">
            <a:spLocks noChangeArrowheads="1"/>
          </p:cNvSpPr>
          <p:nvPr/>
        </p:nvSpPr>
        <p:spPr bwMode="auto">
          <a:xfrm>
            <a:off x="4643438" y="2973388"/>
            <a:ext cx="360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O</a:t>
            </a:r>
            <a:endParaRPr lang="ru-RU" altLang="ru-RU" sz="1800" b="1" baseline="-25000">
              <a:solidFill>
                <a:srgbClr val="000000"/>
              </a:solidFill>
              <a:latin typeface="Arial" panose="020B0604020202020204" pitchFamily="34" charset="0"/>
            </a:endParaRPr>
          </a:p>
        </p:txBody>
      </p:sp>
      <p:sp>
        <p:nvSpPr>
          <p:cNvPr id="79915" name="Text Box 61"/>
          <p:cNvSpPr txBox="1">
            <a:spLocks noChangeArrowheads="1"/>
          </p:cNvSpPr>
          <p:nvPr/>
        </p:nvSpPr>
        <p:spPr bwMode="auto">
          <a:xfrm>
            <a:off x="4787900" y="3406775"/>
            <a:ext cx="1152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 </a:t>
            </a:r>
            <a:r>
              <a:rPr lang="en-US" altLang="ru-RU" sz="1800" b="1">
                <a:solidFill>
                  <a:srgbClr val="000000"/>
                </a:solidFill>
                <a:latin typeface="Arial" panose="020B0604020202020204" pitchFamily="34" charset="0"/>
              </a:rPr>
              <a:t>~ S-</a:t>
            </a:r>
            <a:r>
              <a:rPr lang="en-GB" altLang="ru-RU" sz="1800" b="1">
                <a:solidFill>
                  <a:srgbClr val="000000"/>
                </a:solidFill>
                <a:latin typeface="Arial" panose="020B0604020202020204" pitchFamily="34" charset="0"/>
              </a:rPr>
              <a:t>C</a:t>
            </a:r>
            <a:r>
              <a:rPr lang="ru-RU" altLang="ru-RU" sz="1800" b="1">
                <a:solidFill>
                  <a:srgbClr val="000000"/>
                </a:solidFill>
                <a:latin typeface="Arial" panose="020B0604020202020204" pitchFamily="34" charset="0"/>
              </a:rPr>
              <a:t>оА</a:t>
            </a:r>
          </a:p>
        </p:txBody>
      </p:sp>
      <p:sp>
        <p:nvSpPr>
          <p:cNvPr id="79916" name="Line 62"/>
          <p:cNvSpPr>
            <a:spLocks noChangeShapeType="1"/>
          </p:cNvSpPr>
          <p:nvPr/>
        </p:nvSpPr>
        <p:spPr bwMode="auto">
          <a:xfrm>
            <a:off x="4427538" y="3619500"/>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9917" name="Line 63"/>
          <p:cNvSpPr>
            <a:spLocks noChangeShapeType="1"/>
          </p:cNvSpPr>
          <p:nvPr/>
        </p:nvSpPr>
        <p:spPr bwMode="auto">
          <a:xfrm flipV="1">
            <a:off x="4787900" y="3333750"/>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9918" name="Line 64"/>
          <p:cNvSpPr>
            <a:spLocks noChangeShapeType="1"/>
          </p:cNvSpPr>
          <p:nvPr/>
        </p:nvSpPr>
        <p:spPr bwMode="auto">
          <a:xfrm flipV="1">
            <a:off x="4859338" y="3333750"/>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9919" name="Text Box 65"/>
          <p:cNvSpPr txBox="1">
            <a:spLocks noChangeArrowheads="1"/>
          </p:cNvSpPr>
          <p:nvPr/>
        </p:nvSpPr>
        <p:spPr bwMode="auto">
          <a:xfrm>
            <a:off x="3563938" y="3692525"/>
            <a:ext cx="19446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2000" b="1">
                <a:solidFill>
                  <a:srgbClr val="000000"/>
                </a:solidFill>
                <a:latin typeface="Arial" panose="020B0604020202020204" pitchFamily="34" charset="0"/>
              </a:rPr>
              <a:t>Malonyl-CoA</a:t>
            </a:r>
            <a:endParaRPr lang="ru-RU" altLang="ru-RU" sz="2000" b="1">
              <a:solidFill>
                <a:srgbClr val="000000"/>
              </a:solidFill>
              <a:latin typeface="Arial" panose="020B0604020202020204" pitchFamily="34" charset="0"/>
            </a:endParaRPr>
          </a:p>
        </p:txBody>
      </p:sp>
      <p:sp>
        <p:nvSpPr>
          <p:cNvPr id="79920" name="Text Box 66"/>
          <p:cNvSpPr txBox="1">
            <a:spLocks noChangeArrowheads="1"/>
          </p:cNvSpPr>
          <p:nvPr/>
        </p:nvSpPr>
        <p:spPr bwMode="auto">
          <a:xfrm>
            <a:off x="2843213" y="3403600"/>
            <a:ext cx="9350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НООС</a:t>
            </a:r>
          </a:p>
        </p:txBody>
      </p:sp>
      <p:sp>
        <p:nvSpPr>
          <p:cNvPr id="79921" name="Line 67"/>
          <p:cNvSpPr>
            <a:spLocks noChangeShapeType="1"/>
          </p:cNvSpPr>
          <p:nvPr/>
        </p:nvSpPr>
        <p:spPr bwMode="auto">
          <a:xfrm>
            <a:off x="3708400" y="3619500"/>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9922" name="Text Box 68"/>
          <p:cNvSpPr txBox="1">
            <a:spLocks noChangeArrowheads="1"/>
          </p:cNvSpPr>
          <p:nvPr/>
        </p:nvSpPr>
        <p:spPr bwMode="auto">
          <a:xfrm>
            <a:off x="2482850" y="3432175"/>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a:t>
            </a:r>
            <a:endParaRPr lang="ru-RU" altLang="ru-RU" sz="1800" b="1">
              <a:solidFill>
                <a:srgbClr val="000000"/>
              </a:solidFill>
              <a:latin typeface="Arial" panose="020B0604020202020204" pitchFamily="34" charset="0"/>
            </a:endParaRPr>
          </a:p>
        </p:txBody>
      </p:sp>
      <p:sp>
        <p:nvSpPr>
          <p:cNvPr id="79923" name="AutoShape 70"/>
          <p:cNvSpPr>
            <a:spLocks noChangeArrowheads="1"/>
          </p:cNvSpPr>
          <p:nvPr/>
        </p:nvSpPr>
        <p:spPr bwMode="auto">
          <a:xfrm>
            <a:off x="6083300" y="3549650"/>
            <a:ext cx="1441450" cy="71438"/>
          </a:xfrm>
          <a:prstGeom prst="rightArrow">
            <a:avLst>
              <a:gd name="adj1" fmla="val 50000"/>
              <a:gd name="adj2" fmla="val 504441"/>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solidFill>
                <a:srgbClr val="000000"/>
              </a:solidFill>
              <a:latin typeface="Arial" panose="020B0604020202020204" pitchFamily="34" charset="0"/>
            </a:endParaRPr>
          </a:p>
        </p:txBody>
      </p:sp>
      <p:sp>
        <p:nvSpPr>
          <p:cNvPr id="79924" name="Text Box 71"/>
          <p:cNvSpPr txBox="1">
            <a:spLocks noChangeArrowheads="1"/>
          </p:cNvSpPr>
          <p:nvPr/>
        </p:nvSpPr>
        <p:spPr bwMode="auto">
          <a:xfrm>
            <a:off x="6659563" y="2930525"/>
            <a:ext cx="720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CO</a:t>
            </a:r>
            <a:r>
              <a:rPr lang="en-US" altLang="ru-RU" sz="1800" b="1" baseline="-25000">
                <a:solidFill>
                  <a:srgbClr val="000000"/>
                </a:solidFill>
                <a:latin typeface="Arial" panose="020B0604020202020204" pitchFamily="34" charset="0"/>
              </a:rPr>
              <a:t>2</a:t>
            </a:r>
            <a:endParaRPr lang="ru-RU" altLang="ru-RU" sz="1800" b="1" baseline="-25000">
              <a:solidFill>
                <a:srgbClr val="000000"/>
              </a:solidFill>
              <a:latin typeface="Arial" panose="020B0604020202020204" pitchFamily="34" charset="0"/>
            </a:endParaRPr>
          </a:p>
        </p:txBody>
      </p:sp>
      <p:sp>
        <p:nvSpPr>
          <p:cNvPr id="79925" name="Text Box 72"/>
          <p:cNvSpPr txBox="1">
            <a:spLocks noChangeArrowheads="1"/>
          </p:cNvSpPr>
          <p:nvPr/>
        </p:nvSpPr>
        <p:spPr bwMode="auto">
          <a:xfrm>
            <a:off x="6515100" y="3722688"/>
            <a:ext cx="11525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 Н</a:t>
            </a:r>
            <a:r>
              <a:rPr lang="en-US" altLang="ru-RU" sz="1800" b="1">
                <a:solidFill>
                  <a:srgbClr val="000000"/>
                </a:solidFill>
                <a:latin typeface="Arial" panose="020B0604020202020204" pitchFamily="34" charset="0"/>
              </a:rPr>
              <a:t>S-</a:t>
            </a:r>
            <a:r>
              <a:rPr lang="en-GB" altLang="ru-RU" sz="1800" b="1">
                <a:solidFill>
                  <a:srgbClr val="000000"/>
                </a:solidFill>
                <a:latin typeface="Arial" panose="020B0604020202020204" pitchFamily="34" charset="0"/>
              </a:rPr>
              <a:t>C</a:t>
            </a:r>
            <a:r>
              <a:rPr lang="ru-RU" altLang="ru-RU" sz="1800" b="1">
                <a:solidFill>
                  <a:srgbClr val="000000"/>
                </a:solidFill>
                <a:latin typeface="Arial" panose="020B0604020202020204" pitchFamily="34" charset="0"/>
              </a:rPr>
              <a:t>оА</a:t>
            </a:r>
          </a:p>
        </p:txBody>
      </p:sp>
      <p:cxnSp>
        <p:nvCxnSpPr>
          <p:cNvPr id="79926" name="AutoShape 76"/>
          <p:cNvCxnSpPr>
            <a:cxnSpLocks noChangeShapeType="1"/>
            <a:stCxn id="79923" idx="1"/>
            <a:endCxn id="79924" idx="2"/>
          </p:cNvCxnSpPr>
          <p:nvPr/>
        </p:nvCxnSpPr>
        <p:spPr bwMode="auto">
          <a:xfrm rot="10800000" flipH="1">
            <a:off x="6083300" y="3297238"/>
            <a:ext cx="936625" cy="288925"/>
          </a:xfrm>
          <a:prstGeom prst="curvedConnector4">
            <a:avLst>
              <a:gd name="adj1" fmla="val -24407"/>
              <a:gd name="adj2" fmla="val 56593"/>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9927" name="AutoShape 77"/>
          <p:cNvCxnSpPr>
            <a:cxnSpLocks noChangeShapeType="1"/>
            <a:stCxn id="79923" idx="1"/>
            <a:endCxn id="79925" idx="0"/>
          </p:cNvCxnSpPr>
          <p:nvPr/>
        </p:nvCxnSpPr>
        <p:spPr bwMode="auto">
          <a:xfrm rot="10800000" flipH="1" flipV="1">
            <a:off x="6083300" y="3586163"/>
            <a:ext cx="1008063" cy="136525"/>
          </a:xfrm>
          <a:prstGeom prst="curvedConnector4">
            <a:avLst>
              <a:gd name="adj1" fmla="val -22676"/>
              <a:gd name="adj2" fmla="val 62792"/>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79928" name="AutoShape 78"/>
          <p:cNvSpPr>
            <a:spLocks noChangeArrowheads="1"/>
          </p:cNvSpPr>
          <p:nvPr/>
        </p:nvSpPr>
        <p:spPr bwMode="auto">
          <a:xfrm>
            <a:off x="34925" y="5335588"/>
            <a:ext cx="504825" cy="71437"/>
          </a:xfrm>
          <a:prstGeom prst="rightArrow">
            <a:avLst>
              <a:gd name="adj1" fmla="val 50000"/>
              <a:gd name="adj2" fmla="val 176668"/>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solidFill>
                <a:srgbClr val="000000"/>
              </a:solidFill>
              <a:latin typeface="Arial" panose="020B0604020202020204" pitchFamily="34" charset="0"/>
            </a:endParaRPr>
          </a:p>
        </p:txBody>
      </p:sp>
      <p:sp>
        <p:nvSpPr>
          <p:cNvPr id="79929" name="Text Box 79"/>
          <p:cNvSpPr txBox="1">
            <a:spLocks noChangeArrowheads="1"/>
          </p:cNvSpPr>
          <p:nvPr/>
        </p:nvSpPr>
        <p:spPr bwMode="auto">
          <a:xfrm>
            <a:off x="1989138" y="5194300"/>
            <a:ext cx="720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CH</a:t>
            </a:r>
            <a:r>
              <a:rPr lang="ru-RU" altLang="ru-RU" sz="1800" b="1" baseline="-25000">
                <a:solidFill>
                  <a:srgbClr val="000000"/>
                </a:solidFill>
                <a:latin typeface="Arial" panose="020B0604020202020204" pitchFamily="34" charset="0"/>
              </a:rPr>
              <a:t>2</a:t>
            </a:r>
          </a:p>
        </p:txBody>
      </p:sp>
      <p:sp>
        <p:nvSpPr>
          <p:cNvPr id="79930" name="Text Box 80"/>
          <p:cNvSpPr txBox="1">
            <a:spLocks noChangeArrowheads="1"/>
          </p:cNvSpPr>
          <p:nvPr/>
        </p:nvSpPr>
        <p:spPr bwMode="auto">
          <a:xfrm>
            <a:off x="2770188" y="5156200"/>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C</a:t>
            </a:r>
            <a:endParaRPr lang="ru-RU" altLang="ru-RU" sz="1800" b="1" baseline="-25000">
              <a:solidFill>
                <a:srgbClr val="000000"/>
              </a:solidFill>
              <a:latin typeface="Arial" panose="020B0604020202020204" pitchFamily="34" charset="0"/>
            </a:endParaRPr>
          </a:p>
        </p:txBody>
      </p:sp>
      <p:sp>
        <p:nvSpPr>
          <p:cNvPr id="79931" name="Text Box 81"/>
          <p:cNvSpPr txBox="1">
            <a:spLocks noChangeArrowheads="1"/>
          </p:cNvSpPr>
          <p:nvPr/>
        </p:nvSpPr>
        <p:spPr bwMode="auto">
          <a:xfrm>
            <a:off x="2770188" y="4687888"/>
            <a:ext cx="360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O</a:t>
            </a:r>
            <a:endParaRPr lang="ru-RU" altLang="ru-RU" sz="1800" b="1" baseline="-25000">
              <a:solidFill>
                <a:srgbClr val="000000"/>
              </a:solidFill>
              <a:latin typeface="Arial" panose="020B0604020202020204" pitchFamily="34" charset="0"/>
            </a:endParaRPr>
          </a:p>
        </p:txBody>
      </p:sp>
      <p:sp>
        <p:nvSpPr>
          <p:cNvPr id="79932" name="Text Box 82"/>
          <p:cNvSpPr txBox="1">
            <a:spLocks noChangeArrowheads="1"/>
          </p:cNvSpPr>
          <p:nvPr/>
        </p:nvSpPr>
        <p:spPr bwMode="auto">
          <a:xfrm>
            <a:off x="2914650" y="5184775"/>
            <a:ext cx="1152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 </a:t>
            </a:r>
            <a:r>
              <a:rPr lang="en-US" altLang="ru-RU" sz="1800" b="1">
                <a:solidFill>
                  <a:srgbClr val="000000"/>
                </a:solidFill>
                <a:latin typeface="Arial" panose="020B0604020202020204" pitchFamily="34" charset="0"/>
              </a:rPr>
              <a:t>~ S-</a:t>
            </a:r>
            <a:r>
              <a:rPr lang="en-GB" altLang="ru-RU" sz="1800" b="1">
                <a:solidFill>
                  <a:srgbClr val="000000"/>
                </a:solidFill>
                <a:latin typeface="Arial" panose="020B0604020202020204" pitchFamily="34" charset="0"/>
              </a:rPr>
              <a:t>C</a:t>
            </a:r>
            <a:r>
              <a:rPr lang="ru-RU" altLang="ru-RU" sz="1800" b="1">
                <a:solidFill>
                  <a:srgbClr val="000000"/>
                </a:solidFill>
                <a:latin typeface="Arial" panose="020B0604020202020204" pitchFamily="34" charset="0"/>
              </a:rPr>
              <a:t>оА</a:t>
            </a:r>
          </a:p>
        </p:txBody>
      </p:sp>
      <p:sp>
        <p:nvSpPr>
          <p:cNvPr id="79933" name="Line 83"/>
          <p:cNvSpPr>
            <a:spLocks noChangeShapeType="1"/>
          </p:cNvSpPr>
          <p:nvPr/>
        </p:nvSpPr>
        <p:spPr bwMode="auto">
          <a:xfrm>
            <a:off x="2554288" y="536892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9934" name="Line 84"/>
          <p:cNvSpPr>
            <a:spLocks noChangeShapeType="1"/>
          </p:cNvSpPr>
          <p:nvPr/>
        </p:nvSpPr>
        <p:spPr bwMode="auto">
          <a:xfrm flipV="1">
            <a:off x="2914650" y="5083175"/>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9935" name="Line 85"/>
          <p:cNvSpPr>
            <a:spLocks noChangeShapeType="1"/>
          </p:cNvSpPr>
          <p:nvPr/>
        </p:nvSpPr>
        <p:spPr bwMode="auto">
          <a:xfrm flipV="1">
            <a:off x="2986088" y="5083175"/>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9936" name="Text Box 87"/>
          <p:cNvSpPr txBox="1">
            <a:spLocks noChangeArrowheads="1"/>
          </p:cNvSpPr>
          <p:nvPr/>
        </p:nvSpPr>
        <p:spPr bwMode="auto">
          <a:xfrm>
            <a:off x="754063" y="5184775"/>
            <a:ext cx="6492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СН</a:t>
            </a:r>
            <a:r>
              <a:rPr lang="ru-RU" altLang="ru-RU" sz="1800" b="1" baseline="-25000">
                <a:solidFill>
                  <a:srgbClr val="000000"/>
                </a:solidFill>
                <a:latin typeface="Arial" panose="020B0604020202020204" pitchFamily="34" charset="0"/>
              </a:rPr>
              <a:t>3</a:t>
            </a:r>
          </a:p>
        </p:txBody>
      </p:sp>
      <p:sp>
        <p:nvSpPr>
          <p:cNvPr id="79937" name="Line 88"/>
          <p:cNvSpPr>
            <a:spLocks noChangeShapeType="1"/>
          </p:cNvSpPr>
          <p:nvPr/>
        </p:nvSpPr>
        <p:spPr bwMode="auto">
          <a:xfrm>
            <a:off x="1835150" y="536892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9938" name="Text Box 89"/>
          <p:cNvSpPr txBox="1">
            <a:spLocks noChangeArrowheads="1"/>
          </p:cNvSpPr>
          <p:nvPr/>
        </p:nvSpPr>
        <p:spPr bwMode="auto">
          <a:xfrm>
            <a:off x="1546225" y="5184775"/>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С</a:t>
            </a:r>
          </a:p>
        </p:txBody>
      </p:sp>
      <p:sp>
        <p:nvSpPr>
          <p:cNvPr id="79939" name="Line 91"/>
          <p:cNvSpPr>
            <a:spLocks noChangeShapeType="1"/>
          </p:cNvSpPr>
          <p:nvPr/>
        </p:nvSpPr>
        <p:spPr bwMode="auto">
          <a:xfrm flipV="1">
            <a:off x="1692275" y="5551488"/>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9940" name="Line 92"/>
          <p:cNvSpPr>
            <a:spLocks noChangeShapeType="1"/>
          </p:cNvSpPr>
          <p:nvPr/>
        </p:nvSpPr>
        <p:spPr bwMode="auto">
          <a:xfrm flipV="1">
            <a:off x="1763713" y="5551488"/>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9941" name="Text Box 93"/>
          <p:cNvSpPr txBox="1">
            <a:spLocks noChangeArrowheads="1"/>
          </p:cNvSpPr>
          <p:nvPr/>
        </p:nvSpPr>
        <p:spPr bwMode="auto">
          <a:xfrm>
            <a:off x="1547813" y="5694363"/>
            <a:ext cx="360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O</a:t>
            </a:r>
            <a:endParaRPr lang="ru-RU" altLang="ru-RU" sz="1800" b="1" baseline="-25000">
              <a:solidFill>
                <a:srgbClr val="000000"/>
              </a:solidFill>
              <a:latin typeface="Arial" panose="020B0604020202020204" pitchFamily="34" charset="0"/>
            </a:endParaRPr>
          </a:p>
        </p:txBody>
      </p:sp>
      <p:sp>
        <p:nvSpPr>
          <p:cNvPr id="79942" name="Line 94"/>
          <p:cNvSpPr>
            <a:spLocks noChangeShapeType="1"/>
          </p:cNvSpPr>
          <p:nvPr/>
        </p:nvSpPr>
        <p:spPr bwMode="auto">
          <a:xfrm>
            <a:off x="1331913" y="540702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9943" name="Text Box 95"/>
          <p:cNvSpPr txBox="1">
            <a:spLocks noChangeArrowheads="1"/>
          </p:cNvSpPr>
          <p:nvPr/>
        </p:nvSpPr>
        <p:spPr bwMode="auto">
          <a:xfrm>
            <a:off x="900113" y="6056313"/>
            <a:ext cx="25923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l-GR" altLang="ru-RU" sz="2000" b="1">
                <a:solidFill>
                  <a:srgbClr val="000000"/>
                </a:solidFill>
                <a:latin typeface="Arial" panose="020B0604020202020204" pitchFamily="34" charset="0"/>
              </a:rPr>
              <a:t>β-</a:t>
            </a:r>
            <a:r>
              <a:rPr lang="en-US" altLang="ru-RU" sz="2000" b="1">
                <a:solidFill>
                  <a:srgbClr val="000000"/>
                </a:solidFill>
                <a:latin typeface="Arial" panose="020B0604020202020204" pitchFamily="34" charset="0"/>
              </a:rPr>
              <a:t>ketoacyl - CoA</a:t>
            </a:r>
            <a:endParaRPr lang="ru-RU" altLang="ru-RU" sz="2000" b="1">
              <a:solidFill>
                <a:srgbClr val="000000"/>
              </a:solidFill>
              <a:latin typeface="Arial" panose="020B0604020202020204" pitchFamily="34" charset="0"/>
            </a:endParaRPr>
          </a:p>
        </p:txBody>
      </p:sp>
      <p:sp>
        <p:nvSpPr>
          <p:cNvPr id="79944" name="AutoShape 96"/>
          <p:cNvSpPr>
            <a:spLocks noChangeArrowheads="1"/>
          </p:cNvSpPr>
          <p:nvPr/>
        </p:nvSpPr>
        <p:spPr bwMode="auto">
          <a:xfrm>
            <a:off x="4138613" y="5335588"/>
            <a:ext cx="1441450" cy="71437"/>
          </a:xfrm>
          <a:prstGeom prst="rightArrow">
            <a:avLst>
              <a:gd name="adj1" fmla="val 50000"/>
              <a:gd name="adj2" fmla="val 504448"/>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solidFill>
                <a:srgbClr val="000000"/>
              </a:solidFill>
              <a:latin typeface="Arial" panose="020B0604020202020204" pitchFamily="34" charset="0"/>
            </a:endParaRPr>
          </a:p>
        </p:txBody>
      </p:sp>
      <p:sp>
        <p:nvSpPr>
          <p:cNvPr id="79945" name="Text Box 97"/>
          <p:cNvSpPr txBox="1">
            <a:spLocks noChangeArrowheads="1"/>
          </p:cNvSpPr>
          <p:nvPr/>
        </p:nvSpPr>
        <p:spPr bwMode="auto">
          <a:xfrm>
            <a:off x="7054850" y="5229225"/>
            <a:ext cx="720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CH</a:t>
            </a:r>
            <a:r>
              <a:rPr lang="ru-RU" altLang="ru-RU" sz="1800" b="1" baseline="-25000">
                <a:solidFill>
                  <a:srgbClr val="000000"/>
                </a:solidFill>
                <a:latin typeface="Arial" panose="020B0604020202020204" pitchFamily="34" charset="0"/>
              </a:rPr>
              <a:t>2</a:t>
            </a:r>
          </a:p>
        </p:txBody>
      </p:sp>
      <p:sp>
        <p:nvSpPr>
          <p:cNvPr id="79946" name="Text Box 98"/>
          <p:cNvSpPr txBox="1">
            <a:spLocks noChangeArrowheads="1"/>
          </p:cNvSpPr>
          <p:nvPr/>
        </p:nvSpPr>
        <p:spPr bwMode="auto">
          <a:xfrm>
            <a:off x="7847013" y="5192713"/>
            <a:ext cx="360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C</a:t>
            </a:r>
            <a:endParaRPr lang="ru-RU" altLang="ru-RU" sz="1800" b="1" baseline="-25000">
              <a:solidFill>
                <a:srgbClr val="000000"/>
              </a:solidFill>
              <a:latin typeface="Arial" panose="020B0604020202020204" pitchFamily="34" charset="0"/>
            </a:endParaRPr>
          </a:p>
        </p:txBody>
      </p:sp>
      <p:sp>
        <p:nvSpPr>
          <p:cNvPr id="79947" name="Text Box 99"/>
          <p:cNvSpPr txBox="1">
            <a:spLocks noChangeArrowheads="1"/>
          </p:cNvSpPr>
          <p:nvPr/>
        </p:nvSpPr>
        <p:spPr bwMode="auto">
          <a:xfrm>
            <a:off x="7847013" y="4724400"/>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O</a:t>
            </a:r>
            <a:endParaRPr lang="ru-RU" altLang="ru-RU" sz="1800" b="1" baseline="-25000">
              <a:solidFill>
                <a:srgbClr val="000000"/>
              </a:solidFill>
              <a:latin typeface="Arial" panose="020B0604020202020204" pitchFamily="34" charset="0"/>
            </a:endParaRPr>
          </a:p>
        </p:txBody>
      </p:sp>
      <p:sp>
        <p:nvSpPr>
          <p:cNvPr id="79948" name="Text Box 100"/>
          <p:cNvSpPr txBox="1">
            <a:spLocks noChangeArrowheads="1"/>
          </p:cNvSpPr>
          <p:nvPr/>
        </p:nvSpPr>
        <p:spPr bwMode="auto">
          <a:xfrm>
            <a:off x="7991475" y="5221288"/>
            <a:ext cx="11525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 </a:t>
            </a:r>
            <a:r>
              <a:rPr lang="en-US" altLang="ru-RU" sz="1800" b="1">
                <a:solidFill>
                  <a:srgbClr val="000000"/>
                </a:solidFill>
                <a:latin typeface="Arial" panose="020B0604020202020204" pitchFamily="34" charset="0"/>
              </a:rPr>
              <a:t>~ S-</a:t>
            </a:r>
            <a:r>
              <a:rPr lang="en-GB" altLang="ru-RU" sz="1800" b="1">
                <a:solidFill>
                  <a:srgbClr val="000000"/>
                </a:solidFill>
                <a:latin typeface="Arial" panose="020B0604020202020204" pitchFamily="34" charset="0"/>
              </a:rPr>
              <a:t>C</a:t>
            </a:r>
            <a:r>
              <a:rPr lang="ru-RU" altLang="ru-RU" sz="1800" b="1">
                <a:solidFill>
                  <a:srgbClr val="000000"/>
                </a:solidFill>
                <a:latin typeface="Arial" panose="020B0604020202020204" pitchFamily="34" charset="0"/>
              </a:rPr>
              <a:t>оА</a:t>
            </a:r>
          </a:p>
        </p:txBody>
      </p:sp>
      <p:sp>
        <p:nvSpPr>
          <p:cNvPr id="79949" name="Line 101"/>
          <p:cNvSpPr>
            <a:spLocks noChangeShapeType="1"/>
          </p:cNvSpPr>
          <p:nvPr/>
        </p:nvSpPr>
        <p:spPr bwMode="auto">
          <a:xfrm>
            <a:off x="7631113" y="5405438"/>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9950" name="Line 102"/>
          <p:cNvSpPr>
            <a:spLocks noChangeShapeType="1"/>
          </p:cNvSpPr>
          <p:nvPr/>
        </p:nvSpPr>
        <p:spPr bwMode="auto">
          <a:xfrm flipV="1">
            <a:off x="7991475" y="5119688"/>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9951" name="Line 103"/>
          <p:cNvSpPr>
            <a:spLocks noChangeShapeType="1"/>
          </p:cNvSpPr>
          <p:nvPr/>
        </p:nvSpPr>
        <p:spPr bwMode="auto">
          <a:xfrm flipV="1">
            <a:off x="8062913" y="5119688"/>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9952" name="Text Box 104"/>
          <p:cNvSpPr txBox="1">
            <a:spLocks noChangeArrowheads="1"/>
          </p:cNvSpPr>
          <p:nvPr/>
        </p:nvSpPr>
        <p:spPr bwMode="auto">
          <a:xfrm>
            <a:off x="5722938" y="5221288"/>
            <a:ext cx="6492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СН</a:t>
            </a:r>
            <a:r>
              <a:rPr lang="ru-RU" altLang="ru-RU" sz="1800" b="1" baseline="-25000">
                <a:solidFill>
                  <a:srgbClr val="000000"/>
                </a:solidFill>
                <a:latin typeface="Arial" panose="020B0604020202020204" pitchFamily="34" charset="0"/>
              </a:rPr>
              <a:t>3</a:t>
            </a:r>
          </a:p>
        </p:txBody>
      </p:sp>
      <p:sp>
        <p:nvSpPr>
          <p:cNvPr id="79953" name="Line 105"/>
          <p:cNvSpPr>
            <a:spLocks noChangeShapeType="1"/>
          </p:cNvSpPr>
          <p:nvPr/>
        </p:nvSpPr>
        <p:spPr bwMode="auto">
          <a:xfrm>
            <a:off x="6911975" y="5405438"/>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9954" name="Text Box 106"/>
          <p:cNvSpPr txBox="1">
            <a:spLocks noChangeArrowheads="1"/>
          </p:cNvSpPr>
          <p:nvPr/>
        </p:nvSpPr>
        <p:spPr bwMode="auto">
          <a:xfrm>
            <a:off x="6443663" y="5229225"/>
            <a:ext cx="6492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СН</a:t>
            </a:r>
          </a:p>
        </p:txBody>
      </p:sp>
      <p:sp>
        <p:nvSpPr>
          <p:cNvPr id="79955" name="Line 107"/>
          <p:cNvSpPr>
            <a:spLocks noChangeShapeType="1"/>
          </p:cNvSpPr>
          <p:nvPr/>
        </p:nvSpPr>
        <p:spPr bwMode="auto">
          <a:xfrm flipV="1">
            <a:off x="6659563" y="5588000"/>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9956" name="Text Box 109"/>
          <p:cNvSpPr txBox="1">
            <a:spLocks noChangeArrowheads="1"/>
          </p:cNvSpPr>
          <p:nvPr/>
        </p:nvSpPr>
        <p:spPr bwMode="auto">
          <a:xfrm>
            <a:off x="6480175" y="5734050"/>
            <a:ext cx="539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O</a:t>
            </a:r>
            <a:r>
              <a:rPr lang="ru-RU" altLang="ru-RU" sz="1800" b="1">
                <a:solidFill>
                  <a:srgbClr val="000000"/>
                </a:solidFill>
                <a:latin typeface="Arial" panose="020B0604020202020204" pitchFamily="34" charset="0"/>
              </a:rPr>
              <a:t>Н</a:t>
            </a:r>
            <a:endParaRPr lang="ru-RU" altLang="ru-RU" sz="1800" b="1" baseline="-25000">
              <a:solidFill>
                <a:srgbClr val="000000"/>
              </a:solidFill>
              <a:latin typeface="Arial" panose="020B0604020202020204" pitchFamily="34" charset="0"/>
            </a:endParaRPr>
          </a:p>
        </p:txBody>
      </p:sp>
      <p:sp>
        <p:nvSpPr>
          <p:cNvPr id="79957" name="Line 110"/>
          <p:cNvSpPr>
            <a:spLocks noChangeShapeType="1"/>
          </p:cNvSpPr>
          <p:nvPr/>
        </p:nvSpPr>
        <p:spPr bwMode="auto">
          <a:xfrm>
            <a:off x="6300788" y="5443538"/>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9958" name="Text Box 111"/>
          <p:cNvSpPr txBox="1">
            <a:spLocks noChangeArrowheads="1"/>
          </p:cNvSpPr>
          <p:nvPr/>
        </p:nvSpPr>
        <p:spPr bwMode="auto">
          <a:xfrm>
            <a:off x="6011863" y="6092825"/>
            <a:ext cx="31321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l-GR" altLang="ru-RU" sz="2000" b="1">
                <a:solidFill>
                  <a:srgbClr val="000000"/>
                </a:solidFill>
                <a:latin typeface="Arial" panose="020B0604020202020204" pitchFamily="34" charset="0"/>
              </a:rPr>
              <a:t>β-</a:t>
            </a:r>
            <a:r>
              <a:rPr lang="en-US" altLang="ru-RU" sz="2000" b="1">
                <a:solidFill>
                  <a:srgbClr val="000000"/>
                </a:solidFill>
                <a:latin typeface="Arial" panose="020B0604020202020204" pitchFamily="34" charset="0"/>
              </a:rPr>
              <a:t>hydroxyacyl - CoA</a:t>
            </a:r>
            <a:endParaRPr lang="ru-RU" altLang="ru-RU" sz="2000" b="1">
              <a:solidFill>
                <a:srgbClr val="000000"/>
              </a:solidFill>
              <a:latin typeface="Arial" panose="020B0604020202020204" pitchFamily="34" charset="0"/>
            </a:endParaRPr>
          </a:p>
        </p:txBody>
      </p:sp>
      <p:sp>
        <p:nvSpPr>
          <p:cNvPr id="79959" name="Text Box 112"/>
          <p:cNvSpPr txBox="1">
            <a:spLocks noChangeArrowheads="1"/>
          </p:cNvSpPr>
          <p:nvPr/>
        </p:nvSpPr>
        <p:spPr bwMode="auto">
          <a:xfrm>
            <a:off x="4067175" y="4797425"/>
            <a:ext cx="1476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ru-RU" sz="2000" b="1">
                <a:solidFill>
                  <a:srgbClr val="000000"/>
                </a:solidFill>
                <a:latin typeface="Arial" panose="020B0604020202020204" pitchFamily="34" charset="0"/>
              </a:rPr>
              <a:t>reductase</a:t>
            </a:r>
            <a:endParaRPr lang="ru-RU" altLang="ru-RU" sz="2000" b="1">
              <a:solidFill>
                <a:srgbClr val="000000"/>
              </a:solidFill>
              <a:latin typeface="Arial" panose="020B0604020202020204" pitchFamily="34" charset="0"/>
            </a:endParaRPr>
          </a:p>
        </p:txBody>
      </p:sp>
      <p:sp>
        <p:nvSpPr>
          <p:cNvPr id="79960" name="Text Box 116"/>
          <p:cNvSpPr txBox="1">
            <a:spLocks noChangeArrowheads="1"/>
          </p:cNvSpPr>
          <p:nvPr/>
        </p:nvSpPr>
        <p:spPr bwMode="auto">
          <a:xfrm>
            <a:off x="3492500" y="5661025"/>
            <a:ext cx="1511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ru-RU" sz="1800" b="1">
                <a:solidFill>
                  <a:srgbClr val="000000"/>
                </a:solidFill>
                <a:latin typeface="Arial" panose="020B0604020202020204" pitchFamily="34" charset="0"/>
              </a:rPr>
              <a:t>NADPH</a:t>
            </a:r>
            <a:r>
              <a:rPr lang="ru-RU" altLang="ru-RU" sz="1800" b="1">
                <a:solidFill>
                  <a:srgbClr val="000000"/>
                </a:solidFill>
                <a:latin typeface="Arial" panose="020B0604020202020204" pitchFamily="34" charset="0"/>
              </a:rPr>
              <a:t>+Н</a:t>
            </a:r>
            <a:r>
              <a:rPr lang="ru-RU" altLang="ru-RU" sz="1800" b="1" baseline="30000">
                <a:solidFill>
                  <a:srgbClr val="000000"/>
                </a:solidFill>
                <a:latin typeface="Arial" panose="020B0604020202020204" pitchFamily="34" charset="0"/>
              </a:rPr>
              <a:t>+</a:t>
            </a:r>
          </a:p>
        </p:txBody>
      </p:sp>
      <p:sp>
        <p:nvSpPr>
          <p:cNvPr id="79961" name="Text Box 117"/>
          <p:cNvSpPr txBox="1">
            <a:spLocks noChangeArrowheads="1"/>
          </p:cNvSpPr>
          <p:nvPr/>
        </p:nvSpPr>
        <p:spPr bwMode="auto">
          <a:xfrm>
            <a:off x="4932363" y="5654675"/>
            <a:ext cx="1079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ru-RU" sz="1800" b="1">
                <a:solidFill>
                  <a:srgbClr val="000000"/>
                </a:solidFill>
                <a:latin typeface="Arial" panose="020B0604020202020204" pitchFamily="34" charset="0"/>
              </a:rPr>
              <a:t>NADP</a:t>
            </a:r>
            <a:r>
              <a:rPr lang="ru-RU" altLang="ru-RU" sz="1800" b="1" baseline="30000">
                <a:solidFill>
                  <a:srgbClr val="000000"/>
                </a:solidFill>
                <a:latin typeface="Arial" panose="020B0604020202020204" pitchFamily="34" charset="0"/>
              </a:rPr>
              <a:t>+</a:t>
            </a:r>
          </a:p>
        </p:txBody>
      </p:sp>
      <p:cxnSp>
        <p:nvCxnSpPr>
          <p:cNvPr id="79962" name="AutoShape 118"/>
          <p:cNvCxnSpPr>
            <a:cxnSpLocks noChangeShapeType="1"/>
            <a:stCxn id="79960" idx="0"/>
            <a:endCxn id="79961" idx="0"/>
          </p:cNvCxnSpPr>
          <p:nvPr/>
        </p:nvCxnSpPr>
        <p:spPr bwMode="auto">
          <a:xfrm rot="5400000" flipH="1" flipV="1">
            <a:off x="4856957" y="5045868"/>
            <a:ext cx="6350" cy="1223963"/>
          </a:xfrm>
          <a:prstGeom prst="curvedConnector3">
            <a:avLst>
              <a:gd name="adj1" fmla="val 370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 name="Полилиния 1"/>
          <p:cNvSpPr/>
          <p:nvPr/>
        </p:nvSpPr>
        <p:spPr>
          <a:xfrm>
            <a:off x="663575" y="1201738"/>
            <a:ext cx="2919413" cy="852487"/>
          </a:xfrm>
          <a:custGeom>
            <a:avLst/>
            <a:gdLst>
              <a:gd name="connsiteX0" fmla="*/ 2304789 w 2919219"/>
              <a:gd name="connsiteY0" fmla="*/ 375780 h 851769"/>
              <a:gd name="connsiteX1" fmla="*/ 2367420 w 2919219"/>
              <a:gd name="connsiteY1" fmla="*/ 388306 h 851769"/>
              <a:gd name="connsiteX2" fmla="*/ 2455102 w 2919219"/>
              <a:gd name="connsiteY2" fmla="*/ 400833 h 851769"/>
              <a:gd name="connsiteX3" fmla="*/ 2492680 w 2919219"/>
              <a:gd name="connsiteY3" fmla="*/ 413359 h 851769"/>
              <a:gd name="connsiteX4" fmla="*/ 2542784 w 2919219"/>
              <a:gd name="connsiteY4" fmla="*/ 425885 h 851769"/>
              <a:gd name="connsiteX5" fmla="*/ 2580362 w 2919219"/>
              <a:gd name="connsiteY5" fmla="*/ 438411 h 851769"/>
              <a:gd name="connsiteX6" fmla="*/ 2705622 w 2919219"/>
              <a:gd name="connsiteY6" fmla="*/ 475989 h 851769"/>
              <a:gd name="connsiteX7" fmla="*/ 2780779 w 2919219"/>
              <a:gd name="connsiteY7" fmla="*/ 501041 h 851769"/>
              <a:gd name="connsiteX8" fmla="*/ 2818357 w 2919219"/>
              <a:gd name="connsiteY8" fmla="*/ 513567 h 851769"/>
              <a:gd name="connsiteX9" fmla="*/ 2893513 w 2919219"/>
              <a:gd name="connsiteY9" fmla="*/ 551145 h 851769"/>
              <a:gd name="connsiteX10" fmla="*/ 2918565 w 2919219"/>
              <a:gd name="connsiteY10" fmla="*/ 588723 h 851769"/>
              <a:gd name="connsiteX11" fmla="*/ 2906039 w 2919219"/>
              <a:gd name="connsiteY11" fmla="*/ 713983 h 851769"/>
              <a:gd name="connsiteX12" fmla="*/ 2893513 w 2919219"/>
              <a:gd name="connsiteY12" fmla="*/ 751561 h 851769"/>
              <a:gd name="connsiteX13" fmla="*/ 2855935 w 2919219"/>
              <a:gd name="connsiteY13" fmla="*/ 764087 h 851769"/>
              <a:gd name="connsiteX14" fmla="*/ 2780779 w 2919219"/>
              <a:gd name="connsiteY14" fmla="*/ 814191 h 851769"/>
              <a:gd name="connsiteX15" fmla="*/ 2630466 w 2919219"/>
              <a:gd name="connsiteY15" fmla="*/ 851769 h 851769"/>
              <a:gd name="connsiteX16" fmla="*/ 2467628 w 2919219"/>
              <a:gd name="connsiteY16" fmla="*/ 839243 h 851769"/>
              <a:gd name="connsiteX17" fmla="*/ 2392472 w 2919219"/>
              <a:gd name="connsiteY17" fmla="*/ 814191 h 851769"/>
              <a:gd name="connsiteX18" fmla="*/ 2342368 w 2919219"/>
              <a:gd name="connsiteY18" fmla="*/ 739035 h 851769"/>
              <a:gd name="connsiteX19" fmla="*/ 2317316 w 2919219"/>
              <a:gd name="connsiteY19" fmla="*/ 663879 h 851769"/>
              <a:gd name="connsiteX20" fmla="*/ 2304789 w 2919219"/>
              <a:gd name="connsiteY20" fmla="*/ 388306 h 851769"/>
              <a:gd name="connsiteX21" fmla="*/ 2242159 w 2919219"/>
              <a:gd name="connsiteY21" fmla="*/ 325676 h 851769"/>
              <a:gd name="connsiteX22" fmla="*/ 2204581 w 2919219"/>
              <a:gd name="connsiteY22" fmla="*/ 288098 h 851769"/>
              <a:gd name="connsiteX23" fmla="*/ 2129425 w 2919219"/>
              <a:gd name="connsiteY23" fmla="*/ 250520 h 851769"/>
              <a:gd name="connsiteX24" fmla="*/ 2054269 w 2919219"/>
              <a:gd name="connsiteY24" fmla="*/ 212942 h 851769"/>
              <a:gd name="connsiteX25" fmla="*/ 2029217 w 2919219"/>
              <a:gd name="connsiteY25" fmla="*/ 175364 h 851769"/>
              <a:gd name="connsiteX26" fmla="*/ 1954061 w 2919219"/>
              <a:gd name="connsiteY26" fmla="*/ 150312 h 851769"/>
              <a:gd name="connsiteX27" fmla="*/ 1916483 w 2919219"/>
              <a:gd name="connsiteY27" fmla="*/ 137786 h 851769"/>
              <a:gd name="connsiteX28" fmla="*/ 1841326 w 2919219"/>
              <a:gd name="connsiteY28" fmla="*/ 87682 h 851769"/>
              <a:gd name="connsiteX29" fmla="*/ 1791222 w 2919219"/>
              <a:gd name="connsiteY29" fmla="*/ 75156 h 851769"/>
              <a:gd name="connsiteX30" fmla="*/ 1665962 w 2919219"/>
              <a:gd name="connsiteY30" fmla="*/ 37578 h 851769"/>
              <a:gd name="connsiteX31" fmla="*/ 1515650 w 2919219"/>
              <a:gd name="connsiteY31" fmla="*/ 12526 h 851769"/>
              <a:gd name="connsiteX32" fmla="*/ 1453020 w 2919219"/>
              <a:gd name="connsiteY32" fmla="*/ 0 h 851769"/>
              <a:gd name="connsiteX33" fmla="*/ 789140 w 2919219"/>
              <a:gd name="connsiteY33" fmla="*/ 12526 h 851769"/>
              <a:gd name="connsiteX34" fmla="*/ 751562 w 2919219"/>
              <a:gd name="connsiteY34" fmla="*/ 25052 h 851769"/>
              <a:gd name="connsiteX35" fmla="*/ 576198 w 2919219"/>
              <a:gd name="connsiteY35" fmla="*/ 75156 h 851769"/>
              <a:gd name="connsiteX36" fmla="*/ 538620 w 2919219"/>
              <a:gd name="connsiteY36" fmla="*/ 87682 h 851769"/>
              <a:gd name="connsiteX37" fmla="*/ 501042 w 2919219"/>
              <a:gd name="connsiteY37" fmla="*/ 100208 h 851769"/>
              <a:gd name="connsiteX38" fmla="*/ 400833 w 2919219"/>
              <a:gd name="connsiteY38" fmla="*/ 150312 h 851769"/>
              <a:gd name="connsiteX39" fmla="*/ 363255 w 2919219"/>
              <a:gd name="connsiteY39" fmla="*/ 162838 h 851769"/>
              <a:gd name="connsiteX40" fmla="*/ 300625 w 2919219"/>
              <a:gd name="connsiteY40" fmla="*/ 212942 h 851769"/>
              <a:gd name="connsiteX41" fmla="*/ 275573 w 2919219"/>
              <a:gd name="connsiteY41" fmla="*/ 250520 h 851769"/>
              <a:gd name="connsiteX42" fmla="*/ 237995 w 2919219"/>
              <a:gd name="connsiteY42" fmla="*/ 263046 h 851769"/>
              <a:gd name="connsiteX43" fmla="*/ 162839 w 2919219"/>
              <a:gd name="connsiteY43" fmla="*/ 313150 h 851769"/>
              <a:gd name="connsiteX44" fmla="*/ 75157 w 2919219"/>
              <a:gd name="connsiteY44" fmla="*/ 400833 h 851769"/>
              <a:gd name="connsiteX45" fmla="*/ 25053 w 2919219"/>
              <a:gd name="connsiteY45" fmla="*/ 475989 h 851769"/>
              <a:gd name="connsiteX46" fmla="*/ 0 w 2919219"/>
              <a:gd name="connsiteY46" fmla="*/ 526093 h 85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19219" h="851769">
                <a:moveTo>
                  <a:pt x="2304789" y="375780"/>
                </a:moveTo>
                <a:cubicBezTo>
                  <a:pt x="2325666" y="379955"/>
                  <a:pt x="2346419" y="384806"/>
                  <a:pt x="2367420" y="388306"/>
                </a:cubicBezTo>
                <a:cubicBezTo>
                  <a:pt x="2396542" y="393160"/>
                  <a:pt x="2426151" y="395043"/>
                  <a:pt x="2455102" y="400833"/>
                </a:cubicBezTo>
                <a:cubicBezTo>
                  <a:pt x="2468049" y="403423"/>
                  <a:pt x="2479984" y="409732"/>
                  <a:pt x="2492680" y="413359"/>
                </a:cubicBezTo>
                <a:cubicBezTo>
                  <a:pt x="2509233" y="418088"/>
                  <a:pt x="2526231" y="421156"/>
                  <a:pt x="2542784" y="425885"/>
                </a:cubicBezTo>
                <a:cubicBezTo>
                  <a:pt x="2555480" y="429512"/>
                  <a:pt x="2567666" y="434784"/>
                  <a:pt x="2580362" y="438411"/>
                </a:cubicBezTo>
                <a:cubicBezTo>
                  <a:pt x="2712877" y="476272"/>
                  <a:pt x="2527019" y="416455"/>
                  <a:pt x="2705622" y="475989"/>
                </a:cubicBezTo>
                <a:lnTo>
                  <a:pt x="2780779" y="501041"/>
                </a:lnTo>
                <a:cubicBezTo>
                  <a:pt x="2793305" y="505216"/>
                  <a:pt x="2807371" y="506243"/>
                  <a:pt x="2818357" y="513567"/>
                </a:cubicBezTo>
                <a:cubicBezTo>
                  <a:pt x="2866921" y="545943"/>
                  <a:pt x="2841653" y="533858"/>
                  <a:pt x="2893513" y="551145"/>
                </a:cubicBezTo>
                <a:cubicBezTo>
                  <a:pt x="2901864" y="563671"/>
                  <a:pt x="2917410" y="573713"/>
                  <a:pt x="2918565" y="588723"/>
                </a:cubicBezTo>
                <a:cubicBezTo>
                  <a:pt x="2921783" y="630561"/>
                  <a:pt x="2912420" y="672509"/>
                  <a:pt x="2906039" y="713983"/>
                </a:cubicBezTo>
                <a:cubicBezTo>
                  <a:pt x="2904031" y="727033"/>
                  <a:pt x="2902849" y="742225"/>
                  <a:pt x="2893513" y="751561"/>
                </a:cubicBezTo>
                <a:cubicBezTo>
                  <a:pt x="2884177" y="760897"/>
                  <a:pt x="2867477" y="757675"/>
                  <a:pt x="2855935" y="764087"/>
                </a:cubicBezTo>
                <a:cubicBezTo>
                  <a:pt x="2829615" y="778709"/>
                  <a:pt x="2809343" y="804670"/>
                  <a:pt x="2780779" y="814191"/>
                </a:cubicBezTo>
                <a:cubicBezTo>
                  <a:pt x="2681528" y="847274"/>
                  <a:pt x="2731670" y="834902"/>
                  <a:pt x="2630466" y="851769"/>
                </a:cubicBezTo>
                <a:cubicBezTo>
                  <a:pt x="2576187" y="847594"/>
                  <a:pt x="2521402" y="847734"/>
                  <a:pt x="2467628" y="839243"/>
                </a:cubicBezTo>
                <a:cubicBezTo>
                  <a:pt x="2441544" y="835124"/>
                  <a:pt x="2392472" y="814191"/>
                  <a:pt x="2392472" y="814191"/>
                </a:cubicBezTo>
                <a:cubicBezTo>
                  <a:pt x="2375771" y="789139"/>
                  <a:pt x="2351889" y="767599"/>
                  <a:pt x="2342368" y="739035"/>
                </a:cubicBezTo>
                <a:lnTo>
                  <a:pt x="2317316" y="663879"/>
                </a:lnTo>
                <a:cubicBezTo>
                  <a:pt x="2313140" y="572021"/>
                  <a:pt x="2315745" y="479604"/>
                  <a:pt x="2304789" y="388306"/>
                </a:cubicBezTo>
                <a:cubicBezTo>
                  <a:pt x="2300706" y="354285"/>
                  <a:pt x="2262943" y="342996"/>
                  <a:pt x="2242159" y="325676"/>
                </a:cubicBezTo>
                <a:cubicBezTo>
                  <a:pt x="2228550" y="314335"/>
                  <a:pt x="2218190" y="299439"/>
                  <a:pt x="2204581" y="288098"/>
                </a:cubicBezTo>
                <a:cubicBezTo>
                  <a:pt x="2150734" y="243226"/>
                  <a:pt x="2185918" y="278767"/>
                  <a:pt x="2129425" y="250520"/>
                </a:cubicBezTo>
                <a:cubicBezTo>
                  <a:pt x="2032297" y="201956"/>
                  <a:pt x="2148722" y="244426"/>
                  <a:pt x="2054269" y="212942"/>
                </a:cubicBezTo>
                <a:cubicBezTo>
                  <a:pt x="2045918" y="200416"/>
                  <a:pt x="2041983" y="183343"/>
                  <a:pt x="2029217" y="175364"/>
                </a:cubicBezTo>
                <a:cubicBezTo>
                  <a:pt x="2006824" y="161368"/>
                  <a:pt x="1979113" y="158663"/>
                  <a:pt x="1954061" y="150312"/>
                </a:cubicBezTo>
                <a:cubicBezTo>
                  <a:pt x="1941535" y="146137"/>
                  <a:pt x="1927469" y="145110"/>
                  <a:pt x="1916483" y="137786"/>
                </a:cubicBezTo>
                <a:cubicBezTo>
                  <a:pt x="1891431" y="121085"/>
                  <a:pt x="1870536" y="94985"/>
                  <a:pt x="1841326" y="87682"/>
                </a:cubicBezTo>
                <a:cubicBezTo>
                  <a:pt x="1824625" y="83507"/>
                  <a:pt x="1807711" y="80103"/>
                  <a:pt x="1791222" y="75156"/>
                </a:cubicBezTo>
                <a:cubicBezTo>
                  <a:pt x="1702008" y="48392"/>
                  <a:pt x="1740202" y="54076"/>
                  <a:pt x="1665962" y="37578"/>
                </a:cubicBezTo>
                <a:cubicBezTo>
                  <a:pt x="1577402" y="17898"/>
                  <a:pt x="1620219" y="29954"/>
                  <a:pt x="1515650" y="12526"/>
                </a:cubicBezTo>
                <a:cubicBezTo>
                  <a:pt x="1494650" y="9026"/>
                  <a:pt x="1473897" y="4175"/>
                  <a:pt x="1453020" y="0"/>
                </a:cubicBezTo>
                <a:lnTo>
                  <a:pt x="789140" y="12526"/>
                </a:lnTo>
                <a:cubicBezTo>
                  <a:pt x="775945" y="12997"/>
                  <a:pt x="764300" y="21578"/>
                  <a:pt x="751562" y="25052"/>
                </a:cubicBezTo>
                <a:cubicBezTo>
                  <a:pt x="578550" y="72237"/>
                  <a:pt x="720207" y="27153"/>
                  <a:pt x="576198" y="75156"/>
                </a:cubicBezTo>
                <a:lnTo>
                  <a:pt x="538620" y="87682"/>
                </a:lnTo>
                <a:lnTo>
                  <a:pt x="501042" y="100208"/>
                </a:lnTo>
                <a:cubicBezTo>
                  <a:pt x="457316" y="143932"/>
                  <a:pt x="487193" y="121525"/>
                  <a:pt x="400833" y="150312"/>
                </a:cubicBezTo>
                <a:lnTo>
                  <a:pt x="363255" y="162838"/>
                </a:lnTo>
                <a:cubicBezTo>
                  <a:pt x="291459" y="270531"/>
                  <a:pt x="387058" y="143796"/>
                  <a:pt x="300625" y="212942"/>
                </a:cubicBezTo>
                <a:cubicBezTo>
                  <a:pt x="288870" y="222346"/>
                  <a:pt x="287328" y="241116"/>
                  <a:pt x="275573" y="250520"/>
                </a:cubicBezTo>
                <a:cubicBezTo>
                  <a:pt x="265263" y="258768"/>
                  <a:pt x="249537" y="256634"/>
                  <a:pt x="237995" y="263046"/>
                </a:cubicBezTo>
                <a:cubicBezTo>
                  <a:pt x="211675" y="277668"/>
                  <a:pt x="162839" y="313150"/>
                  <a:pt x="162839" y="313150"/>
                </a:cubicBezTo>
                <a:cubicBezTo>
                  <a:pt x="105411" y="399292"/>
                  <a:pt x="141298" y="378784"/>
                  <a:pt x="75157" y="400833"/>
                </a:cubicBezTo>
                <a:cubicBezTo>
                  <a:pt x="58456" y="425885"/>
                  <a:pt x="34575" y="447426"/>
                  <a:pt x="25053" y="475989"/>
                </a:cubicBezTo>
                <a:cubicBezTo>
                  <a:pt x="10659" y="519169"/>
                  <a:pt x="21862" y="504231"/>
                  <a:pt x="0" y="526093"/>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3" name="Полилиния 2"/>
          <p:cNvSpPr/>
          <p:nvPr/>
        </p:nvSpPr>
        <p:spPr>
          <a:xfrm>
            <a:off x="3068638" y="2805113"/>
            <a:ext cx="3670300" cy="977900"/>
          </a:xfrm>
          <a:custGeom>
            <a:avLst/>
            <a:gdLst>
              <a:gd name="connsiteX0" fmla="*/ 338202 w 3670126"/>
              <a:gd name="connsiteY0" fmla="*/ 563671 h 977030"/>
              <a:gd name="connsiteX1" fmla="*/ 438411 w 3670126"/>
              <a:gd name="connsiteY1" fmla="*/ 576197 h 977030"/>
              <a:gd name="connsiteX2" fmla="*/ 475989 w 3670126"/>
              <a:gd name="connsiteY2" fmla="*/ 588723 h 977030"/>
              <a:gd name="connsiteX3" fmla="*/ 501041 w 3670126"/>
              <a:gd name="connsiteY3" fmla="*/ 626302 h 977030"/>
              <a:gd name="connsiteX4" fmla="*/ 538619 w 3670126"/>
              <a:gd name="connsiteY4" fmla="*/ 638828 h 977030"/>
              <a:gd name="connsiteX5" fmla="*/ 576197 w 3670126"/>
              <a:gd name="connsiteY5" fmla="*/ 663880 h 977030"/>
              <a:gd name="connsiteX6" fmla="*/ 588723 w 3670126"/>
              <a:gd name="connsiteY6" fmla="*/ 701458 h 977030"/>
              <a:gd name="connsiteX7" fmla="*/ 576197 w 3670126"/>
              <a:gd name="connsiteY7" fmla="*/ 876822 h 977030"/>
              <a:gd name="connsiteX8" fmla="*/ 513567 w 3670126"/>
              <a:gd name="connsiteY8" fmla="*/ 926926 h 977030"/>
              <a:gd name="connsiteX9" fmla="*/ 475989 w 3670126"/>
              <a:gd name="connsiteY9" fmla="*/ 951978 h 977030"/>
              <a:gd name="connsiteX10" fmla="*/ 363255 w 3670126"/>
              <a:gd name="connsiteY10" fmla="*/ 977030 h 977030"/>
              <a:gd name="connsiteX11" fmla="*/ 87682 w 3670126"/>
              <a:gd name="connsiteY11" fmla="*/ 964504 h 977030"/>
              <a:gd name="connsiteX12" fmla="*/ 50104 w 3670126"/>
              <a:gd name="connsiteY12" fmla="*/ 951978 h 977030"/>
              <a:gd name="connsiteX13" fmla="*/ 12526 w 3670126"/>
              <a:gd name="connsiteY13" fmla="*/ 839244 h 977030"/>
              <a:gd name="connsiteX14" fmla="*/ 0 w 3670126"/>
              <a:gd name="connsiteY14" fmla="*/ 801666 h 977030"/>
              <a:gd name="connsiteX15" fmla="*/ 12526 w 3670126"/>
              <a:gd name="connsiteY15" fmla="*/ 713984 h 977030"/>
              <a:gd name="connsiteX16" fmla="*/ 25052 w 3670126"/>
              <a:gd name="connsiteY16" fmla="*/ 676406 h 977030"/>
              <a:gd name="connsiteX17" fmla="*/ 62630 w 3670126"/>
              <a:gd name="connsiteY17" fmla="*/ 663880 h 977030"/>
              <a:gd name="connsiteX18" fmla="*/ 125260 w 3670126"/>
              <a:gd name="connsiteY18" fmla="*/ 613775 h 977030"/>
              <a:gd name="connsiteX19" fmla="*/ 162838 w 3670126"/>
              <a:gd name="connsiteY19" fmla="*/ 601249 h 977030"/>
              <a:gd name="connsiteX20" fmla="*/ 313150 w 3670126"/>
              <a:gd name="connsiteY20" fmla="*/ 588723 h 977030"/>
              <a:gd name="connsiteX21" fmla="*/ 388307 w 3670126"/>
              <a:gd name="connsiteY21" fmla="*/ 563671 h 977030"/>
              <a:gd name="connsiteX22" fmla="*/ 475989 w 3670126"/>
              <a:gd name="connsiteY22" fmla="*/ 475989 h 977030"/>
              <a:gd name="connsiteX23" fmla="*/ 513567 w 3670126"/>
              <a:gd name="connsiteY23" fmla="*/ 450937 h 977030"/>
              <a:gd name="connsiteX24" fmla="*/ 588723 w 3670126"/>
              <a:gd name="connsiteY24" fmla="*/ 413359 h 977030"/>
              <a:gd name="connsiteX25" fmla="*/ 663879 w 3670126"/>
              <a:gd name="connsiteY25" fmla="*/ 388307 h 977030"/>
              <a:gd name="connsiteX26" fmla="*/ 701457 w 3670126"/>
              <a:gd name="connsiteY26" fmla="*/ 363255 h 977030"/>
              <a:gd name="connsiteX27" fmla="*/ 776613 w 3670126"/>
              <a:gd name="connsiteY27" fmla="*/ 338203 h 977030"/>
              <a:gd name="connsiteX28" fmla="*/ 851770 w 3670126"/>
              <a:gd name="connsiteY28" fmla="*/ 313151 h 977030"/>
              <a:gd name="connsiteX29" fmla="*/ 889348 w 3670126"/>
              <a:gd name="connsiteY29" fmla="*/ 300625 h 977030"/>
              <a:gd name="connsiteX30" fmla="*/ 939452 w 3670126"/>
              <a:gd name="connsiteY30" fmla="*/ 288099 h 977030"/>
              <a:gd name="connsiteX31" fmla="*/ 977030 w 3670126"/>
              <a:gd name="connsiteY31" fmla="*/ 263047 h 977030"/>
              <a:gd name="connsiteX32" fmla="*/ 1052186 w 3670126"/>
              <a:gd name="connsiteY32" fmla="*/ 237995 h 977030"/>
              <a:gd name="connsiteX33" fmla="*/ 1089764 w 3670126"/>
              <a:gd name="connsiteY33" fmla="*/ 212943 h 977030"/>
              <a:gd name="connsiteX34" fmla="*/ 1164920 w 3670126"/>
              <a:gd name="connsiteY34" fmla="*/ 187891 h 977030"/>
              <a:gd name="connsiteX35" fmla="*/ 1240076 w 3670126"/>
              <a:gd name="connsiteY35" fmla="*/ 162838 h 977030"/>
              <a:gd name="connsiteX36" fmla="*/ 1315233 w 3670126"/>
              <a:gd name="connsiteY36" fmla="*/ 137786 h 977030"/>
              <a:gd name="connsiteX37" fmla="*/ 1352811 w 3670126"/>
              <a:gd name="connsiteY37" fmla="*/ 125260 h 977030"/>
              <a:gd name="connsiteX38" fmla="*/ 1402915 w 3670126"/>
              <a:gd name="connsiteY38" fmla="*/ 112734 h 977030"/>
              <a:gd name="connsiteX39" fmla="*/ 1478071 w 3670126"/>
              <a:gd name="connsiteY39" fmla="*/ 87682 h 977030"/>
              <a:gd name="connsiteX40" fmla="*/ 1528175 w 3670126"/>
              <a:gd name="connsiteY40" fmla="*/ 75156 h 977030"/>
              <a:gd name="connsiteX41" fmla="*/ 1590805 w 3670126"/>
              <a:gd name="connsiteY41" fmla="*/ 62630 h 977030"/>
              <a:gd name="connsiteX42" fmla="*/ 1728591 w 3670126"/>
              <a:gd name="connsiteY42" fmla="*/ 25052 h 977030"/>
              <a:gd name="connsiteX43" fmla="*/ 1979112 w 3670126"/>
              <a:gd name="connsiteY43" fmla="*/ 0 h 977030"/>
              <a:gd name="connsiteX44" fmla="*/ 2455101 w 3670126"/>
              <a:gd name="connsiteY44" fmla="*/ 12526 h 977030"/>
              <a:gd name="connsiteX45" fmla="*/ 2492679 w 3670126"/>
              <a:gd name="connsiteY45" fmla="*/ 25052 h 977030"/>
              <a:gd name="connsiteX46" fmla="*/ 2680570 w 3670126"/>
              <a:gd name="connsiteY46" fmla="*/ 50104 h 977030"/>
              <a:gd name="connsiteX47" fmla="*/ 2718148 w 3670126"/>
              <a:gd name="connsiteY47" fmla="*/ 62630 h 977030"/>
              <a:gd name="connsiteX48" fmla="*/ 2843408 w 3670126"/>
              <a:gd name="connsiteY48" fmla="*/ 87682 h 977030"/>
              <a:gd name="connsiteX49" fmla="*/ 2956142 w 3670126"/>
              <a:gd name="connsiteY49" fmla="*/ 112734 h 977030"/>
              <a:gd name="connsiteX50" fmla="*/ 3031298 w 3670126"/>
              <a:gd name="connsiteY50" fmla="*/ 137786 h 977030"/>
              <a:gd name="connsiteX51" fmla="*/ 3081402 w 3670126"/>
              <a:gd name="connsiteY51" fmla="*/ 150312 h 977030"/>
              <a:gd name="connsiteX52" fmla="*/ 3144033 w 3670126"/>
              <a:gd name="connsiteY52" fmla="*/ 162838 h 977030"/>
              <a:gd name="connsiteX53" fmla="*/ 3231715 w 3670126"/>
              <a:gd name="connsiteY53" fmla="*/ 187891 h 977030"/>
              <a:gd name="connsiteX54" fmla="*/ 3319397 w 3670126"/>
              <a:gd name="connsiteY54" fmla="*/ 200417 h 977030"/>
              <a:gd name="connsiteX55" fmla="*/ 3444657 w 3670126"/>
              <a:gd name="connsiteY55" fmla="*/ 237995 h 977030"/>
              <a:gd name="connsiteX56" fmla="*/ 3482235 w 3670126"/>
              <a:gd name="connsiteY56" fmla="*/ 250521 h 977030"/>
              <a:gd name="connsiteX57" fmla="*/ 3532339 w 3670126"/>
              <a:gd name="connsiteY57" fmla="*/ 263047 h 977030"/>
              <a:gd name="connsiteX58" fmla="*/ 3569918 w 3670126"/>
              <a:gd name="connsiteY58" fmla="*/ 275573 h 977030"/>
              <a:gd name="connsiteX59" fmla="*/ 3620022 w 3670126"/>
              <a:gd name="connsiteY59" fmla="*/ 288099 h 977030"/>
              <a:gd name="connsiteX60" fmla="*/ 3670126 w 3670126"/>
              <a:gd name="connsiteY60" fmla="*/ 300625 h 97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670126" h="977030">
                <a:moveTo>
                  <a:pt x="338202" y="563671"/>
                </a:moveTo>
                <a:cubicBezTo>
                  <a:pt x="371605" y="567846"/>
                  <a:pt x="405291" y="570175"/>
                  <a:pt x="438411" y="576197"/>
                </a:cubicBezTo>
                <a:cubicBezTo>
                  <a:pt x="451402" y="578559"/>
                  <a:pt x="465679" y="580475"/>
                  <a:pt x="475989" y="588723"/>
                </a:cubicBezTo>
                <a:cubicBezTo>
                  <a:pt x="487745" y="598128"/>
                  <a:pt x="489285" y="616897"/>
                  <a:pt x="501041" y="626302"/>
                </a:cubicBezTo>
                <a:cubicBezTo>
                  <a:pt x="511351" y="634550"/>
                  <a:pt x="526809" y="632923"/>
                  <a:pt x="538619" y="638828"/>
                </a:cubicBezTo>
                <a:cubicBezTo>
                  <a:pt x="552084" y="645561"/>
                  <a:pt x="563671" y="655529"/>
                  <a:pt x="576197" y="663880"/>
                </a:cubicBezTo>
                <a:cubicBezTo>
                  <a:pt x="580372" y="676406"/>
                  <a:pt x="588723" y="688254"/>
                  <a:pt x="588723" y="701458"/>
                </a:cubicBezTo>
                <a:cubicBezTo>
                  <a:pt x="588723" y="760062"/>
                  <a:pt x="586381" y="819110"/>
                  <a:pt x="576197" y="876822"/>
                </a:cubicBezTo>
                <a:cubicBezTo>
                  <a:pt x="568023" y="923140"/>
                  <a:pt x="544200" y="911609"/>
                  <a:pt x="513567" y="926926"/>
                </a:cubicBezTo>
                <a:cubicBezTo>
                  <a:pt x="500102" y="933659"/>
                  <a:pt x="489454" y="945245"/>
                  <a:pt x="475989" y="951978"/>
                </a:cubicBezTo>
                <a:cubicBezTo>
                  <a:pt x="445153" y="967396"/>
                  <a:pt x="392120" y="972219"/>
                  <a:pt x="363255" y="977030"/>
                </a:cubicBezTo>
                <a:cubicBezTo>
                  <a:pt x="271397" y="972855"/>
                  <a:pt x="179342" y="971837"/>
                  <a:pt x="87682" y="964504"/>
                </a:cubicBezTo>
                <a:cubicBezTo>
                  <a:pt x="74520" y="963451"/>
                  <a:pt x="57778" y="962722"/>
                  <a:pt x="50104" y="951978"/>
                </a:cubicBezTo>
                <a:lnTo>
                  <a:pt x="12526" y="839244"/>
                </a:lnTo>
                <a:lnTo>
                  <a:pt x="0" y="801666"/>
                </a:lnTo>
                <a:cubicBezTo>
                  <a:pt x="4175" y="772439"/>
                  <a:pt x="6736" y="742935"/>
                  <a:pt x="12526" y="713984"/>
                </a:cubicBezTo>
                <a:cubicBezTo>
                  <a:pt x="15115" y="701037"/>
                  <a:pt x="15716" y="685742"/>
                  <a:pt x="25052" y="676406"/>
                </a:cubicBezTo>
                <a:cubicBezTo>
                  <a:pt x="34388" y="667070"/>
                  <a:pt x="50820" y="669785"/>
                  <a:pt x="62630" y="663880"/>
                </a:cubicBezTo>
                <a:cubicBezTo>
                  <a:pt x="213037" y="588677"/>
                  <a:pt x="8760" y="683677"/>
                  <a:pt x="125260" y="613775"/>
                </a:cubicBezTo>
                <a:cubicBezTo>
                  <a:pt x="136582" y="606982"/>
                  <a:pt x="149750" y="602994"/>
                  <a:pt x="162838" y="601249"/>
                </a:cubicBezTo>
                <a:cubicBezTo>
                  <a:pt x="212675" y="594604"/>
                  <a:pt x="263046" y="592898"/>
                  <a:pt x="313150" y="588723"/>
                </a:cubicBezTo>
                <a:cubicBezTo>
                  <a:pt x="338202" y="580372"/>
                  <a:pt x="379956" y="588723"/>
                  <a:pt x="388307" y="563671"/>
                </a:cubicBezTo>
                <a:cubicBezTo>
                  <a:pt x="410354" y="497529"/>
                  <a:pt x="389847" y="533417"/>
                  <a:pt x="475989" y="475989"/>
                </a:cubicBezTo>
                <a:cubicBezTo>
                  <a:pt x="488515" y="467638"/>
                  <a:pt x="499285" y="455698"/>
                  <a:pt x="513567" y="450937"/>
                </a:cubicBezTo>
                <a:cubicBezTo>
                  <a:pt x="650614" y="405255"/>
                  <a:pt x="443031" y="478111"/>
                  <a:pt x="588723" y="413359"/>
                </a:cubicBezTo>
                <a:cubicBezTo>
                  <a:pt x="612854" y="402634"/>
                  <a:pt x="641907" y="402955"/>
                  <a:pt x="663879" y="388307"/>
                </a:cubicBezTo>
                <a:cubicBezTo>
                  <a:pt x="676405" y="379956"/>
                  <a:pt x="687700" y="369369"/>
                  <a:pt x="701457" y="363255"/>
                </a:cubicBezTo>
                <a:cubicBezTo>
                  <a:pt x="725588" y="352530"/>
                  <a:pt x="751561" y="346554"/>
                  <a:pt x="776613" y="338203"/>
                </a:cubicBezTo>
                <a:lnTo>
                  <a:pt x="851770" y="313151"/>
                </a:lnTo>
                <a:cubicBezTo>
                  <a:pt x="864296" y="308976"/>
                  <a:pt x="876539" y="303827"/>
                  <a:pt x="889348" y="300625"/>
                </a:cubicBezTo>
                <a:lnTo>
                  <a:pt x="939452" y="288099"/>
                </a:lnTo>
                <a:cubicBezTo>
                  <a:pt x="951978" y="279748"/>
                  <a:pt x="963273" y="269161"/>
                  <a:pt x="977030" y="263047"/>
                </a:cubicBezTo>
                <a:cubicBezTo>
                  <a:pt x="1001161" y="252322"/>
                  <a:pt x="1030214" y="252643"/>
                  <a:pt x="1052186" y="237995"/>
                </a:cubicBezTo>
                <a:cubicBezTo>
                  <a:pt x="1064712" y="229644"/>
                  <a:pt x="1076007" y="219057"/>
                  <a:pt x="1089764" y="212943"/>
                </a:cubicBezTo>
                <a:cubicBezTo>
                  <a:pt x="1113895" y="202218"/>
                  <a:pt x="1139868" y="196242"/>
                  <a:pt x="1164920" y="187891"/>
                </a:cubicBezTo>
                <a:lnTo>
                  <a:pt x="1240076" y="162838"/>
                </a:lnTo>
                <a:lnTo>
                  <a:pt x="1315233" y="137786"/>
                </a:lnTo>
                <a:cubicBezTo>
                  <a:pt x="1327759" y="133611"/>
                  <a:pt x="1340002" y="128462"/>
                  <a:pt x="1352811" y="125260"/>
                </a:cubicBezTo>
                <a:cubicBezTo>
                  <a:pt x="1369512" y="121085"/>
                  <a:pt x="1386426" y="117681"/>
                  <a:pt x="1402915" y="112734"/>
                </a:cubicBezTo>
                <a:cubicBezTo>
                  <a:pt x="1428208" y="105146"/>
                  <a:pt x="1452452" y="94087"/>
                  <a:pt x="1478071" y="87682"/>
                </a:cubicBezTo>
                <a:cubicBezTo>
                  <a:pt x="1494772" y="83507"/>
                  <a:pt x="1511370" y="78891"/>
                  <a:pt x="1528175" y="75156"/>
                </a:cubicBezTo>
                <a:cubicBezTo>
                  <a:pt x="1548958" y="70538"/>
                  <a:pt x="1570151" y="67794"/>
                  <a:pt x="1590805" y="62630"/>
                </a:cubicBezTo>
                <a:cubicBezTo>
                  <a:pt x="1654500" y="46706"/>
                  <a:pt x="1632646" y="33774"/>
                  <a:pt x="1728591" y="25052"/>
                </a:cubicBezTo>
                <a:cubicBezTo>
                  <a:pt x="1904032" y="9103"/>
                  <a:pt x="1820542" y="17619"/>
                  <a:pt x="1979112" y="0"/>
                </a:cubicBezTo>
                <a:cubicBezTo>
                  <a:pt x="2137775" y="4175"/>
                  <a:pt x="2296572" y="4793"/>
                  <a:pt x="2455101" y="12526"/>
                </a:cubicBezTo>
                <a:cubicBezTo>
                  <a:pt x="2468289" y="13169"/>
                  <a:pt x="2479732" y="22463"/>
                  <a:pt x="2492679" y="25052"/>
                </a:cubicBezTo>
                <a:cubicBezTo>
                  <a:pt x="2521492" y="30815"/>
                  <a:pt x="2656183" y="47056"/>
                  <a:pt x="2680570" y="50104"/>
                </a:cubicBezTo>
                <a:cubicBezTo>
                  <a:pt x="2693096" y="54279"/>
                  <a:pt x="2705283" y="59661"/>
                  <a:pt x="2718148" y="62630"/>
                </a:cubicBezTo>
                <a:cubicBezTo>
                  <a:pt x="2759638" y="72205"/>
                  <a:pt x="2801655" y="79331"/>
                  <a:pt x="2843408" y="87682"/>
                </a:cubicBezTo>
                <a:cubicBezTo>
                  <a:pt x="2879166" y="94834"/>
                  <a:pt x="2920763" y="102120"/>
                  <a:pt x="2956142" y="112734"/>
                </a:cubicBezTo>
                <a:cubicBezTo>
                  <a:pt x="2981435" y="120322"/>
                  <a:pt x="3005679" y="131381"/>
                  <a:pt x="3031298" y="137786"/>
                </a:cubicBezTo>
                <a:cubicBezTo>
                  <a:pt x="3047999" y="141961"/>
                  <a:pt x="3064597" y="146577"/>
                  <a:pt x="3081402" y="150312"/>
                </a:cubicBezTo>
                <a:cubicBezTo>
                  <a:pt x="3102185" y="154931"/>
                  <a:pt x="3123378" y="157674"/>
                  <a:pt x="3144033" y="162838"/>
                </a:cubicBezTo>
                <a:cubicBezTo>
                  <a:pt x="3215593" y="180729"/>
                  <a:pt x="3145789" y="172268"/>
                  <a:pt x="3231715" y="187891"/>
                </a:cubicBezTo>
                <a:cubicBezTo>
                  <a:pt x="3260763" y="193172"/>
                  <a:pt x="3290170" y="196242"/>
                  <a:pt x="3319397" y="200417"/>
                </a:cubicBezTo>
                <a:cubicBezTo>
                  <a:pt x="3498000" y="259951"/>
                  <a:pt x="3312142" y="200134"/>
                  <a:pt x="3444657" y="237995"/>
                </a:cubicBezTo>
                <a:cubicBezTo>
                  <a:pt x="3457353" y="241622"/>
                  <a:pt x="3469539" y="246894"/>
                  <a:pt x="3482235" y="250521"/>
                </a:cubicBezTo>
                <a:cubicBezTo>
                  <a:pt x="3498788" y="255250"/>
                  <a:pt x="3515786" y="258318"/>
                  <a:pt x="3532339" y="263047"/>
                </a:cubicBezTo>
                <a:cubicBezTo>
                  <a:pt x="3545035" y="266674"/>
                  <a:pt x="3557222" y="271946"/>
                  <a:pt x="3569918" y="275573"/>
                </a:cubicBezTo>
                <a:cubicBezTo>
                  <a:pt x="3586471" y="280302"/>
                  <a:pt x="3603469" y="283370"/>
                  <a:pt x="3620022" y="288099"/>
                </a:cubicBezTo>
                <a:cubicBezTo>
                  <a:pt x="3668484" y="301945"/>
                  <a:pt x="3642207" y="300625"/>
                  <a:pt x="3670126" y="300625"/>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5" name="Полилиния 4"/>
          <p:cNvSpPr/>
          <p:nvPr/>
        </p:nvSpPr>
        <p:spPr>
          <a:xfrm>
            <a:off x="1439863" y="3344863"/>
            <a:ext cx="1692275" cy="550862"/>
          </a:xfrm>
          <a:custGeom>
            <a:avLst/>
            <a:gdLst>
              <a:gd name="connsiteX0" fmla="*/ 1415441 w 1691014"/>
              <a:gd name="connsiteY0" fmla="*/ 363255 h 551146"/>
              <a:gd name="connsiteX1" fmla="*/ 1440493 w 1691014"/>
              <a:gd name="connsiteY1" fmla="*/ 300625 h 551146"/>
              <a:gd name="connsiteX2" fmla="*/ 1453019 w 1691014"/>
              <a:gd name="connsiteY2" fmla="*/ 263047 h 551146"/>
              <a:gd name="connsiteX3" fmla="*/ 1490597 w 1691014"/>
              <a:gd name="connsiteY3" fmla="*/ 225469 h 551146"/>
              <a:gd name="connsiteX4" fmla="*/ 1503123 w 1691014"/>
              <a:gd name="connsiteY4" fmla="*/ 187891 h 551146"/>
              <a:gd name="connsiteX5" fmla="*/ 1553228 w 1691014"/>
              <a:gd name="connsiteY5" fmla="*/ 125261 h 551146"/>
              <a:gd name="connsiteX6" fmla="*/ 1653436 w 1691014"/>
              <a:gd name="connsiteY6" fmla="*/ 212943 h 551146"/>
              <a:gd name="connsiteX7" fmla="*/ 1678488 w 1691014"/>
              <a:gd name="connsiteY7" fmla="*/ 288099 h 551146"/>
              <a:gd name="connsiteX8" fmla="*/ 1691014 w 1691014"/>
              <a:gd name="connsiteY8" fmla="*/ 325677 h 551146"/>
              <a:gd name="connsiteX9" fmla="*/ 1653436 w 1691014"/>
              <a:gd name="connsiteY9" fmla="*/ 438411 h 551146"/>
              <a:gd name="connsiteX10" fmla="*/ 1615858 w 1691014"/>
              <a:gd name="connsiteY10" fmla="*/ 450937 h 551146"/>
              <a:gd name="connsiteX11" fmla="*/ 1590806 w 1691014"/>
              <a:gd name="connsiteY11" fmla="*/ 488515 h 551146"/>
              <a:gd name="connsiteX12" fmla="*/ 1515649 w 1691014"/>
              <a:gd name="connsiteY12" fmla="*/ 513567 h 551146"/>
              <a:gd name="connsiteX13" fmla="*/ 1478071 w 1691014"/>
              <a:gd name="connsiteY13" fmla="*/ 538619 h 551146"/>
              <a:gd name="connsiteX14" fmla="*/ 1415441 w 1691014"/>
              <a:gd name="connsiteY14" fmla="*/ 551146 h 551146"/>
              <a:gd name="connsiteX15" fmla="*/ 1052186 w 1691014"/>
              <a:gd name="connsiteY15" fmla="*/ 538619 h 551146"/>
              <a:gd name="connsiteX16" fmla="*/ 901874 w 1691014"/>
              <a:gd name="connsiteY16" fmla="*/ 463463 h 551146"/>
              <a:gd name="connsiteX17" fmla="*/ 864296 w 1691014"/>
              <a:gd name="connsiteY17" fmla="*/ 450937 h 551146"/>
              <a:gd name="connsiteX18" fmla="*/ 826718 w 1691014"/>
              <a:gd name="connsiteY18" fmla="*/ 438411 h 551146"/>
              <a:gd name="connsiteX19" fmla="*/ 187891 w 1691014"/>
              <a:gd name="connsiteY19" fmla="*/ 413359 h 551146"/>
              <a:gd name="connsiteX20" fmla="*/ 112734 w 1691014"/>
              <a:gd name="connsiteY20" fmla="*/ 388307 h 551146"/>
              <a:gd name="connsiteX21" fmla="*/ 75156 w 1691014"/>
              <a:gd name="connsiteY21" fmla="*/ 363255 h 551146"/>
              <a:gd name="connsiteX22" fmla="*/ 12526 w 1691014"/>
              <a:gd name="connsiteY22" fmla="*/ 288099 h 551146"/>
              <a:gd name="connsiteX23" fmla="*/ 0 w 1691014"/>
              <a:gd name="connsiteY23" fmla="*/ 250521 h 551146"/>
              <a:gd name="connsiteX24" fmla="*/ 37578 w 1691014"/>
              <a:gd name="connsiteY24" fmla="*/ 87683 h 551146"/>
              <a:gd name="connsiteX25" fmla="*/ 50104 w 1691014"/>
              <a:gd name="connsiteY25" fmla="*/ 50104 h 551146"/>
              <a:gd name="connsiteX26" fmla="*/ 125260 w 1691014"/>
              <a:gd name="connsiteY26" fmla="*/ 25052 h 551146"/>
              <a:gd name="connsiteX27" fmla="*/ 212943 w 1691014"/>
              <a:gd name="connsiteY27" fmla="*/ 0 h 551146"/>
              <a:gd name="connsiteX28" fmla="*/ 601249 w 1691014"/>
              <a:gd name="connsiteY28" fmla="*/ 12526 h 551146"/>
              <a:gd name="connsiteX29" fmla="*/ 676406 w 1691014"/>
              <a:gd name="connsiteY29" fmla="*/ 37578 h 551146"/>
              <a:gd name="connsiteX30" fmla="*/ 726510 w 1691014"/>
              <a:gd name="connsiteY30" fmla="*/ 50104 h 551146"/>
              <a:gd name="connsiteX31" fmla="*/ 801666 w 1691014"/>
              <a:gd name="connsiteY31" fmla="*/ 75156 h 551146"/>
              <a:gd name="connsiteX32" fmla="*/ 864296 w 1691014"/>
              <a:gd name="connsiteY32" fmla="*/ 112735 h 551146"/>
              <a:gd name="connsiteX33" fmla="*/ 939452 w 1691014"/>
              <a:gd name="connsiteY33" fmla="*/ 162839 h 551146"/>
              <a:gd name="connsiteX34" fmla="*/ 977030 w 1691014"/>
              <a:gd name="connsiteY34" fmla="*/ 187891 h 551146"/>
              <a:gd name="connsiteX35" fmla="*/ 1014608 w 1691014"/>
              <a:gd name="connsiteY35" fmla="*/ 263047 h 551146"/>
              <a:gd name="connsiteX36" fmla="*/ 1039660 w 1691014"/>
              <a:gd name="connsiteY36" fmla="*/ 338203 h 551146"/>
              <a:gd name="connsiteX37" fmla="*/ 1114817 w 1691014"/>
              <a:gd name="connsiteY37" fmla="*/ 363255 h 551146"/>
              <a:gd name="connsiteX38" fmla="*/ 1152395 w 1691014"/>
              <a:gd name="connsiteY38" fmla="*/ 388307 h 551146"/>
              <a:gd name="connsiteX39" fmla="*/ 1265129 w 1691014"/>
              <a:gd name="connsiteY39" fmla="*/ 413359 h 551146"/>
              <a:gd name="connsiteX40" fmla="*/ 1377863 w 1691014"/>
              <a:gd name="connsiteY40" fmla="*/ 388307 h 551146"/>
              <a:gd name="connsiteX41" fmla="*/ 1415441 w 1691014"/>
              <a:gd name="connsiteY41" fmla="*/ 363255 h 55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91014" h="551146">
                <a:moveTo>
                  <a:pt x="1415441" y="363255"/>
                </a:moveTo>
                <a:cubicBezTo>
                  <a:pt x="1425879" y="348641"/>
                  <a:pt x="1432598" y="321678"/>
                  <a:pt x="1440493" y="300625"/>
                </a:cubicBezTo>
                <a:cubicBezTo>
                  <a:pt x="1445129" y="288262"/>
                  <a:pt x="1445695" y="274033"/>
                  <a:pt x="1453019" y="263047"/>
                </a:cubicBezTo>
                <a:cubicBezTo>
                  <a:pt x="1462845" y="248308"/>
                  <a:pt x="1478071" y="237995"/>
                  <a:pt x="1490597" y="225469"/>
                </a:cubicBezTo>
                <a:cubicBezTo>
                  <a:pt x="1494772" y="212943"/>
                  <a:pt x="1497218" y="199701"/>
                  <a:pt x="1503123" y="187891"/>
                </a:cubicBezTo>
                <a:cubicBezTo>
                  <a:pt x="1518925" y="156287"/>
                  <a:pt x="1529925" y="148563"/>
                  <a:pt x="1553228" y="125261"/>
                </a:cubicBezTo>
                <a:cubicBezTo>
                  <a:pt x="1613937" y="140438"/>
                  <a:pt x="1626321" y="131598"/>
                  <a:pt x="1653436" y="212943"/>
                </a:cubicBezTo>
                <a:lnTo>
                  <a:pt x="1678488" y="288099"/>
                </a:lnTo>
                <a:lnTo>
                  <a:pt x="1691014" y="325677"/>
                </a:lnTo>
                <a:cubicBezTo>
                  <a:pt x="1684902" y="362350"/>
                  <a:pt x="1687307" y="411314"/>
                  <a:pt x="1653436" y="438411"/>
                </a:cubicBezTo>
                <a:cubicBezTo>
                  <a:pt x="1643126" y="446659"/>
                  <a:pt x="1628384" y="446762"/>
                  <a:pt x="1615858" y="450937"/>
                </a:cubicBezTo>
                <a:cubicBezTo>
                  <a:pt x="1607507" y="463463"/>
                  <a:pt x="1603572" y="480536"/>
                  <a:pt x="1590806" y="488515"/>
                </a:cubicBezTo>
                <a:cubicBezTo>
                  <a:pt x="1568412" y="502511"/>
                  <a:pt x="1515649" y="513567"/>
                  <a:pt x="1515649" y="513567"/>
                </a:cubicBezTo>
                <a:cubicBezTo>
                  <a:pt x="1503123" y="521918"/>
                  <a:pt x="1492167" y="533333"/>
                  <a:pt x="1478071" y="538619"/>
                </a:cubicBezTo>
                <a:cubicBezTo>
                  <a:pt x="1458136" y="546095"/>
                  <a:pt x="1436731" y="551146"/>
                  <a:pt x="1415441" y="551146"/>
                </a:cubicBezTo>
                <a:cubicBezTo>
                  <a:pt x="1294284" y="551146"/>
                  <a:pt x="1173271" y="542795"/>
                  <a:pt x="1052186" y="538619"/>
                </a:cubicBezTo>
                <a:cubicBezTo>
                  <a:pt x="955058" y="473867"/>
                  <a:pt x="1005594" y="498036"/>
                  <a:pt x="901874" y="463463"/>
                </a:cubicBezTo>
                <a:lnTo>
                  <a:pt x="864296" y="450937"/>
                </a:lnTo>
                <a:cubicBezTo>
                  <a:pt x="851770" y="446762"/>
                  <a:pt x="839911" y="438928"/>
                  <a:pt x="826718" y="438411"/>
                </a:cubicBezTo>
                <a:lnTo>
                  <a:pt x="187891" y="413359"/>
                </a:lnTo>
                <a:cubicBezTo>
                  <a:pt x="162839" y="405008"/>
                  <a:pt x="134706" y="402955"/>
                  <a:pt x="112734" y="388307"/>
                </a:cubicBezTo>
                <a:cubicBezTo>
                  <a:pt x="100208" y="379956"/>
                  <a:pt x="86721" y="372893"/>
                  <a:pt x="75156" y="363255"/>
                </a:cubicBezTo>
                <a:cubicBezTo>
                  <a:pt x="51411" y="343467"/>
                  <a:pt x="26602" y="316251"/>
                  <a:pt x="12526" y="288099"/>
                </a:cubicBezTo>
                <a:cubicBezTo>
                  <a:pt x="6621" y="276289"/>
                  <a:pt x="4175" y="263047"/>
                  <a:pt x="0" y="250521"/>
                </a:cubicBezTo>
                <a:cubicBezTo>
                  <a:pt x="22444" y="26085"/>
                  <a:pt x="-13771" y="190382"/>
                  <a:pt x="37578" y="87683"/>
                </a:cubicBezTo>
                <a:cubicBezTo>
                  <a:pt x="43483" y="75873"/>
                  <a:pt x="39360" y="57779"/>
                  <a:pt x="50104" y="50104"/>
                </a:cubicBezTo>
                <a:cubicBezTo>
                  <a:pt x="71592" y="34755"/>
                  <a:pt x="100208" y="33403"/>
                  <a:pt x="125260" y="25052"/>
                </a:cubicBezTo>
                <a:cubicBezTo>
                  <a:pt x="179167" y="7083"/>
                  <a:pt x="150034" y="15727"/>
                  <a:pt x="212943" y="0"/>
                </a:cubicBezTo>
                <a:cubicBezTo>
                  <a:pt x="342378" y="4175"/>
                  <a:pt x="472170" y="2060"/>
                  <a:pt x="601249" y="12526"/>
                </a:cubicBezTo>
                <a:cubicBezTo>
                  <a:pt x="627570" y="14660"/>
                  <a:pt x="650787" y="31173"/>
                  <a:pt x="676406" y="37578"/>
                </a:cubicBezTo>
                <a:cubicBezTo>
                  <a:pt x="693107" y="41753"/>
                  <a:pt x="710021" y="45157"/>
                  <a:pt x="726510" y="50104"/>
                </a:cubicBezTo>
                <a:cubicBezTo>
                  <a:pt x="751803" y="57692"/>
                  <a:pt x="801666" y="75156"/>
                  <a:pt x="801666" y="75156"/>
                </a:cubicBezTo>
                <a:cubicBezTo>
                  <a:pt x="857869" y="131361"/>
                  <a:pt x="791125" y="72085"/>
                  <a:pt x="864296" y="112735"/>
                </a:cubicBezTo>
                <a:cubicBezTo>
                  <a:pt x="890616" y="127357"/>
                  <a:pt x="914400" y="146138"/>
                  <a:pt x="939452" y="162839"/>
                </a:cubicBezTo>
                <a:lnTo>
                  <a:pt x="977030" y="187891"/>
                </a:lnTo>
                <a:cubicBezTo>
                  <a:pt x="1022712" y="324938"/>
                  <a:pt x="949856" y="117355"/>
                  <a:pt x="1014608" y="263047"/>
                </a:cubicBezTo>
                <a:cubicBezTo>
                  <a:pt x="1025333" y="287178"/>
                  <a:pt x="1014608" y="329852"/>
                  <a:pt x="1039660" y="338203"/>
                </a:cubicBezTo>
                <a:cubicBezTo>
                  <a:pt x="1064712" y="346554"/>
                  <a:pt x="1092845" y="348607"/>
                  <a:pt x="1114817" y="363255"/>
                </a:cubicBezTo>
                <a:cubicBezTo>
                  <a:pt x="1127343" y="371606"/>
                  <a:pt x="1138930" y="381574"/>
                  <a:pt x="1152395" y="388307"/>
                </a:cubicBezTo>
                <a:cubicBezTo>
                  <a:pt x="1183231" y="403725"/>
                  <a:pt x="1236264" y="408548"/>
                  <a:pt x="1265129" y="413359"/>
                </a:cubicBezTo>
                <a:cubicBezTo>
                  <a:pt x="1268574" y="412785"/>
                  <a:pt x="1360242" y="401522"/>
                  <a:pt x="1377863" y="388307"/>
                </a:cubicBezTo>
                <a:cubicBezTo>
                  <a:pt x="1385332" y="382705"/>
                  <a:pt x="1405003" y="377869"/>
                  <a:pt x="1415441" y="363255"/>
                </a:cubicBezTo>
                <a:close/>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6" name="Полилиния 5"/>
          <p:cNvSpPr/>
          <p:nvPr/>
        </p:nvSpPr>
        <p:spPr>
          <a:xfrm>
            <a:off x="2855913" y="3908425"/>
            <a:ext cx="3719512" cy="274638"/>
          </a:xfrm>
          <a:custGeom>
            <a:avLst/>
            <a:gdLst>
              <a:gd name="connsiteX0" fmla="*/ 0 w 3720230"/>
              <a:gd name="connsiteY0" fmla="*/ 12559 h 275673"/>
              <a:gd name="connsiteX1" fmla="*/ 137787 w 3720230"/>
              <a:gd name="connsiteY1" fmla="*/ 25085 h 275673"/>
              <a:gd name="connsiteX2" fmla="*/ 250521 w 3720230"/>
              <a:gd name="connsiteY2" fmla="*/ 50137 h 275673"/>
              <a:gd name="connsiteX3" fmla="*/ 325677 w 3720230"/>
              <a:gd name="connsiteY3" fmla="*/ 62663 h 275673"/>
              <a:gd name="connsiteX4" fmla="*/ 413359 w 3720230"/>
              <a:gd name="connsiteY4" fmla="*/ 87715 h 275673"/>
              <a:gd name="connsiteX5" fmla="*/ 513567 w 3720230"/>
              <a:gd name="connsiteY5" fmla="*/ 100241 h 275673"/>
              <a:gd name="connsiteX6" fmla="*/ 613776 w 3720230"/>
              <a:gd name="connsiteY6" fmla="*/ 125293 h 275673"/>
              <a:gd name="connsiteX7" fmla="*/ 688932 w 3720230"/>
              <a:gd name="connsiteY7" fmla="*/ 137819 h 275673"/>
              <a:gd name="connsiteX8" fmla="*/ 751562 w 3720230"/>
              <a:gd name="connsiteY8" fmla="*/ 150345 h 275673"/>
              <a:gd name="connsiteX9" fmla="*/ 801666 w 3720230"/>
              <a:gd name="connsiteY9" fmla="*/ 162871 h 275673"/>
              <a:gd name="connsiteX10" fmla="*/ 889348 w 3720230"/>
              <a:gd name="connsiteY10" fmla="*/ 175397 h 275673"/>
              <a:gd name="connsiteX11" fmla="*/ 964504 w 3720230"/>
              <a:gd name="connsiteY11" fmla="*/ 187923 h 275673"/>
              <a:gd name="connsiteX12" fmla="*/ 1027134 w 3720230"/>
              <a:gd name="connsiteY12" fmla="*/ 200449 h 275673"/>
              <a:gd name="connsiteX13" fmla="*/ 1064713 w 3720230"/>
              <a:gd name="connsiteY13" fmla="*/ 212975 h 275673"/>
              <a:gd name="connsiteX14" fmla="*/ 1340285 w 3720230"/>
              <a:gd name="connsiteY14" fmla="*/ 250553 h 275673"/>
              <a:gd name="connsiteX15" fmla="*/ 1615858 w 3720230"/>
              <a:gd name="connsiteY15" fmla="*/ 275605 h 275673"/>
              <a:gd name="connsiteX16" fmla="*/ 2217107 w 3720230"/>
              <a:gd name="connsiteY16" fmla="*/ 263079 h 275673"/>
              <a:gd name="connsiteX17" fmla="*/ 2342367 w 3720230"/>
              <a:gd name="connsiteY17" fmla="*/ 250553 h 275673"/>
              <a:gd name="connsiteX18" fmla="*/ 2542784 w 3720230"/>
              <a:gd name="connsiteY18" fmla="*/ 238027 h 275673"/>
              <a:gd name="connsiteX19" fmla="*/ 2617940 w 3720230"/>
              <a:gd name="connsiteY19" fmla="*/ 225501 h 275673"/>
              <a:gd name="connsiteX20" fmla="*/ 2793304 w 3720230"/>
              <a:gd name="connsiteY20" fmla="*/ 200449 h 275673"/>
              <a:gd name="connsiteX21" fmla="*/ 2956143 w 3720230"/>
              <a:gd name="connsiteY21" fmla="*/ 187923 h 275673"/>
              <a:gd name="connsiteX22" fmla="*/ 3018773 w 3720230"/>
              <a:gd name="connsiteY22" fmla="*/ 175397 h 275673"/>
              <a:gd name="connsiteX23" fmla="*/ 3181611 w 3720230"/>
              <a:gd name="connsiteY23" fmla="*/ 150345 h 275673"/>
              <a:gd name="connsiteX24" fmla="*/ 3319398 w 3720230"/>
              <a:gd name="connsiteY24" fmla="*/ 125293 h 275673"/>
              <a:gd name="connsiteX25" fmla="*/ 3394554 w 3720230"/>
              <a:gd name="connsiteY25" fmla="*/ 100241 h 275673"/>
              <a:gd name="connsiteX26" fmla="*/ 3444658 w 3720230"/>
              <a:gd name="connsiteY26" fmla="*/ 87715 h 275673"/>
              <a:gd name="connsiteX27" fmla="*/ 3519814 w 3720230"/>
              <a:gd name="connsiteY27" fmla="*/ 62663 h 275673"/>
              <a:gd name="connsiteX28" fmla="*/ 3632548 w 3720230"/>
              <a:gd name="connsiteY28" fmla="*/ 25085 h 275673"/>
              <a:gd name="connsiteX29" fmla="*/ 3670126 w 3720230"/>
              <a:gd name="connsiteY29" fmla="*/ 12559 h 275673"/>
              <a:gd name="connsiteX30" fmla="*/ 3720230 w 3720230"/>
              <a:gd name="connsiteY30" fmla="*/ 33 h 275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20230" h="275673">
                <a:moveTo>
                  <a:pt x="0" y="12559"/>
                </a:moveTo>
                <a:cubicBezTo>
                  <a:pt x="45929" y="16734"/>
                  <a:pt x="92025" y="19365"/>
                  <a:pt x="137787" y="25085"/>
                </a:cubicBezTo>
                <a:cubicBezTo>
                  <a:pt x="196124" y="32377"/>
                  <a:pt x="196884" y="39410"/>
                  <a:pt x="250521" y="50137"/>
                </a:cubicBezTo>
                <a:cubicBezTo>
                  <a:pt x="275425" y="55118"/>
                  <a:pt x="300884" y="57153"/>
                  <a:pt x="325677" y="62663"/>
                </a:cubicBezTo>
                <a:cubicBezTo>
                  <a:pt x="415028" y="82519"/>
                  <a:pt x="304236" y="69528"/>
                  <a:pt x="413359" y="87715"/>
                </a:cubicBezTo>
                <a:cubicBezTo>
                  <a:pt x="446564" y="93249"/>
                  <a:pt x="480296" y="95122"/>
                  <a:pt x="513567" y="100241"/>
                </a:cubicBezTo>
                <a:cubicBezTo>
                  <a:pt x="689520" y="127310"/>
                  <a:pt x="493751" y="98621"/>
                  <a:pt x="613776" y="125293"/>
                </a:cubicBezTo>
                <a:cubicBezTo>
                  <a:pt x="638569" y="130803"/>
                  <a:pt x="663944" y="133276"/>
                  <a:pt x="688932" y="137819"/>
                </a:cubicBezTo>
                <a:cubicBezTo>
                  <a:pt x="709879" y="141627"/>
                  <a:pt x="730779" y="145727"/>
                  <a:pt x="751562" y="150345"/>
                </a:cubicBezTo>
                <a:cubicBezTo>
                  <a:pt x="768367" y="154080"/>
                  <a:pt x="784728" y="159791"/>
                  <a:pt x="801666" y="162871"/>
                </a:cubicBezTo>
                <a:cubicBezTo>
                  <a:pt x="830714" y="168152"/>
                  <a:pt x="860167" y="170908"/>
                  <a:pt x="889348" y="175397"/>
                </a:cubicBezTo>
                <a:cubicBezTo>
                  <a:pt x="914450" y="179259"/>
                  <a:pt x="939516" y="183380"/>
                  <a:pt x="964504" y="187923"/>
                </a:cubicBezTo>
                <a:cubicBezTo>
                  <a:pt x="985451" y="191731"/>
                  <a:pt x="1006480" y="195285"/>
                  <a:pt x="1027134" y="200449"/>
                </a:cubicBezTo>
                <a:cubicBezTo>
                  <a:pt x="1039944" y="203651"/>
                  <a:pt x="1051766" y="210386"/>
                  <a:pt x="1064713" y="212975"/>
                </a:cubicBezTo>
                <a:cubicBezTo>
                  <a:pt x="1192516" y="238535"/>
                  <a:pt x="1217269" y="238251"/>
                  <a:pt x="1340285" y="250553"/>
                </a:cubicBezTo>
                <a:cubicBezTo>
                  <a:pt x="1451081" y="278252"/>
                  <a:pt x="1427124" y="275605"/>
                  <a:pt x="1615858" y="275605"/>
                </a:cubicBezTo>
                <a:cubicBezTo>
                  <a:pt x="1816318" y="275605"/>
                  <a:pt x="2016691" y="267254"/>
                  <a:pt x="2217107" y="263079"/>
                </a:cubicBezTo>
                <a:cubicBezTo>
                  <a:pt x="2258860" y="258904"/>
                  <a:pt x="2300529" y="253771"/>
                  <a:pt x="2342367" y="250553"/>
                </a:cubicBezTo>
                <a:cubicBezTo>
                  <a:pt x="2409106" y="245419"/>
                  <a:pt x="2476123" y="244087"/>
                  <a:pt x="2542784" y="238027"/>
                </a:cubicBezTo>
                <a:cubicBezTo>
                  <a:pt x="2568077" y="235728"/>
                  <a:pt x="2592823" y="229268"/>
                  <a:pt x="2617940" y="225501"/>
                </a:cubicBezTo>
                <a:cubicBezTo>
                  <a:pt x="2676335" y="216742"/>
                  <a:pt x="2734430" y="204978"/>
                  <a:pt x="2793304" y="200449"/>
                </a:cubicBezTo>
                <a:lnTo>
                  <a:pt x="2956143" y="187923"/>
                </a:lnTo>
                <a:lnTo>
                  <a:pt x="3018773" y="175397"/>
                </a:lnTo>
                <a:cubicBezTo>
                  <a:pt x="3082499" y="163811"/>
                  <a:pt x="3115928" y="159728"/>
                  <a:pt x="3181611" y="150345"/>
                </a:cubicBezTo>
                <a:cubicBezTo>
                  <a:pt x="3284457" y="116063"/>
                  <a:pt x="3121105" y="167784"/>
                  <a:pt x="3319398" y="125293"/>
                </a:cubicBezTo>
                <a:cubicBezTo>
                  <a:pt x="3345219" y="119760"/>
                  <a:pt x="3368935" y="106646"/>
                  <a:pt x="3394554" y="100241"/>
                </a:cubicBezTo>
                <a:cubicBezTo>
                  <a:pt x="3411255" y="96066"/>
                  <a:pt x="3428169" y="92662"/>
                  <a:pt x="3444658" y="87715"/>
                </a:cubicBezTo>
                <a:cubicBezTo>
                  <a:pt x="3469951" y="80127"/>
                  <a:pt x="3494762" y="71014"/>
                  <a:pt x="3519814" y="62663"/>
                </a:cubicBezTo>
                <a:lnTo>
                  <a:pt x="3632548" y="25085"/>
                </a:lnTo>
                <a:lnTo>
                  <a:pt x="3670126" y="12559"/>
                </a:lnTo>
                <a:cubicBezTo>
                  <a:pt x="3711665" y="-1287"/>
                  <a:pt x="3694500" y="33"/>
                  <a:pt x="3720230" y="33"/>
                </a:cubicBezTo>
              </a:path>
            </a:pathLst>
          </a:custGeom>
          <a:noFill/>
          <a:ln w="38100">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7" name="Полилиния 6"/>
          <p:cNvSpPr/>
          <p:nvPr/>
        </p:nvSpPr>
        <p:spPr>
          <a:xfrm>
            <a:off x="287338" y="2968625"/>
            <a:ext cx="3633787" cy="1327150"/>
          </a:xfrm>
          <a:custGeom>
            <a:avLst/>
            <a:gdLst>
              <a:gd name="connsiteX0" fmla="*/ 237994 w 3632548"/>
              <a:gd name="connsiteY0" fmla="*/ 1139869 h 1327759"/>
              <a:gd name="connsiteX1" fmla="*/ 275572 w 3632548"/>
              <a:gd name="connsiteY1" fmla="*/ 1077239 h 1327759"/>
              <a:gd name="connsiteX2" fmla="*/ 300624 w 3632548"/>
              <a:gd name="connsiteY2" fmla="*/ 1039661 h 1327759"/>
              <a:gd name="connsiteX3" fmla="*/ 375780 w 3632548"/>
              <a:gd name="connsiteY3" fmla="*/ 889348 h 1327759"/>
              <a:gd name="connsiteX4" fmla="*/ 400833 w 3632548"/>
              <a:gd name="connsiteY4" fmla="*/ 864296 h 1327759"/>
              <a:gd name="connsiteX5" fmla="*/ 438411 w 3632548"/>
              <a:gd name="connsiteY5" fmla="*/ 851770 h 1327759"/>
              <a:gd name="connsiteX6" fmla="*/ 551145 w 3632548"/>
              <a:gd name="connsiteY6" fmla="*/ 801666 h 1327759"/>
              <a:gd name="connsiteX7" fmla="*/ 663879 w 3632548"/>
              <a:gd name="connsiteY7" fmla="*/ 789140 h 1327759"/>
              <a:gd name="connsiteX8" fmla="*/ 926926 w 3632548"/>
              <a:gd name="connsiteY8" fmla="*/ 776614 h 1327759"/>
              <a:gd name="connsiteX9" fmla="*/ 1039660 w 3632548"/>
              <a:gd name="connsiteY9" fmla="*/ 751562 h 1327759"/>
              <a:gd name="connsiteX10" fmla="*/ 1114816 w 3632548"/>
              <a:gd name="connsiteY10" fmla="*/ 726510 h 1327759"/>
              <a:gd name="connsiteX11" fmla="*/ 1164920 w 3632548"/>
              <a:gd name="connsiteY11" fmla="*/ 651354 h 1327759"/>
              <a:gd name="connsiteX12" fmla="*/ 1202498 w 3632548"/>
              <a:gd name="connsiteY12" fmla="*/ 538620 h 1327759"/>
              <a:gd name="connsiteX13" fmla="*/ 1215024 w 3632548"/>
              <a:gd name="connsiteY13" fmla="*/ 501042 h 1327759"/>
              <a:gd name="connsiteX14" fmla="*/ 1227550 w 3632548"/>
              <a:gd name="connsiteY14" fmla="*/ 438411 h 1327759"/>
              <a:gd name="connsiteX15" fmla="*/ 1189972 w 3632548"/>
              <a:gd name="connsiteY15" fmla="*/ 87683 h 1327759"/>
              <a:gd name="connsiteX16" fmla="*/ 1152394 w 3632548"/>
              <a:gd name="connsiteY16" fmla="*/ 62631 h 1327759"/>
              <a:gd name="connsiteX17" fmla="*/ 1127342 w 3632548"/>
              <a:gd name="connsiteY17" fmla="*/ 25053 h 1327759"/>
              <a:gd name="connsiteX18" fmla="*/ 1052186 w 3632548"/>
              <a:gd name="connsiteY18" fmla="*/ 0 h 1327759"/>
              <a:gd name="connsiteX19" fmla="*/ 526093 w 3632548"/>
              <a:gd name="connsiteY19" fmla="*/ 12527 h 1327759"/>
              <a:gd name="connsiteX20" fmla="*/ 413359 w 3632548"/>
              <a:gd name="connsiteY20" fmla="*/ 37579 h 1327759"/>
              <a:gd name="connsiteX21" fmla="*/ 363254 w 3632548"/>
              <a:gd name="connsiteY21" fmla="*/ 50105 h 1327759"/>
              <a:gd name="connsiteX22" fmla="*/ 325676 w 3632548"/>
              <a:gd name="connsiteY22" fmla="*/ 62631 h 1327759"/>
              <a:gd name="connsiteX23" fmla="*/ 237994 w 3632548"/>
              <a:gd name="connsiteY23" fmla="*/ 87683 h 1327759"/>
              <a:gd name="connsiteX24" fmla="*/ 162838 w 3632548"/>
              <a:gd name="connsiteY24" fmla="*/ 150313 h 1327759"/>
              <a:gd name="connsiteX25" fmla="*/ 125260 w 3632548"/>
              <a:gd name="connsiteY25" fmla="*/ 162839 h 1327759"/>
              <a:gd name="connsiteX26" fmla="*/ 75156 w 3632548"/>
              <a:gd name="connsiteY26" fmla="*/ 212943 h 1327759"/>
              <a:gd name="connsiteX27" fmla="*/ 37578 w 3632548"/>
              <a:gd name="connsiteY27" fmla="*/ 288099 h 1327759"/>
              <a:gd name="connsiteX28" fmla="*/ 0 w 3632548"/>
              <a:gd name="connsiteY28" fmla="*/ 363255 h 1327759"/>
              <a:gd name="connsiteX29" fmla="*/ 12526 w 3632548"/>
              <a:gd name="connsiteY29" fmla="*/ 563672 h 1327759"/>
              <a:gd name="connsiteX30" fmla="*/ 62630 w 3632548"/>
              <a:gd name="connsiteY30" fmla="*/ 676406 h 1327759"/>
              <a:gd name="connsiteX31" fmla="*/ 100208 w 3632548"/>
              <a:gd name="connsiteY31" fmla="*/ 789140 h 1327759"/>
              <a:gd name="connsiteX32" fmla="*/ 137786 w 3632548"/>
              <a:gd name="connsiteY32" fmla="*/ 901874 h 1327759"/>
              <a:gd name="connsiteX33" fmla="*/ 150312 w 3632548"/>
              <a:gd name="connsiteY33" fmla="*/ 939453 h 1327759"/>
              <a:gd name="connsiteX34" fmla="*/ 200416 w 3632548"/>
              <a:gd name="connsiteY34" fmla="*/ 1014609 h 1327759"/>
              <a:gd name="connsiteX35" fmla="*/ 275572 w 3632548"/>
              <a:gd name="connsiteY35" fmla="*/ 1164921 h 1327759"/>
              <a:gd name="connsiteX36" fmla="*/ 350728 w 3632548"/>
              <a:gd name="connsiteY36" fmla="*/ 1215025 h 1327759"/>
              <a:gd name="connsiteX37" fmla="*/ 413359 w 3632548"/>
              <a:gd name="connsiteY37" fmla="*/ 1277655 h 1327759"/>
              <a:gd name="connsiteX38" fmla="*/ 488515 w 3632548"/>
              <a:gd name="connsiteY38" fmla="*/ 1302707 h 1327759"/>
              <a:gd name="connsiteX39" fmla="*/ 676405 w 3632548"/>
              <a:gd name="connsiteY39" fmla="*/ 1327759 h 1327759"/>
              <a:gd name="connsiteX40" fmla="*/ 1440493 w 3632548"/>
              <a:gd name="connsiteY40" fmla="*/ 1302707 h 1327759"/>
              <a:gd name="connsiteX41" fmla="*/ 1640909 w 3632548"/>
              <a:gd name="connsiteY41" fmla="*/ 1277655 h 1327759"/>
              <a:gd name="connsiteX42" fmla="*/ 1678487 w 3632548"/>
              <a:gd name="connsiteY42" fmla="*/ 1265129 h 1327759"/>
              <a:gd name="connsiteX43" fmla="*/ 1816274 w 3632548"/>
              <a:gd name="connsiteY43" fmla="*/ 1240077 h 1327759"/>
              <a:gd name="connsiteX44" fmla="*/ 1853852 w 3632548"/>
              <a:gd name="connsiteY44" fmla="*/ 1227551 h 1327759"/>
              <a:gd name="connsiteX45" fmla="*/ 1966586 w 3632548"/>
              <a:gd name="connsiteY45" fmla="*/ 1215025 h 1327759"/>
              <a:gd name="connsiteX46" fmla="*/ 2029216 w 3632548"/>
              <a:gd name="connsiteY46" fmla="*/ 1202499 h 1327759"/>
              <a:gd name="connsiteX47" fmla="*/ 2129424 w 3632548"/>
              <a:gd name="connsiteY47" fmla="*/ 1189973 h 1327759"/>
              <a:gd name="connsiteX48" fmla="*/ 2242159 w 3632548"/>
              <a:gd name="connsiteY48" fmla="*/ 1152395 h 1327759"/>
              <a:gd name="connsiteX49" fmla="*/ 2279737 w 3632548"/>
              <a:gd name="connsiteY49" fmla="*/ 1139869 h 1327759"/>
              <a:gd name="connsiteX50" fmla="*/ 2329841 w 3632548"/>
              <a:gd name="connsiteY50" fmla="*/ 1127343 h 1327759"/>
              <a:gd name="connsiteX51" fmla="*/ 2404997 w 3632548"/>
              <a:gd name="connsiteY51" fmla="*/ 1102291 h 1327759"/>
              <a:gd name="connsiteX52" fmla="*/ 2592887 w 3632548"/>
              <a:gd name="connsiteY52" fmla="*/ 1039661 h 1327759"/>
              <a:gd name="connsiteX53" fmla="*/ 2780778 w 3632548"/>
              <a:gd name="connsiteY53" fmla="*/ 977031 h 1327759"/>
              <a:gd name="connsiteX54" fmla="*/ 2818356 w 3632548"/>
              <a:gd name="connsiteY54" fmla="*/ 964505 h 1327759"/>
              <a:gd name="connsiteX55" fmla="*/ 2855934 w 3632548"/>
              <a:gd name="connsiteY55" fmla="*/ 951979 h 1327759"/>
              <a:gd name="connsiteX56" fmla="*/ 2906038 w 3632548"/>
              <a:gd name="connsiteY56" fmla="*/ 939453 h 1327759"/>
              <a:gd name="connsiteX57" fmla="*/ 2943616 w 3632548"/>
              <a:gd name="connsiteY57" fmla="*/ 926927 h 1327759"/>
              <a:gd name="connsiteX58" fmla="*/ 3006246 w 3632548"/>
              <a:gd name="connsiteY58" fmla="*/ 914400 h 1327759"/>
              <a:gd name="connsiteX59" fmla="*/ 3081402 w 3632548"/>
              <a:gd name="connsiteY59" fmla="*/ 889348 h 1327759"/>
              <a:gd name="connsiteX60" fmla="*/ 3206663 w 3632548"/>
              <a:gd name="connsiteY60" fmla="*/ 851770 h 1327759"/>
              <a:gd name="connsiteX61" fmla="*/ 3319397 w 3632548"/>
              <a:gd name="connsiteY61" fmla="*/ 814192 h 1327759"/>
              <a:gd name="connsiteX62" fmla="*/ 3356975 w 3632548"/>
              <a:gd name="connsiteY62" fmla="*/ 801666 h 1327759"/>
              <a:gd name="connsiteX63" fmla="*/ 3432131 w 3632548"/>
              <a:gd name="connsiteY63" fmla="*/ 764088 h 1327759"/>
              <a:gd name="connsiteX64" fmla="*/ 3469709 w 3632548"/>
              <a:gd name="connsiteY64" fmla="*/ 739036 h 1327759"/>
              <a:gd name="connsiteX65" fmla="*/ 3507287 w 3632548"/>
              <a:gd name="connsiteY65" fmla="*/ 726510 h 1327759"/>
              <a:gd name="connsiteX66" fmla="*/ 3607496 w 3632548"/>
              <a:gd name="connsiteY66" fmla="*/ 701458 h 1327759"/>
              <a:gd name="connsiteX67" fmla="*/ 3632548 w 3632548"/>
              <a:gd name="connsiteY67" fmla="*/ 688932 h 132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632548" h="1327759">
                <a:moveTo>
                  <a:pt x="237994" y="1139869"/>
                </a:moveTo>
                <a:cubicBezTo>
                  <a:pt x="250520" y="1118992"/>
                  <a:pt x="262669" y="1097885"/>
                  <a:pt x="275572" y="1077239"/>
                </a:cubicBezTo>
                <a:cubicBezTo>
                  <a:pt x="283551" y="1064473"/>
                  <a:pt x="294510" y="1053418"/>
                  <a:pt x="300624" y="1039661"/>
                </a:cubicBezTo>
                <a:cubicBezTo>
                  <a:pt x="333222" y="966315"/>
                  <a:pt x="313280" y="951846"/>
                  <a:pt x="375780" y="889348"/>
                </a:cubicBezTo>
                <a:cubicBezTo>
                  <a:pt x="384131" y="880997"/>
                  <a:pt x="390706" y="870372"/>
                  <a:pt x="400833" y="864296"/>
                </a:cubicBezTo>
                <a:cubicBezTo>
                  <a:pt x="412155" y="857503"/>
                  <a:pt x="426601" y="857675"/>
                  <a:pt x="438411" y="851770"/>
                </a:cubicBezTo>
                <a:cubicBezTo>
                  <a:pt x="494347" y="823802"/>
                  <a:pt x="468047" y="810899"/>
                  <a:pt x="551145" y="801666"/>
                </a:cubicBezTo>
                <a:cubicBezTo>
                  <a:pt x="588723" y="797491"/>
                  <a:pt x="626153" y="791655"/>
                  <a:pt x="663879" y="789140"/>
                </a:cubicBezTo>
                <a:cubicBezTo>
                  <a:pt x="751466" y="783301"/>
                  <a:pt x="839244" y="780789"/>
                  <a:pt x="926926" y="776614"/>
                </a:cubicBezTo>
                <a:cubicBezTo>
                  <a:pt x="962684" y="769462"/>
                  <a:pt x="1004281" y="762176"/>
                  <a:pt x="1039660" y="751562"/>
                </a:cubicBezTo>
                <a:cubicBezTo>
                  <a:pt x="1064953" y="743974"/>
                  <a:pt x="1114816" y="726510"/>
                  <a:pt x="1114816" y="726510"/>
                </a:cubicBezTo>
                <a:cubicBezTo>
                  <a:pt x="1131517" y="701458"/>
                  <a:pt x="1155399" y="679918"/>
                  <a:pt x="1164920" y="651354"/>
                </a:cubicBezTo>
                <a:lnTo>
                  <a:pt x="1202498" y="538620"/>
                </a:lnTo>
                <a:cubicBezTo>
                  <a:pt x="1206673" y="526094"/>
                  <a:pt x="1212435" y="513989"/>
                  <a:pt x="1215024" y="501042"/>
                </a:cubicBezTo>
                <a:lnTo>
                  <a:pt x="1227550" y="438411"/>
                </a:lnTo>
                <a:cubicBezTo>
                  <a:pt x="1226421" y="410198"/>
                  <a:pt x="1271243" y="168954"/>
                  <a:pt x="1189972" y="87683"/>
                </a:cubicBezTo>
                <a:cubicBezTo>
                  <a:pt x="1179327" y="77038"/>
                  <a:pt x="1164920" y="70982"/>
                  <a:pt x="1152394" y="62631"/>
                </a:cubicBezTo>
                <a:cubicBezTo>
                  <a:pt x="1144043" y="50105"/>
                  <a:pt x="1140108" y="33032"/>
                  <a:pt x="1127342" y="25053"/>
                </a:cubicBezTo>
                <a:cubicBezTo>
                  <a:pt x="1104949" y="11057"/>
                  <a:pt x="1052186" y="0"/>
                  <a:pt x="1052186" y="0"/>
                </a:cubicBezTo>
                <a:lnTo>
                  <a:pt x="526093" y="12527"/>
                </a:lnTo>
                <a:cubicBezTo>
                  <a:pt x="459930" y="15284"/>
                  <a:pt x="463585" y="23229"/>
                  <a:pt x="413359" y="37579"/>
                </a:cubicBezTo>
                <a:cubicBezTo>
                  <a:pt x="396806" y="42308"/>
                  <a:pt x="379807" y="45376"/>
                  <a:pt x="363254" y="50105"/>
                </a:cubicBezTo>
                <a:cubicBezTo>
                  <a:pt x="350558" y="53732"/>
                  <a:pt x="338372" y="59004"/>
                  <a:pt x="325676" y="62631"/>
                </a:cubicBezTo>
                <a:cubicBezTo>
                  <a:pt x="215578" y="94088"/>
                  <a:pt x="328093" y="57650"/>
                  <a:pt x="237994" y="87683"/>
                </a:cubicBezTo>
                <a:cubicBezTo>
                  <a:pt x="210291" y="115386"/>
                  <a:pt x="197716" y="132874"/>
                  <a:pt x="162838" y="150313"/>
                </a:cubicBezTo>
                <a:cubicBezTo>
                  <a:pt x="151028" y="156218"/>
                  <a:pt x="137786" y="158664"/>
                  <a:pt x="125260" y="162839"/>
                </a:cubicBezTo>
                <a:cubicBezTo>
                  <a:pt x="97931" y="244827"/>
                  <a:pt x="135888" y="164357"/>
                  <a:pt x="75156" y="212943"/>
                </a:cubicBezTo>
                <a:cubicBezTo>
                  <a:pt x="45241" y="236875"/>
                  <a:pt x="52706" y="257843"/>
                  <a:pt x="37578" y="288099"/>
                </a:cubicBezTo>
                <a:cubicBezTo>
                  <a:pt x="-10986" y="385227"/>
                  <a:pt x="31484" y="268802"/>
                  <a:pt x="0" y="363255"/>
                </a:cubicBezTo>
                <a:cubicBezTo>
                  <a:pt x="4175" y="430061"/>
                  <a:pt x="3482" y="497350"/>
                  <a:pt x="12526" y="563672"/>
                </a:cubicBezTo>
                <a:cubicBezTo>
                  <a:pt x="27199" y="671275"/>
                  <a:pt x="31561" y="606500"/>
                  <a:pt x="62630" y="676406"/>
                </a:cubicBezTo>
                <a:lnTo>
                  <a:pt x="100208" y="789140"/>
                </a:lnTo>
                <a:lnTo>
                  <a:pt x="137786" y="901874"/>
                </a:lnTo>
                <a:cubicBezTo>
                  <a:pt x="141961" y="914400"/>
                  <a:pt x="142988" y="928467"/>
                  <a:pt x="150312" y="939453"/>
                </a:cubicBezTo>
                <a:cubicBezTo>
                  <a:pt x="167013" y="964505"/>
                  <a:pt x="190895" y="986045"/>
                  <a:pt x="200416" y="1014609"/>
                </a:cubicBezTo>
                <a:cubicBezTo>
                  <a:pt x="214707" y="1057481"/>
                  <a:pt x="233946" y="1137170"/>
                  <a:pt x="275572" y="1164921"/>
                </a:cubicBezTo>
                <a:cubicBezTo>
                  <a:pt x="300624" y="1181622"/>
                  <a:pt x="329438" y="1193735"/>
                  <a:pt x="350728" y="1215025"/>
                </a:cubicBezTo>
                <a:cubicBezTo>
                  <a:pt x="371605" y="1235902"/>
                  <a:pt x="385350" y="1268319"/>
                  <a:pt x="413359" y="1277655"/>
                </a:cubicBezTo>
                <a:cubicBezTo>
                  <a:pt x="438411" y="1286006"/>
                  <a:pt x="462312" y="1299432"/>
                  <a:pt x="488515" y="1302707"/>
                </a:cubicBezTo>
                <a:cubicBezTo>
                  <a:pt x="618019" y="1318895"/>
                  <a:pt x="555399" y="1310472"/>
                  <a:pt x="676405" y="1327759"/>
                </a:cubicBezTo>
                <a:cubicBezTo>
                  <a:pt x="977044" y="1321078"/>
                  <a:pt x="1170022" y="1324345"/>
                  <a:pt x="1440493" y="1302707"/>
                </a:cubicBezTo>
                <a:cubicBezTo>
                  <a:pt x="1512249" y="1296967"/>
                  <a:pt x="1570710" y="1287683"/>
                  <a:pt x="1640909" y="1277655"/>
                </a:cubicBezTo>
                <a:cubicBezTo>
                  <a:pt x="1653435" y="1273480"/>
                  <a:pt x="1665598" y="1267993"/>
                  <a:pt x="1678487" y="1265129"/>
                </a:cubicBezTo>
                <a:cubicBezTo>
                  <a:pt x="1778996" y="1242794"/>
                  <a:pt x="1725090" y="1262873"/>
                  <a:pt x="1816274" y="1240077"/>
                </a:cubicBezTo>
                <a:cubicBezTo>
                  <a:pt x="1829083" y="1236875"/>
                  <a:pt x="1840828" y="1229722"/>
                  <a:pt x="1853852" y="1227551"/>
                </a:cubicBezTo>
                <a:cubicBezTo>
                  <a:pt x="1891147" y="1221335"/>
                  <a:pt x="1929157" y="1220372"/>
                  <a:pt x="1966586" y="1215025"/>
                </a:cubicBezTo>
                <a:cubicBezTo>
                  <a:pt x="1987662" y="1212014"/>
                  <a:pt x="2008173" y="1205736"/>
                  <a:pt x="2029216" y="1202499"/>
                </a:cubicBezTo>
                <a:cubicBezTo>
                  <a:pt x="2062487" y="1197380"/>
                  <a:pt x="2096021" y="1194148"/>
                  <a:pt x="2129424" y="1189973"/>
                </a:cubicBezTo>
                <a:lnTo>
                  <a:pt x="2242159" y="1152395"/>
                </a:lnTo>
                <a:cubicBezTo>
                  <a:pt x="2254685" y="1148220"/>
                  <a:pt x="2266928" y="1143071"/>
                  <a:pt x="2279737" y="1139869"/>
                </a:cubicBezTo>
                <a:cubicBezTo>
                  <a:pt x="2296438" y="1135694"/>
                  <a:pt x="2313352" y="1132290"/>
                  <a:pt x="2329841" y="1127343"/>
                </a:cubicBezTo>
                <a:cubicBezTo>
                  <a:pt x="2355134" y="1119755"/>
                  <a:pt x="2379945" y="1110642"/>
                  <a:pt x="2404997" y="1102291"/>
                </a:cubicBezTo>
                <a:lnTo>
                  <a:pt x="2592887" y="1039661"/>
                </a:lnTo>
                <a:lnTo>
                  <a:pt x="2780778" y="977031"/>
                </a:lnTo>
                <a:lnTo>
                  <a:pt x="2818356" y="964505"/>
                </a:lnTo>
                <a:cubicBezTo>
                  <a:pt x="2830882" y="960330"/>
                  <a:pt x="2843125" y="955181"/>
                  <a:pt x="2855934" y="951979"/>
                </a:cubicBezTo>
                <a:cubicBezTo>
                  <a:pt x="2872635" y="947804"/>
                  <a:pt x="2889485" y="944182"/>
                  <a:pt x="2906038" y="939453"/>
                </a:cubicBezTo>
                <a:cubicBezTo>
                  <a:pt x="2918734" y="935826"/>
                  <a:pt x="2930807" y="930129"/>
                  <a:pt x="2943616" y="926927"/>
                </a:cubicBezTo>
                <a:cubicBezTo>
                  <a:pt x="2964270" y="921763"/>
                  <a:pt x="2985706" y="920002"/>
                  <a:pt x="3006246" y="914400"/>
                </a:cubicBezTo>
                <a:cubicBezTo>
                  <a:pt x="3031723" y="907452"/>
                  <a:pt x="3055783" y="895753"/>
                  <a:pt x="3081402" y="889348"/>
                </a:cubicBezTo>
                <a:cubicBezTo>
                  <a:pt x="3157124" y="870418"/>
                  <a:pt x="3115176" y="882265"/>
                  <a:pt x="3206663" y="851770"/>
                </a:cubicBezTo>
                <a:lnTo>
                  <a:pt x="3319397" y="814192"/>
                </a:lnTo>
                <a:cubicBezTo>
                  <a:pt x="3331923" y="810017"/>
                  <a:pt x="3345989" y="808990"/>
                  <a:pt x="3356975" y="801666"/>
                </a:cubicBezTo>
                <a:cubicBezTo>
                  <a:pt x="3464668" y="729870"/>
                  <a:pt x="3328411" y="815948"/>
                  <a:pt x="3432131" y="764088"/>
                </a:cubicBezTo>
                <a:cubicBezTo>
                  <a:pt x="3445596" y="757355"/>
                  <a:pt x="3456244" y="745769"/>
                  <a:pt x="3469709" y="739036"/>
                </a:cubicBezTo>
                <a:cubicBezTo>
                  <a:pt x="3481519" y="733131"/>
                  <a:pt x="3494549" y="729984"/>
                  <a:pt x="3507287" y="726510"/>
                </a:cubicBezTo>
                <a:cubicBezTo>
                  <a:pt x="3540505" y="717451"/>
                  <a:pt x="3576700" y="716856"/>
                  <a:pt x="3607496" y="701458"/>
                </a:cubicBezTo>
                <a:lnTo>
                  <a:pt x="3632548" y="688932"/>
                </a:lnTo>
              </a:path>
            </a:pathLst>
          </a:custGeom>
          <a:noFill/>
          <a:ln w="3810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13" name="Полилиния 12"/>
          <p:cNvSpPr/>
          <p:nvPr/>
        </p:nvSpPr>
        <p:spPr>
          <a:xfrm>
            <a:off x="1716088" y="5611813"/>
            <a:ext cx="150812" cy="38100"/>
          </a:xfrm>
          <a:custGeom>
            <a:avLst/>
            <a:gdLst>
              <a:gd name="connsiteX0" fmla="*/ 0 w 150312"/>
              <a:gd name="connsiteY0" fmla="*/ 37578 h 37578"/>
              <a:gd name="connsiteX1" fmla="*/ 62630 w 150312"/>
              <a:gd name="connsiteY1" fmla="*/ 12526 h 37578"/>
              <a:gd name="connsiteX2" fmla="*/ 100208 w 150312"/>
              <a:gd name="connsiteY2" fmla="*/ 0 h 37578"/>
              <a:gd name="connsiteX3" fmla="*/ 137786 w 150312"/>
              <a:gd name="connsiteY3" fmla="*/ 12526 h 37578"/>
              <a:gd name="connsiteX4" fmla="*/ 150312 w 150312"/>
              <a:gd name="connsiteY4" fmla="*/ 12526 h 3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312" h="37578">
                <a:moveTo>
                  <a:pt x="0" y="37578"/>
                </a:moveTo>
                <a:cubicBezTo>
                  <a:pt x="20877" y="29227"/>
                  <a:pt x="41577" y="20421"/>
                  <a:pt x="62630" y="12526"/>
                </a:cubicBezTo>
                <a:cubicBezTo>
                  <a:pt x="74993" y="7890"/>
                  <a:pt x="87004" y="0"/>
                  <a:pt x="100208" y="0"/>
                </a:cubicBezTo>
                <a:cubicBezTo>
                  <a:pt x="113412" y="0"/>
                  <a:pt x="124977" y="9324"/>
                  <a:pt x="137786" y="12526"/>
                </a:cubicBezTo>
                <a:cubicBezTo>
                  <a:pt x="141837" y="13539"/>
                  <a:pt x="146137" y="12526"/>
                  <a:pt x="150312" y="12526"/>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14" name="Полилиния 13"/>
          <p:cNvSpPr/>
          <p:nvPr/>
        </p:nvSpPr>
        <p:spPr>
          <a:xfrm>
            <a:off x="1803400" y="5435600"/>
            <a:ext cx="2671763" cy="627063"/>
          </a:xfrm>
          <a:custGeom>
            <a:avLst/>
            <a:gdLst>
              <a:gd name="connsiteX0" fmla="*/ 2480153 w 2671827"/>
              <a:gd name="connsiteY0" fmla="*/ 626301 h 626301"/>
              <a:gd name="connsiteX1" fmla="*/ 2505205 w 2671827"/>
              <a:gd name="connsiteY1" fmla="*/ 563671 h 626301"/>
              <a:gd name="connsiteX2" fmla="*/ 2517731 w 2671827"/>
              <a:gd name="connsiteY2" fmla="*/ 350729 h 626301"/>
              <a:gd name="connsiteX3" fmla="*/ 2592888 w 2671827"/>
              <a:gd name="connsiteY3" fmla="*/ 325677 h 626301"/>
              <a:gd name="connsiteX4" fmla="*/ 2630466 w 2671827"/>
              <a:gd name="connsiteY4" fmla="*/ 300625 h 626301"/>
              <a:gd name="connsiteX5" fmla="*/ 2655518 w 2671827"/>
              <a:gd name="connsiteY5" fmla="*/ 338203 h 626301"/>
              <a:gd name="connsiteX6" fmla="*/ 2655518 w 2671827"/>
              <a:gd name="connsiteY6" fmla="*/ 488515 h 626301"/>
              <a:gd name="connsiteX7" fmla="*/ 2580362 w 2671827"/>
              <a:gd name="connsiteY7" fmla="*/ 538619 h 626301"/>
              <a:gd name="connsiteX8" fmla="*/ 2505205 w 2671827"/>
              <a:gd name="connsiteY8" fmla="*/ 576197 h 626301"/>
              <a:gd name="connsiteX9" fmla="*/ 2480153 w 2671827"/>
              <a:gd name="connsiteY9" fmla="*/ 613775 h 626301"/>
              <a:gd name="connsiteX10" fmla="*/ 2066794 w 2671827"/>
              <a:gd name="connsiteY10" fmla="*/ 601249 h 626301"/>
              <a:gd name="connsiteX11" fmla="*/ 2016690 w 2671827"/>
              <a:gd name="connsiteY11" fmla="*/ 588723 h 626301"/>
              <a:gd name="connsiteX12" fmla="*/ 1929008 w 2671827"/>
              <a:gd name="connsiteY12" fmla="*/ 576197 h 626301"/>
              <a:gd name="connsiteX13" fmla="*/ 1778696 w 2671827"/>
              <a:gd name="connsiteY13" fmla="*/ 538619 h 626301"/>
              <a:gd name="connsiteX14" fmla="*/ 1703540 w 2671827"/>
              <a:gd name="connsiteY14" fmla="*/ 513567 h 626301"/>
              <a:gd name="connsiteX15" fmla="*/ 1653436 w 2671827"/>
              <a:gd name="connsiteY15" fmla="*/ 501041 h 626301"/>
              <a:gd name="connsiteX16" fmla="*/ 1615857 w 2671827"/>
              <a:gd name="connsiteY16" fmla="*/ 488515 h 626301"/>
              <a:gd name="connsiteX17" fmla="*/ 1540701 w 2671827"/>
              <a:gd name="connsiteY17" fmla="*/ 475989 h 626301"/>
              <a:gd name="connsiteX18" fmla="*/ 1503123 w 2671827"/>
              <a:gd name="connsiteY18" fmla="*/ 463463 h 626301"/>
              <a:gd name="connsiteX19" fmla="*/ 1453019 w 2671827"/>
              <a:gd name="connsiteY19" fmla="*/ 450937 h 626301"/>
              <a:gd name="connsiteX20" fmla="*/ 1340285 w 2671827"/>
              <a:gd name="connsiteY20" fmla="*/ 413359 h 626301"/>
              <a:gd name="connsiteX21" fmla="*/ 1302707 w 2671827"/>
              <a:gd name="connsiteY21" fmla="*/ 400833 h 626301"/>
              <a:gd name="connsiteX22" fmla="*/ 1252603 w 2671827"/>
              <a:gd name="connsiteY22" fmla="*/ 388307 h 626301"/>
              <a:gd name="connsiteX23" fmla="*/ 1215025 w 2671827"/>
              <a:gd name="connsiteY23" fmla="*/ 375781 h 626301"/>
              <a:gd name="connsiteX24" fmla="*/ 1127342 w 2671827"/>
              <a:gd name="connsiteY24" fmla="*/ 363255 h 626301"/>
              <a:gd name="connsiteX25" fmla="*/ 1052186 w 2671827"/>
              <a:gd name="connsiteY25" fmla="*/ 338203 h 626301"/>
              <a:gd name="connsiteX26" fmla="*/ 901874 w 2671827"/>
              <a:gd name="connsiteY26" fmla="*/ 313151 h 626301"/>
              <a:gd name="connsiteX27" fmla="*/ 764088 w 2671827"/>
              <a:gd name="connsiteY27" fmla="*/ 288099 h 626301"/>
              <a:gd name="connsiteX28" fmla="*/ 576197 w 2671827"/>
              <a:gd name="connsiteY28" fmla="*/ 263046 h 626301"/>
              <a:gd name="connsiteX29" fmla="*/ 463463 w 2671827"/>
              <a:gd name="connsiteY29" fmla="*/ 225468 h 626301"/>
              <a:gd name="connsiteX30" fmla="*/ 425885 w 2671827"/>
              <a:gd name="connsiteY30" fmla="*/ 212942 h 626301"/>
              <a:gd name="connsiteX31" fmla="*/ 388307 w 2671827"/>
              <a:gd name="connsiteY31" fmla="*/ 187890 h 626301"/>
              <a:gd name="connsiteX32" fmla="*/ 313151 w 2671827"/>
              <a:gd name="connsiteY32" fmla="*/ 162838 h 626301"/>
              <a:gd name="connsiteX33" fmla="*/ 200416 w 2671827"/>
              <a:gd name="connsiteY33" fmla="*/ 125260 h 626301"/>
              <a:gd name="connsiteX34" fmla="*/ 162838 w 2671827"/>
              <a:gd name="connsiteY34" fmla="*/ 112734 h 626301"/>
              <a:gd name="connsiteX35" fmla="*/ 125260 w 2671827"/>
              <a:gd name="connsiteY35" fmla="*/ 100208 h 626301"/>
              <a:gd name="connsiteX36" fmla="*/ 50104 w 2671827"/>
              <a:gd name="connsiteY36" fmla="*/ 50104 h 626301"/>
              <a:gd name="connsiteX37" fmla="*/ 0 w 2671827"/>
              <a:gd name="connsiteY37" fmla="*/ 0 h 62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671827" h="626301">
                <a:moveTo>
                  <a:pt x="2480153" y="626301"/>
                </a:moveTo>
                <a:cubicBezTo>
                  <a:pt x="2488504" y="605424"/>
                  <a:pt x="2502167" y="585950"/>
                  <a:pt x="2505205" y="563671"/>
                </a:cubicBezTo>
                <a:cubicBezTo>
                  <a:pt x="2514812" y="493220"/>
                  <a:pt x="2493150" y="417448"/>
                  <a:pt x="2517731" y="350729"/>
                </a:cubicBezTo>
                <a:cubicBezTo>
                  <a:pt x="2526860" y="325950"/>
                  <a:pt x="2570916" y="340325"/>
                  <a:pt x="2592888" y="325677"/>
                </a:cubicBezTo>
                <a:lnTo>
                  <a:pt x="2630466" y="300625"/>
                </a:lnTo>
                <a:cubicBezTo>
                  <a:pt x="2638817" y="313151"/>
                  <a:pt x="2648785" y="324738"/>
                  <a:pt x="2655518" y="338203"/>
                </a:cubicBezTo>
                <a:cubicBezTo>
                  <a:pt x="2677304" y="381775"/>
                  <a:pt x="2677223" y="448206"/>
                  <a:pt x="2655518" y="488515"/>
                </a:cubicBezTo>
                <a:cubicBezTo>
                  <a:pt x="2641243" y="515025"/>
                  <a:pt x="2605414" y="521918"/>
                  <a:pt x="2580362" y="538619"/>
                </a:cubicBezTo>
                <a:cubicBezTo>
                  <a:pt x="2531798" y="570995"/>
                  <a:pt x="2557066" y="558911"/>
                  <a:pt x="2505205" y="576197"/>
                </a:cubicBezTo>
                <a:cubicBezTo>
                  <a:pt x="2496854" y="588723"/>
                  <a:pt x="2495183" y="612916"/>
                  <a:pt x="2480153" y="613775"/>
                </a:cubicBezTo>
                <a:cubicBezTo>
                  <a:pt x="2342528" y="621639"/>
                  <a:pt x="2204443" y="608689"/>
                  <a:pt x="2066794" y="601249"/>
                </a:cubicBezTo>
                <a:cubicBezTo>
                  <a:pt x="2049604" y="600320"/>
                  <a:pt x="2033628" y="591803"/>
                  <a:pt x="2016690" y="588723"/>
                </a:cubicBezTo>
                <a:cubicBezTo>
                  <a:pt x="1987642" y="583442"/>
                  <a:pt x="1958235" y="580372"/>
                  <a:pt x="1929008" y="576197"/>
                </a:cubicBezTo>
                <a:cubicBezTo>
                  <a:pt x="1724531" y="508038"/>
                  <a:pt x="1981104" y="589221"/>
                  <a:pt x="1778696" y="538619"/>
                </a:cubicBezTo>
                <a:cubicBezTo>
                  <a:pt x="1753077" y="532214"/>
                  <a:pt x="1729159" y="519972"/>
                  <a:pt x="1703540" y="513567"/>
                </a:cubicBezTo>
                <a:cubicBezTo>
                  <a:pt x="1686839" y="509392"/>
                  <a:pt x="1669989" y="505770"/>
                  <a:pt x="1653436" y="501041"/>
                </a:cubicBezTo>
                <a:cubicBezTo>
                  <a:pt x="1640740" y="497414"/>
                  <a:pt x="1628746" y="491379"/>
                  <a:pt x="1615857" y="488515"/>
                </a:cubicBezTo>
                <a:cubicBezTo>
                  <a:pt x="1591064" y="483006"/>
                  <a:pt x="1565494" y="481499"/>
                  <a:pt x="1540701" y="475989"/>
                </a:cubicBezTo>
                <a:cubicBezTo>
                  <a:pt x="1527812" y="473125"/>
                  <a:pt x="1515819" y="467090"/>
                  <a:pt x="1503123" y="463463"/>
                </a:cubicBezTo>
                <a:cubicBezTo>
                  <a:pt x="1486570" y="458734"/>
                  <a:pt x="1469508" y="455884"/>
                  <a:pt x="1453019" y="450937"/>
                </a:cubicBezTo>
                <a:lnTo>
                  <a:pt x="1340285" y="413359"/>
                </a:lnTo>
                <a:cubicBezTo>
                  <a:pt x="1327759" y="409184"/>
                  <a:pt x="1315516" y="404035"/>
                  <a:pt x="1302707" y="400833"/>
                </a:cubicBezTo>
                <a:cubicBezTo>
                  <a:pt x="1286006" y="396658"/>
                  <a:pt x="1269156" y="393036"/>
                  <a:pt x="1252603" y="388307"/>
                </a:cubicBezTo>
                <a:cubicBezTo>
                  <a:pt x="1239907" y="384680"/>
                  <a:pt x="1227972" y="378370"/>
                  <a:pt x="1215025" y="375781"/>
                </a:cubicBezTo>
                <a:cubicBezTo>
                  <a:pt x="1186074" y="369991"/>
                  <a:pt x="1156570" y="367430"/>
                  <a:pt x="1127342" y="363255"/>
                </a:cubicBezTo>
                <a:cubicBezTo>
                  <a:pt x="1102290" y="354904"/>
                  <a:pt x="1078234" y="342544"/>
                  <a:pt x="1052186" y="338203"/>
                </a:cubicBezTo>
                <a:cubicBezTo>
                  <a:pt x="1002082" y="329852"/>
                  <a:pt x="950062" y="329214"/>
                  <a:pt x="901874" y="313151"/>
                </a:cubicBezTo>
                <a:cubicBezTo>
                  <a:pt x="830508" y="289362"/>
                  <a:pt x="882122" y="303837"/>
                  <a:pt x="764088" y="288099"/>
                </a:cubicBezTo>
                <a:cubicBezTo>
                  <a:pt x="504788" y="253525"/>
                  <a:pt x="863377" y="298944"/>
                  <a:pt x="576197" y="263046"/>
                </a:cubicBezTo>
                <a:lnTo>
                  <a:pt x="463463" y="225468"/>
                </a:lnTo>
                <a:cubicBezTo>
                  <a:pt x="450937" y="221293"/>
                  <a:pt x="436871" y="220266"/>
                  <a:pt x="425885" y="212942"/>
                </a:cubicBezTo>
                <a:cubicBezTo>
                  <a:pt x="413359" y="204591"/>
                  <a:pt x="402064" y="194004"/>
                  <a:pt x="388307" y="187890"/>
                </a:cubicBezTo>
                <a:cubicBezTo>
                  <a:pt x="364176" y="177165"/>
                  <a:pt x="338203" y="171189"/>
                  <a:pt x="313151" y="162838"/>
                </a:cubicBezTo>
                <a:lnTo>
                  <a:pt x="200416" y="125260"/>
                </a:lnTo>
                <a:lnTo>
                  <a:pt x="162838" y="112734"/>
                </a:lnTo>
                <a:cubicBezTo>
                  <a:pt x="150312" y="108559"/>
                  <a:pt x="136246" y="107532"/>
                  <a:pt x="125260" y="100208"/>
                </a:cubicBezTo>
                <a:lnTo>
                  <a:pt x="50104" y="50104"/>
                </a:lnTo>
                <a:cubicBezTo>
                  <a:pt x="19873" y="4758"/>
                  <a:pt x="38517" y="19259"/>
                  <a:pt x="0" y="0"/>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15" name="Полилиния 14"/>
          <p:cNvSpPr/>
          <p:nvPr/>
        </p:nvSpPr>
        <p:spPr>
          <a:xfrm>
            <a:off x="1816100" y="5686425"/>
            <a:ext cx="3081338" cy="550863"/>
          </a:xfrm>
          <a:custGeom>
            <a:avLst/>
            <a:gdLst>
              <a:gd name="connsiteX0" fmla="*/ 2868460 w 3081403"/>
              <a:gd name="connsiteY0" fmla="*/ 388307 h 551146"/>
              <a:gd name="connsiteX1" fmla="*/ 2943616 w 3081403"/>
              <a:gd name="connsiteY1" fmla="*/ 288099 h 551146"/>
              <a:gd name="connsiteX2" fmla="*/ 3006247 w 3081403"/>
              <a:gd name="connsiteY2" fmla="*/ 187891 h 551146"/>
              <a:gd name="connsiteX3" fmla="*/ 3043825 w 3081403"/>
              <a:gd name="connsiteY3" fmla="*/ 175365 h 551146"/>
              <a:gd name="connsiteX4" fmla="*/ 3081403 w 3081403"/>
              <a:gd name="connsiteY4" fmla="*/ 100209 h 551146"/>
              <a:gd name="connsiteX5" fmla="*/ 3068877 w 3081403"/>
              <a:gd name="connsiteY5" fmla="*/ 62631 h 551146"/>
              <a:gd name="connsiteX6" fmla="*/ 3031299 w 3081403"/>
              <a:gd name="connsiteY6" fmla="*/ 50105 h 551146"/>
              <a:gd name="connsiteX7" fmla="*/ 3006247 w 3081403"/>
              <a:gd name="connsiteY7" fmla="*/ 25052 h 551146"/>
              <a:gd name="connsiteX8" fmla="*/ 2931090 w 3081403"/>
              <a:gd name="connsiteY8" fmla="*/ 12526 h 551146"/>
              <a:gd name="connsiteX9" fmla="*/ 2743200 w 3081403"/>
              <a:gd name="connsiteY9" fmla="*/ 0 h 551146"/>
              <a:gd name="connsiteX10" fmla="*/ 2693096 w 3081403"/>
              <a:gd name="connsiteY10" fmla="*/ 12526 h 551146"/>
              <a:gd name="connsiteX11" fmla="*/ 2718148 w 3081403"/>
              <a:gd name="connsiteY11" fmla="*/ 100209 h 551146"/>
              <a:gd name="connsiteX12" fmla="*/ 2768252 w 3081403"/>
              <a:gd name="connsiteY12" fmla="*/ 175365 h 551146"/>
              <a:gd name="connsiteX13" fmla="*/ 2793304 w 3081403"/>
              <a:gd name="connsiteY13" fmla="*/ 212943 h 551146"/>
              <a:gd name="connsiteX14" fmla="*/ 2805830 w 3081403"/>
              <a:gd name="connsiteY14" fmla="*/ 250521 h 551146"/>
              <a:gd name="connsiteX15" fmla="*/ 2843408 w 3081403"/>
              <a:gd name="connsiteY15" fmla="*/ 275573 h 551146"/>
              <a:gd name="connsiteX16" fmla="*/ 2855934 w 3081403"/>
              <a:gd name="connsiteY16" fmla="*/ 313151 h 551146"/>
              <a:gd name="connsiteX17" fmla="*/ 2893512 w 3081403"/>
              <a:gd name="connsiteY17" fmla="*/ 350729 h 551146"/>
              <a:gd name="connsiteX18" fmla="*/ 2880986 w 3081403"/>
              <a:gd name="connsiteY18" fmla="*/ 425885 h 551146"/>
              <a:gd name="connsiteX19" fmla="*/ 2868460 w 3081403"/>
              <a:gd name="connsiteY19" fmla="*/ 463463 h 551146"/>
              <a:gd name="connsiteX20" fmla="*/ 2830882 w 3081403"/>
              <a:gd name="connsiteY20" fmla="*/ 475989 h 551146"/>
              <a:gd name="connsiteX21" fmla="*/ 2730674 w 3081403"/>
              <a:gd name="connsiteY21" fmla="*/ 526094 h 551146"/>
              <a:gd name="connsiteX22" fmla="*/ 2693096 w 3081403"/>
              <a:gd name="connsiteY22" fmla="*/ 538620 h 551146"/>
              <a:gd name="connsiteX23" fmla="*/ 2655518 w 3081403"/>
              <a:gd name="connsiteY23" fmla="*/ 551146 h 551146"/>
              <a:gd name="connsiteX24" fmla="*/ 2229633 w 3081403"/>
              <a:gd name="connsiteY24" fmla="*/ 538620 h 551146"/>
              <a:gd name="connsiteX25" fmla="*/ 2179529 w 3081403"/>
              <a:gd name="connsiteY25" fmla="*/ 526094 h 551146"/>
              <a:gd name="connsiteX26" fmla="*/ 2004164 w 3081403"/>
              <a:gd name="connsiteY26" fmla="*/ 488516 h 551146"/>
              <a:gd name="connsiteX27" fmla="*/ 1929008 w 3081403"/>
              <a:gd name="connsiteY27" fmla="*/ 463463 h 551146"/>
              <a:gd name="connsiteX28" fmla="*/ 1891430 w 3081403"/>
              <a:gd name="connsiteY28" fmla="*/ 450937 h 551146"/>
              <a:gd name="connsiteX29" fmla="*/ 1853852 w 3081403"/>
              <a:gd name="connsiteY29" fmla="*/ 425885 h 551146"/>
              <a:gd name="connsiteX30" fmla="*/ 1778696 w 3081403"/>
              <a:gd name="connsiteY30" fmla="*/ 400833 h 551146"/>
              <a:gd name="connsiteX31" fmla="*/ 1703540 w 3081403"/>
              <a:gd name="connsiteY31" fmla="*/ 375781 h 551146"/>
              <a:gd name="connsiteX32" fmla="*/ 1665962 w 3081403"/>
              <a:gd name="connsiteY32" fmla="*/ 363255 h 551146"/>
              <a:gd name="connsiteX33" fmla="*/ 1628384 w 3081403"/>
              <a:gd name="connsiteY33" fmla="*/ 350729 h 551146"/>
              <a:gd name="connsiteX34" fmla="*/ 1478071 w 3081403"/>
              <a:gd name="connsiteY34" fmla="*/ 325677 h 551146"/>
              <a:gd name="connsiteX35" fmla="*/ 1427967 w 3081403"/>
              <a:gd name="connsiteY35" fmla="*/ 313151 h 551146"/>
              <a:gd name="connsiteX36" fmla="*/ 1327759 w 3081403"/>
              <a:gd name="connsiteY36" fmla="*/ 300625 h 551146"/>
              <a:gd name="connsiteX37" fmla="*/ 1252603 w 3081403"/>
              <a:gd name="connsiteY37" fmla="*/ 288099 h 551146"/>
              <a:gd name="connsiteX38" fmla="*/ 1189973 w 3081403"/>
              <a:gd name="connsiteY38" fmla="*/ 275573 h 551146"/>
              <a:gd name="connsiteX39" fmla="*/ 1014608 w 3081403"/>
              <a:gd name="connsiteY39" fmla="*/ 263047 h 551146"/>
              <a:gd name="connsiteX40" fmla="*/ 789140 w 3081403"/>
              <a:gd name="connsiteY40" fmla="*/ 237995 h 551146"/>
              <a:gd name="connsiteX41" fmla="*/ 688931 w 3081403"/>
              <a:gd name="connsiteY41" fmla="*/ 225469 h 551146"/>
              <a:gd name="connsiteX42" fmla="*/ 263047 w 3081403"/>
              <a:gd name="connsiteY42" fmla="*/ 200417 h 551146"/>
              <a:gd name="connsiteX43" fmla="*/ 0 w 3081403"/>
              <a:gd name="connsiteY43" fmla="*/ 200417 h 55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81403" h="551146">
                <a:moveTo>
                  <a:pt x="2868460" y="388307"/>
                </a:moveTo>
                <a:cubicBezTo>
                  <a:pt x="2874848" y="380322"/>
                  <a:pt x="2933645" y="310533"/>
                  <a:pt x="2943616" y="288099"/>
                </a:cubicBezTo>
                <a:cubicBezTo>
                  <a:pt x="2976258" y="214655"/>
                  <a:pt x="2945083" y="218473"/>
                  <a:pt x="3006247" y="187891"/>
                </a:cubicBezTo>
                <a:cubicBezTo>
                  <a:pt x="3018057" y="181986"/>
                  <a:pt x="3031299" y="179540"/>
                  <a:pt x="3043825" y="175365"/>
                </a:cubicBezTo>
                <a:cubicBezTo>
                  <a:pt x="3056491" y="156366"/>
                  <a:pt x="3081403" y="126139"/>
                  <a:pt x="3081403" y="100209"/>
                </a:cubicBezTo>
                <a:cubicBezTo>
                  <a:pt x="3081403" y="87005"/>
                  <a:pt x="3078213" y="71967"/>
                  <a:pt x="3068877" y="62631"/>
                </a:cubicBezTo>
                <a:cubicBezTo>
                  <a:pt x="3059541" y="53295"/>
                  <a:pt x="3043825" y="54280"/>
                  <a:pt x="3031299" y="50105"/>
                </a:cubicBezTo>
                <a:cubicBezTo>
                  <a:pt x="3022948" y="41754"/>
                  <a:pt x="3017305" y="29199"/>
                  <a:pt x="3006247" y="25052"/>
                </a:cubicBezTo>
                <a:cubicBezTo>
                  <a:pt x="2982466" y="16134"/>
                  <a:pt x="2956373" y="14934"/>
                  <a:pt x="2931090" y="12526"/>
                </a:cubicBezTo>
                <a:cubicBezTo>
                  <a:pt x="2868604" y="6575"/>
                  <a:pt x="2805830" y="4175"/>
                  <a:pt x="2743200" y="0"/>
                </a:cubicBezTo>
                <a:cubicBezTo>
                  <a:pt x="2726499" y="4175"/>
                  <a:pt x="2701953" y="-2236"/>
                  <a:pt x="2693096" y="12526"/>
                </a:cubicBezTo>
                <a:cubicBezTo>
                  <a:pt x="2691225" y="15645"/>
                  <a:pt x="2713676" y="92159"/>
                  <a:pt x="2718148" y="100209"/>
                </a:cubicBezTo>
                <a:cubicBezTo>
                  <a:pt x="2732770" y="126529"/>
                  <a:pt x="2751551" y="150313"/>
                  <a:pt x="2768252" y="175365"/>
                </a:cubicBezTo>
                <a:cubicBezTo>
                  <a:pt x="2776603" y="187891"/>
                  <a:pt x="2788543" y="198661"/>
                  <a:pt x="2793304" y="212943"/>
                </a:cubicBezTo>
                <a:cubicBezTo>
                  <a:pt x="2797479" y="225469"/>
                  <a:pt x="2797582" y="240211"/>
                  <a:pt x="2805830" y="250521"/>
                </a:cubicBezTo>
                <a:cubicBezTo>
                  <a:pt x="2815234" y="262276"/>
                  <a:pt x="2830882" y="267222"/>
                  <a:pt x="2843408" y="275573"/>
                </a:cubicBezTo>
                <a:cubicBezTo>
                  <a:pt x="2847583" y="288099"/>
                  <a:pt x="2848610" y="302165"/>
                  <a:pt x="2855934" y="313151"/>
                </a:cubicBezTo>
                <a:cubicBezTo>
                  <a:pt x="2865760" y="327890"/>
                  <a:pt x="2889669" y="333436"/>
                  <a:pt x="2893512" y="350729"/>
                </a:cubicBezTo>
                <a:cubicBezTo>
                  <a:pt x="2899022" y="375522"/>
                  <a:pt x="2886496" y="401092"/>
                  <a:pt x="2880986" y="425885"/>
                </a:cubicBezTo>
                <a:cubicBezTo>
                  <a:pt x="2878122" y="438774"/>
                  <a:pt x="2877796" y="454127"/>
                  <a:pt x="2868460" y="463463"/>
                </a:cubicBezTo>
                <a:cubicBezTo>
                  <a:pt x="2859124" y="472799"/>
                  <a:pt x="2843408" y="471814"/>
                  <a:pt x="2830882" y="475989"/>
                </a:cubicBezTo>
                <a:cubicBezTo>
                  <a:pt x="2787158" y="519715"/>
                  <a:pt x="2817034" y="497307"/>
                  <a:pt x="2730674" y="526094"/>
                </a:cubicBezTo>
                <a:lnTo>
                  <a:pt x="2693096" y="538620"/>
                </a:lnTo>
                <a:lnTo>
                  <a:pt x="2655518" y="551146"/>
                </a:lnTo>
                <a:cubicBezTo>
                  <a:pt x="2513556" y="546971"/>
                  <a:pt x="2371460" y="546085"/>
                  <a:pt x="2229633" y="538620"/>
                </a:cubicBezTo>
                <a:cubicBezTo>
                  <a:pt x="2212441" y="537715"/>
                  <a:pt x="2196410" y="529470"/>
                  <a:pt x="2179529" y="526094"/>
                </a:cubicBezTo>
                <a:cubicBezTo>
                  <a:pt x="2100697" y="510328"/>
                  <a:pt x="2087954" y="516447"/>
                  <a:pt x="2004164" y="488516"/>
                </a:cubicBezTo>
                <a:lnTo>
                  <a:pt x="1929008" y="463463"/>
                </a:lnTo>
                <a:cubicBezTo>
                  <a:pt x="1916482" y="459288"/>
                  <a:pt x="1902416" y="458261"/>
                  <a:pt x="1891430" y="450937"/>
                </a:cubicBezTo>
                <a:cubicBezTo>
                  <a:pt x="1878904" y="442586"/>
                  <a:pt x="1867609" y="431999"/>
                  <a:pt x="1853852" y="425885"/>
                </a:cubicBezTo>
                <a:cubicBezTo>
                  <a:pt x="1829721" y="415160"/>
                  <a:pt x="1803748" y="409184"/>
                  <a:pt x="1778696" y="400833"/>
                </a:cubicBezTo>
                <a:lnTo>
                  <a:pt x="1703540" y="375781"/>
                </a:lnTo>
                <a:lnTo>
                  <a:pt x="1665962" y="363255"/>
                </a:lnTo>
                <a:cubicBezTo>
                  <a:pt x="1653436" y="359080"/>
                  <a:pt x="1641408" y="352900"/>
                  <a:pt x="1628384" y="350729"/>
                </a:cubicBezTo>
                <a:cubicBezTo>
                  <a:pt x="1578280" y="342378"/>
                  <a:pt x="1527350" y="337997"/>
                  <a:pt x="1478071" y="325677"/>
                </a:cubicBezTo>
                <a:cubicBezTo>
                  <a:pt x="1461370" y="321502"/>
                  <a:pt x="1444948" y="315981"/>
                  <a:pt x="1427967" y="313151"/>
                </a:cubicBezTo>
                <a:cubicBezTo>
                  <a:pt x="1394762" y="307617"/>
                  <a:pt x="1361083" y="305386"/>
                  <a:pt x="1327759" y="300625"/>
                </a:cubicBezTo>
                <a:cubicBezTo>
                  <a:pt x="1302617" y="297033"/>
                  <a:pt x="1277591" y="292642"/>
                  <a:pt x="1252603" y="288099"/>
                </a:cubicBezTo>
                <a:cubicBezTo>
                  <a:pt x="1231656" y="284291"/>
                  <a:pt x="1211146" y="277802"/>
                  <a:pt x="1189973" y="275573"/>
                </a:cubicBezTo>
                <a:cubicBezTo>
                  <a:pt x="1131691" y="269438"/>
                  <a:pt x="1073063" y="267222"/>
                  <a:pt x="1014608" y="263047"/>
                </a:cubicBezTo>
                <a:cubicBezTo>
                  <a:pt x="886011" y="237328"/>
                  <a:pt x="1005384" y="258590"/>
                  <a:pt x="789140" y="237995"/>
                </a:cubicBezTo>
                <a:cubicBezTo>
                  <a:pt x="755629" y="234803"/>
                  <a:pt x="722467" y="228385"/>
                  <a:pt x="688931" y="225469"/>
                </a:cubicBezTo>
                <a:cubicBezTo>
                  <a:pt x="615219" y="219059"/>
                  <a:pt x="318900" y="201813"/>
                  <a:pt x="263047" y="200417"/>
                </a:cubicBezTo>
                <a:cubicBezTo>
                  <a:pt x="175392" y="198226"/>
                  <a:pt x="87682" y="200417"/>
                  <a:pt x="0" y="200417"/>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79971" name="TextBox 98"/>
          <p:cNvSpPr txBox="1">
            <a:spLocks noChangeArrowheads="1"/>
          </p:cNvSpPr>
          <p:nvPr/>
        </p:nvSpPr>
        <p:spPr bwMode="auto">
          <a:xfrm>
            <a:off x="5043488" y="930275"/>
            <a:ext cx="46513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4400"/>
              <a:t>*</a:t>
            </a:r>
          </a:p>
        </p:txBody>
      </p:sp>
    </p:spTree>
    <p:extLst>
      <p:ext uri="{BB962C8B-B14F-4D97-AF65-F5344CB8AC3E}">
        <p14:creationId xmlns:p14="http://schemas.microsoft.com/office/powerpoint/2010/main" val="38926973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par>
                          <p:cTn id="17" fill="hold" nodeType="afterGroup">
                            <p:stCondLst>
                              <p:cond delay="0"/>
                            </p:stCondLst>
                            <p:childTnLst>
                              <p:par>
                                <p:cTn id="18" presetID="22" presetClass="entr" presetSubtype="8"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par>
                          <p:cTn id="21" fill="hold" nodeType="afterGroup">
                            <p:stCondLst>
                              <p:cond delay="500"/>
                            </p:stCondLst>
                            <p:childTnLst>
                              <p:par>
                                <p:cTn id="22" presetID="22" presetClass="entr" presetSubtype="8"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par>
                          <p:cTn id="29" fill="hold" nodeType="afterGroup">
                            <p:stCondLst>
                              <p:cond delay="0"/>
                            </p:stCondLst>
                            <p:childTnLst>
                              <p:par>
                                <p:cTn id="30" presetID="22" presetClass="entr" presetSubtype="2"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right)">
                                      <p:cBhvr>
                                        <p:cTn id="32" dur="500"/>
                                        <p:tgtEl>
                                          <p:spTgt spid="14"/>
                                        </p:tgtEl>
                                      </p:cBhvr>
                                    </p:animEffect>
                                  </p:childTnLst>
                                </p:cTn>
                              </p:par>
                            </p:childTnLst>
                          </p:cTn>
                        </p:par>
                        <p:par>
                          <p:cTn id="33" fill="hold" nodeType="afterGroup">
                            <p:stCondLst>
                              <p:cond delay="500"/>
                            </p:stCondLst>
                            <p:childTnLst>
                              <p:par>
                                <p:cTn id="34" presetID="22" presetClass="entr" presetSubtype="2"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right)">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Oval 46"/>
          <p:cNvSpPr>
            <a:spLocks noChangeArrowheads="1"/>
          </p:cNvSpPr>
          <p:nvPr/>
        </p:nvSpPr>
        <p:spPr bwMode="auto">
          <a:xfrm>
            <a:off x="534988" y="3133725"/>
            <a:ext cx="1368425" cy="431800"/>
          </a:xfrm>
          <a:prstGeom prst="ellipse">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ru-RU" altLang="ru-RU" smtClean="0">
              <a:solidFill>
                <a:prstClr val="black"/>
              </a:solidFill>
            </a:endParaRPr>
          </a:p>
        </p:txBody>
      </p:sp>
      <p:sp>
        <p:nvSpPr>
          <p:cNvPr id="26627" name="Oval 20"/>
          <p:cNvSpPr>
            <a:spLocks noChangeArrowheads="1"/>
          </p:cNvSpPr>
          <p:nvPr/>
        </p:nvSpPr>
        <p:spPr bwMode="auto">
          <a:xfrm>
            <a:off x="3527425" y="1196975"/>
            <a:ext cx="1584325" cy="431800"/>
          </a:xfrm>
          <a:prstGeom prst="ellipse">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ru-RU" altLang="ru-RU" smtClean="0">
              <a:solidFill>
                <a:prstClr val="black"/>
              </a:solidFill>
            </a:endParaRPr>
          </a:p>
        </p:txBody>
      </p:sp>
      <p:sp>
        <p:nvSpPr>
          <p:cNvPr id="80900" name="Rectangle 2"/>
          <p:cNvSpPr>
            <a:spLocks noGrp="1" noChangeArrowheads="1"/>
          </p:cNvSpPr>
          <p:nvPr>
            <p:ph type="title"/>
          </p:nvPr>
        </p:nvSpPr>
        <p:spPr>
          <a:xfrm>
            <a:off x="0" y="0"/>
            <a:ext cx="9144000" cy="620713"/>
          </a:xfrm>
        </p:spPr>
        <p:txBody>
          <a:bodyPr>
            <a:normAutofit fontScale="90000"/>
          </a:bodyPr>
          <a:lstStyle/>
          <a:p>
            <a:pPr eaLnBrk="1" hangingPunct="1"/>
            <a:r>
              <a:rPr lang="en-US" altLang="ru-RU" sz="3600" b="1" smtClean="0"/>
              <a:t>Fatty acid synthesis reactions</a:t>
            </a:r>
            <a:endParaRPr lang="ru-RU" altLang="ru-RU" sz="3600" b="1" smtClean="0"/>
          </a:p>
        </p:txBody>
      </p:sp>
      <p:sp>
        <p:nvSpPr>
          <p:cNvPr id="80901" name="Text Box 4"/>
          <p:cNvSpPr txBox="1">
            <a:spLocks noChangeArrowheads="1"/>
          </p:cNvSpPr>
          <p:nvPr/>
        </p:nvSpPr>
        <p:spPr bwMode="auto">
          <a:xfrm>
            <a:off x="1439863" y="1484313"/>
            <a:ext cx="720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CH</a:t>
            </a:r>
            <a:r>
              <a:rPr lang="ru-RU" altLang="ru-RU" sz="1800" b="1" baseline="-25000">
                <a:solidFill>
                  <a:srgbClr val="000000"/>
                </a:solidFill>
                <a:latin typeface="Arial" panose="020B0604020202020204" pitchFamily="34" charset="0"/>
              </a:rPr>
              <a:t>2</a:t>
            </a:r>
          </a:p>
        </p:txBody>
      </p:sp>
      <p:sp>
        <p:nvSpPr>
          <p:cNvPr id="80902" name="Text Box 5"/>
          <p:cNvSpPr txBox="1">
            <a:spLocks noChangeArrowheads="1"/>
          </p:cNvSpPr>
          <p:nvPr/>
        </p:nvSpPr>
        <p:spPr bwMode="auto">
          <a:xfrm>
            <a:off x="2232025" y="1484313"/>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C</a:t>
            </a:r>
            <a:endParaRPr lang="ru-RU" altLang="ru-RU" sz="1800" b="1" baseline="-25000">
              <a:solidFill>
                <a:srgbClr val="000000"/>
              </a:solidFill>
              <a:latin typeface="Arial" panose="020B0604020202020204" pitchFamily="34" charset="0"/>
            </a:endParaRPr>
          </a:p>
        </p:txBody>
      </p:sp>
      <p:sp>
        <p:nvSpPr>
          <p:cNvPr id="80903" name="Text Box 6"/>
          <p:cNvSpPr txBox="1">
            <a:spLocks noChangeArrowheads="1"/>
          </p:cNvSpPr>
          <p:nvPr/>
        </p:nvSpPr>
        <p:spPr bwMode="auto">
          <a:xfrm>
            <a:off x="2232025" y="1016000"/>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O</a:t>
            </a:r>
            <a:endParaRPr lang="ru-RU" altLang="ru-RU" sz="1800" b="1" baseline="-25000">
              <a:solidFill>
                <a:srgbClr val="000000"/>
              </a:solidFill>
              <a:latin typeface="Arial" panose="020B0604020202020204" pitchFamily="34" charset="0"/>
            </a:endParaRPr>
          </a:p>
        </p:txBody>
      </p:sp>
      <p:sp>
        <p:nvSpPr>
          <p:cNvPr id="80904" name="Text Box 7"/>
          <p:cNvSpPr txBox="1">
            <a:spLocks noChangeArrowheads="1"/>
          </p:cNvSpPr>
          <p:nvPr/>
        </p:nvSpPr>
        <p:spPr bwMode="auto">
          <a:xfrm>
            <a:off x="2376488" y="1512888"/>
            <a:ext cx="11525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 </a:t>
            </a:r>
            <a:r>
              <a:rPr lang="en-US" altLang="ru-RU" sz="1800" b="1">
                <a:solidFill>
                  <a:srgbClr val="000000"/>
                </a:solidFill>
                <a:latin typeface="Arial" panose="020B0604020202020204" pitchFamily="34" charset="0"/>
              </a:rPr>
              <a:t>~ S-C</a:t>
            </a:r>
            <a:r>
              <a:rPr lang="ru-RU" altLang="ru-RU" sz="1800" b="1">
                <a:solidFill>
                  <a:srgbClr val="000000"/>
                </a:solidFill>
                <a:latin typeface="Arial" panose="020B0604020202020204" pitchFamily="34" charset="0"/>
              </a:rPr>
              <a:t>оА</a:t>
            </a:r>
          </a:p>
        </p:txBody>
      </p:sp>
      <p:sp>
        <p:nvSpPr>
          <p:cNvPr id="80905" name="Line 8"/>
          <p:cNvSpPr>
            <a:spLocks noChangeShapeType="1"/>
          </p:cNvSpPr>
          <p:nvPr/>
        </p:nvSpPr>
        <p:spPr bwMode="auto">
          <a:xfrm>
            <a:off x="2016125" y="1697038"/>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0906" name="Line 9"/>
          <p:cNvSpPr>
            <a:spLocks noChangeShapeType="1"/>
          </p:cNvSpPr>
          <p:nvPr/>
        </p:nvSpPr>
        <p:spPr bwMode="auto">
          <a:xfrm flipV="1">
            <a:off x="2376488" y="1411288"/>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0907" name="Line 10"/>
          <p:cNvSpPr>
            <a:spLocks noChangeShapeType="1"/>
          </p:cNvSpPr>
          <p:nvPr/>
        </p:nvSpPr>
        <p:spPr bwMode="auto">
          <a:xfrm flipV="1">
            <a:off x="2447925" y="1411288"/>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0908" name="Text Box 11"/>
          <p:cNvSpPr txBox="1">
            <a:spLocks noChangeArrowheads="1"/>
          </p:cNvSpPr>
          <p:nvPr/>
        </p:nvSpPr>
        <p:spPr bwMode="auto">
          <a:xfrm>
            <a:off x="107950" y="1457325"/>
            <a:ext cx="6492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СН</a:t>
            </a:r>
            <a:r>
              <a:rPr lang="ru-RU" altLang="ru-RU" sz="1800" b="1" baseline="-25000">
                <a:solidFill>
                  <a:srgbClr val="000000"/>
                </a:solidFill>
                <a:latin typeface="Arial" panose="020B0604020202020204" pitchFamily="34" charset="0"/>
              </a:rPr>
              <a:t>3</a:t>
            </a:r>
          </a:p>
        </p:txBody>
      </p:sp>
      <p:sp>
        <p:nvSpPr>
          <p:cNvPr id="80909" name="Line 12"/>
          <p:cNvSpPr>
            <a:spLocks noChangeShapeType="1"/>
          </p:cNvSpPr>
          <p:nvPr/>
        </p:nvSpPr>
        <p:spPr bwMode="auto">
          <a:xfrm>
            <a:off x="1296988" y="1658938"/>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0910" name="Text Box 13"/>
          <p:cNvSpPr txBox="1">
            <a:spLocks noChangeArrowheads="1"/>
          </p:cNvSpPr>
          <p:nvPr/>
        </p:nvSpPr>
        <p:spPr bwMode="auto">
          <a:xfrm>
            <a:off x="828675" y="1465263"/>
            <a:ext cx="5762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СН</a:t>
            </a:r>
          </a:p>
        </p:txBody>
      </p:sp>
      <p:sp>
        <p:nvSpPr>
          <p:cNvPr id="80911" name="Line 14"/>
          <p:cNvSpPr>
            <a:spLocks noChangeShapeType="1"/>
          </p:cNvSpPr>
          <p:nvPr/>
        </p:nvSpPr>
        <p:spPr bwMode="auto">
          <a:xfrm flipV="1">
            <a:off x="1044575" y="1824038"/>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0912" name="Text Box 15"/>
          <p:cNvSpPr txBox="1">
            <a:spLocks noChangeArrowheads="1"/>
          </p:cNvSpPr>
          <p:nvPr/>
        </p:nvSpPr>
        <p:spPr bwMode="auto">
          <a:xfrm>
            <a:off x="865188" y="1970088"/>
            <a:ext cx="539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O</a:t>
            </a:r>
            <a:r>
              <a:rPr lang="ru-RU" altLang="ru-RU" sz="1800" b="1">
                <a:solidFill>
                  <a:srgbClr val="000000"/>
                </a:solidFill>
                <a:latin typeface="Arial" panose="020B0604020202020204" pitchFamily="34" charset="0"/>
              </a:rPr>
              <a:t>Н</a:t>
            </a:r>
            <a:endParaRPr lang="ru-RU" altLang="ru-RU" sz="1800" b="1" baseline="-25000">
              <a:solidFill>
                <a:srgbClr val="000000"/>
              </a:solidFill>
              <a:latin typeface="Arial" panose="020B0604020202020204" pitchFamily="34" charset="0"/>
            </a:endParaRPr>
          </a:p>
        </p:txBody>
      </p:sp>
      <p:sp>
        <p:nvSpPr>
          <p:cNvPr id="80913" name="Line 16"/>
          <p:cNvSpPr>
            <a:spLocks noChangeShapeType="1"/>
          </p:cNvSpPr>
          <p:nvPr/>
        </p:nvSpPr>
        <p:spPr bwMode="auto">
          <a:xfrm>
            <a:off x="685800" y="167957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0914" name="Text Box 17"/>
          <p:cNvSpPr txBox="1">
            <a:spLocks noChangeArrowheads="1"/>
          </p:cNvSpPr>
          <p:nvPr/>
        </p:nvSpPr>
        <p:spPr bwMode="auto">
          <a:xfrm>
            <a:off x="396875" y="2384425"/>
            <a:ext cx="3132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l-GR" altLang="ru-RU" sz="2000" b="1">
                <a:solidFill>
                  <a:srgbClr val="000000"/>
                </a:solidFill>
                <a:latin typeface="Arial" panose="020B0604020202020204" pitchFamily="34" charset="0"/>
              </a:rPr>
              <a:t>β-</a:t>
            </a:r>
            <a:r>
              <a:rPr lang="en-US" altLang="ru-RU" sz="2000" b="1">
                <a:solidFill>
                  <a:srgbClr val="000000"/>
                </a:solidFill>
                <a:latin typeface="Arial" panose="020B0604020202020204" pitchFamily="34" charset="0"/>
              </a:rPr>
              <a:t>hydroxyacyl - CoA</a:t>
            </a:r>
            <a:endParaRPr lang="ru-RU" altLang="ru-RU" sz="2000" b="1">
              <a:solidFill>
                <a:srgbClr val="000000"/>
              </a:solidFill>
              <a:latin typeface="Arial" panose="020B0604020202020204" pitchFamily="34" charset="0"/>
            </a:endParaRPr>
          </a:p>
        </p:txBody>
      </p:sp>
      <p:sp>
        <p:nvSpPr>
          <p:cNvPr id="80915" name="AutoShape 18"/>
          <p:cNvSpPr>
            <a:spLocks noChangeArrowheads="1"/>
          </p:cNvSpPr>
          <p:nvPr/>
        </p:nvSpPr>
        <p:spPr bwMode="auto">
          <a:xfrm>
            <a:off x="3600450" y="1700213"/>
            <a:ext cx="1441450" cy="71437"/>
          </a:xfrm>
          <a:prstGeom prst="rightArrow">
            <a:avLst>
              <a:gd name="adj1" fmla="val 50000"/>
              <a:gd name="adj2" fmla="val 504448"/>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solidFill>
                <a:srgbClr val="000000"/>
              </a:solidFill>
              <a:latin typeface="Arial" panose="020B0604020202020204" pitchFamily="34" charset="0"/>
            </a:endParaRPr>
          </a:p>
        </p:txBody>
      </p:sp>
      <p:sp>
        <p:nvSpPr>
          <p:cNvPr id="80916" name="Text Box 19"/>
          <p:cNvSpPr txBox="1">
            <a:spLocks noChangeArrowheads="1"/>
          </p:cNvSpPr>
          <p:nvPr/>
        </p:nvSpPr>
        <p:spPr bwMode="auto">
          <a:xfrm>
            <a:off x="3527425" y="1196975"/>
            <a:ext cx="1584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dehydratase</a:t>
            </a:r>
            <a:endParaRPr lang="ru-RU" altLang="ru-RU" sz="1800" b="1">
              <a:solidFill>
                <a:srgbClr val="000000"/>
              </a:solidFill>
              <a:latin typeface="Arial" panose="020B0604020202020204" pitchFamily="34" charset="0"/>
            </a:endParaRPr>
          </a:p>
        </p:txBody>
      </p:sp>
      <p:sp>
        <p:nvSpPr>
          <p:cNvPr id="80917" name="Text Box 21"/>
          <p:cNvSpPr txBox="1">
            <a:spLocks noChangeArrowheads="1"/>
          </p:cNvSpPr>
          <p:nvPr/>
        </p:nvSpPr>
        <p:spPr bwMode="auto">
          <a:xfrm>
            <a:off x="4535488" y="1989138"/>
            <a:ext cx="719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НОН</a:t>
            </a:r>
          </a:p>
        </p:txBody>
      </p:sp>
      <p:cxnSp>
        <p:nvCxnSpPr>
          <p:cNvPr id="80918" name="AutoShape 23"/>
          <p:cNvCxnSpPr>
            <a:cxnSpLocks noChangeShapeType="1"/>
            <a:stCxn id="80915" idx="1"/>
            <a:endCxn id="80917" idx="0"/>
          </p:cNvCxnSpPr>
          <p:nvPr/>
        </p:nvCxnSpPr>
        <p:spPr bwMode="auto">
          <a:xfrm rot="10800000" flipH="1" flipV="1">
            <a:off x="3600450" y="1736725"/>
            <a:ext cx="1295400" cy="252413"/>
          </a:xfrm>
          <a:prstGeom prst="curvedConnector4">
            <a:avLst>
              <a:gd name="adj1" fmla="val 12866"/>
              <a:gd name="adj2" fmla="val 56602"/>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80919" name="Text Box 24"/>
          <p:cNvSpPr txBox="1">
            <a:spLocks noChangeArrowheads="1"/>
          </p:cNvSpPr>
          <p:nvPr/>
        </p:nvSpPr>
        <p:spPr bwMode="auto">
          <a:xfrm>
            <a:off x="6586538" y="1519238"/>
            <a:ext cx="720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 </a:t>
            </a:r>
            <a:r>
              <a:rPr lang="en-US" altLang="ru-RU" sz="1800" b="1">
                <a:solidFill>
                  <a:srgbClr val="000000"/>
                </a:solidFill>
                <a:latin typeface="Arial" panose="020B0604020202020204" pitchFamily="34" charset="0"/>
              </a:rPr>
              <a:t>CH</a:t>
            </a:r>
            <a:endParaRPr lang="ru-RU" altLang="ru-RU" sz="1800" b="1" baseline="-25000">
              <a:solidFill>
                <a:srgbClr val="000000"/>
              </a:solidFill>
              <a:latin typeface="Arial" panose="020B0604020202020204" pitchFamily="34" charset="0"/>
            </a:endParaRPr>
          </a:p>
        </p:txBody>
      </p:sp>
      <p:sp>
        <p:nvSpPr>
          <p:cNvPr id="80920" name="Text Box 25"/>
          <p:cNvSpPr txBox="1">
            <a:spLocks noChangeArrowheads="1"/>
          </p:cNvSpPr>
          <p:nvPr/>
        </p:nvSpPr>
        <p:spPr bwMode="auto">
          <a:xfrm>
            <a:off x="7378700" y="1520825"/>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C</a:t>
            </a:r>
            <a:endParaRPr lang="ru-RU" altLang="ru-RU" sz="1800" b="1" baseline="-25000">
              <a:solidFill>
                <a:srgbClr val="000000"/>
              </a:solidFill>
              <a:latin typeface="Arial" panose="020B0604020202020204" pitchFamily="34" charset="0"/>
            </a:endParaRPr>
          </a:p>
        </p:txBody>
      </p:sp>
      <p:sp>
        <p:nvSpPr>
          <p:cNvPr id="80921" name="Text Box 26"/>
          <p:cNvSpPr txBox="1">
            <a:spLocks noChangeArrowheads="1"/>
          </p:cNvSpPr>
          <p:nvPr/>
        </p:nvSpPr>
        <p:spPr bwMode="auto">
          <a:xfrm>
            <a:off x="7380288" y="1093788"/>
            <a:ext cx="360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O</a:t>
            </a:r>
            <a:endParaRPr lang="ru-RU" altLang="ru-RU" sz="1800" b="1" baseline="-25000">
              <a:solidFill>
                <a:srgbClr val="000000"/>
              </a:solidFill>
              <a:latin typeface="Arial" panose="020B0604020202020204" pitchFamily="34" charset="0"/>
            </a:endParaRPr>
          </a:p>
        </p:txBody>
      </p:sp>
      <p:sp>
        <p:nvSpPr>
          <p:cNvPr id="80922" name="Text Box 27"/>
          <p:cNvSpPr txBox="1">
            <a:spLocks noChangeArrowheads="1"/>
          </p:cNvSpPr>
          <p:nvPr/>
        </p:nvSpPr>
        <p:spPr bwMode="auto">
          <a:xfrm>
            <a:off x="7523163" y="1514475"/>
            <a:ext cx="1152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 </a:t>
            </a:r>
            <a:r>
              <a:rPr lang="en-US" altLang="ru-RU" sz="1800" b="1">
                <a:solidFill>
                  <a:srgbClr val="000000"/>
                </a:solidFill>
                <a:latin typeface="Arial" panose="020B0604020202020204" pitchFamily="34" charset="0"/>
              </a:rPr>
              <a:t>~ S-C</a:t>
            </a:r>
            <a:r>
              <a:rPr lang="ru-RU" altLang="ru-RU" sz="1800" b="1">
                <a:solidFill>
                  <a:srgbClr val="000000"/>
                </a:solidFill>
                <a:latin typeface="Arial" panose="020B0604020202020204" pitchFamily="34" charset="0"/>
              </a:rPr>
              <a:t>оА</a:t>
            </a:r>
          </a:p>
        </p:txBody>
      </p:sp>
      <p:sp>
        <p:nvSpPr>
          <p:cNvPr id="80923" name="Line 28"/>
          <p:cNvSpPr>
            <a:spLocks noChangeShapeType="1"/>
          </p:cNvSpPr>
          <p:nvPr/>
        </p:nvSpPr>
        <p:spPr bwMode="auto">
          <a:xfrm>
            <a:off x="7162800" y="1703388"/>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0924" name="Line 29"/>
          <p:cNvSpPr>
            <a:spLocks noChangeShapeType="1"/>
          </p:cNvSpPr>
          <p:nvPr/>
        </p:nvSpPr>
        <p:spPr bwMode="auto">
          <a:xfrm flipV="1">
            <a:off x="7523163" y="1447800"/>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0925" name="Line 30"/>
          <p:cNvSpPr>
            <a:spLocks noChangeShapeType="1"/>
          </p:cNvSpPr>
          <p:nvPr/>
        </p:nvSpPr>
        <p:spPr bwMode="auto">
          <a:xfrm flipV="1">
            <a:off x="7594600" y="1447800"/>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0926" name="Text Box 31"/>
          <p:cNvSpPr txBox="1">
            <a:spLocks noChangeArrowheads="1"/>
          </p:cNvSpPr>
          <p:nvPr/>
        </p:nvSpPr>
        <p:spPr bwMode="auto">
          <a:xfrm>
            <a:off x="5254625" y="1519238"/>
            <a:ext cx="6492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СН</a:t>
            </a:r>
            <a:r>
              <a:rPr lang="ru-RU" altLang="ru-RU" sz="1800" b="1" baseline="-25000">
                <a:solidFill>
                  <a:srgbClr val="000000"/>
                </a:solidFill>
                <a:latin typeface="Arial" panose="020B0604020202020204" pitchFamily="34" charset="0"/>
              </a:rPr>
              <a:t>3</a:t>
            </a:r>
          </a:p>
        </p:txBody>
      </p:sp>
      <p:sp>
        <p:nvSpPr>
          <p:cNvPr id="80927" name="Text Box 33"/>
          <p:cNvSpPr txBox="1">
            <a:spLocks noChangeArrowheads="1"/>
          </p:cNvSpPr>
          <p:nvPr/>
        </p:nvSpPr>
        <p:spPr bwMode="auto">
          <a:xfrm>
            <a:off x="5973763" y="1533525"/>
            <a:ext cx="576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СН</a:t>
            </a:r>
          </a:p>
        </p:txBody>
      </p:sp>
      <p:sp>
        <p:nvSpPr>
          <p:cNvPr id="80928" name="Line 36"/>
          <p:cNvSpPr>
            <a:spLocks noChangeShapeType="1"/>
          </p:cNvSpPr>
          <p:nvPr/>
        </p:nvSpPr>
        <p:spPr bwMode="auto">
          <a:xfrm>
            <a:off x="5773738" y="171132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0929" name="Text Box 37"/>
          <p:cNvSpPr txBox="1">
            <a:spLocks noChangeArrowheads="1"/>
          </p:cNvSpPr>
          <p:nvPr/>
        </p:nvSpPr>
        <p:spPr bwMode="auto">
          <a:xfrm>
            <a:off x="6119813" y="2311400"/>
            <a:ext cx="17287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2000" b="1">
                <a:solidFill>
                  <a:srgbClr val="000000"/>
                </a:solidFill>
                <a:latin typeface="Arial" panose="020B0604020202020204" pitchFamily="34" charset="0"/>
              </a:rPr>
              <a:t>Enoyl - CoA</a:t>
            </a:r>
            <a:endParaRPr lang="ru-RU" altLang="ru-RU" sz="2000" b="1">
              <a:solidFill>
                <a:srgbClr val="000000"/>
              </a:solidFill>
              <a:latin typeface="Arial" panose="020B0604020202020204" pitchFamily="34" charset="0"/>
            </a:endParaRPr>
          </a:p>
        </p:txBody>
      </p:sp>
      <p:sp>
        <p:nvSpPr>
          <p:cNvPr id="80930" name="Line 40"/>
          <p:cNvSpPr>
            <a:spLocks noChangeShapeType="1"/>
          </p:cNvSpPr>
          <p:nvPr/>
        </p:nvSpPr>
        <p:spPr bwMode="auto">
          <a:xfrm>
            <a:off x="6480175" y="1663700"/>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0931" name="Line 41"/>
          <p:cNvSpPr>
            <a:spLocks noChangeShapeType="1"/>
          </p:cNvSpPr>
          <p:nvPr/>
        </p:nvSpPr>
        <p:spPr bwMode="auto">
          <a:xfrm>
            <a:off x="6480175" y="1735138"/>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0932" name="AutoShape 42"/>
          <p:cNvSpPr>
            <a:spLocks noChangeArrowheads="1"/>
          </p:cNvSpPr>
          <p:nvPr/>
        </p:nvSpPr>
        <p:spPr bwMode="auto">
          <a:xfrm>
            <a:off x="8604250" y="1735138"/>
            <a:ext cx="539750" cy="71437"/>
          </a:xfrm>
          <a:prstGeom prst="rightArrow">
            <a:avLst>
              <a:gd name="adj1" fmla="val 50000"/>
              <a:gd name="adj2" fmla="val 18889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solidFill>
                <a:srgbClr val="000000"/>
              </a:solidFill>
              <a:latin typeface="Arial" panose="020B0604020202020204" pitchFamily="34" charset="0"/>
            </a:endParaRPr>
          </a:p>
        </p:txBody>
      </p:sp>
      <p:sp>
        <p:nvSpPr>
          <p:cNvPr id="80933" name="AutoShape 44"/>
          <p:cNvSpPr>
            <a:spLocks noChangeArrowheads="1"/>
          </p:cNvSpPr>
          <p:nvPr/>
        </p:nvSpPr>
        <p:spPr bwMode="auto">
          <a:xfrm>
            <a:off x="534988" y="3638550"/>
            <a:ext cx="1441450" cy="71438"/>
          </a:xfrm>
          <a:prstGeom prst="rightArrow">
            <a:avLst>
              <a:gd name="adj1" fmla="val 50000"/>
              <a:gd name="adj2" fmla="val 504441"/>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solidFill>
                <a:srgbClr val="000000"/>
              </a:solidFill>
              <a:latin typeface="Arial" panose="020B0604020202020204" pitchFamily="34" charset="0"/>
            </a:endParaRPr>
          </a:p>
        </p:txBody>
      </p:sp>
      <p:sp>
        <p:nvSpPr>
          <p:cNvPr id="80934" name="Text Box 45"/>
          <p:cNvSpPr txBox="1">
            <a:spLocks noChangeArrowheads="1"/>
          </p:cNvSpPr>
          <p:nvPr/>
        </p:nvSpPr>
        <p:spPr bwMode="auto">
          <a:xfrm>
            <a:off x="534988" y="3133725"/>
            <a:ext cx="1331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ru-RU" sz="1800" b="1">
                <a:solidFill>
                  <a:srgbClr val="000000"/>
                </a:solidFill>
                <a:latin typeface="Arial" panose="020B0604020202020204" pitchFamily="34" charset="0"/>
              </a:rPr>
              <a:t>reductase</a:t>
            </a:r>
            <a:endParaRPr lang="ru-RU" altLang="ru-RU" sz="1800" b="1">
              <a:solidFill>
                <a:srgbClr val="000000"/>
              </a:solidFill>
              <a:latin typeface="Arial" panose="020B0604020202020204" pitchFamily="34" charset="0"/>
            </a:endParaRPr>
          </a:p>
        </p:txBody>
      </p:sp>
      <p:sp>
        <p:nvSpPr>
          <p:cNvPr id="80935" name="Text Box 47"/>
          <p:cNvSpPr txBox="1">
            <a:spLocks noChangeArrowheads="1"/>
          </p:cNvSpPr>
          <p:nvPr/>
        </p:nvSpPr>
        <p:spPr bwMode="auto">
          <a:xfrm>
            <a:off x="-4763" y="3983038"/>
            <a:ext cx="1479551"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ru-RU" sz="1800" b="1">
                <a:solidFill>
                  <a:srgbClr val="000000"/>
                </a:solidFill>
                <a:latin typeface="Arial" panose="020B0604020202020204" pitchFamily="34" charset="0"/>
              </a:rPr>
              <a:t>NADP</a:t>
            </a:r>
            <a:r>
              <a:rPr lang="ru-RU" altLang="ru-RU" sz="1800" b="1">
                <a:solidFill>
                  <a:srgbClr val="000000"/>
                </a:solidFill>
                <a:latin typeface="Arial" panose="020B0604020202020204" pitchFamily="34" charset="0"/>
              </a:rPr>
              <a:t>Н+Н</a:t>
            </a:r>
            <a:r>
              <a:rPr lang="ru-RU" altLang="ru-RU" sz="1800" b="1" baseline="30000">
                <a:solidFill>
                  <a:srgbClr val="000000"/>
                </a:solidFill>
                <a:latin typeface="Arial" panose="020B0604020202020204" pitchFamily="34" charset="0"/>
              </a:rPr>
              <a:t>+</a:t>
            </a:r>
            <a:endParaRPr lang="ru-RU" altLang="ru-RU" sz="1800" b="1" baseline="-25000">
              <a:solidFill>
                <a:srgbClr val="000000"/>
              </a:solidFill>
              <a:latin typeface="Arial" panose="020B0604020202020204" pitchFamily="34" charset="0"/>
            </a:endParaRPr>
          </a:p>
        </p:txBody>
      </p:sp>
      <p:sp>
        <p:nvSpPr>
          <p:cNvPr id="80936" name="Text Box 48"/>
          <p:cNvSpPr txBox="1">
            <a:spLocks noChangeArrowheads="1"/>
          </p:cNvSpPr>
          <p:nvPr/>
        </p:nvSpPr>
        <p:spPr bwMode="auto">
          <a:xfrm>
            <a:off x="1474788" y="3998913"/>
            <a:ext cx="1079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ru-RU" sz="1800" b="1">
                <a:solidFill>
                  <a:srgbClr val="000000"/>
                </a:solidFill>
                <a:latin typeface="Arial" panose="020B0604020202020204" pitchFamily="34" charset="0"/>
              </a:rPr>
              <a:t>NADP</a:t>
            </a:r>
            <a:r>
              <a:rPr lang="ru-RU" altLang="ru-RU" sz="1800" b="1" baseline="30000">
                <a:solidFill>
                  <a:srgbClr val="000000"/>
                </a:solidFill>
                <a:latin typeface="Arial" panose="020B0604020202020204" pitchFamily="34" charset="0"/>
              </a:rPr>
              <a:t>+</a:t>
            </a:r>
          </a:p>
        </p:txBody>
      </p:sp>
      <p:cxnSp>
        <p:nvCxnSpPr>
          <p:cNvPr id="80937" name="AutoShape 49"/>
          <p:cNvCxnSpPr>
            <a:cxnSpLocks noChangeShapeType="1"/>
          </p:cNvCxnSpPr>
          <p:nvPr/>
        </p:nvCxnSpPr>
        <p:spPr bwMode="auto">
          <a:xfrm rot="16200000" flipH="1">
            <a:off x="1284288" y="3351213"/>
            <a:ext cx="15875" cy="1279525"/>
          </a:xfrm>
          <a:prstGeom prst="curvedConnector3">
            <a:avLst>
              <a:gd name="adj1" fmla="val -1466134"/>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80938" name="Text Box 50"/>
          <p:cNvSpPr txBox="1">
            <a:spLocks noChangeArrowheads="1"/>
          </p:cNvSpPr>
          <p:nvPr/>
        </p:nvSpPr>
        <p:spPr bwMode="auto">
          <a:xfrm>
            <a:off x="3573463" y="3402013"/>
            <a:ext cx="720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 </a:t>
            </a:r>
            <a:r>
              <a:rPr lang="en-US" altLang="ru-RU" sz="1800" b="1">
                <a:solidFill>
                  <a:srgbClr val="000000"/>
                </a:solidFill>
                <a:latin typeface="Arial" panose="020B0604020202020204" pitchFamily="34" charset="0"/>
              </a:rPr>
              <a:t>CH</a:t>
            </a:r>
            <a:r>
              <a:rPr lang="ru-RU" altLang="ru-RU" sz="1800" b="1" baseline="-25000">
                <a:solidFill>
                  <a:srgbClr val="000000"/>
                </a:solidFill>
                <a:latin typeface="Arial" panose="020B0604020202020204" pitchFamily="34" charset="0"/>
              </a:rPr>
              <a:t>2</a:t>
            </a:r>
          </a:p>
        </p:txBody>
      </p:sp>
      <p:sp>
        <p:nvSpPr>
          <p:cNvPr id="80939" name="Text Box 51"/>
          <p:cNvSpPr txBox="1">
            <a:spLocks noChangeArrowheads="1"/>
          </p:cNvSpPr>
          <p:nvPr/>
        </p:nvSpPr>
        <p:spPr bwMode="auto">
          <a:xfrm>
            <a:off x="4389438" y="3421063"/>
            <a:ext cx="360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C</a:t>
            </a:r>
            <a:endParaRPr lang="ru-RU" altLang="ru-RU" sz="1800" b="1" baseline="-25000">
              <a:solidFill>
                <a:srgbClr val="000000"/>
              </a:solidFill>
              <a:latin typeface="Arial" panose="020B0604020202020204" pitchFamily="34" charset="0"/>
            </a:endParaRPr>
          </a:p>
        </p:txBody>
      </p:sp>
      <p:sp>
        <p:nvSpPr>
          <p:cNvPr id="80940" name="Text Box 52"/>
          <p:cNvSpPr txBox="1">
            <a:spLocks noChangeArrowheads="1"/>
          </p:cNvSpPr>
          <p:nvPr/>
        </p:nvSpPr>
        <p:spPr bwMode="auto">
          <a:xfrm>
            <a:off x="4408488" y="2997200"/>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O</a:t>
            </a:r>
            <a:endParaRPr lang="ru-RU" altLang="ru-RU" sz="1800" b="1" baseline="-25000">
              <a:solidFill>
                <a:srgbClr val="000000"/>
              </a:solidFill>
              <a:latin typeface="Arial" panose="020B0604020202020204" pitchFamily="34" charset="0"/>
            </a:endParaRPr>
          </a:p>
        </p:txBody>
      </p:sp>
      <p:sp>
        <p:nvSpPr>
          <p:cNvPr id="80941" name="Text Box 53"/>
          <p:cNvSpPr txBox="1">
            <a:spLocks noChangeArrowheads="1"/>
          </p:cNvSpPr>
          <p:nvPr/>
        </p:nvSpPr>
        <p:spPr bwMode="auto">
          <a:xfrm>
            <a:off x="4560888" y="3438525"/>
            <a:ext cx="1152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 </a:t>
            </a:r>
            <a:r>
              <a:rPr lang="en-US" altLang="ru-RU" sz="1800" b="1">
                <a:solidFill>
                  <a:srgbClr val="000000"/>
                </a:solidFill>
                <a:latin typeface="Arial" panose="020B0604020202020204" pitchFamily="34" charset="0"/>
              </a:rPr>
              <a:t>~ S-</a:t>
            </a:r>
            <a:r>
              <a:rPr lang="en-GB" altLang="ru-RU" sz="1800" b="1">
                <a:solidFill>
                  <a:srgbClr val="000000"/>
                </a:solidFill>
                <a:latin typeface="Arial" panose="020B0604020202020204" pitchFamily="34" charset="0"/>
              </a:rPr>
              <a:t>C</a:t>
            </a:r>
            <a:r>
              <a:rPr lang="ru-RU" altLang="ru-RU" sz="1800" b="1">
                <a:solidFill>
                  <a:srgbClr val="000000"/>
                </a:solidFill>
                <a:latin typeface="Arial" panose="020B0604020202020204" pitchFamily="34" charset="0"/>
              </a:rPr>
              <a:t>оА</a:t>
            </a:r>
          </a:p>
        </p:txBody>
      </p:sp>
      <p:sp>
        <p:nvSpPr>
          <p:cNvPr id="80942" name="Line 54"/>
          <p:cNvSpPr>
            <a:spLocks noChangeShapeType="1"/>
          </p:cNvSpPr>
          <p:nvPr/>
        </p:nvSpPr>
        <p:spPr bwMode="auto">
          <a:xfrm>
            <a:off x="4173538" y="3573463"/>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0943" name="Line 55"/>
          <p:cNvSpPr>
            <a:spLocks noChangeShapeType="1"/>
          </p:cNvSpPr>
          <p:nvPr/>
        </p:nvSpPr>
        <p:spPr bwMode="auto">
          <a:xfrm flipV="1">
            <a:off x="4533900" y="3348038"/>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0944" name="Line 56"/>
          <p:cNvSpPr>
            <a:spLocks noChangeShapeType="1"/>
          </p:cNvSpPr>
          <p:nvPr/>
        </p:nvSpPr>
        <p:spPr bwMode="auto">
          <a:xfrm flipV="1">
            <a:off x="4605338" y="3348038"/>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0945" name="Text Box 57"/>
          <p:cNvSpPr txBox="1">
            <a:spLocks noChangeArrowheads="1"/>
          </p:cNvSpPr>
          <p:nvPr/>
        </p:nvSpPr>
        <p:spPr bwMode="auto">
          <a:xfrm>
            <a:off x="2265363" y="3384550"/>
            <a:ext cx="6492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СН</a:t>
            </a:r>
            <a:r>
              <a:rPr lang="ru-RU" altLang="ru-RU" sz="1800" b="1" baseline="-25000">
                <a:solidFill>
                  <a:srgbClr val="000000"/>
                </a:solidFill>
                <a:latin typeface="Arial" panose="020B0604020202020204" pitchFamily="34" charset="0"/>
              </a:rPr>
              <a:t>3</a:t>
            </a:r>
          </a:p>
        </p:txBody>
      </p:sp>
      <p:sp>
        <p:nvSpPr>
          <p:cNvPr id="80946" name="Text Box 58"/>
          <p:cNvSpPr txBox="1">
            <a:spLocks noChangeArrowheads="1"/>
          </p:cNvSpPr>
          <p:nvPr/>
        </p:nvSpPr>
        <p:spPr bwMode="auto">
          <a:xfrm>
            <a:off x="2986088" y="3392488"/>
            <a:ext cx="6461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СН</a:t>
            </a:r>
            <a:r>
              <a:rPr lang="ru-RU" altLang="ru-RU" sz="1800" b="1" baseline="-25000">
                <a:solidFill>
                  <a:srgbClr val="000000"/>
                </a:solidFill>
                <a:latin typeface="Arial" panose="020B0604020202020204" pitchFamily="34" charset="0"/>
              </a:rPr>
              <a:t>2</a:t>
            </a:r>
          </a:p>
        </p:txBody>
      </p:sp>
      <p:sp>
        <p:nvSpPr>
          <p:cNvPr id="80947" name="Line 59"/>
          <p:cNvSpPr>
            <a:spLocks noChangeShapeType="1"/>
          </p:cNvSpPr>
          <p:nvPr/>
        </p:nvSpPr>
        <p:spPr bwMode="auto">
          <a:xfrm>
            <a:off x="2843213" y="3606800"/>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0948" name="Text Box 60"/>
          <p:cNvSpPr txBox="1">
            <a:spLocks noChangeArrowheads="1"/>
          </p:cNvSpPr>
          <p:nvPr/>
        </p:nvSpPr>
        <p:spPr bwMode="auto">
          <a:xfrm>
            <a:off x="2768600" y="3889375"/>
            <a:ext cx="26622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2000" b="1">
                <a:solidFill>
                  <a:srgbClr val="000000"/>
                </a:solidFill>
                <a:latin typeface="Arial" panose="020B0604020202020204" pitchFamily="34" charset="0"/>
              </a:rPr>
              <a:t>Acyl - CoA (C4)</a:t>
            </a:r>
            <a:endParaRPr lang="ru-RU" altLang="ru-RU" sz="2000" b="1">
              <a:solidFill>
                <a:srgbClr val="000000"/>
              </a:solidFill>
              <a:latin typeface="Arial" panose="020B0604020202020204" pitchFamily="34" charset="0"/>
            </a:endParaRPr>
          </a:p>
        </p:txBody>
      </p:sp>
      <p:sp>
        <p:nvSpPr>
          <p:cNvPr id="80949" name="Line 62"/>
          <p:cNvSpPr>
            <a:spLocks noChangeShapeType="1"/>
          </p:cNvSpPr>
          <p:nvPr/>
        </p:nvSpPr>
        <p:spPr bwMode="auto">
          <a:xfrm>
            <a:off x="3490913" y="3600450"/>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0950" name="Text Box 63"/>
          <p:cNvSpPr txBox="1">
            <a:spLocks noChangeArrowheads="1"/>
          </p:cNvSpPr>
          <p:nvPr/>
        </p:nvSpPr>
        <p:spPr bwMode="auto">
          <a:xfrm>
            <a:off x="250825" y="4437063"/>
            <a:ext cx="223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2400" b="1" i="1">
                <a:solidFill>
                  <a:srgbClr val="800080"/>
                </a:solidFill>
                <a:latin typeface="Arial" panose="020B0604020202020204" pitchFamily="34" charset="0"/>
              </a:rPr>
              <a:t>2nd loop:</a:t>
            </a:r>
            <a:endParaRPr lang="ru-RU" altLang="ru-RU" sz="2400" b="1" i="1">
              <a:solidFill>
                <a:srgbClr val="800080"/>
              </a:solidFill>
              <a:latin typeface="Arial" panose="020B0604020202020204" pitchFamily="34" charset="0"/>
            </a:endParaRPr>
          </a:p>
        </p:txBody>
      </p:sp>
      <p:sp>
        <p:nvSpPr>
          <p:cNvPr id="80951" name="Text Box 64"/>
          <p:cNvSpPr txBox="1">
            <a:spLocks noChangeArrowheads="1"/>
          </p:cNvSpPr>
          <p:nvPr/>
        </p:nvSpPr>
        <p:spPr bwMode="auto">
          <a:xfrm>
            <a:off x="1582738" y="5265738"/>
            <a:ext cx="720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 </a:t>
            </a:r>
            <a:r>
              <a:rPr lang="en-US" altLang="ru-RU" sz="1800" b="1">
                <a:solidFill>
                  <a:srgbClr val="000000"/>
                </a:solidFill>
                <a:latin typeface="Arial" panose="020B0604020202020204" pitchFamily="34" charset="0"/>
              </a:rPr>
              <a:t>CH</a:t>
            </a:r>
            <a:r>
              <a:rPr lang="ru-RU" altLang="ru-RU" sz="1800" b="1" baseline="-25000">
                <a:solidFill>
                  <a:srgbClr val="000000"/>
                </a:solidFill>
                <a:latin typeface="Arial" panose="020B0604020202020204" pitchFamily="34" charset="0"/>
              </a:rPr>
              <a:t>2</a:t>
            </a:r>
          </a:p>
        </p:txBody>
      </p:sp>
      <p:sp>
        <p:nvSpPr>
          <p:cNvPr id="80952" name="Text Box 65"/>
          <p:cNvSpPr txBox="1">
            <a:spLocks noChangeArrowheads="1"/>
          </p:cNvSpPr>
          <p:nvPr/>
        </p:nvSpPr>
        <p:spPr bwMode="auto">
          <a:xfrm>
            <a:off x="2374900" y="5265738"/>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C</a:t>
            </a:r>
            <a:endParaRPr lang="ru-RU" altLang="ru-RU" sz="1800" b="1" baseline="-25000">
              <a:solidFill>
                <a:srgbClr val="000000"/>
              </a:solidFill>
              <a:latin typeface="Arial" panose="020B0604020202020204" pitchFamily="34" charset="0"/>
            </a:endParaRPr>
          </a:p>
        </p:txBody>
      </p:sp>
      <p:sp>
        <p:nvSpPr>
          <p:cNvPr id="80953" name="Text Box 66"/>
          <p:cNvSpPr txBox="1">
            <a:spLocks noChangeArrowheads="1"/>
          </p:cNvSpPr>
          <p:nvPr/>
        </p:nvSpPr>
        <p:spPr bwMode="auto">
          <a:xfrm>
            <a:off x="2384425" y="4849813"/>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O</a:t>
            </a:r>
            <a:endParaRPr lang="ru-RU" altLang="ru-RU" sz="1800" b="1" baseline="-25000">
              <a:solidFill>
                <a:srgbClr val="000000"/>
              </a:solidFill>
              <a:latin typeface="Arial" panose="020B0604020202020204" pitchFamily="34" charset="0"/>
            </a:endParaRPr>
          </a:p>
        </p:txBody>
      </p:sp>
      <p:sp>
        <p:nvSpPr>
          <p:cNvPr id="80954" name="Text Box 67"/>
          <p:cNvSpPr txBox="1">
            <a:spLocks noChangeArrowheads="1"/>
          </p:cNvSpPr>
          <p:nvPr/>
        </p:nvSpPr>
        <p:spPr bwMode="auto">
          <a:xfrm>
            <a:off x="2532063" y="5268913"/>
            <a:ext cx="1152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 </a:t>
            </a:r>
            <a:r>
              <a:rPr lang="en-US" altLang="ru-RU" sz="1800" b="1">
                <a:solidFill>
                  <a:srgbClr val="000000"/>
                </a:solidFill>
                <a:latin typeface="Arial" panose="020B0604020202020204" pitchFamily="34" charset="0"/>
              </a:rPr>
              <a:t>~ S-</a:t>
            </a:r>
            <a:r>
              <a:rPr lang="en-GB" altLang="ru-RU" sz="1800" b="1">
                <a:solidFill>
                  <a:srgbClr val="000000"/>
                </a:solidFill>
                <a:latin typeface="Arial" panose="020B0604020202020204" pitchFamily="34" charset="0"/>
              </a:rPr>
              <a:t>C</a:t>
            </a:r>
            <a:r>
              <a:rPr lang="ru-RU" altLang="ru-RU" sz="1800" b="1">
                <a:solidFill>
                  <a:srgbClr val="000000"/>
                </a:solidFill>
                <a:latin typeface="Arial" panose="020B0604020202020204" pitchFamily="34" charset="0"/>
              </a:rPr>
              <a:t>оА</a:t>
            </a:r>
          </a:p>
        </p:txBody>
      </p:sp>
      <p:sp>
        <p:nvSpPr>
          <p:cNvPr id="80955" name="Line 68"/>
          <p:cNvSpPr>
            <a:spLocks noChangeShapeType="1"/>
          </p:cNvSpPr>
          <p:nvPr/>
        </p:nvSpPr>
        <p:spPr bwMode="auto">
          <a:xfrm>
            <a:off x="2159000" y="5478463"/>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0956" name="Line 69"/>
          <p:cNvSpPr>
            <a:spLocks noChangeShapeType="1"/>
          </p:cNvSpPr>
          <p:nvPr/>
        </p:nvSpPr>
        <p:spPr bwMode="auto">
          <a:xfrm flipV="1">
            <a:off x="2519363" y="5192713"/>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0957" name="Line 70"/>
          <p:cNvSpPr>
            <a:spLocks noChangeShapeType="1"/>
          </p:cNvSpPr>
          <p:nvPr/>
        </p:nvSpPr>
        <p:spPr bwMode="auto">
          <a:xfrm flipV="1">
            <a:off x="2590800" y="5192713"/>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0958" name="Text Box 71"/>
          <p:cNvSpPr txBox="1">
            <a:spLocks noChangeArrowheads="1"/>
          </p:cNvSpPr>
          <p:nvPr/>
        </p:nvSpPr>
        <p:spPr bwMode="auto">
          <a:xfrm>
            <a:off x="250825" y="5229225"/>
            <a:ext cx="6492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СН</a:t>
            </a:r>
            <a:r>
              <a:rPr lang="ru-RU" altLang="ru-RU" sz="1800" b="1" baseline="-25000">
                <a:solidFill>
                  <a:srgbClr val="000000"/>
                </a:solidFill>
                <a:latin typeface="Arial" panose="020B0604020202020204" pitchFamily="34" charset="0"/>
              </a:rPr>
              <a:t>3</a:t>
            </a:r>
          </a:p>
        </p:txBody>
      </p:sp>
      <p:sp>
        <p:nvSpPr>
          <p:cNvPr id="80959" name="Text Box 72"/>
          <p:cNvSpPr txBox="1">
            <a:spLocks noChangeArrowheads="1"/>
          </p:cNvSpPr>
          <p:nvPr/>
        </p:nvSpPr>
        <p:spPr bwMode="auto">
          <a:xfrm>
            <a:off x="971550" y="5237163"/>
            <a:ext cx="6461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СН</a:t>
            </a:r>
            <a:r>
              <a:rPr lang="ru-RU" altLang="ru-RU" sz="1800" b="1" baseline="-25000">
                <a:solidFill>
                  <a:srgbClr val="000000"/>
                </a:solidFill>
                <a:latin typeface="Arial" panose="020B0604020202020204" pitchFamily="34" charset="0"/>
              </a:rPr>
              <a:t>2</a:t>
            </a:r>
          </a:p>
        </p:txBody>
      </p:sp>
      <p:sp>
        <p:nvSpPr>
          <p:cNvPr id="80960" name="Line 73"/>
          <p:cNvSpPr>
            <a:spLocks noChangeShapeType="1"/>
          </p:cNvSpPr>
          <p:nvPr/>
        </p:nvSpPr>
        <p:spPr bwMode="auto">
          <a:xfrm>
            <a:off x="828675" y="545147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0961" name="Text Box 74"/>
          <p:cNvSpPr txBox="1">
            <a:spLocks noChangeArrowheads="1"/>
          </p:cNvSpPr>
          <p:nvPr/>
        </p:nvSpPr>
        <p:spPr bwMode="auto">
          <a:xfrm>
            <a:off x="754063" y="5734050"/>
            <a:ext cx="26622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2000" b="1">
                <a:solidFill>
                  <a:srgbClr val="000000"/>
                </a:solidFill>
                <a:latin typeface="Arial" panose="020B0604020202020204" pitchFamily="34" charset="0"/>
              </a:rPr>
              <a:t>Acyl - CoA (C4)</a:t>
            </a:r>
            <a:endParaRPr lang="ru-RU" altLang="ru-RU" sz="2000" b="1">
              <a:solidFill>
                <a:srgbClr val="000000"/>
              </a:solidFill>
              <a:latin typeface="Arial" panose="020B0604020202020204" pitchFamily="34" charset="0"/>
            </a:endParaRPr>
          </a:p>
        </p:txBody>
      </p:sp>
      <p:sp>
        <p:nvSpPr>
          <p:cNvPr id="80962" name="Line 75"/>
          <p:cNvSpPr>
            <a:spLocks noChangeShapeType="1"/>
          </p:cNvSpPr>
          <p:nvPr/>
        </p:nvSpPr>
        <p:spPr bwMode="auto">
          <a:xfrm>
            <a:off x="1476375" y="544512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0963" name="Text Box 76"/>
          <p:cNvSpPr txBox="1">
            <a:spLocks noChangeArrowheads="1"/>
          </p:cNvSpPr>
          <p:nvPr/>
        </p:nvSpPr>
        <p:spPr bwMode="auto">
          <a:xfrm>
            <a:off x="3633788" y="5302250"/>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a:t>
            </a:r>
            <a:endParaRPr lang="ru-RU" altLang="ru-RU" sz="1800" b="1">
              <a:solidFill>
                <a:srgbClr val="000000"/>
              </a:solidFill>
              <a:latin typeface="Arial" panose="020B0604020202020204" pitchFamily="34" charset="0"/>
            </a:endParaRPr>
          </a:p>
        </p:txBody>
      </p:sp>
      <p:sp>
        <p:nvSpPr>
          <p:cNvPr id="80964" name="Text Box 77"/>
          <p:cNvSpPr txBox="1">
            <a:spLocks noChangeArrowheads="1"/>
          </p:cNvSpPr>
          <p:nvPr/>
        </p:nvSpPr>
        <p:spPr bwMode="auto">
          <a:xfrm>
            <a:off x="5002213" y="5267325"/>
            <a:ext cx="720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CH</a:t>
            </a:r>
            <a:r>
              <a:rPr lang="ru-RU" altLang="ru-RU" sz="1800" b="1" baseline="-25000">
                <a:solidFill>
                  <a:srgbClr val="000000"/>
                </a:solidFill>
                <a:latin typeface="Arial" panose="020B0604020202020204" pitchFamily="34" charset="0"/>
              </a:rPr>
              <a:t>2</a:t>
            </a:r>
          </a:p>
        </p:txBody>
      </p:sp>
      <p:sp>
        <p:nvSpPr>
          <p:cNvPr id="80965" name="Text Box 78"/>
          <p:cNvSpPr txBox="1">
            <a:spLocks noChangeArrowheads="1"/>
          </p:cNvSpPr>
          <p:nvPr/>
        </p:nvSpPr>
        <p:spPr bwMode="auto">
          <a:xfrm>
            <a:off x="5794375" y="5267325"/>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C</a:t>
            </a:r>
            <a:endParaRPr lang="ru-RU" altLang="ru-RU" sz="1800" b="1" baseline="-25000">
              <a:solidFill>
                <a:srgbClr val="000000"/>
              </a:solidFill>
              <a:latin typeface="Arial" panose="020B0604020202020204" pitchFamily="34" charset="0"/>
            </a:endParaRPr>
          </a:p>
        </p:txBody>
      </p:sp>
      <p:sp>
        <p:nvSpPr>
          <p:cNvPr id="80966" name="Text Box 79"/>
          <p:cNvSpPr txBox="1">
            <a:spLocks noChangeArrowheads="1"/>
          </p:cNvSpPr>
          <p:nvPr/>
        </p:nvSpPr>
        <p:spPr bwMode="auto">
          <a:xfrm>
            <a:off x="5794375" y="4833938"/>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O</a:t>
            </a:r>
            <a:endParaRPr lang="ru-RU" altLang="ru-RU" sz="1800" b="1" baseline="-25000">
              <a:solidFill>
                <a:srgbClr val="000000"/>
              </a:solidFill>
              <a:latin typeface="Arial" panose="020B0604020202020204" pitchFamily="34" charset="0"/>
            </a:endParaRPr>
          </a:p>
        </p:txBody>
      </p:sp>
      <p:sp>
        <p:nvSpPr>
          <p:cNvPr id="80967" name="Text Box 80"/>
          <p:cNvSpPr txBox="1">
            <a:spLocks noChangeArrowheads="1"/>
          </p:cNvSpPr>
          <p:nvPr/>
        </p:nvSpPr>
        <p:spPr bwMode="auto">
          <a:xfrm>
            <a:off x="5938838" y="5267325"/>
            <a:ext cx="1152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 </a:t>
            </a:r>
            <a:r>
              <a:rPr lang="en-US" altLang="ru-RU" sz="1800" b="1">
                <a:solidFill>
                  <a:srgbClr val="000000"/>
                </a:solidFill>
                <a:latin typeface="Arial" panose="020B0604020202020204" pitchFamily="34" charset="0"/>
              </a:rPr>
              <a:t>~ S-</a:t>
            </a:r>
            <a:r>
              <a:rPr lang="en-GB" altLang="ru-RU" sz="1800" b="1">
                <a:solidFill>
                  <a:srgbClr val="000000"/>
                </a:solidFill>
                <a:latin typeface="Arial" panose="020B0604020202020204" pitchFamily="34" charset="0"/>
              </a:rPr>
              <a:t>C</a:t>
            </a:r>
            <a:r>
              <a:rPr lang="ru-RU" altLang="ru-RU" sz="1800" b="1">
                <a:solidFill>
                  <a:srgbClr val="000000"/>
                </a:solidFill>
                <a:latin typeface="Arial" panose="020B0604020202020204" pitchFamily="34" charset="0"/>
              </a:rPr>
              <a:t>оА</a:t>
            </a:r>
          </a:p>
        </p:txBody>
      </p:sp>
      <p:sp>
        <p:nvSpPr>
          <p:cNvPr id="80968" name="Line 81"/>
          <p:cNvSpPr>
            <a:spLocks noChangeShapeType="1"/>
          </p:cNvSpPr>
          <p:nvPr/>
        </p:nvSpPr>
        <p:spPr bwMode="auto">
          <a:xfrm>
            <a:off x="5578475" y="5480050"/>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0969" name="Line 82"/>
          <p:cNvSpPr>
            <a:spLocks noChangeShapeType="1"/>
          </p:cNvSpPr>
          <p:nvPr/>
        </p:nvSpPr>
        <p:spPr bwMode="auto">
          <a:xfrm flipV="1">
            <a:off x="5938838" y="5194300"/>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0970" name="Line 83"/>
          <p:cNvSpPr>
            <a:spLocks noChangeShapeType="1"/>
          </p:cNvSpPr>
          <p:nvPr/>
        </p:nvSpPr>
        <p:spPr bwMode="auto">
          <a:xfrm flipV="1">
            <a:off x="6010275" y="5194300"/>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0971" name="Text Box 84"/>
          <p:cNvSpPr txBox="1">
            <a:spLocks noChangeArrowheads="1"/>
          </p:cNvSpPr>
          <p:nvPr/>
        </p:nvSpPr>
        <p:spPr bwMode="auto">
          <a:xfrm>
            <a:off x="4173538" y="5734050"/>
            <a:ext cx="25542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2000" b="1">
                <a:solidFill>
                  <a:srgbClr val="000000"/>
                </a:solidFill>
                <a:latin typeface="Arial" panose="020B0604020202020204" pitchFamily="34" charset="0"/>
              </a:rPr>
              <a:t>Malonyl - CoA</a:t>
            </a:r>
            <a:endParaRPr lang="ru-RU" altLang="ru-RU" sz="2000" b="1">
              <a:solidFill>
                <a:srgbClr val="000000"/>
              </a:solidFill>
              <a:latin typeface="Arial" panose="020B0604020202020204" pitchFamily="34" charset="0"/>
            </a:endParaRPr>
          </a:p>
        </p:txBody>
      </p:sp>
      <p:sp>
        <p:nvSpPr>
          <p:cNvPr id="80972" name="Text Box 85"/>
          <p:cNvSpPr txBox="1">
            <a:spLocks noChangeArrowheads="1"/>
          </p:cNvSpPr>
          <p:nvPr/>
        </p:nvSpPr>
        <p:spPr bwMode="auto">
          <a:xfrm>
            <a:off x="3995738" y="5264150"/>
            <a:ext cx="9350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НООС</a:t>
            </a:r>
          </a:p>
        </p:txBody>
      </p:sp>
      <p:sp>
        <p:nvSpPr>
          <p:cNvPr id="80973" name="Line 86"/>
          <p:cNvSpPr>
            <a:spLocks noChangeShapeType="1"/>
          </p:cNvSpPr>
          <p:nvPr/>
        </p:nvSpPr>
        <p:spPr bwMode="auto">
          <a:xfrm>
            <a:off x="4859338" y="5480050"/>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0974" name="AutoShape 87"/>
          <p:cNvSpPr>
            <a:spLocks noChangeArrowheads="1"/>
          </p:cNvSpPr>
          <p:nvPr/>
        </p:nvSpPr>
        <p:spPr bwMode="auto">
          <a:xfrm>
            <a:off x="7308850" y="5445125"/>
            <a:ext cx="1441450" cy="71438"/>
          </a:xfrm>
          <a:prstGeom prst="rightArrow">
            <a:avLst>
              <a:gd name="adj1" fmla="val 50000"/>
              <a:gd name="adj2" fmla="val 504441"/>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solidFill>
                <a:srgbClr val="000000"/>
              </a:solidFill>
              <a:latin typeface="Arial" panose="020B0604020202020204" pitchFamily="34" charset="0"/>
            </a:endParaRPr>
          </a:p>
        </p:txBody>
      </p:sp>
      <p:sp>
        <p:nvSpPr>
          <p:cNvPr id="80975" name="Text Box 88"/>
          <p:cNvSpPr txBox="1">
            <a:spLocks noChangeArrowheads="1"/>
          </p:cNvSpPr>
          <p:nvPr/>
        </p:nvSpPr>
        <p:spPr bwMode="auto">
          <a:xfrm>
            <a:off x="7956550" y="4868863"/>
            <a:ext cx="720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CO</a:t>
            </a:r>
            <a:r>
              <a:rPr lang="en-US" altLang="ru-RU" sz="1800" b="1" baseline="-25000">
                <a:solidFill>
                  <a:srgbClr val="000000"/>
                </a:solidFill>
                <a:latin typeface="Arial" panose="020B0604020202020204" pitchFamily="34" charset="0"/>
              </a:rPr>
              <a:t>2</a:t>
            </a:r>
            <a:endParaRPr lang="ru-RU" altLang="ru-RU" sz="1800" b="1" baseline="-25000">
              <a:solidFill>
                <a:srgbClr val="000000"/>
              </a:solidFill>
              <a:latin typeface="Arial" panose="020B0604020202020204" pitchFamily="34" charset="0"/>
            </a:endParaRPr>
          </a:p>
        </p:txBody>
      </p:sp>
      <p:sp>
        <p:nvSpPr>
          <p:cNvPr id="80976" name="Text Box 89"/>
          <p:cNvSpPr txBox="1">
            <a:spLocks noChangeArrowheads="1"/>
          </p:cNvSpPr>
          <p:nvPr/>
        </p:nvSpPr>
        <p:spPr bwMode="auto">
          <a:xfrm>
            <a:off x="7812088" y="5661025"/>
            <a:ext cx="1152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 Н</a:t>
            </a:r>
            <a:r>
              <a:rPr lang="en-US" altLang="ru-RU" sz="1800" b="1">
                <a:solidFill>
                  <a:srgbClr val="000000"/>
                </a:solidFill>
                <a:latin typeface="Arial" panose="020B0604020202020204" pitchFamily="34" charset="0"/>
              </a:rPr>
              <a:t>S-</a:t>
            </a:r>
            <a:r>
              <a:rPr lang="en-GB" altLang="ru-RU" sz="1800" b="1">
                <a:solidFill>
                  <a:srgbClr val="000000"/>
                </a:solidFill>
                <a:latin typeface="Arial" panose="020B0604020202020204" pitchFamily="34" charset="0"/>
              </a:rPr>
              <a:t>C</a:t>
            </a:r>
            <a:r>
              <a:rPr lang="ru-RU" altLang="ru-RU" sz="1800" b="1">
                <a:solidFill>
                  <a:srgbClr val="000000"/>
                </a:solidFill>
                <a:latin typeface="Arial" panose="020B0604020202020204" pitchFamily="34" charset="0"/>
              </a:rPr>
              <a:t>оА</a:t>
            </a:r>
          </a:p>
        </p:txBody>
      </p:sp>
      <p:cxnSp>
        <p:nvCxnSpPr>
          <p:cNvPr id="80977" name="AutoShape 90"/>
          <p:cNvCxnSpPr>
            <a:cxnSpLocks noChangeShapeType="1"/>
            <a:endCxn id="80975" idx="2"/>
          </p:cNvCxnSpPr>
          <p:nvPr/>
        </p:nvCxnSpPr>
        <p:spPr bwMode="auto">
          <a:xfrm rot="10800000" flipH="1">
            <a:off x="7380288" y="5235575"/>
            <a:ext cx="936625" cy="288925"/>
          </a:xfrm>
          <a:prstGeom prst="curvedConnector4">
            <a:avLst>
              <a:gd name="adj1" fmla="val -24407"/>
              <a:gd name="adj2" fmla="val 56593"/>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0978" name="AutoShape 91"/>
          <p:cNvCxnSpPr>
            <a:cxnSpLocks noChangeShapeType="1"/>
            <a:endCxn id="80976" idx="0"/>
          </p:cNvCxnSpPr>
          <p:nvPr/>
        </p:nvCxnSpPr>
        <p:spPr bwMode="auto">
          <a:xfrm rot="10800000" flipH="1" flipV="1">
            <a:off x="7380288" y="5524500"/>
            <a:ext cx="1008062" cy="136525"/>
          </a:xfrm>
          <a:prstGeom prst="curvedConnector4">
            <a:avLst>
              <a:gd name="adj1" fmla="val -22676"/>
              <a:gd name="adj2" fmla="val 62792"/>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 name="Полилиния 1"/>
          <p:cNvSpPr/>
          <p:nvPr/>
        </p:nvSpPr>
        <p:spPr>
          <a:xfrm>
            <a:off x="741363" y="1690688"/>
            <a:ext cx="3830637" cy="688975"/>
          </a:xfrm>
          <a:custGeom>
            <a:avLst/>
            <a:gdLst>
              <a:gd name="connsiteX0" fmla="*/ 925065 w 3831103"/>
              <a:gd name="connsiteY0" fmla="*/ 663879 h 689090"/>
              <a:gd name="connsiteX1" fmla="*/ 236133 w 3831103"/>
              <a:gd name="connsiteY1" fmla="*/ 663879 h 689090"/>
              <a:gd name="connsiteX2" fmla="*/ 135925 w 3831103"/>
              <a:gd name="connsiteY2" fmla="*/ 638827 h 689090"/>
              <a:gd name="connsiteX3" fmla="*/ 60769 w 3831103"/>
              <a:gd name="connsiteY3" fmla="*/ 613775 h 689090"/>
              <a:gd name="connsiteX4" fmla="*/ 48243 w 3831103"/>
              <a:gd name="connsiteY4" fmla="*/ 576197 h 689090"/>
              <a:gd name="connsiteX5" fmla="*/ 23191 w 3831103"/>
              <a:gd name="connsiteY5" fmla="*/ 450937 h 689090"/>
              <a:gd name="connsiteX6" fmla="*/ 135925 w 3831103"/>
              <a:gd name="connsiteY6" fmla="*/ 400833 h 689090"/>
              <a:gd name="connsiteX7" fmla="*/ 173503 w 3831103"/>
              <a:gd name="connsiteY7" fmla="*/ 388307 h 689090"/>
              <a:gd name="connsiteX8" fmla="*/ 211081 w 3831103"/>
              <a:gd name="connsiteY8" fmla="*/ 375781 h 689090"/>
              <a:gd name="connsiteX9" fmla="*/ 486654 w 3831103"/>
              <a:gd name="connsiteY9" fmla="*/ 350728 h 689090"/>
              <a:gd name="connsiteX10" fmla="*/ 636966 w 3831103"/>
              <a:gd name="connsiteY10" fmla="*/ 325676 h 689090"/>
              <a:gd name="connsiteX11" fmla="*/ 712122 w 3831103"/>
              <a:gd name="connsiteY11" fmla="*/ 300624 h 689090"/>
              <a:gd name="connsiteX12" fmla="*/ 824856 w 3831103"/>
              <a:gd name="connsiteY12" fmla="*/ 237994 h 689090"/>
              <a:gd name="connsiteX13" fmla="*/ 849908 w 3831103"/>
              <a:gd name="connsiteY13" fmla="*/ 200416 h 689090"/>
              <a:gd name="connsiteX14" fmla="*/ 887487 w 3831103"/>
              <a:gd name="connsiteY14" fmla="*/ 187890 h 689090"/>
              <a:gd name="connsiteX15" fmla="*/ 925065 w 3831103"/>
              <a:gd name="connsiteY15" fmla="*/ 162838 h 689090"/>
              <a:gd name="connsiteX16" fmla="*/ 962643 w 3831103"/>
              <a:gd name="connsiteY16" fmla="*/ 150312 h 689090"/>
              <a:gd name="connsiteX17" fmla="*/ 1037799 w 3831103"/>
              <a:gd name="connsiteY17" fmla="*/ 100208 h 689090"/>
              <a:gd name="connsiteX18" fmla="*/ 1100429 w 3831103"/>
              <a:gd name="connsiteY18" fmla="*/ 50104 h 689090"/>
              <a:gd name="connsiteX19" fmla="*/ 1163059 w 3831103"/>
              <a:gd name="connsiteY19" fmla="*/ 0 h 689090"/>
              <a:gd name="connsiteX20" fmla="*/ 1200637 w 3831103"/>
              <a:gd name="connsiteY20" fmla="*/ 12526 h 689090"/>
              <a:gd name="connsiteX21" fmla="*/ 1238215 w 3831103"/>
              <a:gd name="connsiteY21" fmla="*/ 87682 h 689090"/>
              <a:gd name="connsiteX22" fmla="*/ 1275793 w 3831103"/>
              <a:gd name="connsiteY22" fmla="*/ 162838 h 689090"/>
              <a:gd name="connsiteX23" fmla="*/ 1213163 w 3831103"/>
              <a:gd name="connsiteY23" fmla="*/ 325676 h 689090"/>
              <a:gd name="connsiteX24" fmla="*/ 1175585 w 3831103"/>
              <a:gd name="connsiteY24" fmla="*/ 338202 h 689090"/>
              <a:gd name="connsiteX25" fmla="*/ 1125481 w 3831103"/>
              <a:gd name="connsiteY25" fmla="*/ 388307 h 689090"/>
              <a:gd name="connsiteX26" fmla="*/ 1112955 w 3831103"/>
              <a:gd name="connsiteY26" fmla="*/ 425885 h 689090"/>
              <a:gd name="connsiteX27" fmla="*/ 1037799 w 3831103"/>
              <a:gd name="connsiteY27" fmla="*/ 475989 h 689090"/>
              <a:gd name="connsiteX28" fmla="*/ 1012747 w 3831103"/>
              <a:gd name="connsiteY28" fmla="*/ 513567 h 689090"/>
              <a:gd name="connsiteX29" fmla="*/ 975169 w 3831103"/>
              <a:gd name="connsiteY29" fmla="*/ 538619 h 689090"/>
              <a:gd name="connsiteX30" fmla="*/ 962643 w 3831103"/>
              <a:gd name="connsiteY30" fmla="*/ 576197 h 689090"/>
              <a:gd name="connsiteX31" fmla="*/ 937591 w 3831103"/>
              <a:gd name="connsiteY31" fmla="*/ 613775 h 689090"/>
              <a:gd name="connsiteX32" fmla="*/ 925065 w 3831103"/>
              <a:gd name="connsiteY32" fmla="*/ 651353 h 689090"/>
              <a:gd name="connsiteX33" fmla="*/ 975169 w 3831103"/>
              <a:gd name="connsiteY33" fmla="*/ 638827 h 689090"/>
              <a:gd name="connsiteX34" fmla="*/ 1075377 w 3831103"/>
              <a:gd name="connsiteY34" fmla="*/ 626301 h 689090"/>
              <a:gd name="connsiteX35" fmla="*/ 1438632 w 3831103"/>
              <a:gd name="connsiteY35" fmla="*/ 601249 h 689090"/>
              <a:gd name="connsiteX36" fmla="*/ 1538840 w 3831103"/>
              <a:gd name="connsiteY36" fmla="*/ 588723 h 689090"/>
              <a:gd name="connsiteX37" fmla="*/ 1588944 w 3831103"/>
              <a:gd name="connsiteY37" fmla="*/ 576197 h 689090"/>
              <a:gd name="connsiteX38" fmla="*/ 1751782 w 3831103"/>
              <a:gd name="connsiteY38" fmla="*/ 563671 h 689090"/>
              <a:gd name="connsiteX39" fmla="*/ 2904177 w 3831103"/>
              <a:gd name="connsiteY39" fmla="*/ 576197 h 689090"/>
              <a:gd name="connsiteX40" fmla="*/ 2941755 w 3831103"/>
              <a:gd name="connsiteY40" fmla="*/ 588723 h 689090"/>
              <a:gd name="connsiteX41" fmla="*/ 3580582 w 3831103"/>
              <a:gd name="connsiteY41" fmla="*/ 576197 h 689090"/>
              <a:gd name="connsiteX42" fmla="*/ 3730895 w 3831103"/>
              <a:gd name="connsiteY42" fmla="*/ 538619 h 689090"/>
              <a:gd name="connsiteX43" fmla="*/ 3768473 w 3831103"/>
              <a:gd name="connsiteY43" fmla="*/ 526093 h 689090"/>
              <a:gd name="connsiteX44" fmla="*/ 3831103 w 3831103"/>
              <a:gd name="connsiteY44" fmla="*/ 513567 h 68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31103" h="689090">
                <a:moveTo>
                  <a:pt x="925065" y="663879"/>
                </a:moveTo>
                <a:cubicBezTo>
                  <a:pt x="654421" y="702542"/>
                  <a:pt x="761771" y="692038"/>
                  <a:pt x="236133" y="663879"/>
                </a:cubicBezTo>
                <a:cubicBezTo>
                  <a:pt x="201752" y="662037"/>
                  <a:pt x="168589" y="649715"/>
                  <a:pt x="135925" y="638827"/>
                </a:cubicBezTo>
                <a:lnTo>
                  <a:pt x="60769" y="613775"/>
                </a:lnTo>
                <a:cubicBezTo>
                  <a:pt x="56594" y="601249"/>
                  <a:pt x="55567" y="587183"/>
                  <a:pt x="48243" y="576197"/>
                </a:cubicBezTo>
                <a:cubicBezTo>
                  <a:pt x="9006" y="517342"/>
                  <a:pt x="-23870" y="556823"/>
                  <a:pt x="23191" y="450937"/>
                </a:cubicBezTo>
                <a:cubicBezTo>
                  <a:pt x="33548" y="427635"/>
                  <a:pt x="132778" y="401882"/>
                  <a:pt x="135925" y="400833"/>
                </a:cubicBezTo>
                <a:lnTo>
                  <a:pt x="173503" y="388307"/>
                </a:lnTo>
                <a:cubicBezTo>
                  <a:pt x="186029" y="384132"/>
                  <a:pt x="198057" y="377952"/>
                  <a:pt x="211081" y="375781"/>
                </a:cubicBezTo>
                <a:cubicBezTo>
                  <a:pt x="352262" y="352249"/>
                  <a:pt x="260889" y="364838"/>
                  <a:pt x="486654" y="350728"/>
                </a:cubicBezTo>
                <a:cubicBezTo>
                  <a:pt x="557707" y="341846"/>
                  <a:pt x="577851" y="343411"/>
                  <a:pt x="636966" y="325676"/>
                </a:cubicBezTo>
                <a:cubicBezTo>
                  <a:pt x="662259" y="318088"/>
                  <a:pt x="690150" y="315272"/>
                  <a:pt x="712122" y="300624"/>
                </a:cubicBezTo>
                <a:cubicBezTo>
                  <a:pt x="798264" y="243196"/>
                  <a:pt x="758714" y="260041"/>
                  <a:pt x="824856" y="237994"/>
                </a:cubicBezTo>
                <a:cubicBezTo>
                  <a:pt x="833207" y="225468"/>
                  <a:pt x="838152" y="209820"/>
                  <a:pt x="849908" y="200416"/>
                </a:cubicBezTo>
                <a:cubicBezTo>
                  <a:pt x="860219" y="192168"/>
                  <a:pt x="875677" y="193795"/>
                  <a:pt x="887487" y="187890"/>
                </a:cubicBezTo>
                <a:cubicBezTo>
                  <a:pt x="900952" y="181158"/>
                  <a:pt x="911600" y="169571"/>
                  <a:pt x="925065" y="162838"/>
                </a:cubicBezTo>
                <a:cubicBezTo>
                  <a:pt x="936875" y="156933"/>
                  <a:pt x="951101" y="156724"/>
                  <a:pt x="962643" y="150312"/>
                </a:cubicBezTo>
                <a:cubicBezTo>
                  <a:pt x="988963" y="135690"/>
                  <a:pt x="1037799" y="100208"/>
                  <a:pt x="1037799" y="100208"/>
                </a:cubicBezTo>
                <a:cubicBezTo>
                  <a:pt x="1109595" y="-7485"/>
                  <a:pt x="1013996" y="119250"/>
                  <a:pt x="1100429" y="50104"/>
                </a:cubicBezTo>
                <a:cubicBezTo>
                  <a:pt x="1181369" y="-14648"/>
                  <a:pt x="1068606" y="31484"/>
                  <a:pt x="1163059" y="0"/>
                </a:cubicBezTo>
                <a:cubicBezTo>
                  <a:pt x="1175585" y="4175"/>
                  <a:pt x="1190327" y="4278"/>
                  <a:pt x="1200637" y="12526"/>
                </a:cubicBezTo>
                <a:cubicBezTo>
                  <a:pt x="1230552" y="36458"/>
                  <a:pt x="1223087" y="57426"/>
                  <a:pt x="1238215" y="87682"/>
                </a:cubicBezTo>
                <a:cubicBezTo>
                  <a:pt x="1286779" y="184810"/>
                  <a:pt x="1244309" y="68385"/>
                  <a:pt x="1275793" y="162838"/>
                </a:cubicBezTo>
                <a:cubicBezTo>
                  <a:pt x="1270417" y="200468"/>
                  <a:pt x="1268010" y="307394"/>
                  <a:pt x="1213163" y="325676"/>
                </a:cubicBezTo>
                <a:lnTo>
                  <a:pt x="1175585" y="338202"/>
                </a:lnTo>
                <a:cubicBezTo>
                  <a:pt x="1142183" y="438412"/>
                  <a:pt x="1192286" y="321502"/>
                  <a:pt x="1125481" y="388307"/>
                </a:cubicBezTo>
                <a:cubicBezTo>
                  <a:pt x="1116145" y="397643"/>
                  <a:pt x="1122291" y="416549"/>
                  <a:pt x="1112955" y="425885"/>
                </a:cubicBezTo>
                <a:cubicBezTo>
                  <a:pt x="1091665" y="447175"/>
                  <a:pt x="1037799" y="475989"/>
                  <a:pt x="1037799" y="475989"/>
                </a:cubicBezTo>
                <a:cubicBezTo>
                  <a:pt x="1029448" y="488515"/>
                  <a:pt x="1023392" y="502922"/>
                  <a:pt x="1012747" y="513567"/>
                </a:cubicBezTo>
                <a:cubicBezTo>
                  <a:pt x="1002102" y="524212"/>
                  <a:pt x="984573" y="526864"/>
                  <a:pt x="975169" y="538619"/>
                </a:cubicBezTo>
                <a:cubicBezTo>
                  <a:pt x="966921" y="548929"/>
                  <a:pt x="968548" y="564387"/>
                  <a:pt x="962643" y="576197"/>
                </a:cubicBezTo>
                <a:cubicBezTo>
                  <a:pt x="955910" y="589662"/>
                  <a:pt x="944324" y="600310"/>
                  <a:pt x="937591" y="613775"/>
                </a:cubicBezTo>
                <a:cubicBezTo>
                  <a:pt x="931686" y="625585"/>
                  <a:pt x="914079" y="644029"/>
                  <a:pt x="925065" y="651353"/>
                </a:cubicBezTo>
                <a:cubicBezTo>
                  <a:pt x="939389" y="660902"/>
                  <a:pt x="958188" y="641657"/>
                  <a:pt x="975169" y="638827"/>
                </a:cubicBezTo>
                <a:cubicBezTo>
                  <a:pt x="1008374" y="633293"/>
                  <a:pt x="1041899" y="629825"/>
                  <a:pt x="1075377" y="626301"/>
                </a:cubicBezTo>
                <a:cubicBezTo>
                  <a:pt x="1226691" y="610373"/>
                  <a:pt x="1267388" y="610762"/>
                  <a:pt x="1438632" y="601249"/>
                </a:cubicBezTo>
                <a:cubicBezTo>
                  <a:pt x="1472035" y="597074"/>
                  <a:pt x="1505635" y="594257"/>
                  <a:pt x="1538840" y="588723"/>
                </a:cubicBezTo>
                <a:cubicBezTo>
                  <a:pt x="1555821" y="585893"/>
                  <a:pt x="1571847" y="578208"/>
                  <a:pt x="1588944" y="576197"/>
                </a:cubicBezTo>
                <a:cubicBezTo>
                  <a:pt x="1643011" y="569836"/>
                  <a:pt x="1697503" y="567846"/>
                  <a:pt x="1751782" y="563671"/>
                </a:cubicBezTo>
                <a:lnTo>
                  <a:pt x="2904177" y="576197"/>
                </a:lnTo>
                <a:cubicBezTo>
                  <a:pt x="2917378" y="576475"/>
                  <a:pt x="2928551" y="588723"/>
                  <a:pt x="2941755" y="588723"/>
                </a:cubicBezTo>
                <a:cubicBezTo>
                  <a:pt x="3154738" y="588723"/>
                  <a:pt x="3367640" y="580372"/>
                  <a:pt x="3580582" y="576197"/>
                </a:cubicBezTo>
                <a:cubicBezTo>
                  <a:pt x="3732450" y="525575"/>
                  <a:pt x="3579087" y="572354"/>
                  <a:pt x="3730895" y="538619"/>
                </a:cubicBezTo>
                <a:cubicBezTo>
                  <a:pt x="3743784" y="535755"/>
                  <a:pt x="3755664" y="529295"/>
                  <a:pt x="3768473" y="526093"/>
                </a:cubicBezTo>
                <a:cubicBezTo>
                  <a:pt x="3789127" y="520929"/>
                  <a:pt x="3831103" y="513567"/>
                  <a:pt x="3831103" y="513567"/>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7" name="Полилиния 6"/>
          <p:cNvSpPr/>
          <p:nvPr/>
        </p:nvSpPr>
        <p:spPr>
          <a:xfrm>
            <a:off x="6564313" y="1716088"/>
            <a:ext cx="65087" cy="163512"/>
          </a:xfrm>
          <a:custGeom>
            <a:avLst/>
            <a:gdLst>
              <a:gd name="connsiteX0" fmla="*/ 0 w 65931"/>
              <a:gd name="connsiteY0" fmla="*/ 0 h 162838"/>
              <a:gd name="connsiteX1" fmla="*/ 62630 w 65931"/>
              <a:gd name="connsiteY1" fmla="*/ 12526 h 162838"/>
              <a:gd name="connsiteX2" fmla="*/ 50104 w 65931"/>
              <a:gd name="connsiteY2" fmla="*/ 62630 h 162838"/>
              <a:gd name="connsiteX3" fmla="*/ 37578 w 65931"/>
              <a:gd name="connsiteY3" fmla="*/ 100208 h 162838"/>
              <a:gd name="connsiteX4" fmla="*/ 12526 w 65931"/>
              <a:gd name="connsiteY4" fmla="*/ 137786 h 162838"/>
              <a:gd name="connsiteX5" fmla="*/ 0 w 65931"/>
              <a:gd name="connsiteY5" fmla="*/ 162838 h 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31" h="162838">
                <a:moveTo>
                  <a:pt x="0" y="0"/>
                </a:moveTo>
                <a:cubicBezTo>
                  <a:pt x="20877" y="4175"/>
                  <a:pt x="49330" y="-4099"/>
                  <a:pt x="62630" y="12526"/>
                </a:cubicBezTo>
                <a:cubicBezTo>
                  <a:pt x="73384" y="25969"/>
                  <a:pt x="54833" y="46077"/>
                  <a:pt x="50104" y="62630"/>
                </a:cubicBezTo>
                <a:cubicBezTo>
                  <a:pt x="46477" y="75326"/>
                  <a:pt x="43483" y="88398"/>
                  <a:pt x="37578" y="100208"/>
                </a:cubicBezTo>
                <a:cubicBezTo>
                  <a:pt x="30845" y="113673"/>
                  <a:pt x="20271" y="124877"/>
                  <a:pt x="12526" y="137786"/>
                </a:cubicBezTo>
                <a:cubicBezTo>
                  <a:pt x="7722" y="145792"/>
                  <a:pt x="4175" y="154487"/>
                  <a:pt x="0" y="162838"/>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9" name="Полилиния 8"/>
          <p:cNvSpPr/>
          <p:nvPr/>
        </p:nvSpPr>
        <p:spPr>
          <a:xfrm>
            <a:off x="725488" y="1803400"/>
            <a:ext cx="5475287" cy="2568575"/>
          </a:xfrm>
          <a:custGeom>
            <a:avLst/>
            <a:gdLst>
              <a:gd name="connsiteX0" fmla="*/ 251751 w 5475105"/>
              <a:gd name="connsiteY0" fmla="*/ 2204682 h 2567937"/>
              <a:gd name="connsiteX1" fmla="*/ 151543 w 5475105"/>
              <a:gd name="connsiteY1" fmla="*/ 2242260 h 2567937"/>
              <a:gd name="connsiteX2" fmla="*/ 38809 w 5475105"/>
              <a:gd name="connsiteY2" fmla="*/ 2292364 h 2567937"/>
              <a:gd name="connsiteX3" fmla="*/ 26283 w 5475105"/>
              <a:gd name="connsiteY3" fmla="*/ 2517832 h 2567937"/>
              <a:gd name="connsiteX4" fmla="*/ 88913 w 5475105"/>
              <a:gd name="connsiteY4" fmla="*/ 2567937 h 2567937"/>
              <a:gd name="connsiteX5" fmla="*/ 239225 w 5475105"/>
              <a:gd name="connsiteY5" fmla="*/ 2530358 h 2567937"/>
              <a:gd name="connsiteX6" fmla="*/ 251751 w 5475105"/>
              <a:gd name="connsiteY6" fmla="*/ 2492780 h 2567937"/>
              <a:gd name="connsiteX7" fmla="*/ 251751 w 5475105"/>
              <a:gd name="connsiteY7" fmla="*/ 2217208 h 2567937"/>
              <a:gd name="connsiteX8" fmla="*/ 289329 w 5475105"/>
              <a:gd name="connsiteY8" fmla="*/ 2204682 h 2567937"/>
              <a:gd name="connsiteX9" fmla="*/ 339433 w 5475105"/>
              <a:gd name="connsiteY9" fmla="*/ 2192156 h 2567937"/>
              <a:gd name="connsiteX10" fmla="*/ 377011 w 5475105"/>
              <a:gd name="connsiteY10" fmla="*/ 2179630 h 2567937"/>
              <a:gd name="connsiteX11" fmla="*/ 452168 w 5475105"/>
              <a:gd name="connsiteY11" fmla="*/ 2167104 h 2567937"/>
              <a:gd name="connsiteX12" fmla="*/ 502272 w 5475105"/>
              <a:gd name="connsiteY12" fmla="*/ 2154578 h 2567937"/>
              <a:gd name="connsiteX13" fmla="*/ 577428 w 5475105"/>
              <a:gd name="connsiteY13" fmla="*/ 2142052 h 2567937"/>
              <a:gd name="connsiteX14" fmla="*/ 652584 w 5475105"/>
              <a:gd name="connsiteY14" fmla="*/ 2117000 h 2567937"/>
              <a:gd name="connsiteX15" fmla="*/ 777844 w 5475105"/>
              <a:gd name="connsiteY15" fmla="*/ 2091948 h 2567937"/>
              <a:gd name="connsiteX16" fmla="*/ 827948 w 5475105"/>
              <a:gd name="connsiteY16" fmla="*/ 2079421 h 2567937"/>
              <a:gd name="connsiteX17" fmla="*/ 890579 w 5475105"/>
              <a:gd name="connsiteY17" fmla="*/ 2066895 h 2567937"/>
              <a:gd name="connsiteX18" fmla="*/ 928157 w 5475105"/>
              <a:gd name="connsiteY18" fmla="*/ 2054369 h 2567937"/>
              <a:gd name="connsiteX19" fmla="*/ 978261 w 5475105"/>
              <a:gd name="connsiteY19" fmla="*/ 2041843 h 2567937"/>
              <a:gd name="connsiteX20" fmla="*/ 1090995 w 5475105"/>
              <a:gd name="connsiteY20" fmla="*/ 2004265 h 2567937"/>
              <a:gd name="connsiteX21" fmla="*/ 1128573 w 5475105"/>
              <a:gd name="connsiteY21" fmla="*/ 1991739 h 2567937"/>
              <a:gd name="connsiteX22" fmla="*/ 1203729 w 5475105"/>
              <a:gd name="connsiteY22" fmla="*/ 1954161 h 2567937"/>
              <a:gd name="connsiteX23" fmla="*/ 1266359 w 5475105"/>
              <a:gd name="connsiteY23" fmla="*/ 1891531 h 2567937"/>
              <a:gd name="connsiteX24" fmla="*/ 1328989 w 5475105"/>
              <a:gd name="connsiteY24" fmla="*/ 1841427 h 2567937"/>
              <a:gd name="connsiteX25" fmla="*/ 1354042 w 5475105"/>
              <a:gd name="connsiteY25" fmla="*/ 1803849 h 2567937"/>
              <a:gd name="connsiteX26" fmla="*/ 1391620 w 5475105"/>
              <a:gd name="connsiteY26" fmla="*/ 1778797 h 2567937"/>
              <a:gd name="connsiteX27" fmla="*/ 1441724 w 5475105"/>
              <a:gd name="connsiteY27" fmla="*/ 1716167 h 2567937"/>
              <a:gd name="connsiteX28" fmla="*/ 1529406 w 5475105"/>
              <a:gd name="connsiteY28" fmla="*/ 1628485 h 2567937"/>
              <a:gd name="connsiteX29" fmla="*/ 1579510 w 5475105"/>
              <a:gd name="connsiteY29" fmla="*/ 1578380 h 2567937"/>
              <a:gd name="connsiteX30" fmla="*/ 1642140 w 5475105"/>
              <a:gd name="connsiteY30" fmla="*/ 1528276 h 2567937"/>
              <a:gd name="connsiteX31" fmla="*/ 1667192 w 5475105"/>
              <a:gd name="connsiteY31" fmla="*/ 1490698 h 2567937"/>
              <a:gd name="connsiteX32" fmla="*/ 1704770 w 5475105"/>
              <a:gd name="connsiteY32" fmla="*/ 1478172 h 2567937"/>
              <a:gd name="connsiteX33" fmla="*/ 1779926 w 5475105"/>
              <a:gd name="connsiteY33" fmla="*/ 1428068 h 2567937"/>
              <a:gd name="connsiteX34" fmla="*/ 1779926 w 5475105"/>
              <a:gd name="connsiteY34" fmla="*/ 1428068 h 2567937"/>
              <a:gd name="connsiteX35" fmla="*/ 1842557 w 5475105"/>
              <a:gd name="connsiteY35" fmla="*/ 1377964 h 2567937"/>
              <a:gd name="connsiteX36" fmla="*/ 1880135 w 5475105"/>
              <a:gd name="connsiteY36" fmla="*/ 1365438 h 2567937"/>
              <a:gd name="connsiteX37" fmla="*/ 1955291 w 5475105"/>
              <a:gd name="connsiteY37" fmla="*/ 1315334 h 2567937"/>
              <a:gd name="connsiteX38" fmla="*/ 1992869 w 5475105"/>
              <a:gd name="connsiteY38" fmla="*/ 1290282 h 2567937"/>
              <a:gd name="connsiteX39" fmla="*/ 2068025 w 5475105"/>
              <a:gd name="connsiteY39" fmla="*/ 1252704 h 2567937"/>
              <a:gd name="connsiteX40" fmla="*/ 2143181 w 5475105"/>
              <a:gd name="connsiteY40" fmla="*/ 1227652 h 2567937"/>
              <a:gd name="connsiteX41" fmla="*/ 2218337 w 5475105"/>
              <a:gd name="connsiteY41" fmla="*/ 1190074 h 2567937"/>
              <a:gd name="connsiteX42" fmla="*/ 2243389 w 5475105"/>
              <a:gd name="connsiteY42" fmla="*/ 1165021 h 2567937"/>
              <a:gd name="connsiteX43" fmla="*/ 2318546 w 5475105"/>
              <a:gd name="connsiteY43" fmla="*/ 1139969 h 2567937"/>
              <a:gd name="connsiteX44" fmla="*/ 2356124 w 5475105"/>
              <a:gd name="connsiteY44" fmla="*/ 1127443 h 2567937"/>
              <a:gd name="connsiteX45" fmla="*/ 2393702 w 5475105"/>
              <a:gd name="connsiteY45" fmla="*/ 1114917 h 2567937"/>
              <a:gd name="connsiteX46" fmla="*/ 2431280 w 5475105"/>
              <a:gd name="connsiteY46" fmla="*/ 1089865 h 2567937"/>
              <a:gd name="connsiteX47" fmla="*/ 2594118 w 5475105"/>
              <a:gd name="connsiteY47" fmla="*/ 1052287 h 2567937"/>
              <a:gd name="connsiteX48" fmla="*/ 2656748 w 5475105"/>
              <a:gd name="connsiteY48" fmla="*/ 1039761 h 2567937"/>
              <a:gd name="connsiteX49" fmla="*/ 3007477 w 5475105"/>
              <a:gd name="connsiteY49" fmla="*/ 1014709 h 2567937"/>
              <a:gd name="connsiteX50" fmla="*/ 3120211 w 5475105"/>
              <a:gd name="connsiteY50" fmla="*/ 1002183 h 2567937"/>
              <a:gd name="connsiteX51" fmla="*/ 3220420 w 5475105"/>
              <a:gd name="connsiteY51" fmla="*/ 977131 h 2567937"/>
              <a:gd name="connsiteX52" fmla="*/ 3470940 w 5475105"/>
              <a:gd name="connsiteY52" fmla="*/ 952079 h 2567937"/>
              <a:gd name="connsiteX53" fmla="*/ 3583674 w 5475105"/>
              <a:gd name="connsiteY53" fmla="*/ 927027 h 2567937"/>
              <a:gd name="connsiteX54" fmla="*/ 3633779 w 5475105"/>
              <a:gd name="connsiteY54" fmla="*/ 914501 h 2567937"/>
              <a:gd name="connsiteX55" fmla="*/ 3696409 w 5475105"/>
              <a:gd name="connsiteY55" fmla="*/ 901975 h 2567937"/>
              <a:gd name="connsiteX56" fmla="*/ 3859247 w 5475105"/>
              <a:gd name="connsiteY56" fmla="*/ 864397 h 2567937"/>
              <a:gd name="connsiteX57" fmla="*/ 3934403 w 5475105"/>
              <a:gd name="connsiteY57" fmla="*/ 839345 h 2567937"/>
              <a:gd name="connsiteX58" fmla="*/ 4047137 w 5475105"/>
              <a:gd name="connsiteY58" fmla="*/ 814293 h 2567937"/>
              <a:gd name="connsiteX59" fmla="*/ 4159872 w 5475105"/>
              <a:gd name="connsiteY59" fmla="*/ 776715 h 2567937"/>
              <a:gd name="connsiteX60" fmla="*/ 4197450 w 5475105"/>
              <a:gd name="connsiteY60" fmla="*/ 764189 h 2567937"/>
              <a:gd name="connsiteX61" fmla="*/ 4272606 w 5475105"/>
              <a:gd name="connsiteY61" fmla="*/ 751663 h 2567937"/>
              <a:gd name="connsiteX62" fmla="*/ 4347762 w 5475105"/>
              <a:gd name="connsiteY62" fmla="*/ 726611 h 2567937"/>
              <a:gd name="connsiteX63" fmla="*/ 4410392 w 5475105"/>
              <a:gd name="connsiteY63" fmla="*/ 714085 h 2567937"/>
              <a:gd name="connsiteX64" fmla="*/ 4447970 w 5475105"/>
              <a:gd name="connsiteY64" fmla="*/ 701558 h 2567937"/>
              <a:gd name="connsiteX65" fmla="*/ 4510600 w 5475105"/>
              <a:gd name="connsiteY65" fmla="*/ 689032 h 2567937"/>
              <a:gd name="connsiteX66" fmla="*/ 4585757 w 5475105"/>
              <a:gd name="connsiteY66" fmla="*/ 663980 h 2567937"/>
              <a:gd name="connsiteX67" fmla="*/ 4635861 w 5475105"/>
              <a:gd name="connsiteY67" fmla="*/ 651454 h 2567937"/>
              <a:gd name="connsiteX68" fmla="*/ 4698491 w 5475105"/>
              <a:gd name="connsiteY68" fmla="*/ 638928 h 2567937"/>
              <a:gd name="connsiteX69" fmla="*/ 4773647 w 5475105"/>
              <a:gd name="connsiteY69" fmla="*/ 613876 h 2567937"/>
              <a:gd name="connsiteX70" fmla="*/ 4811225 w 5475105"/>
              <a:gd name="connsiteY70" fmla="*/ 601350 h 2567937"/>
              <a:gd name="connsiteX71" fmla="*/ 4848803 w 5475105"/>
              <a:gd name="connsiteY71" fmla="*/ 576298 h 2567937"/>
              <a:gd name="connsiteX72" fmla="*/ 4923959 w 5475105"/>
              <a:gd name="connsiteY72" fmla="*/ 551246 h 2567937"/>
              <a:gd name="connsiteX73" fmla="*/ 4961537 w 5475105"/>
              <a:gd name="connsiteY73" fmla="*/ 526194 h 2567937"/>
              <a:gd name="connsiteX74" fmla="*/ 5036694 w 5475105"/>
              <a:gd name="connsiteY74" fmla="*/ 501142 h 2567937"/>
              <a:gd name="connsiteX75" fmla="*/ 5074272 w 5475105"/>
              <a:gd name="connsiteY75" fmla="*/ 476090 h 2567937"/>
              <a:gd name="connsiteX76" fmla="*/ 5111850 w 5475105"/>
              <a:gd name="connsiteY76" fmla="*/ 463564 h 2567937"/>
              <a:gd name="connsiteX77" fmla="*/ 5224584 w 5475105"/>
              <a:gd name="connsiteY77" fmla="*/ 388408 h 2567937"/>
              <a:gd name="connsiteX78" fmla="*/ 5262162 w 5475105"/>
              <a:gd name="connsiteY78" fmla="*/ 363356 h 2567937"/>
              <a:gd name="connsiteX79" fmla="*/ 5299740 w 5475105"/>
              <a:gd name="connsiteY79" fmla="*/ 338304 h 2567937"/>
              <a:gd name="connsiteX80" fmla="*/ 5324792 w 5475105"/>
              <a:gd name="connsiteY80" fmla="*/ 300726 h 2567937"/>
              <a:gd name="connsiteX81" fmla="*/ 5387422 w 5475105"/>
              <a:gd name="connsiteY81" fmla="*/ 238095 h 2567937"/>
              <a:gd name="connsiteX82" fmla="*/ 5462579 w 5475105"/>
              <a:gd name="connsiteY82" fmla="*/ 137887 h 2567937"/>
              <a:gd name="connsiteX83" fmla="*/ 5475105 w 5475105"/>
              <a:gd name="connsiteY83" fmla="*/ 100309 h 2567937"/>
              <a:gd name="connsiteX84" fmla="*/ 5437526 w 5475105"/>
              <a:gd name="connsiteY84" fmla="*/ 37679 h 2567937"/>
              <a:gd name="connsiteX85" fmla="*/ 5412474 w 5475105"/>
              <a:gd name="connsiteY85" fmla="*/ 101 h 256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5475105" h="2567937">
                <a:moveTo>
                  <a:pt x="251751" y="2204682"/>
                </a:moveTo>
                <a:cubicBezTo>
                  <a:pt x="103272" y="2234378"/>
                  <a:pt x="257101" y="2195345"/>
                  <a:pt x="151543" y="2242260"/>
                </a:cubicBezTo>
                <a:cubicBezTo>
                  <a:pt x="17386" y="2301885"/>
                  <a:pt x="123853" y="2235668"/>
                  <a:pt x="38809" y="2292364"/>
                </a:cubicBezTo>
                <a:cubicBezTo>
                  <a:pt x="-16836" y="2375831"/>
                  <a:pt x="-4861" y="2341346"/>
                  <a:pt x="26283" y="2517832"/>
                </a:cubicBezTo>
                <a:cubicBezTo>
                  <a:pt x="28663" y="2531319"/>
                  <a:pt x="83978" y="2564647"/>
                  <a:pt x="88913" y="2567937"/>
                </a:cubicBezTo>
                <a:cubicBezTo>
                  <a:pt x="143189" y="2562509"/>
                  <a:pt x="207788" y="2582754"/>
                  <a:pt x="239225" y="2530358"/>
                </a:cubicBezTo>
                <a:cubicBezTo>
                  <a:pt x="246018" y="2519036"/>
                  <a:pt x="247576" y="2505306"/>
                  <a:pt x="251751" y="2492780"/>
                </a:cubicBezTo>
                <a:cubicBezTo>
                  <a:pt x="249021" y="2454554"/>
                  <a:pt x="224952" y="2277506"/>
                  <a:pt x="251751" y="2217208"/>
                </a:cubicBezTo>
                <a:cubicBezTo>
                  <a:pt x="257113" y="2205142"/>
                  <a:pt x="276633" y="2208309"/>
                  <a:pt x="289329" y="2204682"/>
                </a:cubicBezTo>
                <a:cubicBezTo>
                  <a:pt x="305882" y="2199953"/>
                  <a:pt x="322880" y="2196885"/>
                  <a:pt x="339433" y="2192156"/>
                </a:cubicBezTo>
                <a:cubicBezTo>
                  <a:pt x="352129" y="2188529"/>
                  <a:pt x="364122" y="2182494"/>
                  <a:pt x="377011" y="2179630"/>
                </a:cubicBezTo>
                <a:cubicBezTo>
                  <a:pt x="401804" y="2174120"/>
                  <a:pt x="427263" y="2172085"/>
                  <a:pt x="452168" y="2167104"/>
                </a:cubicBezTo>
                <a:cubicBezTo>
                  <a:pt x="469049" y="2163728"/>
                  <a:pt x="485391" y="2157954"/>
                  <a:pt x="502272" y="2154578"/>
                </a:cubicBezTo>
                <a:cubicBezTo>
                  <a:pt x="527176" y="2149597"/>
                  <a:pt x="552789" y="2148212"/>
                  <a:pt x="577428" y="2142052"/>
                </a:cubicBezTo>
                <a:cubicBezTo>
                  <a:pt x="603047" y="2135647"/>
                  <a:pt x="626690" y="2122179"/>
                  <a:pt x="652584" y="2117000"/>
                </a:cubicBezTo>
                <a:cubicBezTo>
                  <a:pt x="694337" y="2108649"/>
                  <a:pt x="736535" y="2102276"/>
                  <a:pt x="777844" y="2091948"/>
                </a:cubicBezTo>
                <a:cubicBezTo>
                  <a:pt x="794545" y="2087772"/>
                  <a:pt x="811143" y="2083156"/>
                  <a:pt x="827948" y="2079421"/>
                </a:cubicBezTo>
                <a:cubicBezTo>
                  <a:pt x="848731" y="2074802"/>
                  <a:pt x="869924" y="2072059"/>
                  <a:pt x="890579" y="2066895"/>
                </a:cubicBezTo>
                <a:cubicBezTo>
                  <a:pt x="903388" y="2063693"/>
                  <a:pt x="915461" y="2057996"/>
                  <a:pt x="928157" y="2054369"/>
                </a:cubicBezTo>
                <a:cubicBezTo>
                  <a:pt x="944710" y="2049640"/>
                  <a:pt x="961772" y="2046790"/>
                  <a:pt x="978261" y="2041843"/>
                </a:cubicBezTo>
                <a:lnTo>
                  <a:pt x="1090995" y="2004265"/>
                </a:lnTo>
                <a:cubicBezTo>
                  <a:pt x="1103521" y="2000090"/>
                  <a:pt x="1117587" y="1999063"/>
                  <a:pt x="1128573" y="1991739"/>
                </a:cubicBezTo>
                <a:cubicBezTo>
                  <a:pt x="1177137" y="1959363"/>
                  <a:pt x="1151869" y="1971448"/>
                  <a:pt x="1203729" y="1954161"/>
                </a:cubicBezTo>
                <a:cubicBezTo>
                  <a:pt x="1270534" y="1853953"/>
                  <a:pt x="1182852" y="1975038"/>
                  <a:pt x="1266359" y="1891531"/>
                </a:cubicBezTo>
                <a:cubicBezTo>
                  <a:pt x="1323017" y="1834873"/>
                  <a:pt x="1255832" y="1865813"/>
                  <a:pt x="1328989" y="1841427"/>
                </a:cubicBezTo>
                <a:cubicBezTo>
                  <a:pt x="1337340" y="1828901"/>
                  <a:pt x="1343397" y="1814494"/>
                  <a:pt x="1354042" y="1803849"/>
                </a:cubicBezTo>
                <a:cubicBezTo>
                  <a:pt x="1364687" y="1793204"/>
                  <a:pt x="1382216" y="1790552"/>
                  <a:pt x="1391620" y="1778797"/>
                </a:cubicBezTo>
                <a:cubicBezTo>
                  <a:pt x="1460766" y="1692364"/>
                  <a:pt x="1334031" y="1787963"/>
                  <a:pt x="1441724" y="1716167"/>
                </a:cubicBezTo>
                <a:cubicBezTo>
                  <a:pt x="1499152" y="1630025"/>
                  <a:pt x="1463264" y="1650532"/>
                  <a:pt x="1529406" y="1628485"/>
                </a:cubicBezTo>
                <a:cubicBezTo>
                  <a:pt x="1556735" y="1546495"/>
                  <a:pt x="1518778" y="1626966"/>
                  <a:pt x="1579510" y="1578380"/>
                </a:cubicBezTo>
                <a:cubicBezTo>
                  <a:pt x="1660450" y="1513628"/>
                  <a:pt x="1547687" y="1559760"/>
                  <a:pt x="1642140" y="1528276"/>
                </a:cubicBezTo>
                <a:cubicBezTo>
                  <a:pt x="1650491" y="1515750"/>
                  <a:pt x="1655437" y="1500102"/>
                  <a:pt x="1667192" y="1490698"/>
                </a:cubicBezTo>
                <a:cubicBezTo>
                  <a:pt x="1677502" y="1482450"/>
                  <a:pt x="1693228" y="1484584"/>
                  <a:pt x="1704770" y="1478172"/>
                </a:cubicBezTo>
                <a:cubicBezTo>
                  <a:pt x="1731090" y="1463550"/>
                  <a:pt x="1754874" y="1444769"/>
                  <a:pt x="1779926" y="1428068"/>
                </a:cubicBezTo>
                <a:lnTo>
                  <a:pt x="1779926" y="1428068"/>
                </a:lnTo>
                <a:cubicBezTo>
                  <a:pt x="1803227" y="1404768"/>
                  <a:pt x="1810955" y="1393765"/>
                  <a:pt x="1842557" y="1377964"/>
                </a:cubicBezTo>
                <a:cubicBezTo>
                  <a:pt x="1854367" y="1372059"/>
                  <a:pt x="1868593" y="1371850"/>
                  <a:pt x="1880135" y="1365438"/>
                </a:cubicBezTo>
                <a:cubicBezTo>
                  <a:pt x="1906455" y="1350816"/>
                  <a:pt x="1930239" y="1332035"/>
                  <a:pt x="1955291" y="1315334"/>
                </a:cubicBezTo>
                <a:cubicBezTo>
                  <a:pt x="1967817" y="1306983"/>
                  <a:pt x="1978587" y="1295043"/>
                  <a:pt x="1992869" y="1290282"/>
                </a:cubicBezTo>
                <a:cubicBezTo>
                  <a:pt x="2129916" y="1244600"/>
                  <a:pt x="1922333" y="1317456"/>
                  <a:pt x="2068025" y="1252704"/>
                </a:cubicBezTo>
                <a:cubicBezTo>
                  <a:pt x="2092156" y="1241979"/>
                  <a:pt x="2121209" y="1242300"/>
                  <a:pt x="2143181" y="1227652"/>
                </a:cubicBezTo>
                <a:cubicBezTo>
                  <a:pt x="2191745" y="1195276"/>
                  <a:pt x="2166477" y="1207361"/>
                  <a:pt x="2218337" y="1190074"/>
                </a:cubicBezTo>
                <a:cubicBezTo>
                  <a:pt x="2226688" y="1181723"/>
                  <a:pt x="2232826" y="1170303"/>
                  <a:pt x="2243389" y="1165021"/>
                </a:cubicBezTo>
                <a:cubicBezTo>
                  <a:pt x="2267008" y="1153211"/>
                  <a:pt x="2293494" y="1148320"/>
                  <a:pt x="2318546" y="1139969"/>
                </a:cubicBezTo>
                <a:lnTo>
                  <a:pt x="2356124" y="1127443"/>
                </a:lnTo>
                <a:cubicBezTo>
                  <a:pt x="2368650" y="1123268"/>
                  <a:pt x="2382716" y="1122241"/>
                  <a:pt x="2393702" y="1114917"/>
                </a:cubicBezTo>
                <a:cubicBezTo>
                  <a:pt x="2406228" y="1106566"/>
                  <a:pt x="2417523" y="1095979"/>
                  <a:pt x="2431280" y="1089865"/>
                </a:cubicBezTo>
                <a:cubicBezTo>
                  <a:pt x="2501905" y="1058476"/>
                  <a:pt x="2516675" y="1065194"/>
                  <a:pt x="2594118" y="1052287"/>
                </a:cubicBezTo>
                <a:cubicBezTo>
                  <a:pt x="2615118" y="1048787"/>
                  <a:pt x="2635645" y="1042575"/>
                  <a:pt x="2656748" y="1039761"/>
                </a:cubicBezTo>
                <a:cubicBezTo>
                  <a:pt x="2790894" y="1021875"/>
                  <a:pt x="2858527" y="1025742"/>
                  <a:pt x="3007477" y="1014709"/>
                </a:cubicBezTo>
                <a:cubicBezTo>
                  <a:pt x="3045183" y="1011916"/>
                  <a:pt x="3082633" y="1006358"/>
                  <a:pt x="3120211" y="1002183"/>
                </a:cubicBezTo>
                <a:cubicBezTo>
                  <a:pt x="3153614" y="993832"/>
                  <a:pt x="3186130" y="980248"/>
                  <a:pt x="3220420" y="977131"/>
                </a:cubicBezTo>
                <a:cubicBezTo>
                  <a:pt x="3395860" y="961182"/>
                  <a:pt x="3312370" y="969698"/>
                  <a:pt x="3470940" y="952079"/>
                </a:cubicBezTo>
                <a:cubicBezTo>
                  <a:pt x="3544072" y="927702"/>
                  <a:pt x="3473450" y="949072"/>
                  <a:pt x="3583674" y="927027"/>
                </a:cubicBezTo>
                <a:cubicBezTo>
                  <a:pt x="3600555" y="923651"/>
                  <a:pt x="3616973" y="918236"/>
                  <a:pt x="3633779" y="914501"/>
                </a:cubicBezTo>
                <a:cubicBezTo>
                  <a:pt x="3654562" y="909883"/>
                  <a:pt x="3675869" y="907577"/>
                  <a:pt x="3696409" y="901975"/>
                </a:cubicBezTo>
                <a:cubicBezTo>
                  <a:pt x="3847718" y="860709"/>
                  <a:pt x="3691597" y="888347"/>
                  <a:pt x="3859247" y="864397"/>
                </a:cubicBezTo>
                <a:cubicBezTo>
                  <a:pt x="3884299" y="856046"/>
                  <a:pt x="3908509" y="844524"/>
                  <a:pt x="3934403" y="839345"/>
                </a:cubicBezTo>
                <a:cubicBezTo>
                  <a:pt x="3970162" y="832193"/>
                  <a:pt x="4011757" y="824907"/>
                  <a:pt x="4047137" y="814293"/>
                </a:cubicBezTo>
                <a:cubicBezTo>
                  <a:pt x="4047149" y="814290"/>
                  <a:pt x="4141077" y="782980"/>
                  <a:pt x="4159872" y="776715"/>
                </a:cubicBezTo>
                <a:cubicBezTo>
                  <a:pt x="4172398" y="772540"/>
                  <a:pt x="4184426" y="766360"/>
                  <a:pt x="4197450" y="764189"/>
                </a:cubicBezTo>
                <a:cubicBezTo>
                  <a:pt x="4222502" y="760014"/>
                  <a:pt x="4247967" y="757823"/>
                  <a:pt x="4272606" y="751663"/>
                </a:cubicBezTo>
                <a:cubicBezTo>
                  <a:pt x="4298225" y="745258"/>
                  <a:pt x="4321868" y="731790"/>
                  <a:pt x="4347762" y="726611"/>
                </a:cubicBezTo>
                <a:cubicBezTo>
                  <a:pt x="4368639" y="722436"/>
                  <a:pt x="4389738" y="719249"/>
                  <a:pt x="4410392" y="714085"/>
                </a:cubicBezTo>
                <a:cubicBezTo>
                  <a:pt x="4423201" y="710883"/>
                  <a:pt x="4435161" y="704760"/>
                  <a:pt x="4447970" y="701558"/>
                </a:cubicBezTo>
                <a:cubicBezTo>
                  <a:pt x="4468624" y="696394"/>
                  <a:pt x="4490060" y="694634"/>
                  <a:pt x="4510600" y="689032"/>
                </a:cubicBezTo>
                <a:cubicBezTo>
                  <a:pt x="4536077" y="682084"/>
                  <a:pt x="4560138" y="670385"/>
                  <a:pt x="4585757" y="663980"/>
                </a:cubicBezTo>
                <a:cubicBezTo>
                  <a:pt x="4602458" y="659805"/>
                  <a:pt x="4619056" y="655189"/>
                  <a:pt x="4635861" y="651454"/>
                </a:cubicBezTo>
                <a:cubicBezTo>
                  <a:pt x="4656644" y="646836"/>
                  <a:pt x="4677951" y="644530"/>
                  <a:pt x="4698491" y="638928"/>
                </a:cubicBezTo>
                <a:cubicBezTo>
                  <a:pt x="4723968" y="631980"/>
                  <a:pt x="4748595" y="622227"/>
                  <a:pt x="4773647" y="613876"/>
                </a:cubicBezTo>
                <a:cubicBezTo>
                  <a:pt x="4786173" y="609701"/>
                  <a:pt x="4800239" y="608674"/>
                  <a:pt x="4811225" y="601350"/>
                </a:cubicBezTo>
                <a:cubicBezTo>
                  <a:pt x="4823751" y="592999"/>
                  <a:pt x="4835046" y="582412"/>
                  <a:pt x="4848803" y="576298"/>
                </a:cubicBezTo>
                <a:cubicBezTo>
                  <a:pt x="4872934" y="565573"/>
                  <a:pt x="4901987" y="565894"/>
                  <a:pt x="4923959" y="551246"/>
                </a:cubicBezTo>
                <a:cubicBezTo>
                  <a:pt x="4936485" y="542895"/>
                  <a:pt x="4947780" y="532308"/>
                  <a:pt x="4961537" y="526194"/>
                </a:cubicBezTo>
                <a:cubicBezTo>
                  <a:pt x="4985668" y="515469"/>
                  <a:pt x="5014722" y="515790"/>
                  <a:pt x="5036694" y="501142"/>
                </a:cubicBezTo>
                <a:cubicBezTo>
                  <a:pt x="5049220" y="492791"/>
                  <a:pt x="5060807" y="482823"/>
                  <a:pt x="5074272" y="476090"/>
                </a:cubicBezTo>
                <a:cubicBezTo>
                  <a:pt x="5086082" y="470185"/>
                  <a:pt x="5100308" y="469976"/>
                  <a:pt x="5111850" y="463564"/>
                </a:cubicBezTo>
                <a:lnTo>
                  <a:pt x="5224584" y="388408"/>
                </a:lnTo>
                <a:lnTo>
                  <a:pt x="5262162" y="363356"/>
                </a:lnTo>
                <a:lnTo>
                  <a:pt x="5299740" y="338304"/>
                </a:lnTo>
                <a:cubicBezTo>
                  <a:pt x="5308091" y="325778"/>
                  <a:pt x="5314879" y="312056"/>
                  <a:pt x="5324792" y="300726"/>
                </a:cubicBezTo>
                <a:cubicBezTo>
                  <a:pt x="5344234" y="278507"/>
                  <a:pt x="5371045" y="262661"/>
                  <a:pt x="5387422" y="238095"/>
                </a:cubicBezTo>
                <a:cubicBezTo>
                  <a:pt x="5444077" y="153113"/>
                  <a:pt x="5416235" y="184229"/>
                  <a:pt x="5462579" y="137887"/>
                </a:cubicBezTo>
                <a:cubicBezTo>
                  <a:pt x="5466754" y="125361"/>
                  <a:pt x="5475105" y="113513"/>
                  <a:pt x="5475105" y="100309"/>
                </a:cubicBezTo>
                <a:cubicBezTo>
                  <a:pt x="5475105" y="67787"/>
                  <a:pt x="5457371" y="57524"/>
                  <a:pt x="5437526" y="37679"/>
                </a:cubicBezTo>
                <a:cubicBezTo>
                  <a:pt x="5423680" y="-3860"/>
                  <a:pt x="5438204" y="101"/>
                  <a:pt x="5412474" y="101"/>
                </a:cubicBezTo>
              </a:path>
            </a:pathLst>
          </a:custGeom>
          <a:noFill/>
          <a:ln w="38100">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10" name="Полилиния 9"/>
          <p:cNvSpPr/>
          <p:nvPr/>
        </p:nvSpPr>
        <p:spPr>
          <a:xfrm>
            <a:off x="1038225" y="1790700"/>
            <a:ext cx="5800725" cy="2568575"/>
          </a:xfrm>
          <a:custGeom>
            <a:avLst/>
            <a:gdLst>
              <a:gd name="connsiteX0" fmla="*/ 376669 w 5800439"/>
              <a:gd name="connsiteY0" fmla="*/ 2354893 h 2567836"/>
              <a:gd name="connsiteX1" fmla="*/ 326565 w 5800439"/>
              <a:gd name="connsiteY1" fmla="*/ 2292263 h 2567836"/>
              <a:gd name="connsiteX2" fmla="*/ 63518 w 5800439"/>
              <a:gd name="connsiteY2" fmla="*/ 2279737 h 2567836"/>
              <a:gd name="connsiteX3" fmla="*/ 25940 w 5800439"/>
              <a:gd name="connsiteY3" fmla="*/ 2304789 h 2567836"/>
              <a:gd name="connsiteX4" fmla="*/ 13414 w 5800439"/>
              <a:gd name="connsiteY4" fmla="*/ 2342367 h 2567836"/>
              <a:gd name="connsiteX5" fmla="*/ 63518 w 5800439"/>
              <a:gd name="connsiteY5" fmla="*/ 2567836 h 2567836"/>
              <a:gd name="connsiteX6" fmla="*/ 176253 w 5800439"/>
              <a:gd name="connsiteY6" fmla="*/ 2555310 h 2567836"/>
              <a:gd name="connsiteX7" fmla="*/ 251409 w 5800439"/>
              <a:gd name="connsiteY7" fmla="*/ 2530257 h 2567836"/>
              <a:gd name="connsiteX8" fmla="*/ 288987 w 5800439"/>
              <a:gd name="connsiteY8" fmla="*/ 2517731 h 2567836"/>
              <a:gd name="connsiteX9" fmla="*/ 326565 w 5800439"/>
              <a:gd name="connsiteY9" fmla="*/ 2442575 h 2567836"/>
              <a:gd name="connsiteX10" fmla="*/ 351617 w 5800439"/>
              <a:gd name="connsiteY10" fmla="*/ 2367419 h 2567836"/>
              <a:gd name="connsiteX11" fmla="*/ 426773 w 5800439"/>
              <a:gd name="connsiteY11" fmla="*/ 2317315 h 2567836"/>
              <a:gd name="connsiteX12" fmla="*/ 501929 w 5800439"/>
              <a:gd name="connsiteY12" fmla="*/ 2292263 h 2567836"/>
              <a:gd name="connsiteX13" fmla="*/ 539507 w 5800439"/>
              <a:gd name="connsiteY13" fmla="*/ 2267211 h 2567836"/>
              <a:gd name="connsiteX14" fmla="*/ 614664 w 5800439"/>
              <a:gd name="connsiteY14" fmla="*/ 2242159 h 2567836"/>
              <a:gd name="connsiteX15" fmla="*/ 689820 w 5800439"/>
              <a:gd name="connsiteY15" fmla="*/ 2192055 h 2567836"/>
              <a:gd name="connsiteX16" fmla="*/ 727398 w 5800439"/>
              <a:gd name="connsiteY16" fmla="*/ 2179529 h 2567836"/>
              <a:gd name="connsiteX17" fmla="*/ 802554 w 5800439"/>
              <a:gd name="connsiteY17" fmla="*/ 2129425 h 2567836"/>
              <a:gd name="connsiteX18" fmla="*/ 840132 w 5800439"/>
              <a:gd name="connsiteY18" fmla="*/ 2104373 h 2567836"/>
              <a:gd name="connsiteX19" fmla="*/ 865184 w 5800439"/>
              <a:gd name="connsiteY19" fmla="*/ 2079320 h 2567836"/>
              <a:gd name="connsiteX20" fmla="*/ 902762 w 5800439"/>
              <a:gd name="connsiteY20" fmla="*/ 2066794 h 2567836"/>
              <a:gd name="connsiteX21" fmla="*/ 965392 w 5800439"/>
              <a:gd name="connsiteY21" fmla="*/ 2016690 h 2567836"/>
              <a:gd name="connsiteX22" fmla="*/ 990444 w 5800439"/>
              <a:gd name="connsiteY22" fmla="*/ 1979112 h 2567836"/>
              <a:gd name="connsiteX23" fmla="*/ 1065601 w 5800439"/>
              <a:gd name="connsiteY23" fmla="*/ 1929008 h 2567836"/>
              <a:gd name="connsiteX24" fmla="*/ 1128231 w 5800439"/>
              <a:gd name="connsiteY24" fmla="*/ 1866378 h 2567836"/>
              <a:gd name="connsiteX25" fmla="*/ 1190861 w 5800439"/>
              <a:gd name="connsiteY25" fmla="*/ 1803748 h 2567836"/>
              <a:gd name="connsiteX26" fmla="*/ 1253491 w 5800439"/>
              <a:gd name="connsiteY26" fmla="*/ 1741118 h 2567836"/>
              <a:gd name="connsiteX27" fmla="*/ 1316121 w 5800439"/>
              <a:gd name="connsiteY27" fmla="*/ 1678488 h 2567836"/>
              <a:gd name="connsiteX28" fmla="*/ 1378751 w 5800439"/>
              <a:gd name="connsiteY28" fmla="*/ 1628383 h 2567836"/>
              <a:gd name="connsiteX29" fmla="*/ 1403803 w 5800439"/>
              <a:gd name="connsiteY29" fmla="*/ 1590805 h 2567836"/>
              <a:gd name="connsiteX30" fmla="*/ 1478960 w 5800439"/>
              <a:gd name="connsiteY30" fmla="*/ 1565753 h 2567836"/>
              <a:gd name="connsiteX31" fmla="*/ 1554116 w 5800439"/>
              <a:gd name="connsiteY31" fmla="*/ 1528175 h 2567836"/>
              <a:gd name="connsiteX32" fmla="*/ 1591694 w 5800439"/>
              <a:gd name="connsiteY32" fmla="*/ 1503123 h 2567836"/>
              <a:gd name="connsiteX33" fmla="*/ 1629272 w 5800439"/>
              <a:gd name="connsiteY33" fmla="*/ 1490597 h 2567836"/>
              <a:gd name="connsiteX34" fmla="*/ 1666850 w 5800439"/>
              <a:gd name="connsiteY34" fmla="*/ 1465545 h 2567836"/>
              <a:gd name="connsiteX35" fmla="*/ 1742006 w 5800439"/>
              <a:gd name="connsiteY35" fmla="*/ 1440493 h 2567836"/>
              <a:gd name="connsiteX36" fmla="*/ 1779584 w 5800439"/>
              <a:gd name="connsiteY36" fmla="*/ 1427967 h 2567836"/>
              <a:gd name="connsiteX37" fmla="*/ 1854740 w 5800439"/>
              <a:gd name="connsiteY37" fmla="*/ 1390389 h 2567836"/>
              <a:gd name="connsiteX38" fmla="*/ 1892318 w 5800439"/>
              <a:gd name="connsiteY38" fmla="*/ 1365337 h 2567836"/>
              <a:gd name="connsiteX39" fmla="*/ 1967475 w 5800439"/>
              <a:gd name="connsiteY39" fmla="*/ 1340285 h 2567836"/>
              <a:gd name="connsiteX40" fmla="*/ 2042631 w 5800439"/>
              <a:gd name="connsiteY40" fmla="*/ 1315233 h 2567836"/>
              <a:gd name="connsiteX41" fmla="*/ 2080209 w 5800439"/>
              <a:gd name="connsiteY41" fmla="*/ 1302707 h 2567836"/>
              <a:gd name="connsiteX42" fmla="*/ 2130313 w 5800439"/>
              <a:gd name="connsiteY42" fmla="*/ 1290181 h 2567836"/>
              <a:gd name="connsiteX43" fmla="*/ 2205469 w 5800439"/>
              <a:gd name="connsiteY43" fmla="*/ 1265129 h 2567836"/>
              <a:gd name="connsiteX44" fmla="*/ 2243047 w 5800439"/>
              <a:gd name="connsiteY44" fmla="*/ 1252603 h 2567836"/>
              <a:gd name="connsiteX45" fmla="*/ 2305677 w 5800439"/>
              <a:gd name="connsiteY45" fmla="*/ 1240077 h 2567836"/>
              <a:gd name="connsiteX46" fmla="*/ 2380833 w 5800439"/>
              <a:gd name="connsiteY46" fmla="*/ 1215025 h 2567836"/>
              <a:gd name="connsiteX47" fmla="*/ 2418412 w 5800439"/>
              <a:gd name="connsiteY47" fmla="*/ 1202499 h 2567836"/>
              <a:gd name="connsiteX48" fmla="*/ 2481042 w 5800439"/>
              <a:gd name="connsiteY48" fmla="*/ 1189973 h 2567836"/>
              <a:gd name="connsiteX49" fmla="*/ 2568724 w 5800439"/>
              <a:gd name="connsiteY49" fmla="*/ 1164920 h 2567836"/>
              <a:gd name="connsiteX50" fmla="*/ 2731562 w 5800439"/>
              <a:gd name="connsiteY50" fmla="*/ 1139868 h 2567836"/>
              <a:gd name="connsiteX51" fmla="*/ 2769140 w 5800439"/>
              <a:gd name="connsiteY51" fmla="*/ 1127342 h 2567836"/>
              <a:gd name="connsiteX52" fmla="*/ 3044713 w 5800439"/>
              <a:gd name="connsiteY52" fmla="*/ 1102290 h 2567836"/>
              <a:gd name="connsiteX53" fmla="*/ 3270181 w 5800439"/>
              <a:gd name="connsiteY53" fmla="*/ 1089764 h 2567836"/>
              <a:gd name="connsiteX54" fmla="*/ 3332812 w 5800439"/>
              <a:gd name="connsiteY54" fmla="*/ 1077238 h 2567836"/>
              <a:gd name="connsiteX55" fmla="*/ 3470598 w 5800439"/>
              <a:gd name="connsiteY55" fmla="*/ 1052186 h 2567836"/>
              <a:gd name="connsiteX56" fmla="*/ 3545754 w 5800439"/>
              <a:gd name="connsiteY56" fmla="*/ 1027134 h 2567836"/>
              <a:gd name="connsiteX57" fmla="*/ 3595858 w 5800439"/>
              <a:gd name="connsiteY57" fmla="*/ 1014608 h 2567836"/>
              <a:gd name="connsiteX58" fmla="*/ 3683540 w 5800439"/>
              <a:gd name="connsiteY58" fmla="*/ 989556 h 2567836"/>
              <a:gd name="connsiteX59" fmla="*/ 3758696 w 5800439"/>
              <a:gd name="connsiteY59" fmla="*/ 977030 h 2567836"/>
              <a:gd name="connsiteX60" fmla="*/ 3833853 w 5800439"/>
              <a:gd name="connsiteY60" fmla="*/ 951978 h 2567836"/>
              <a:gd name="connsiteX61" fmla="*/ 3871431 w 5800439"/>
              <a:gd name="connsiteY61" fmla="*/ 939452 h 2567836"/>
              <a:gd name="connsiteX62" fmla="*/ 3934061 w 5800439"/>
              <a:gd name="connsiteY62" fmla="*/ 926926 h 2567836"/>
              <a:gd name="connsiteX63" fmla="*/ 4009217 w 5800439"/>
              <a:gd name="connsiteY63" fmla="*/ 901874 h 2567836"/>
              <a:gd name="connsiteX64" fmla="*/ 4046795 w 5800439"/>
              <a:gd name="connsiteY64" fmla="*/ 889348 h 2567836"/>
              <a:gd name="connsiteX65" fmla="*/ 4147003 w 5800439"/>
              <a:gd name="connsiteY65" fmla="*/ 864296 h 2567836"/>
              <a:gd name="connsiteX66" fmla="*/ 4197107 w 5800439"/>
              <a:gd name="connsiteY66" fmla="*/ 851770 h 2567836"/>
              <a:gd name="connsiteX67" fmla="*/ 4322368 w 5800439"/>
              <a:gd name="connsiteY67" fmla="*/ 826718 h 2567836"/>
              <a:gd name="connsiteX68" fmla="*/ 4435102 w 5800439"/>
              <a:gd name="connsiteY68" fmla="*/ 789140 h 2567836"/>
              <a:gd name="connsiteX69" fmla="*/ 4660570 w 5800439"/>
              <a:gd name="connsiteY69" fmla="*/ 713983 h 2567836"/>
              <a:gd name="connsiteX70" fmla="*/ 4848461 w 5800439"/>
              <a:gd name="connsiteY70" fmla="*/ 651353 h 2567836"/>
              <a:gd name="connsiteX71" fmla="*/ 4886039 w 5800439"/>
              <a:gd name="connsiteY71" fmla="*/ 638827 h 2567836"/>
              <a:gd name="connsiteX72" fmla="*/ 4923617 w 5800439"/>
              <a:gd name="connsiteY72" fmla="*/ 626301 h 2567836"/>
              <a:gd name="connsiteX73" fmla="*/ 4961195 w 5800439"/>
              <a:gd name="connsiteY73" fmla="*/ 601249 h 2567836"/>
              <a:gd name="connsiteX74" fmla="*/ 5048877 w 5800439"/>
              <a:gd name="connsiteY74" fmla="*/ 576197 h 2567836"/>
              <a:gd name="connsiteX75" fmla="*/ 5124033 w 5800439"/>
              <a:gd name="connsiteY75" fmla="*/ 551145 h 2567836"/>
              <a:gd name="connsiteX76" fmla="*/ 5199190 w 5800439"/>
              <a:gd name="connsiteY76" fmla="*/ 526093 h 2567836"/>
              <a:gd name="connsiteX77" fmla="*/ 5236768 w 5800439"/>
              <a:gd name="connsiteY77" fmla="*/ 501041 h 2567836"/>
              <a:gd name="connsiteX78" fmla="*/ 5311924 w 5800439"/>
              <a:gd name="connsiteY78" fmla="*/ 475989 h 2567836"/>
              <a:gd name="connsiteX79" fmla="*/ 5387080 w 5800439"/>
              <a:gd name="connsiteY79" fmla="*/ 425885 h 2567836"/>
              <a:gd name="connsiteX80" fmla="*/ 5462236 w 5800439"/>
              <a:gd name="connsiteY80" fmla="*/ 375781 h 2567836"/>
              <a:gd name="connsiteX81" fmla="*/ 5499814 w 5800439"/>
              <a:gd name="connsiteY81" fmla="*/ 350729 h 2567836"/>
              <a:gd name="connsiteX82" fmla="*/ 5537392 w 5800439"/>
              <a:gd name="connsiteY82" fmla="*/ 325677 h 2567836"/>
              <a:gd name="connsiteX83" fmla="*/ 5600023 w 5800439"/>
              <a:gd name="connsiteY83" fmla="*/ 275573 h 2567836"/>
              <a:gd name="connsiteX84" fmla="*/ 5625075 w 5800439"/>
              <a:gd name="connsiteY84" fmla="*/ 250520 h 2567836"/>
              <a:gd name="connsiteX85" fmla="*/ 5700231 w 5800439"/>
              <a:gd name="connsiteY85" fmla="*/ 225468 h 2567836"/>
              <a:gd name="connsiteX86" fmla="*/ 5750335 w 5800439"/>
              <a:gd name="connsiteY86" fmla="*/ 150312 h 2567836"/>
              <a:gd name="connsiteX87" fmla="*/ 5787913 w 5800439"/>
              <a:gd name="connsiteY87" fmla="*/ 12526 h 2567836"/>
              <a:gd name="connsiteX88" fmla="*/ 5800439 w 5800439"/>
              <a:gd name="connsiteY88" fmla="*/ 0 h 2567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5800439" h="2567836">
                <a:moveTo>
                  <a:pt x="376669" y="2354893"/>
                </a:moveTo>
                <a:cubicBezTo>
                  <a:pt x="359968" y="2334016"/>
                  <a:pt x="345470" y="2311168"/>
                  <a:pt x="326565" y="2292263"/>
                </a:cubicBezTo>
                <a:cubicBezTo>
                  <a:pt x="258001" y="2223699"/>
                  <a:pt x="145794" y="2275166"/>
                  <a:pt x="63518" y="2279737"/>
                </a:cubicBezTo>
                <a:cubicBezTo>
                  <a:pt x="50992" y="2288088"/>
                  <a:pt x="35344" y="2293034"/>
                  <a:pt x="25940" y="2304789"/>
                </a:cubicBezTo>
                <a:cubicBezTo>
                  <a:pt x="17692" y="2315099"/>
                  <a:pt x="13414" y="2329163"/>
                  <a:pt x="13414" y="2342367"/>
                </a:cubicBezTo>
                <a:cubicBezTo>
                  <a:pt x="13414" y="2564057"/>
                  <a:pt x="-39045" y="2533648"/>
                  <a:pt x="63518" y="2567836"/>
                </a:cubicBezTo>
                <a:cubicBezTo>
                  <a:pt x="101096" y="2563661"/>
                  <a:pt x="139178" y="2562725"/>
                  <a:pt x="176253" y="2555310"/>
                </a:cubicBezTo>
                <a:cubicBezTo>
                  <a:pt x="202147" y="2550131"/>
                  <a:pt x="226357" y="2538608"/>
                  <a:pt x="251409" y="2530257"/>
                </a:cubicBezTo>
                <a:lnTo>
                  <a:pt x="288987" y="2517731"/>
                </a:lnTo>
                <a:cubicBezTo>
                  <a:pt x="334669" y="2380684"/>
                  <a:pt x="261813" y="2588267"/>
                  <a:pt x="326565" y="2442575"/>
                </a:cubicBezTo>
                <a:cubicBezTo>
                  <a:pt x="337290" y="2418444"/>
                  <a:pt x="329645" y="2382067"/>
                  <a:pt x="351617" y="2367419"/>
                </a:cubicBezTo>
                <a:cubicBezTo>
                  <a:pt x="376669" y="2350718"/>
                  <a:pt x="398209" y="2326836"/>
                  <a:pt x="426773" y="2317315"/>
                </a:cubicBezTo>
                <a:cubicBezTo>
                  <a:pt x="451825" y="2308964"/>
                  <a:pt x="479957" y="2306911"/>
                  <a:pt x="501929" y="2292263"/>
                </a:cubicBezTo>
                <a:cubicBezTo>
                  <a:pt x="514455" y="2283912"/>
                  <a:pt x="525750" y="2273325"/>
                  <a:pt x="539507" y="2267211"/>
                </a:cubicBezTo>
                <a:cubicBezTo>
                  <a:pt x="563638" y="2256486"/>
                  <a:pt x="592692" y="2256807"/>
                  <a:pt x="614664" y="2242159"/>
                </a:cubicBezTo>
                <a:cubicBezTo>
                  <a:pt x="639716" y="2225458"/>
                  <a:pt x="661256" y="2201576"/>
                  <a:pt x="689820" y="2192055"/>
                </a:cubicBezTo>
                <a:cubicBezTo>
                  <a:pt x="702346" y="2187880"/>
                  <a:pt x="715856" y="2185941"/>
                  <a:pt x="727398" y="2179529"/>
                </a:cubicBezTo>
                <a:cubicBezTo>
                  <a:pt x="753718" y="2164907"/>
                  <a:pt x="777502" y="2146126"/>
                  <a:pt x="802554" y="2129425"/>
                </a:cubicBezTo>
                <a:cubicBezTo>
                  <a:pt x="815080" y="2121074"/>
                  <a:pt x="829487" y="2115018"/>
                  <a:pt x="840132" y="2104373"/>
                </a:cubicBezTo>
                <a:cubicBezTo>
                  <a:pt x="848483" y="2096022"/>
                  <a:pt x="855057" y="2085396"/>
                  <a:pt x="865184" y="2079320"/>
                </a:cubicBezTo>
                <a:cubicBezTo>
                  <a:pt x="876506" y="2072527"/>
                  <a:pt x="890236" y="2070969"/>
                  <a:pt x="902762" y="2066794"/>
                </a:cubicBezTo>
                <a:cubicBezTo>
                  <a:pt x="974558" y="1959101"/>
                  <a:pt x="878959" y="2085836"/>
                  <a:pt x="965392" y="2016690"/>
                </a:cubicBezTo>
                <a:cubicBezTo>
                  <a:pt x="977147" y="2007286"/>
                  <a:pt x="979114" y="1989025"/>
                  <a:pt x="990444" y="1979112"/>
                </a:cubicBezTo>
                <a:cubicBezTo>
                  <a:pt x="1013103" y="1959285"/>
                  <a:pt x="1065601" y="1929008"/>
                  <a:pt x="1065601" y="1929008"/>
                </a:cubicBezTo>
                <a:cubicBezTo>
                  <a:pt x="1132406" y="1828800"/>
                  <a:pt x="1044724" y="1949885"/>
                  <a:pt x="1128231" y="1866378"/>
                </a:cubicBezTo>
                <a:cubicBezTo>
                  <a:pt x="1211738" y="1782871"/>
                  <a:pt x="1090653" y="1870553"/>
                  <a:pt x="1190861" y="1803748"/>
                </a:cubicBezTo>
                <a:cubicBezTo>
                  <a:pt x="1257666" y="1703540"/>
                  <a:pt x="1169984" y="1824625"/>
                  <a:pt x="1253491" y="1741118"/>
                </a:cubicBezTo>
                <a:cubicBezTo>
                  <a:pt x="1336998" y="1657611"/>
                  <a:pt x="1215913" y="1745293"/>
                  <a:pt x="1316121" y="1678488"/>
                </a:cubicBezTo>
                <a:cubicBezTo>
                  <a:pt x="1387916" y="1570795"/>
                  <a:pt x="1292318" y="1697531"/>
                  <a:pt x="1378751" y="1628383"/>
                </a:cubicBezTo>
                <a:cubicBezTo>
                  <a:pt x="1390506" y="1618978"/>
                  <a:pt x="1391037" y="1598784"/>
                  <a:pt x="1403803" y="1590805"/>
                </a:cubicBezTo>
                <a:cubicBezTo>
                  <a:pt x="1426197" y="1576809"/>
                  <a:pt x="1478960" y="1565753"/>
                  <a:pt x="1478960" y="1565753"/>
                </a:cubicBezTo>
                <a:cubicBezTo>
                  <a:pt x="1586653" y="1493957"/>
                  <a:pt x="1450396" y="1580035"/>
                  <a:pt x="1554116" y="1528175"/>
                </a:cubicBezTo>
                <a:cubicBezTo>
                  <a:pt x="1567581" y="1521442"/>
                  <a:pt x="1578229" y="1509856"/>
                  <a:pt x="1591694" y="1503123"/>
                </a:cubicBezTo>
                <a:cubicBezTo>
                  <a:pt x="1603504" y="1497218"/>
                  <a:pt x="1617462" y="1496502"/>
                  <a:pt x="1629272" y="1490597"/>
                </a:cubicBezTo>
                <a:cubicBezTo>
                  <a:pt x="1642737" y="1483864"/>
                  <a:pt x="1653093" y="1471659"/>
                  <a:pt x="1666850" y="1465545"/>
                </a:cubicBezTo>
                <a:cubicBezTo>
                  <a:pt x="1690981" y="1454820"/>
                  <a:pt x="1716954" y="1448844"/>
                  <a:pt x="1742006" y="1440493"/>
                </a:cubicBezTo>
                <a:cubicBezTo>
                  <a:pt x="1754532" y="1436318"/>
                  <a:pt x="1768598" y="1435291"/>
                  <a:pt x="1779584" y="1427967"/>
                </a:cubicBezTo>
                <a:cubicBezTo>
                  <a:pt x="1887277" y="1356171"/>
                  <a:pt x="1751020" y="1442249"/>
                  <a:pt x="1854740" y="1390389"/>
                </a:cubicBezTo>
                <a:cubicBezTo>
                  <a:pt x="1868205" y="1383656"/>
                  <a:pt x="1878561" y="1371451"/>
                  <a:pt x="1892318" y="1365337"/>
                </a:cubicBezTo>
                <a:cubicBezTo>
                  <a:pt x="1916449" y="1354612"/>
                  <a:pt x="1942423" y="1348636"/>
                  <a:pt x="1967475" y="1340285"/>
                </a:cubicBezTo>
                <a:lnTo>
                  <a:pt x="2042631" y="1315233"/>
                </a:lnTo>
                <a:cubicBezTo>
                  <a:pt x="2055157" y="1311058"/>
                  <a:pt x="2067400" y="1305909"/>
                  <a:pt x="2080209" y="1302707"/>
                </a:cubicBezTo>
                <a:cubicBezTo>
                  <a:pt x="2096910" y="1298532"/>
                  <a:pt x="2113824" y="1295128"/>
                  <a:pt x="2130313" y="1290181"/>
                </a:cubicBezTo>
                <a:cubicBezTo>
                  <a:pt x="2155606" y="1282593"/>
                  <a:pt x="2180417" y="1273480"/>
                  <a:pt x="2205469" y="1265129"/>
                </a:cubicBezTo>
                <a:cubicBezTo>
                  <a:pt x="2217995" y="1260954"/>
                  <a:pt x="2230100" y="1255192"/>
                  <a:pt x="2243047" y="1252603"/>
                </a:cubicBezTo>
                <a:cubicBezTo>
                  <a:pt x="2263924" y="1248428"/>
                  <a:pt x="2285137" y="1245679"/>
                  <a:pt x="2305677" y="1240077"/>
                </a:cubicBezTo>
                <a:cubicBezTo>
                  <a:pt x="2331154" y="1233129"/>
                  <a:pt x="2355781" y="1223376"/>
                  <a:pt x="2380833" y="1215025"/>
                </a:cubicBezTo>
                <a:cubicBezTo>
                  <a:pt x="2393359" y="1210850"/>
                  <a:pt x="2405465" y="1205088"/>
                  <a:pt x="2418412" y="1202499"/>
                </a:cubicBezTo>
                <a:cubicBezTo>
                  <a:pt x="2439289" y="1198324"/>
                  <a:pt x="2460388" y="1195137"/>
                  <a:pt x="2481042" y="1189973"/>
                </a:cubicBezTo>
                <a:cubicBezTo>
                  <a:pt x="2540619" y="1175078"/>
                  <a:pt x="2498422" y="1176637"/>
                  <a:pt x="2568724" y="1164920"/>
                </a:cubicBezTo>
                <a:cubicBezTo>
                  <a:pt x="2659994" y="1149708"/>
                  <a:pt x="2654937" y="1159024"/>
                  <a:pt x="2731562" y="1139868"/>
                </a:cubicBezTo>
                <a:cubicBezTo>
                  <a:pt x="2744371" y="1136666"/>
                  <a:pt x="2756149" y="1129704"/>
                  <a:pt x="2769140" y="1127342"/>
                </a:cubicBezTo>
                <a:cubicBezTo>
                  <a:pt x="2843109" y="1113893"/>
                  <a:pt x="2982688" y="1106167"/>
                  <a:pt x="3044713" y="1102290"/>
                </a:cubicBezTo>
                <a:lnTo>
                  <a:pt x="3270181" y="1089764"/>
                </a:lnTo>
                <a:lnTo>
                  <a:pt x="3332812" y="1077238"/>
                </a:lnTo>
                <a:cubicBezTo>
                  <a:pt x="3361456" y="1072030"/>
                  <a:pt x="3439657" y="1060624"/>
                  <a:pt x="3470598" y="1052186"/>
                </a:cubicBezTo>
                <a:cubicBezTo>
                  <a:pt x="3496075" y="1045238"/>
                  <a:pt x="3520135" y="1033539"/>
                  <a:pt x="3545754" y="1027134"/>
                </a:cubicBezTo>
                <a:cubicBezTo>
                  <a:pt x="3562455" y="1022959"/>
                  <a:pt x="3579305" y="1019337"/>
                  <a:pt x="3595858" y="1014608"/>
                </a:cubicBezTo>
                <a:cubicBezTo>
                  <a:pt x="3651571" y="998690"/>
                  <a:pt x="3618276" y="1002609"/>
                  <a:pt x="3683540" y="989556"/>
                </a:cubicBezTo>
                <a:cubicBezTo>
                  <a:pt x="3708444" y="984575"/>
                  <a:pt x="3734057" y="983190"/>
                  <a:pt x="3758696" y="977030"/>
                </a:cubicBezTo>
                <a:cubicBezTo>
                  <a:pt x="3784315" y="970625"/>
                  <a:pt x="3808801" y="960329"/>
                  <a:pt x="3833853" y="951978"/>
                </a:cubicBezTo>
                <a:cubicBezTo>
                  <a:pt x="3846379" y="947803"/>
                  <a:pt x="3858484" y="942041"/>
                  <a:pt x="3871431" y="939452"/>
                </a:cubicBezTo>
                <a:cubicBezTo>
                  <a:pt x="3892308" y="935277"/>
                  <a:pt x="3913521" y="932528"/>
                  <a:pt x="3934061" y="926926"/>
                </a:cubicBezTo>
                <a:cubicBezTo>
                  <a:pt x="3959538" y="919978"/>
                  <a:pt x="3984165" y="910225"/>
                  <a:pt x="4009217" y="901874"/>
                </a:cubicBezTo>
                <a:cubicBezTo>
                  <a:pt x="4021743" y="897699"/>
                  <a:pt x="4033986" y="892550"/>
                  <a:pt x="4046795" y="889348"/>
                </a:cubicBezTo>
                <a:lnTo>
                  <a:pt x="4147003" y="864296"/>
                </a:lnTo>
                <a:cubicBezTo>
                  <a:pt x="4163704" y="860121"/>
                  <a:pt x="4180126" y="854600"/>
                  <a:pt x="4197107" y="851770"/>
                </a:cubicBezTo>
                <a:cubicBezTo>
                  <a:pt x="4247895" y="843305"/>
                  <a:pt x="4275653" y="840733"/>
                  <a:pt x="4322368" y="826718"/>
                </a:cubicBezTo>
                <a:lnTo>
                  <a:pt x="4435102" y="789140"/>
                </a:lnTo>
                <a:lnTo>
                  <a:pt x="4660570" y="713983"/>
                </a:lnTo>
                <a:lnTo>
                  <a:pt x="4848461" y="651353"/>
                </a:lnTo>
                <a:lnTo>
                  <a:pt x="4886039" y="638827"/>
                </a:lnTo>
                <a:cubicBezTo>
                  <a:pt x="4898565" y="634652"/>
                  <a:pt x="4912631" y="633625"/>
                  <a:pt x="4923617" y="626301"/>
                </a:cubicBezTo>
                <a:cubicBezTo>
                  <a:pt x="4936143" y="617950"/>
                  <a:pt x="4947730" y="607982"/>
                  <a:pt x="4961195" y="601249"/>
                </a:cubicBezTo>
                <a:cubicBezTo>
                  <a:pt x="4982243" y="590725"/>
                  <a:pt x="5028810" y="582217"/>
                  <a:pt x="5048877" y="576197"/>
                </a:cubicBezTo>
                <a:cubicBezTo>
                  <a:pt x="5074170" y="568609"/>
                  <a:pt x="5098981" y="559496"/>
                  <a:pt x="5124033" y="551145"/>
                </a:cubicBezTo>
                <a:cubicBezTo>
                  <a:pt x="5124034" y="551145"/>
                  <a:pt x="5199189" y="526094"/>
                  <a:pt x="5199190" y="526093"/>
                </a:cubicBezTo>
                <a:cubicBezTo>
                  <a:pt x="5211716" y="517742"/>
                  <a:pt x="5223011" y="507155"/>
                  <a:pt x="5236768" y="501041"/>
                </a:cubicBezTo>
                <a:cubicBezTo>
                  <a:pt x="5260899" y="490316"/>
                  <a:pt x="5311924" y="475989"/>
                  <a:pt x="5311924" y="475989"/>
                </a:cubicBezTo>
                <a:cubicBezTo>
                  <a:pt x="5360672" y="402867"/>
                  <a:pt x="5306194" y="466328"/>
                  <a:pt x="5387080" y="425885"/>
                </a:cubicBezTo>
                <a:cubicBezTo>
                  <a:pt x="5414010" y="412420"/>
                  <a:pt x="5437184" y="392482"/>
                  <a:pt x="5462236" y="375781"/>
                </a:cubicBezTo>
                <a:lnTo>
                  <a:pt x="5499814" y="350729"/>
                </a:lnTo>
                <a:lnTo>
                  <a:pt x="5537392" y="325677"/>
                </a:lnTo>
                <a:cubicBezTo>
                  <a:pt x="5587289" y="250831"/>
                  <a:pt x="5532795" y="315910"/>
                  <a:pt x="5600023" y="275573"/>
                </a:cubicBezTo>
                <a:cubicBezTo>
                  <a:pt x="5610150" y="269497"/>
                  <a:pt x="5614512" y="255802"/>
                  <a:pt x="5625075" y="250520"/>
                </a:cubicBezTo>
                <a:cubicBezTo>
                  <a:pt x="5648694" y="238710"/>
                  <a:pt x="5700231" y="225468"/>
                  <a:pt x="5700231" y="225468"/>
                </a:cubicBezTo>
                <a:cubicBezTo>
                  <a:pt x="5716932" y="200416"/>
                  <a:pt x="5744430" y="179836"/>
                  <a:pt x="5750335" y="150312"/>
                </a:cubicBezTo>
                <a:cubicBezTo>
                  <a:pt x="5755227" y="125851"/>
                  <a:pt x="5772021" y="28418"/>
                  <a:pt x="5787913" y="12526"/>
                </a:cubicBezTo>
                <a:lnTo>
                  <a:pt x="5800439" y="0"/>
                </a:lnTo>
              </a:path>
            </a:pathLst>
          </a:custGeom>
          <a:noFill/>
          <a:ln w="3810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Tree>
    <p:extLst>
      <p:ext uri="{BB962C8B-B14F-4D97-AF65-F5344CB8AC3E}">
        <p14:creationId xmlns:p14="http://schemas.microsoft.com/office/powerpoint/2010/main" val="8808632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0" y="0"/>
            <a:ext cx="8686800" cy="706438"/>
          </a:xfrm>
        </p:spPr>
        <p:txBody>
          <a:bodyPr/>
          <a:lstStyle/>
          <a:p>
            <a:pPr eaLnBrk="1" hangingPunct="1"/>
            <a:r>
              <a:rPr lang="en-US" altLang="ru-RU" sz="3600" b="1" smtClean="0"/>
              <a:t>Fatty acid synthesis reactions</a:t>
            </a:r>
            <a:endParaRPr lang="ru-RU" altLang="ru-RU" sz="3600" b="1" smtClean="0"/>
          </a:p>
        </p:txBody>
      </p:sp>
      <p:sp>
        <p:nvSpPr>
          <p:cNvPr id="81923" name="AutoShape 4"/>
          <p:cNvSpPr>
            <a:spLocks noChangeArrowheads="1"/>
          </p:cNvSpPr>
          <p:nvPr/>
        </p:nvSpPr>
        <p:spPr bwMode="auto">
          <a:xfrm>
            <a:off x="323850" y="1773238"/>
            <a:ext cx="1441450" cy="71437"/>
          </a:xfrm>
          <a:prstGeom prst="rightArrow">
            <a:avLst>
              <a:gd name="adj1" fmla="val 50000"/>
              <a:gd name="adj2" fmla="val 504448"/>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solidFill>
                <a:srgbClr val="000000"/>
              </a:solidFill>
              <a:latin typeface="Arial" panose="020B0604020202020204" pitchFamily="34" charset="0"/>
            </a:endParaRPr>
          </a:p>
        </p:txBody>
      </p:sp>
      <p:sp>
        <p:nvSpPr>
          <p:cNvPr id="81924" name="Text Box 5"/>
          <p:cNvSpPr txBox="1">
            <a:spLocks noChangeArrowheads="1"/>
          </p:cNvSpPr>
          <p:nvPr/>
        </p:nvSpPr>
        <p:spPr bwMode="auto">
          <a:xfrm>
            <a:off x="4425950" y="1555750"/>
            <a:ext cx="720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CH</a:t>
            </a:r>
            <a:r>
              <a:rPr lang="ru-RU" altLang="ru-RU" sz="1800" b="1" baseline="-25000">
                <a:solidFill>
                  <a:srgbClr val="000000"/>
                </a:solidFill>
                <a:latin typeface="Arial" panose="020B0604020202020204" pitchFamily="34" charset="0"/>
              </a:rPr>
              <a:t>2</a:t>
            </a:r>
          </a:p>
        </p:txBody>
      </p:sp>
      <p:sp>
        <p:nvSpPr>
          <p:cNvPr id="81925" name="Text Box 6"/>
          <p:cNvSpPr txBox="1">
            <a:spLocks noChangeArrowheads="1"/>
          </p:cNvSpPr>
          <p:nvPr/>
        </p:nvSpPr>
        <p:spPr bwMode="auto">
          <a:xfrm>
            <a:off x="5218113" y="1555750"/>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C</a:t>
            </a:r>
            <a:endParaRPr lang="ru-RU" altLang="ru-RU" sz="1800" b="1" baseline="-25000">
              <a:solidFill>
                <a:srgbClr val="000000"/>
              </a:solidFill>
              <a:latin typeface="Arial" panose="020B0604020202020204" pitchFamily="34" charset="0"/>
            </a:endParaRPr>
          </a:p>
        </p:txBody>
      </p:sp>
      <p:sp>
        <p:nvSpPr>
          <p:cNvPr id="81926" name="Text Box 7"/>
          <p:cNvSpPr txBox="1">
            <a:spLocks noChangeArrowheads="1"/>
          </p:cNvSpPr>
          <p:nvPr/>
        </p:nvSpPr>
        <p:spPr bwMode="auto">
          <a:xfrm>
            <a:off x="5218113" y="1087438"/>
            <a:ext cx="360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O</a:t>
            </a:r>
            <a:endParaRPr lang="ru-RU" altLang="ru-RU" sz="1800" b="1" baseline="-25000">
              <a:solidFill>
                <a:srgbClr val="000000"/>
              </a:solidFill>
              <a:latin typeface="Arial" panose="020B0604020202020204" pitchFamily="34" charset="0"/>
            </a:endParaRPr>
          </a:p>
        </p:txBody>
      </p:sp>
      <p:sp>
        <p:nvSpPr>
          <p:cNvPr id="81927" name="Text Box 8"/>
          <p:cNvSpPr txBox="1">
            <a:spLocks noChangeArrowheads="1"/>
          </p:cNvSpPr>
          <p:nvPr/>
        </p:nvSpPr>
        <p:spPr bwMode="auto">
          <a:xfrm>
            <a:off x="5362575" y="1584325"/>
            <a:ext cx="1152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 </a:t>
            </a:r>
            <a:r>
              <a:rPr lang="en-US" altLang="ru-RU" sz="1800" b="1">
                <a:solidFill>
                  <a:srgbClr val="000000"/>
                </a:solidFill>
                <a:latin typeface="Arial" panose="020B0604020202020204" pitchFamily="34" charset="0"/>
              </a:rPr>
              <a:t>~ S-</a:t>
            </a:r>
            <a:r>
              <a:rPr lang="en-GB" altLang="ru-RU" sz="1800" b="1">
                <a:solidFill>
                  <a:srgbClr val="000000"/>
                </a:solidFill>
                <a:latin typeface="Arial" panose="020B0604020202020204" pitchFamily="34" charset="0"/>
              </a:rPr>
              <a:t>C</a:t>
            </a:r>
            <a:r>
              <a:rPr lang="ru-RU" altLang="ru-RU" sz="1800" b="1">
                <a:solidFill>
                  <a:srgbClr val="000000"/>
                </a:solidFill>
                <a:latin typeface="Arial" panose="020B0604020202020204" pitchFamily="34" charset="0"/>
              </a:rPr>
              <a:t>оА</a:t>
            </a:r>
          </a:p>
        </p:txBody>
      </p:sp>
      <p:sp>
        <p:nvSpPr>
          <p:cNvPr id="81928" name="Line 9"/>
          <p:cNvSpPr>
            <a:spLocks noChangeShapeType="1"/>
          </p:cNvSpPr>
          <p:nvPr/>
        </p:nvSpPr>
        <p:spPr bwMode="auto">
          <a:xfrm>
            <a:off x="5002213" y="176847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1929" name="Line 10"/>
          <p:cNvSpPr>
            <a:spLocks noChangeShapeType="1"/>
          </p:cNvSpPr>
          <p:nvPr/>
        </p:nvSpPr>
        <p:spPr bwMode="auto">
          <a:xfrm flipV="1">
            <a:off x="5362575" y="1482725"/>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1930" name="Line 11"/>
          <p:cNvSpPr>
            <a:spLocks noChangeShapeType="1"/>
          </p:cNvSpPr>
          <p:nvPr/>
        </p:nvSpPr>
        <p:spPr bwMode="auto">
          <a:xfrm flipV="1">
            <a:off x="5434013" y="1482725"/>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1931" name="Text Box 12"/>
          <p:cNvSpPr txBox="1">
            <a:spLocks noChangeArrowheads="1"/>
          </p:cNvSpPr>
          <p:nvPr/>
        </p:nvSpPr>
        <p:spPr bwMode="auto">
          <a:xfrm>
            <a:off x="3201988" y="1584325"/>
            <a:ext cx="6492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СН</a:t>
            </a:r>
            <a:r>
              <a:rPr lang="ru-RU" altLang="ru-RU" sz="1800" b="1" baseline="-25000">
                <a:solidFill>
                  <a:srgbClr val="000000"/>
                </a:solidFill>
                <a:latin typeface="Arial" panose="020B0604020202020204" pitchFamily="34" charset="0"/>
              </a:rPr>
              <a:t>2</a:t>
            </a:r>
          </a:p>
        </p:txBody>
      </p:sp>
      <p:sp>
        <p:nvSpPr>
          <p:cNvPr id="81932" name="Line 13"/>
          <p:cNvSpPr>
            <a:spLocks noChangeShapeType="1"/>
          </p:cNvSpPr>
          <p:nvPr/>
        </p:nvSpPr>
        <p:spPr bwMode="auto">
          <a:xfrm>
            <a:off x="4283075" y="176847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1933" name="Text Box 14"/>
          <p:cNvSpPr txBox="1">
            <a:spLocks noChangeArrowheads="1"/>
          </p:cNvSpPr>
          <p:nvPr/>
        </p:nvSpPr>
        <p:spPr bwMode="auto">
          <a:xfrm>
            <a:off x="3994150" y="1584325"/>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С</a:t>
            </a:r>
          </a:p>
        </p:txBody>
      </p:sp>
      <p:sp>
        <p:nvSpPr>
          <p:cNvPr id="81934" name="Line 15"/>
          <p:cNvSpPr>
            <a:spLocks noChangeShapeType="1"/>
          </p:cNvSpPr>
          <p:nvPr/>
        </p:nvSpPr>
        <p:spPr bwMode="auto">
          <a:xfrm flipV="1">
            <a:off x="4140200" y="1951038"/>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1935" name="Line 16"/>
          <p:cNvSpPr>
            <a:spLocks noChangeShapeType="1"/>
          </p:cNvSpPr>
          <p:nvPr/>
        </p:nvSpPr>
        <p:spPr bwMode="auto">
          <a:xfrm flipV="1">
            <a:off x="4211638" y="1951038"/>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1936" name="Text Box 17"/>
          <p:cNvSpPr txBox="1">
            <a:spLocks noChangeArrowheads="1"/>
          </p:cNvSpPr>
          <p:nvPr/>
        </p:nvSpPr>
        <p:spPr bwMode="auto">
          <a:xfrm>
            <a:off x="3995738" y="2093913"/>
            <a:ext cx="360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O</a:t>
            </a:r>
            <a:endParaRPr lang="ru-RU" altLang="ru-RU" sz="1800" b="1" baseline="-25000">
              <a:solidFill>
                <a:srgbClr val="000000"/>
              </a:solidFill>
              <a:latin typeface="Arial" panose="020B0604020202020204" pitchFamily="34" charset="0"/>
            </a:endParaRPr>
          </a:p>
        </p:txBody>
      </p:sp>
      <p:sp>
        <p:nvSpPr>
          <p:cNvPr id="81937" name="Line 18"/>
          <p:cNvSpPr>
            <a:spLocks noChangeShapeType="1"/>
          </p:cNvSpPr>
          <p:nvPr/>
        </p:nvSpPr>
        <p:spPr bwMode="auto">
          <a:xfrm>
            <a:off x="3779838" y="180657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1938" name="Text Box 19"/>
          <p:cNvSpPr txBox="1">
            <a:spLocks noChangeArrowheads="1"/>
          </p:cNvSpPr>
          <p:nvPr/>
        </p:nvSpPr>
        <p:spPr bwMode="auto">
          <a:xfrm>
            <a:off x="3348038" y="2455863"/>
            <a:ext cx="25923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l-GR" altLang="ru-RU" sz="2000" b="1">
                <a:solidFill>
                  <a:srgbClr val="000000"/>
                </a:solidFill>
                <a:latin typeface="Arial" panose="020B0604020202020204" pitchFamily="34" charset="0"/>
              </a:rPr>
              <a:t>β-</a:t>
            </a:r>
            <a:r>
              <a:rPr lang="en-US" altLang="ru-RU" sz="2000" b="1">
                <a:solidFill>
                  <a:srgbClr val="000000"/>
                </a:solidFill>
                <a:latin typeface="Arial" panose="020B0604020202020204" pitchFamily="34" charset="0"/>
              </a:rPr>
              <a:t>ketoacyl - CoA</a:t>
            </a:r>
            <a:endParaRPr lang="ru-RU" altLang="ru-RU" sz="2000" b="1">
              <a:solidFill>
                <a:srgbClr val="000000"/>
              </a:solidFill>
              <a:latin typeface="Arial" panose="020B0604020202020204" pitchFamily="34" charset="0"/>
            </a:endParaRPr>
          </a:p>
        </p:txBody>
      </p:sp>
      <p:sp>
        <p:nvSpPr>
          <p:cNvPr id="81939" name="Text Box 20"/>
          <p:cNvSpPr txBox="1">
            <a:spLocks noChangeArrowheads="1"/>
          </p:cNvSpPr>
          <p:nvPr/>
        </p:nvSpPr>
        <p:spPr bwMode="auto">
          <a:xfrm>
            <a:off x="1835150" y="1585913"/>
            <a:ext cx="6492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СН</a:t>
            </a:r>
            <a:r>
              <a:rPr lang="ru-RU" altLang="ru-RU" sz="1800" b="1" baseline="-25000">
                <a:solidFill>
                  <a:srgbClr val="000000"/>
                </a:solidFill>
                <a:latin typeface="Arial" panose="020B0604020202020204" pitchFamily="34" charset="0"/>
              </a:rPr>
              <a:t>3</a:t>
            </a:r>
          </a:p>
        </p:txBody>
      </p:sp>
      <p:sp>
        <p:nvSpPr>
          <p:cNvPr id="81940" name="Text Box 21"/>
          <p:cNvSpPr txBox="1">
            <a:spLocks noChangeArrowheads="1"/>
          </p:cNvSpPr>
          <p:nvPr/>
        </p:nvSpPr>
        <p:spPr bwMode="auto">
          <a:xfrm>
            <a:off x="2555875" y="1585913"/>
            <a:ext cx="720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CH</a:t>
            </a:r>
            <a:r>
              <a:rPr lang="ru-RU" altLang="ru-RU" sz="1800" b="1" baseline="-25000">
                <a:solidFill>
                  <a:srgbClr val="000000"/>
                </a:solidFill>
                <a:latin typeface="Arial" panose="020B0604020202020204" pitchFamily="34" charset="0"/>
              </a:rPr>
              <a:t>2</a:t>
            </a:r>
          </a:p>
        </p:txBody>
      </p:sp>
      <p:sp>
        <p:nvSpPr>
          <p:cNvPr id="81941" name="Line 23"/>
          <p:cNvSpPr>
            <a:spLocks noChangeShapeType="1"/>
          </p:cNvSpPr>
          <p:nvPr/>
        </p:nvSpPr>
        <p:spPr bwMode="auto">
          <a:xfrm>
            <a:off x="3059113" y="1808163"/>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1942" name="Line 24"/>
          <p:cNvSpPr>
            <a:spLocks noChangeShapeType="1"/>
          </p:cNvSpPr>
          <p:nvPr/>
        </p:nvSpPr>
        <p:spPr bwMode="auto">
          <a:xfrm>
            <a:off x="2411413" y="1808163"/>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1943" name="AutoShape 26"/>
          <p:cNvSpPr>
            <a:spLocks noChangeArrowheads="1"/>
          </p:cNvSpPr>
          <p:nvPr/>
        </p:nvSpPr>
        <p:spPr bwMode="auto">
          <a:xfrm>
            <a:off x="6659563" y="1773238"/>
            <a:ext cx="1441450" cy="71437"/>
          </a:xfrm>
          <a:prstGeom prst="rightArrow">
            <a:avLst>
              <a:gd name="adj1" fmla="val 50000"/>
              <a:gd name="adj2" fmla="val 504448"/>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solidFill>
                <a:srgbClr val="000000"/>
              </a:solidFill>
              <a:latin typeface="Arial" panose="020B0604020202020204" pitchFamily="34" charset="0"/>
            </a:endParaRPr>
          </a:p>
        </p:txBody>
      </p:sp>
      <p:sp>
        <p:nvSpPr>
          <p:cNvPr id="81944" name="Text Box 27"/>
          <p:cNvSpPr txBox="1">
            <a:spLocks noChangeArrowheads="1"/>
          </p:cNvSpPr>
          <p:nvPr/>
        </p:nvSpPr>
        <p:spPr bwMode="auto">
          <a:xfrm>
            <a:off x="8172450" y="1412875"/>
            <a:ext cx="719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3600" b="1">
                <a:solidFill>
                  <a:srgbClr val="000000"/>
                </a:solidFill>
                <a:latin typeface="Arial" panose="020B0604020202020204" pitchFamily="34" charset="0"/>
              </a:rPr>
              <a:t>…</a:t>
            </a:r>
          </a:p>
        </p:txBody>
      </p:sp>
      <p:sp>
        <p:nvSpPr>
          <p:cNvPr id="81945" name="Text Box 28"/>
          <p:cNvSpPr txBox="1">
            <a:spLocks noChangeArrowheads="1"/>
          </p:cNvSpPr>
          <p:nvPr/>
        </p:nvSpPr>
        <p:spPr bwMode="auto">
          <a:xfrm>
            <a:off x="179388" y="3355975"/>
            <a:ext cx="7191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3600" b="1">
                <a:solidFill>
                  <a:srgbClr val="000000"/>
                </a:solidFill>
                <a:latin typeface="Arial" panose="020B0604020202020204" pitchFamily="34" charset="0"/>
              </a:rPr>
              <a:t>…</a:t>
            </a:r>
          </a:p>
        </p:txBody>
      </p:sp>
      <p:sp>
        <p:nvSpPr>
          <p:cNvPr id="81946" name="Text Box 48"/>
          <p:cNvSpPr txBox="1">
            <a:spLocks noChangeArrowheads="1"/>
          </p:cNvSpPr>
          <p:nvPr/>
        </p:nvSpPr>
        <p:spPr bwMode="auto">
          <a:xfrm>
            <a:off x="3706813" y="3536950"/>
            <a:ext cx="720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CH</a:t>
            </a:r>
            <a:r>
              <a:rPr lang="ru-RU" altLang="ru-RU" sz="1800" b="1" baseline="-25000">
                <a:solidFill>
                  <a:srgbClr val="000000"/>
                </a:solidFill>
                <a:latin typeface="Arial" panose="020B0604020202020204" pitchFamily="34" charset="0"/>
              </a:rPr>
              <a:t>2</a:t>
            </a:r>
          </a:p>
        </p:txBody>
      </p:sp>
      <p:sp>
        <p:nvSpPr>
          <p:cNvPr id="81947" name="Text Box 49"/>
          <p:cNvSpPr txBox="1">
            <a:spLocks noChangeArrowheads="1"/>
          </p:cNvSpPr>
          <p:nvPr/>
        </p:nvSpPr>
        <p:spPr bwMode="auto">
          <a:xfrm>
            <a:off x="4498975" y="3536950"/>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C</a:t>
            </a:r>
            <a:endParaRPr lang="ru-RU" altLang="ru-RU" sz="1800" b="1" baseline="-25000">
              <a:solidFill>
                <a:srgbClr val="000000"/>
              </a:solidFill>
              <a:latin typeface="Arial" panose="020B0604020202020204" pitchFamily="34" charset="0"/>
            </a:endParaRPr>
          </a:p>
        </p:txBody>
      </p:sp>
      <p:sp>
        <p:nvSpPr>
          <p:cNvPr id="81948" name="Text Box 50"/>
          <p:cNvSpPr txBox="1">
            <a:spLocks noChangeArrowheads="1"/>
          </p:cNvSpPr>
          <p:nvPr/>
        </p:nvSpPr>
        <p:spPr bwMode="auto">
          <a:xfrm>
            <a:off x="4498975" y="3068638"/>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O</a:t>
            </a:r>
            <a:endParaRPr lang="ru-RU" altLang="ru-RU" sz="1800" b="1" baseline="-25000">
              <a:solidFill>
                <a:srgbClr val="000000"/>
              </a:solidFill>
              <a:latin typeface="Arial" panose="020B0604020202020204" pitchFamily="34" charset="0"/>
            </a:endParaRPr>
          </a:p>
        </p:txBody>
      </p:sp>
      <p:sp>
        <p:nvSpPr>
          <p:cNvPr id="81949" name="Text Box 51"/>
          <p:cNvSpPr txBox="1">
            <a:spLocks noChangeArrowheads="1"/>
          </p:cNvSpPr>
          <p:nvPr/>
        </p:nvSpPr>
        <p:spPr bwMode="auto">
          <a:xfrm>
            <a:off x="4643438" y="3565525"/>
            <a:ext cx="1152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 </a:t>
            </a:r>
            <a:r>
              <a:rPr lang="en-US" altLang="ru-RU" sz="1800" b="1">
                <a:solidFill>
                  <a:srgbClr val="000000"/>
                </a:solidFill>
                <a:latin typeface="Arial" panose="020B0604020202020204" pitchFamily="34" charset="0"/>
              </a:rPr>
              <a:t>~ S-C</a:t>
            </a:r>
            <a:r>
              <a:rPr lang="ru-RU" altLang="ru-RU" sz="1800" b="1">
                <a:solidFill>
                  <a:srgbClr val="000000"/>
                </a:solidFill>
                <a:latin typeface="Arial" panose="020B0604020202020204" pitchFamily="34" charset="0"/>
              </a:rPr>
              <a:t>оА</a:t>
            </a:r>
          </a:p>
        </p:txBody>
      </p:sp>
      <p:sp>
        <p:nvSpPr>
          <p:cNvPr id="81950" name="Line 52"/>
          <p:cNvSpPr>
            <a:spLocks noChangeShapeType="1"/>
          </p:cNvSpPr>
          <p:nvPr/>
        </p:nvSpPr>
        <p:spPr bwMode="auto">
          <a:xfrm>
            <a:off x="4283075" y="374967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1951" name="Line 53"/>
          <p:cNvSpPr>
            <a:spLocks noChangeShapeType="1"/>
          </p:cNvSpPr>
          <p:nvPr/>
        </p:nvSpPr>
        <p:spPr bwMode="auto">
          <a:xfrm flipV="1">
            <a:off x="4643438" y="3463925"/>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1952" name="Line 54"/>
          <p:cNvSpPr>
            <a:spLocks noChangeShapeType="1"/>
          </p:cNvSpPr>
          <p:nvPr/>
        </p:nvSpPr>
        <p:spPr bwMode="auto">
          <a:xfrm flipV="1">
            <a:off x="4714875" y="3463925"/>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1953" name="Text Box 55"/>
          <p:cNvSpPr txBox="1">
            <a:spLocks noChangeArrowheads="1"/>
          </p:cNvSpPr>
          <p:nvPr/>
        </p:nvSpPr>
        <p:spPr bwMode="auto">
          <a:xfrm>
            <a:off x="2195513" y="3565525"/>
            <a:ext cx="6492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СН</a:t>
            </a:r>
            <a:r>
              <a:rPr lang="ru-RU" altLang="ru-RU" sz="1800" b="1" baseline="-25000">
                <a:solidFill>
                  <a:srgbClr val="000000"/>
                </a:solidFill>
                <a:latin typeface="Arial" panose="020B0604020202020204" pitchFamily="34" charset="0"/>
              </a:rPr>
              <a:t>2</a:t>
            </a:r>
          </a:p>
        </p:txBody>
      </p:sp>
      <p:sp>
        <p:nvSpPr>
          <p:cNvPr id="81954" name="Line 56"/>
          <p:cNvSpPr>
            <a:spLocks noChangeShapeType="1"/>
          </p:cNvSpPr>
          <p:nvPr/>
        </p:nvSpPr>
        <p:spPr bwMode="auto">
          <a:xfrm>
            <a:off x="3563938" y="374967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1955" name="Text Box 57"/>
          <p:cNvSpPr txBox="1">
            <a:spLocks noChangeArrowheads="1"/>
          </p:cNvSpPr>
          <p:nvPr/>
        </p:nvSpPr>
        <p:spPr bwMode="auto">
          <a:xfrm>
            <a:off x="2987675" y="3565525"/>
            <a:ext cx="647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СН</a:t>
            </a:r>
            <a:r>
              <a:rPr lang="ru-RU" altLang="ru-RU" sz="1800" b="1" baseline="-25000">
                <a:solidFill>
                  <a:srgbClr val="000000"/>
                </a:solidFill>
                <a:latin typeface="Arial" panose="020B0604020202020204" pitchFamily="34" charset="0"/>
              </a:rPr>
              <a:t>2</a:t>
            </a:r>
          </a:p>
        </p:txBody>
      </p:sp>
      <p:sp>
        <p:nvSpPr>
          <p:cNvPr id="81956" name="Line 61"/>
          <p:cNvSpPr>
            <a:spLocks noChangeShapeType="1"/>
          </p:cNvSpPr>
          <p:nvPr/>
        </p:nvSpPr>
        <p:spPr bwMode="auto">
          <a:xfrm>
            <a:off x="2773363" y="378777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1957" name="Text Box 62"/>
          <p:cNvSpPr txBox="1">
            <a:spLocks noChangeArrowheads="1"/>
          </p:cNvSpPr>
          <p:nvPr/>
        </p:nvSpPr>
        <p:spPr bwMode="auto">
          <a:xfrm>
            <a:off x="2341563" y="4437063"/>
            <a:ext cx="2806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2000" b="1">
                <a:solidFill>
                  <a:srgbClr val="000000"/>
                </a:solidFill>
                <a:latin typeface="Arial" panose="020B0604020202020204" pitchFamily="34" charset="0"/>
              </a:rPr>
              <a:t>acyl - CoA (C6)</a:t>
            </a:r>
            <a:endParaRPr lang="ru-RU" altLang="ru-RU" sz="2000" b="1">
              <a:solidFill>
                <a:srgbClr val="000000"/>
              </a:solidFill>
              <a:latin typeface="Arial" panose="020B0604020202020204" pitchFamily="34" charset="0"/>
            </a:endParaRPr>
          </a:p>
        </p:txBody>
      </p:sp>
      <p:sp>
        <p:nvSpPr>
          <p:cNvPr id="81958" name="Text Box 63"/>
          <p:cNvSpPr txBox="1">
            <a:spLocks noChangeArrowheads="1"/>
          </p:cNvSpPr>
          <p:nvPr/>
        </p:nvSpPr>
        <p:spPr bwMode="auto">
          <a:xfrm>
            <a:off x="828675" y="3567113"/>
            <a:ext cx="6492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СН</a:t>
            </a:r>
            <a:r>
              <a:rPr lang="ru-RU" altLang="ru-RU" sz="1800" b="1" baseline="-25000">
                <a:solidFill>
                  <a:srgbClr val="000000"/>
                </a:solidFill>
                <a:latin typeface="Arial" panose="020B0604020202020204" pitchFamily="34" charset="0"/>
              </a:rPr>
              <a:t>3</a:t>
            </a:r>
          </a:p>
        </p:txBody>
      </p:sp>
      <p:sp>
        <p:nvSpPr>
          <p:cNvPr id="81959" name="Text Box 64"/>
          <p:cNvSpPr txBox="1">
            <a:spLocks noChangeArrowheads="1"/>
          </p:cNvSpPr>
          <p:nvPr/>
        </p:nvSpPr>
        <p:spPr bwMode="auto">
          <a:xfrm>
            <a:off x="1549400" y="3567113"/>
            <a:ext cx="720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CH</a:t>
            </a:r>
            <a:r>
              <a:rPr lang="ru-RU" altLang="ru-RU" sz="1800" b="1" baseline="-25000">
                <a:solidFill>
                  <a:srgbClr val="000000"/>
                </a:solidFill>
                <a:latin typeface="Arial" panose="020B0604020202020204" pitchFamily="34" charset="0"/>
              </a:rPr>
              <a:t>2</a:t>
            </a:r>
          </a:p>
        </p:txBody>
      </p:sp>
      <p:sp>
        <p:nvSpPr>
          <p:cNvPr id="81960" name="Line 65"/>
          <p:cNvSpPr>
            <a:spLocks noChangeShapeType="1"/>
          </p:cNvSpPr>
          <p:nvPr/>
        </p:nvSpPr>
        <p:spPr bwMode="auto">
          <a:xfrm>
            <a:off x="2052638" y="3789363"/>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1961" name="Line 66"/>
          <p:cNvSpPr>
            <a:spLocks noChangeShapeType="1"/>
          </p:cNvSpPr>
          <p:nvPr/>
        </p:nvSpPr>
        <p:spPr bwMode="auto">
          <a:xfrm>
            <a:off x="1404938" y="3789363"/>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Tree>
    <p:extLst>
      <p:ext uri="{BB962C8B-B14F-4D97-AF65-F5344CB8AC3E}">
        <p14:creationId xmlns:p14="http://schemas.microsoft.com/office/powerpoint/2010/main" val="76813154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0" y="0"/>
            <a:ext cx="9144000" cy="706438"/>
          </a:xfrm>
        </p:spPr>
        <p:txBody>
          <a:bodyPr/>
          <a:lstStyle/>
          <a:p>
            <a:pPr eaLnBrk="1" hangingPunct="1"/>
            <a:r>
              <a:rPr lang="en-US" altLang="ru-RU" sz="3200" b="1" smtClean="0"/>
              <a:t>Formation of unsaturated fatty acids</a:t>
            </a:r>
            <a:endParaRPr lang="ru-RU" altLang="ru-RU" sz="3200" b="1" smtClean="0"/>
          </a:p>
        </p:txBody>
      </p:sp>
      <p:sp>
        <p:nvSpPr>
          <p:cNvPr id="82947" name="Прямоугольник 1"/>
          <p:cNvSpPr>
            <a:spLocks noChangeArrowheads="1"/>
          </p:cNvSpPr>
          <p:nvPr/>
        </p:nvSpPr>
        <p:spPr bwMode="auto">
          <a:xfrm>
            <a:off x="179388" y="836613"/>
            <a:ext cx="8713787"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2800">
                <a:solidFill>
                  <a:srgbClr val="000000"/>
                </a:solidFill>
              </a:rPr>
              <a:t>Along with desaturation of fatty acids (formation of double bonds) in microsomes, their elongation (elongation) also occurs, and both of these processes can be combined and repeated.</a:t>
            </a:r>
          </a:p>
          <a:p>
            <a:pPr eaLnBrk="1" hangingPunct="1">
              <a:spcBef>
                <a:spcPct val="0"/>
              </a:spcBef>
              <a:buFontTx/>
              <a:buNone/>
            </a:pPr>
            <a:r>
              <a:rPr lang="en-US" altLang="ru-RU" sz="2800">
                <a:solidFill>
                  <a:srgbClr val="000000"/>
                </a:solidFill>
              </a:rPr>
              <a:t>Elongation of the fatty acid chain occurs by sequential addition of bicarbon fragments to the corresponding acyl-CoA with the participation of malonyl-CoA and NADPH. The enzymatic system that catalyzes the elongation of fatty acids is called elongase.</a:t>
            </a:r>
          </a:p>
          <a:p>
            <a:pPr eaLnBrk="1" hangingPunct="1">
              <a:spcBef>
                <a:spcPct val="0"/>
              </a:spcBef>
              <a:buFontTx/>
              <a:buNone/>
            </a:pPr>
            <a:r>
              <a:rPr lang="en-US" altLang="ru-RU" sz="2800">
                <a:solidFill>
                  <a:srgbClr val="000000"/>
                </a:solidFill>
              </a:rPr>
              <a:t>The scheme shows the pathways of the conversion of palmitic acid in the reactions of desaturation and elongation.</a:t>
            </a:r>
            <a:endParaRPr lang="ru-RU" altLang="ru-RU" sz="2800">
              <a:solidFill>
                <a:srgbClr val="000000"/>
              </a:solidFill>
            </a:endParaRPr>
          </a:p>
        </p:txBody>
      </p:sp>
    </p:spTree>
    <p:extLst>
      <p:ext uri="{BB962C8B-B14F-4D97-AF65-F5344CB8AC3E}">
        <p14:creationId xmlns:p14="http://schemas.microsoft.com/office/powerpoint/2010/main" val="41184160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0" y="0"/>
            <a:ext cx="9144000" cy="706438"/>
          </a:xfrm>
        </p:spPr>
        <p:txBody>
          <a:bodyPr/>
          <a:lstStyle/>
          <a:p>
            <a:pPr eaLnBrk="1" hangingPunct="1"/>
            <a:r>
              <a:rPr lang="en-US" altLang="ru-RU" sz="3200" b="1" smtClean="0"/>
              <a:t>Formation of unsaturated fatty acids</a:t>
            </a:r>
            <a:endParaRPr lang="ru-RU" altLang="ru-RU" sz="3200" b="1" smtClean="0"/>
          </a:p>
        </p:txBody>
      </p:sp>
      <p:pic>
        <p:nvPicPr>
          <p:cNvPr id="83971" name="Рисунок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2850" y="706438"/>
            <a:ext cx="4178300" cy="577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6981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5249"/>
            <a:ext cx="9144000" cy="5423094"/>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8942014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79388" y="0"/>
            <a:ext cx="8686800" cy="1143000"/>
          </a:xfrm>
        </p:spPr>
        <p:txBody>
          <a:bodyPr/>
          <a:lstStyle/>
          <a:p>
            <a:pPr eaLnBrk="1" hangingPunct="1"/>
            <a:r>
              <a:rPr lang="en-US" altLang="ru-RU" sz="3600" b="1" smtClean="0"/>
              <a:t>Regulation of fatty acid synthesis</a:t>
            </a:r>
            <a:endParaRPr lang="ru-RU" altLang="ru-RU" sz="3600" smtClean="0"/>
          </a:p>
        </p:txBody>
      </p:sp>
      <p:sp>
        <p:nvSpPr>
          <p:cNvPr id="84995" name="Rectangle 3"/>
          <p:cNvSpPr>
            <a:spLocks noGrp="1" noChangeArrowheads="1"/>
          </p:cNvSpPr>
          <p:nvPr>
            <p:ph idx="1"/>
          </p:nvPr>
        </p:nvSpPr>
        <p:spPr>
          <a:xfrm>
            <a:off x="250825" y="1268413"/>
            <a:ext cx="8642350" cy="5257800"/>
          </a:xfrm>
        </p:spPr>
        <p:txBody>
          <a:bodyPr/>
          <a:lstStyle/>
          <a:p>
            <a:pPr eaLnBrk="1" hangingPunct="1">
              <a:buFont typeface="Wingdings" panose="05000000000000000000" pitchFamily="2" charset="2"/>
              <a:buNone/>
            </a:pPr>
            <a:r>
              <a:rPr lang="en-US" altLang="ru-RU" sz="2800" b="1" i="1" smtClean="0"/>
              <a:t>The limiting enzyme </a:t>
            </a:r>
            <a:r>
              <a:rPr lang="en-US" altLang="ru-RU" sz="2800" smtClean="0"/>
              <a:t>is acetyl-CoAcarboxylase.</a:t>
            </a:r>
          </a:p>
          <a:p>
            <a:pPr eaLnBrk="1" hangingPunct="1">
              <a:buFont typeface="Wingdings" panose="05000000000000000000" pitchFamily="2" charset="2"/>
              <a:buNone/>
            </a:pPr>
            <a:endParaRPr lang="en-US" altLang="ru-RU" sz="2800" smtClean="0"/>
          </a:p>
          <a:p>
            <a:pPr eaLnBrk="1" hangingPunct="1">
              <a:buFont typeface="Wingdings" panose="05000000000000000000" pitchFamily="2" charset="2"/>
              <a:buNone/>
            </a:pPr>
            <a:r>
              <a:rPr lang="en-US" altLang="ru-RU" sz="2800" smtClean="0"/>
              <a:t>- allosteric </a:t>
            </a:r>
            <a:r>
              <a:rPr lang="en-US" altLang="ru-RU" sz="2800" b="1" smtClean="0"/>
              <a:t>activators</a:t>
            </a:r>
            <a:r>
              <a:rPr lang="en-US" altLang="ru-RU" sz="2800" smtClean="0"/>
              <a:t> - ATP and citrate;</a:t>
            </a:r>
          </a:p>
          <a:p>
            <a:pPr eaLnBrk="1" hangingPunct="1">
              <a:buFont typeface="Wingdings" panose="05000000000000000000" pitchFamily="2" charset="2"/>
              <a:buNone/>
            </a:pPr>
            <a:r>
              <a:rPr lang="en-US" altLang="ru-RU" sz="2800" smtClean="0"/>
              <a:t>  - </a:t>
            </a:r>
            <a:r>
              <a:rPr lang="en-US" altLang="ru-RU" sz="2800" b="1" smtClean="0"/>
              <a:t>inhibitors</a:t>
            </a:r>
            <a:r>
              <a:rPr lang="en-US" altLang="ru-RU" sz="2800" smtClean="0"/>
              <a:t> - long chain fatty acids;</a:t>
            </a:r>
          </a:p>
          <a:p>
            <a:pPr eaLnBrk="1" hangingPunct="1">
              <a:buFont typeface="Wingdings" panose="05000000000000000000" pitchFamily="2" charset="2"/>
              <a:buNone/>
            </a:pPr>
            <a:r>
              <a:rPr lang="en-US" altLang="ru-RU" sz="2800" smtClean="0"/>
              <a:t>- insulin, estrogens </a:t>
            </a:r>
            <a:r>
              <a:rPr lang="en-US" altLang="ru-RU" sz="2800" b="1" smtClean="0"/>
              <a:t>activate</a:t>
            </a:r>
            <a:r>
              <a:rPr lang="en-US" altLang="ru-RU" sz="2800" smtClean="0"/>
              <a:t>;</a:t>
            </a:r>
          </a:p>
          <a:p>
            <a:pPr eaLnBrk="1" hangingPunct="1">
              <a:buFont typeface="Wingdings" panose="05000000000000000000" pitchFamily="2" charset="2"/>
              <a:buNone/>
            </a:pPr>
            <a:r>
              <a:rPr lang="en-US" altLang="ru-RU" sz="2800" smtClean="0"/>
              <a:t>- catecholamines and stress </a:t>
            </a:r>
            <a:r>
              <a:rPr lang="en-US" altLang="ru-RU" sz="2800" b="1" smtClean="0"/>
              <a:t>inhibit</a:t>
            </a:r>
            <a:r>
              <a:rPr lang="en-US" altLang="ru-RU" sz="2800" smtClean="0"/>
              <a:t> the synthesis of fatty acids.</a:t>
            </a:r>
            <a:endParaRPr lang="ru-RU" altLang="ru-RU" sz="2800" smtClean="0"/>
          </a:p>
        </p:txBody>
      </p:sp>
    </p:spTree>
    <p:extLst>
      <p:ext uri="{BB962C8B-B14F-4D97-AF65-F5344CB8AC3E}">
        <p14:creationId xmlns:p14="http://schemas.microsoft.com/office/powerpoint/2010/main" val="321487580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Заголовок 1"/>
          <p:cNvSpPr>
            <a:spLocks noGrp="1"/>
          </p:cNvSpPr>
          <p:nvPr>
            <p:ph type="title"/>
          </p:nvPr>
        </p:nvSpPr>
        <p:spPr/>
        <p:txBody>
          <a:bodyPr/>
          <a:lstStyle/>
          <a:p>
            <a:endParaRPr lang="ru-RU" altLang="ru-RU" smtClean="0"/>
          </a:p>
        </p:txBody>
      </p:sp>
      <p:pic>
        <p:nvPicPr>
          <p:cNvPr id="86019" name="Объект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20775" y="188913"/>
            <a:ext cx="6902450" cy="6188075"/>
          </a:xfrm>
        </p:spPr>
      </p:pic>
      <p:sp>
        <p:nvSpPr>
          <p:cNvPr id="86020" name="Прямоугольник 5"/>
          <p:cNvSpPr>
            <a:spLocks noChangeArrowheads="1"/>
          </p:cNvSpPr>
          <p:nvPr/>
        </p:nvSpPr>
        <p:spPr bwMode="auto">
          <a:xfrm>
            <a:off x="1476375" y="6372225"/>
            <a:ext cx="6696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1800"/>
              <a:t>http://anitapopescu.me/projects/Notes/10-FA-Synthesis.html</a:t>
            </a:r>
          </a:p>
        </p:txBody>
      </p:sp>
    </p:spTree>
    <p:extLst>
      <p:ext uri="{BB962C8B-B14F-4D97-AF65-F5344CB8AC3E}">
        <p14:creationId xmlns:p14="http://schemas.microsoft.com/office/powerpoint/2010/main" val="333065340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468313" y="0"/>
            <a:ext cx="8229600" cy="1143000"/>
          </a:xfrm>
        </p:spPr>
        <p:txBody>
          <a:bodyPr/>
          <a:lstStyle/>
          <a:p>
            <a:pPr eaLnBrk="1" hangingPunct="1"/>
            <a:r>
              <a:rPr lang="en-US" altLang="ru-RU" sz="3600" b="1" smtClean="0"/>
              <a:t>Pathways for the formation of acetyl-CoA</a:t>
            </a:r>
            <a:endParaRPr lang="ru-RU" altLang="ru-RU" sz="3600" b="1" smtClean="0"/>
          </a:p>
        </p:txBody>
      </p:sp>
      <p:sp>
        <p:nvSpPr>
          <p:cNvPr id="87043" name="Rectangle 3"/>
          <p:cNvSpPr>
            <a:spLocks noGrp="1" noChangeArrowheads="1"/>
          </p:cNvSpPr>
          <p:nvPr>
            <p:ph idx="1"/>
          </p:nvPr>
        </p:nvSpPr>
        <p:spPr>
          <a:xfrm>
            <a:off x="468313" y="1196975"/>
            <a:ext cx="8362950" cy="4997450"/>
          </a:xfrm>
        </p:spPr>
        <p:txBody>
          <a:bodyPr>
            <a:normAutofit lnSpcReduction="10000"/>
          </a:bodyPr>
          <a:lstStyle/>
          <a:p>
            <a:pPr eaLnBrk="1" hangingPunct="1">
              <a:lnSpc>
                <a:spcPct val="90000"/>
              </a:lnSpc>
              <a:buFont typeface="Wingdings" panose="05000000000000000000" pitchFamily="2" charset="2"/>
              <a:buNone/>
            </a:pPr>
            <a:r>
              <a:rPr lang="en-US" altLang="ru-RU" sz="2800" b="1" i="1" smtClean="0"/>
              <a:t>1. From pyruvate during the pyruvate dehydrogenase reaction.</a:t>
            </a:r>
          </a:p>
          <a:p>
            <a:pPr eaLnBrk="1" hangingPunct="1">
              <a:lnSpc>
                <a:spcPct val="90000"/>
              </a:lnSpc>
              <a:buFont typeface="Wingdings" panose="05000000000000000000" pitchFamily="2" charset="2"/>
              <a:buNone/>
            </a:pPr>
            <a:r>
              <a:rPr lang="en-US" altLang="ru-RU" sz="2800" smtClean="0"/>
              <a:t>This path is predominant in short-term and strenuous muscular work.</a:t>
            </a:r>
          </a:p>
          <a:p>
            <a:pPr eaLnBrk="1" hangingPunct="1">
              <a:lnSpc>
                <a:spcPct val="90000"/>
              </a:lnSpc>
              <a:buFont typeface="Wingdings" panose="05000000000000000000" pitchFamily="2" charset="2"/>
              <a:buNone/>
            </a:pPr>
            <a:r>
              <a:rPr lang="en-US" altLang="ru-RU" sz="2800" b="1" i="1" smtClean="0"/>
              <a:t>2. β-oxidation of fatty acids.</a:t>
            </a:r>
          </a:p>
          <a:p>
            <a:pPr eaLnBrk="1" hangingPunct="1">
              <a:lnSpc>
                <a:spcPct val="90000"/>
              </a:lnSpc>
              <a:buFont typeface="Wingdings" panose="05000000000000000000" pitchFamily="2" charset="2"/>
              <a:buNone/>
            </a:pPr>
            <a:r>
              <a:rPr lang="en-US" altLang="ru-RU" sz="2800" smtClean="0"/>
              <a:t>This path prevails:</a:t>
            </a:r>
          </a:p>
          <a:p>
            <a:pPr eaLnBrk="1" hangingPunct="1">
              <a:lnSpc>
                <a:spcPct val="90000"/>
              </a:lnSpc>
              <a:buFont typeface="Wingdings" panose="05000000000000000000" pitchFamily="2" charset="2"/>
              <a:buNone/>
            </a:pPr>
            <a:r>
              <a:rPr lang="en-US" altLang="ru-RU" sz="2800" smtClean="0"/>
              <a:t>with prolonged muscle work,</a:t>
            </a:r>
          </a:p>
          <a:p>
            <a:pPr eaLnBrk="1" hangingPunct="1">
              <a:lnSpc>
                <a:spcPct val="90000"/>
              </a:lnSpc>
              <a:buFont typeface="Wingdings" panose="05000000000000000000" pitchFamily="2" charset="2"/>
              <a:buNone/>
            </a:pPr>
            <a:r>
              <a:rPr lang="en-US" altLang="ru-RU" sz="2800" smtClean="0"/>
              <a:t>in the cold</a:t>
            </a:r>
          </a:p>
          <a:p>
            <a:pPr eaLnBrk="1" hangingPunct="1">
              <a:lnSpc>
                <a:spcPct val="90000"/>
              </a:lnSpc>
              <a:buFont typeface="Wingdings" panose="05000000000000000000" pitchFamily="2" charset="2"/>
              <a:buNone/>
            </a:pPr>
            <a:r>
              <a:rPr lang="en-US" altLang="ru-RU" sz="2800" smtClean="0"/>
              <a:t>when fasting,</a:t>
            </a:r>
          </a:p>
          <a:p>
            <a:pPr eaLnBrk="1" hangingPunct="1">
              <a:lnSpc>
                <a:spcPct val="90000"/>
              </a:lnSpc>
              <a:buFont typeface="Wingdings" panose="05000000000000000000" pitchFamily="2" charset="2"/>
              <a:buNone/>
            </a:pPr>
            <a:r>
              <a:rPr lang="en-US" altLang="ru-RU" sz="2800" smtClean="0"/>
              <a:t>pregnancy,</a:t>
            </a:r>
          </a:p>
          <a:p>
            <a:pPr eaLnBrk="1" hangingPunct="1">
              <a:lnSpc>
                <a:spcPct val="90000"/>
              </a:lnSpc>
              <a:buFont typeface="Wingdings" panose="05000000000000000000" pitchFamily="2" charset="2"/>
              <a:buNone/>
            </a:pPr>
            <a:r>
              <a:rPr lang="en-US" altLang="ru-RU" sz="2800" smtClean="0"/>
              <a:t>- diabetes mellitus.</a:t>
            </a:r>
            <a:endParaRPr lang="ru-RU" altLang="ru-RU" sz="2800" smtClean="0"/>
          </a:p>
        </p:txBody>
      </p:sp>
    </p:spTree>
    <p:extLst>
      <p:ext uri="{BB962C8B-B14F-4D97-AF65-F5344CB8AC3E}">
        <p14:creationId xmlns:p14="http://schemas.microsoft.com/office/powerpoint/2010/main" val="285671953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539750" y="9525"/>
            <a:ext cx="8229600" cy="1143000"/>
          </a:xfrm>
        </p:spPr>
        <p:txBody>
          <a:bodyPr/>
          <a:lstStyle/>
          <a:p>
            <a:pPr eaLnBrk="1" hangingPunct="1"/>
            <a:r>
              <a:rPr lang="en-US" altLang="ru-RU" sz="3600" b="1" smtClean="0"/>
              <a:t>Ways of using acetyl-CoA</a:t>
            </a:r>
            <a:endParaRPr lang="ru-RU" altLang="ru-RU" sz="3600" b="1" smtClean="0"/>
          </a:p>
        </p:txBody>
      </p:sp>
      <p:sp>
        <p:nvSpPr>
          <p:cNvPr id="83971" name="Rectangle 3"/>
          <p:cNvSpPr>
            <a:spLocks noGrp="1" noChangeArrowheads="1"/>
          </p:cNvSpPr>
          <p:nvPr>
            <p:ph idx="1"/>
          </p:nvPr>
        </p:nvSpPr>
        <p:spPr>
          <a:xfrm>
            <a:off x="468313" y="1341438"/>
            <a:ext cx="8229600" cy="4525962"/>
          </a:xfrm>
        </p:spPr>
        <p:txBody>
          <a:bodyPr/>
          <a:lstStyle/>
          <a:p>
            <a:pPr marL="609600" indent="-609600" eaLnBrk="1" hangingPunct="1">
              <a:buFont typeface="Wingdings" panose="05000000000000000000" pitchFamily="2" charset="2"/>
              <a:buAutoNum type="arabicPeriod"/>
              <a:defRPr/>
            </a:pPr>
            <a:r>
              <a:rPr lang="en-US" altLang="ru-RU" sz="2800" dirty="0" smtClean="0"/>
              <a:t>Acetyl-CoA is oxidized in the Krebs cycle.</a:t>
            </a:r>
          </a:p>
          <a:p>
            <a:pPr marL="609600" indent="-609600" eaLnBrk="1" hangingPunct="1">
              <a:buFont typeface="Wingdings" panose="05000000000000000000" pitchFamily="2" charset="2"/>
              <a:buAutoNum type="arabicPeriod"/>
              <a:defRPr/>
            </a:pPr>
            <a:r>
              <a:rPr lang="en-US" altLang="ru-RU" sz="2800" dirty="0" smtClean="0"/>
              <a:t>Used in the synthesis of fatty acids.</a:t>
            </a:r>
          </a:p>
          <a:p>
            <a:pPr marL="609600" indent="-609600" eaLnBrk="1" hangingPunct="1">
              <a:buFont typeface="Wingdings" panose="05000000000000000000" pitchFamily="2" charset="2"/>
              <a:buAutoNum type="arabicPeriod"/>
              <a:defRPr/>
            </a:pPr>
            <a:r>
              <a:rPr lang="en-US" altLang="ru-RU" sz="2800" dirty="0" smtClean="0"/>
              <a:t>Used for the synthesis of cholesterol and ketone bodies</a:t>
            </a:r>
          </a:p>
          <a:p>
            <a:pPr marL="609600" indent="-609600" eaLnBrk="1" hangingPunct="1">
              <a:buFont typeface="Wingdings" panose="05000000000000000000" pitchFamily="2" charset="2"/>
              <a:buAutoNum type="arabicPeriod"/>
              <a:defRPr/>
            </a:pPr>
            <a:endParaRPr lang="en-US" altLang="ru-RU" sz="2800" dirty="0"/>
          </a:p>
          <a:p>
            <a:pPr marL="0" indent="0" algn="ctr" eaLnBrk="1" hangingPunct="1">
              <a:buFont typeface="Arial" panose="020B0604020202020204" pitchFamily="34" charset="0"/>
              <a:buNone/>
              <a:defRPr/>
            </a:pPr>
            <a:r>
              <a:rPr lang="en-US" altLang="ru-RU" sz="2800" dirty="0" smtClean="0"/>
              <a:t> </a:t>
            </a:r>
            <a:r>
              <a:rPr lang="en-US" altLang="ru-RU" sz="2800" b="1" dirty="0" smtClean="0"/>
              <a:t>The way of using acetyl-CoA depends on the energy supply of the cell and the body's need for these substances.</a:t>
            </a:r>
            <a:endParaRPr lang="ru-RU" altLang="ru-RU" sz="2800" b="1" i="1" dirty="0" smtClean="0"/>
          </a:p>
        </p:txBody>
      </p:sp>
    </p:spTree>
    <p:extLst>
      <p:ext uri="{BB962C8B-B14F-4D97-AF65-F5344CB8AC3E}">
        <p14:creationId xmlns:p14="http://schemas.microsoft.com/office/powerpoint/2010/main" val="344272672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68313" y="0"/>
            <a:ext cx="8229600" cy="1143000"/>
          </a:xfrm>
        </p:spPr>
        <p:txBody>
          <a:bodyPr/>
          <a:lstStyle/>
          <a:p>
            <a:pPr eaLnBrk="1" hangingPunct="1"/>
            <a:r>
              <a:rPr lang="en-US" altLang="ru-RU" sz="3600" b="1" smtClean="0"/>
              <a:t>Ketone bodies</a:t>
            </a:r>
            <a:endParaRPr lang="ru-RU" altLang="ru-RU" sz="3600" smtClean="0"/>
          </a:p>
        </p:txBody>
      </p:sp>
      <p:sp>
        <p:nvSpPr>
          <p:cNvPr id="89091" name="Rectangle 3"/>
          <p:cNvSpPr>
            <a:spLocks noGrp="1" noChangeArrowheads="1"/>
          </p:cNvSpPr>
          <p:nvPr>
            <p:ph type="body" idx="1"/>
          </p:nvPr>
        </p:nvSpPr>
        <p:spPr>
          <a:xfrm>
            <a:off x="900113" y="1700213"/>
            <a:ext cx="7127875" cy="4897437"/>
          </a:xfrm>
        </p:spPr>
        <p:txBody>
          <a:bodyPr/>
          <a:lstStyle/>
          <a:p>
            <a:pPr marL="609600" indent="-609600" eaLnBrk="1" hangingPunct="1">
              <a:buFont typeface="Wingdings" panose="05000000000000000000" pitchFamily="2" charset="2"/>
              <a:buNone/>
            </a:pPr>
            <a:r>
              <a:rPr lang="en-US" altLang="ru-RU" sz="2400" smtClean="0"/>
              <a:t>Ketone bodies are understood as three substances:</a:t>
            </a:r>
          </a:p>
          <a:p>
            <a:pPr marL="609600" indent="-609600" eaLnBrk="1" hangingPunct="1">
              <a:buFont typeface="Wingdings" panose="05000000000000000000" pitchFamily="2" charset="2"/>
              <a:buNone/>
            </a:pPr>
            <a:r>
              <a:rPr lang="en-US" altLang="ru-RU" sz="2400" smtClean="0"/>
              <a:t>Acetoacetate</a:t>
            </a:r>
          </a:p>
          <a:p>
            <a:pPr marL="609600" indent="-609600" eaLnBrk="1" hangingPunct="1">
              <a:buFont typeface="Wingdings" panose="05000000000000000000" pitchFamily="2" charset="2"/>
              <a:buNone/>
            </a:pPr>
            <a:endParaRPr lang="en-US" altLang="ru-RU" sz="2400" smtClean="0"/>
          </a:p>
          <a:p>
            <a:pPr marL="609600" indent="-609600" eaLnBrk="1" hangingPunct="1">
              <a:buFont typeface="Wingdings" panose="05000000000000000000" pitchFamily="2" charset="2"/>
              <a:buNone/>
            </a:pPr>
            <a:endParaRPr lang="en-US" altLang="ru-RU" sz="2400" smtClean="0"/>
          </a:p>
          <a:p>
            <a:pPr marL="609600" indent="-609600" eaLnBrk="1" hangingPunct="1">
              <a:buFont typeface="Wingdings" panose="05000000000000000000" pitchFamily="2" charset="2"/>
              <a:buNone/>
            </a:pPr>
            <a:r>
              <a:rPr lang="en-US" altLang="ru-RU" sz="2400" smtClean="0"/>
              <a:t>β-hydroxybutyrate</a:t>
            </a:r>
          </a:p>
          <a:p>
            <a:pPr marL="609600" indent="-609600" eaLnBrk="1" hangingPunct="1">
              <a:buFont typeface="Wingdings" panose="05000000000000000000" pitchFamily="2" charset="2"/>
              <a:buNone/>
            </a:pPr>
            <a:endParaRPr lang="en-US" altLang="ru-RU" sz="2400" smtClean="0"/>
          </a:p>
          <a:p>
            <a:pPr marL="609600" indent="-609600" eaLnBrk="1" hangingPunct="1">
              <a:buFont typeface="Wingdings" panose="05000000000000000000" pitchFamily="2" charset="2"/>
              <a:buNone/>
            </a:pPr>
            <a:endParaRPr lang="en-US" altLang="ru-RU" sz="2400" smtClean="0"/>
          </a:p>
          <a:p>
            <a:pPr marL="609600" indent="-609600" eaLnBrk="1" hangingPunct="1">
              <a:buFont typeface="Wingdings" panose="05000000000000000000" pitchFamily="2" charset="2"/>
              <a:buNone/>
            </a:pPr>
            <a:r>
              <a:rPr lang="en-US" altLang="ru-RU" sz="2400" smtClean="0"/>
              <a:t>Acetone</a:t>
            </a:r>
          </a:p>
          <a:p>
            <a:pPr marL="609600" indent="-609600" eaLnBrk="1" hangingPunct="1">
              <a:buFont typeface="Wingdings" panose="05000000000000000000" pitchFamily="2" charset="2"/>
              <a:buNone/>
            </a:pPr>
            <a:endParaRPr lang="en-US" altLang="ru-RU" sz="2400" smtClean="0"/>
          </a:p>
          <a:p>
            <a:pPr marL="609600" indent="-609600" algn="r" eaLnBrk="1" hangingPunct="1">
              <a:buFont typeface="Wingdings" panose="05000000000000000000" pitchFamily="2" charset="2"/>
              <a:buNone/>
            </a:pPr>
            <a:r>
              <a:rPr lang="en-US" altLang="ru-RU" sz="2400" smtClean="0"/>
              <a:t>Ketone bodies are formed in the liver</a:t>
            </a:r>
            <a:endParaRPr lang="ru-RU" altLang="ru-RU" sz="2400" smtClean="0"/>
          </a:p>
        </p:txBody>
      </p:sp>
      <p:grpSp>
        <p:nvGrpSpPr>
          <p:cNvPr id="89092" name="Группа 30"/>
          <p:cNvGrpSpPr>
            <a:grpSpLocks/>
          </p:cNvGrpSpPr>
          <p:nvPr/>
        </p:nvGrpSpPr>
        <p:grpSpPr bwMode="auto">
          <a:xfrm>
            <a:off x="3286125" y="2286000"/>
            <a:ext cx="3097213" cy="904875"/>
            <a:chOff x="3275013" y="1663700"/>
            <a:chExt cx="3097212" cy="904875"/>
          </a:xfrm>
        </p:grpSpPr>
        <p:sp>
          <p:nvSpPr>
            <p:cNvPr id="89112" name="Text Box 5"/>
            <p:cNvSpPr txBox="1">
              <a:spLocks noChangeArrowheads="1"/>
            </p:cNvSpPr>
            <p:nvPr/>
          </p:nvSpPr>
          <p:spPr bwMode="auto">
            <a:xfrm>
              <a:off x="4498975" y="1663700"/>
              <a:ext cx="720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Calibri" panose="020F0502020204030204"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Calibri" panose="020F0502020204030204"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Calibri" panose="020F0502020204030204" pitchFamily="34" charset="0"/>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Calibri" panose="020F0502020204030204" pitchFamily="34" charset="0"/>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9pPr>
            </a:lstStyle>
            <a:p>
              <a:pPr eaLnBrk="1" hangingPunct="1">
                <a:spcBef>
                  <a:spcPct val="50000"/>
                </a:spcBef>
                <a:buClrTx/>
                <a:buSzTx/>
                <a:buFontTx/>
                <a:buNone/>
              </a:pPr>
              <a:r>
                <a:rPr lang="en-US" altLang="ru-RU" sz="1800" b="1">
                  <a:solidFill>
                    <a:srgbClr val="704404"/>
                  </a:solidFill>
                  <a:latin typeface="Tw Cen MT" panose="020B0602020104020603" pitchFamily="34" charset="0"/>
                </a:rPr>
                <a:t>CH</a:t>
              </a:r>
              <a:r>
                <a:rPr lang="ru-RU" altLang="ru-RU" sz="1800" b="1" baseline="-25000">
                  <a:solidFill>
                    <a:srgbClr val="704404"/>
                  </a:solidFill>
                </a:rPr>
                <a:t>2</a:t>
              </a:r>
            </a:p>
          </p:txBody>
        </p:sp>
        <p:sp>
          <p:nvSpPr>
            <p:cNvPr id="89113" name="Line 6"/>
            <p:cNvSpPr>
              <a:spLocks noChangeShapeType="1"/>
            </p:cNvSpPr>
            <p:nvPr/>
          </p:nvSpPr>
          <p:spPr bwMode="auto">
            <a:xfrm>
              <a:off x="5075238" y="187642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9114" name="Text Box 7"/>
            <p:cNvSpPr txBox="1">
              <a:spLocks noChangeArrowheads="1"/>
            </p:cNvSpPr>
            <p:nvPr/>
          </p:nvSpPr>
          <p:spPr bwMode="auto">
            <a:xfrm>
              <a:off x="3275013" y="1692275"/>
              <a:ext cx="6492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Calibri" panose="020F0502020204030204"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Calibri" panose="020F0502020204030204"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Calibri" panose="020F0502020204030204" pitchFamily="34" charset="0"/>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Calibri" panose="020F0502020204030204" pitchFamily="34" charset="0"/>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9pPr>
            </a:lstStyle>
            <a:p>
              <a:pPr eaLnBrk="1" hangingPunct="1">
                <a:spcBef>
                  <a:spcPct val="50000"/>
                </a:spcBef>
                <a:buClrTx/>
                <a:buSzTx/>
                <a:buFontTx/>
                <a:buNone/>
              </a:pPr>
              <a:r>
                <a:rPr lang="ru-RU" altLang="ru-RU" sz="1800" b="1">
                  <a:solidFill>
                    <a:srgbClr val="704404"/>
                  </a:solidFill>
                </a:rPr>
                <a:t>СН</a:t>
              </a:r>
              <a:r>
                <a:rPr lang="ru-RU" altLang="ru-RU" sz="1800" b="1" baseline="-25000">
                  <a:solidFill>
                    <a:srgbClr val="704404"/>
                  </a:solidFill>
                </a:rPr>
                <a:t>3</a:t>
              </a:r>
            </a:p>
          </p:txBody>
        </p:sp>
        <p:sp>
          <p:nvSpPr>
            <p:cNvPr id="89115" name="Line 8"/>
            <p:cNvSpPr>
              <a:spLocks noChangeShapeType="1"/>
            </p:cNvSpPr>
            <p:nvPr/>
          </p:nvSpPr>
          <p:spPr bwMode="auto">
            <a:xfrm>
              <a:off x="4356100" y="187642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9116" name="Text Box 9"/>
            <p:cNvSpPr txBox="1">
              <a:spLocks noChangeArrowheads="1"/>
            </p:cNvSpPr>
            <p:nvPr/>
          </p:nvSpPr>
          <p:spPr bwMode="auto">
            <a:xfrm>
              <a:off x="4067175" y="1692275"/>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Calibri" panose="020F0502020204030204"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Calibri" panose="020F0502020204030204"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Calibri" panose="020F0502020204030204" pitchFamily="34" charset="0"/>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Calibri" panose="020F0502020204030204" pitchFamily="34" charset="0"/>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9pPr>
            </a:lstStyle>
            <a:p>
              <a:pPr eaLnBrk="1" hangingPunct="1">
                <a:spcBef>
                  <a:spcPct val="50000"/>
                </a:spcBef>
                <a:buClrTx/>
                <a:buSzTx/>
                <a:buFontTx/>
                <a:buNone/>
              </a:pPr>
              <a:r>
                <a:rPr lang="ru-RU" altLang="ru-RU" sz="1800" b="1">
                  <a:solidFill>
                    <a:srgbClr val="704404"/>
                  </a:solidFill>
                </a:rPr>
                <a:t>С</a:t>
              </a:r>
            </a:p>
          </p:txBody>
        </p:sp>
        <p:sp>
          <p:nvSpPr>
            <p:cNvPr id="89117" name="Line 10"/>
            <p:cNvSpPr>
              <a:spLocks noChangeShapeType="1"/>
            </p:cNvSpPr>
            <p:nvPr/>
          </p:nvSpPr>
          <p:spPr bwMode="auto">
            <a:xfrm flipV="1">
              <a:off x="4213225" y="2058988"/>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9118" name="Line 11"/>
            <p:cNvSpPr>
              <a:spLocks noChangeShapeType="1"/>
            </p:cNvSpPr>
            <p:nvPr/>
          </p:nvSpPr>
          <p:spPr bwMode="auto">
            <a:xfrm flipV="1">
              <a:off x="4284663" y="2058988"/>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9119" name="Text Box 12"/>
            <p:cNvSpPr txBox="1">
              <a:spLocks noChangeArrowheads="1"/>
            </p:cNvSpPr>
            <p:nvPr/>
          </p:nvSpPr>
          <p:spPr bwMode="auto">
            <a:xfrm>
              <a:off x="4068763" y="2201863"/>
              <a:ext cx="360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Calibri" panose="020F0502020204030204"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Calibri" panose="020F0502020204030204"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Calibri" panose="020F0502020204030204" pitchFamily="34" charset="0"/>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Calibri" panose="020F0502020204030204" pitchFamily="34" charset="0"/>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9pPr>
            </a:lstStyle>
            <a:p>
              <a:pPr eaLnBrk="1" hangingPunct="1">
                <a:spcBef>
                  <a:spcPct val="50000"/>
                </a:spcBef>
                <a:buClrTx/>
                <a:buSzTx/>
                <a:buFontTx/>
                <a:buNone/>
              </a:pPr>
              <a:r>
                <a:rPr lang="en-US" altLang="ru-RU" sz="1800" b="1">
                  <a:solidFill>
                    <a:srgbClr val="704404"/>
                  </a:solidFill>
                  <a:latin typeface="Tw Cen MT" panose="020B0602020104020603" pitchFamily="34" charset="0"/>
                </a:rPr>
                <a:t>O</a:t>
              </a:r>
              <a:endParaRPr lang="ru-RU" altLang="ru-RU" sz="1800" b="1" baseline="-25000">
                <a:solidFill>
                  <a:srgbClr val="704404"/>
                </a:solidFill>
              </a:endParaRPr>
            </a:p>
          </p:txBody>
        </p:sp>
        <p:sp>
          <p:nvSpPr>
            <p:cNvPr id="89120" name="Line 13"/>
            <p:cNvSpPr>
              <a:spLocks noChangeShapeType="1"/>
            </p:cNvSpPr>
            <p:nvPr/>
          </p:nvSpPr>
          <p:spPr bwMode="auto">
            <a:xfrm>
              <a:off x="3830050" y="187642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9121" name="Text Box 15"/>
            <p:cNvSpPr txBox="1">
              <a:spLocks noChangeArrowheads="1"/>
            </p:cNvSpPr>
            <p:nvPr/>
          </p:nvSpPr>
          <p:spPr bwMode="auto">
            <a:xfrm>
              <a:off x="5364163" y="1663700"/>
              <a:ext cx="10080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Calibri" panose="020F0502020204030204"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Calibri" panose="020F0502020204030204"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Calibri" panose="020F0502020204030204" pitchFamily="34" charset="0"/>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Calibri" panose="020F0502020204030204" pitchFamily="34" charset="0"/>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9pPr>
            </a:lstStyle>
            <a:p>
              <a:pPr eaLnBrk="1" hangingPunct="1">
                <a:spcBef>
                  <a:spcPct val="50000"/>
                </a:spcBef>
                <a:buClrTx/>
                <a:buSzTx/>
                <a:buFontTx/>
                <a:buNone/>
              </a:pPr>
              <a:r>
                <a:rPr lang="ru-RU" altLang="ru-RU" sz="1800" b="1">
                  <a:solidFill>
                    <a:srgbClr val="704404"/>
                  </a:solidFill>
                </a:rPr>
                <a:t>СООН</a:t>
              </a:r>
              <a:endParaRPr lang="ru-RU" altLang="ru-RU" sz="1800" b="1" baseline="-25000">
                <a:solidFill>
                  <a:srgbClr val="704404"/>
                </a:solidFill>
              </a:endParaRPr>
            </a:p>
          </p:txBody>
        </p:sp>
      </p:grpSp>
      <p:grpSp>
        <p:nvGrpSpPr>
          <p:cNvPr id="89093" name="Группа 31"/>
          <p:cNvGrpSpPr>
            <a:grpSpLocks/>
          </p:cNvGrpSpPr>
          <p:nvPr/>
        </p:nvGrpSpPr>
        <p:grpSpPr bwMode="auto">
          <a:xfrm>
            <a:off x="3643313" y="3600450"/>
            <a:ext cx="3240087" cy="806450"/>
            <a:chOff x="3995738" y="3068638"/>
            <a:chExt cx="3240087" cy="806450"/>
          </a:xfrm>
        </p:grpSpPr>
        <p:sp>
          <p:nvSpPr>
            <p:cNvPr id="89103" name="Text Box 16"/>
            <p:cNvSpPr txBox="1">
              <a:spLocks noChangeArrowheads="1"/>
            </p:cNvSpPr>
            <p:nvPr/>
          </p:nvSpPr>
          <p:spPr bwMode="auto">
            <a:xfrm>
              <a:off x="5472113" y="3076576"/>
              <a:ext cx="720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Calibri" panose="020F0502020204030204"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Calibri" panose="020F0502020204030204"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Calibri" panose="020F0502020204030204" pitchFamily="34" charset="0"/>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Calibri" panose="020F0502020204030204" pitchFamily="34" charset="0"/>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9pPr>
            </a:lstStyle>
            <a:p>
              <a:pPr eaLnBrk="1" hangingPunct="1">
                <a:spcBef>
                  <a:spcPct val="50000"/>
                </a:spcBef>
                <a:buClrTx/>
                <a:buSzTx/>
                <a:buFontTx/>
                <a:buNone/>
              </a:pPr>
              <a:r>
                <a:rPr lang="en-US" altLang="ru-RU" sz="1800" b="1">
                  <a:solidFill>
                    <a:srgbClr val="704404"/>
                  </a:solidFill>
                  <a:latin typeface="Tw Cen MT" panose="020B0602020104020603" pitchFamily="34" charset="0"/>
                </a:rPr>
                <a:t>CH</a:t>
              </a:r>
              <a:r>
                <a:rPr lang="ru-RU" altLang="ru-RU" sz="1800" b="1" baseline="-25000">
                  <a:solidFill>
                    <a:srgbClr val="704404"/>
                  </a:solidFill>
                </a:rPr>
                <a:t>2</a:t>
              </a:r>
            </a:p>
          </p:txBody>
        </p:sp>
        <p:sp>
          <p:nvSpPr>
            <p:cNvPr id="89104" name="Line 17"/>
            <p:cNvSpPr>
              <a:spLocks noChangeShapeType="1"/>
            </p:cNvSpPr>
            <p:nvPr/>
          </p:nvSpPr>
          <p:spPr bwMode="auto">
            <a:xfrm>
              <a:off x="6011863" y="3252788"/>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9105" name="Text Box 18"/>
            <p:cNvSpPr txBox="1">
              <a:spLocks noChangeArrowheads="1"/>
            </p:cNvSpPr>
            <p:nvPr/>
          </p:nvSpPr>
          <p:spPr bwMode="auto">
            <a:xfrm>
              <a:off x="3995738" y="3068638"/>
              <a:ext cx="6492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Calibri" panose="020F0502020204030204"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Calibri" panose="020F0502020204030204"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Calibri" panose="020F0502020204030204" pitchFamily="34" charset="0"/>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Calibri" panose="020F0502020204030204" pitchFamily="34" charset="0"/>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9pPr>
            </a:lstStyle>
            <a:p>
              <a:pPr eaLnBrk="1" hangingPunct="1">
                <a:spcBef>
                  <a:spcPct val="50000"/>
                </a:spcBef>
                <a:buClrTx/>
                <a:buSzTx/>
                <a:buFontTx/>
                <a:buNone/>
              </a:pPr>
              <a:r>
                <a:rPr lang="ru-RU" altLang="ru-RU" sz="1800" b="1">
                  <a:solidFill>
                    <a:srgbClr val="704404"/>
                  </a:solidFill>
                </a:rPr>
                <a:t>СН</a:t>
              </a:r>
              <a:r>
                <a:rPr lang="ru-RU" altLang="ru-RU" sz="1800" b="1" baseline="-25000">
                  <a:solidFill>
                    <a:srgbClr val="704404"/>
                  </a:solidFill>
                </a:rPr>
                <a:t>3</a:t>
              </a:r>
            </a:p>
          </p:txBody>
        </p:sp>
        <p:sp>
          <p:nvSpPr>
            <p:cNvPr id="89106" name="Line 19"/>
            <p:cNvSpPr>
              <a:spLocks noChangeShapeType="1"/>
            </p:cNvSpPr>
            <p:nvPr/>
          </p:nvSpPr>
          <p:spPr bwMode="auto">
            <a:xfrm>
              <a:off x="5256213" y="3290888"/>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9107" name="Text Box 20"/>
            <p:cNvSpPr txBox="1">
              <a:spLocks noChangeArrowheads="1"/>
            </p:cNvSpPr>
            <p:nvPr/>
          </p:nvSpPr>
          <p:spPr bwMode="auto">
            <a:xfrm>
              <a:off x="4787900" y="3076575"/>
              <a:ext cx="576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Calibri" panose="020F0502020204030204"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Calibri" panose="020F0502020204030204"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Calibri" panose="020F0502020204030204" pitchFamily="34" charset="0"/>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Calibri" panose="020F0502020204030204" pitchFamily="34" charset="0"/>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9pPr>
            </a:lstStyle>
            <a:p>
              <a:pPr eaLnBrk="1" hangingPunct="1">
                <a:spcBef>
                  <a:spcPct val="50000"/>
                </a:spcBef>
                <a:buClrTx/>
                <a:buSzTx/>
                <a:buFontTx/>
                <a:buNone/>
              </a:pPr>
              <a:r>
                <a:rPr lang="ru-RU" altLang="ru-RU" sz="1800" b="1">
                  <a:solidFill>
                    <a:srgbClr val="704404"/>
                  </a:solidFill>
                </a:rPr>
                <a:t>СН</a:t>
              </a:r>
            </a:p>
          </p:txBody>
        </p:sp>
        <p:sp>
          <p:nvSpPr>
            <p:cNvPr id="89108" name="Line 21"/>
            <p:cNvSpPr>
              <a:spLocks noChangeShapeType="1"/>
            </p:cNvSpPr>
            <p:nvPr/>
          </p:nvSpPr>
          <p:spPr bwMode="auto">
            <a:xfrm flipV="1">
              <a:off x="5003800" y="3435350"/>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9109" name="Text Box 22"/>
            <p:cNvSpPr txBox="1">
              <a:spLocks noChangeArrowheads="1"/>
            </p:cNvSpPr>
            <p:nvPr/>
          </p:nvSpPr>
          <p:spPr bwMode="auto">
            <a:xfrm>
              <a:off x="4824413" y="3508375"/>
              <a:ext cx="539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Calibri" panose="020F0502020204030204"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Calibri" panose="020F0502020204030204"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Calibri" panose="020F0502020204030204" pitchFamily="34" charset="0"/>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Calibri" panose="020F0502020204030204" pitchFamily="34" charset="0"/>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9pPr>
            </a:lstStyle>
            <a:p>
              <a:pPr eaLnBrk="1" hangingPunct="1">
                <a:spcBef>
                  <a:spcPct val="50000"/>
                </a:spcBef>
                <a:buClrTx/>
                <a:buSzTx/>
                <a:buFontTx/>
                <a:buNone/>
              </a:pPr>
              <a:r>
                <a:rPr lang="en-US" altLang="ru-RU" sz="1800" b="1">
                  <a:solidFill>
                    <a:srgbClr val="704404"/>
                  </a:solidFill>
                  <a:latin typeface="Tw Cen MT" panose="020B0602020104020603" pitchFamily="34" charset="0"/>
                </a:rPr>
                <a:t>O</a:t>
              </a:r>
              <a:r>
                <a:rPr lang="ru-RU" altLang="ru-RU" sz="1800" b="1">
                  <a:solidFill>
                    <a:srgbClr val="704404"/>
                  </a:solidFill>
                </a:rPr>
                <a:t>Н</a:t>
              </a:r>
              <a:endParaRPr lang="ru-RU" altLang="ru-RU" sz="1800" b="1" baseline="-25000">
                <a:solidFill>
                  <a:srgbClr val="704404"/>
                </a:solidFill>
              </a:endParaRPr>
            </a:p>
          </p:txBody>
        </p:sp>
        <p:sp>
          <p:nvSpPr>
            <p:cNvPr id="89110" name="Line 23"/>
            <p:cNvSpPr>
              <a:spLocks noChangeShapeType="1"/>
            </p:cNvSpPr>
            <p:nvPr/>
          </p:nvSpPr>
          <p:spPr bwMode="auto">
            <a:xfrm>
              <a:off x="4572000" y="3290888"/>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9111" name="Text Box 24"/>
            <p:cNvSpPr txBox="1">
              <a:spLocks noChangeArrowheads="1"/>
            </p:cNvSpPr>
            <p:nvPr/>
          </p:nvSpPr>
          <p:spPr bwMode="auto">
            <a:xfrm>
              <a:off x="6227763" y="3076575"/>
              <a:ext cx="10080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Calibri" panose="020F0502020204030204"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Calibri" panose="020F0502020204030204"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Calibri" panose="020F0502020204030204" pitchFamily="34" charset="0"/>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Calibri" panose="020F0502020204030204" pitchFamily="34" charset="0"/>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9pPr>
            </a:lstStyle>
            <a:p>
              <a:pPr eaLnBrk="1" hangingPunct="1">
                <a:spcBef>
                  <a:spcPct val="50000"/>
                </a:spcBef>
                <a:buClrTx/>
                <a:buSzTx/>
                <a:buFontTx/>
                <a:buNone/>
              </a:pPr>
              <a:r>
                <a:rPr lang="ru-RU" altLang="ru-RU" sz="1800" b="1">
                  <a:solidFill>
                    <a:srgbClr val="704404"/>
                  </a:solidFill>
                </a:rPr>
                <a:t>СООН</a:t>
              </a:r>
              <a:endParaRPr lang="ru-RU" altLang="ru-RU" sz="1800" b="1" baseline="-25000">
                <a:solidFill>
                  <a:srgbClr val="704404"/>
                </a:solidFill>
              </a:endParaRPr>
            </a:p>
          </p:txBody>
        </p:sp>
      </p:grpSp>
      <p:grpSp>
        <p:nvGrpSpPr>
          <p:cNvPr id="89094" name="Группа 32"/>
          <p:cNvGrpSpPr>
            <a:grpSpLocks/>
          </p:cNvGrpSpPr>
          <p:nvPr/>
        </p:nvGrpSpPr>
        <p:grpSpPr bwMode="auto">
          <a:xfrm>
            <a:off x="2071688" y="4957763"/>
            <a:ext cx="2006600" cy="876300"/>
            <a:chOff x="2411413" y="4797424"/>
            <a:chExt cx="2006599" cy="876301"/>
          </a:xfrm>
        </p:grpSpPr>
        <p:sp>
          <p:nvSpPr>
            <p:cNvPr id="89095" name="Text Box 25"/>
            <p:cNvSpPr txBox="1">
              <a:spLocks noChangeArrowheads="1"/>
            </p:cNvSpPr>
            <p:nvPr/>
          </p:nvSpPr>
          <p:spPr bwMode="auto">
            <a:xfrm>
              <a:off x="3697287" y="4797424"/>
              <a:ext cx="720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Calibri" panose="020F0502020204030204"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Calibri" panose="020F0502020204030204"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Calibri" panose="020F0502020204030204" pitchFamily="34" charset="0"/>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Calibri" panose="020F0502020204030204" pitchFamily="34" charset="0"/>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9pPr>
            </a:lstStyle>
            <a:p>
              <a:pPr eaLnBrk="1" hangingPunct="1">
                <a:spcBef>
                  <a:spcPct val="50000"/>
                </a:spcBef>
                <a:buClrTx/>
                <a:buSzTx/>
                <a:buFontTx/>
                <a:buNone/>
              </a:pPr>
              <a:r>
                <a:rPr lang="en-US" altLang="ru-RU" sz="1800" b="1">
                  <a:solidFill>
                    <a:srgbClr val="704404"/>
                  </a:solidFill>
                  <a:latin typeface="Tw Cen MT" panose="020B0602020104020603" pitchFamily="34" charset="0"/>
                </a:rPr>
                <a:t>CH</a:t>
              </a:r>
              <a:r>
                <a:rPr lang="ru-RU" altLang="ru-RU" sz="1800" b="1" baseline="-25000">
                  <a:solidFill>
                    <a:srgbClr val="704404"/>
                  </a:solidFill>
                </a:rPr>
                <a:t>3</a:t>
              </a:r>
            </a:p>
          </p:txBody>
        </p:sp>
        <p:sp>
          <p:nvSpPr>
            <p:cNvPr id="89096" name="Text Box 26"/>
            <p:cNvSpPr txBox="1">
              <a:spLocks noChangeArrowheads="1"/>
            </p:cNvSpPr>
            <p:nvPr/>
          </p:nvSpPr>
          <p:spPr bwMode="auto">
            <a:xfrm>
              <a:off x="2411413" y="4797425"/>
              <a:ext cx="6492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Calibri" panose="020F0502020204030204"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Calibri" panose="020F0502020204030204"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Calibri" panose="020F0502020204030204" pitchFamily="34" charset="0"/>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Calibri" panose="020F0502020204030204" pitchFamily="34" charset="0"/>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9pPr>
            </a:lstStyle>
            <a:p>
              <a:pPr eaLnBrk="1" hangingPunct="1">
                <a:spcBef>
                  <a:spcPct val="50000"/>
                </a:spcBef>
                <a:buClrTx/>
                <a:buSzTx/>
                <a:buFontTx/>
                <a:buNone/>
              </a:pPr>
              <a:r>
                <a:rPr lang="ru-RU" altLang="ru-RU" sz="1800" b="1">
                  <a:solidFill>
                    <a:srgbClr val="704404"/>
                  </a:solidFill>
                </a:rPr>
                <a:t>СН</a:t>
              </a:r>
              <a:r>
                <a:rPr lang="ru-RU" altLang="ru-RU" sz="1800" b="1" baseline="-25000">
                  <a:solidFill>
                    <a:srgbClr val="704404"/>
                  </a:solidFill>
                </a:rPr>
                <a:t>3</a:t>
              </a:r>
            </a:p>
          </p:txBody>
        </p:sp>
        <p:sp>
          <p:nvSpPr>
            <p:cNvPr id="89097" name="Line 27"/>
            <p:cNvSpPr>
              <a:spLocks noChangeShapeType="1"/>
            </p:cNvSpPr>
            <p:nvPr/>
          </p:nvSpPr>
          <p:spPr bwMode="auto">
            <a:xfrm>
              <a:off x="3492500" y="498157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9098" name="Text Box 28"/>
            <p:cNvSpPr txBox="1">
              <a:spLocks noChangeArrowheads="1"/>
            </p:cNvSpPr>
            <p:nvPr/>
          </p:nvSpPr>
          <p:spPr bwMode="auto">
            <a:xfrm>
              <a:off x="3203575" y="4797425"/>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Calibri" panose="020F0502020204030204"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Calibri" panose="020F0502020204030204"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Calibri" panose="020F0502020204030204" pitchFamily="34" charset="0"/>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Calibri" panose="020F0502020204030204" pitchFamily="34" charset="0"/>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9pPr>
            </a:lstStyle>
            <a:p>
              <a:pPr eaLnBrk="1" hangingPunct="1">
                <a:spcBef>
                  <a:spcPct val="50000"/>
                </a:spcBef>
                <a:buClrTx/>
                <a:buSzTx/>
                <a:buFontTx/>
                <a:buNone/>
              </a:pPr>
              <a:r>
                <a:rPr lang="ru-RU" altLang="ru-RU" sz="1800" b="1">
                  <a:solidFill>
                    <a:srgbClr val="704404"/>
                  </a:solidFill>
                </a:rPr>
                <a:t>С</a:t>
              </a:r>
            </a:p>
          </p:txBody>
        </p:sp>
        <p:sp>
          <p:nvSpPr>
            <p:cNvPr id="89099" name="Line 29"/>
            <p:cNvSpPr>
              <a:spLocks noChangeShapeType="1"/>
            </p:cNvSpPr>
            <p:nvPr/>
          </p:nvSpPr>
          <p:spPr bwMode="auto">
            <a:xfrm flipV="1">
              <a:off x="3349625" y="5164138"/>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9100" name="Line 30"/>
            <p:cNvSpPr>
              <a:spLocks noChangeShapeType="1"/>
            </p:cNvSpPr>
            <p:nvPr/>
          </p:nvSpPr>
          <p:spPr bwMode="auto">
            <a:xfrm flipV="1">
              <a:off x="3421063" y="5164138"/>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9101" name="Text Box 31"/>
            <p:cNvSpPr txBox="1">
              <a:spLocks noChangeArrowheads="1"/>
            </p:cNvSpPr>
            <p:nvPr/>
          </p:nvSpPr>
          <p:spPr bwMode="auto">
            <a:xfrm>
              <a:off x="3205163" y="5307013"/>
              <a:ext cx="360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Calibri" panose="020F0502020204030204"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Calibri" panose="020F0502020204030204"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Calibri" panose="020F0502020204030204" pitchFamily="34" charset="0"/>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Calibri" panose="020F0502020204030204" pitchFamily="34" charset="0"/>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9pPr>
            </a:lstStyle>
            <a:p>
              <a:pPr eaLnBrk="1" hangingPunct="1">
                <a:spcBef>
                  <a:spcPct val="50000"/>
                </a:spcBef>
                <a:buClrTx/>
                <a:buSzTx/>
                <a:buFontTx/>
                <a:buNone/>
              </a:pPr>
              <a:r>
                <a:rPr lang="en-US" altLang="ru-RU" sz="1800" b="1">
                  <a:solidFill>
                    <a:srgbClr val="704404"/>
                  </a:solidFill>
                  <a:latin typeface="Tw Cen MT" panose="020B0602020104020603" pitchFamily="34" charset="0"/>
                </a:rPr>
                <a:t>O</a:t>
              </a:r>
              <a:endParaRPr lang="ru-RU" altLang="ru-RU" sz="1800" b="1" baseline="-25000">
                <a:solidFill>
                  <a:srgbClr val="704404"/>
                </a:solidFill>
              </a:endParaRPr>
            </a:p>
          </p:txBody>
        </p:sp>
        <p:sp>
          <p:nvSpPr>
            <p:cNvPr id="89102" name="Line 32"/>
            <p:cNvSpPr>
              <a:spLocks noChangeShapeType="1"/>
            </p:cNvSpPr>
            <p:nvPr/>
          </p:nvSpPr>
          <p:spPr bwMode="auto">
            <a:xfrm>
              <a:off x="2989263" y="498157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grpSp>
    </p:spTree>
    <p:extLst>
      <p:ext uri="{BB962C8B-B14F-4D97-AF65-F5344CB8AC3E}">
        <p14:creationId xmlns:p14="http://schemas.microsoft.com/office/powerpoint/2010/main" val="51808144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Заголовок 1"/>
          <p:cNvSpPr>
            <a:spLocks noGrp="1"/>
          </p:cNvSpPr>
          <p:nvPr>
            <p:ph type="title"/>
          </p:nvPr>
        </p:nvSpPr>
        <p:spPr>
          <a:xfrm>
            <a:off x="612775" y="228600"/>
            <a:ext cx="8153400" cy="990600"/>
          </a:xfrm>
        </p:spPr>
        <p:txBody>
          <a:bodyPr/>
          <a:lstStyle/>
          <a:p>
            <a:endParaRPr lang="ru-RU" altLang="ru-RU" smtClean="0"/>
          </a:p>
        </p:txBody>
      </p:sp>
      <p:pic>
        <p:nvPicPr>
          <p:cNvPr id="90115" name="Объект 3"/>
          <p:cNvPicPr>
            <a:picLocks noGrp="1" noChangeAspect="1"/>
          </p:cNvPicPr>
          <p:nvPr>
            <p:ph sz="quarter" idx="1"/>
          </p:nvPr>
        </p:nvPicPr>
        <p:blipFill>
          <a:blip r:embed="rId2">
            <a:extLst>
              <a:ext uri="{28A0092B-C50C-407E-A947-70E740481C1C}">
                <a14:useLocalDpi xmlns:a14="http://schemas.microsoft.com/office/drawing/2010/main" val="0"/>
              </a:ext>
            </a:extLst>
          </a:blip>
          <a:srcRect l="-2" r="-1492" b="27783"/>
          <a:stretch>
            <a:fillRect/>
          </a:stretch>
        </p:blipFill>
        <p:spPr>
          <a:xfrm>
            <a:off x="1619250" y="333375"/>
            <a:ext cx="4968875" cy="6284913"/>
          </a:xfrm>
        </p:spPr>
      </p:pic>
    </p:spTree>
    <p:extLst>
      <p:ext uri="{BB962C8B-B14F-4D97-AF65-F5344CB8AC3E}">
        <p14:creationId xmlns:p14="http://schemas.microsoft.com/office/powerpoint/2010/main" val="127508409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612775" y="228600"/>
            <a:ext cx="8153400" cy="990600"/>
          </a:xfrm>
        </p:spPr>
        <p:txBody>
          <a:bodyPr/>
          <a:lstStyle/>
          <a:p>
            <a:pPr eaLnBrk="1" hangingPunct="1"/>
            <a:r>
              <a:rPr lang="en-US" altLang="ru-RU" sz="3600" b="1" smtClean="0"/>
              <a:t>Functions of ketone bodies</a:t>
            </a:r>
            <a:endParaRPr lang="ru-RU" altLang="ru-RU" sz="3600" smtClean="0"/>
          </a:p>
        </p:txBody>
      </p:sp>
      <p:sp>
        <p:nvSpPr>
          <p:cNvPr id="91139" name="Rectangle 3"/>
          <p:cNvSpPr>
            <a:spLocks noGrp="1" noChangeArrowheads="1"/>
          </p:cNvSpPr>
          <p:nvPr>
            <p:ph type="body" idx="1"/>
          </p:nvPr>
        </p:nvSpPr>
        <p:spPr>
          <a:xfrm>
            <a:off x="612775" y="1600200"/>
            <a:ext cx="8153400" cy="4495800"/>
          </a:xfrm>
        </p:spPr>
        <p:txBody>
          <a:bodyPr/>
          <a:lstStyle/>
          <a:p>
            <a:pPr marL="609600" indent="-609600" eaLnBrk="1" hangingPunct="1">
              <a:buFont typeface="Wingdings" panose="05000000000000000000" pitchFamily="2" charset="2"/>
              <a:buAutoNum type="arabicPeriod"/>
            </a:pPr>
            <a:r>
              <a:rPr lang="en-US" altLang="ru-RU" sz="2400" b="1" i="1" smtClean="0"/>
              <a:t>Energy. </a:t>
            </a:r>
            <a:r>
              <a:rPr lang="en-US" altLang="ru-RU" sz="2400" smtClean="0"/>
              <a:t>Skeletal and cardiac muscles, the brain and other extra-hepatic tissues provide a significant proportion of their energy requirements through the catabolism of ketone bodies. The liver cannot oxidize ketone bodies.</a:t>
            </a:r>
          </a:p>
          <a:p>
            <a:pPr marL="609600" indent="-609600" eaLnBrk="1" hangingPunct="1">
              <a:buFont typeface="Wingdings" panose="05000000000000000000" pitchFamily="2" charset="2"/>
              <a:buAutoNum type="arabicPeriod"/>
            </a:pPr>
            <a:endParaRPr lang="en-US" altLang="ru-RU" sz="2400" b="1" i="1" smtClean="0"/>
          </a:p>
          <a:p>
            <a:pPr marL="609600" indent="-609600" eaLnBrk="1" hangingPunct="1">
              <a:buFont typeface="Wingdings" panose="05000000000000000000" pitchFamily="2" charset="2"/>
              <a:buAutoNum type="arabicPeriod"/>
            </a:pPr>
            <a:r>
              <a:rPr lang="en-US" altLang="ru-RU" sz="2400" b="1" i="1" smtClean="0"/>
              <a:t>Ketone bodies are essential for the formation of the myelin sheaths of the nerves and the white matter of the brain.</a:t>
            </a:r>
            <a:endParaRPr lang="ru-RU" altLang="ru-RU" sz="2400" smtClean="0"/>
          </a:p>
        </p:txBody>
      </p:sp>
    </p:spTree>
    <p:extLst>
      <p:ext uri="{BB962C8B-B14F-4D97-AF65-F5344CB8AC3E}">
        <p14:creationId xmlns:p14="http://schemas.microsoft.com/office/powerpoint/2010/main" val="233693145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Заголовок 1"/>
          <p:cNvSpPr>
            <a:spLocks noGrp="1"/>
          </p:cNvSpPr>
          <p:nvPr>
            <p:ph type="title"/>
          </p:nvPr>
        </p:nvSpPr>
        <p:spPr>
          <a:xfrm>
            <a:off x="612775" y="228600"/>
            <a:ext cx="8153400" cy="990600"/>
          </a:xfrm>
        </p:spPr>
        <p:txBody>
          <a:bodyPr/>
          <a:lstStyle/>
          <a:p>
            <a:endParaRPr lang="ru-RU" altLang="ru-RU" smtClean="0"/>
          </a:p>
        </p:txBody>
      </p:sp>
      <p:pic>
        <p:nvPicPr>
          <p:cNvPr id="92163" name="Объект 3"/>
          <p:cNvPicPr>
            <a:picLocks noGrp="1" noChangeAspect="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116013" y="227013"/>
            <a:ext cx="6551612" cy="6589712"/>
          </a:xfrm>
        </p:spPr>
      </p:pic>
    </p:spTree>
    <p:extLst>
      <p:ext uri="{BB962C8B-B14F-4D97-AF65-F5344CB8AC3E}">
        <p14:creationId xmlns:p14="http://schemas.microsoft.com/office/powerpoint/2010/main" val="117563106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Oval 33"/>
          <p:cNvSpPr>
            <a:spLocks noChangeArrowheads="1"/>
          </p:cNvSpPr>
          <p:nvPr/>
        </p:nvSpPr>
        <p:spPr bwMode="auto">
          <a:xfrm>
            <a:off x="4321175" y="971550"/>
            <a:ext cx="1439863" cy="431800"/>
          </a:xfrm>
          <a:prstGeom prst="ellipse">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ru-RU" altLang="ru-RU" smtClean="0">
              <a:solidFill>
                <a:prstClr val="black"/>
              </a:solidFill>
            </a:endParaRPr>
          </a:p>
        </p:txBody>
      </p:sp>
      <p:sp>
        <p:nvSpPr>
          <p:cNvPr id="93187" name="Text Box 4"/>
          <p:cNvSpPr txBox="1">
            <a:spLocks noChangeArrowheads="1"/>
          </p:cNvSpPr>
          <p:nvPr/>
        </p:nvSpPr>
        <p:spPr bwMode="auto">
          <a:xfrm>
            <a:off x="-71438" y="1333500"/>
            <a:ext cx="720726"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CH</a:t>
            </a:r>
            <a:r>
              <a:rPr lang="en-US" altLang="ru-RU" sz="1800" b="1" baseline="-25000">
                <a:solidFill>
                  <a:srgbClr val="000000"/>
                </a:solidFill>
                <a:latin typeface="Arial" panose="020B0604020202020204" pitchFamily="34" charset="0"/>
              </a:rPr>
              <a:t>3</a:t>
            </a:r>
            <a:endParaRPr lang="ru-RU" altLang="ru-RU" sz="1800" b="1" baseline="-25000">
              <a:solidFill>
                <a:srgbClr val="000000"/>
              </a:solidFill>
              <a:latin typeface="Arial" panose="020B0604020202020204" pitchFamily="34" charset="0"/>
            </a:endParaRPr>
          </a:p>
        </p:txBody>
      </p:sp>
      <p:sp>
        <p:nvSpPr>
          <p:cNvPr id="93188" name="Text Box 5"/>
          <p:cNvSpPr txBox="1">
            <a:spLocks noChangeArrowheads="1"/>
          </p:cNvSpPr>
          <p:nvPr/>
        </p:nvSpPr>
        <p:spPr bwMode="auto">
          <a:xfrm>
            <a:off x="720725" y="1333500"/>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C</a:t>
            </a:r>
            <a:endParaRPr lang="ru-RU" altLang="ru-RU" sz="1800" b="1" baseline="-25000">
              <a:solidFill>
                <a:srgbClr val="000000"/>
              </a:solidFill>
              <a:latin typeface="Arial" panose="020B0604020202020204" pitchFamily="34" charset="0"/>
            </a:endParaRPr>
          </a:p>
        </p:txBody>
      </p:sp>
      <p:sp>
        <p:nvSpPr>
          <p:cNvPr id="93189" name="Text Box 6"/>
          <p:cNvSpPr txBox="1">
            <a:spLocks noChangeArrowheads="1"/>
          </p:cNvSpPr>
          <p:nvPr/>
        </p:nvSpPr>
        <p:spPr bwMode="auto">
          <a:xfrm>
            <a:off x="720725" y="900113"/>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O</a:t>
            </a:r>
            <a:endParaRPr lang="ru-RU" altLang="ru-RU" sz="1800" b="1" baseline="-25000">
              <a:solidFill>
                <a:srgbClr val="000000"/>
              </a:solidFill>
              <a:latin typeface="Arial" panose="020B0604020202020204" pitchFamily="34" charset="0"/>
            </a:endParaRPr>
          </a:p>
        </p:txBody>
      </p:sp>
      <p:sp>
        <p:nvSpPr>
          <p:cNvPr id="93190" name="Text Box 7"/>
          <p:cNvSpPr txBox="1">
            <a:spLocks noChangeArrowheads="1"/>
          </p:cNvSpPr>
          <p:nvPr/>
        </p:nvSpPr>
        <p:spPr bwMode="auto">
          <a:xfrm>
            <a:off x="865188" y="1333500"/>
            <a:ext cx="1152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 </a:t>
            </a:r>
            <a:r>
              <a:rPr lang="en-US" altLang="ru-RU" sz="1800" b="1">
                <a:solidFill>
                  <a:srgbClr val="000000"/>
                </a:solidFill>
                <a:latin typeface="Arial" panose="020B0604020202020204" pitchFamily="34" charset="0"/>
              </a:rPr>
              <a:t>~ S-</a:t>
            </a:r>
            <a:r>
              <a:rPr lang="en-GB" altLang="ru-RU" sz="1800" b="1">
                <a:solidFill>
                  <a:srgbClr val="000000"/>
                </a:solidFill>
                <a:latin typeface="Arial" panose="020B0604020202020204" pitchFamily="34" charset="0"/>
              </a:rPr>
              <a:t>C</a:t>
            </a:r>
            <a:r>
              <a:rPr lang="ru-RU" altLang="ru-RU" sz="1800" b="1">
                <a:solidFill>
                  <a:srgbClr val="000000"/>
                </a:solidFill>
                <a:latin typeface="Arial" panose="020B0604020202020204" pitchFamily="34" charset="0"/>
              </a:rPr>
              <a:t>оА</a:t>
            </a:r>
          </a:p>
        </p:txBody>
      </p:sp>
      <p:sp>
        <p:nvSpPr>
          <p:cNvPr id="93191" name="Line 8"/>
          <p:cNvSpPr>
            <a:spLocks noChangeShapeType="1"/>
          </p:cNvSpPr>
          <p:nvPr/>
        </p:nvSpPr>
        <p:spPr bwMode="auto">
          <a:xfrm>
            <a:off x="504825" y="1547813"/>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3192" name="Line 9"/>
          <p:cNvSpPr>
            <a:spLocks noChangeShapeType="1"/>
          </p:cNvSpPr>
          <p:nvPr/>
        </p:nvSpPr>
        <p:spPr bwMode="auto">
          <a:xfrm flipV="1">
            <a:off x="865188" y="1260475"/>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3193" name="Line 10"/>
          <p:cNvSpPr>
            <a:spLocks noChangeShapeType="1"/>
          </p:cNvSpPr>
          <p:nvPr/>
        </p:nvSpPr>
        <p:spPr bwMode="auto">
          <a:xfrm flipV="1">
            <a:off x="936625" y="1260475"/>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3194" name="Text Box 11"/>
          <p:cNvSpPr txBox="1">
            <a:spLocks noChangeArrowheads="1"/>
          </p:cNvSpPr>
          <p:nvPr/>
        </p:nvSpPr>
        <p:spPr bwMode="auto">
          <a:xfrm>
            <a:off x="144463" y="1619250"/>
            <a:ext cx="17287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2000" b="1">
                <a:solidFill>
                  <a:srgbClr val="000000"/>
                </a:solidFill>
                <a:latin typeface="Arial" panose="020B0604020202020204" pitchFamily="34" charset="0"/>
              </a:rPr>
              <a:t>Acetyl-CoA</a:t>
            </a:r>
            <a:endParaRPr lang="ru-RU" altLang="ru-RU" sz="2000" b="1">
              <a:solidFill>
                <a:srgbClr val="000000"/>
              </a:solidFill>
              <a:latin typeface="Arial" panose="020B0604020202020204" pitchFamily="34" charset="0"/>
            </a:endParaRPr>
          </a:p>
        </p:txBody>
      </p:sp>
      <p:sp>
        <p:nvSpPr>
          <p:cNvPr id="93195" name="Text Box 12"/>
          <p:cNvSpPr txBox="1">
            <a:spLocks noChangeArrowheads="1"/>
          </p:cNvSpPr>
          <p:nvPr/>
        </p:nvSpPr>
        <p:spPr bwMode="auto">
          <a:xfrm>
            <a:off x="2017713" y="1331913"/>
            <a:ext cx="360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a:t>
            </a:r>
            <a:endParaRPr lang="ru-RU" altLang="ru-RU" sz="1800" b="1">
              <a:solidFill>
                <a:srgbClr val="000000"/>
              </a:solidFill>
              <a:latin typeface="Arial" panose="020B0604020202020204" pitchFamily="34" charset="0"/>
            </a:endParaRPr>
          </a:p>
        </p:txBody>
      </p:sp>
      <p:sp>
        <p:nvSpPr>
          <p:cNvPr id="93196" name="Text Box 22"/>
          <p:cNvSpPr txBox="1">
            <a:spLocks noChangeArrowheads="1"/>
          </p:cNvSpPr>
          <p:nvPr/>
        </p:nvSpPr>
        <p:spPr bwMode="auto">
          <a:xfrm>
            <a:off x="2305050" y="1333500"/>
            <a:ext cx="720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CH</a:t>
            </a:r>
            <a:r>
              <a:rPr lang="en-US" altLang="ru-RU" sz="1800" b="1" baseline="-25000">
                <a:solidFill>
                  <a:srgbClr val="000000"/>
                </a:solidFill>
                <a:latin typeface="Arial" panose="020B0604020202020204" pitchFamily="34" charset="0"/>
              </a:rPr>
              <a:t>3</a:t>
            </a:r>
            <a:endParaRPr lang="ru-RU" altLang="ru-RU" sz="1800" b="1" baseline="-25000">
              <a:solidFill>
                <a:srgbClr val="000000"/>
              </a:solidFill>
              <a:latin typeface="Arial" panose="020B0604020202020204" pitchFamily="34" charset="0"/>
            </a:endParaRPr>
          </a:p>
        </p:txBody>
      </p:sp>
      <p:sp>
        <p:nvSpPr>
          <p:cNvPr id="93197" name="Text Box 23"/>
          <p:cNvSpPr txBox="1">
            <a:spLocks noChangeArrowheads="1"/>
          </p:cNvSpPr>
          <p:nvPr/>
        </p:nvSpPr>
        <p:spPr bwMode="auto">
          <a:xfrm>
            <a:off x="3097213" y="1333500"/>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C</a:t>
            </a:r>
            <a:endParaRPr lang="ru-RU" altLang="ru-RU" sz="1800" b="1" baseline="-25000">
              <a:solidFill>
                <a:srgbClr val="000000"/>
              </a:solidFill>
              <a:latin typeface="Arial" panose="020B0604020202020204" pitchFamily="34" charset="0"/>
            </a:endParaRPr>
          </a:p>
        </p:txBody>
      </p:sp>
      <p:sp>
        <p:nvSpPr>
          <p:cNvPr id="93198" name="Text Box 24"/>
          <p:cNvSpPr txBox="1">
            <a:spLocks noChangeArrowheads="1"/>
          </p:cNvSpPr>
          <p:nvPr/>
        </p:nvSpPr>
        <p:spPr bwMode="auto">
          <a:xfrm>
            <a:off x="3097213" y="900113"/>
            <a:ext cx="360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00"/>
                </a:solidFill>
                <a:latin typeface="Arial" panose="020B0604020202020204" pitchFamily="34" charset="0"/>
              </a:rPr>
              <a:t>O</a:t>
            </a:r>
            <a:endParaRPr lang="ru-RU" altLang="ru-RU" sz="1800" b="1" baseline="-25000">
              <a:solidFill>
                <a:srgbClr val="000000"/>
              </a:solidFill>
              <a:latin typeface="Arial" panose="020B0604020202020204" pitchFamily="34" charset="0"/>
            </a:endParaRPr>
          </a:p>
        </p:txBody>
      </p:sp>
      <p:sp>
        <p:nvSpPr>
          <p:cNvPr id="93199" name="Text Box 25"/>
          <p:cNvSpPr txBox="1">
            <a:spLocks noChangeArrowheads="1"/>
          </p:cNvSpPr>
          <p:nvPr/>
        </p:nvSpPr>
        <p:spPr bwMode="auto">
          <a:xfrm>
            <a:off x="3241675" y="1333500"/>
            <a:ext cx="1152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 </a:t>
            </a:r>
            <a:r>
              <a:rPr lang="en-US" altLang="ru-RU" sz="1800" b="1">
                <a:solidFill>
                  <a:srgbClr val="000000"/>
                </a:solidFill>
                <a:latin typeface="Arial" panose="020B0604020202020204" pitchFamily="34" charset="0"/>
              </a:rPr>
              <a:t>~ S-C</a:t>
            </a:r>
            <a:r>
              <a:rPr lang="ru-RU" altLang="ru-RU" sz="1800" b="1">
                <a:solidFill>
                  <a:srgbClr val="000000"/>
                </a:solidFill>
                <a:latin typeface="Arial" panose="020B0604020202020204" pitchFamily="34" charset="0"/>
              </a:rPr>
              <a:t>оА</a:t>
            </a:r>
          </a:p>
        </p:txBody>
      </p:sp>
      <p:sp>
        <p:nvSpPr>
          <p:cNvPr id="93200" name="Line 26"/>
          <p:cNvSpPr>
            <a:spLocks noChangeShapeType="1"/>
          </p:cNvSpPr>
          <p:nvPr/>
        </p:nvSpPr>
        <p:spPr bwMode="auto">
          <a:xfrm>
            <a:off x="2881313" y="1547813"/>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3201" name="Line 27"/>
          <p:cNvSpPr>
            <a:spLocks noChangeShapeType="1"/>
          </p:cNvSpPr>
          <p:nvPr/>
        </p:nvSpPr>
        <p:spPr bwMode="auto">
          <a:xfrm flipV="1">
            <a:off x="3241675" y="1260475"/>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3202" name="Line 28"/>
          <p:cNvSpPr>
            <a:spLocks noChangeShapeType="1"/>
          </p:cNvSpPr>
          <p:nvPr/>
        </p:nvSpPr>
        <p:spPr bwMode="auto">
          <a:xfrm flipV="1">
            <a:off x="3313113" y="1260475"/>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3203" name="Text Box 29"/>
          <p:cNvSpPr txBox="1">
            <a:spLocks noChangeArrowheads="1"/>
          </p:cNvSpPr>
          <p:nvPr/>
        </p:nvSpPr>
        <p:spPr bwMode="auto">
          <a:xfrm>
            <a:off x="2520950" y="1619250"/>
            <a:ext cx="1728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2000" b="1">
                <a:solidFill>
                  <a:srgbClr val="000000"/>
                </a:solidFill>
                <a:latin typeface="Arial" panose="020B0604020202020204" pitchFamily="34" charset="0"/>
              </a:rPr>
              <a:t>Acetyl-CoA</a:t>
            </a:r>
            <a:endParaRPr lang="ru-RU" altLang="ru-RU" sz="2000" b="1">
              <a:solidFill>
                <a:srgbClr val="000000"/>
              </a:solidFill>
              <a:latin typeface="Arial" panose="020B0604020202020204" pitchFamily="34" charset="0"/>
            </a:endParaRPr>
          </a:p>
        </p:txBody>
      </p:sp>
      <p:sp>
        <p:nvSpPr>
          <p:cNvPr id="93204" name="AutoShape 31"/>
          <p:cNvSpPr>
            <a:spLocks noChangeArrowheads="1"/>
          </p:cNvSpPr>
          <p:nvPr/>
        </p:nvSpPr>
        <p:spPr bwMode="auto">
          <a:xfrm>
            <a:off x="4392613" y="1476375"/>
            <a:ext cx="1441450" cy="71438"/>
          </a:xfrm>
          <a:prstGeom prst="rightArrow">
            <a:avLst>
              <a:gd name="adj1" fmla="val 50000"/>
              <a:gd name="adj2" fmla="val 504441"/>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solidFill>
                <a:srgbClr val="000000"/>
              </a:solidFill>
              <a:latin typeface="Arial" panose="020B0604020202020204" pitchFamily="34" charset="0"/>
            </a:endParaRPr>
          </a:p>
        </p:txBody>
      </p:sp>
      <p:sp>
        <p:nvSpPr>
          <p:cNvPr id="93205" name="Text Box 32"/>
          <p:cNvSpPr txBox="1">
            <a:spLocks noChangeArrowheads="1"/>
          </p:cNvSpPr>
          <p:nvPr/>
        </p:nvSpPr>
        <p:spPr bwMode="auto">
          <a:xfrm>
            <a:off x="4464050" y="971550"/>
            <a:ext cx="1368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2000" b="1">
                <a:solidFill>
                  <a:srgbClr val="000000"/>
                </a:solidFill>
                <a:latin typeface="Arial" panose="020B0604020202020204" pitchFamily="34" charset="0"/>
              </a:rPr>
              <a:t>thiolase</a:t>
            </a:r>
            <a:endParaRPr lang="ru-RU" altLang="ru-RU" sz="2000" b="1">
              <a:solidFill>
                <a:srgbClr val="000000"/>
              </a:solidFill>
              <a:latin typeface="Arial" panose="020B0604020202020204" pitchFamily="34" charset="0"/>
            </a:endParaRPr>
          </a:p>
        </p:txBody>
      </p:sp>
      <p:sp>
        <p:nvSpPr>
          <p:cNvPr id="93206" name="Text Box 34"/>
          <p:cNvSpPr txBox="1">
            <a:spLocks noChangeArrowheads="1"/>
          </p:cNvSpPr>
          <p:nvPr/>
        </p:nvSpPr>
        <p:spPr bwMode="auto">
          <a:xfrm>
            <a:off x="5040313" y="1763713"/>
            <a:ext cx="11525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Н</a:t>
            </a:r>
            <a:r>
              <a:rPr lang="en-US" altLang="ru-RU" sz="1800" b="1">
                <a:solidFill>
                  <a:srgbClr val="000000"/>
                </a:solidFill>
                <a:latin typeface="Arial" panose="020B0604020202020204" pitchFamily="34" charset="0"/>
              </a:rPr>
              <a:t>S-</a:t>
            </a:r>
            <a:r>
              <a:rPr lang="en-GB" altLang="ru-RU" sz="1800" b="1">
                <a:solidFill>
                  <a:srgbClr val="000000"/>
                </a:solidFill>
                <a:latin typeface="Arial" panose="020B0604020202020204" pitchFamily="34" charset="0"/>
              </a:rPr>
              <a:t>C</a:t>
            </a:r>
            <a:r>
              <a:rPr lang="ru-RU" altLang="ru-RU" sz="1800" b="1">
                <a:solidFill>
                  <a:srgbClr val="000000"/>
                </a:solidFill>
                <a:latin typeface="Arial" panose="020B0604020202020204" pitchFamily="34" charset="0"/>
              </a:rPr>
              <a:t>оА</a:t>
            </a:r>
          </a:p>
        </p:txBody>
      </p:sp>
      <p:cxnSp>
        <p:nvCxnSpPr>
          <p:cNvPr id="93207" name="AutoShape 35"/>
          <p:cNvCxnSpPr>
            <a:cxnSpLocks noChangeShapeType="1"/>
            <a:stCxn id="93204" idx="1"/>
            <a:endCxn id="93206" idx="0"/>
          </p:cNvCxnSpPr>
          <p:nvPr/>
        </p:nvCxnSpPr>
        <p:spPr bwMode="auto">
          <a:xfrm rot="10800000" flipH="1" flipV="1">
            <a:off x="4392613" y="1512888"/>
            <a:ext cx="1223962" cy="250825"/>
          </a:xfrm>
          <a:prstGeom prst="curvedConnector4">
            <a:avLst>
              <a:gd name="adj1" fmla="val 26069"/>
              <a:gd name="adj2" fmla="val 56963"/>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93208" name="Text Box 48"/>
          <p:cNvSpPr txBox="1">
            <a:spLocks noChangeArrowheads="1"/>
          </p:cNvSpPr>
          <p:nvPr/>
        </p:nvSpPr>
        <p:spPr bwMode="auto">
          <a:xfrm>
            <a:off x="7091363" y="1304925"/>
            <a:ext cx="720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FF"/>
                </a:solidFill>
                <a:latin typeface="Arial" panose="020B0604020202020204" pitchFamily="34" charset="0"/>
              </a:rPr>
              <a:t>CH</a:t>
            </a:r>
            <a:r>
              <a:rPr lang="ru-RU" altLang="ru-RU" sz="1800" b="1" baseline="-25000">
                <a:solidFill>
                  <a:srgbClr val="0000FF"/>
                </a:solidFill>
                <a:latin typeface="Arial" panose="020B0604020202020204" pitchFamily="34" charset="0"/>
              </a:rPr>
              <a:t>2</a:t>
            </a:r>
          </a:p>
        </p:txBody>
      </p:sp>
      <p:sp>
        <p:nvSpPr>
          <p:cNvPr id="93209" name="Text Box 49"/>
          <p:cNvSpPr txBox="1">
            <a:spLocks noChangeArrowheads="1"/>
          </p:cNvSpPr>
          <p:nvPr/>
        </p:nvSpPr>
        <p:spPr bwMode="auto">
          <a:xfrm>
            <a:off x="7883525" y="1304925"/>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B050"/>
                </a:solidFill>
                <a:latin typeface="Arial" panose="020B0604020202020204" pitchFamily="34" charset="0"/>
              </a:rPr>
              <a:t>C</a:t>
            </a:r>
            <a:endParaRPr lang="ru-RU" altLang="ru-RU" sz="1800" b="1" baseline="-25000">
              <a:solidFill>
                <a:srgbClr val="00B050"/>
              </a:solidFill>
              <a:latin typeface="Arial" panose="020B0604020202020204" pitchFamily="34" charset="0"/>
            </a:endParaRPr>
          </a:p>
        </p:txBody>
      </p:sp>
      <p:sp>
        <p:nvSpPr>
          <p:cNvPr id="93210" name="Text Box 50"/>
          <p:cNvSpPr txBox="1">
            <a:spLocks noChangeArrowheads="1"/>
          </p:cNvSpPr>
          <p:nvPr/>
        </p:nvSpPr>
        <p:spPr bwMode="auto">
          <a:xfrm>
            <a:off x="7883525" y="836613"/>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B050"/>
                </a:solidFill>
                <a:latin typeface="Arial" panose="020B0604020202020204" pitchFamily="34" charset="0"/>
              </a:rPr>
              <a:t>O</a:t>
            </a:r>
            <a:endParaRPr lang="ru-RU" altLang="ru-RU" sz="1800" b="1" baseline="-25000">
              <a:solidFill>
                <a:srgbClr val="00B050"/>
              </a:solidFill>
              <a:latin typeface="Arial" panose="020B0604020202020204" pitchFamily="34" charset="0"/>
            </a:endParaRPr>
          </a:p>
        </p:txBody>
      </p:sp>
      <p:sp>
        <p:nvSpPr>
          <p:cNvPr id="93211" name="Text Box 51"/>
          <p:cNvSpPr txBox="1">
            <a:spLocks noChangeArrowheads="1"/>
          </p:cNvSpPr>
          <p:nvPr/>
        </p:nvSpPr>
        <p:spPr bwMode="auto">
          <a:xfrm>
            <a:off x="8027988" y="1333500"/>
            <a:ext cx="1152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 </a:t>
            </a:r>
            <a:r>
              <a:rPr lang="en-US" altLang="ru-RU" sz="1800" b="1">
                <a:solidFill>
                  <a:srgbClr val="000000"/>
                </a:solidFill>
                <a:latin typeface="Arial" panose="020B0604020202020204" pitchFamily="34" charset="0"/>
              </a:rPr>
              <a:t>~ S-</a:t>
            </a:r>
            <a:r>
              <a:rPr lang="en-GB" altLang="ru-RU" sz="1800" b="1">
                <a:solidFill>
                  <a:srgbClr val="000000"/>
                </a:solidFill>
                <a:latin typeface="Arial" panose="020B0604020202020204" pitchFamily="34" charset="0"/>
              </a:rPr>
              <a:t>C</a:t>
            </a:r>
            <a:r>
              <a:rPr lang="ru-RU" altLang="ru-RU" sz="1800" b="1">
                <a:solidFill>
                  <a:srgbClr val="000000"/>
                </a:solidFill>
                <a:latin typeface="Arial" panose="020B0604020202020204" pitchFamily="34" charset="0"/>
              </a:rPr>
              <a:t>оА</a:t>
            </a:r>
          </a:p>
        </p:txBody>
      </p:sp>
      <p:sp>
        <p:nvSpPr>
          <p:cNvPr id="93212" name="Line 52"/>
          <p:cNvSpPr>
            <a:spLocks noChangeShapeType="1"/>
          </p:cNvSpPr>
          <p:nvPr/>
        </p:nvSpPr>
        <p:spPr bwMode="auto">
          <a:xfrm>
            <a:off x="7667625" y="1517650"/>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3213" name="Line 53"/>
          <p:cNvSpPr>
            <a:spLocks noChangeShapeType="1"/>
          </p:cNvSpPr>
          <p:nvPr/>
        </p:nvSpPr>
        <p:spPr bwMode="auto">
          <a:xfrm flipV="1">
            <a:off x="8027988" y="1231900"/>
            <a:ext cx="0" cy="142875"/>
          </a:xfrm>
          <a:prstGeom prst="line">
            <a:avLst/>
          </a:prstGeom>
          <a:noFill/>
          <a:ln w="9525">
            <a:solidFill>
              <a:srgbClr val="00B05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3214" name="Line 54"/>
          <p:cNvSpPr>
            <a:spLocks noChangeShapeType="1"/>
          </p:cNvSpPr>
          <p:nvPr/>
        </p:nvSpPr>
        <p:spPr bwMode="auto">
          <a:xfrm flipV="1">
            <a:off x="8099425" y="1231900"/>
            <a:ext cx="0" cy="142875"/>
          </a:xfrm>
          <a:prstGeom prst="line">
            <a:avLst/>
          </a:prstGeom>
          <a:noFill/>
          <a:ln w="9525">
            <a:solidFill>
              <a:srgbClr val="00B05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3215" name="Text Box 55"/>
          <p:cNvSpPr txBox="1">
            <a:spLocks noChangeArrowheads="1"/>
          </p:cNvSpPr>
          <p:nvPr/>
        </p:nvSpPr>
        <p:spPr bwMode="auto">
          <a:xfrm>
            <a:off x="5867400" y="1333500"/>
            <a:ext cx="6492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7030A0"/>
                </a:solidFill>
                <a:latin typeface="Arial" panose="020B0604020202020204" pitchFamily="34" charset="0"/>
              </a:rPr>
              <a:t>СН</a:t>
            </a:r>
            <a:r>
              <a:rPr lang="ru-RU" altLang="ru-RU" sz="1800" b="1" baseline="-25000">
                <a:solidFill>
                  <a:srgbClr val="7030A0"/>
                </a:solidFill>
                <a:latin typeface="Arial" panose="020B0604020202020204" pitchFamily="34" charset="0"/>
              </a:rPr>
              <a:t>3</a:t>
            </a:r>
          </a:p>
        </p:txBody>
      </p:sp>
      <p:sp>
        <p:nvSpPr>
          <p:cNvPr id="93216" name="Line 56"/>
          <p:cNvSpPr>
            <a:spLocks noChangeShapeType="1"/>
          </p:cNvSpPr>
          <p:nvPr/>
        </p:nvSpPr>
        <p:spPr bwMode="auto">
          <a:xfrm>
            <a:off x="6948488" y="1517650"/>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3217" name="Text Box 57"/>
          <p:cNvSpPr txBox="1">
            <a:spLocks noChangeArrowheads="1"/>
          </p:cNvSpPr>
          <p:nvPr/>
        </p:nvSpPr>
        <p:spPr bwMode="auto">
          <a:xfrm>
            <a:off x="6659563" y="1333500"/>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FF"/>
                </a:solidFill>
                <a:latin typeface="Arial" panose="020B0604020202020204" pitchFamily="34" charset="0"/>
              </a:rPr>
              <a:t>С</a:t>
            </a:r>
          </a:p>
        </p:txBody>
      </p:sp>
      <p:sp>
        <p:nvSpPr>
          <p:cNvPr id="93218" name="Line 58"/>
          <p:cNvSpPr>
            <a:spLocks noChangeShapeType="1"/>
          </p:cNvSpPr>
          <p:nvPr/>
        </p:nvSpPr>
        <p:spPr bwMode="auto">
          <a:xfrm flipV="1">
            <a:off x="6805613" y="1700213"/>
            <a:ext cx="0" cy="142875"/>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3219" name="Line 59"/>
          <p:cNvSpPr>
            <a:spLocks noChangeShapeType="1"/>
          </p:cNvSpPr>
          <p:nvPr/>
        </p:nvSpPr>
        <p:spPr bwMode="auto">
          <a:xfrm flipV="1">
            <a:off x="6877050" y="1700213"/>
            <a:ext cx="0" cy="142875"/>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3220" name="Text Box 60"/>
          <p:cNvSpPr txBox="1">
            <a:spLocks noChangeArrowheads="1"/>
          </p:cNvSpPr>
          <p:nvPr/>
        </p:nvSpPr>
        <p:spPr bwMode="auto">
          <a:xfrm>
            <a:off x="6661150" y="1843088"/>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FF"/>
                </a:solidFill>
                <a:latin typeface="Arial" panose="020B0604020202020204" pitchFamily="34" charset="0"/>
              </a:rPr>
              <a:t>O</a:t>
            </a:r>
            <a:endParaRPr lang="ru-RU" altLang="ru-RU" sz="1800" b="1" baseline="-25000">
              <a:solidFill>
                <a:srgbClr val="0000FF"/>
              </a:solidFill>
              <a:latin typeface="Arial" panose="020B0604020202020204" pitchFamily="34" charset="0"/>
            </a:endParaRPr>
          </a:p>
        </p:txBody>
      </p:sp>
      <p:sp>
        <p:nvSpPr>
          <p:cNvPr id="93221" name="Line 61"/>
          <p:cNvSpPr>
            <a:spLocks noChangeShapeType="1"/>
          </p:cNvSpPr>
          <p:nvPr/>
        </p:nvSpPr>
        <p:spPr bwMode="auto">
          <a:xfrm>
            <a:off x="6445250" y="1555750"/>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3222" name="Text Box 62"/>
          <p:cNvSpPr txBox="1">
            <a:spLocks noChangeArrowheads="1"/>
          </p:cNvSpPr>
          <p:nvPr/>
        </p:nvSpPr>
        <p:spPr bwMode="auto">
          <a:xfrm>
            <a:off x="6013450" y="2205038"/>
            <a:ext cx="2592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2000" b="1">
                <a:solidFill>
                  <a:srgbClr val="000000"/>
                </a:solidFill>
                <a:latin typeface="Arial" panose="020B0604020202020204" pitchFamily="34" charset="0"/>
              </a:rPr>
              <a:t>acetoacetyl - CoA</a:t>
            </a:r>
            <a:endParaRPr lang="ru-RU" altLang="ru-RU" sz="2000" b="1">
              <a:solidFill>
                <a:srgbClr val="000000"/>
              </a:solidFill>
              <a:latin typeface="Arial" panose="020B0604020202020204" pitchFamily="34" charset="0"/>
            </a:endParaRPr>
          </a:p>
        </p:txBody>
      </p:sp>
      <p:sp>
        <p:nvSpPr>
          <p:cNvPr id="93223" name="AutoShape 63"/>
          <p:cNvSpPr>
            <a:spLocks noChangeArrowheads="1"/>
          </p:cNvSpPr>
          <p:nvPr/>
        </p:nvSpPr>
        <p:spPr bwMode="auto">
          <a:xfrm>
            <a:off x="2627313" y="3282950"/>
            <a:ext cx="1441450" cy="71438"/>
          </a:xfrm>
          <a:prstGeom prst="rightArrow">
            <a:avLst>
              <a:gd name="adj1" fmla="val 50000"/>
              <a:gd name="adj2" fmla="val 504441"/>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solidFill>
                <a:srgbClr val="000000"/>
              </a:solidFill>
              <a:latin typeface="Arial" panose="020B0604020202020204" pitchFamily="34" charset="0"/>
            </a:endParaRPr>
          </a:p>
        </p:txBody>
      </p:sp>
      <p:sp>
        <p:nvSpPr>
          <p:cNvPr id="93224" name="Text Box 64"/>
          <p:cNvSpPr txBox="1">
            <a:spLocks noChangeArrowheads="1"/>
          </p:cNvSpPr>
          <p:nvPr/>
        </p:nvSpPr>
        <p:spPr bwMode="auto">
          <a:xfrm>
            <a:off x="179388" y="3138488"/>
            <a:ext cx="360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latin typeface="Arial" panose="020B0604020202020204" pitchFamily="34" charset="0"/>
              </a:rPr>
              <a:t>+</a:t>
            </a:r>
            <a:endParaRPr lang="ru-RU" altLang="ru-RU" sz="1800" b="1">
              <a:latin typeface="Arial" panose="020B0604020202020204" pitchFamily="34" charset="0"/>
            </a:endParaRPr>
          </a:p>
        </p:txBody>
      </p:sp>
      <p:sp>
        <p:nvSpPr>
          <p:cNvPr id="93225" name="Text Box 73"/>
          <p:cNvSpPr txBox="1">
            <a:spLocks noChangeArrowheads="1"/>
          </p:cNvSpPr>
          <p:nvPr/>
        </p:nvSpPr>
        <p:spPr bwMode="auto">
          <a:xfrm>
            <a:off x="180975" y="3140075"/>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latin typeface="Arial" panose="020B0604020202020204" pitchFamily="34" charset="0"/>
              </a:rPr>
              <a:t>+</a:t>
            </a:r>
            <a:endParaRPr lang="ru-RU" altLang="ru-RU" sz="1800" b="1">
              <a:latin typeface="Arial" panose="020B0604020202020204" pitchFamily="34" charset="0"/>
            </a:endParaRPr>
          </a:p>
        </p:txBody>
      </p:sp>
      <p:sp>
        <p:nvSpPr>
          <p:cNvPr id="93226" name="Text Box 74"/>
          <p:cNvSpPr txBox="1">
            <a:spLocks noChangeArrowheads="1"/>
          </p:cNvSpPr>
          <p:nvPr/>
        </p:nvSpPr>
        <p:spPr bwMode="auto">
          <a:xfrm>
            <a:off x="468313" y="3141663"/>
            <a:ext cx="720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FF0000"/>
                </a:solidFill>
                <a:latin typeface="Arial" panose="020B0604020202020204" pitchFamily="34" charset="0"/>
              </a:rPr>
              <a:t>CH</a:t>
            </a:r>
            <a:r>
              <a:rPr lang="en-US" altLang="ru-RU" sz="1800" b="1" baseline="-25000">
                <a:solidFill>
                  <a:srgbClr val="FF0000"/>
                </a:solidFill>
                <a:latin typeface="Arial" panose="020B0604020202020204" pitchFamily="34" charset="0"/>
              </a:rPr>
              <a:t>3</a:t>
            </a:r>
            <a:endParaRPr lang="ru-RU" altLang="ru-RU" sz="1800" b="1" baseline="-25000">
              <a:solidFill>
                <a:srgbClr val="FF0000"/>
              </a:solidFill>
              <a:latin typeface="Arial" panose="020B0604020202020204" pitchFamily="34" charset="0"/>
            </a:endParaRPr>
          </a:p>
        </p:txBody>
      </p:sp>
      <p:sp>
        <p:nvSpPr>
          <p:cNvPr id="93227" name="Text Box 75"/>
          <p:cNvSpPr txBox="1">
            <a:spLocks noChangeArrowheads="1"/>
          </p:cNvSpPr>
          <p:nvPr/>
        </p:nvSpPr>
        <p:spPr bwMode="auto">
          <a:xfrm>
            <a:off x="1260475" y="3141663"/>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FF0000"/>
                </a:solidFill>
                <a:latin typeface="Arial" panose="020B0604020202020204" pitchFamily="34" charset="0"/>
              </a:rPr>
              <a:t>C</a:t>
            </a:r>
            <a:endParaRPr lang="ru-RU" altLang="ru-RU" sz="1800" b="1" baseline="-25000">
              <a:solidFill>
                <a:srgbClr val="FF0000"/>
              </a:solidFill>
              <a:latin typeface="Arial" panose="020B0604020202020204" pitchFamily="34" charset="0"/>
            </a:endParaRPr>
          </a:p>
        </p:txBody>
      </p:sp>
      <p:sp>
        <p:nvSpPr>
          <p:cNvPr id="93228" name="Text Box 76"/>
          <p:cNvSpPr txBox="1">
            <a:spLocks noChangeArrowheads="1"/>
          </p:cNvSpPr>
          <p:nvPr/>
        </p:nvSpPr>
        <p:spPr bwMode="auto">
          <a:xfrm>
            <a:off x="1260475" y="2708275"/>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FF0000"/>
                </a:solidFill>
                <a:latin typeface="Arial" panose="020B0604020202020204" pitchFamily="34" charset="0"/>
              </a:rPr>
              <a:t>O</a:t>
            </a:r>
            <a:endParaRPr lang="ru-RU" altLang="ru-RU" sz="1800" b="1" baseline="-25000">
              <a:solidFill>
                <a:srgbClr val="FF0000"/>
              </a:solidFill>
              <a:latin typeface="Arial" panose="020B0604020202020204" pitchFamily="34" charset="0"/>
            </a:endParaRPr>
          </a:p>
        </p:txBody>
      </p:sp>
      <p:sp>
        <p:nvSpPr>
          <p:cNvPr id="93229" name="Text Box 77"/>
          <p:cNvSpPr txBox="1">
            <a:spLocks noChangeArrowheads="1"/>
          </p:cNvSpPr>
          <p:nvPr/>
        </p:nvSpPr>
        <p:spPr bwMode="auto">
          <a:xfrm>
            <a:off x="1404938" y="3141663"/>
            <a:ext cx="11525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FF0000"/>
                </a:solidFill>
                <a:latin typeface="Arial" panose="020B0604020202020204" pitchFamily="34" charset="0"/>
              </a:rPr>
              <a:t> </a:t>
            </a:r>
            <a:r>
              <a:rPr lang="en-US" altLang="ru-RU" sz="1800" b="1">
                <a:solidFill>
                  <a:srgbClr val="FF0000"/>
                </a:solidFill>
                <a:latin typeface="Arial" panose="020B0604020202020204" pitchFamily="34" charset="0"/>
              </a:rPr>
              <a:t>~ S-C</a:t>
            </a:r>
            <a:r>
              <a:rPr lang="ru-RU" altLang="ru-RU" sz="1800" b="1">
                <a:solidFill>
                  <a:srgbClr val="FF0000"/>
                </a:solidFill>
                <a:latin typeface="Arial" panose="020B0604020202020204" pitchFamily="34" charset="0"/>
              </a:rPr>
              <a:t>оА</a:t>
            </a:r>
          </a:p>
        </p:txBody>
      </p:sp>
      <p:sp>
        <p:nvSpPr>
          <p:cNvPr id="93230" name="Line 78"/>
          <p:cNvSpPr>
            <a:spLocks noChangeShapeType="1"/>
          </p:cNvSpPr>
          <p:nvPr/>
        </p:nvSpPr>
        <p:spPr bwMode="auto">
          <a:xfrm>
            <a:off x="1044575" y="3355975"/>
            <a:ext cx="2159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3231" name="Line 79"/>
          <p:cNvSpPr>
            <a:spLocks noChangeShapeType="1"/>
          </p:cNvSpPr>
          <p:nvPr/>
        </p:nvSpPr>
        <p:spPr bwMode="auto">
          <a:xfrm flipV="1">
            <a:off x="1404938" y="3068638"/>
            <a:ext cx="0" cy="14287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3232" name="Line 80"/>
          <p:cNvSpPr>
            <a:spLocks noChangeShapeType="1"/>
          </p:cNvSpPr>
          <p:nvPr/>
        </p:nvSpPr>
        <p:spPr bwMode="auto">
          <a:xfrm flipV="1">
            <a:off x="1476375" y="3068638"/>
            <a:ext cx="0" cy="14287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3233" name="Text Box 81"/>
          <p:cNvSpPr txBox="1">
            <a:spLocks noChangeArrowheads="1"/>
          </p:cNvSpPr>
          <p:nvPr/>
        </p:nvSpPr>
        <p:spPr bwMode="auto">
          <a:xfrm>
            <a:off x="684213" y="3427413"/>
            <a:ext cx="17287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2000" b="1">
                <a:solidFill>
                  <a:srgbClr val="000000"/>
                </a:solidFill>
                <a:latin typeface="Arial" panose="020B0604020202020204" pitchFamily="34" charset="0"/>
              </a:rPr>
              <a:t>Acetyl-CoA</a:t>
            </a:r>
            <a:endParaRPr lang="ru-RU" altLang="ru-RU" sz="2000" b="1">
              <a:solidFill>
                <a:srgbClr val="000000"/>
              </a:solidFill>
              <a:latin typeface="Arial" panose="020B0604020202020204" pitchFamily="34" charset="0"/>
            </a:endParaRPr>
          </a:p>
        </p:txBody>
      </p:sp>
      <p:sp>
        <p:nvSpPr>
          <p:cNvPr id="93234" name="Text Box 82"/>
          <p:cNvSpPr txBox="1">
            <a:spLocks noChangeArrowheads="1"/>
          </p:cNvSpPr>
          <p:nvPr/>
        </p:nvSpPr>
        <p:spPr bwMode="auto">
          <a:xfrm>
            <a:off x="6551613" y="3103563"/>
            <a:ext cx="720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FF0000"/>
                </a:solidFill>
                <a:latin typeface="Arial" panose="020B0604020202020204" pitchFamily="34" charset="0"/>
              </a:rPr>
              <a:t>CH</a:t>
            </a:r>
            <a:r>
              <a:rPr lang="ru-RU" altLang="ru-RU" sz="1800" b="1" baseline="-25000">
                <a:solidFill>
                  <a:srgbClr val="FF0000"/>
                </a:solidFill>
                <a:latin typeface="Arial" panose="020B0604020202020204" pitchFamily="34" charset="0"/>
              </a:rPr>
              <a:t>2</a:t>
            </a:r>
          </a:p>
        </p:txBody>
      </p:sp>
      <p:sp>
        <p:nvSpPr>
          <p:cNvPr id="93235" name="Text Box 83"/>
          <p:cNvSpPr txBox="1">
            <a:spLocks noChangeArrowheads="1"/>
          </p:cNvSpPr>
          <p:nvPr/>
        </p:nvSpPr>
        <p:spPr bwMode="auto">
          <a:xfrm>
            <a:off x="7343775" y="3103563"/>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FF0000"/>
                </a:solidFill>
                <a:latin typeface="Arial" panose="020B0604020202020204" pitchFamily="34" charset="0"/>
              </a:rPr>
              <a:t>C</a:t>
            </a:r>
            <a:endParaRPr lang="ru-RU" altLang="ru-RU" sz="1800" b="1" baseline="-25000">
              <a:solidFill>
                <a:srgbClr val="FF0000"/>
              </a:solidFill>
              <a:latin typeface="Arial" panose="020B0604020202020204" pitchFamily="34" charset="0"/>
            </a:endParaRPr>
          </a:p>
        </p:txBody>
      </p:sp>
      <p:sp>
        <p:nvSpPr>
          <p:cNvPr id="93236" name="Text Box 84"/>
          <p:cNvSpPr txBox="1">
            <a:spLocks noChangeArrowheads="1"/>
          </p:cNvSpPr>
          <p:nvPr/>
        </p:nvSpPr>
        <p:spPr bwMode="auto">
          <a:xfrm>
            <a:off x="7343775" y="2635250"/>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FF0000"/>
                </a:solidFill>
                <a:latin typeface="Arial" panose="020B0604020202020204" pitchFamily="34" charset="0"/>
              </a:rPr>
              <a:t>O</a:t>
            </a:r>
            <a:endParaRPr lang="ru-RU" altLang="ru-RU" sz="1800" b="1" baseline="-25000">
              <a:solidFill>
                <a:srgbClr val="FF0000"/>
              </a:solidFill>
              <a:latin typeface="Arial" panose="020B0604020202020204" pitchFamily="34" charset="0"/>
            </a:endParaRPr>
          </a:p>
        </p:txBody>
      </p:sp>
      <p:sp>
        <p:nvSpPr>
          <p:cNvPr id="93237" name="Text Box 85"/>
          <p:cNvSpPr txBox="1">
            <a:spLocks noChangeArrowheads="1"/>
          </p:cNvSpPr>
          <p:nvPr/>
        </p:nvSpPr>
        <p:spPr bwMode="auto">
          <a:xfrm>
            <a:off x="7488238" y="3132138"/>
            <a:ext cx="11525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FF0000"/>
                </a:solidFill>
                <a:latin typeface="Arial" panose="020B0604020202020204" pitchFamily="34" charset="0"/>
              </a:rPr>
              <a:t> </a:t>
            </a:r>
            <a:r>
              <a:rPr lang="en-US" altLang="ru-RU" sz="1800" b="1">
                <a:solidFill>
                  <a:srgbClr val="FF0000"/>
                </a:solidFill>
                <a:latin typeface="Arial" panose="020B0604020202020204" pitchFamily="34" charset="0"/>
              </a:rPr>
              <a:t>~ S-</a:t>
            </a:r>
            <a:r>
              <a:rPr lang="en-GB" altLang="ru-RU" sz="1800" b="1">
                <a:solidFill>
                  <a:srgbClr val="FF0000"/>
                </a:solidFill>
                <a:latin typeface="Arial" panose="020B0604020202020204" pitchFamily="34" charset="0"/>
              </a:rPr>
              <a:t>C</a:t>
            </a:r>
            <a:r>
              <a:rPr lang="ru-RU" altLang="ru-RU" sz="1800" b="1">
                <a:solidFill>
                  <a:srgbClr val="FF0000"/>
                </a:solidFill>
                <a:latin typeface="Arial" panose="020B0604020202020204" pitchFamily="34" charset="0"/>
              </a:rPr>
              <a:t>оА</a:t>
            </a:r>
          </a:p>
        </p:txBody>
      </p:sp>
      <p:sp>
        <p:nvSpPr>
          <p:cNvPr id="93238" name="Line 86"/>
          <p:cNvSpPr>
            <a:spLocks noChangeShapeType="1"/>
          </p:cNvSpPr>
          <p:nvPr/>
        </p:nvSpPr>
        <p:spPr bwMode="auto">
          <a:xfrm>
            <a:off x="7127875" y="3316288"/>
            <a:ext cx="2159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3239" name="Line 87"/>
          <p:cNvSpPr>
            <a:spLocks noChangeShapeType="1"/>
          </p:cNvSpPr>
          <p:nvPr/>
        </p:nvSpPr>
        <p:spPr bwMode="auto">
          <a:xfrm flipV="1">
            <a:off x="7488238" y="3030538"/>
            <a:ext cx="0" cy="14287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3240" name="Line 88"/>
          <p:cNvSpPr>
            <a:spLocks noChangeShapeType="1"/>
          </p:cNvSpPr>
          <p:nvPr/>
        </p:nvSpPr>
        <p:spPr bwMode="auto">
          <a:xfrm flipV="1">
            <a:off x="7559675" y="3030538"/>
            <a:ext cx="0" cy="14287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3241" name="Text Box 89"/>
          <p:cNvSpPr txBox="1">
            <a:spLocks noChangeArrowheads="1"/>
          </p:cNvSpPr>
          <p:nvPr/>
        </p:nvSpPr>
        <p:spPr bwMode="auto">
          <a:xfrm>
            <a:off x="5219700" y="3132138"/>
            <a:ext cx="6492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FF"/>
                </a:solidFill>
                <a:latin typeface="Arial" panose="020B0604020202020204" pitchFamily="34" charset="0"/>
              </a:rPr>
              <a:t>СН</a:t>
            </a:r>
            <a:r>
              <a:rPr lang="ru-RU" altLang="ru-RU" sz="1800" b="1" baseline="-25000">
                <a:solidFill>
                  <a:srgbClr val="0000FF"/>
                </a:solidFill>
                <a:latin typeface="Arial" panose="020B0604020202020204" pitchFamily="34" charset="0"/>
              </a:rPr>
              <a:t>2</a:t>
            </a:r>
          </a:p>
        </p:txBody>
      </p:sp>
      <p:sp>
        <p:nvSpPr>
          <p:cNvPr id="93242" name="Line 90"/>
          <p:cNvSpPr>
            <a:spLocks noChangeShapeType="1"/>
          </p:cNvSpPr>
          <p:nvPr/>
        </p:nvSpPr>
        <p:spPr bwMode="auto">
          <a:xfrm>
            <a:off x="6408738" y="3316288"/>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3243" name="Text Box 91"/>
          <p:cNvSpPr txBox="1">
            <a:spLocks noChangeArrowheads="1"/>
          </p:cNvSpPr>
          <p:nvPr/>
        </p:nvSpPr>
        <p:spPr bwMode="auto">
          <a:xfrm>
            <a:off x="6011863" y="3140075"/>
            <a:ext cx="6492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B050"/>
                </a:solidFill>
                <a:latin typeface="Arial" panose="020B0604020202020204" pitchFamily="34" charset="0"/>
              </a:rPr>
              <a:t>С</a:t>
            </a:r>
          </a:p>
        </p:txBody>
      </p:sp>
      <p:sp>
        <p:nvSpPr>
          <p:cNvPr id="93244" name="Line 92"/>
          <p:cNvSpPr>
            <a:spLocks noChangeShapeType="1"/>
          </p:cNvSpPr>
          <p:nvPr/>
        </p:nvSpPr>
        <p:spPr bwMode="auto">
          <a:xfrm flipV="1">
            <a:off x="6156325" y="3497263"/>
            <a:ext cx="0" cy="1460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3245" name="Text Box 93"/>
          <p:cNvSpPr txBox="1">
            <a:spLocks noChangeArrowheads="1"/>
          </p:cNvSpPr>
          <p:nvPr/>
        </p:nvSpPr>
        <p:spPr bwMode="auto">
          <a:xfrm>
            <a:off x="5976938" y="3644900"/>
            <a:ext cx="539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B050"/>
                </a:solidFill>
                <a:latin typeface="Arial" panose="020B0604020202020204" pitchFamily="34" charset="0"/>
              </a:rPr>
              <a:t>O</a:t>
            </a:r>
            <a:r>
              <a:rPr lang="ru-RU" altLang="ru-RU" sz="1800" b="1">
                <a:solidFill>
                  <a:srgbClr val="000000"/>
                </a:solidFill>
                <a:latin typeface="Arial" panose="020B0604020202020204" pitchFamily="34" charset="0"/>
              </a:rPr>
              <a:t>Н</a:t>
            </a:r>
            <a:endParaRPr lang="ru-RU" altLang="ru-RU" sz="1800" b="1" baseline="-25000">
              <a:solidFill>
                <a:srgbClr val="000000"/>
              </a:solidFill>
              <a:latin typeface="Arial" panose="020B0604020202020204" pitchFamily="34" charset="0"/>
            </a:endParaRPr>
          </a:p>
        </p:txBody>
      </p:sp>
      <p:sp>
        <p:nvSpPr>
          <p:cNvPr id="93246" name="Line 94"/>
          <p:cNvSpPr>
            <a:spLocks noChangeShapeType="1"/>
          </p:cNvSpPr>
          <p:nvPr/>
        </p:nvSpPr>
        <p:spPr bwMode="auto">
          <a:xfrm>
            <a:off x="5797550" y="3354388"/>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3247" name="Text Box 95"/>
          <p:cNvSpPr txBox="1">
            <a:spLocks noChangeArrowheads="1"/>
          </p:cNvSpPr>
          <p:nvPr/>
        </p:nvSpPr>
        <p:spPr bwMode="auto">
          <a:xfrm>
            <a:off x="6011862" y="4040188"/>
            <a:ext cx="30067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None/>
            </a:pPr>
            <a:r>
              <a:rPr lang="el-GR" altLang="ru-RU" sz="1600" b="1" dirty="0">
                <a:solidFill>
                  <a:srgbClr val="000000"/>
                </a:solidFill>
                <a:latin typeface="Arial" panose="020B0604020202020204" pitchFamily="34" charset="0"/>
              </a:rPr>
              <a:t>β-</a:t>
            </a:r>
            <a:r>
              <a:rPr lang="en-US" altLang="ru-RU" sz="1600" b="1" dirty="0" err="1">
                <a:solidFill>
                  <a:srgbClr val="000000"/>
                </a:solidFill>
                <a:latin typeface="Arial" panose="020B0604020202020204" pitchFamily="34" charset="0"/>
              </a:rPr>
              <a:t>Hydroxy</a:t>
            </a:r>
            <a:r>
              <a:rPr lang="en-US" altLang="ru-RU" sz="1600" b="1" dirty="0">
                <a:solidFill>
                  <a:srgbClr val="000000"/>
                </a:solidFill>
                <a:latin typeface="Arial" panose="020B0604020202020204" pitchFamily="34" charset="0"/>
              </a:rPr>
              <a:t> </a:t>
            </a:r>
            <a:r>
              <a:rPr lang="el-GR" altLang="ru-RU" sz="1600" b="1" dirty="0">
                <a:solidFill>
                  <a:srgbClr val="000000"/>
                </a:solidFill>
                <a:latin typeface="Arial" panose="020B0604020202020204" pitchFamily="34" charset="0"/>
              </a:rPr>
              <a:t>β-</a:t>
            </a:r>
            <a:r>
              <a:rPr lang="en-US" altLang="ru-RU" sz="1600" b="1" dirty="0" err="1">
                <a:solidFill>
                  <a:srgbClr val="000000"/>
                </a:solidFill>
                <a:latin typeface="Arial" panose="020B0604020202020204" pitchFamily="34" charset="0"/>
              </a:rPr>
              <a:t>methylglutaryl</a:t>
            </a:r>
            <a:r>
              <a:rPr lang="en-US" altLang="ru-RU" sz="1600" b="1" dirty="0">
                <a:solidFill>
                  <a:srgbClr val="000000"/>
                </a:solidFill>
                <a:latin typeface="Arial" panose="020B0604020202020204" pitchFamily="34" charset="0"/>
              </a:rPr>
              <a:t>-CoA</a:t>
            </a:r>
            <a:endParaRPr lang="ru-RU" altLang="ru-RU" sz="1600" b="1" dirty="0">
              <a:solidFill>
                <a:srgbClr val="000000"/>
              </a:solidFill>
              <a:latin typeface="Arial" panose="020B0604020202020204" pitchFamily="34" charset="0"/>
            </a:endParaRPr>
          </a:p>
        </p:txBody>
      </p:sp>
      <p:sp>
        <p:nvSpPr>
          <p:cNvPr id="93248" name="Text Box 97"/>
          <p:cNvSpPr txBox="1">
            <a:spLocks noChangeArrowheads="1"/>
          </p:cNvSpPr>
          <p:nvPr/>
        </p:nvSpPr>
        <p:spPr bwMode="auto">
          <a:xfrm>
            <a:off x="6011863" y="2628900"/>
            <a:ext cx="6492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7030A0"/>
                </a:solidFill>
                <a:latin typeface="Arial" panose="020B0604020202020204" pitchFamily="34" charset="0"/>
              </a:rPr>
              <a:t>СН</a:t>
            </a:r>
            <a:r>
              <a:rPr lang="ru-RU" altLang="ru-RU" sz="1800" b="1" baseline="-25000">
                <a:solidFill>
                  <a:srgbClr val="7030A0"/>
                </a:solidFill>
                <a:latin typeface="Arial" panose="020B0604020202020204" pitchFamily="34" charset="0"/>
              </a:rPr>
              <a:t>3</a:t>
            </a:r>
          </a:p>
        </p:txBody>
      </p:sp>
      <p:sp>
        <p:nvSpPr>
          <p:cNvPr id="93249" name="Line 98"/>
          <p:cNvSpPr>
            <a:spLocks noChangeShapeType="1"/>
          </p:cNvSpPr>
          <p:nvPr/>
        </p:nvSpPr>
        <p:spPr bwMode="auto">
          <a:xfrm flipV="1">
            <a:off x="6156325" y="2995613"/>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3250" name="Text Box 99"/>
          <p:cNvSpPr txBox="1">
            <a:spLocks noChangeArrowheads="1"/>
          </p:cNvSpPr>
          <p:nvPr/>
        </p:nvSpPr>
        <p:spPr bwMode="auto">
          <a:xfrm>
            <a:off x="4213225" y="3130550"/>
            <a:ext cx="1008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НО</a:t>
            </a:r>
            <a:r>
              <a:rPr lang="ru-RU" altLang="ru-RU" sz="1800" b="1">
                <a:solidFill>
                  <a:srgbClr val="0000FF"/>
                </a:solidFill>
                <a:latin typeface="Arial" panose="020B0604020202020204" pitchFamily="34" charset="0"/>
              </a:rPr>
              <a:t>ОС</a:t>
            </a:r>
            <a:endParaRPr lang="ru-RU" altLang="ru-RU" sz="1800" b="1" baseline="-25000">
              <a:solidFill>
                <a:srgbClr val="0000FF"/>
              </a:solidFill>
              <a:latin typeface="Arial" panose="020B0604020202020204" pitchFamily="34" charset="0"/>
            </a:endParaRPr>
          </a:p>
        </p:txBody>
      </p:sp>
      <p:sp>
        <p:nvSpPr>
          <p:cNvPr id="93251" name="Line 100"/>
          <p:cNvSpPr>
            <a:spLocks noChangeShapeType="1"/>
          </p:cNvSpPr>
          <p:nvPr/>
        </p:nvSpPr>
        <p:spPr bwMode="auto">
          <a:xfrm>
            <a:off x="5076825" y="336232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3252" name="AutoShape 102"/>
          <p:cNvSpPr>
            <a:spLocks noChangeArrowheads="1"/>
          </p:cNvSpPr>
          <p:nvPr/>
        </p:nvSpPr>
        <p:spPr bwMode="auto">
          <a:xfrm>
            <a:off x="8604250" y="3321050"/>
            <a:ext cx="539750" cy="71438"/>
          </a:xfrm>
          <a:prstGeom prst="rightArrow">
            <a:avLst>
              <a:gd name="adj1" fmla="val 50000"/>
              <a:gd name="adj2" fmla="val 188888"/>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solidFill>
                <a:srgbClr val="000000"/>
              </a:solidFill>
              <a:latin typeface="Arial" panose="020B0604020202020204" pitchFamily="34" charset="0"/>
            </a:endParaRPr>
          </a:p>
        </p:txBody>
      </p:sp>
      <p:sp>
        <p:nvSpPr>
          <p:cNvPr id="32839" name="Oval 103"/>
          <p:cNvSpPr>
            <a:spLocks noChangeArrowheads="1"/>
          </p:cNvSpPr>
          <p:nvPr/>
        </p:nvSpPr>
        <p:spPr bwMode="auto">
          <a:xfrm>
            <a:off x="2268538" y="2692400"/>
            <a:ext cx="2230437" cy="431800"/>
          </a:xfrm>
          <a:prstGeom prst="ellipse">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ru-RU" altLang="ru-RU" smtClean="0">
              <a:solidFill>
                <a:prstClr val="black"/>
              </a:solidFill>
            </a:endParaRPr>
          </a:p>
        </p:txBody>
      </p:sp>
      <p:sp>
        <p:nvSpPr>
          <p:cNvPr id="93254" name="Text Box 104"/>
          <p:cNvSpPr txBox="1">
            <a:spLocks noChangeArrowheads="1"/>
          </p:cNvSpPr>
          <p:nvPr/>
        </p:nvSpPr>
        <p:spPr bwMode="auto">
          <a:xfrm>
            <a:off x="2411413" y="2752725"/>
            <a:ext cx="20875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600" b="1">
                <a:solidFill>
                  <a:srgbClr val="000000"/>
                </a:solidFill>
                <a:latin typeface="Arial" panose="020B0604020202020204" pitchFamily="34" charset="0"/>
              </a:rPr>
              <a:t>HMG-CoA synthase</a:t>
            </a:r>
            <a:endParaRPr lang="ru-RU" altLang="ru-RU" sz="1600" b="1">
              <a:solidFill>
                <a:srgbClr val="000000"/>
              </a:solidFill>
              <a:latin typeface="Arial" panose="020B0604020202020204" pitchFamily="34" charset="0"/>
            </a:endParaRPr>
          </a:p>
        </p:txBody>
      </p:sp>
      <p:sp>
        <p:nvSpPr>
          <p:cNvPr id="32841" name="Text Box 105"/>
          <p:cNvSpPr txBox="1">
            <a:spLocks noChangeArrowheads="1"/>
          </p:cNvSpPr>
          <p:nvPr/>
        </p:nvSpPr>
        <p:spPr bwMode="auto">
          <a:xfrm>
            <a:off x="3132138" y="3616325"/>
            <a:ext cx="1403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ru-RU" altLang="ru-RU" b="1" dirty="0" smtClean="0">
                <a:solidFill>
                  <a:srgbClr val="FF0000"/>
                </a:solidFill>
              </a:rPr>
              <a:t>Н</a:t>
            </a:r>
            <a:r>
              <a:rPr lang="en-US" altLang="ru-RU" b="1" dirty="0">
                <a:solidFill>
                  <a:srgbClr val="FF0000"/>
                </a:solidFill>
                <a:latin typeface="Calibri"/>
                <a:cs typeface="+mn-cs"/>
              </a:rPr>
              <a:t> </a:t>
            </a:r>
            <a:r>
              <a:rPr lang="en-US" altLang="ru-RU" b="1" dirty="0">
                <a:latin typeface="Calibri"/>
                <a:cs typeface="+mn-cs"/>
              </a:rPr>
              <a:t>~</a:t>
            </a:r>
            <a:r>
              <a:rPr lang="en-US" altLang="ru-RU" b="1" dirty="0">
                <a:solidFill>
                  <a:srgbClr val="FF0000"/>
                </a:solidFill>
                <a:latin typeface="Calibri"/>
                <a:cs typeface="+mn-cs"/>
              </a:rPr>
              <a:t> </a:t>
            </a:r>
            <a:r>
              <a:rPr lang="en-US" altLang="ru-RU" b="1" dirty="0" smtClean="0">
                <a:solidFill>
                  <a:prstClr val="black"/>
                </a:solidFill>
              </a:rPr>
              <a:t>S-C</a:t>
            </a:r>
            <a:r>
              <a:rPr lang="ru-RU" altLang="ru-RU" b="1" dirty="0" err="1" smtClean="0">
                <a:solidFill>
                  <a:prstClr val="black"/>
                </a:solidFill>
              </a:rPr>
              <a:t>оА</a:t>
            </a:r>
            <a:endParaRPr lang="ru-RU" altLang="ru-RU" b="1" dirty="0" smtClean="0">
              <a:solidFill>
                <a:prstClr val="black"/>
              </a:solidFill>
            </a:endParaRPr>
          </a:p>
        </p:txBody>
      </p:sp>
      <p:cxnSp>
        <p:nvCxnSpPr>
          <p:cNvPr id="32842" name="AutoShape 106"/>
          <p:cNvCxnSpPr>
            <a:cxnSpLocks noChangeShapeType="1"/>
            <a:stCxn id="24" idx="31"/>
            <a:endCxn id="32841" idx="0"/>
          </p:cNvCxnSpPr>
          <p:nvPr/>
        </p:nvCxnSpPr>
        <p:spPr bwMode="auto">
          <a:xfrm>
            <a:off x="2768600" y="3381375"/>
            <a:ext cx="1065213" cy="234950"/>
          </a:xfrm>
          <a:prstGeom prst="curvedConnector2">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93257" name="AutoShape 107"/>
          <p:cNvSpPr>
            <a:spLocks noChangeArrowheads="1"/>
          </p:cNvSpPr>
          <p:nvPr/>
        </p:nvSpPr>
        <p:spPr bwMode="auto">
          <a:xfrm>
            <a:off x="34925" y="4811713"/>
            <a:ext cx="2089150" cy="73025"/>
          </a:xfrm>
          <a:prstGeom prst="rightArrow">
            <a:avLst>
              <a:gd name="adj1" fmla="val 50000"/>
              <a:gd name="adj2" fmla="val 715217"/>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solidFill>
                <a:srgbClr val="000000"/>
              </a:solidFill>
              <a:latin typeface="Arial" panose="020B0604020202020204" pitchFamily="34" charset="0"/>
            </a:endParaRPr>
          </a:p>
        </p:txBody>
      </p:sp>
      <p:sp>
        <p:nvSpPr>
          <p:cNvPr id="93258" name="Text Box 108"/>
          <p:cNvSpPr txBox="1">
            <a:spLocks noChangeArrowheads="1"/>
          </p:cNvSpPr>
          <p:nvPr/>
        </p:nvSpPr>
        <p:spPr bwMode="auto">
          <a:xfrm>
            <a:off x="3282950" y="4660900"/>
            <a:ext cx="720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FF"/>
                </a:solidFill>
                <a:latin typeface="Arial" panose="020B0604020202020204" pitchFamily="34" charset="0"/>
              </a:rPr>
              <a:t>CH</a:t>
            </a:r>
            <a:r>
              <a:rPr lang="ru-RU" altLang="ru-RU" sz="1800" b="1" baseline="-25000">
                <a:solidFill>
                  <a:srgbClr val="0000FF"/>
                </a:solidFill>
                <a:latin typeface="Arial" panose="020B0604020202020204" pitchFamily="34" charset="0"/>
              </a:rPr>
              <a:t>2</a:t>
            </a:r>
          </a:p>
        </p:txBody>
      </p:sp>
      <p:sp>
        <p:nvSpPr>
          <p:cNvPr id="93259" name="Line 112"/>
          <p:cNvSpPr>
            <a:spLocks noChangeShapeType="1"/>
          </p:cNvSpPr>
          <p:nvPr/>
        </p:nvSpPr>
        <p:spPr bwMode="auto">
          <a:xfrm>
            <a:off x="3851275" y="4845050"/>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3260" name="Text Box 115"/>
          <p:cNvSpPr txBox="1">
            <a:spLocks noChangeArrowheads="1"/>
          </p:cNvSpPr>
          <p:nvPr/>
        </p:nvSpPr>
        <p:spPr bwMode="auto">
          <a:xfrm>
            <a:off x="2051050" y="4660900"/>
            <a:ext cx="6492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800080"/>
                </a:solidFill>
                <a:latin typeface="Arial" panose="020B0604020202020204" pitchFamily="34" charset="0"/>
              </a:rPr>
              <a:t>СН</a:t>
            </a:r>
            <a:r>
              <a:rPr lang="ru-RU" altLang="ru-RU" sz="1800" b="1" baseline="-25000">
                <a:solidFill>
                  <a:srgbClr val="800080"/>
                </a:solidFill>
                <a:latin typeface="Arial" panose="020B0604020202020204" pitchFamily="34" charset="0"/>
              </a:rPr>
              <a:t>3</a:t>
            </a:r>
          </a:p>
        </p:txBody>
      </p:sp>
      <p:sp>
        <p:nvSpPr>
          <p:cNvPr id="93261" name="Line 116"/>
          <p:cNvSpPr>
            <a:spLocks noChangeShapeType="1"/>
          </p:cNvSpPr>
          <p:nvPr/>
        </p:nvSpPr>
        <p:spPr bwMode="auto">
          <a:xfrm>
            <a:off x="3132138" y="4845050"/>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3262" name="Text Box 117"/>
          <p:cNvSpPr txBox="1">
            <a:spLocks noChangeArrowheads="1"/>
          </p:cNvSpPr>
          <p:nvPr/>
        </p:nvSpPr>
        <p:spPr bwMode="auto">
          <a:xfrm>
            <a:off x="2843213" y="4660900"/>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B050"/>
                </a:solidFill>
                <a:latin typeface="Arial" panose="020B0604020202020204" pitchFamily="34" charset="0"/>
              </a:rPr>
              <a:t>С</a:t>
            </a:r>
          </a:p>
        </p:txBody>
      </p:sp>
      <p:sp>
        <p:nvSpPr>
          <p:cNvPr id="93263" name="Line 118"/>
          <p:cNvSpPr>
            <a:spLocks noChangeShapeType="1"/>
          </p:cNvSpPr>
          <p:nvPr/>
        </p:nvSpPr>
        <p:spPr bwMode="auto">
          <a:xfrm flipV="1">
            <a:off x="2989263" y="5027613"/>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3264" name="Line 119"/>
          <p:cNvSpPr>
            <a:spLocks noChangeShapeType="1"/>
          </p:cNvSpPr>
          <p:nvPr/>
        </p:nvSpPr>
        <p:spPr bwMode="auto">
          <a:xfrm flipV="1">
            <a:off x="3060700" y="5027613"/>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3265" name="Text Box 120"/>
          <p:cNvSpPr txBox="1">
            <a:spLocks noChangeArrowheads="1"/>
          </p:cNvSpPr>
          <p:nvPr/>
        </p:nvSpPr>
        <p:spPr bwMode="auto">
          <a:xfrm>
            <a:off x="2844800" y="5170488"/>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B050"/>
                </a:solidFill>
                <a:latin typeface="Arial" panose="020B0604020202020204" pitchFamily="34" charset="0"/>
              </a:rPr>
              <a:t>O</a:t>
            </a:r>
            <a:endParaRPr lang="ru-RU" altLang="ru-RU" sz="1800" b="1" baseline="-25000">
              <a:solidFill>
                <a:srgbClr val="00B050"/>
              </a:solidFill>
              <a:latin typeface="Arial" panose="020B0604020202020204" pitchFamily="34" charset="0"/>
            </a:endParaRPr>
          </a:p>
        </p:txBody>
      </p:sp>
      <p:sp>
        <p:nvSpPr>
          <p:cNvPr id="93266" name="Line 121"/>
          <p:cNvSpPr>
            <a:spLocks noChangeShapeType="1"/>
          </p:cNvSpPr>
          <p:nvPr/>
        </p:nvSpPr>
        <p:spPr bwMode="auto">
          <a:xfrm>
            <a:off x="2628900" y="4883150"/>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3267" name="Text Box 123"/>
          <p:cNvSpPr txBox="1">
            <a:spLocks noChangeArrowheads="1"/>
          </p:cNvSpPr>
          <p:nvPr/>
        </p:nvSpPr>
        <p:spPr bwMode="auto">
          <a:xfrm>
            <a:off x="4068763" y="4668838"/>
            <a:ext cx="10080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FF"/>
                </a:solidFill>
                <a:latin typeface="Arial" panose="020B0604020202020204" pitchFamily="34" charset="0"/>
              </a:rPr>
              <a:t>СО</a:t>
            </a:r>
            <a:r>
              <a:rPr lang="ru-RU" altLang="ru-RU" sz="1800" b="1">
                <a:latin typeface="Arial" panose="020B0604020202020204" pitchFamily="34" charset="0"/>
              </a:rPr>
              <a:t>ОН</a:t>
            </a:r>
            <a:endParaRPr lang="ru-RU" altLang="ru-RU" sz="1800" b="1" baseline="-25000">
              <a:latin typeface="Arial" panose="020B0604020202020204" pitchFamily="34" charset="0"/>
            </a:endParaRPr>
          </a:p>
        </p:txBody>
      </p:sp>
      <p:sp>
        <p:nvSpPr>
          <p:cNvPr id="93268" name="Text Box 124"/>
          <p:cNvSpPr txBox="1">
            <a:spLocks noChangeArrowheads="1"/>
          </p:cNvSpPr>
          <p:nvPr/>
        </p:nvSpPr>
        <p:spPr bwMode="auto">
          <a:xfrm>
            <a:off x="2268538" y="5461000"/>
            <a:ext cx="2016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2000" b="1">
                <a:solidFill>
                  <a:srgbClr val="800080"/>
                </a:solidFill>
                <a:latin typeface="Arial" panose="020B0604020202020204" pitchFamily="34" charset="0"/>
              </a:rPr>
              <a:t>acetoacetate</a:t>
            </a:r>
            <a:endParaRPr lang="ru-RU" altLang="ru-RU" sz="2000" b="1">
              <a:solidFill>
                <a:srgbClr val="800080"/>
              </a:solidFill>
              <a:latin typeface="Arial" panose="020B0604020202020204" pitchFamily="34" charset="0"/>
            </a:endParaRPr>
          </a:p>
        </p:txBody>
      </p:sp>
      <p:sp>
        <p:nvSpPr>
          <p:cNvPr id="93269" name="Text Box 125"/>
          <p:cNvSpPr txBox="1">
            <a:spLocks noChangeArrowheads="1"/>
          </p:cNvSpPr>
          <p:nvPr/>
        </p:nvSpPr>
        <p:spPr bwMode="auto">
          <a:xfrm>
            <a:off x="36513" y="5470525"/>
            <a:ext cx="720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FF0000"/>
                </a:solidFill>
                <a:latin typeface="Arial" panose="020B0604020202020204" pitchFamily="34" charset="0"/>
              </a:rPr>
              <a:t>CH</a:t>
            </a:r>
            <a:r>
              <a:rPr lang="en-US" altLang="ru-RU" sz="1800" b="1" baseline="-25000">
                <a:solidFill>
                  <a:srgbClr val="FF0000"/>
                </a:solidFill>
                <a:latin typeface="Arial" panose="020B0604020202020204" pitchFamily="34" charset="0"/>
              </a:rPr>
              <a:t>3</a:t>
            </a:r>
            <a:endParaRPr lang="ru-RU" altLang="ru-RU" sz="1800" b="1" baseline="-25000">
              <a:solidFill>
                <a:srgbClr val="FF0000"/>
              </a:solidFill>
              <a:latin typeface="Arial" panose="020B0604020202020204" pitchFamily="34" charset="0"/>
            </a:endParaRPr>
          </a:p>
        </p:txBody>
      </p:sp>
      <p:sp>
        <p:nvSpPr>
          <p:cNvPr id="93270" name="Text Box 126"/>
          <p:cNvSpPr txBox="1">
            <a:spLocks noChangeArrowheads="1"/>
          </p:cNvSpPr>
          <p:nvPr/>
        </p:nvSpPr>
        <p:spPr bwMode="auto">
          <a:xfrm>
            <a:off x="828675" y="5470525"/>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FF0000"/>
                </a:solidFill>
                <a:latin typeface="Arial" panose="020B0604020202020204" pitchFamily="34" charset="0"/>
              </a:rPr>
              <a:t>C</a:t>
            </a:r>
            <a:endParaRPr lang="ru-RU" altLang="ru-RU" sz="1800" b="1" baseline="-25000">
              <a:solidFill>
                <a:srgbClr val="FF0000"/>
              </a:solidFill>
              <a:latin typeface="Arial" panose="020B0604020202020204" pitchFamily="34" charset="0"/>
            </a:endParaRPr>
          </a:p>
        </p:txBody>
      </p:sp>
      <p:sp>
        <p:nvSpPr>
          <p:cNvPr id="93271" name="Text Box 127"/>
          <p:cNvSpPr txBox="1">
            <a:spLocks noChangeArrowheads="1"/>
          </p:cNvSpPr>
          <p:nvPr/>
        </p:nvSpPr>
        <p:spPr bwMode="auto">
          <a:xfrm>
            <a:off x="828675" y="5037138"/>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FF0000"/>
                </a:solidFill>
                <a:latin typeface="Arial" panose="020B0604020202020204" pitchFamily="34" charset="0"/>
              </a:rPr>
              <a:t>O</a:t>
            </a:r>
            <a:endParaRPr lang="ru-RU" altLang="ru-RU" sz="1800" b="1" baseline="-25000">
              <a:solidFill>
                <a:srgbClr val="FF0000"/>
              </a:solidFill>
              <a:latin typeface="Arial" panose="020B0604020202020204" pitchFamily="34" charset="0"/>
            </a:endParaRPr>
          </a:p>
        </p:txBody>
      </p:sp>
      <p:sp>
        <p:nvSpPr>
          <p:cNvPr id="93272" name="Text Box 128"/>
          <p:cNvSpPr txBox="1">
            <a:spLocks noChangeArrowheads="1"/>
          </p:cNvSpPr>
          <p:nvPr/>
        </p:nvSpPr>
        <p:spPr bwMode="auto">
          <a:xfrm>
            <a:off x="973138" y="5470525"/>
            <a:ext cx="1152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FF0000"/>
                </a:solidFill>
                <a:latin typeface="Arial" panose="020B0604020202020204" pitchFamily="34" charset="0"/>
              </a:rPr>
              <a:t> </a:t>
            </a:r>
            <a:r>
              <a:rPr lang="en-US" altLang="ru-RU" sz="1800" b="1">
                <a:solidFill>
                  <a:srgbClr val="FF0000"/>
                </a:solidFill>
                <a:latin typeface="Arial" panose="020B0604020202020204" pitchFamily="34" charset="0"/>
              </a:rPr>
              <a:t>~ S-</a:t>
            </a:r>
            <a:r>
              <a:rPr lang="en-GB" altLang="ru-RU" sz="1800" b="1">
                <a:solidFill>
                  <a:srgbClr val="FF0000"/>
                </a:solidFill>
                <a:latin typeface="Arial" panose="020B0604020202020204" pitchFamily="34" charset="0"/>
              </a:rPr>
              <a:t>C</a:t>
            </a:r>
            <a:r>
              <a:rPr lang="ru-RU" altLang="ru-RU" sz="1800" b="1">
                <a:solidFill>
                  <a:srgbClr val="FF0000"/>
                </a:solidFill>
                <a:latin typeface="Arial" panose="020B0604020202020204" pitchFamily="34" charset="0"/>
              </a:rPr>
              <a:t>оА</a:t>
            </a:r>
          </a:p>
        </p:txBody>
      </p:sp>
      <p:sp>
        <p:nvSpPr>
          <p:cNvPr id="93273" name="Line 129"/>
          <p:cNvSpPr>
            <a:spLocks noChangeShapeType="1"/>
          </p:cNvSpPr>
          <p:nvPr/>
        </p:nvSpPr>
        <p:spPr bwMode="auto">
          <a:xfrm>
            <a:off x="612775" y="5684838"/>
            <a:ext cx="2159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3274" name="Line 130"/>
          <p:cNvSpPr>
            <a:spLocks noChangeShapeType="1"/>
          </p:cNvSpPr>
          <p:nvPr/>
        </p:nvSpPr>
        <p:spPr bwMode="auto">
          <a:xfrm flipV="1">
            <a:off x="973138" y="5397500"/>
            <a:ext cx="0" cy="14287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3275" name="Line 131"/>
          <p:cNvSpPr>
            <a:spLocks noChangeShapeType="1"/>
          </p:cNvSpPr>
          <p:nvPr/>
        </p:nvSpPr>
        <p:spPr bwMode="auto">
          <a:xfrm flipV="1">
            <a:off x="1044575" y="5397500"/>
            <a:ext cx="0" cy="14287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3276" name="Text Box 132"/>
          <p:cNvSpPr txBox="1">
            <a:spLocks noChangeArrowheads="1"/>
          </p:cNvSpPr>
          <p:nvPr/>
        </p:nvSpPr>
        <p:spPr bwMode="auto">
          <a:xfrm>
            <a:off x="252413" y="5756275"/>
            <a:ext cx="17287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2000" b="1">
                <a:solidFill>
                  <a:srgbClr val="000000"/>
                </a:solidFill>
                <a:latin typeface="Arial" panose="020B0604020202020204" pitchFamily="34" charset="0"/>
              </a:rPr>
              <a:t>Acetyl-CoA</a:t>
            </a:r>
            <a:endParaRPr lang="ru-RU" altLang="ru-RU" sz="2000" b="1">
              <a:solidFill>
                <a:srgbClr val="000000"/>
              </a:solidFill>
              <a:latin typeface="Arial" panose="020B0604020202020204" pitchFamily="34" charset="0"/>
            </a:endParaRPr>
          </a:p>
        </p:txBody>
      </p:sp>
      <p:cxnSp>
        <p:nvCxnSpPr>
          <p:cNvPr id="118" name="AutoShape 133"/>
          <p:cNvCxnSpPr>
            <a:cxnSpLocks noChangeShapeType="1"/>
          </p:cNvCxnSpPr>
          <p:nvPr/>
        </p:nvCxnSpPr>
        <p:spPr bwMode="auto">
          <a:xfrm>
            <a:off x="0" y="5027613"/>
            <a:ext cx="828675" cy="376237"/>
          </a:xfrm>
          <a:prstGeom prst="curvedConnector3">
            <a:avLst>
              <a:gd name="adj1" fmla="val 50000"/>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93278" name="AutoShape 134"/>
          <p:cNvSpPr>
            <a:spLocks noChangeArrowheads="1"/>
          </p:cNvSpPr>
          <p:nvPr/>
        </p:nvSpPr>
        <p:spPr bwMode="auto">
          <a:xfrm>
            <a:off x="5076825" y="4848225"/>
            <a:ext cx="935038" cy="71438"/>
          </a:xfrm>
          <a:prstGeom prst="rightArrow">
            <a:avLst>
              <a:gd name="adj1" fmla="val 50000"/>
              <a:gd name="adj2" fmla="val 32722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solidFill>
                <a:srgbClr val="000000"/>
              </a:solidFill>
              <a:latin typeface="Arial" panose="020B0604020202020204" pitchFamily="34" charset="0"/>
            </a:endParaRPr>
          </a:p>
        </p:txBody>
      </p:sp>
      <p:grpSp>
        <p:nvGrpSpPr>
          <p:cNvPr id="27" name="Группа 26"/>
          <p:cNvGrpSpPr>
            <a:grpSpLocks/>
          </p:cNvGrpSpPr>
          <p:nvPr/>
        </p:nvGrpSpPr>
        <p:grpSpPr bwMode="auto">
          <a:xfrm>
            <a:off x="6011863" y="4667250"/>
            <a:ext cx="3240087" cy="835025"/>
            <a:chOff x="6011863" y="4667250"/>
            <a:chExt cx="3240087" cy="835025"/>
          </a:xfrm>
        </p:grpSpPr>
        <p:sp>
          <p:nvSpPr>
            <p:cNvPr id="93323" name="Text Box 135"/>
            <p:cNvSpPr txBox="1">
              <a:spLocks noChangeArrowheads="1"/>
            </p:cNvSpPr>
            <p:nvPr/>
          </p:nvSpPr>
          <p:spPr bwMode="auto">
            <a:xfrm>
              <a:off x="7451725" y="4667250"/>
              <a:ext cx="720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FF"/>
                  </a:solidFill>
                  <a:latin typeface="Arial" panose="020B0604020202020204" pitchFamily="34" charset="0"/>
                </a:rPr>
                <a:t>CH</a:t>
              </a:r>
              <a:r>
                <a:rPr lang="ru-RU" altLang="ru-RU" sz="1800" b="1" baseline="-25000">
                  <a:solidFill>
                    <a:srgbClr val="0000FF"/>
                  </a:solidFill>
                  <a:latin typeface="Arial" panose="020B0604020202020204" pitchFamily="34" charset="0"/>
                </a:rPr>
                <a:t>2</a:t>
              </a:r>
            </a:p>
          </p:txBody>
        </p:sp>
        <p:sp>
          <p:nvSpPr>
            <p:cNvPr id="93324" name="Line 136"/>
            <p:cNvSpPr>
              <a:spLocks noChangeShapeType="1"/>
            </p:cNvSpPr>
            <p:nvPr/>
          </p:nvSpPr>
          <p:spPr bwMode="auto">
            <a:xfrm>
              <a:off x="8027988" y="487997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3325" name="Text Box 137"/>
            <p:cNvSpPr txBox="1">
              <a:spLocks noChangeArrowheads="1"/>
            </p:cNvSpPr>
            <p:nvPr/>
          </p:nvSpPr>
          <p:spPr bwMode="auto">
            <a:xfrm>
              <a:off x="6011863" y="4695825"/>
              <a:ext cx="6492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800080"/>
                  </a:solidFill>
                  <a:latin typeface="Arial" panose="020B0604020202020204" pitchFamily="34" charset="0"/>
                </a:rPr>
                <a:t>СН</a:t>
              </a:r>
              <a:r>
                <a:rPr lang="ru-RU" altLang="ru-RU" sz="1800" b="1" baseline="-25000">
                  <a:solidFill>
                    <a:srgbClr val="800080"/>
                  </a:solidFill>
                  <a:latin typeface="Arial" panose="020B0604020202020204" pitchFamily="34" charset="0"/>
                </a:rPr>
                <a:t>3</a:t>
              </a:r>
            </a:p>
          </p:txBody>
        </p:sp>
        <p:sp>
          <p:nvSpPr>
            <p:cNvPr id="93326" name="Line 138"/>
            <p:cNvSpPr>
              <a:spLocks noChangeShapeType="1"/>
            </p:cNvSpPr>
            <p:nvPr/>
          </p:nvSpPr>
          <p:spPr bwMode="auto">
            <a:xfrm>
              <a:off x="7308850" y="487997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47" name="Text Box 139"/>
            <p:cNvSpPr txBox="1">
              <a:spLocks noChangeArrowheads="1"/>
            </p:cNvSpPr>
            <p:nvPr/>
          </p:nvSpPr>
          <p:spPr bwMode="auto">
            <a:xfrm>
              <a:off x="6804025" y="4703763"/>
              <a:ext cx="5762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ru-RU" altLang="ru-RU" b="1" dirty="0" smtClean="0">
                  <a:solidFill>
                    <a:srgbClr val="00B050"/>
                  </a:solidFill>
                </a:rPr>
                <a:t>С</a:t>
              </a:r>
              <a:r>
                <a:rPr lang="ru-RU" altLang="ru-RU" b="1" dirty="0" smtClean="0">
                  <a:solidFill>
                    <a:schemeClr val="accent3">
                      <a:lumMod val="75000"/>
                    </a:schemeClr>
                  </a:solidFill>
                </a:rPr>
                <a:t>Н</a:t>
              </a:r>
            </a:p>
          </p:txBody>
        </p:sp>
        <p:sp>
          <p:nvSpPr>
            <p:cNvPr id="93328" name="Line 140"/>
            <p:cNvSpPr>
              <a:spLocks noChangeShapeType="1"/>
            </p:cNvSpPr>
            <p:nvPr/>
          </p:nvSpPr>
          <p:spPr bwMode="auto">
            <a:xfrm flipV="1">
              <a:off x="7019925" y="5062538"/>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49" name="Text Box 142"/>
            <p:cNvSpPr txBox="1">
              <a:spLocks noChangeArrowheads="1"/>
            </p:cNvSpPr>
            <p:nvPr/>
          </p:nvSpPr>
          <p:spPr bwMode="auto">
            <a:xfrm>
              <a:off x="6840538" y="5135563"/>
              <a:ext cx="539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en-US" altLang="ru-RU" b="1" dirty="0" smtClean="0">
                  <a:solidFill>
                    <a:srgbClr val="00B050"/>
                  </a:solidFill>
                </a:rPr>
                <a:t>O</a:t>
              </a:r>
              <a:r>
                <a:rPr lang="ru-RU" altLang="ru-RU" b="1" dirty="0" smtClean="0">
                  <a:solidFill>
                    <a:schemeClr val="accent3">
                      <a:lumMod val="75000"/>
                    </a:schemeClr>
                  </a:solidFill>
                </a:rPr>
                <a:t>Н</a:t>
              </a:r>
              <a:endParaRPr lang="ru-RU" altLang="ru-RU" b="1" baseline="-25000" dirty="0" smtClean="0">
                <a:solidFill>
                  <a:schemeClr val="accent3">
                    <a:lumMod val="75000"/>
                  </a:schemeClr>
                </a:solidFill>
              </a:endParaRPr>
            </a:p>
          </p:txBody>
        </p:sp>
        <p:sp>
          <p:nvSpPr>
            <p:cNvPr id="93330" name="Line 143"/>
            <p:cNvSpPr>
              <a:spLocks noChangeShapeType="1"/>
            </p:cNvSpPr>
            <p:nvPr/>
          </p:nvSpPr>
          <p:spPr bwMode="auto">
            <a:xfrm>
              <a:off x="6588125" y="491807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3331" name="Text Box 144"/>
            <p:cNvSpPr txBox="1">
              <a:spLocks noChangeArrowheads="1"/>
            </p:cNvSpPr>
            <p:nvPr/>
          </p:nvSpPr>
          <p:spPr bwMode="auto">
            <a:xfrm>
              <a:off x="8243888" y="4670426"/>
              <a:ext cx="10080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FF"/>
                  </a:solidFill>
                  <a:latin typeface="Arial" panose="020B0604020202020204" pitchFamily="34" charset="0"/>
                </a:rPr>
                <a:t>СО</a:t>
              </a:r>
              <a:r>
                <a:rPr lang="ru-RU" altLang="ru-RU" sz="1800" b="1">
                  <a:latin typeface="Arial" panose="020B0604020202020204" pitchFamily="34" charset="0"/>
                </a:rPr>
                <a:t>ОН</a:t>
              </a:r>
              <a:endParaRPr lang="ru-RU" altLang="ru-RU" sz="1800" b="1" baseline="-25000">
                <a:latin typeface="Arial" panose="020B0604020202020204" pitchFamily="34" charset="0"/>
              </a:endParaRPr>
            </a:p>
          </p:txBody>
        </p:sp>
      </p:grpSp>
      <p:sp>
        <p:nvSpPr>
          <p:cNvPr id="152" name="Text Box 146"/>
          <p:cNvSpPr txBox="1">
            <a:spLocks noChangeArrowheads="1"/>
          </p:cNvSpPr>
          <p:nvPr/>
        </p:nvSpPr>
        <p:spPr bwMode="auto">
          <a:xfrm>
            <a:off x="6372225" y="5495925"/>
            <a:ext cx="2592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l-GR" altLang="ru-RU" sz="2000" b="1">
                <a:solidFill>
                  <a:srgbClr val="800080"/>
                </a:solidFill>
                <a:latin typeface="Arial" panose="020B0604020202020204" pitchFamily="34" charset="0"/>
              </a:rPr>
              <a:t>β-</a:t>
            </a:r>
            <a:r>
              <a:rPr lang="en-US" altLang="ru-RU" sz="2000" b="1">
                <a:solidFill>
                  <a:srgbClr val="800080"/>
                </a:solidFill>
                <a:latin typeface="Arial" panose="020B0604020202020204" pitchFamily="34" charset="0"/>
              </a:rPr>
              <a:t>hydroxybutyrate</a:t>
            </a:r>
            <a:endParaRPr lang="ru-RU" altLang="ru-RU" sz="2000" b="1">
              <a:solidFill>
                <a:srgbClr val="800080"/>
              </a:solidFill>
              <a:latin typeface="Arial" panose="020B0604020202020204" pitchFamily="34" charset="0"/>
            </a:endParaRPr>
          </a:p>
        </p:txBody>
      </p:sp>
      <p:sp>
        <p:nvSpPr>
          <p:cNvPr id="154" name="Text Box 149"/>
          <p:cNvSpPr txBox="1">
            <a:spLocks noChangeArrowheads="1"/>
          </p:cNvSpPr>
          <p:nvPr/>
        </p:nvSpPr>
        <p:spPr bwMode="auto">
          <a:xfrm>
            <a:off x="4211638" y="5208588"/>
            <a:ext cx="1295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en-GB" altLang="ru-RU" b="1" dirty="0" smtClean="0">
                <a:solidFill>
                  <a:prstClr val="black"/>
                </a:solidFill>
              </a:rPr>
              <a:t>NAD</a:t>
            </a:r>
            <a:r>
              <a:rPr lang="ru-RU" altLang="ru-RU" b="1" dirty="0" smtClean="0">
                <a:solidFill>
                  <a:schemeClr val="accent3">
                    <a:lumMod val="75000"/>
                  </a:schemeClr>
                </a:solidFill>
              </a:rPr>
              <a:t>Н</a:t>
            </a:r>
            <a:r>
              <a:rPr lang="ru-RU" altLang="ru-RU" b="1" dirty="0" smtClean="0">
                <a:solidFill>
                  <a:prstClr val="black"/>
                </a:solidFill>
              </a:rPr>
              <a:t>+</a:t>
            </a:r>
            <a:r>
              <a:rPr lang="ru-RU" altLang="ru-RU" b="1" dirty="0" smtClean="0">
                <a:solidFill>
                  <a:schemeClr val="accent3">
                    <a:lumMod val="75000"/>
                  </a:schemeClr>
                </a:solidFill>
              </a:rPr>
              <a:t>Н</a:t>
            </a:r>
            <a:r>
              <a:rPr lang="ru-RU" altLang="ru-RU" b="1" baseline="30000" dirty="0">
                <a:solidFill>
                  <a:schemeClr val="accent3">
                    <a:lumMod val="75000"/>
                  </a:schemeClr>
                </a:solidFill>
              </a:rPr>
              <a:t>+</a:t>
            </a:r>
            <a:endParaRPr lang="ru-RU" altLang="ru-RU" b="1" baseline="-25000" dirty="0" smtClean="0">
              <a:solidFill>
                <a:schemeClr val="accent3">
                  <a:lumMod val="75000"/>
                </a:schemeClr>
              </a:solidFill>
            </a:endParaRPr>
          </a:p>
        </p:txBody>
      </p:sp>
      <p:cxnSp>
        <p:nvCxnSpPr>
          <p:cNvPr id="93282" name="AutoShape 150"/>
          <p:cNvCxnSpPr>
            <a:cxnSpLocks noChangeShapeType="1"/>
            <a:stCxn id="154" idx="0"/>
          </p:cNvCxnSpPr>
          <p:nvPr/>
        </p:nvCxnSpPr>
        <p:spPr bwMode="auto">
          <a:xfrm rot="16200000" flipH="1">
            <a:off x="5416550" y="4651376"/>
            <a:ext cx="1587" cy="1116012"/>
          </a:xfrm>
          <a:prstGeom prst="curvedConnector4">
            <a:avLst>
              <a:gd name="adj1" fmla="val -14413620"/>
              <a:gd name="adj2" fmla="val 79019"/>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93283" name="Text Box 151"/>
          <p:cNvSpPr txBox="1">
            <a:spLocks noChangeArrowheads="1"/>
          </p:cNvSpPr>
          <p:nvPr/>
        </p:nvSpPr>
        <p:spPr bwMode="auto">
          <a:xfrm>
            <a:off x="5580063" y="5208588"/>
            <a:ext cx="863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ru-RU" sz="1800" b="1">
                <a:solidFill>
                  <a:srgbClr val="000000"/>
                </a:solidFill>
                <a:latin typeface="Arial" panose="020B0604020202020204" pitchFamily="34" charset="0"/>
              </a:rPr>
              <a:t>NAD</a:t>
            </a:r>
            <a:r>
              <a:rPr lang="ru-RU" altLang="ru-RU" sz="1800" b="1" baseline="30000">
                <a:solidFill>
                  <a:srgbClr val="000000"/>
                </a:solidFill>
                <a:latin typeface="Arial" panose="020B0604020202020204" pitchFamily="34" charset="0"/>
              </a:rPr>
              <a:t>+</a:t>
            </a:r>
          </a:p>
        </p:txBody>
      </p:sp>
      <p:grpSp>
        <p:nvGrpSpPr>
          <p:cNvPr id="28" name="Группа 27"/>
          <p:cNvGrpSpPr>
            <a:grpSpLocks/>
          </p:cNvGrpSpPr>
          <p:nvPr/>
        </p:nvGrpSpPr>
        <p:grpSpPr bwMode="auto">
          <a:xfrm>
            <a:off x="4211638" y="5745163"/>
            <a:ext cx="1982787" cy="893762"/>
            <a:chOff x="4211638" y="5744401"/>
            <a:chExt cx="1982786" cy="894524"/>
          </a:xfrm>
        </p:grpSpPr>
        <p:sp>
          <p:nvSpPr>
            <p:cNvPr id="93315" name="Text Box 153"/>
            <p:cNvSpPr txBox="1">
              <a:spLocks noChangeArrowheads="1"/>
            </p:cNvSpPr>
            <p:nvPr/>
          </p:nvSpPr>
          <p:spPr bwMode="auto">
            <a:xfrm>
              <a:off x="5473699" y="5744401"/>
              <a:ext cx="720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FF"/>
                  </a:solidFill>
                  <a:latin typeface="Arial" panose="020B0604020202020204" pitchFamily="34" charset="0"/>
                </a:rPr>
                <a:t>CH</a:t>
              </a:r>
              <a:r>
                <a:rPr lang="ru-RU" altLang="ru-RU" sz="1800" b="1" baseline="-25000">
                  <a:latin typeface="Arial" panose="020B0604020202020204" pitchFamily="34" charset="0"/>
                </a:rPr>
                <a:t>3</a:t>
              </a:r>
            </a:p>
          </p:txBody>
        </p:sp>
        <p:sp>
          <p:nvSpPr>
            <p:cNvPr id="93316" name="Text Box 154"/>
            <p:cNvSpPr txBox="1">
              <a:spLocks noChangeArrowheads="1"/>
            </p:cNvSpPr>
            <p:nvPr/>
          </p:nvSpPr>
          <p:spPr bwMode="auto">
            <a:xfrm>
              <a:off x="4211638" y="5762625"/>
              <a:ext cx="6492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800080"/>
                  </a:solidFill>
                  <a:latin typeface="Arial" panose="020B0604020202020204" pitchFamily="34" charset="0"/>
                </a:rPr>
                <a:t>СН</a:t>
              </a:r>
              <a:r>
                <a:rPr lang="ru-RU" altLang="ru-RU" sz="1800" b="1" baseline="-25000">
                  <a:solidFill>
                    <a:srgbClr val="800080"/>
                  </a:solidFill>
                  <a:latin typeface="Arial" panose="020B0604020202020204" pitchFamily="34" charset="0"/>
                </a:rPr>
                <a:t>3</a:t>
              </a:r>
            </a:p>
          </p:txBody>
        </p:sp>
        <p:sp>
          <p:nvSpPr>
            <p:cNvPr id="93317" name="Line 155"/>
            <p:cNvSpPr>
              <a:spLocks noChangeShapeType="1"/>
            </p:cNvSpPr>
            <p:nvPr/>
          </p:nvSpPr>
          <p:spPr bwMode="auto">
            <a:xfrm>
              <a:off x="5292725" y="594677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3318" name="Text Box 156"/>
            <p:cNvSpPr txBox="1">
              <a:spLocks noChangeArrowheads="1"/>
            </p:cNvSpPr>
            <p:nvPr/>
          </p:nvSpPr>
          <p:spPr bwMode="auto">
            <a:xfrm>
              <a:off x="5003800" y="5762625"/>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B050"/>
                  </a:solidFill>
                  <a:latin typeface="Arial" panose="020B0604020202020204" pitchFamily="34" charset="0"/>
                </a:rPr>
                <a:t>С</a:t>
              </a:r>
            </a:p>
          </p:txBody>
        </p:sp>
        <p:sp>
          <p:nvSpPr>
            <p:cNvPr id="93319" name="Line 157"/>
            <p:cNvSpPr>
              <a:spLocks noChangeShapeType="1"/>
            </p:cNvSpPr>
            <p:nvPr/>
          </p:nvSpPr>
          <p:spPr bwMode="auto">
            <a:xfrm flipV="1">
              <a:off x="5149850" y="6129338"/>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3320" name="Line 158"/>
            <p:cNvSpPr>
              <a:spLocks noChangeShapeType="1"/>
            </p:cNvSpPr>
            <p:nvPr/>
          </p:nvSpPr>
          <p:spPr bwMode="auto">
            <a:xfrm flipV="1">
              <a:off x="5221288" y="6129338"/>
              <a:ext cx="0"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3321" name="Text Box 159"/>
            <p:cNvSpPr txBox="1">
              <a:spLocks noChangeArrowheads="1"/>
            </p:cNvSpPr>
            <p:nvPr/>
          </p:nvSpPr>
          <p:spPr bwMode="auto">
            <a:xfrm>
              <a:off x="5005388" y="6272213"/>
              <a:ext cx="360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B050"/>
                  </a:solidFill>
                  <a:latin typeface="Arial" panose="020B0604020202020204" pitchFamily="34" charset="0"/>
                </a:rPr>
                <a:t>O</a:t>
              </a:r>
              <a:endParaRPr lang="ru-RU" altLang="ru-RU" sz="1800" b="1" baseline="-25000">
                <a:solidFill>
                  <a:srgbClr val="00B050"/>
                </a:solidFill>
                <a:latin typeface="Arial" panose="020B0604020202020204" pitchFamily="34" charset="0"/>
              </a:endParaRPr>
            </a:p>
          </p:txBody>
        </p:sp>
        <p:sp>
          <p:nvSpPr>
            <p:cNvPr id="93322" name="Line 160"/>
            <p:cNvSpPr>
              <a:spLocks noChangeShapeType="1"/>
            </p:cNvSpPr>
            <p:nvPr/>
          </p:nvSpPr>
          <p:spPr bwMode="auto">
            <a:xfrm>
              <a:off x="4789488" y="5984875"/>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grpSp>
      <p:sp>
        <p:nvSpPr>
          <p:cNvPr id="165" name="Text Box 161"/>
          <p:cNvSpPr txBox="1">
            <a:spLocks noChangeArrowheads="1"/>
          </p:cNvSpPr>
          <p:nvPr/>
        </p:nvSpPr>
        <p:spPr bwMode="auto">
          <a:xfrm>
            <a:off x="4679950" y="6461125"/>
            <a:ext cx="1439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2000" b="1">
                <a:solidFill>
                  <a:srgbClr val="800080"/>
                </a:solidFill>
                <a:latin typeface="Arial" panose="020B0604020202020204" pitchFamily="34" charset="0"/>
              </a:rPr>
              <a:t>acetone</a:t>
            </a:r>
            <a:endParaRPr lang="ru-RU" altLang="ru-RU" sz="2000" b="1">
              <a:solidFill>
                <a:srgbClr val="800080"/>
              </a:solidFill>
              <a:latin typeface="Arial" panose="020B0604020202020204" pitchFamily="34" charset="0"/>
            </a:endParaRPr>
          </a:p>
        </p:txBody>
      </p:sp>
      <p:cxnSp>
        <p:nvCxnSpPr>
          <p:cNvPr id="166" name="AutoShape 164"/>
          <p:cNvCxnSpPr>
            <a:cxnSpLocks noChangeShapeType="1"/>
            <a:stCxn id="93268" idx="2"/>
          </p:cNvCxnSpPr>
          <p:nvPr/>
        </p:nvCxnSpPr>
        <p:spPr bwMode="auto">
          <a:xfrm rot="16200000" flipH="1">
            <a:off x="3734594" y="5399881"/>
            <a:ext cx="450850" cy="1366838"/>
          </a:xfrm>
          <a:prstGeom prst="curvedConnector2">
            <a:avLst/>
          </a:prstGeom>
          <a:noFill/>
          <a:ln w="57150">
            <a:solidFill>
              <a:srgbClr val="002060"/>
            </a:solidFill>
            <a:round/>
            <a:headEnd/>
            <a:tailEnd type="triangle" w="med" len="med"/>
          </a:ln>
          <a:extLst>
            <a:ext uri="{909E8E84-426E-40DD-AFC4-6F175D3DCCD1}">
              <a14:hiddenFill xmlns:a14="http://schemas.microsoft.com/office/drawing/2010/main">
                <a:noFill/>
              </a14:hiddenFill>
            </a:ext>
          </a:extLst>
        </p:spPr>
      </p:cxnSp>
      <p:sp>
        <p:nvSpPr>
          <p:cNvPr id="93287" name="Text Box 165"/>
          <p:cNvSpPr txBox="1">
            <a:spLocks noChangeArrowheads="1"/>
          </p:cNvSpPr>
          <p:nvPr/>
        </p:nvSpPr>
        <p:spPr bwMode="auto">
          <a:xfrm>
            <a:off x="2627313" y="6237288"/>
            <a:ext cx="720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800" b="1">
                <a:solidFill>
                  <a:srgbClr val="0000FF"/>
                </a:solidFill>
                <a:latin typeface="Arial" panose="020B0604020202020204" pitchFamily="34" charset="0"/>
              </a:rPr>
              <a:t>C</a:t>
            </a:r>
            <a:r>
              <a:rPr lang="ru-RU" altLang="ru-RU" sz="1800" b="1">
                <a:solidFill>
                  <a:srgbClr val="0000FF"/>
                </a:solidFill>
                <a:latin typeface="Arial" panose="020B0604020202020204" pitchFamily="34" charset="0"/>
              </a:rPr>
              <a:t>О</a:t>
            </a:r>
            <a:r>
              <a:rPr lang="ru-RU" altLang="ru-RU" sz="1800" b="1" baseline="-25000">
                <a:solidFill>
                  <a:srgbClr val="000000"/>
                </a:solidFill>
                <a:latin typeface="Arial" panose="020B0604020202020204" pitchFamily="34" charset="0"/>
              </a:rPr>
              <a:t>2</a:t>
            </a:r>
          </a:p>
        </p:txBody>
      </p:sp>
      <p:cxnSp>
        <p:nvCxnSpPr>
          <p:cNvPr id="168" name="AutoShape 166"/>
          <p:cNvCxnSpPr>
            <a:cxnSpLocks noChangeShapeType="1"/>
            <a:endCxn id="93287" idx="3"/>
          </p:cNvCxnSpPr>
          <p:nvPr/>
        </p:nvCxnSpPr>
        <p:spPr bwMode="auto">
          <a:xfrm rot="5400000">
            <a:off x="3291681" y="6149182"/>
            <a:ext cx="328613" cy="215900"/>
          </a:xfrm>
          <a:prstGeom prst="curvedConnector2">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93289" name="Rectangle 2"/>
          <p:cNvSpPr>
            <a:spLocks noGrp="1" noChangeArrowheads="1"/>
          </p:cNvSpPr>
          <p:nvPr>
            <p:ph type="title"/>
          </p:nvPr>
        </p:nvSpPr>
        <p:spPr>
          <a:xfrm>
            <a:off x="323850" y="0"/>
            <a:ext cx="8229600" cy="692150"/>
          </a:xfrm>
        </p:spPr>
        <p:txBody>
          <a:bodyPr/>
          <a:lstStyle/>
          <a:p>
            <a:pPr eaLnBrk="1" hangingPunct="1"/>
            <a:r>
              <a:rPr lang="en-US" altLang="ru-RU" sz="3600" b="1" smtClean="0"/>
              <a:t>Synthesis of ketone bodies</a:t>
            </a:r>
            <a:endParaRPr lang="ru-RU" altLang="ru-RU" sz="3600" smtClean="0"/>
          </a:p>
        </p:txBody>
      </p:sp>
      <p:sp>
        <p:nvSpPr>
          <p:cNvPr id="123" name="Полилиния 122"/>
          <p:cNvSpPr/>
          <p:nvPr/>
        </p:nvSpPr>
        <p:spPr>
          <a:xfrm>
            <a:off x="952500" y="1352550"/>
            <a:ext cx="1852613" cy="450850"/>
          </a:xfrm>
          <a:custGeom>
            <a:avLst/>
            <a:gdLst>
              <a:gd name="connsiteX0" fmla="*/ 1027134 w 1853852"/>
              <a:gd name="connsiteY0" fmla="*/ 388307 h 450937"/>
              <a:gd name="connsiteX1" fmla="*/ 876822 w 1853852"/>
              <a:gd name="connsiteY1" fmla="*/ 375781 h 450937"/>
              <a:gd name="connsiteX2" fmla="*/ 826718 w 1853852"/>
              <a:gd name="connsiteY2" fmla="*/ 363255 h 450937"/>
              <a:gd name="connsiteX3" fmla="*/ 713984 w 1853852"/>
              <a:gd name="connsiteY3" fmla="*/ 350729 h 450937"/>
              <a:gd name="connsiteX4" fmla="*/ 513567 w 1853852"/>
              <a:gd name="connsiteY4" fmla="*/ 325677 h 450937"/>
              <a:gd name="connsiteX5" fmla="*/ 438411 w 1853852"/>
              <a:gd name="connsiteY5" fmla="*/ 313151 h 450937"/>
              <a:gd name="connsiteX6" fmla="*/ 175364 w 1853852"/>
              <a:gd name="connsiteY6" fmla="*/ 288099 h 450937"/>
              <a:gd name="connsiteX7" fmla="*/ 125260 w 1853852"/>
              <a:gd name="connsiteY7" fmla="*/ 275573 h 450937"/>
              <a:gd name="connsiteX8" fmla="*/ 50104 w 1853852"/>
              <a:gd name="connsiteY8" fmla="*/ 250521 h 450937"/>
              <a:gd name="connsiteX9" fmla="*/ 37578 w 1853852"/>
              <a:gd name="connsiteY9" fmla="*/ 212942 h 450937"/>
              <a:gd name="connsiteX10" fmla="*/ 0 w 1853852"/>
              <a:gd name="connsiteY10" fmla="*/ 137786 h 450937"/>
              <a:gd name="connsiteX11" fmla="*/ 12526 w 1853852"/>
              <a:gd name="connsiteY11" fmla="*/ 62630 h 450937"/>
              <a:gd name="connsiteX12" fmla="*/ 50104 w 1853852"/>
              <a:gd name="connsiteY12" fmla="*/ 50104 h 450937"/>
              <a:gd name="connsiteX13" fmla="*/ 87682 w 1853852"/>
              <a:gd name="connsiteY13" fmla="*/ 25052 h 450937"/>
              <a:gd name="connsiteX14" fmla="*/ 162838 w 1853852"/>
              <a:gd name="connsiteY14" fmla="*/ 0 h 450937"/>
              <a:gd name="connsiteX15" fmla="*/ 413359 w 1853852"/>
              <a:gd name="connsiteY15" fmla="*/ 12526 h 450937"/>
              <a:gd name="connsiteX16" fmla="*/ 588723 w 1853852"/>
              <a:gd name="connsiteY16" fmla="*/ 62630 h 450937"/>
              <a:gd name="connsiteX17" fmla="*/ 651354 w 1853852"/>
              <a:gd name="connsiteY17" fmla="*/ 75156 h 450937"/>
              <a:gd name="connsiteX18" fmla="*/ 726510 w 1853852"/>
              <a:gd name="connsiteY18" fmla="*/ 100208 h 450937"/>
              <a:gd name="connsiteX19" fmla="*/ 801666 w 1853852"/>
              <a:gd name="connsiteY19" fmla="*/ 125260 h 450937"/>
              <a:gd name="connsiteX20" fmla="*/ 839244 w 1853852"/>
              <a:gd name="connsiteY20" fmla="*/ 137786 h 450937"/>
              <a:gd name="connsiteX21" fmla="*/ 914400 w 1853852"/>
              <a:gd name="connsiteY21" fmla="*/ 187890 h 450937"/>
              <a:gd name="connsiteX22" fmla="*/ 939452 w 1853852"/>
              <a:gd name="connsiteY22" fmla="*/ 225468 h 450937"/>
              <a:gd name="connsiteX23" fmla="*/ 977030 w 1853852"/>
              <a:gd name="connsiteY23" fmla="*/ 237994 h 450937"/>
              <a:gd name="connsiteX24" fmla="*/ 1002082 w 1853852"/>
              <a:gd name="connsiteY24" fmla="*/ 263047 h 450937"/>
              <a:gd name="connsiteX25" fmla="*/ 1039660 w 1853852"/>
              <a:gd name="connsiteY25" fmla="*/ 275573 h 450937"/>
              <a:gd name="connsiteX26" fmla="*/ 1077238 w 1853852"/>
              <a:gd name="connsiteY26" fmla="*/ 300625 h 450937"/>
              <a:gd name="connsiteX27" fmla="*/ 1152395 w 1853852"/>
              <a:gd name="connsiteY27" fmla="*/ 325677 h 450937"/>
              <a:gd name="connsiteX28" fmla="*/ 1252603 w 1853852"/>
              <a:gd name="connsiteY28" fmla="*/ 363255 h 450937"/>
              <a:gd name="connsiteX29" fmla="*/ 1490597 w 1853852"/>
              <a:gd name="connsiteY29" fmla="*/ 325677 h 450937"/>
              <a:gd name="connsiteX30" fmla="*/ 1528175 w 1853852"/>
              <a:gd name="connsiteY30" fmla="*/ 313151 h 450937"/>
              <a:gd name="connsiteX31" fmla="*/ 1565754 w 1853852"/>
              <a:gd name="connsiteY31" fmla="*/ 300625 h 450937"/>
              <a:gd name="connsiteX32" fmla="*/ 1603332 w 1853852"/>
              <a:gd name="connsiteY32" fmla="*/ 275573 h 450937"/>
              <a:gd name="connsiteX33" fmla="*/ 1640910 w 1853852"/>
              <a:gd name="connsiteY33" fmla="*/ 263047 h 450937"/>
              <a:gd name="connsiteX34" fmla="*/ 1665962 w 1853852"/>
              <a:gd name="connsiteY34" fmla="*/ 237994 h 450937"/>
              <a:gd name="connsiteX35" fmla="*/ 1703540 w 1853852"/>
              <a:gd name="connsiteY35" fmla="*/ 225468 h 450937"/>
              <a:gd name="connsiteX36" fmla="*/ 1778696 w 1853852"/>
              <a:gd name="connsiteY36" fmla="*/ 175364 h 450937"/>
              <a:gd name="connsiteX37" fmla="*/ 1816274 w 1853852"/>
              <a:gd name="connsiteY37" fmla="*/ 200416 h 450937"/>
              <a:gd name="connsiteX38" fmla="*/ 1853852 w 1853852"/>
              <a:gd name="connsiteY38" fmla="*/ 275573 h 450937"/>
              <a:gd name="connsiteX39" fmla="*/ 1841326 w 1853852"/>
              <a:gd name="connsiteY39" fmla="*/ 338203 h 450937"/>
              <a:gd name="connsiteX40" fmla="*/ 1728592 w 1853852"/>
              <a:gd name="connsiteY40" fmla="*/ 375781 h 450937"/>
              <a:gd name="connsiteX41" fmla="*/ 1691014 w 1853852"/>
              <a:gd name="connsiteY41" fmla="*/ 400833 h 450937"/>
              <a:gd name="connsiteX42" fmla="*/ 1490597 w 1853852"/>
              <a:gd name="connsiteY42" fmla="*/ 425885 h 450937"/>
              <a:gd name="connsiteX43" fmla="*/ 1402915 w 1853852"/>
              <a:gd name="connsiteY43" fmla="*/ 438411 h 450937"/>
              <a:gd name="connsiteX44" fmla="*/ 1302707 w 1853852"/>
              <a:gd name="connsiteY44" fmla="*/ 450937 h 450937"/>
              <a:gd name="connsiteX45" fmla="*/ 1089764 w 1853852"/>
              <a:gd name="connsiteY45" fmla="*/ 438411 h 450937"/>
              <a:gd name="connsiteX46" fmla="*/ 1014608 w 1853852"/>
              <a:gd name="connsiteY46" fmla="*/ 388307 h 450937"/>
              <a:gd name="connsiteX47" fmla="*/ 889348 w 1853852"/>
              <a:gd name="connsiteY47" fmla="*/ 375781 h 45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853852" h="450937">
                <a:moveTo>
                  <a:pt x="1027134" y="388307"/>
                </a:moveTo>
                <a:cubicBezTo>
                  <a:pt x="977030" y="384132"/>
                  <a:pt x="926711" y="382017"/>
                  <a:pt x="876822" y="375781"/>
                </a:cubicBezTo>
                <a:cubicBezTo>
                  <a:pt x="859740" y="373646"/>
                  <a:pt x="843733" y="365873"/>
                  <a:pt x="826718" y="363255"/>
                </a:cubicBezTo>
                <a:cubicBezTo>
                  <a:pt x="789348" y="357506"/>
                  <a:pt x="751562" y="354904"/>
                  <a:pt x="713984" y="350729"/>
                </a:cubicBezTo>
                <a:cubicBezTo>
                  <a:pt x="619455" y="319219"/>
                  <a:pt x="711441" y="346506"/>
                  <a:pt x="513567" y="325677"/>
                </a:cubicBezTo>
                <a:cubicBezTo>
                  <a:pt x="488309" y="323018"/>
                  <a:pt x="463586" y="316508"/>
                  <a:pt x="438411" y="313151"/>
                </a:cubicBezTo>
                <a:cubicBezTo>
                  <a:pt x="348019" y="301099"/>
                  <a:pt x="267196" y="295752"/>
                  <a:pt x="175364" y="288099"/>
                </a:cubicBezTo>
                <a:cubicBezTo>
                  <a:pt x="158663" y="283924"/>
                  <a:pt x="141749" y="280520"/>
                  <a:pt x="125260" y="275573"/>
                </a:cubicBezTo>
                <a:cubicBezTo>
                  <a:pt x="99967" y="267985"/>
                  <a:pt x="50104" y="250521"/>
                  <a:pt x="50104" y="250521"/>
                </a:cubicBezTo>
                <a:cubicBezTo>
                  <a:pt x="45929" y="237995"/>
                  <a:pt x="43483" y="224752"/>
                  <a:pt x="37578" y="212942"/>
                </a:cubicBezTo>
                <a:cubicBezTo>
                  <a:pt x="-10987" y="115810"/>
                  <a:pt x="31486" y="232243"/>
                  <a:pt x="0" y="137786"/>
                </a:cubicBezTo>
                <a:cubicBezTo>
                  <a:pt x="4175" y="112734"/>
                  <a:pt x="-75" y="84681"/>
                  <a:pt x="12526" y="62630"/>
                </a:cubicBezTo>
                <a:cubicBezTo>
                  <a:pt x="19077" y="51166"/>
                  <a:pt x="38294" y="56009"/>
                  <a:pt x="50104" y="50104"/>
                </a:cubicBezTo>
                <a:cubicBezTo>
                  <a:pt x="63569" y="43371"/>
                  <a:pt x="73925" y="31166"/>
                  <a:pt x="87682" y="25052"/>
                </a:cubicBezTo>
                <a:cubicBezTo>
                  <a:pt x="111813" y="14327"/>
                  <a:pt x="162838" y="0"/>
                  <a:pt x="162838" y="0"/>
                </a:cubicBezTo>
                <a:cubicBezTo>
                  <a:pt x="246345" y="4175"/>
                  <a:pt x="330223" y="3619"/>
                  <a:pt x="413359" y="12526"/>
                </a:cubicBezTo>
                <a:cubicBezTo>
                  <a:pt x="547469" y="26895"/>
                  <a:pt x="474550" y="39796"/>
                  <a:pt x="588723" y="62630"/>
                </a:cubicBezTo>
                <a:cubicBezTo>
                  <a:pt x="609600" y="66805"/>
                  <a:pt x="630814" y="69554"/>
                  <a:pt x="651354" y="75156"/>
                </a:cubicBezTo>
                <a:cubicBezTo>
                  <a:pt x="676831" y="82104"/>
                  <a:pt x="701458" y="91857"/>
                  <a:pt x="726510" y="100208"/>
                </a:cubicBezTo>
                <a:lnTo>
                  <a:pt x="801666" y="125260"/>
                </a:lnTo>
                <a:cubicBezTo>
                  <a:pt x="814192" y="129435"/>
                  <a:pt x="828258" y="130462"/>
                  <a:pt x="839244" y="137786"/>
                </a:cubicBezTo>
                <a:lnTo>
                  <a:pt x="914400" y="187890"/>
                </a:lnTo>
                <a:cubicBezTo>
                  <a:pt x="922751" y="200416"/>
                  <a:pt x="927697" y="216064"/>
                  <a:pt x="939452" y="225468"/>
                </a:cubicBezTo>
                <a:cubicBezTo>
                  <a:pt x="949762" y="233716"/>
                  <a:pt x="965708" y="231201"/>
                  <a:pt x="977030" y="237994"/>
                </a:cubicBezTo>
                <a:cubicBezTo>
                  <a:pt x="987157" y="244070"/>
                  <a:pt x="991955" y="256971"/>
                  <a:pt x="1002082" y="263047"/>
                </a:cubicBezTo>
                <a:cubicBezTo>
                  <a:pt x="1013404" y="269840"/>
                  <a:pt x="1027850" y="269668"/>
                  <a:pt x="1039660" y="275573"/>
                </a:cubicBezTo>
                <a:cubicBezTo>
                  <a:pt x="1053125" y="282306"/>
                  <a:pt x="1063481" y="294511"/>
                  <a:pt x="1077238" y="300625"/>
                </a:cubicBezTo>
                <a:cubicBezTo>
                  <a:pt x="1101369" y="311350"/>
                  <a:pt x="1130423" y="311029"/>
                  <a:pt x="1152395" y="325677"/>
                </a:cubicBezTo>
                <a:cubicBezTo>
                  <a:pt x="1207687" y="362539"/>
                  <a:pt x="1175211" y="347777"/>
                  <a:pt x="1252603" y="363255"/>
                </a:cubicBezTo>
                <a:cubicBezTo>
                  <a:pt x="1441770" y="348704"/>
                  <a:pt x="1363795" y="367944"/>
                  <a:pt x="1490597" y="325677"/>
                </a:cubicBezTo>
                <a:lnTo>
                  <a:pt x="1528175" y="313151"/>
                </a:lnTo>
                <a:lnTo>
                  <a:pt x="1565754" y="300625"/>
                </a:lnTo>
                <a:cubicBezTo>
                  <a:pt x="1578280" y="292274"/>
                  <a:pt x="1589867" y="282306"/>
                  <a:pt x="1603332" y="275573"/>
                </a:cubicBezTo>
                <a:cubicBezTo>
                  <a:pt x="1615142" y="269668"/>
                  <a:pt x="1629588" y="269840"/>
                  <a:pt x="1640910" y="263047"/>
                </a:cubicBezTo>
                <a:cubicBezTo>
                  <a:pt x="1651037" y="256971"/>
                  <a:pt x="1655835" y="244070"/>
                  <a:pt x="1665962" y="237994"/>
                </a:cubicBezTo>
                <a:cubicBezTo>
                  <a:pt x="1677284" y="231201"/>
                  <a:pt x="1691998" y="231880"/>
                  <a:pt x="1703540" y="225468"/>
                </a:cubicBezTo>
                <a:cubicBezTo>
                  <a:pt x="1729860" y="210846"/>
                  <a:pt x="1778696" y="175364"/>
                  <a:pt x="1778696" y="175364"/>
                </a:cubicBezTo>
                <a:cubicBezTo>
                  <a:pt x="1791222" y="183715"/>
                  <a:pt x="1805629" y="189771"/>
                  <a:pt x="1816274" y="200416"/>
                </a:cubicBezTo>
                <a:cubicBezTo>
                  <a:pt x="1840556" y="224698"/>
                  <a:pt x="1843664" y="245009"/>
                  <a:pt x="1853852" y="275573"/>
                </a:cubicBezTo>
                <a:cubicBezTo>
                  <a:pt x="1849677" y="296450"/>
                  <a:pt x="1856380" y="323149"/>
                  <a:pt x="1841326" y="338203"/>
                </a:cubicBezTo>
                <a:cubicBezTo>
                  <a:pt x="1803748" y="375781"/>
                  <a:pt x="1766170" y="350729"/>
                  <a:pt x="1728592" y="375781"/>
                </a:cubicBezTo>
                <a:cubicBezTo>
                  <a:pt x="1716066" y="384132"/>
                  <a:pt x="1705110" y="395547"/>
                  <a:pt x="1691014" y="400833"/>
                </a:cubicBezTo>
                <a:cubicBezTo>
                  <a:pt x="1649066" y="416564"/>
                  <a:pt x="1506825" y="424082"/>
                  <a:pt x="1490597" y="425885"/>
                </a:cubicBezTo>
                <a:cubicBezTo>
                  <a:pt x="1461254" y="429145"/>
                  <a:pt x="1432180" y="434509"/>
                  <a:pt x="1402915" y="438411"/>
                </a:cubicBezTo>
                <a:lnTo>
                  <a:pt x="1302707" y="450937"/>
                </a:lnTo>
                <a:cubicBezTo>
                  <a:pt x="1231726" y="446762"/>
                  <a:pt x="1159245" y="453515"/>
                  <a:pt x="1089764" y="438411"/>
                </a:cubicBezTo>
                <a:cubicBezTo>
                  <a:pt x="1060342" y="432015"/>
                  <a:pt x="1044307" y="393257"/>
                  <a:pt x="1014608" y="388307"/>
                </a:cubicBezTo>
                <a:cubicBezTo>
                  <a:pt x="922978" y="373035"/>
                  <a:pt x="964850" y="375781"/>
                  <a:pt x="889348" y="375781"/>
                </a:cubicBez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124" name="Полилиния 123"/>
          <p:cNvSpPr/>
          <p:nvPr/>
        </p:nvSpPr>
        <p:spPr>
          <a:xfrm>
            <a:off x="2141538" y="1828800"/>
            <a:ext cx="2944812" cy="250825"/>
          </a:xfrm>
          <a:custGeom>
            <a:avLst/>
            <a:gdLst>
              <a:gd name="connsiteX0" fmla="*/ 0 w 2943616"/>
              <a:gd name="connsiteY0" fmla="*/ 0 h 250521"/>
              <a:gd name="connsiteX1" fmla="*/ 62630 w 2943616"/>
              <a:gd name="connsiteY1" fmla="*/ 62630 h 250521"/>
              <a:gd name="connsiteX2" fmla="*/ 100208 w 2943616"/>
              <a:gd name="connsiteY2" fmla="*/ 87682 h 250521"/>
              <a:gd name="connsiteX3" fmla="*/ 112734 w 2943616"/>
              <a:gd name="connsiteY3" fmla="*/ 125260 h 250521"/>
              <a:gd name="connsiteX4" fmla="*/ 150312 w 2943616"/>
              <a:gd name="connsiteY4" fmla="*/ 137786 h 250521"/>
              <a:gd name="connsiteX5" fmla="*/ 225468 w 2943616"/>
              <a:gd name="connsiteY5" fmla="*/ 187890 h 250521"/>
              <a:gd name="connsiteX6" fmla="*/ 338202 w 2943616"/>
              <a:gd name="connsiteY6" fmla="*/ 237995 h 250521"/>
              <a:gd name="connsiteX7" fmla="*/ 375781 w 2943616"/>
              <a:gd name="connsiteY7" fmla="*/ 250521 h 250521"/>
              <a:gd name="connsiteX8" fmla="*/ 939452 w 2943616"/>
              <a:gd name="connsiteY8" fmla="*/ 237995 h 250521"/>
              <a:gd name="connsiteX9" fmla="*/ 1027134 w 2943616"/>
              <a:gd name="connsiteY9" fmla="*/ 225468 h 250521"/>
              <a:gd name="connsiteX10" fmla="*/ 1102290 w 2943616"/>
              <a:gd name="connsiteY10" fmla="*/ 200416 h 250521"/>
              <a:gd name="connsiteX11" fmla="*/ 1227550 w 2943616"/>
              <a:gd name="connsiteY11" fmla="*/ 175364 h 250521"/>
              <a:gd name="connsiteX12" fmla="*/ 1553227 w 2943616"/>
              <a:gd name="connsiteY12" fmla="*/ 162838 h 250521"/>
              <a:gd name="connsiteX13" fmla="*/ 1691013 w 2943616"/>
              <a:gd name="connsiteY13" fmla="*/ 150312 h 250521"/>
              <a:gd name="connsiteX14" fmla="*/ 1803748 w 2943616"/>
              <a:gd name="connsiteY14" fmla="*/ 137786 h 250521"/>
              <a:gd name="connsiteX15" fmla="*/ 1966586 w 2943616"/>
              <a:gd name="connsiteY15" fmla="*/ 125260 h 250521"/>
              <a:gd name="connsiteX16" fmla="*/ 2229633 w 2943616"/>
              <a:gd name="connsiteY16" fmla="*/ 100208 h 250521"/>
              <a:gd name="connsiteX17" fmla="*/ 2304789 w 2943616"/>
              <a:gd name="connsiteY17" fmla="*/ 87682 h 250521"/>
              <a:gd name="connsiteX18" fmla="*/ 2868460 w 2943616"/>
              <a:gd name="connsiteY18" fmla="*/ 100208 h 250521"/>
              <a:gd name="connsiteX19" fmla="*/ 2943616 w 2943616"/>
              <a:gd name="connsiteY19" fmla="*/ 112734 h 250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43616" h="250521">
                <a:moveTo>
                  <a:pt x="0" y="0"/>
                </a:moveTo>
                <a:cubicBezTo>
                  <a:pt x="20877" y="20877"/>
                  <a:pt x="40411" y="43188"/>
                  <a:pt x="62630" y="62630"/>
                </a:cubicBezTo>
                <a:cubicBezTo>
                  <a:pt x="73960" y="72543"/>
                  <a:pt x="90804" y="75927"/>
                  <a:pt x="100208" y="87682"/>
                </a:cubicBezTo>
                <a:cubicBezTo>
                  <a:pt x="108456" y="97992"/>
                  <a:pt x="103398" y="115924"/>
                  <a:pt x="112734" y="125260"/>
                </a:cubicBezTo>
                <a:cubicBezTo>
                  <a:pt x="122070" y="134596"/>
                  <a:pt x="138770" y="131374"/>
                  <a:pt x="150312" y="137786"/>
                </a:cubicBezTo>
                <a:cubicBezTo>
                  <a:pt x="176632" y="152408"/>
                  <a:pt x="200416" y="171189"/>
                  <a:pt x="225468" y="187890"/>
                </a:cubicBezTo>
                <a:cubicBezTo>
                  <a:pt x="285017" y="227589"/>
                  <a:pt x="248766" y="208183"/>
                  <a:pt x="338202" y="237995"/>
                </a:cubicBezTo>
                <a:lnTo>
                  <a:pt x="375781" y="250521"/>
                </a:lnTo>
                <a:lnTo>
                  <a:pt x="939452" y="237995"/>
                </a:lnTo>
                <a:cubicBezTo>
                  <a:pt x="968954" y="236860"/>
                  <a:pt x="998366" y="232107"/>
                  <a:pt x="1027134" y="225468"/>
                </a:cubicBezTo>
                <a:cubicBezTo>
                  <a:pt x="1052865" y="219530"/>
                  <a:pt x="1076671" y="206821"/>
                  <a:pt x="1102290" y="200416"/>
                </a:cubicBezTo>
                <a:cubicBezTo>
                  <a:pt x="1142337" y="190404"/>
                  <a:pt x="1186600" y="177923"/>
                  <a:pt x="1227550" y="175364"/>
                </a:cubicBezTo>
                <a:cubicBezTo>
                  <a:pt x="1335978" y="168587"/>
                  <a:pt x="1444668" y="167013"/>
                  <a:pt x="1553227" y="162838"/>
                </a:cubicBezTo>
                <a:lnTo>
                  <a:pt x="1691013" y="150312"/>
                </a:lnTo>
                <a:cubicBezTo>
                  <a:pt x="1728635" y="146550"/>
                  <a:pt x="1766094" y="141209"/>
                  <a:pt x="1803748" y="137786"/>
                </a:cubicBezTo>
                <a:cubicBezTo>
                  <a:pt x="1857964" y="132857"/>
                  <a:pt x="1912307" y="129435"/>
                  <a:pt x="1966586" y="125260"/>
                </a:cubicBezTo>
                <a:cubicBezTo>
                  <a:pt x="2138168" y="96663"/>
                  <a:pt x="1931108" y="128639"/>
                  <a:pt x="2229633" y="100208"/>
                </a:cubicBezTo>
                <a:cubicBezTo>
                  <a:pt x="2254916" y="97800"/>
                  <a:pt x="2279737" y="91857"/>
                  <a:pt x="2304789" y="87682"/>
                </a:cubicBezTo>
                <a:lnTo>
                  <a:pt x="2868460" y="100208"/>
                </a:lnTo>
                <a:cubicBezTo>
                  <a:pt x="2893838" y="101203"/>
                  <a:pt x="2943616" y="112734"/>
                  <a:pt x="2943616" y="112734"/>
                </a:cubicBezTo>
              </a:path>
            </a:pathLst>
          </a:custGeom>
          <a:noFill/>
          <a:ln w="38100">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125" name="Полилиния 124"/>
          <p:cNvSpPr/>
          <p:nvPr/>
        </p:nvSpPr>
        <p:spPr>
          <a:xfrm>
            <a:off x="-12700" y="914400"/>
            <a:ext cx="3219450" cy="839788"/>
          </a:xfrm>
          <a:custGeom>
            <a:avLst/>
            <a:gdLst>
              <a:gd name="connsiteX0" fmla="*/ 1202499 w 3219189"/>
              <a:gd name="connsiteY0" fmla="*/ 50104 h 839244"/>
              <a:gd name="connsiteX1" fmla="*/ 1177446 w 3219189"/>
              <a:gd name="connsiteY1" fmla="*/ 112734 h 839244"/>
              <a:gd name="connsiteX2" fmla="*/ 1152394 w 3219189"/>
              <a:gd name="connsiteY2" fmla="*/ 187890 h 839244"/>
              <a:gd name="connsiteX3" fmla="*/ 1089764 w 3219189"/>
              <a:gd name="connsiteY3" fmla="*/ 250521 h 839244"/>
              <a:gd name="connsiteX4" fmla="*/ 1039660 w 3219189"/>
              <a:gd name="connsiteY4" fmla="*/ 400833 h 839244"/>
              <a:gd name="connsiteX5" fmla="*/ 1027134 w 3219189"/>
              <a:gd name="connsiteY5" fmla="*/ 438411 h 839244"/>
              <a:gd name="connsiteX6" fmla="*/ 1014608 w 3219189"/>
              <a:gd name="connsiteY6" fmla="*/ 475989 h 839244"/>
              <a:gd name="connsiteX7" fmla="*/ 977030 w 3219189"/>
              <a:gd name="connsiteY7" fmla="*/ 626301 h 839244"/>
              <a:gd name="connsiteX8" fmla="*/ 939452 w 3219189"/>
              <a:gd name="connsiteY8" fmla="*/ 651353 h 839244"/>
              <a:gd name="connsiteX9" fmla="*/ 901874 w 3219189"/>
              <a:gd name="connsiteY9" fmla="*/ 726510 h 839244"/>
              <a:gd name="connsiteX10" fmla="*/ 864296 w 3219189"/>
              <a:gd name="connsiteY10" fmla="*/ 751562 h 839244"/>
              <a:gd name="connsiteX11" fmla="*/ 801666 w 3219189"/>
              <a:gd name="connsiteY11" fmla="*/ 814192 h 839244"/>
              <a:gd name="connsiteX12" fmla="*/ 726509 w 3219189"/>
              <a:gd name="connsiteY12" fmla="*/ 839244 h 839244"/>
              <a:gd name="connsiteX13" fmla="*/ 313151 w 3219189"/>
              <a:gd name="connsiteY13" fmla="*/ 826718 h 839244"/>
              <a:gd name="connsiteX14" fmla="*/ 125260 w 3219189"/>
              <a:gd name="connsiteY14" fmla="*/ 789140 h 839244"/>
              <a:gd name="connsiteX15" fmla="*/ 87682 w 3219189"/>
              <a:gd name="connsiteY15" fmla="*/ 764088 h 839244"/>
              <a:gd name="connsiteX16" fmla="*/ 12526 w 3219189"/>
              <a:gd name="connsiteY16" fmla="*/ 613775 h 839244"/>
              <a:gd name="connsiteX17" fmla="*/ 0 w 3219189"/>
              <a:gd name="connsiteY17" fmla="*/ 576197 h 839244"/>
              <a:gd name="connsiteX18" fmla="*/ 37578 w 3219189"/>
              <a:gd name="connsiteY18" fmla="*/ 400833 h 839244"/>
              <a:gd name="connsiteX19" fmla="*/ 75156 w 3219189"/>
              <a:gd name="connsiteY19" fmla="*/ 375781 h 839244"/>
              <a:gd name="connsiteX20" fmla="*/ 87682 w 3219189"/>
              <a:gd name="connsiteY20" fmla="*/ 338203 h 839244"/>
              <a:gd name="connsiteX21" fmla="*/ 162838 w 3219189"/>
              <a:gd name="connsiteY21" fmla="*/ 288099 h 839244"/>
              <a:gd name="connsiteX22" fmla="*/ 225468 w 3219189"/>
              <a:gd name="connsiteY22" fmla="*/ 237995 h 839244"/>
              <a:gd name="connsiteX23" fmla="*/ 250520 w 3219189"/>
              <a:gd name="connsiteY23" fmla="*/ 212942 h 839244"/>
              <a:gd name="connsiteX24" fmla="*/ 325677 w 3219189"/>
              <a:gd name="connsiteY24" fmla="*/ 187890 h 839244"/>
              <a:gd name="connsiteX25" fmla="*/ 388307 w 3219189"/>
              <a:gd name="connsiteY25" fmla="*/ 137786 h 839244"/>
              <a:gd name="connsiteX26" fmla="*/ 425885 w 3219189"/>
              <a:gd name="connsiteY26" fmla="*/ 112734 h 839244"/>
              <a:gd name="connsiteX27" fmla="*/ 501041 w 3219189"/>
              <a:gd name="connsiteY27" fmla="*/ 87682 h 839244"/>
              <a:gd name="connsiteX28" fmla="*/ 538619 w 3219189"/>
              <a:gd name="connsiteY28" fmla="*/ 62630 h 839244"/>
              <a:gd name="connsiteX29" fmla="*/ 613775 w 3219189"/>
              <a:gd name="connsiteY29" fmla="*/ 37578 h 839244"/>
              <a:gd name="connsiteX30" fmla="*/ 977030 w 3219189"/>
              <a:gd name="connsiteY30" fmla="*/ 12526 h 839244"/>
              <a:gd name="connsiteX31" fmla="*/ 1114816 w 3219189"/>
              <a:gd name="connsiteY31" fmla="*/ 25052 h 839244"/>
              <a:gd name="connsiteX32" fmla="*/ 1189972 w 3219189"/>
              <a:gd name="connsiteY32" fmla="*/ 75156 h 839244"/>
              <a:gd name="connsiteX33" fmla="*/ 1427967 w 3219189"/>
              <a:gd name="connsiteY33" fmla="*/ 62630 h 839244"/>
              <a:gd name="connsiteX34" fmla="*/ 1515649 w 3219189"/>
              <a:gd name="connsiteY34" fmla="*/ 50104 h 839244"/>
              <a:gd name="connsiteX35" fmla="*/ 1628383 w 3219189"/>
              <a:gd name="connsiteY35" fmla="*/ 37578 h 839244"/>
              <a:gd name="connsiteX36" fmla="*/ 1678488 w 3219189"/>
              <a:gd name="connsiteY36" fmla="*/ 25052 h 839244"/>
              <a:gd name="connsiteX37" fmla="*/ 1803748 w 3219189"/>
              <a:gd name="connsiteY37" fmla="*/ 0 h 839244"/>
              <a:gd name="connsiteX38" fmla="*/ 2354893 w 3219189"/>
              <a:gd name="connsiteY38" fmla="*/ 12526 h 839244"/>
              <a:gd name="connsiteX39" fmla="*/ 2430049 w 3219189"/>
              <a:gd name="connsiteY39" fmla="*/ 37578 h 839244"/>
              <a:gd name="connsiteX40" fmla="*/ 2505205 w 3219189"/>
              <a:gd name="connsiteY40" fmla="*/ 62630 h 839244"/>
              <a:gd name="connsiteX41" fmla="*/ 2542783 w 3219189"/>
              <a:gd name="connsiteY41" fmla="*/ 75156 h 839244"/>
              <a:gd name="connsiteX42" fmla="*/ 2580362 w 3219189"/>
              <a:gd name="connsiteY42" fmla="*/ 87682 h 839244"/>
              <a:gd name="connsiteX43" fmla="*/ 2693096 w 3219189"/>
              <a:gd name="connsiteY43" fmla="*/ 162838 h 839244"/>
              <a:gd name="connsiteX44" fmla="*/ 2730674 w 3219189"/>
              <a:gd name="connsiteY44" fmla="*/ 187890 h 839244"/>
              <a:gd name="connsiteX45" fmla="*/ 2768252 w 3219189"/>
              <a:gd name="connsiteY45" fmla="*/ 200416 h 839244"/>
              <a:gd name="connsiteX46" fmla="*/ 2843408 w 3219189"/>
              <a:gd name="connsiteY46" fmla="*/ 237995 h 839244"/>
              <a:gd name="connsiteX47" fmla="*/ 2880986 w 3219189"/>
              <a:gd name="connsiteY47" fmla="*/ 275573 h 839244"/>
              <a:gd name="connsiteX48" fmla="*/ 2918564 w 3219189"/>
              <a:gd name="connsiteY48" fmla="*/ 288099 h 839244"/>
              <a:gd name="connsiteX49" fmla="*/ 2943616 w 3219189"/>
              <a:gd name="connsiteY49" fmla="*/ 325677 h 839244"/>
              <a:gd name="connsiteX50" fmla="*/ 3018772 w 3219189"/>
              <a:gd name="connsiteY50" fmla="*/ 350729 h 839244"/>
              <a:gd name="connsiteX51" fmla="*/ 3043825 w 3219189"/>
              <a:gd name="connsiteY51" fmla="*/ 375781 h 839244"/>
              <a:gd name="connsiteX52" fmla="*/ 3081403 w 3219189"/>
              <a:gd name="connsiteY52" fmla="*/ 388307 h 839244"/>
              <a:gd name="connsiteX53" fmla="*/ 3106455 w 3219189"/>
              <a:gd name="connsiteY53" fmla="*/ 425885 h 839244"/>
              <a:gd name="connsiteX54" fmla="*/ 3181611 w 3219189"/>
              <a:gd name="connsiteY54" fmla="*/ 475989 h 839244"/>
              <a:gd name="connsiteX55" fmla="*/ 3219189 w 3219189"/>
              <a:gd name="connsiteY55" fmla="*/ 538619 h 83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219189" h="839244">
                <a:moveTo>
                  <a:pt x="1202499" y="50104"/>
                </a:moveTo>
                <a:cubicBezTo>
                  <a:pt x="1194148" y="70981"/>
                  <a:pt x="1185130" y="91603"/>
                  <a:pt x="1177446" y="112734"/>
                </a:cubicBezTo>
                <a:cubicBezTo>
                  <a:pt x="1168421" y="137551"/>
                  <a:pt x="1171067" y="169217"/>
                  <a:pt x="1152394" y="187890"/>
                </a:cubicBezTo>
                <a:lnTo>
                  <a:pt x="1089764" y="250521"/>
                </a:lnTo>
                <a:lnTo>
                  <a:pt x="1039660" y="400833"/>
                </a:lnTo>
                <a:lnTo>
                  <a:pt x="1027134" y="438411"/>
                </a:lnTo>
                <a:cubicBezTo>
                  <a:pt x="1022959" y="450937"/>
                  <a:pt x="1016779" y="462965"/>
                  <a:pt x="1014608" y="475989"/>
                </a:cubicBezTo>
                <a:cubicBezTo>
                  <a:pt x="1011661" y="493669"/>
                  <a:pt x="995639" y="613895"/>
                  <a:pt x="977030" y="626301"/>
                </a:cubicBezTo>
                <a:lnTo>
                  <a:pt x="939452" y="651353"/>
                </a:lnTo>
                <a:cubicBezTo>
                  <a:pt x="929264" y="681917"/>
                  <a:pt x="926156" y="702228"/>
                  <a:pt x="901874" y="726510"/>
                </a:cubicBezTo>
                <a:cubicBezTo>
                  <a:pt x="891229" y="737155"/>
                  <a:pt x="876822" y="743211"/>
                  <a:pt x="864296" y="751562"/>
                </a:cubicBezTo>
                <a:cubicBezTo>
                  <a:pt x="841442" y="785843"/>
                  <a:pt x="841222" y="796612"/>
                  <a:pt x="801666" y="814192"/>
                </a:cubicBezTo>
                <a:cubicBezTo>
                  <a:pt x="777535" y="824917"/>
                  <a:pt x="726509" y="839244"/>
                  <a:pt x="726509" y="839244"/>
                </a:cubicBezTo>
                <a:lnTo>
                  <a:pt x="313151" y="826718"/>
                </a:lnTo>
                <a:cubicBezTo>
                  <a:pt x="274021" y="824855"/>
                  <a:pt x="166547" y="816665"/>
                  <a:pt x="125260" y="789140"/>
                </a:cubicBezTo>
                <a:lnTo>
                  <a:pt x="87682" y="764088"/>
                </a:lnTo>
                <a:cubicBezTo>
                  <a:pt x="22929" y="666959"/>
                  <a:pt x="47099" y="717496"/>
                  <a:pt x="12526" y="613775"/>
                </a:cubicBezTo>
                <a:lnTo>
                  <a:pt x="0" y="576197"/>
                </a:lnTo>
                <a:cubicBezTo>
                  <a:pt x="1323" y="565617"/>
                  <a:pt x="13239" y="417059"/>
                  <a:pt x="37578" y="400833"/>
                </a:cubicBezTo>
                <a:lnTo>
                  <a:pt x="75156" y="375781"/>
                </a:lnTo>
                <a:cubicBezTo>
                  <a:pt x="79331" y="363255"/>
                  <a:pt x="78346" y="347539"/>
                  <a:pt x="87682" y="338203"/>
                </a:cubicBezTo>
                <a:cubicBezTo>
                  <a:pt x="108972" y="316913"/>
                  <a:pt x="162838" y="288099"/>
                  <a:pt x="162838" y="288099"/>
                </a:cubicBezTo>
                <a:cubicBezTo>
                  <a:pt x="212735" y="213253"/>
                  <a:pt x="158241" y="278332"/>
                  <a:pt x="225468" y="237995"/>
                </a:cubicBezTo>
                <a:cubicBezTo>
                  <a:pt x="235595" y="231919"/>
                  <a:pt x="239957" y="218224"/>
                  <a:pt x="250520" y="212942"/>
                </a:cubicBezTo>
                <a:cubicBezTo>
                  <a:pt x="274139" y="201132"/>
                  <a:pt x="325677" y="187890"/>
                  <a:pt x="325677" y="187890"/>
                </a:cubicBezTo>
                <a:cubicBezTo>
                  <a:pt x="367908" y="124544"/>
                  <a:pt x="327804" y="168038"/>
                  <a:pt x="388307" y="137786"/>
                </a:cubicBezTo>
                <a:cubicBezTo>
                  <a:pt x="401772" y="131053"/>
                  <a:pt x="412128" y="118848"/>
                  <a:pt x="425885" y="112734"/>
                </a:cubicBezTo>
                <a:cubicBezTo>
                  <a:pt x="450016" y="102009"/>
                  <a:pt x="479069" y="102330"/>
                  <a:pt x="501041" y="87682"/>
                </a:cubicBezTo>
                <a:cubicBezTo>
                  <a:pt x="513567" y="79331"/>
                  <a:pt x="524862" y="68744"/>
                  <a:pt x="538619" y="62630"/>
                </a:cubicBezTo>
                <a:cubicBezTo>
                  <a:pt x="562750" y="51905"/>
                  <a:pt x="588723" y="45929"/>
                  <a:pt x="613775" y="37578"/>
                </a:cubicBezTo>
                <a:cubicBezTo>
                  <a:pt x="754417" y="-9303"/>
                  <a:pt x="638159" y="25559"/>
                  <a:pt x="977030" y="12526"/>
                </a:cubicBezTo>
                <a:cubicBezTo>
                  <a:pt x="1022959" y="16701"/>
                  <a:pt x="1070572" y="12039"/>
                  <a:pt x="1114816" y="25052"/>
                </a:cubicBezTo>
                <a:cubicBezTo>
                  <a:pt x="1143701" y="33548"/>
                  <a:pt x="1189972" y="75156"/>
                  <a:pt x="1189972" y="75156"/>
                </a:cubicBezTo>
                <a:cubicBezTo>
                  <a:pt x="1269304" y="70981"/>
                  <a:pt x="1348760" y="68723"/>
                  <a:pt x="1427967" y="62630"/>
                </a:cubicBezTo>
                <a:cubicBezTo>
                  <a:pt x="1457404" y="60366"/>
                  <a:pt x="1486353" y="53766"/>
                  <a:pt x="1515649" y="50104"/>
                </a:cubicBezTo>
                <a:cubicBezTo>
                  <a:pt x="1553166" y="45414"/>
                  <a:pt x="1590805" y="41753"/>
                  <a:pt x="1628383" y="37578"/>
                </a:cubicBezTo>
                <a:cubicBezTo>
                  <a:pt x="1645085" y="33403"/>
                  <a:pt x="1661654" y="28659"/>
                  <a:pt x="1678488" y="25052"/>
                </a:cubicBezTo>
                <a:cubicBezTo>
                  <a:pt x="1720123" y="16130"/>
                  <a:pt x="1803748" y="0"/>
                  <a:pt x="1803748" y="0"/>
                </a:cubicBezTo>
                <a:cubicBezTo>
                  <a:pt x="1987463" y="4175"/>
                  <a:pt x="2171460" y="1520"/>
                  <a:pt x="2354893" y="12526"/>
                </a:cubicBezTo>
                <a:cubicBezTo>
                  <a:pt x="2381253" y="14108"/>
                  <a:pt x="2404997" y="29227"/>
                  <a:pt x="2430049" y="37578"/>
                </a:cubicBezTo>
                <a:lnTo>
                  <a:pt x="2505205" y="62630"/>
                </a:lnTo>
                <a:lnTo>
                  <a:pt x="2542783" y="75156"/>
                </a:lnTo>
                <a:lnTo>
                  <a:pt x="2580362" y="87682"/>
                </a:lnTo>
                <a:lnTo>
                  <a:pt x="2693096" y="162838"/>
                </a:lnTo>
                <a:cubicBezTo>
                  <a:pt x="2705622" y="171189"/>
                  <a:pt x="2716392" y="183129"/>
                  <a:pt x="2730674" y="187890"/>
                </a:cubicBezTo>
                <a:cubicBezTo>
                  <a:pt x="2743200" y="192065"/>
                  <a:pt x="2756442" y="194511"/>
                  <a:pt x="2768252" y="200416"/>
                </a:cubicBezTo>
                <a:cubicBezTo>
                  <a:pt x="2865388" y="248984"/>
                  <a:pt x="2748948" y="206506"/>
                  <a:pt x="2843408" y="237995"/>
                </a:cubicBezTo>
                <a:cubicBezTo>
                  <a:pt x="2855934" y="250521"/>
                  <a:pt x="2866247" y="265747"/>
                  <a:pt x="2880986" y="275573"/>
                </a:cubicBezTo>
                <a:cubicBezTo>
                  <a:pt x="2891972" y="282897"/>
                  <a:pt x="2908254" y="279851"/>
                  <a:pt x="2918564" y="288099"/>
                </a:cubicBezTo>
                <a:cubicBezTo>
                  <a:pt x="2930319" y="297503"/>
                  <a:pt x="2930850" y="317698"/>
                  <a:pt x="2943616" y="325677"/>
                </a:cubicBezTo>
                <a:cubicBezTo>
                  <a:pt x="2966009" y="339673"/>
                  <a:pt x="3018772" y="350729"/>
                  <a:pt x="3018772" y="350729"/>
                </a:cubicBezTo>
                <a:cubicBezTo>
                  <a:pt x="3027123" y="359080"/>
                  <a:pt x="3033698" y="369705"/>
                  <a:pt x="3043825" y="375781"/>
                </a:cubicBezTo>
                <a:cubicBezTo>
                  <a:pt x="3055147" y="382574"/>
                  <a:pt x="3071093" y="380059"/>
                  <a:pt x="3081403" y="388307"/>
                </a:cubicBezTo>
                <a:cubicBezTo>
                  <a:pt x="3093158" y="397711"/>
                  <a:pt x="3095125" y="415972"/>
                  <a:pt x="3106455" y="425885"/>
                </a:cubicBezTo>
                <a:cubicBezTo>
                  <a:pt x="3129114" y="445712"/>
                  <a:pt x="3181611" y="475989"/>
                  <a:pt x="3181611" y="475989"/>
                </a:cubicBezTo>
                <a:cubicBezTo>
                  <a:pt x="3197872" y="524771"/>
                  <a:pt x="3184801" y="504231"/>
                  <a:pt x="3219189" y="538619"/>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2" name="Полилиния 1"/>
          <p:cNvSpPr/>
          <p:nvPr/>
        </p:nvSpPr>
        <p:spPr>
          <a:xfrm>
            <a:off x="8169275" y="1265238"/>
            <a:ext cx="1079500" cy="476250"/>
          </a:xfrm>
          <a:custGeom>
            <a:avLst/>
            <a:gdLst>
              <a:gd name="connsiteX0" fmla="*/ 978377 w 1078585"/>
              <a:gd name="connsiteY0" fmla="*/ 12527 h 475990"/>
              <a:gd name="connsiteX1" fmla="*/ 264393 w 1078585"/>
              <a:gd name="connsiteY1" fmla="*/ 12527 h 475990"/>
              <a:gd name="connsiteX2" fmla="*/ 139133 w 1078585"/>
              <a:gd name="connsiteY2" fmla="*/ 50105 h 475990"/>
              <a:gd name="connsiteX3" fmla="*/ 101555 w 1078585"/>
              <a:gd name="connsiteY3" fmla="*/ 75157 h 475990"/>
              <a:gd name="connsiteX4" fmla="*/ 26399 w 1078585"/>
              <a:gd name="connsiteY4" fmla="*/ 137787 h 475990"/>
              <a:gd name="connsiteX5" fmla="*/ 1347 w 1078585"/>
              <a:gd name="connsiteY5" fmla="*/ 175365 h 475990"/>
              <a:gd name="connsiteX6" fmla="*/ 13873 w 1078585"/>
              <a:gd name="connsiteY6" fmla="*/ 325677 h 475990"/>
              <a:gd name="connsiteX7" fmla="*/ 101555 w 1078585"/>
              <a:gd name="connsiteY7" fmla="*/ 425886 h 475990"/>
              <a:gd name="connsiteX8" fmla="*/ 176711 w 1078585"/>
              <a:gd name="connsiteY8" fmla="*/ 450938 h 475990"/>
              <a:gd name="connsiteX9" fmla="*/ 389654 w 1078585"/>
              <a:gd name="connsiteY9" fmla="*/ 475990 h 475990"/>
              <a:gd name="connsiteX10" fmla="*/ 627648 w 1078585"/>
              <a:gd name="connsiteY10" fmla="*/ 463464 h 475990"/>
              <a:gd name="connsiteX11" fmla="*/ 665226 w 1078585"/>
              <a:gd name="connsiteY11" fmla="*/ 450938 h 475990"/>
              <a:gd name="connsiteX12" fmla="*/ 777960 w 1078585"/>
              <a:gd name="connsiteY12" fmla="*/ 438412 h 475990"/>
              <a:gd name="connsiteX13" fmla="*/ 1078585 w 1078585"/>
              <a:gd name="connsiteY13" fmla="*/ 450938 h 475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8585" h="475990">
                <a:moveTo>
                  <a:pt x="978377" y="12527"/>
                </a:moveTo>
                <a:cubicBezTo>
                  <a:pt x="641030" y="2304"/>
                  <a:pt x="574506" y="-9624"/>
                  <a:pt x="264393" y="12527"/>
                </a:cubicBezTo>
                <a:cubicBezTo>
                  <a:pt x="244787" y="13927"/>
                  <a:pt x="144542" y="46499"/>
                  <a:pt x="139133" y="50105"/>
                </a:cubicBezTo>
                <a:cubicBezTo>
                  <a:pt x="126607" y="58456"/>
                  <a:pt x="113120" y="65519"/>
                  <a:pt x="101555" y="75157"/>
                </a:cubicBezTo>
                <a:cubicBezTo>
                  <a:pt x="5109" y="155529"/>
                  <a:pt x="119698" y="75588"/>
                  <a:pt x="26399" y="137787"/>
                </a:cubicBezTo>
                <a:cubicBezTo>
                  <a:pt x="18048" y="150313"/>
                  <a:pt x="2348" y="160344"/>
                  <a:pt x="1347" y="175365"/>
                </a:cubicBezTo>
                <a:cubicBezTo>
                  <a:pt x="-1997" y="225531"/>
                  <a:pt x="417" y="277234"/>
                  <a:pt x="13873" y="325677"/>
                </a:cubicBezTo>
                <a:cubicBezTo>
                  <a:pt x="24606" y="364314"/>
                  <a:pt x="62786" y="408655"/>
                  <a:pt x="101555" y="425886"/>
                </a:cubicBezTo>
                <a:cubicBezTo>
                  <a:pt x="125686" y="436611"/>
                  <a:pt x="151659" y="442587"/>
                  <a:pt x="176711" y="450938"/>
                </a:cubicBezTo>
                <a:cubicBezTo>
                  <a:pt x="269886" y="481996"/>
                  <a:pt x="201119" y="462523"/>
                  <a:pt x="389654" y="475990"/>
                </a:cubicBezTo>
                <a:cubicBezTo>
                  <a:pt x="468985" y="471815"/>
                  <a:pt x="548533" y="470656"/>
                  <a:pt x="627648" y="463464"/>
                </a:cubicBezTo>
                <a:cubicBezTo>
                  <a:pt x="640797" y="462269"/>
                  <a:pt x="652202" y="453109"/>
                  <a:pt x="665226" y="450938"/>
                </a:cubicBezTo>
                <a:cubicBezTo>
                  <a:pt x="702521" y="444722"/>
                  <a:pt x="740382" y="442587"/>
                  <a:pt x="777960" y="438412"/>
                </a:cubicBezTo>
                <a:cubicBezTo>
                  <a:pt x="878161" y="442769"/>
                  <a:pt x="978290" y="450938"/>
                  <a:pt x="1078585" y="450938"/>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3" name="Полилиния 2"/>
          <p:cNvSpPr/>
          <p:nvPr/>
        </p:nvSpPr>
        <p:spPr>
          <a:xfrm>
            <a:off x="-150813" y="3068638"/>
            <a:ext cx="1190626" cy="588962"/>
          </a:xfrm>
          <a:custGeom>
            <a:avLst/>
            <a:gdLst>
              <a:gd name="connsiteX0" fmla="*/ 125260 w 1190355"/>
              <a:gd name="connsiteY0" fmla="*/ 0 h 588723"/>
              <a:gd name="connsiteX1" fmla="*/ 225468 w 1190355"/>
              <a:gd name="connsiteY1" fmla="*/ 25052 h 588723"/>
              <a:gd name="connsiteX2" fmla="*/ 263046 w 1190355"/>
              <a:gd name="connsiteY2" fmla="*/ 50104 h 588723"/>
              <a:gd name="connsiteX3" fmla="*/ 288098 w 1190355"/>
              <a:gd name="connsiteY3" fmla="*/ 87682 h 588723"/>
              <a:gd name="connsiteX4" fmla="*/ 325676 w 1190355"/>
              <a:gd name="connsiteY4" fmla="*/ 162838 h 588723"/>
              <a:gd name="connsiteX5" fmla="*/ 350728 w 1190355"/>
              <a:gd name="connsiteY5" fmla="*/ 300624 h 588723"/>
              <a:gd name="connsiteX6" fmla="*/ 363254 w 1190355"/>
              <a:gd name="connsiteY6" fmla="*/ 338202 h 588723"/>
              <a:gd name="connsiteX7" fmla="*/ 388307 w 1190355"/>
              <a:gd name="connsiteY7" fmla="*/ 363255 h 588723"/>
              <a:gd name="connsiteX8" fmla="*/ 450937 w 1190355"/>
              <a:gd name="connsiteY8" fmla="*/ 425885 h 588723"/>
              <a:gd name="connsiteX9" fmla="*/ 526093 w 1190355"/>
              <a:gd name="connsiteY9" fmla="*/ 438411 h 588723"/>
              <a:gd name="connsiteX10" fmla="*/ 914400 w 1190355"/>
              <a:gd name="connsiteY10" fmla="*/ 400833 h 588723"/>
              <a:gd name="connsiteX11" fmla="*/ 951978 w 1190355"/>
              <a:gd name="connsiteY11" fmla="*/ 388307 h 588723"/>
              <a:gd name="connsiteX12" fmla="*/ 1014608 w 1190355"/>
              <a:gd name="connsiteY12" fmla="*/ 338202 h 588723"/>
              <a:gd name="connsiteX13" fmla="*/ 1089764 w 1190355"/>
              <a:gd name="connsiteY13" fmla="*/ 288098 h 588723"/>
              <a:gd name="connsiteX14" fmla="*/ 1127342 w 1190355"/>
              <a:gd name="connsiteY14" fmla="*/ 263046 h 588723"/>
              <a:gd name="connsiteX15" fmla="*/ 1164920 w 1190355"/>
              <a:gd name="connsiteY15" fmla="*/ 275572 h 588723"/>
              <a:gd name="connsiteX16" fmla="*/ 1177446 w 1190355"/>
              <a:gd name="connsiteY16" fmla="*/ 375781 h 588723"/>
              <a:gd name="connsiteX17" fmla="*/ 1164920 w 1190355"/>
              <a:gd name="connsiteY17" fmla="*/ 413359 h 588723"/>
              <a:gd name="connsiteX18" fmla="*/ 1127342 w 1190355"/>
              <a:gd name="connsiteY18" fmla="*/ 425885 h 588723"/>
              <a:gd name="connsiteX19" fmla="*/ 1089764 w 1190355"/>
              <a:gd name="connsiteY19" fmla="*/ 450937 h 588723"/>
              <a:gd name="connsiteX20" fmla="*/ 1052186 w 1190355"/>
              <a:gd name="connsiteY20" fmla="*/ 463463 h 588723"/>
              <a:gd name="connsiteX21" fmla="*/ 1014608 w 1190355"/>
              <a:gd name="connsiteY21" fmla="*/ 488515 h 588723"/>
              <a:gd name="connsiteX22" fmla="*/ 939452 w 1190355"/>
              <a:gd name="connsiteY22" fmla="*/ 513567 h 588723"/>
              <a:gd name="connsiteX23" fmla="*/ 901874 w 1190355"/>
              <a:gd name="connsiteY23" fmla="*/ 538619 h 588723"/>
              <a:gd name="connsiteX24" fmla="*/ 864296 w 1190355"/>
              <a:gd name="connsiteY24" fmla="*/ 551145 h 588723"/>
              <a:gd name="connsiteX25" fmla="*/ 688931 w 1190355"/>
              <a:gd name="connsiteY25" fmla="*/ 588723 h 588723"/>
              <a:gd name="connsiteX26" fmla="*/ 475989 w 1190355"/>
              <a:gd name="connsiteY26" fmla="*/ 576197 h 588723"/>
              <a:gd name="connsiteX27" fmla="*/ 425885 w 1190355"/>
              <a:gd name="connsiteY27" fmla="*/ 563671 h 588723"/>
              <a:gd name="connsiteX28" fmla="*/ 275572 w 1190355"/>
              <a:gd name="connsiteY28" fmla="*/ 551145 h 588723"/>
              <a:gd name="connsiteX29" fmla="*/ 200416 w 1190355"/>
              <a:gd name="connsiteY29" fmla="*/ 538619 h 588723"/>
              <a:gd name="connsiteX30" fmla="*/ 100208 w 1190355"/>
              <a:gd name="connsiteY30" fmla="*/ 526093 h 588723"/>
              <a:gd name="connsiteX31" fmla="*/ 0 w 1190355"/>
              <a:gd name="connsiteY31" fmla="*/ 513567 h 58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90355" h="588723">
                <a:moveTo>
                  <a:pt x="125260" y="0"/>
                </a:moveTo>
                <a:cubicBezTo>
                  <a:pt x="149081" y="4764"/>
                  <a:pt x="199790" y="12213"/>
                  <a:pt x="225468" y="25052"/>
                </a:cubicBezTo>
                <a:cubicBezTo>
                  <a:pt x="238933" y="31785"/>
                  <a:pt x="250520" y="41753"/>
                  <a:pt x="263046" y="50104"/>
                </a:cubicBezTo>
                <a:cubicBezTo>
                  <a:pt x="271397" y="62630"/>
                  <a:pt x="281365" y="74217"/>
                  <a:pt x="288098" y="87682"/>
                </a:cubicBezTo>
                <a:cubicBezTo>
                  <a:pt x="339958" y="191402"/>
                  <a:pt x="253880" y="55145"/>
                  <a:pt x="325676" y="162838"/>
                </a:cubicBezTo>
                <a:cubicBezTo>
                  <a:pt x="331260" y="196341"/>
                  <a:pt x="341975" y="265610"/>
                  <a:pt x="350728" y="300624"/>
                </a:cubicBezTo>
                <a:cubicBezTo>
                  <a:pt x="353930" y="313433"/>
                  <a:pt x="356461" y="326880"/>
                  <a:pt x="363254" y="338202"/>
                </a:cubicBezTo>
                <a:cubicBezTo>
                  <a:pt x="369330" y="348329"/>
                  <a:pt x="380929" y="354033"/>
                  <a:pt x="388307" y="363255"/>
                </a:cubicBezTo>
                <a:cubicBezTo>
                  <a:pt x="412600" y="393621"/>
                  <a:pt x="409943" y="412220"/>
                  <a:pt x="450937" y="425885"/>
                </a:cubicBezTo>
                <a:cubicBezTo>
                  <a:pt x="475031" y="433916"/>
                  <a:pt x="501041" y="434236"/>
                  <a:pt x="526093" y="438411"/>
                </a:cubicBezTo>
                <a:cubicBezTo>
                  <a:pt x="865630" y="424830"/>
                  <a:pt x="740138" y="458920"/>
                  <a:pt x="914400" y="400833"/>
                </a:cubicBezTo>
                <a:cubicBezTo>
                  <a:pt x="926926" y="396658"/>
                  <a:pt x="940992" y="395631"/>
                  <a:pt x="951978" y="388307"/>
                </a:cubicBezTo>
                <a:cubicBezTo>
                  <a:pt x="1135894" y="265696"/>
                  <a:pt x="871821" y="445294"/>
                  <a:pt x="1014608" y="338202"/>
                </a:cubicBezTo>
                <a:cubicBezTo>
                  <a:pt x="1038695" y="320137"/>
                  <a:pt x="1064712" y="304799"/>
                  <a:pt x="1089764" y="288098"/>
                </a:cubicBezTo>
                <a:lnTo>
                  <a:pt x="1127342" y="263046"/>
                </a:lnTo>
                <a:cubicBezTo>
                  <a:pt x="1139868" y="267221"/>
                  <a:pt x="1154610" y="267324"/>
                  <a:pt x="1164920" y="275572"/>
                </a:cubicBezTo>
                <a:cubicBezTo>
                  <a:pt x="1204877" y="307538"/>
                  <a:pt x="1188547" y="331378"/>
                  <a:pt x="1177446" y="375781"/>
                </a:cubicBezTo>
                <a:cubicBezTo>
                  <a:pt x="1174244" y="388590"/>
                  <a:pt x="1174256" y="404023"/>
                  <a:pt x="1164920" y="413359"/>
                </a:cubicBezTo>
                <a:cubicBezTo>
                  <a:pt x="1155584" y="422695"/>
                  <a:pt x="1139152" y="419980"/>
                  <a:pt x="1127342" y="425885"/>
                </a:cubicBezTo>
                <a:cubicBezTo>
                  <a:pt x="1113877" y="432618"/>
                  <a:pt x="1103229" y="444204"/>
                  <a:pt x="1089764" y="450937"/>
                </a:cubicBezTo>
                <a:cubicBezTo>
                  <a:pt x="1077954" y="456842"/>
                  <a:pt x="1063996" y="457558"/>
                  <a:pt x="1052186" y="463463"/>
                </a:cubicBezTo>
                <a:cubicBezTo>
                  <a:pt x="1038721" y="470196"/>
                  <a:pt x="1028365" y="482401"/>
                  <a:pt x="1014608" y="488515"/>
                </a:cubicBezTo>
                <a:cubicBezTo>
                  <a:pt x="990477" y="499240"/>
                  <a:pt x="961424" y="498919"/>
                  <a:pt x="939452" y="513567"/>
                </a:cubicBezTo>
                <a:cubicBezTo>
                  <a:pt x="926926" y="521918"/>
                  <a:pt x="915339" y="531886"/>
                  <a:pt x="901874" y="538619"/>
                </a:cubicBezTo>
                <a:cubicBezTo>
                  <a:pt x="890064" y="544524"/>
                  <a:pt x="877034" y="547671"/>
                  <a:pt x="864296" y="551145"/>
                </a:cubicBezTo>
                <a:cubicBezTo>
                  <a:pt x="766202" y="577898"/>
                  <a:pt x="778315" y="573826"/>
                  <a:pt x="688931" y="588723"/>
                </a:cubicBezTo>
                <a:cubicBezTo>
                  <a:pt x="617950" y="584548"/>
                  <a:pt x="546772" y="582938"/>
                  <a:pt x="475989" y="576197"/>
                </a:cubicBezTo>
                <a:cubicBezTo>
                  <a:pt x="458851" y="574565"/>
                  <a:pt x="442967" y="565806"/>
                  <a:pt x="425885" y="563671"/>
                </a:cubicBezTo>
                <a:cubicBezTo>
                  <a:pt x="375995" y="557435"/>
                  <a:pt x="325676" y="555320"/>
                  <a:pt x="275572" y="551145"/>
                </a:cubicBezTo>
                <a:cubicBezTo>
                  <a:pt x="250520" y="546970"/>
                  <a:pt x="225558" y="542211"/>
                  <a:pt x="200416" y="538619"/>
                </a:cubicBezTo>
                <a:cubicBezTo>
                  <a:pt x="167092" y="533858"/>
                  <a:pt x="133413" y="531627"/>
                  <a:pt x="100208" y="526093"/>
                </a:cubicBezTo>
                <a:cubicBezTo>
                  <a:pt x="748" y="509516"/>
                  <a:pt x="99483" y="513567"/>
                  <a:pt x="0" y="513567"/>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4" name="Полилиния 3"/>
          <p:cNvSpPr/>
          <p:nvPr/>
        </p:nvSpPr>
        <p:spPr>
          <a:xfrm>
            <a:off x="5861050" y="701675"/>
            <a:ext cx="3382963" cy="1539875"/>
          </a:xfrm>
          <a:custGeom>
            <a:avLst/>
            <a:gdLst>
              <a:gd name="connsiteX0" fmla="*/ 2593867 w 3383007"/>
              <a:gd name="connsiteY0" fmla="*/ 150312 h 1540701"/>
              <a:gd name="connsiteX1" fmla="*/ 2506185 w 3383007"/>
              <a:gd name="connsiteY1" fmla="*/ 263046 h 1540701"/>
              <a:gd name="connsiteX2" fmla="*/ 2456081 w 3383007"/>
              <a:gd name="connsiteY2" fmla="*/ 338202 h 1540701"/>
              <a:gd name="connsiteX3" fmla="*/ 2418503 w 3383007"/>
              <a:gd name="connsiteY3" fmla="*/ 450937 h 1540701"/>
              <a:gd name="connsiteX4" fmla="*/ 2405977 w 3383007"/>
              <a:gd name="connsiteY4" fmla="*/ 488515 h 1540701"/>
              <a:gd name="connsiteX5" fmla="*/ 2380925 w 3383007"/>
              <a:gd name="connsiteY5" fmla="*/ 526093 h 1540701"/>
              <a:gd name="connsiteX6" fmla="*/ 2355873 w 3383007"/>
              <a:gd name="connsiteY6" fmla="*/ 601249 h 1540701"/>
              <a:gd name="connsiteX7" fmla="*/ 2343347 w 3383007"/>
              <a:gd name="connsiteY7" fmla="*/ 638827 h 1540701"/>
              <a:gd name="connsiteX8" fmla="*/ 2318295 w 3383007"/>
              <a:gd name="connsiteY8" fmla="*/ 713983 h 1540701"/>
              <a:gd name="connsiteX9" fmla="*/ 2305769 w 3383007"/>
              <a:gd name="connsiteY9" fmla="*/ 751561 h 1540701"/>
              <a:gd name="connsiteX10" fmla="*/ 2255665 w 3383007"/>
              <a:gd name="connsiteY10" fmla="*/ 951978 h 1540701"/>
              <a:gd name="connsiteX11" fmla="*/ 2230613 w 3383007"/>
              <a:gd name="connsiteY11" fmla="*/ 989556 h 1540701"/>
              <a:gd name="connsiteX12" fmla="*/ 2218087 w 3383007"/>
              <a:gd name="connsiteY12" fmla="*/ 1027134 h 1540701"/>
              <a:gd name="connsiteX13" fmla="*/ 2130404 w 3383007"/>
              <a:gd name="connsiteY13" fmla="*/ 1127342 h 1540701"/>
              <a:gd name="connsiteX14" fmla="*/ 2117878 w 3383007"/>
              <a:gd name="connsiteY14" fmla="*/ 1164920 h 1540701"/>
              <a:gd name="connsiteX15" fmla="*/ 2080300 w 3383007"/>
              <a:gd name="connsiteY15" fmla="*/ 1189972 h 1540701"/>
              <a:gd name="connsiteX16" fmla="*/ 1967566 w 3383007"/>
              <a:gd name="connsiteY16" fmla="*/ 1277654 h 1540701"/>
              <a:gd name="connsiteX17" fmla="*/ 1892410 w 3383007"/>
              <a:gd name="connsiteY17" fmla="*/ 1327758 h 1540701"/>
              <a:gd name="connsiteX18" fmla="*/ 1854832 w 3383007"/>
              <a:gd name="connsiteY18" fmla="*/ 1352810 h 1540701"/>
              <a:gd name="connsiteX19" fmla="*/ 1829780 w 3383007"/>
              <a:gd name="connsiteY19" fmla="*/ 1377863 h 1540701"/>
              <a:gd name="connsiteX20" fmla="*/ 1754624 w 3383007"/>
              <a:gd name="connsiteY20" fmla="*/ 1402915 h 1540701"/>
              <a:gd name="connsiteX21" fmla="*/ 1717046 w 3383007"/>
              <a:gd name="connsiteY21" fmla="*/ 1415441 h 1540701"/>
              <a:gd name="connsiteX22" fmla="*/ 1604311 w 3383007"/>
              <a:gd name="connsiteY22" fmla="*/ 1453019 h 1540701"/>
              <a:gd name="connsiteX23" fmla="*/ 1566733 w 3383007"/>
              <a:gd name="connsiteY23" fmla="*/ 1465545 h 1540701"/>
              <a:gd name="connsiteX24" fmla="*/ 1529155 w 3383007"/>
              <a:gd name="connsiteY24" fmla="*/ 1478071 h 1540701"/>
              <a:gd name="connsiteX25" fmla="*/ 1441473 w 3383007"/>
              <a:gd name="connsiteY25" fmla="*/ 1490597 h 1540701"/>
              <a:gd name="connsiteX26" fmla="*/ 1316213 w 3383007"/>
              <a:gd name="connsiteY26" fmla="*/ 1515649 h 1540701"/>
              <a:gd name="connsiteX27" fmla="*/ 1015588 w 3383007"/>
              <a:gd name="connsiteY27" fmla="*/ 1540701 h 1540701"/>
              <a:gd name="connsiteX28" fmla="*/ 614755 w 3383007"/>
              <a:gd name="connsiteY28" fmla="*/ 1528175 h 1540701"/>
              <a:gd name="connsiteX29" fmla="*/ 552125 w 3383007"/>
              <a:gd name="connsiteY29" fmla="*/ 1515649 h 1540701"/>
              <a:gd name="connsiteX30" fmla="*/ 464443 w 3383007"/>
              <a:gd name="connsiteY30" fmla="*/ 1503123 h 1540701"/>
              <a:gd name="connsiteX31" fmla="*/ 389287 w 3383007"/>
              <a:gd name="connsiteY31" fmla="*/ 1478071 h 1540701"/>
              <a:gd name="connsiteX32" fmla="*/ 351709 w 3383007"/>
              <a:gd name="connsiteY32" fmla="*/ 1465545 h 1540701"/>
              <a:gd name="connsiteX33" fmla="*/ 314131 w 3383007"/>
              <a:gd name="connsiteY33" fmla="*/ 1440493 h 1540701"/>
              <a:gd name="connsiteX34" fmla="*/ 201396 w 3383007"/>
              <a:gd name="connsiteY34" fmla="*/ 1390389 h 1540701"/>
              <a:gd name="connsiteX35" fmla="*/ 113714 w 3383007"/>
              <a:gd name="connsiteY35" fmla="*/ 1277654 h 1540701"/>
              <a:gd name="connsiteX36" fmla="*/ 26032 w 3383007"/>
              <a:gd name="connsiteY36" fmla="*/ 1164920 h 1540701"/>
              <a:gd name="connsiteX37" fmla="*/ 980 w 3383007"/>
              <a:gd name="connsiteY37" fmla="*/ 1089764 h 1540701"/>
              <a:gd name="connsiteX38" fmla="*/ 38558 w 3383007"/>
              <a:gd name="connsiteY38" fmla="*/ 751561 h 1540701"/>
              <a:gd name="connsiteX39" fmla="*/ 63610 w 3383007"/>
              <a:gd name="connsiteY39" fmla="*/ 713983 h 1540701"/>
              <a:gd name="connsiteX40" fmla="*/ 101188 w 3383007"/>
              <a:gd name="connsiteY40" fmla="*/ 688931 h 1540701"/>
              <a:gd name="connsiteX41" fmla="*/ 138766 w 3383007"/>
              <a:gd name="connsiteY41" fmla="*/ 613775 h 1540701"/>
              <a:gd name="connsiteX42" fmla="*/ 213922 w 3383007"/>
              <a:gd name="connsiteY42" fmla="*/ 551145 h 1540701"/>
              <a:gd name="connsiteX43" fmla="*/ 276552 w 3383007"/>
              <a:gd name="connsiteY43" fmla="*/ 501041 h 1540701"/>
              <a:gd name="connsiteX44" fmla="*/ 326657 w 3383007"/>
              <a:gd name="connsiteY44" fmla="*/ 450937 h 1540701"/>
              <a:gd name="connsiteX45" fmla="*/ 389287 w 3383007"/>
              <a:gd name="connsiteY45" fmla="*/ 400832 h 1540701"/>
              <a:gd name="connsiteX46" fmla="*/ 426865 w 3383007"/>
              <a:gd name="connsiteY46" fmla="*/ 388306 h 1540701"/>
              <a:gd name="connsiteX47" fmla="*/ 464443 w 3383007"/>
              <a:gd name="connsiteY47" fmla="*/ 363254 h 1540701"/>
              <a:gd name="connsiteX48" fmla="*/ 502021 w 3383007"/>
              <a:gd name="connsiteY48" fmla="*/ 350728 h 1540701"/>
              <a:gd name="connsiteX49" fmla="*/ 539599 w 3383007"/>
              <a:gd name="connsiteY49" fmla="*/ 325676 h 1540701"/>
              <a:gd name="connsiteX50" fmla="*/ 577177 w 3383007"/>
              <a:gd name="connsiteY50" fmla="*/ 313150 h 1540701"/>
              <a:gd name="connsiteX51" fmla="*/ 614755 w 3383007"/>
              <a:gd name="connsiteY51" fmla="*/ 288098 h 1540701"/>
              <a:gd name="connsiteX52" fmla="*/ 652333 w 3383007"/>
              <a:gd name="connsiteY52" fmla="*/ 275572 h 1540701"/>
              <a:gd name="connsiteX53" fmla="*/ 689911 w 3383007"/>
              <a:gd name="connsiteY53" fmla="*/ 250520 h 1540701"/>
              <a:gd name="connsiteX54" fmla="*/ 765067 w 3383007"/>
              <a:gd name="connsiteY54" fmla="*/ 225468 h 1540701"/>
              <a:gd name="connsiteX55" fmla="*/ 840224 w 3383007"/>
              <a:gd name="connsiteY55" fmla="*/ 200416 h 1540701"/>
              <a:gd name="connsiteX56" fmla="*/ 877802 w 3383007"/>
              <a:gd name="connsiteY56" fmla="*/ 187890 h 1540701"/>
              <a:gd name="connsiteX57" fmla="*/ 915380 w 3383007"/>
              <a:gd name="connsiteY57" fmla="*/ 175364 h 1540701"/>
              <a:gd name="connsiteX58" fmla="*/ 990536 w 3383007"/>
              <a:gd name="connsiteY58" fmla="*/ 162838 h 1540701"/>
              <a:gd name="connsiteX59" fmla="*/ 1065692 w 3383007"/>
              <a:gd name="connsiteY59" fmla="*/ 137786 h 1540701"/>
              <a:gd name="connsiteX60" fmla="*/ 1228531 w 3383007"/>
              <a:gd name="connsiteY60" fmla="*/ 112734 h 1540701"/>
              <a:gd name="connsiteX61" fmla="*/ 1366317 w 3383007"/>
              <a:gd name="connsiteY61" fmla="*/ 87682 h 1540701"/>
              <a:gd name="connsiteX62" fmla="*/ 1428947 w 3383007"/>
              <a:gd name="connsiteY62" fmla="*/ 75156 h 1540701"/>
              <a:gd name="connsiteX63" fmla="*/ 1541681 w 3383007"/>
              <a:gd name="connsiteY63" fmla="*/ 62630 h 1540701"/>
              <a:gd name="connsiteX64" fmla="*/ 1641889 w 3383007"/>
              <a:gd name="connsiteY64" fmla="*/ 37578 h 1540701"/>
              <a:gd name="connsiteX65" fmla="*/ 1767150 w 3383007"/>
              <a:gd name="connsiteY65" fmla="*/ 25052 h 1540701"/>
              <a:gd name="connsiteX66" fmla="*/ 1929988 w 3383007"/>
              <a:gd name="connsiteY66" fmla="*/ 0 h 1540701"/>
              <a:gd name="connsiteX67" fmla="*/ 2343347 w 3383007"/>
              <a:gd name="connsiteY67" fmla="*/ 12526 h 1540701"/>
              <a:gd name="connsiteX68" fmla="*/ 2380925 w 3383007"/>
              <a:gd name="connsiteY68" fmla="*/ 25052 h 1540701"/>
              <a:gd name="connsiteX69" fmla="*/ 2493659 w 3383007"/>
              <a:gd name="connsiteY69" fmla="*/ 50104 h 1540701"/>
              <a:gd name="connsiteX70" fmla="*/ 2556289 w 3383007"/>
              <a:gd name="connsiteY70" fmla="*/ 112734 h 1540701"/>
              <a:gd name="connsiteX71" fmla="*/ 2581341 w 3383007"/>
              <a:gd name="connsiteY71" fmla="*/ 150312 h 1540701"/>
              <a:gd name="connsiteX72" fmla="*/ 2907018 w 3383007"/>
              <a:gd name="connsiteY72" fmla="*/ 162838 h 1540701"/>
              <a:gd name="connsiteX73" fmla="*/ 3007226 w 3383007"/>
              <a:gd name="connsiteY73" fmla="*/ 175364 h 1540701"/>
              <a:gd name="connsiteX74" fmla="*/ 3383007 w 3383007"/>
              <a:gd name="connsiteY74" fmla="*/ 187890 h 154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383007" h="1540701">
                <a:moveTo>
                  <a:pt x="2593867" y="150312"/>
                </a:moveTo>
                <a:cubicBezTo>
                  <a:pt x="2458268" y="231671"/>
                  <a:pt x="2593521" y="132042"/>
                  <a:pt x="2506185" y="263046"/>
                </a:cubicBezTo>
                <a:cubicBezTo>
                  <a:pt x="2489484" y="288098"/>
                  <a:pt x="2465602" y="309638"/>
                  <a:pt x="2456081" y="338202"/>
                </a:cubicBezTo>
                <a:lnTo>
                  <a:pt x="2418503" y="450937"/>
                </a:lnTo>
                <a:cubicBezTo>
                  <a:pt x="2414328" y="463463"/>
                  <a:pt x="2413301" y="477529"/>
                  <a:pt x="2405977" y="488515"/>
                </a:cubicBezTo>
                <a:cubicBezTo>
                  <a:pt x="2397626" y="501041"/>
                  <a:pt x="2387039" y="512336"/>
                  <a:pt x="2380925" y="526093"/>
                </a:cubicBezTo>
                <a:cubicBezTo>
                  <a:pt x="2370200" y="550224"/>
                  <a:pt x="2364224" y="576197"/>
                  <a:pt x="2355873" y="601249"/>
                </a:cubicBezTo>
                <a:lnTo>
                  <a:pt x="2343347" y="638827"/>
                </a:lnTo>
                <a:lnTo>
                  <a:pt x="2318295" y="713983"/>
                </a:lnTo>
                <a:cubicBezTo>
                  <a:pt x="2314120" y="726509"/>
                  <a:pt x="2308358" y="738614"/>
                  <a:pt x="2305769" y="751561"/>
                </a:cubicBezTo>
                <a:cubicBezTo>
                  <a:pt x="2302156" y="769628"/>
                  <a:pt x="2277674" y="918964"/>
                  <a:pt x="2255665" y="951978"/>
                </a:cubicBezTo>
                <a:cubicBezTo>
                  <a:pt x="2247314" y="964504"/>
                  <a:pt x="2237346" y="976091"/>
                  <a:pt x="2230613" y="989556"/>
                </a:cubicBezTo>
                <a:cubicBezTo>
                  <a:pt x="2224708" y="1001366"/>
                  <a:pt x="2224499" y="1015592"/>
                  <a:pt x="2218087" y="1027134"/>
                </a:cubicBezTo>
                <a:cubicBezTo>
                  <a:pt x="2175105" y="1104501"/>
                  <a:pt x="2185299" y="1090747"/>
                  <a:pt x="2130404" y="1127342"/>
                </a:cubicBezTo>
                <a:cubicBezTo>
                  <a:pt x="2126229" y="1139868"/>
                  <a:pt x="2126126" y="1154610"/>
                  <a:pt x="2117878" y="1164920"/>
                </a:cubicBezTo>
                <a:cubicBezTo>
                  <a:pt x="2108474" y="1176675"/>
                  <a:pt x="2091865" y="1180334"/>
                  <a:pt x="2080300" y="1189972"/>
                </a:cubicBezTo>
                <a:cubicBezTo>
                  <a:pt x="1962564" y="1288086"/>
                  <a:pt x="2157518" y="1151019"/>
                  <a:pt x="1967566" y="1277654"/>
                </a:cubicBezTo>
                <a:lnTo>
                  <a:pt x="1892410" y="1327758"/>
                </a:lnTo>
                <a:cubicBezTo>
                  <a:pt x="1879884" y="1336109"/>
                  <a:pt x="1865477" y="1342165"/>
                  <a:pt x="1854832" y="1352810"/>
                </a:cubicBezTo>
                <a:cubicBezTo>
                  <a:pt x="1846481" y="1361161"/>
                  <a:pt x="1840343" y="1372581"/>
                  <a:pt x="1829780" y="1377863"/>
                </a:cubicBezTo>
                <a:cubicBezTo>
                  <a:pt x="1806161" y="1389673"/>
                  <a:pt x="1779676" y="1394564"/>
                  <a:pt x="1754624" y="1402915"/>
                </a:cubicBezTo>
                <a:lnTo>
                  <a:pt x="1717046" y="1415441"/>
                </a:lnTo>
                <a:lnTo>
                  <a:pt x="1604311" y="1453019"/>
                </a:lnTo>
                <a:lnTo>
                  <a:pt x="1566733" y="1465545"/>
                </a:lnTo>
                <a:cubicBezTo>
                  <a:pt x="1554207" y="1469720"/>
                  <a:pt x="1542226" y="1476204"/>
                  <a:pt x="1529155" y="1478071"/>
                </a:cubicBezTo>
                <a:lnTo>
                  <a:pt x="1441473" y="1490597"/>
                </a:lnTo>
                <a:cubicBezTo>
                  <a:pt x="1378032" y="1511744"/>
                  <a:pt x="1412168" y="1502855"/>
                  <a:pt x="1316213" y="1515649"/>
                </a:cubicBezTo>
                <a:cubicBezTo>
                  <a:pt x="1169190" y="1535252"/>
                  <a:pt x="1210619" y="1528512"/>
                  <a:pt x="1015588" y="1540701"/>
                </a:cubicBezTo>
                <a:cubicBezTo>
                  <a:pt x="881977" y="1536526"/>
                  <a:pt x="748236" y="1535390"/>
                  <a:pt x="614755" y="1528175"/>
                </a:cubicBezTo>
                <a:cubicBezTo>
                  <a:pt x="593496" y="1527026"/>
                  <a:pt x="573125" y="1519149"/>
                  <a:pt x="552125" y="1515649"/>
                </a:cubicBezTo>
                <a:cubicBezTo>
                  <a:pt x="523003" y="1510795"/>
                  <a:pt x="493670" y="1507298"/>
                  <a:pt x="464443" y="1503123"/>
                </a:cubicBezTo>
                <a:lnTo>
                  <a:pt x="389287" y="1478071"/>
                </a:lnTo>
                <a:cubicBezTo>
                  <a:pt x="376761" y="1473896"/>
                  <a:pt x="362695" y="1472869"/>
                  <a:pt x="351709" y="1465545"/>
                </a:cubicBezTo>
                <a:cubicBezTo>
                  <a:pt x="339183" y="1457194"/>
                  <a:pt x="327888" y="1446607"/>
                  <a:pt x="314131" y="1440493"/>
                </a:cubicBezTo>
                <a:cubicBezTo>
                  <a:pt x="243909" y="1409284"/>
                  <a:pt x="249991" y="1430886"/>
                  <a:pt x="201396" y="1390389"/>
                </a:cubicBezTo>
                <a:cubicBezTo>
                  <a:pt x="95616" y="1302237"/>
                  <a:pt x="253379" y="1417319"/>
                  <a:pt x="113714" y="1277654"/>
                </a:cubicBezTo>
                <a:cubicBezTo>
                  <a:pt x="81291" y="1245231"/>
                  <a:pt x="41015" y="1209868"/>
                  <a:pt x="26032" y="1164920"/>
                </a:cubicBezTo>
                <a:lnTo>
                  <a:pt x="980" y="1089764"/>
                </a:lnTo>
                <a:cubicBezTo>
                  <a:pt x="1258" y="1083925"/>
                  <a:pt x="-10191" y="824684"/>
                  <a:pt x="38558" y="751561"/>
                </a:cubicBezTo>
                <a:cubicBezTo>
                  <a:pt x="46909" y="739035"/>
                  <a:pt x="52965" y="724628"/>
                  <a:pt x="63610" y="713983"/>
                </a:cubicBezTo>
                <a:cubicBezTo>
                  <a:pt x="74255" y="703338"/>
                  <a:pt x="88662" y="697282"/>
                  <a:pt x="101188" y="688931"/>
                </a:cubicBezTo>
                <a:cubicBezTo>
                  <a:pt x="111376" y="658368"/>
                  <a:pt x="114484" y="638057"/>
                  <a:pt x="138766" y="613775"/>
                </a:cubicBezTo>
                <a:cubicBezTo>
                  <a:pt x="237297" y="515244"/>
                  <a:pt x="111319" y="674268"/>
                  <a:pt x="213922" y="551145"/>
                </a:cubicBezTo>
                <a:cubicBezTo>
                  <a:pt x="257505" y="498845"/>
                  <a:pt x="214863" y="521604"/>
                  <a:pt x="276552" y="501041"/>
                </a:cubicBezTo>
                <a:cubicBezTo>
                  <a:pt x="298821" y="434234"/>
                  <a:pt x="270984" y="484341"/>
                  <a:pt x="326657" y="450937"/>
                </a:cubicBezTo>
                <a:cubicBezTo>
                  <a:pt x="443168" y="381029"/>
                  <a:pt x="238866" y="476042"/>
                  <a:pt x="389287" y="400832"/>
                </a:cubicBezTo>
                <a:cubicBezTo>
                  <a:pt x="401097" y="394927"/>
                  <a:pt x="415055" y="394211"/>
                  <a:pt x="426865" y="388306"/>
                </a:cubicBezTo>
                <a:cubicBezTo>
                  <a:pt x="440330" y="381573"/>
                  <a:pt x="450978" y="369987"/>
                  <a:pt x="464443" y="363254"/>
                </a:cubicBezTo>
                <a:cubicBezTo>
                  <a:pt x="476253" y="357349"/>
                  <a:pt x="490211" y="356633"/>
                  <a:pt x="502021" y="350728"/>
                </a:cubicBezTo>
                <a:cubicBezTo>
                  <a:pt x="515486" y="343995"/>
                  <a:pt x="526134" y="332409"/>
                  <a:pt x="539599" y="325676"/>
                </a:cubicBezTo>
                <a:cubicBezTo>
                  <a:pt x="551409" y="319771"/>
                  <a:pt x="565367" y="319055"/>
                  <a:pt x="577177" y="313150"/>
                </a:cubicBezTo>
                <a:cubicBezTo>
                  <a:pt x="590642" y="306417"/>
                  <a:pt x="601290" y="294831"/>
                  <a:pt x="614755" y="288098"/>
                </a:cubicBezTo>
                <a:cubicBezTo>
                  <a:pt x="626565" y="282193"/>
                  <a:pt x="640523" y="281477"/>
                  <a:pt x="652333" y="275572"/>
                </a:cubicBezTo>
                <a:cubicBezTo>
                  <a:pt x="665798" y="268839"/>
                  <a:pt x="676154" y="256634"/>
                  <a:pt x="689911" y="250520"/>
                </a:cubicBezTo>
                <a:cubicBezTo>
                  <a:pt x="714042" y="239795"/>
                  <a:pt x="740015" y="233819"/>
                  <a:pt x="765067" y="225468"/>
                </a:cubicBezTo>
                <a:lnTo>
                  <a:pt x="840224" y="200416"/>
                </a:lnTo>
                <a:lnTo>
                  <a:pt x="877802" y="187890"/>
                </a:lnTo>
                <a:cubicBezTo>
                  <a:pt x="890328" y="183715"/>
                  <a:pt x="902356" y="177535"/>
                  <a:pt x="915380" y="175364"/>
                </a:cubicBezTo>
                <a:cubicBezTo>
                  <a:pt x="940432" y="171189"/>
                  <a:pt x="965897" y="168998"/>
                  <a:pt x="990536" y="162838"/>
                </a:cubicBezTo>
                <a:cubicBezTo>
                  <a:pt x="1016155" y="156433"/>
                  <a:pt x="1039644" y="142127"/>
                  <a:pt x="1065692" y="137786"/>
                </a:cubicBezTo>
                <a:cubicBezTo>
                  <a:pt x="1169971" y="120406"/>
                  <a:pt x="1115706" y="128852"/>
                  <a:pt x="1228531" y="112734"/>
                </a:cubicBezTo>
                <a:cubicBezTo>
                  <a:pt x="1305187" y="87182"/>
                  <a:pt x="1234797" y="107916"/>
                  <a:pt x="1366317" y="87682"/>
                </a:cubicBezTo>
                <a:cubicBezTo>
                  <a:pt x="1387360" y="84445"/>
                  <a:pt x="1407871" y="78167"/>
                  <a:pt x="1428947" y="75156"/>
                </a:cubicBezTo>
                <a:cubicBezTo>
                  <a:pt x="1466376" y="69809"/>
                  <a:pt x="1504103" y="66805"/>
                  <a:pt x="1541681" y="62630"/>
                </a:cubicBezTo>
                <a:cubicBezTo>
                  <a:pt x="1583833" y="48579"/>
                  <a:pt x="1591504" y="44296"/>
                  <a:pt x="1641889" y="37578"/>
                </a:cubicBezTo>
                <a:cubicBezTo>
                  <a:pt x="1683483" y="32032"/>
                  <a:pt x="1725445" y="29686"/>
                  <a:pt x="1767150" y="25052"/>
                </a:cubicBezTo>
                <a:cubicBezTo>
                  <a:pt x="1869525" y="13677"/>
                  <a:pt x="1846340" y="16730"/>
                  <a:pt x="1929988" y="0"/>
                </a:cubicBezTo>
                <a:cubicBezTo>
                  <a:pt x="2067774" y="4175"/>
                  <a:pt x="2205710" y="4879"/>
                  <a:pt x="2343347" y="12526"/>
                </a:cubicBezTo>
                <a:cubicBezTo>
                  <a:pt x="2356530" y="13258"/>
                  <a:pt x="2368036" y="22188"/>
                  <a:pt x="2380925" y="25052"/>
                </a:cubicBezTo>
                <a:cubicBezTo>
                  <a:pt x="2513195" y="54445"/>
                  <a:pt x="2409065" y="21906"/>
                  <a:pt x="2493659" y="50104"/>
                </a:cubicBezTo>
                <a:cubicBezTo>
                  <a:pt x="2560464" y="150312"/>
                  <a:pt x="2472782" y="29227"/>
                  <a:pt x="2556289" y="112734"/>
                </a:cubicBezTo>
                <a:cubicBezTo>
                  <a:pt x="2566934" y="123379"/>
                  <a:pt x="2566438" y="148183"/>
                  <a:pt x="2581341" y="150312"/>
                </a:cubicBezTo>
                <a:cubicBezTo>
                  <a:pt x="2688888" y="165676"/>
                  <a:pt x="2798459" y="158663"/>
                  <a:pt x="2907018" y="162838"/>
                </a:cubicBezTo>
                <a:cubicBezTo>
                  <a:pt x="2940421" y="167013"/>
                  <a:pt x="2973618" y="173444"/>
                  <a:pt x="3007226" y="175364"/>
                </a:cubicBezTo>
                <a:cubicBezTo>
                  <a:pt x="3234545" y="188354"/>
                  <a:pt x="3246319" y="187890"/>
                  <a:pt x="3383007" y="187890"/>
                </a:cubicBez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6" name="Полилиния 5"/>
          <p:cNvSpPr/>
          <p:nvPr/>
        </p:nvSpPr>
        <p:spPr>
          <a:xfrm>
            <a:off x="-12700" y="2479675"/>
            <a:ext cx="663575" cy="752475"/>
          </a:xfrm>
          <a:custGeom>
            <a:avLst/>
            <a:gdLst>
              <a:gd name="connsiteX0" fmla="*/ 0 w 663978"/>
              <a:gd name="connsiteY0" fmla="*/ 0 h 751562"/>
              <a:gd name="connsiteX1" fmla="*/ 62630 w 663978"/>
              <a:gd name="connsiteY1" fmla="*/ 25052 h 751562"/>
              <a:gd name="connsiteX2" fmla="*/ 100208 w 663978"/>
              <a:gd name="connsiteY2" fmla="*/ 50105 h 751562"/>
              <a:gd name="connsiteX3" fmla="*/ 137786 w 663978"/>
              <a:gd name="connsiteY3" fmla="*/ 62631 h 751562"/>
              <a:gd name="connsiteX4" fmla="*/ 175364 w 663978"/>
              <a:gd name="connsiteY4" fmla="*/ 87683 h 751562"/>
              <a:gd name="connsiteX5" fmla="*/ 250521 w 663978"/>
              <a:gd name="connsiteY5" fmla="*/ 112735 h 751562"/>
              <a:gd name="connsiteX6" fmla="*/ 288099 w 663978"/>
              <a:gd name="connsiteY6" fmla="*/ 137787 h 751562"/>
              <a:gd name="connsiteX7" fmla="*/ 325677 w 663978"/>
              <a:gd name="connsiteY7" fmla="*/ 150313 h 751562"/>
              <a:gd name="connsiteX8" fmla="*/ 363255 w 663978"/>
              <a:gd name="connsiteY8" fmla="*/ 187891 h 751562"/>
              <a:gd name="connsiteX9" fmla="*/ 438411 w 663978"/>
              <a:gd name="connsiteY9" fmla="*/ 212943 h 751562"/>
              <a:gd name="connsiteX10" fmla="*/ 488515 w 663978"/>
              <a:gd name="connsiteY10" fmla="*/ 275573 h 751562"/>
              <a:gd name="connsiteX11" fmla="*/ 501041 w 663978"/>
              <a:gd name="connsiteY11" fmla="*/ 313151 h 751562"/>
              <a:gd name="connsiteX12" fmla="*/ 526093 w 663978"/>
              <a:gd name="connsiteY12" fmla="*/ 350729 h 751562"/>
              <a:gd name="connsiteX13" fmla="*/ 551145 w 663978"/>
              <a:gd name="connsiteY13" fmla="*/ 425885 h 751562"/>
              <a:gd name="connsiteX14" fmla="*/ 588723 w 663978"/>
              <a:gd name="connsiteY14" fmla="*/ 538620 h 751562"/>
              <a:gd name="connsiteX15" fmla="*/ 601249 w 663978"/>
              <a:gd name="connsiteY15" fmla="*/ 576198 h 751562"/>
              <a:gd name="connsiteX16" fmla="*/ 613775 w 663978"/>
              <a:gd name="connsiteY16" fmla="*/ 613776 h 751562"/>
              <a:gd name="connsiteX17" fmla="*/ 651353 w 663978"/>
              <a:gd name="connsiteY17" fmla="*/ 638828 h 751562"/>
              <a:gd name="connsiteX18" fmla="*/ 663879 w 663978"/>
              <a:gd name="connsiteY18" fmla="*/ 751562 h 75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978" h="751562">
                <a:moveTo>
                  <a:pt x="0" y="0"/>
                </a:moveTo>
                <a:cubicBezTo>
                  <a:pt x="20877" y="8351"/>
                  <a:pt x="42519" y="14996"/>
                  <a:pt x="62630" y="25052"/>
                </a:cubicBezTo>
                <a:cubicBezTo>
                  <a:pt x="76095" y="31785"/>
                  <a:pt x="86743" y="43372"/>
                  <a:pt x="100208" y="50105"/>
                </a:cubicBezTo>
                <a:cubicBezTo>
                  <a:pt x="112018" y="56010"/>
                  <a:pt x="125976" y="56726"/>
                  <a:pt x="137786" y="62631"/>
                </a:cubicBezTo>
                <a:cubicBezTo>
                  <a:pt x="151251" y="69364"/>
                  <a:pt x="161607" y="81569"/>
                  <a:pt x="175364" y="87683"/>
                </a:cubicBezTo>
                <a:cubicBezTo>
                  <a:pt x="199495" y="98408"/>
                  <a:pt x="250521" y="112735"/>
                  <a:pt x="250521" y="112735"/>
                </a:cubicBezTo>
                <a:cubicBezTo>
                  <a:pt x="263047" y="121086"/>
                  <a:pt x="274634" y="131054"/>
                  <a:pt x="288099" y="137787"/>
                </a:cubicBezTo>
                <a:cubicBezTo>
                  <a:pt x="299909" y="143692"/>
                  <a:pt x="314691" y="142989"/>
                  <a:pt x="325677" y="150313"/>
                </a:cubicBezTo>
                <a:cubicBezTo>
                  <a:pt x="340416" y="160139"/>
                  <a:pt x="347770" y="179288"/>
                  <a:pt x="363255" y="187891"/>
                </a:cubicBezTo>
                <a:cubicBezTo>
                  <a:pt x="386339" y="200715"/>
                  <a:pt x="438411" y="212943"/>
                  <a:pt x="438411" y="212943"/>
                </a:cubicBezTo>
                <a:cubicBezTo>
                  <a:pt x="469895" y="307396"/>
                  <a:pt x="423763" y="194633"/>
                  <a:pt x="488515" y="275573"/>
                </a:cubicBezTo>
                <a:cubicBezTo>
                  <a:pt x="496763" y="285883"/>
                  <a:pt x="495136" y="301341"/>
                  <a:pt x="501041" y="313151"/>
                </a:cubicBezTo>
                <a:cubicBezTo>
                  <a:pt x="507774" y="326616"/>
                  <a:pt x="519979" y="336972"/>
                  <a:pt x="526093" y="350729"/>
                </a:cubicBezTo>
                <a:cubicBezTo>
                  <a:pt x="536818" y="374860"/>
                  <a:pt x="542794" y="400833"/>
                  <a:pt x="551145" y="425885"/>
                </a:cubicBezTo>
                <a:lnTo>
                  <a:pt x="588723" y="538620"/>
                </a:lnTo>
                <a:lnTo>
                  <a:pt x="601249" y="576198"/>
                </a:lnTo>
                <a:cubicBezTo>
                  <a:pt x="605424" y="588724"/>
                  <a:pt x="602789" y="606452"/>
                  <a:pt x="613775" y="613776"/>
                </a:cubicBezTo>
                <a:lnTo>
                  <a:pt x="651353" y="638828"/>
                </a:lnTo>
                <a:cubicBezTo>
                  <a:pt x="665938" y="726340"/>
                  <a:pt x="663879" y="688586"/>
                  <a:pt x="663879" y="751562"/>
                </a:cubicBezTo>
              </a:path>
            </a:pathLst>
          </a:custGeom>
          <a:noFill/>
          <a:ln w="38100">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7" name="Полилиния 6"/>
          <p:cNvSpPr/>
          <p:nvPr/>
        </p:nvSpPr>
        <p:spPr>
          <a:xfrm>
            <a:off x="5945188" y="1177925"/>
            <a:ext cx="2058987" cy="525463"/>
          </a:xfrm>
          <a:custGeom>
            <a:avLst/>
            <a:gdLst>
              <a:gd name="connsiteX0" fmla="*/ 504959 w 2058187"/>
              <a:gd name="connsiteY0" fmla="*/ 225468 h 526093"/>
              <a:gd name="connsiteX1" fmla="*/ 91600 w 2058187"/>
              <a:gd name="connsiteY1" fmla="*/ 225468 h 526093"/>
              <a:gd name="connsiteX2" fmla="*/ 54022 w 2058187"/>
              <a:gd name="connsiteY2" fmla="*/ 237994 h 526093"/>
              <a:gd name="connsiteX3" fmla="*/ 16444 w 2058187"/>
              <a:gd name="connsiteY3" fmla="*/ 263046 h 526093"/>
              <a:gd name="connsiteX4" fmla="*/ 16444 w 2058187"/>
              <a:gd name="connsiteY4" fmla="*/ 400832 h 526093"/>
              <a:gd name="connsiteX5" fmla="*/ 79074 w 2058187"/>
              <a:gd name="connsiteY5" fmla="*/ 450937 h 526093"/>
              <a:gd name="connsiteX6" fmla="*/ 104126 w 2058187"/>
              <a:gd name="connsiteY6" fmla="*/ 488515 h 526093"/>
              <a:gd name="connsiteX7" fmla="*/ 141704 w 2058187"/>
              <a:gd name="connsiteY7" fmla="*/ 501041 h 526093"/>
              <a:gd name="connsiteX8" fmla="*/ 179282 w 2058187"/>
              <a:gd name="connsiteY8" fmla="*/ 526093 h 526093"/>
              <a:gd name="connsiteX9" fmla="*/ 379699 w 2058187"/>
              <a:gd name="connsiteY9" fmla="*/ 513567 h 526093"/>
              <a:gd name="connsiteX10" fmla="*/ 479907 w 2058187"/>
              <a:gd name="connsiteY10" fmla="*/ 488515 h 526093"/>
              <a:gd name="connsiteX11" fmla="*/ 504959 w 2058187"/>
              <a:gd name="connsiteY11" fmla="*/ 288098 h 526093"/>
              <a:gd name="connsiteX12" fmla="*/ 479907 w 2058187"/>
              <a:gd name="connsiteY12" fmla="*/ 212942 h 526093"/>
              <a:gd name="connsiteX13" fmla="*/ 517485 w 2058187"/>
              <a:gd name="connsiteY13" fmla="*/ 187890 h 526093"/>
              <a:gd name="connsiteX14" fmla="*/ 542537 w 2058187"/>
              <a:gd name="connsiteY14" fmla="*/ 150312 h 526093"/>
              <a:gd name="connsiteX15" fmla="*/ 592641 w 2058187"/>
              <a:gd name="connsiteY15" fmla="*/ 137786 h 526093"/>
              <a:gd name="connsiteX16" fmla="*/ 667797 w 2058187"/>
              <a:gd name="connsiteY16" fmla="*/ 112734 h 526093"/>
              <a:gd name="connsiteX17" fmla="*/ 742954 w 2058187"/>
              <a:gd name="connsiteY17" fmla="*/ 87682 h 526093"/>
              <a:gd name="connsiteX18" fmla="*/ 780532 w 2058187"/>
              <a:gd name="connsiteY18" fmla="*/ 75156 h 526093"/>
              <a:gd name="connsiteX19" fmla="*/ 818110 w 2058187"/>
              <a:gd name="connsiteY19" fmla="*/ 50104 h 526093"/>
              <a:gd name="connsiteX20" fmla="*/ 955896 w 2058187"/>
              <a:gd name="connsiteY20" fmla="*/ 12526 h 526093"/>
              <a:gd name="connsiteX21" fmla="*/ 993474 w 2058187"/>
              <a:gd name="connsiteY21" fmla="*/ 0 h 526093"/>
              <a:gd name="connsiteX22" fmla="*/ 1569671 w 2058187"/>
              <a:gd name="connsiteY22" fmla="*/ 25052 h 526093"/>
              <a:gd name="connsiteX23" fmla="*/ 1607250 w 2058187"/>
              <a:gd name="connsiteY23" fmla="*/ 37578 h 526093"/>
              <a:gd name="connsiteX24" fmla="*/ 1745036 w 2058187"/>
              <a:gd name="connsiteY24" fmla="*/ 75156 h 526093"/>
              <a:gd name="connsiteX25" fmla="*/ 1857770 w 2058187"/>
              <a:gd name="connsiteY25" fmla="*/ 112734 h 526093"/>
              <a:gd name="connsiteX26" fmla="*/ 1895348 w 2058187"/>
              <a:gd name="connsiteY26" fmla="*/ 125260 h 526093"/>
              <a:gd name="connsiteX27" fmla="*/ 1970504 w 2058187"/>
              <a:gd name="connsiteY27" fmla="*/ 175364 h 526093"/>
              <a:gd name="connsiteX28" fmla="*/ 2008082 w 2058187"/>
              <a:gd name="connsiteY28" fmla="*/ 212942 h 526093"/>
              <a:gd name="connsiteX29" fmla="*/ 2058187 w 2058187"/>
              <a:gd name="connsiteY29" fmla="*/ 263046 h 52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058187" h="526093">
                <a:moveTo>
                  <a:pt x="504959" y="225468"/>
                </a:moveTo>
                <a:cubicBezTo>
                  <a:pt x="334988" y="191474"/>
                  <a:pt x="423100" y="204081"/>
                  <a:pt x="91600" y="225468"/>
                </a:cubicBezTo>
                <a:cubicBezTo>
                  <a:pt x="78424" y="226318"/>
                  <a:pt x="65832" y="232089"/>
                  <a:pt x="54022" y="237994"/>
                </a:cubicBezTo>
                <a:cubicBezTo>
                  <a:pt x="40557" y="244727"/>
                  <a:pt x="28970" y="254695"/>
                  <a:pt x="16444" y="263046"/>
                </a:cubicBezTo>
                <a:cubicBezTo>
                  <a:pt x="-2634" y="320279"/>
                  <a:pt x="-8156" y="318831"/>
                  <a:pt x="16444" y="400832"/>
                </a:cubicBezTo>
                <a:cubicBezTo>
                  <a:pt x="20907" y="415707"/>
                  <a:pt x="71485" y="445878"/>
                  <a:pt x="79074" y="450937"/>
                </a:cubicBezTo>
                <a:cubicBezTo>
                  <a:pt x="87425" y="463463"/>
                  <a:pt x="92371" y="479111"/>
                  <a:pt x="104126" y="488515"/>
                </a:cubicBezTo>
                <a:cubicBezTo>
                  <a:pt x="114436" y="496763"/>
                  <a:pt x="129894" y="495136"/>
                  <a:pt x="141704" y="501041"/>
                </a:cubicBezTo>
                <a:cubicBezTo>
                  <a:pt x="155169" y="507774"/>
                  <a:pt x="166756" y="517742"/>
                  <a:pt x="179282" y="526093"/>
                </a:cubicBezTo>
                <a:cubicBezTo>
                  <a:pt x="246088" y="521918"/>
                  <a:pt x="313280" y="521869"/>
                  <a:pt x="379699" y="513567"/>
                </a:cubicBezTo>
                <a:cubicBezTo>
                  <a:pt x="413864" y="509296"/>
                  <a:pt x="479907" y="488515"/>
                  <a:pt x="479907" y="488515"/>
                </a:cubicBezTo>
                <a:cubicBezTo>
                  <a:pt x="562753" y="433284"/>
                  <a:pt x="532156" y="469413"/>
                  <a:pt x="504959" y="288098"/>
                </a:cubicBezTo>
                <a:cubicBezTo>
                  <a:pt x="501042" y="261983"/>
                  <a:pt x="479907" y="212942"/>
                  <a:pt x="479907" y="212942"/>
                </a:cubicBezTo>
                <a:cubicBezTo>
                  <a:pt x="492433" y="204591"/>
                  <a:pt x="506840" y="198535"/>
                  <a:pt x="517485" y="187890"/>
                </a:cubicBezTo>
                <a:cubicBezTo>
                  <a:pt x="528130" y="177245"/>
                  <a:pt x="530011" y="158663"/>
                  <a:pt x="542537" y="150312"/>
                </a:cubicBezTo>
                <a:cubicBezTo>
                  <a:pt x="556861" y="140763"/>
                  <a:pt x="576152" y="142733"/>
                  <a:pt x="592641" y="137786"/>
                </a:cubicBezTo>
                <a:cubicBezTo>
                  <a:pt x="617934" y="130198"/>
                  <a:pt x="642745" y="121085"/>
                  <a:pt x="667797" y="112734"/>
                </a:cubicBezTo>
                <a:lnTo>
                  <a:pt x="742954" y="87682"/>
                </a:lnTo>
                <a:cubicBezTo>
                  <a:pt x="755480" y="83507"/>
                  <a:pt x="769546" y="82480"/>
                  <a:pt x="780532" y="75156"/>
                </a:cubicBezTo>
                <a:cubicBezTo>
                  <a:pt x="793058" y="66805"/>
                  <a:pt x="804353" y="56218"/>
                  <a:pt x="818110" y="50104"/>
                </a:cubicBezTo>
                <a:cubicBezTo>
                  <a:pt x="887210" y="19393"/>
                  <a:pt x="888538" y="29366"/>
                  <a:pt x="955896" y="12526"/>
                </a:cubicBezTo>
                <a:cubicBezTo>
                  <a:pt x="968705" y="9324"/>
                  <a:pt x="980948" y="4175"/>
                  <a:pt x="993474" y="0"/>
                </a:cubicBezTo>
                <a:cubicBezTo>
                  <a:pt x="1061628" y="1842"/>
                  <a:pt x="1409297" y="-1677"/>
                  <a:pt x="1569671" y="25052"/>
                </a:cubicBezTo>
                <a:cubicBezTo>
                  <a:pt x="1582695" y="27223"/>
                  <a:pt x="1594440" y="34376"/>
                  <a:pt x="1607250" y="37578"/>
                </a:cubicBezTo>
                <a:cubicBezTo>
                  <a:pt x="1748885" y="72986"/>
                  <a:pt x="1583807" y="21413"/>
                  <a:pt x="1745036" y="75156"/>
                </a:cubicBezTo>
                <a:lnTo>
                  <a:pt x="1857770" y="112734"/>
                </a:lnTo>
                <a:cubicBezTo>
                  <a:pt x="1870296" y="116909"/>
                  <a:pt x="1884362" y="117936"/>
                  <a:pt x="1895348" y="125260"/>
                </a:cubicBezTo>
                <a:cubicBezTo>
                  <a:pt x="1920400" y="141961"/>
                  <a:pt x="1949214" y="154074"/>
                  <a:pt x="1970504" y="175364"/>
                </a:cubicBezTo>
                <a:cubicBezTo>
                  <a:pt x="1983030" y="187890"/>
                  <a:pt x="1996741" y="199333"/>
                  <a:pt x="2008082" y="212942"/>
                </a:cubicBezTo>
                <a:cubicBezTo>
                  <a:pt x="2051269" y="264766"/>
                  <a:pt x="2011634" y="239770"/>
                  <a:pt x="2058187" y="263046"/>
                </a:cubicBezTo>
              </a:path>
            </a:pathLst>
          </a:custGeom>
          <a:noFill/>
          <a:ln w="38100">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132" name="Text Box 99"/>
          <p:cNvSpPr txBox="1">
            <a:spLocks noChangeArrowheads="1"/>
          </p:cNvSpPr>
          <p:nvPr/>
        </p:nvSpPr>
        <p:spPr bwMode="auto">
          <a:xfrm>
            <a:off x="8169275" y="1866900"/>
            <a:ext cx="10080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800" b="1">
                <a:solidFill>
                  <a:srgbClr val="000000"/>
                </a:solidFill>
                <a:latin typeface="Arial" panose="020B0604020202020204" pitchFamily="34" charset="0"/>
              </a:rPr>
              <a:t>+ НОН</a:t>
            </a:r>
            <a:endParaRPr lang="ru-RU" altLang="ru-RU" sz="1800" b="1" baseline="-25000">
              <a:solidFill>
                <a:srgbClr val="0000FF"/>
              </a:solidFill>
              <a:latin typeface="Arial" panose="020B0604020202020204" pitchFamily="34" charset="0"/>
            </a:endParaRPr>
          </a:p>
        </p:txBody>
      </p:sp>
      <p:sp>
        <p:nvSpPr>
          <p:cNvPr id="8" name="Полилиния 7"/>
          <p:cNvSpPr/>
          <p:nvPr/>
        </p:nvSpPr>
        <p:spPr>
          <a:xfrm>
            <a:off x="8042275" y="1314450"/>
            <a:ext cx="125413" cy="25400"/>
          </a:xfrm>
          <a:custGeom>
            <a:avLst/>
            <a:gdLst>
              <a:gd name="connsiteX0" fmla="*/ 0 w 125260"/>
              <a:gd name="connsiteY0" fmla="*/ 25052 h 25052"/>
              <a:gd name="connsiteX1" fmla="*/ 125260 w 125260"/>
              <a:gd name="connsiteY1" fmla="*/ 0 h 25052"/>
            </a:gdLst>
            <a:ahLst/>
            <a:cxnLst>
              <a:cxn ang="0">
                <a:pos x="connsiteX0" y="connsiteY0"/>
              </a:cxn>
              <a:cxn ang="0">
                <a:pos x="connsiteX1" y="connsiteY1"/>
              </a:cxn>
            </a:cxnLst>
            <a:rect l="l" t="t" r="r" b="b"/>
            <a:pathLst>
              <a:path w="125260" h="25052">
                <a:moveTo>
                  <a:pt x="0" y="25052"/>
                </a:moveTo>
                <a:cubicBezTo>
                  <a:pt x="109472" y="11368"/>
                  <a:pt x="70099" y="27580"/>
                  <a:pt x="125260"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9" name="Полилиния 8"/>
          <p:cNvSpPr/>
          <p:nvPr/>
        </p:nvSpPr>
        <p:spPr>
          <a:xfrm>
            <a:off x="7740650" y="1039813"/>
            <a:ext cx="915988" cy="1177925"/>
          </a:xfrm>
          <a:custGeom>
            <a:avLst/>
            <a:gdLst>
              <a:gd name="connsiteX0" fmla="*/ 651353 w 915781"/>
              <a:gd name="connsiteY0" fmla="*/ 864713 h 1177864"/>
              <a:gd name="connsiteX1" fmla="*/ 826718 w 915781"/>
              <a:gd name="connsiteY1" fmla="*/ 889765 h 1177864"/>
              <a:gd name="connsiteX2" fmla="*/ 864296 w 915781"/>
              <a:gd name="connsiteY2" fmla="*/ 914817 h 1177864"/>
              <a:gd name="connsiteX3" fmla="*/ 901874 w 915781"/>
              <a:gd name="connsiteY3" fmla="*/ 1077656 h 1177864"/>
              <a:gd name="connsiteX4" fmla="*/ 889348 w 915781"/>
              <a:gd name="connsiteY4" fmla="*/ 1115234 h 1177864"/>
              <a:gd name="connsiteX5" fmla="*/ 851770 w 915781"/>
              <a:gd name="connsiteY5" fmla="*/ 1127760 h 1177864"/>
              <a:gd name="connsiteX6" fmla="*/ 814192 w 915781"/>
              <a:gd name="connsiteY6" fmla="*/ 1152812 h 1177864"/>
              <a:gd name="connsiteX7" fmla="*/ 739036 w 915781"/>
              <a:gd name="connsiteY7" fmla="*/ 1177864 h 1177864"/>
              <a:gd name="connsiteX8" fmla="*/ 676405 w 915781"/>
              <a:gd name="connsiteY8" fmla="*/ 1165338 h 1177864"/>
              <a:gd name="connsiteX9" fmla="*/ 638827 w 915781"/>
              <a:gd name="connsiteY9" fmla="*/ 1077656 h 1177864"/>
              <a:gd name="connsiteX10" fmla="*/ 601249 w 915781"/>
              <a:gd name="connsiteY10" fmla="*/ 839661 h 1177864"/>
              <a:gd name="connsiteX11" fmla="*/ 563671 w 915781"/>
              <a:gd name="connsiteY11" fmla="*/ 827135 h 1177864"/>
              <a:gd name="connsiteX12" fmla="*/ 526093 w 915781"/>
              <a:gd name="connsiteY12" fmla="*/ 802083 h 1177864"/>
              <a:gd name="connsiteX13" fmla="*/ 501041 w 915781"/>
              <a:gd name="connsiteY13" fmla="*/ 764505 h 1177864"/>
              <a:gd name="connsiteX14" fmla="*/ 388307 w 915781"/>
              <a:gd name="connsiteY14" fmla="*/ 701875 h 1177864"/>
              <a:gd name="connsiteX15" fmla="*/ 350729 w 915781"/>
              <a:gd name="connsiteY15" fmla="*/ 676823 h 1177864"/>
              <a:gd name="connsiteX16" fmla="*/ 225468 w 915781"/>
              <a:gd name="connsiteY16" fmla="*/ 639245 h 1177864"/>
              <a:gd name="connsiteX17" fmla="*/ 150312 w 915781"/>
              <a:gd name="connsiteY17" fmla="*/ 614193 h 1177864"/>
              <a:gd name="connsiteX18" fmla="*/ 112734 w 915781"/>
              <a:gd name="connsiteY18" fmla="*/ 589141 h 1177864"/>
              <a:gd name="connsiteX19" fmla="*/ 62630 w 915781"/>
              <a:gd name="connsiteY19" fmla="*/ 526510 h 1177864"/>
              <a:gd name="connsiteX20" fmla="*/ 50104 w 915781"/>
              <a:gd name="connsiteY20" fmla="*/ 488932 h 1177864"/>
              <a:gd name="connsiteX21" fmla="*/ 25052 w 915781"/>
              <a:gd name="connsiteY21" fmla="*/ 451354 h 1177864"/>
              <a:gd name="connsiteX22" fmla="*/ 0 w 915781"/>
              <a:gd name="connsiteY22" fmla="*/ 376198 h 1177864"/>
              <a:gd name="connsiteX23" fmla="*/ 12526 w 915781"/>
              <a:gd name="connsiteY23" fmla="*/ 113152 h 1177864"/>
              <a:gd name="connsiteX24" fmla="*/ 37578 w 915781"/>
              <a:gd name="connsiteY24" fmla="*/ 88099 h 1177864"/>
              <a:gd name="connsiteX25" fmla="*/ 62630 w 915781"/>
              <a:gd name="connsiteY25" fmla="*/ 50521 h 1177864"/>
              <a:gd name="connsiteX26" fmla="*/ 100208 w 915781"/>
              <a:gd name="connsiteY26" fmla="*/ 37995 h 1177864"/>
              <a:gd name="connsiteX27" fmla="*/ 137786 w 915781"/>
              <a:gd name="connsiteY27" fmla="*/ 12943 h 1177864"/>
              <a:gd name="connsiteX28" fmla="*/ 212942 w 915781"/>
              <a:gd name="connsiteY28" fmla="*/ 417 h 1177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15781" h="1177864">
                <a:moveTo>
                  <a:pt x="651353" y="864713"/>
                </a:moveTo>
                <a:cubicBezTo>
                  <a:pt x="686555" y="867913"/>
                  <a:pt x="778523" y="865667"/>
                  <a:pt x="826718" y="889765"/>
                </a:cubicBezTo>
                <a:cubicBezTo>
                  <a:pt x="840183" y="896498"/>
                  <a:pt x="851770" y="906466"/>
                  <a:pt x="864296" y="914817"/>
                </a:cubicBezTo>
                <a:cubicBezTo>
                  <a:pt x="925511" y="1006639"/>
                  <a:pt x="923822" y="967913"/>
                  <a:pt x="901874" y="1077656"/>
                </a:cubicBezTo>
                <a:cubicBezTo>
                  <a:pt x="899285" y="1090603"/>
                  <a:pt x="898684" y="1105898"/>
                  <a:pt x="889348" y="1115234"/>
                </a:cubicBezTo>
                <a:cubicBezTo>
                  <a:pt x="880012" y="1124570"/>
                  <a:pt x="863580" y="1121855"/>
                  <a:pt x="851770" y="1127760"/>
                </a:cubicBezTo>
                <a:cubicBezTo>
                  <a:pt x="838305" y="1134493"/>
                  <a:pt x="827949" y="1146698"/>
                  <a:pt x="814192" y="1152812"/>
                </a:cubicBezTo>
                <a:cubicBezTo>
                  <a:pt x="790061" y="1163537"/>
                  <a:pt x="739036" y="1177864"/>
                  <a:pt x="739036" y="1177864"/>
                </a:cubicBezTo>
                <a:cubicBezTo>
                  <a:pt x="718159" y="1173689"/>
                  <a:pt x="694890" y="1175901"/>
                  <a:pt x="676405" y="1165338"/>
                </a:cubicBezTo>
                <a:cubicBezTo>
                  <a:pt x="651175" y="1150921"/>
                  <a:pt x="644288" y="1099499"/>
                  <a:pt x="638827" y="1077656"/>
                </a:cubicBezTo>
                <a:cubicBezTo>
                  <a:pt x="638094" y="1065933"/>
                  <a:pt x="660567" y="887115"/>
                  <a:pt x="601249" y="839661"/>
                </a:cubicBezTo>
                <a:cubicBezTo>
                  <a:pt x="590939" y="831413"/>
                  <a:pt x="575481" y="833040"/>
                  <a:pt x="563671" y="827135"/>
                </a:cubicBezTo>
                <a:cubicBezTo>
                  <a:pt x="550206" y="820402"/>
                  <a:pt x="538619" y="810434"/>
                  <a:pt x="526093" y="802083"/>
                </a:cubicBezTo>
                <a:cubicBezTo>
                  <a:pt x="517742" y="789557"/>
                  <a:pt x="512371" y="774418"/>
                  <a:pt x="501041" y="764505"/>
                </a:cubicBezTo>
                <a:cubicBezTo>
                  <a:pt x="395722" y="672351"/>
                  <a:pt x="462858" y="739151"/>
                  <a:pt x="388307" y="701875"/>
                </a:cubicBezTo>
                <a:cubicBezTo>
                  <a:pt x="374842" y="695142"/>
                  <a:pt x="364486" y="682937"/>
                  <a:pt x="350729" y="676823"/>
                </a:cubicBezTo>
                <a:cubicBezTo>
                  <a:pt x="289407" y="649569"/>
                  <a:pt x="281525" y="656062"/>
                  <a:pt x="225468" y="639245"/>
                </a:cubicBezTo>
                <a:cubicBezTo>
                  <a:pt x="200175" y="631657"/>
                  <a:pt x="172284" y="628841"/>
                  <a:pt x="150312" y="614193"/>
                </a:cubicBezTo>
                <a:lnTo>
                  <a:pt x="112734" y="589141"/>
                </a:lnTo>
                <a:cubicBezTo>
                  <a:pt x="81250" y="494686"/>
                  <a:pt x="127382" y="607450"/>
                  <a:pt x="62630" y="526510"/>
                </a:cubicBezTo>
                <a:cubicBezTo>
                  <a:pt x="54382" y="516200"/>
                  <a:pt x="56009" y="500742"/>
                  <a:pt x="50104" y="488932"/>
                </a:cubicBezTo>
                <a:cubicBezTo>
                  <a:pt x="43371" y="475467"/>
                  <a:pt x="31166" y="465111"/>
                  <a:pt x="25052" y="451354"/>
                </a:cubicBezTo>
                <a:cubicBezTo>
                  <a:pt x="14327" y="427223"/>
                  <a:pt x="0" y="376198"/>
                  <a:pt x="0" y="376198"/>
                </a:cubicBezTo>
                <a:cubicBezTo>
                  <a:pt x="4175" y="288516"/>
                  <a:pt x="1172" y="200196"/>
                  <a:pt x="12526" y="113152"/>
                </a:cubicBezTo>
                <a:cubicBezTo>
                  <a:pt x="14053" y="101441"/>
                  <a:pt x="30201" y="97321"/>
                  <a:pt x="37578" y="88099"/>
                </a:cubicBezTo>
                <a:cubicBezTo>
                  <a:pt x="46982" y="76343"/>
                  <a:pt x="50875" y="59925"/>
                  <a:pt x="62630" y="50521"/>
                </a:cubicBezTo>
                <a:cubicBezTo>
                  <a:pt x="72940" y="42273"/>
                  <a:pt x="88398" y="43900"/>
                  <a:pt x="100208" y="37995"/>
                </a:cubicBezTo>
                <a:cubicBezTo>
                  <a:pt x="113673" y="31262"/>
                  <a:pt x="124321" y="19676"/>
                  <a:pt x="137786" y="12943"/>
                </a:cubicBezTo>
                <a:cubicBezTo>
                  <a:pt x="170760" y="-3544"/>
                  <a:pt x="177801" y="417"/>
                  <a:pt x="212942" y="417"/>
                </a:cubicBezTo>
              </a:path>
            </a:pathLst>
          </a:custGeom>
          <a:noFill/>
          <a:ln w="38100">
            <a:solidFill>
              <a:srgbClr val="00FF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11" name="Полилиния 10"/>
          <p:cNvSpPr/>
          <p:nvPr/>
        </p:nvSpPr>
        <p:spPr>
          <a:xfrm>
            <a:off x="6011863" y="1641475"/>
            <a:ext cx="3006725" cy="976313"/>
          </a:xfrm>
          <a:custGeom>
            <a:avLst/>
            <a:gdLst>
              <a:gd name="connsiteX0" fmla="*/ 2818878 w 3006769"/>
              <a:gd name="connsiteY0" fmla="*/ 638827 h 977030"/>
              <a:gd name="connsiteX1" fmla="*/ 2656040 w 3006769"/>
              <a:gd name="connsiteY1" fmla="*/ 601249 h 977030"/>
              <a:gd name="connsiteX2" fmla="*/ 2618462 w 3006769"/>
              <a:gd name="connsiteY2" fmla="*/ 576197 h 977030"/>
              <a:gd name="connsiteX3" fmla="*/ 2605936 w 3006769"/>
              <a:gd name="connsiteY3" fmla="*/ 350728 h 977030"/>
              <a:gd name="connsiteX4" fmla="*/ 2693618 w 3006769"/>
              <a:gd name="connsiteY4" fmla="*/ 313150 h 977030"/>
              <a:gd name="connsiteX5" fmla="*/ 2981717 w 3006769"/>
              <a:gd name="connsiteY5" fmla="*/ 325676 h 977030"/>
              <a:gd name="connsiteX6" fmla="*/ 3006769 w 3006769"/>
              <a:gd name="connsiteY6" fmla="*/ 400832 h 977030"/>
              <a:gd name="connsiteX7" fmla="*/ 2969191 w 3006769"/>
              <a:gd name="connsiteY7" fmla="*/ 563671 h 977030"/>
              <a:gd name="connsiteX8" fmla="*/ 2931613 w 3006769"/>
              <a:gd name="connsiteY8" fmla="*/ 588723 h 977030"/>
              <a:gd name="connsiteX9" fmla="*/ 2856456 w 3006769"/>
              <a:gd name="connsiteY9" fmla="*/ 613775 h 977030"/>
              <a:gd name="connsiteX10" fmla="*/ 2818878 w 3006769"/>
              <a:gd name="connsiteY10" fmla="*/ 626301 h 977030"/>
              <a:gd name="connsiteX11" fmla="*/ 2781300 w 3006769"/>
              <a:gd name="connsiteY11" fmla="*/ 638827 h 977030"/>
              <a:gd name="connsiteX12" fmla="*/ 2743722 w 3006769"/>
              <a:gd name="connsiteY12" fmla="*/ 676405 h 977030"/>
              <a:gd name="connsiteX13" fmla="*/ 2706144 w 3006769"/>
              <a:gd name="connsiteY13" fmla="*/ 688931 h 977030"/>
              <a:gd name="connsiteX14" fmla="*/ 2681092 w 3006769"/>
              <a:gd name="connsiteY14" fmla="*/ 726509 h 977030"/>
              <a:gd name="connsiteX15" fmla="*/ 2643514 w 3006769"/>
              <a:gd name="connsiteY15" fmla="*/ 739035 h 977030"/>
              <a:gd name="connsiteX16" fmla="*/ 2568358 w 3006769"/>
              <a:gd name="connsiteY16" fmla="*/ 789139 h 977030"/>
              <a:gd name="connsiteX17" fmla="*/ 2493202 w 3006769"/>
              <a:gd name="connsiteY17" fmla="*/ 826717 h 977030"/>
              <a:gd name="connsiteX18" fmla="*/ 2418045 w 3006769"/>
              <a:gd name="connsiteY18" fmla="*/ 851769 h 977030"/>
              <a:gd name="connsiteX19" fmla="*/ 2392993 w 3006769"/>
              <a:gd name="connsiteY19" fmla="*/ 876822 h 977030"/>
              <a:gd name="connsiteX20" fmla="*/ 2267733 w 3006769"/>
              <a:gd name="connsiteY20" fmla="*/ 914400 h 977030"/>
              <a:gd name="connsiteX21" fmla="*/ 2142473 w 3006769"/>
              <a:gd name="connsiteY21" fmla="*/ 939452 h 977030"/>
              <a:gd name="connsiteX22" fmla="*/ 2004687 w 3006769"/>
              <a:gd name="connsiteY22" fmla="*/ 951978 h 977030"/>
              <a:gd name="connsiteX23" fmla="*/ 626824 w 3006769"/>
              <a:gd name="connsiteY23" fmla="*/ 964504 h 977030"/>
              <a:gd name="connsiteX24" fmla="*/ 551667 w 3006769"/>
              <a:gd name="connsiteY24" fmla="*/ 977030 h 977030"/>
              <a:gd name="connsiteX25" fmla="*/ 225991 w 3006769"/>
              <a:gd name="connsiteY25" fmla="*/ 964504 h 977030"/>
              <a:gd name="connsiteX26" fmla="*/ 175887 w 3006769"/>
              <a:gd name="connsiteY26" fmla="*/ 951978 h 977030"/>
              <a:gd name="connsiteX27" fmla="*/ 25574 w 3006769"/>
              <a:gd name="connsiteY27" fmla="*/ 926926 h 977030"/>
              <a:gd name="connsiteX28" fmla="*/ 522 w 3006769"/>
              <a:gd name="connsiteY28" fmla="*/ 889348 h 977030"/>
              <a:gd name="connsiteX29" fmla="*/ 13048 w 3006769"/>
              <a:gd name="connsiteY29" fmla="*/ 801665 h 977030"/>
              <a:gd name="connsiteX30" fmla="*/ 25574 w 3006769"/>
              <a:gd name="connsiteY30" fmla="*/ 751561 h 977030"/>
              <a:gd name="connsiteX31" fmla="*/ 50626 w 3006769"/>
              <a:gd name="connsiteY31" fmla="*/ 676405 h 977030"/>
              <a:gd name="connsiteX32" fmla="*/ 63152 w 3006769"/>
              <a:gd name="connsiteY32" fmla="*/ 638827 h 977030"/>
              <a:gd name="connsiteX33" fmla="*/ 75678 w 3006769"/>
              <a:gd name="connsiteY33" fmla="*/ 601249 h 977030"/>
              <a:gd name="connsiteX34" fmla="*/ 113256 w 3006769"/>
              <a:gd name="connsiteY34" fmla="*/ 576197 h 977030"/>
              <a:gd name="connsiteX35" fmla="*/ 163361 w 3006769"/>
              <a:gd name="connsiteY35" fmla="*/ 513567 h 977030"/>
              <a:gd name="connsiteX36" fmla="*/ 251043 w 3006769"/>
              <a:gd name="connsiteY36" fmla="*/ 413358 h 977030"/>
              <a:gd name="connsiteX37" fmla="*/ 326199 w 3006769"/>
              <a:gd name="connsiteY37" fmla="*/ 363254 h 977030"/>
              <a:gd name="connsiteX38" fmla="*/ 376303 w 3006769"/>
              <a:gd name="connsiteY38" fmla="*/ 313150 h 977030"/>
              <a:gd name="connsiteX39" fmla="*/ 426407 w 3006769"/>
              <a:gd name="connsiteY39" fmla="*/ 263046 h 977030"/>
              <a:gd name="connsiteX40" fmla="*/ 451459 w 3006769"/>
              <a:gd name="connsiteY40" fmla="*/ 225468 h 977030"/>
              <a:gd name="connsiteX41" fmla="*/ 526615 w 3006769"/>
              <a:gd name="connsiteY41" fmla="*/ 175364 h 977030"/>
              <a:gd name="connsiteX42" fmla="*/ 539141 w 3006769"/>
              <a:gd name="connsiteY42" fmla="*/ 137786 h 977030"/>
              <a:gd name="connsiteX43" fmla="*/ 576719 w 3006769"/>
              <a:gd name="connsiteY43" fmla="*/ 125260 h 977030"/>
              <a:gd name="connsiteX44" fmla="*/ 639350 w 3006769"/>
              <a:gd name="connsiteY44" fmla="*/ 75156 h 977030"/>
              <a:gd name="connsiteX45" fmla="*/ 676928 w 3006769"/>
              <a:gd name="connsiteY45" fmla="*/ 50104 h 977030"/>
              <a:gd name="connsiteX46" fmla="*/ 701980 w 3006769"/>
              <a:gd name="connsiteY46" fmla="*/ 12526 h 977030"/>
              <a:gd name="connsiteX47" fmla="*/ 739558 w 3006769"/>
              <a:gd name="connsiteY47" fmla="*/ 0 h 97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06769" h="977030">
                <a:moveTo>
                  <a:pt x="2818878" y="638827"/>
                </a:moveTo>
                <a:cubicBezTo>
                  <a:pt x="2778454" y="633052"/>
                  <a:pt x="2693555" y="626259"/>
                  <a:pt x="2656040" y="601249"/>
                </a:cubicBezTo>
                <a:lnTo>
                  <a:pt x="2618462" y="576197"/>
                </a:lnTo>
                <a:cubicBezTo>
                  <a:pt x="2564657" y="495490"/>
                  <a:pt x="2567118" y="515704"/>
                  <a:pt x="2605936" y="350728"/>
                </a:cubicBezTo>
                <a:cubicBezTo>
                  <a:pt x="2611342" y="327751"/>
                  <a:pt x="2682079" y="316035"/>
                  <a:pt x="2693618" y="313150"/>
                </a:cubicBezTo>
                <a:cubicBezTo>
                  <a:pt x="2789651" y="317325"/>
                  <a:pt x="2889153" y="299758"/>
                  <a:pt x="2981717" y="325676"/>
                </a:cubicBezTo>
                <a:cubicBezTo>
                  <a:pt x="3007146" y="332796"/>
                  <a:pt x="3006769" y="400832"/>
                  <a:pt x="3006769" y="400832"/>
                </a:cubicBezTo>
                <a:cubicBezTo>
                  <a:pt x="3000229" y="466235"/>
                  <a:pt x="3014834" y="518028"/>
                  <a:pt x="2969191" y="563671"/>
                </a:cubicBezTo>
                <a:cubicBezTo>
                  <a:pt x="2958546" y="574316"/>
                  <a:pt x="2945370" y="582609"/>
                  <a:pt x="2931613" y="588723"/>
                </a:cubicBezTo>
                <a:cubicBezTo>
                  <a:pt x="2907482" y="599448"/>
                  <a:pt x="2881508" y="605424"/>
                  <a:pt x="2856456" y="613775"/>
                </a:cubicBezTo>
                <a:lnTo>
                  <a:pt x="2818878" y="626301"/>
                </a:lnTo>
                <a:lnTo>
                  <a:pt x="2781300" y="638827"/>
                </a:lnTo>
                <a:cubicBezTo>
                  <a:pt x="2768774" y="651353"/>
                  <a:pt x="2758461" y="666579"/>
                  <a:pt x="2743722" y="676405"/>
                </a:cubicBezTo>
                <a:cubicBezTo>
                  <a:pt x="2732736" y="683729"/>
                  <a:pt x="2716454" y="680683"/>
                  <a:pt x="2706144" y="688931"/>
                </a:cubicBezTo>
                <a:cubicBezTo>
                  <a:pt x="2694389" y="698335"/>
                  <a:pt x="2692847" y="717105"/>
                  <a:pt x="2681092" y="726509"/>
                </a:cubicBezTo>
                <a:cubicBezTo>
                  <a:pt x="2670782" y="734757"/>
                  <a:pt x="2655056" y="732623"/>
                  <a:pt x="2643514" y="739035"/>
                </a:cubicBezTo>
                <a:cubicBezTo>
                  <a:pt x="2617194" y="753657"/>
                  <a:pt x="2596922" y="779618"/>
                  <a:pt x="2568358" y="789139"/>
                </a:cubicBezTo>
                <a:cubicBezTo>
                  <a:pt x="2431307" y="834823"/>
                  <a:pt x="2638899" y="761963"/>
                  <a:pt x="2493202" y="826717"/>
                </a:cubicBezTo>
                <a:cubicBezTo>
                  <a:pt x="2469071" y="837442"/>
                  <a:pt x="2418045" y="851769"/>
                  <a:pt x="2418045" y="851769"/>
                </a:cubicBezTo>
                <a:cubicBezTo>
                  <a:pt x="2409694" y="860120"/>
                  <a:pt x="2403556" y="871540"/>
                  <a:pt x="2392993" y="876822"/>
                </a:cubicBezTo>
                <a:cubicBezTo>
                  <a:pt x="2353305" y="896666"/>
                  <a:pt x="2309686" y="902413"/>
                  <a:pt x="2267733" y="914400"/>
                </a:cubicBezTo>
                <a:cubicBezTo>
                  <a:pt x="2192451" y="935909"/>
                  <a:pt x="2264905" y="925848"/>
                  <a:pt x="2142473" y="939452"/>
                </a:cubicBezTo>
                <a:cubicBezTo>
                  <a:pt x="2096637" y="944545"/>
                  <a:pt x="2050799" y="951216"/>
                  <a:pt x="2004687" y="951978"/>
                </a:cubicBezTo>
                <a:lnTo>
                  <a:pt x="626824" y="964504"/>
                </a:lnTo>
                <a:cubicBezTo>
                  <a:pt x="601772" y="968679"/>
                  <a:pt x="577065" y="977030"/>
                  <a:pt x="551667" y="977030"/>
                </a:cubicBezTo>
                <a:cubicBezTo>
                  <a:pt x="443028" y="977030"/>
                  <a:pt x="334389" y="971731"/>
                  <a:pt x="225991" y="964504"/>
                </a:cubicBezTo>
                <a:cubicBezTo>
                  <a:pt x="208814" y="963359"/>
                  <a:pt x="192825" y="955058"/>
                  <a:pt x="175887" y="951978"/>
                </a:cubicBezTo>
                <a:cubicBezTo>
                  <a:pt x="-165912" y="889833"/>
                  <a:pt x="285201" y="978851"/>
                  <a:pt x="25574" y="926926"/>
                </a:cubicBezTo>
                <a:cubicBezTo>
                  <a:pt x="17223" y="914400"/>
                  <a:pt x="2020" y="904328"/>
                  <a:pt x="522" y="889348"/>
                </a:cubicBezTo>
                <a:cubicBezTo>
                  <a:pt x="-2416" y="859970"/>
                  <a:pt x="7767" y="830713"/>
                  <a:pt x="13048" y="801665"/>
                </a:cubicBezTo>
                <a:cubicBezTo>
                  <a:pt x="16128" y="784727"/>
                  <a:pt x="20627" y="768050"/>
                  <a:pt x="25574" y="751561"/>
                </a:cubicBezTo>
                <a:cubicBezTo>
                  <a:pt x="33162" y="726268"/>
                  <a:pt x="42275" y="701457"/>
                  <a:pt x="50626" y="676405"/>
                </a:cubicBezTo>
                <a:lnTo>
                  <a:pt x="63152" y="638827"/>
                </a:lnTo>
                <a:cubicBezTo>
                  <a:pt x="67327" y="626301"/>
                  <a:pt x="64692" y="608573"/>
                  <a:pt x="75678" y="601249"/>
                </a:cubicBezTo>
                <a:lnTo>
                  <a:pt x="113256" y="576197"/>
                </a:lnTo>
                <a:cubicBezTo>
                  <a:pt x="137642" y="503040"/>
                  <a:pt x="106702" y="570225"/>
                  <a:pt x="163361" y="513567"/>
                </a:cubicBezTo>
                <a:cubicBezTo>
                  <a:pt x="229572" y="447357"/>
                  <a:pt x="129165" y="494610"/>
                  <a:pt x="251043" y="413358"/>
                </a:cubicBezTo>
                <a:lnTo>
                  <a:pt x="326199" y="363254"/>
                </a:lnTo>
                <a:cubicBezTo>
                  <a:pt x="359602" y="263046"/>
                  <a:pt x="309498" y="379955"/>
                  <a:pt x="376303" y="313150"/>
                </a:cubicBezTo>
                <a:cubicBezTo>
                  <a:pt x="443108" y="246345"/>
                  <a:pt x="326199" y="296449"/>
                  <a:pt x="426407" y="263046"/>
                </a:cubicBezTo>
                <a:cubicBezTo>
                  <a:pt x="434758" y="250520"/>
                  <a:pt x="440129" y="235381"/>
                  <a:pt x="451459" y="225468"/>
                </a:cubicBezTo>
                <a:cubicBezTo>
                  <a:pt x="474118" y="205641"/>
                  <a:pt x="526615" y="175364"/>
                  <a:pt x="526615" y="175364"/>
                </a:cubicBezTo>
                <a:cubicBezTo>
                  <a:pt x="530790" y="162838"/>
                  <a:pt x="529805" y="147122"/>
                  <a:pt x="539141" y="137786"/>
                </a:cubicBezTo>
                <a:cubicBezTo>
                  <a:pt x="548477" y="128450"/>
                  <a:pt x="564909" y="131165"/>
                  <a:pt x="576719" y="125260"/>
                </a:cubicBezTo>
                <a:cubicBezTo>
                  <a:pt x="628121" y="99559"/>
                  <a:pt x="600516" y="106223"/>
                  <a:pt x="639350" y="75156"/>
                </a:cubicBezTo>
                <a:cubicBezTo>
                  <a:pt x="651106" y="65752"/>
                  <a:pt x="664402" y="58455"/>
                  <a:pt x="676928" y="50104"/>
                </a:cubicBezTo>
                <a:cubicBezTo>
                  <a:pt x="685279" y="37578"/>
                  <a:pt x="690225" y="21930"/>
                  <a:pt x="701980" y="12526"/>
                </a:cubicBezTo>
                <a:cubicBezTo>
                  <a:pt x="712290" y="4278"/>
                  <a:pt x="739558" y="0"/>
                  <a:pt x="739558" y="0"/>
                </a:cubicBez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5" name="Полилиния 4"/>
          <p:cNvSpPr/>
          <p:nvPr/>
        </p:nvSpPr>
        <p:spPr>
          <a:xfrm>
            <a:off x="6257925" y="2692400"/>
            <a:ext cx="2317750" cy="1311275"/>
          </a:xfrm>
          <a:custGeom>
            <a:avLst/>
            <a:gdLst>
              <a:gd name="connsiteX0" fmla="*/ 233680 w 2316480"/>
              <a:gd name="connsiteY0" fmla="*/ 1290320 h 1310640"/>
              <a:gd name="connsiteX1" fmla="*/ 111760 w 2316480"/>
              <a:gd name="connsiteY1" fmla="*/ 1259840 h 1310640"/>
              <a:gd name="connsiteX2" fmla="*/ 81280 w 2316480"/>
              <a:gd name="connsiteY2" fmla="*/ 1249680 h 1310640"/>
              <a:gd name="connsiteX3" fmla="*/ 50800 w 2316480"/>
              <a:gd name="connsiteY3" fmla="*/ 1239520 h 1310640"/>
              <a:gd name="connsiteX4" fmla="*/ 0 w 2316480"/>
              <a:gd name="connsiteY4" fmla="*/ 1148080 h 1310640"/>
              <a:gd name="connsiteX5" fmla="*/ 10160 w 2316480"/>
              <a:gd name="connsiteY5" fmla="*/ 1016000 h 1310640"/>
              <a:gd name="connsiteX6" fmla="*/ 20320 w 2316480"/>
              <a:gd name="connsiteY6" fmla="*/ 975360 h 1310640"/>
              <a:gd name="connsiteX7" fmla="*/ 40640 w 2316480"/>
              <a:gd name="connsiteY7" fmla="*/ 914400 h 1310640"/>
              <a:gd name="connsiteX8" fmla="*/ 121920 w 2316480"/>
              <a:gd name="connsiteY8" fmla="*/ 792480 h 1310640"/>
              <a:gd name="connsiteX9" fmla="*/ 162560 w 2316480"/>
              <a:gd name="connsiteY9" fmla="*/ 731520 h 1310640"/>
              <a:gd name="connsiteX10" fmla="*/ 182880 w 2316480"/>
              <a:gd name="connsiteY10" fmla="*/ 701040 h 1310640"/>
              <a:gd name="connsiteX11" fmla="*/ 213360 w 2316480"/>
              <a:gd name="connsiteY11" fmla="*/ 680720 h 1310640"/>
              <a:gd name="connsiteX12" fmla="*/ 254000 w 2316480"/>
              <a:gd name="connsiteY12" fmla="*/ 640080 h 1310640"/>
              <a:gd name="connsiteX13" fmla="*/ 294640 w 2316480"/>
              <a:gd name="connsiteY13" fmla="*/ 579120 h 1310640"/>
              <a:gd name="connsiteX14" fmla="*/ 325120 w 2316480"/>
              <a:gd name="connsiteY14" fmla="*/ 558800 h 1310640"/>
              <a:gd name="connsiteX15" fmla="*/ 355600 w 2316480"/>
              <a:gd name="connsiteY15" fmla="*/ 528320 h 1310640"/>
              <a:gd name="connsiteX16" fmla="*/ 416560 w 2316480"/>
              <a:gd name="connsiteY16" fmla="*/ 487680 h 1310640"/>
              <a:gd name="connsiteX17" fmla="*/ 457200 w 2316480"/>
              <a:gd name="connsiteY17" fmla="*/ 447040 h 1310640"/>
              <a:gd name="connsiteX18" fmla="*/ 508000 w 2316480"/>
              <a:gd name="connsiteY18" fmla="*/ 406400 h 1310640"/>
              <a:gd name="connsiteX19" fmla="*/ 528320 w 2316480"/>
              <a:gd name="connsiteY19" fmla="*/ 375920 h 1310640"/>
              <a:gd name="connsiteX20" fmla="*/ 589280 w 2316480"/>
              <a:gd name="connsiteY20" fmla="*/ 335280 h 1310640"/>
              <a:gd name="connsiteX21" fmla="*/ 609600 w 2316480"/>
              <a:gd name="connsiteY21" fmla="*/ 304800 h 1310640"/>
              <a:gd name="connsiteX22" fmla="*/ 670560 w 2316480"/>
              <a:gd name="connsiteY22" fmla="*/ 264160 h 1310640"/>
              <a:gd name="connsiteX23" fmla="*/ 690880 w 2316480"/>
              <a:gd name="connsiteY23" fmla="*/ 233680 h 1310640"/>
              <a:gd name="connsiteX24" fmla="*/ 751840 w 2316480"/>
              <a:gd name="connsiteY24" fmla="*/ 193040 h 1310640"/>
              <a:gd name="connsiteX25" fmla="*/ 772160 w 2316480"/>
              <a:gd name="connsiteY25" fmla="*/ 162560 h 1310640"/>
              <a:gd name="connsiteX26" fmla="*/ 802640 w 2316480"/>
              <a:gd name="connsiteY26" fmla="*/ 152400 h 1310640"/>
              <a:gd name="connsiteX27" fmla="*/ 843280 w 2316480"/>
              <a:gd name="connsiteY27" fmla="*/ 111760 h 1310640"/>
              <a:gd name="connsiteX28" fmla="*/ 894080 w 2316480"/>
              <a:gd name="connsiteY28" fmla="*/ 71120 h 1310640"/>
              <a:gd name="connsiteX29" fmla="*/ 924560 w 2316480"/>
              <a:gd name="connsiteY29" fmla="*/ 50800 h 1310640"/>
              <a:gd name="connsiteX30" fmla="*/ 985520 w 2316480"/>
              <a:gd name="connsiteY30" fmla="*/ 30480 h 1310640"/>
              <a:gd name="connsiteX31" fmla="*/ 1016000 w 2316480"/>
              <a:gd name="connsiteY31" fmla="*/ 20320 h 1310640"/>
              <a:gd name="connsiteX32" fmla="*/ 1046480 w 2316480"/>
              <a:gd name="connsiteY32" fmla="*/ 10160 h 1310640"/>
              <a:gd name="connsiteX33" fmla="*/ 1087120 w 2316480"/>
              <a:gd name="connsiteY33" fmla="*/ 0 h 1310640"/>
              <a:gd name="connsiteX34" fmla="*/ 1371600 w 2316480"/>
              <a:gd name="connsiteY34" fmla="*/ 10160 h 1310640"/>
              <a:gd name="connsiteX35" fmla="*/ 1402080 w 2316480"/>
              <a:gd name="connsiteY35" fmla="*/ 20320 h 1310640"/>
              <a:gd name="connsiteX36" fmla="*/ 1442720 w 2316480"/>
              <a:gd name="connsiteY36" fmla="*/ 30480 h 1310640"/>
              <a:gd name="connsiteX37" fmla="*/ 1534160 w 2316480"/>
              <a:gd name="connsiteY37" fmla="*/ 50800 h 1310640"/>
              <a:gd name="connsiteX38" fmla="*/ 1625600 w 2316480"/>
              <a:gd name="connsiteY38" fmla="*/ 81280 h 1310640"/>
              <a:gd name="connsiteX39" fmla="*/ 1686560 w 2316480"/>
              <a:gd name="connsiteY39" fmla="*/ 101600 h 1310640"/>
              <a:gd name="connsiteX40" fmla="*/ 1717040 w 2316480"/>
              <a:gd name="connsiteY40" fmla="*/ 111760 h 1310640"/>
              <a:gd name="connsiteX41" fmla="*/ 1757680 w 2316480"/>
              <a:gd name="connsiteY41" fmla="*/ 132080 h 1310640"/>
              <a:gd name="connsiteX42" fmla="*/ 1788160 w 2316480"/>
              <a:gd name="connsiteY42" fmla="*/ 142240 h 1310640"/>
              <a:gd name="connsiteX43" fmla="*/ 1818640 w 2316480"/>
              <a:gd name="connsiteY43" fmla="*/ 162560 h 1310640"/>
              <a:gd name="connsiteX44" fmla="*/ 1879600 w 2316480"/>
              <a:gd name="connsiteY44" fmla="*/ 182880 h 1310640"/>
              <a:gd name="connsiteX45" fmla="*/ 1910080 w 2316480"/>
              <a:gd name="connsiteY45" fmla="*/ 193040 h 1310640"/>
              <a:gd name="connsiteX46" fmla="*/ 1940560 w 2316480"/>
              <a:gd name="connsiteY46" fmla="*/ 213360 h 1310640"/>
              <a:gd name="connsiteX47" fmla="*/ 1971040 w 2316480"/>
              <a:gd name="connsiteY47" fmla="*/ 223520 h 1310640"/>
              <a:gd name="connsiteX48" fmla="*/ 2032000 w 2316480"/>
              <a:gd name="connsiteY48" fmla="*/ 264160 h 1310640"/>
              <a:gd name="connsiteX49" fmla="*/ 2062480 w 2316480"/>
              <a:gd name="connsiteY49" fmla="*/ 284480 h 1310640"/>
              <a:gd name="connsiteX50" fmla="*/ 2092960 w 2316480"/>
              <a:gd name="connsiteY50" fmla="*/ 294640 h 1310640"/>
              <a:gd name="connsiteX51" fmla="*/ 2113280 w 2316480"/>
              <a:gd name="connsiteY51" fmla="*/ 325120 h 1310640"/>
              <a:gd name="connsiteX52" fmla="*/ 2143760 w 2316480"/>
              <a:gd name="connsiteY52" fmla="*/ 335280 h 1310640"/>
              <a:gd name="connsiteX53" fmla="*/ 2174240 w 2316480"/>
              <a:gd name="connsiteY53" fmla="*/ 355600 h 1310640"/>
              <a:gd name="connsiteX54" fmla="*/ 2204720 w 2316480"/>
              <a:gd name="connsiteY54" fmla="*/ 365760 h 1310640"/>
              <a:gd name="connsiteX55" fmla="*/ 2265680 w 2316480"/>
              <a:gd name="connsiteY55" fmla="*/ 406400 h 1310640"/>
              <a:gd name="connsiteX56" fmla="*/ 2316480 w 2316480"/>
              <a:gd name="connsiteY56" fmla="*/ 497840 h 1310640"/>
              <a:gd name="connsiteX57" fmla="*/ 2306320 w 2316480"/>
              <a:gd name="connsiteY57" fmla="*/ 609600 h 1310640"/>
              <a:gd name="connsiteX58" fmla="*/ 2286000 w 2316480"/>
              <a:gd name="connsiteY58" fmla="*/ 670560 h 1310640"/>
              <a:gd name="connsiteX59" fmla="*/ 2235200 w 2316480"/>
              <a:gd name="connsiteY59" fmla="*/ 762000 h 1310640"/>
              <a:gd name="connsiteX60" fmla="*/ 2204720 w 2316480"/>
              <a:gd name="connsiteY60" fmla="*/ 772160 h 1310640"/>
              <a:gd name="connsiteX61" fmla="*/ 2113280 w 2316480"/>
              <a:gd name="connsiteY61" fmla="*/ 833120 h 1310640"/>
              <a:gd name="connsiteX62" fmla="*/ 2082800 w 2316480"/>
              <a:gd name="connsiteY62" fmla="*/ 853440 h 1310640"/>
              <a:gd name="connsiteX63" fmla="*/ 2052320 w 2316480"/>
              <a:gd name="connsiteY63" fmla="*/ 873760 h 1310640"/>
              <a:gd name="connsiteX64" fmla="*/ 2021840 w 2316480"/>
              <a:gd name="connsiteY64" fmla="*/ 883920 h 1310640"/>
              <a:gd name="connsiteX65" fmla="*/ 1960880 w 2316480"/>
              <a:gd name="connsiteY65" fmla="*/ 924560 h 1310640"/>
              <a:gd name="connsiteX66" fmla="*/ 1930400 w 2316480"/>
              <a:gd name="connsiteY66" fmla="*/ 944880 h 1310640"/>
              <a:gd name="connsiteX67" fmla="*/ 1889760 w 2316480"/>
              <a:gd name="connsiteY67" fmla="*/ 965200 h 1310640"/>
              <a:gd name="connsiteX68" fmla="*/ 1859280 w 2316480"/>
              <a:gd name="connsiteY68" fmla="*/ 985520 h 1310640"/>
              <a:gd name="connsiteX69" fmla="*/ 1798320 w 2316480"/>
              <a:gd name="connsiteY69" fmla="*/ 1005840 h 1310640"/>
              <a:gd name="connsiteX70" fmla="*/ 1767840 w 2316480"/>
              <a:gd name="connsiteY70" fmla="*/ 1026160 h 1310640"/>
              <a:gd name="connsiteX71" fmla="*/ 1696720 w 2316480"/>
              <a:gd name="connsiteY71" fmla="*/ 1046480 h 1310640"/>
              <a:gd name="connsiteX72" fmla="*/ 1666240 w 2316480"/>
              <a:gd name="connsiteY72" fmla="*/ 1066800 h 1310640"/>
              <a:gd name="connsiteX73" fmla="*/ 1605280 w 2316480"/>
              <a:gd name="connsiteY73" fmla="*/ 1076960 h 1310640"/>
              <a:gd name="connsiteX74" fmla="*/ 1574800 w 2316480"/>
              <a:gd name="connsiteY74" fmla="*/ 1087120 h 1310640"/>
              <a:gd name="connsiteX75" fmla="*/ 1524000 w 2316480"/>
              <a:gd name="connsiteY75" fmla="*/ 1097280 h 1310640"/>
              <a:gd name="connsiteX76" fmla="*/ 1493520 w 2316480"/>
              <a:gd name="connsiteY76" fmla="*/ 1107440 h 1310640"/>
              <a:gd name="connsiteX77" fmla="*/ 1452880 w 2316480"/>
              <a:gd name="connsiteY77" fmla="*/ 1117600 h 1310640"/>
              <a:gd name="connsiteX78" fmla="*/ 1391920 w 2316480"/>
              <a:gd name="connsiteY78" fmla="*/ 1137920 h 1310640"/>
              <a:gd name="connsiteX79" fmla="*/ 1361440 w 2316480"/>
              <a:gd name="connsiteY79" fmla="*/ 1148080 h 1310640"/>
              <a:gd name="connsiteX80" fmla="*/ 1320800 w 2316480"/>
              <a:gd name="connsiteY80" fmla="*/ 1158240 h 1310640"/>
              <a:gd name="connsiteX81" fmla="*/ 1178560 w 2316480"/>
              <a:gd name="connsiteY81" fmla="*/ 1178560 h 1310640"/>
              <a:gd name="connsiteX82" fmla="*/ 1127760 w 2316480"/>
              <a:gd name="connsiteY82" fmla="*/ 1188720 h 1310640"/>
              <a:gd name="connsiteX83" fmla="*/ 1005840 w 2316480"/>
              <a:gd name="connsiteY83" fmla="*/ 1198880 h 1310640"/>
              <a:gd name="connsiteX84" fmla="*/ 934720 w 2316480"/>
              <a:gd name="connsiteY84" fmla="*/ 1209040 h 1310640"/>
              <a:gd name="connsiteX85" fmla="*/ 843280 w 2316480"/>
              <a:gd name="connsiteY85" fmla="*/ 1219200 h 1310640"/>
              <a:gd name="connsiteX86" fmla="*/ 772160 w 2316480"/>
              <a:gd name="connsiteY86" fmla="*/ 1239520 h 1310640"/>
              <a:gd name="connsiteX87" fmla="*/ 670560 w 2316480"/>
              <a:gd name="connsiteY87" fmla="*/ 1249680 h 1310640"/>
              <a:gd name="connsiteX88" fmla="*/ 589280 w 2316480"/>
              <a:gd name="connsiteY88" fmla="*/ 1259840 h 1310640"/>
              <a:gd name="connsiteX89" fmla="*/ 548640 w 2316480"/>
              <a:gd name="connsiteY89" fmla="*/ 1270000 h 1310640"/>
              <a:gd name="connsiteX90" fmla="*/ 457200 w 2316480"/>
              <a:gd name="connsiteY90" fmla="*/ 1280160 h 1310640"/>
              <a:gd name="connsiteX91" fmla="*/ 416560 w 2316480"/>
              <a:gd name="connsiteY91" fmla="*/ 1290320 h 1310640"/>
              <a:gd name="connsiteX92" fmla="*/ 325120 w 2316480"/>
              <a:gd name="connsiteY92" fmla="*/ 1310640 h 1310640"/>
              <a:gd name="connsiteX93" fmla="*/ 162560 w 2316480"/>
              <a:gd name="connsiteY93" fmla="*/ 1300480 h 131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316480" h="1310640">
                <a:moveTo>
                  <a:pt x="233680" y="1290320"/>
                </a:moveTo>
                <a:cubicBezTo>
                  <a:pt x="151592" y="1276639"/>
                  <a:pt x="192263" y="1286674"/>
                  <a:pt x="111760" y="1259840"/>
                </a:cubicBezTo>
                <a:lnTo>
                  <a:pt x="81280" y="1249680"/>
                </a:lnTo>
                <a:lnTo>
                  <a:pt x="50800" y="1239520"/>
                </a:lnTo>
                <a:cubicBezTo>
                  <a:pt x="4219" y="1169649"/>
                  <a:pt x="17883" y="1201728"/>
                  <a:pt x="0" y="1148080"/>
                </a:cubicBezTo>
                <a:cubicBezTo>
                  <a:pt x="3387" y="1104053"/>
                  <a:pt x="5001" y="1059854"/>
                  <a:pt x="10160" y="1016000"/>
                </a:cubicBezTo>
                <a:cubicBezTo>
                  <a:pt x="11792" y="1002132"/>
                  <a:pt x="16308" y="988735"/>
                  <a:pt x="20320" y="975360"/>
                </a:cubicBezTo>
                <a:cubicBezTo>
                  <a:pt x="26475" y="954844"/>
                  <a:pt x="28759" y="932222"/>
                  <a:pt x="40640" y="914400"/>
                </a:cubicBezTo>
                <a:lnTo>
                  <a:pt x="121920" y="792480"/>
                </a:lnTo>
                <a:lnTo>
                  <a:pt x="162560" y="731520"/>
                </a:lnTo>
                <a:cubicBezTo>
                  <a:pt x="169333" y="721360"/>
                  <a:pt x="172720" y="707813"/>
                  <a:pt x="182880" y="701040"/>
                </a:cubicBezTo>
                <a:lnTo>
                  <a:pt x="213360" y="680720"/>
                </a:lnTo>
                <a:cubicBezTo>
                  <a:pt x="240453" y="599440"/>
                  <a:pt x="199813" y="694267"/>
                  <a:pt x="254000" y="640080"/>
                </a:cubicBezTo>
                <a:cubicBezTo>
                  <a:pt x="271269" y="622811"/>
                  <a:pt x="274320" y="592667"/>
                  <a:pt x="294640" y="579120"/>
                </a:cubicBezTo>
                <a:cubicBezTo>
                  <a:pt x="304800" y="572347"/>
                  <a:pt x="315739" y="566617"/>
                  <a:pt x="325120" y="558800"/>
                </a:cubicBezTo>
                <a:cubicBezTo>
                  <a:pt x="336158" y="549602"/>
                  <a:pt x="344258" y="537141"/>
                  <a:pt x="355600" y="528320"/>
                </a:cubicBezTo>
                <a:cubicBezTo>
                  <a:pt x="374877" y="513327"/>
                  <a:pt x="416560" y="487680"/>
                  <a:pt x="416560" y="487680"/>
                </a:cubicBezTo>
                <a:cubicBezTo>
                  <a:pt x="438727" y="421178"/>
                  <a:pt x="407939" y="486448"/>
                  <a:pt x="457200" y="447040"/>
                </a:cubicBezTo>
                <a:cubicBezTo>
                  <a:pt x="522852" y="394519"/>
                  <a:pt x="431388" y="431937"/>
                  <a:pt x="508000" y="406400"/>
                </a:cubicBezTo>
                <a:cubicBezTo>
                  <a:pt x="514773" y="396240"/>
                  <a:pt x="519130" y="383961"/>
                  <a:pt x="528320" y="375920"/>
                </a:cubicBezTo>
                <a:cubicBezTo>
                  <a:pt x="546699" y="359838"/>
                  <a:pt x="589280" y="335280"/>
                  <a:pt x="589280" y="335280"/>
                </a:cubicBezTo>
                <a:cubicBezTo>
                  <a:pt x="596053" y="325120"/>
                  <a:pt x="600410" y="312841"/>
                  <a:pt x="609600" y="304800"/>
                </a:cubicBezTo>
                <a:cubicBezTo>
                  <a:pt x="627979" y="288718"/>
                  <a:pt x="670560" y="264160"/>
                  <a:pt x="670560" y="264160"/>
                </a:cubicBezTo>
                <a:cubicBezTo>
                  <a:pt x="677333" y="254000"/>
                  <a:pt x="681690" y="241721"/>
                  <a:pt x="690880" y="233680"/>
                </a:cubicBezTo>
                <a:cubicBezTo>
                  <a:pt x="709259" y="217598"/>
                  <a:pt x="751840" y="193040"/>
                  <a:pt x="751840" y="193040"/>
                </a:cubicBezTo>
                <a:cubicBezTo>
                  <a:pt x="758613" y="182880"/>
                  <a:pt x="762625" y="170188"/>
                  <a:pt x="772160" y="162560"/>
                </a:cubicBezTo>
                <a:cubicBezTo>
                  <a:pt x="780523" y="155870"/>
                  <a:pt x="795067" y="159973"/>
                  <a:pt x="802640" y="152400"/>
                </a:cubicBezTo>
                <a:cubicBezTo>
                  <a:pt x="856827" y="98213"/>
                  <a:pt x="762000" y="138853"/>
                  <a:pt x="843280" y="111760"/>
                </a:cubicBezTo>
                <a:cubicBezTo>
                  <a:pt x="877534" y="60379"/>
                  <a:pt x="845005" y="95657"/>
                  <a:pt x="894080" y="71120"/>
                </a:cubicBezTo>
                <a:cubicBezTo>
                  <a:pt x="905002" y="65659"/>
                  <a:pt x="913402" y="55759"/>
                  <a:pt x="924560" y="50800"/>
                </a:cubicBezTo>
                <a:cubicBezTo>
                  <a:pt x="944133" y="42101"/>
                  <a:pt x="965200" y="37253"/>
                  <a:pt x="985520" y="30480"/>
                </a:cubicBezTo>
                <a:lnTo>
                  <a:pt x="1016000" y="20320"/>
                </a:lnTo>
                <a:cubicBezTo>
                  <a:pt x="1026160" y="16933"/>
                  <a:pt x="1036090" y="12757"/>
                  <a:pt x="1046480" y="10160"/>
                </a:cubicBezTo>
                <a:lnTo>
                  <a:pt x="1087120" y="0"/>
                </a:lnTo>
                <a:cubicBezTo>
                  <a:pt x="1181947" y="3387"/>
                  <a:pt x="1276910" y="4051"/>
                  <a:pt x="1371600" y="10160"/>
                </a:cubicBezTo>
                <a:cubicBezTo>
                  <a:pt x="1382287" y="10850"/>
                  <a:pt x="1391782" y="17378"/>
                  <a:pt x="1402080" y="20320"/>
                </a:cubicBezTo>
                <a:cubicBezTo>
                  <a:pt x="1415506" y="24156"/>
                  <a:pt x="1429089" y="27451"/>
                  <a:pt x="1442720" y="30480"/>
                </a:cubicBezTo>
                <a:cubicBezTo>
                  <a:pt x="1480010" y="38767"/>
                  <a:pt x="1498763" y="40181"/>
                  <a:pt x="1534160" y="50800"/>
                </a:cubicBezTo>
                <a:lnTo>
                  <a:pt x="1625600" y="81280"/>
                </a:lnTo>
                <a:lnTo>
                  <a:pt x="1686560" y="101600"/>
                </a:lnTo>
                <a:cubicBezTo>
                  <a:pt x="1696720" y="104987"/>
                  <a:pt x="1707461" y="106971"/>
                  <a:pt x="1717040" y="111760"/>
                </a:cubicBezTo>
                <a:cubicBezTo>
                  <a:pt x="1730587" y="118533"/>
                  <a:pt x="1743759" y="126114"/>
                  <a:pt x="1757680" y="132080"/>
                </a:cubicBezTo>
                <a:cubicBezTo>
                  <a:pt x="1767524" y="136299"/>
                  <a:pt x="1778581" y="137451"/>
                  <a:pt x="1788160" y="142240"/>
                </a:cubicBezTo>
                <a:cubicBezTo>
                  <a:pt x="1799082" y="147701"/>
                  <a:pt x="1807482" y="157601"/>
                  <a:pt x="1818640" y="162560"/>
                </a:cubicBezTo>
                <a:cubicBezTo>
                  <a:pt x="1838213" y="171259"/>
                  <a:pt x="1859280" y="176107"/>
                  <a:pt x="1879600" y="182880"/>
                </a:cubicBezTo>
                <a:cubicBezTo>
                  <a:pt x="1889760" y="186267"/>
                  <a:pt x="1901169" y="187099"/>
                  <a:pt x="1910080" y="193040"/>
                </a:cubicBezTo>
                <a:cubicBezTo>
                  <a:pt x="1920240" y="199813"/>
                  <a:pt x="1929638" y="207899"/>
                  <a:pt x="1940560" y="213360"/>
                </a:cubicBezTo>
                <a:cubicBezTo>
                  <a:pt x="1950139" y="218149"/>
                  <a:pt x="1961678" y="218319"/>
                  <a:pt x="1971040" y="223520"/>
                </a:cubicBezTo>
                <a:cubicBezTo>
                  <a:pt x="1992388" y="235380"/>
                  <a:pt x="2011680" y="250613"/>
                  <a:pt x="2032000" y="264160"/>
                </a:cubicBezTo>
                <a:cubicBezTo>
                  <a:pt x="2042160" y="270933"/>
                  <a:pt x="2050896" y="280619"/>
                  <a:pt x="2062480" y="284480"/>
                </a:cubicBezTo>
                <a:lnTo>
                  <a:pt x="2092960" y="294640"/>
                </a:lnTo>
                <a:cubicBezTo>
                  <a:pt x="2099733" y="304800"/>
                  <a:pt x="2103745" y="317492"/>
                  <a:pt x="2113280" y="325120"/>
                </a:cubicBezTo>
                <a:cubicBezTo>
                  <a:pt x="2121643" y="331810"/>
                  <a:pt x="2134181" y="330491"/>
                  <a:pt x="2143760" y="335280"/>
                </a:cubicBezTo>
                <a:cubicBezTo>
                  <a:pt x="2154682" y="340741"/>
                  <a:pt x="2163318" y="350139"/>
                  <a:pt x="2174240" y="355600"/>
                </a:cubicBezTo>
                <a:cubicBezTo>
                  <a:pt x="2183819" y="360389"/>
                  <a:pt x="2195358" y="360559"/>
                  <a:pt x="2204720" y="365760"/>
                </a:cubicBezTo>
                <a:cubicBezTo>
                  <a:pt x="2226068" y="377620"/>
                  <a:pt x="2265680" y="406400"/>
                  <a:pt x="2265680" y="406400"/>
                </a:cubicBezTo>
                <a:cubicBezTo>
                  <a:pt x="2312261" y="476271"/>
                  <a:pt x="2298597" y="444192"/>
                  <a:pt x="2316480" y="497840"/>
                </a:cubicBezTo>
                <a:cubicBezTo>
                  <a:pt x="2313093" y="535093"/>
                  <a:pt x="2312821" y="572762"/>
                  <a:pt x="2306320" y="609600"/>
                </a:cubicBezTo>
                <a:cubicBezTo>
                  <a:pt x="2302598" y="630693"/>
                  <a:pt x="2292773" y="650240"/>
                  <a:pt x="2286000" y="670560"/>
                </a:cubicBezTo>
                <a:cubicBezTo>
                  <a:pt x="2277054" y="697398"/>
                  <a:pt x="2261402" y="753266"/>
                  <a:pt x="2235200" y="762000"/>
                </a:cubicBezTo>
                <a:cubicBezTo>
                  <a:pt x="2225040" y="765387"/>
                  <a:pt x="2214082" y="766959"/>
                  <a:pt x="2204720" y="772160"/>
                </a:cubicBezTo>
                <a:lnTo>
                  <a:pt x="2113280" y="833120"/>
                </a:lnTo>
                <a:lnTo>
                  <a:pt x="2082800" y="853440"/>
                </a:lnTo>
                <a:cubicBezTo>
                  <a:pt x="2072640" y="860213"/>
                  <a:pt x="2063904" y="869899"/>
                  <a:pt x="2052320" y="873760"/>
                </a:cubicBezTo>
                <a:cubicBezTo>
                  <a:pt x="2042160" y="877147"/>
                  <a:pt x="2031202" y="878719"/>
                  <a:pt x="2021840" y="883920"/>
                </a:cubicBezTo>
                <a:cubicBezTo>
                  <a:pt x="2000492" y="895780"/>
                  <a:pt x="1981200" y="911013"/>
                  <a:pt x="1960880" y="924560"/>
                </a:cubicBezTo>
                <a:cubicBezTo>
                  <a:pt x="1950720" y="931333"/>
                  <a:pt x="1941322" y="939419"/>
                  <a:pt x="1930400" y="944880"/>
                </a:cubicBezTo>
                <a:cubicBezTo>
                  <a:pt x="1916853" y="951653"/>
                  <a:pt x="1902910" y="957686"/>
                  <a:pt x="1889760" y="965200"/>
                </a:cubicBezTo>
                <a:cubicBezTo>
                  <a:pt x="1879158" y="971258"/>
                  <a:pt x="1870438" y="980561"/>
                  <a:pt x="1859280" y="985520"/>
                </a:cubicBezTo>
                <a:cubicBezTo>
                  <a:pt x="1839707" y="994219"/>
                  <a:pt x="1816142" y="993959"/>
                  <a:pt x="1798320" y="1005840"/>
                </a:cubicBezTo>
                <a:cubicBezTo>
                  <a:pt x="1788160" y="1012613"/>
                  <a:pt x="1778762" y="1020699"/>
                  <a:pt x="1767840" y="1026160"/>
                </a:cubicBezTo>
                <a:cubicBezTo>
                  <a:pt x="1753264" y="1033448"/>
                  <a:pt x="1709741" y="1043225"/>
                  <a:pt x="1696720" y="1046480"/>
                </a:cubicBezTo>
                <a:cubicBezTo>
                  <a:pt x="1686560" y="1053253"/>
                  <a:pt x="1677824" y="1062939"/>
                  <a:pt x="1666240" y="1066800"/>
                </a:cubicBezTo>
                <a:cubicBezTo>
                  <a:pt x="1646697" y="1073314"/>
                  <a:pt x="1625390" y="1072491"/>
                  <a:pt x="1605280" y="1076960"/>
                </a:cubicBezTo>
                <a:cubicBezTo>
                  <a:pt x="1594825" y="1079283"/>
                  <a:pt x="1585190" y="1084523"/>
                  <a:pt x="1574800" y="1087120"/>
                </a:cubicBezTo>
                <a:cubicBezTo>
                  <a:pt x="1558047" y="1091308"/>
                  <a:pt x="1540753" y="1093092"/>
                  <a:pt x="1524000" y="1097280"/>
                </a:cubicBezTo>
                <a:cubicBezTo>
                  <a:pt x="1513610" y="1099877"/>
                  <a:pt x="1503818" y="1104498"/>
                  <a:pt x="1493520" y="1107440"/>
                </a:cubicBezTo>
                <a:cubicBezTo>
                  <a:pt x="1480094" y="1111276"/>
                  <a:pt x="1466255" y="1113588"/>
                  <a:pt x="1452880" y="1117600"/>
                </a:cubicBezTo>
                <a:cubicBezTo>
                  <a:pt x="1432364" y="1123755"/>
                  <a:pt x="1412240" y="1131147"/>
                  <a:pt x="1391920" y="1137920"/>
                </a:cubicBezTo>
                <a:cubicBezTo>
                  <a:pt x="1381760" y="1141307"/>
                  <a:pt x="1371830" y="1145483"/>
                  <a:pt x="1361440" y="1148080"/>
                </a:cubicBezTo>
                <a:cubicBezTo>
                  <a:pt x="1347893" y="1151467"/>
                  <a:pt x="1334431" y="1155211"/>
                  <a:pt x="1320800" y="1158240"/>
                </a:cubicBezTo>
                <a:cubicBezTo>
                  <a:pt x="1238111" y="1176615"/>
                  <a:pt x="1290390" y="1162584"/>
                  <a:pt x="1178560" y="1178560"/>
                </a:cubicBezTo>
                <a:cubicBezTo>
                  <a:pt x="1161465" y="1181002"/>
                  <a:pt x="1144910" y="1186702"/>
                  <a:pt x="1127760" y="1188720"/>
                </a:cubicBezTo>
                <a:cubicBezTo>
                  <a:pt x="1087258" y="1193485"/>
                  <a:pt x="1046397" y="1194611"/>
                  <a:pt x="1005840" y="1198880"/>
                </a:cubicBezTo>
                <a:cubicBezTo>
                  <a:pt x="982024" y="1201387"/>
                  <a:pt x="958482" y="1206070"/>
                  <a:pt x="934720" y="1209040"/>
                </a:cubicBezTo>
                <a:cubicBezTo>
                  <a:pt x="904289" y="1212844"/>
                  <a:pt x="873760" y="1215813"/>
                  <a:pt x="843280" y="1219200"/>
                </a:cubicBezTo>
                <a:cubicBezTo>
                  <a:pt x="821568" y="1226437"/>
                  <a:pt x="794486" y="1236331"/>
                  <a:pt x="772160" y="1239520"/>
                </a:cubicBezTo>
                <a:cubicBezTo>
                  <a:pt x="738466" y="1244333"/>
                  <a:pt x="704387" y="1245921"/>
                  <a:pt x="670560" y="1249680"/>
                </a:cubicBezTo>
                <a:cubicBezTo>
                  <a:pt x="643423" y="1252695"/>
                  <a:pt x="616213" y="1255351"/>
                  <a:pt x="589280" y="1259840"/>
                </a:cubicBezTo>
                <a:cubicBezTo>
                  <a:pt x="575506" y="1262136"/>
                  <a:pt x="562441" y="1267877"/>
                  <a:pt x="548640" y="1270000"/>
                </a:cubicBezTo>
                <a:cubicBezTo>
                  <a:pt x="518329" y="1274663"/>
                  <a:pt x="487680" y="1276773"/>
                  <a:pt x="457200" y="1280160"/>
                </a:cubicBezTo>
                <a:cubicBezTo>
                  <a:pt x="443653" y="1283547"/>
                  <a:pt x="430191" y="1287291"/>
                  <a:pt x="416560" y="1290320"/>
                </a:cubicBezTo>
                <a:cubicBezTo>
                  <a:pt x="300474" y="1316117"/>
                  <a:pt x="424232" y="1285862"/>
                  <a:pt x="325120" y="1310640"/>
                </a:cubicBezTo>
                <a:lnTo>
                  <a:pt x="162560" y="130048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10" name="Полилиния 9"/>
          <p:cNvSpPr/>
          <p:nvPr/>
        </p:nvSpPr>
        <p:spPr>
          <a:xfrm>
            <a:off x="8032750" y="3575050"/>
            <a:ext cx="1117600" cy="142875"/>
          </a:xfrm>
          <a:custGeom>
            <a:avLst/>
            <a:gdLst>
              <a:gd name="connsiteX0" fmla="*/ 0 w 1117600"/>
              <a:gd name="connsiteY0" fmla="*/ 143617 h 143617"/>
              <a:gd name="connsiteX1" fmla="*/ 142240 w 1117600"/>
              <a:gd name="connsiteY1" fmla="*/ 133457 h 143617"/>
              <a:gd name="connsiteX2" fmla="*/ 203200 w 1117600"/>
              <a:gd name="connsiteY2" fmla="*/ 113137 h 143617"/>
              <a:gd name="connsiteX3" fmla="*/ 233680 w 1117600"/>
              <a:gd name="connsiteY3" fmla="*/ 102977 h 143617"/>
              <a:gd name="connsiteX4" fmla="*/ 264160 w 1117600"/>
              <a:gd name="connsiteY4" fmla="*/ 82657 h 143617"/>
              <a:gd name="connsiteX5" fmla="*/ 406400 w 1117600"/>
              <a:gd name="connsiteY5" fmla="*/ 42017 h 143617"/>
              <a:gd name="connsiteX6" fmla="*/ 487680 w 1117600"/>
              <a:gd name="connsiteY6" fmla="*/ 21697 h 143617"/>
              <a:gd name="connsiteX7" fmla="*/ 568960 w 1117600"/>
              <a:gd name="connsiteY7" fmla="*/ 1377 h 143617"/>
              <a:gd name="connsiteX8" fmla="*/ 1117600 w 1117600"/>
              <a:gd name="connsiteY8" fmla="*/ 1377 h 14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600" h="143617">
                <a:moveTo>
                  <a:pt x="0" y="143617"/>
                </a:moveTo>
                <a:cubicBezTo>
                  <a:pt x="47413" y="140230"/>
                  <a:pt x="95232" y="140508"/>
                  <a:pt x="142240" y="133457"/>
                </a:cubicBezTo>
                <a:cubicBezTo>
                  <a:pt x="163422" y="130280"/>
                  <a:pt x="182880" y="119910"/>
                  <a:pt x="203200" y="113137"/>
                </a:cubicBezTo>
                <a:cubicBezTo>
                  <a:pt x="213360" y="109750"/>
                  <a:pt x="224769" y="108918"/>
                  <a:pt x="233680" y="102977"/>
                </a:cubicBezTo>
                <a:cubicBezTo>
                  <a:pt x="243840" y="96204"/>
                  <a:pt x="253002" y="87616"/>
                  <a:pt x="264160" y="82657"/>
                </a:cubicBezTo>
                <a:cubicBezTo>
                  <a:pt x="322867" y="56565"/>
                  <a:pt x="341822" y="63543"/>
                  <a:pt x="406400" y="42017"/>
                </a:cubicBezTo>
                <a:cubicBezTo>
                  <a:pt x="476073" y="18793"/>
                  <a:pt x="389597" y="46218"/>
                  <a:pt x="487680" y="21697"/>
                </a:cubicBezTo>
                <a:cubicBezTo>
                  <a:pt x="521438" y="13257"/>
                  <a:pt x="528788" y="2058"/>
                  <a:pt x="568960" y="1377"/>
                </a:cubicBezTo>
                <a:cubicBezTo>
                  <a:pt x="751814" y="-1722"/>
                  <a:pt x="934720" y="1377"/>
                  <a:pt x="1117600" y="1377"/>
                </a:cubicBezTo>
              </a:path>
            </a:pathLst>
          </a:custGeom>
          <a:noFill/>
          <a:ln w="3810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18" name="Полилиния 17"/>
          <p:cNvSpPr/>
          <p:nvPr/>
        </p:nvSpPr>
        <p:spPr>
          <a:xfrm>
            <a:off x="3006725" y="5080000"/>
            <a:ext cx="142875" cy="50800"/>
          </a:xfrm>
          <a:custGeom>
            <a:avLst/>
            <a:gdLst>
              <a:gd name="connsiteX0" fmla="*/ 0 w 142240"/>
              <a:gd name="connsiteY0" fmla="*/ 50800 h 50800"/>
              <a:gd name="connsiteX1" fmla="*/ 111760 w 142240"/>
              <a:gd name="connsiteY1" fmla="*/ 0 h 50800"/>
              <a:gd name="connsiteX2" fmla="*/ 142240 w 142240"/>
              <a:gd name="connsiteY2" fmla="*/ 0 h 50800"/>
            </a:gdLst>
            <a:ahLst/>
            <a:cxnLst>
              <a:cxn ang="0">
                <a:pos x="connsiteX0" y="connsiteY0"/>
              </a:cxn>
              <a:cxn ang="0">
                <a:pos x="connsiteX1" y="connsiteY1"/>
              </a:cxn>
              <a:cxn ang="0">
                <a:pos x="connsiteX2" y="connsiteY2"/>
              </a:cxn>
            </a:cxnLst>
            <a:rect l="l" t="t" r="r" b="b"/>
            <a:pathLst>
              <a:path w="142240" h="50800">
                <a:moveTo>
                  <a:pt x="0" y="50800"/>
                </a:moveTo>
                <a:cubicBezTo>
                  <a:pt x="28348" y="33791"/>
                  <a:pt x="76340" y="0"/>
                  <a:pt x="111760" y="0"/>
                </a:cubicBezTo>
                <a:lnTo>
                  <a:pt x="142240" y="0"/>
                </a:lnTo>
              </a:path>
            </a:pathLst>
          </a:cu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19" name="Полилиния 18"/>
          <p:cNvSpPr/>
          <p:nvPr/>
        </p:nvSpPr>
        <p:spPr>
          <a:xfrm>
            <a:off x="3119438" y="4918075"/>
            <a:ext cx="1919287" cy="628650"/>
          </a:xfrm>
          <a:custGeom>
            <a:avLst/>
            <a:gdLst>
              <a:gd name="connsiteX0" fmla="*/ 1645920 w 1920240"/>
              <a:gd name="connsiteY0" fmla="*/ 315037 h 629997"/>
              <a:gd name="connsiteX1" fmla="*/ 1767840 w 1920240"/>
              <a:gd name="connsiteY1" fmla="*/ 335357 h 629997"/>
              <a:gd name="connsiteX2" fmla="*/ 1798320 w 1920240"/>
              <a:gd name="connsiteY2" fmla="*/ 345517 h 629997"/>
              <a:gd name="connsiteX3" fmla="*/ 1859280 w 1920240"/>
              <a:gd name="connsiteY3" fmla="*/ 375997 h 629997"/>
              <a:gd name="connsiteX4" fmla="*/ 1899920 w 1920240"/>
              <a:gd name="connsiteY4" fmla="*/ 416637 h 629997"/>
              <a:gd name="connsiteX5" fmla="*/ 1910080 w 1920240"/>
              <a:gd name="connsiteY5" fmla="*/ 447117 h 629997"/>
              <a:gd name="connsiteX6" fmla="*/ 1920240 w 1920240"/>
              <a:gd name="connsiteY6" fmla="*/ 497917 h 629997"/>
              <a:gd name="connsiteX7" fmla="*/ 1910080 w 1920240"/>
              <a:gd name="connsiteY7" fmla="*/ 569037 h 629997"/>
              <a:gd name="connsiteX8" fmla="*/ 1859280 w 1920240"/>
              <a:gd name="connsiteY8" fmla="*/ 619837 h 629997"/>
              <a:gd name="connsiteX9" fmla="*/ 1828800 w 1920240"/>
              <a:gd name="connsiteY9" fmla="*/ 629997 h 629997"/>
              <a:gd name="connsiteX10" fmla="*/ 1757680 w 1920240"/>
              <a:gd name="connsiteY10" fmla="*/ 619837 h 629997"/>
              <a:gd name="connsiteX11" fmla="*/ 1727200 w 1920240"/>
              <a:gd name="connsiteY11" fmla="*/ 609677 h 629997"/>
              <a:gd name="connsiteX12" fmla="*/ 1706880 w 1920240"/>
              <a:gd name="connsiteY12" fmla="*/ 579197 h 629997"/>
              <a:gd name="connsiteX13" fmla="*/ 1696720 w 1920240"/>
              <a:gd name="connsiteY13" fmla="*/ 548717 h 629997"/>
              <a:gd name="connsiteX14" fmla="*/ 1686560 w 1920240"/>
              <a:gd name="connsiteY14" fmla="*/ 467437 h 629997"/>
              <a:gd name="connsiteX15" fmla="*/ 1666240 w 1920240"/>
              <a:gd name="connsiteY15" fmla="*/ 406477 h 629997"/>
              <a:gd name="connsiteX16" fmla="*/ 1656080 w 1920240"/>
              <a:gd name="connsiteY16" fmla="*/ 355677 h 629997"/>
              <a:gd name="connsiteX17" fmla="*/ 1564640 w 1920240"/>
              <a:gd name="connsiteY17" fmla="*/ 315037 h 629997"/>
              <a:gd name="connsiteX18" fmla="*/ 1473200 w 1920240"/>
              <a:gd name="connsiteY18" fmla="*/ 284557 h 629997"/>
              <a:gd name="connsiteX19" fmla="*/ 1442720 w 1920240"/>
              <a:gd name="connsiteY19" fmla="*/ 274397 h 629997"/>
              <a:gd name="connsiteX20" fmla="*/ 1330960 w 1920240"/>
              <a:gd name="connsiteY20" fmla="*/ 254077 h 629997"/>
              <a:gd name="connsiteX21" fmla="*/ 1209040 w 1920240"/>
              <a:gd name="connsiteY21" fmla="*/ 233757 h 629997"/>
              <a:gd name="connsiteX22" fmla="*/ 1137920 w 1920240"/>
              <a:gd name="connsiteY22" fmla="*/ 213437 h 629997"/>
              <a:gd name="connsiteX23" fmla="*/ 1056640 w 1920240"/>
              <a:gd name="connsiteY23" fmla="*/ 203277 h 629997"/>
              <a:gd name="connsiteX24" fmla="*/ 914400 w 1920240"/>
              <a:gd name="connsiteY24" fmla="*/ 172797 h 629997"/>
              <a:gd name="connsiteX25" fmla="*/ 792480 w 1920240"/>
              <a:gd name="connsiteY25" fmla="*/ 152477 h 629997"/>
              <a:gd name="connsiteX26" fmla="*/ 762000 w 1920240"/>
              <a:gd name="connsiteY26" fmla="*/ 142317 h 629997"/>
              <a:gd name="connsiteX27" fmla="*/ 670560 w 1920240"/>
              <a:gd name="connsiteY27" fmla="*/ 132157 h 629997"/>
              <a:gd name="connsiteX28" fmla="*/ 629920 w 1920240"/>
              <a:gd name="connsiteY28" fmla="*/ 121997 h 629997"/>
              <a:gd name="connsiteX29" fmla="*/ 477520 w 1920240"/>
              <a:gd name="connsiteY29" fmla="*/ 101677 h 629997"/>
              <a:gd name="connsiteX30" fmla="*/ 426720 w 1920240"/>
              <a:gd name="connsiteY30" fmla="*/ 91517 h 629997"/>
              <a:gd name="connsiteX31" fmla="*/ 325120 w 1920240"/>
              <a:gd name="connsiteY31" fmla="*/ 81357 h 629997"/>
              <a:gd name="connsiteX32" fmla="*/ 254000 w 1920240"/>
              <a:gd name="connsiteY32" fmla="*/ 71197 h 629997"/>
              <a:gd name="connsiteX33" fmla="*/ 172720 w 1920240"/>
              <a:gd name="connsiteY33" fmla="*/ 50877 h 629997"/>
              <a:gd name="connsiteX34" fmla="*/ 91440 w 1920240"/>
              <a:gd name="connsiteY34" fmla="*/ 30557 h 629997"/>
              <a:gd name="connsiteX35" fmla="*/ 60960 w 1920240"/>
              <a:gd name="connsiteY35" fmla="*/ 10237 h 629997"/>
              <a:gd name="connsiteX36" fmla="*/ 0 w 1920240"/>
              <a:gd name="connsiteY36" fmla="*/ 77 h 62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920240" h="629997">
                <a:moveTo>
                  <a:pt x="1645920" y="315037"/>
                </a:moveTo>
                <a:cubicBezTo>
                  <a:pt x="1686063" y="320772"/>
                  <a:pt x="1728223" y="325453"/>
                  <a:pt x="1767840" y="335357"/>
                </a:cubicBezTo>
                <a:cubicBezTo>
                  <a:pt x="1778230" y="337954"/>
                  <a:pt x="1788741" y="340728"/>
                  <a:pt x="1798320" y="345517"/>
                </a:cubicBezTo>
                <a:cubicBezTo>
                  <a:pt x="1877102" y="384908"/>
                  <a:pt x="1782668" y="350460"/>
                  <a:pt x="1859280" y="375997"/>
                </a:cubicBezTo>
                <a:cubicBezTo>
                  <a:pt x="1886373" y="457277"/>
                  <a:pt x="1845733" y="362450"/>
                  <a:pt x="1899920" y="416637"/>
                </a:cubicBezTo>
                <a:cubicBezTo>
                  <a:pt x="1907493" y="424210"/>
                  <a:pt x="1907483" y="436727"/>
                  <a:pt x="1910080" y="447117"/>
                </a:cubicBezTo>
                <a:cubicBezTo>
                  <a:pt x="1914268" y="463870"/>
                  <a:pt x="1916853" y="480984"/>
                  <a:pt x="1920240" y="497917"/>
                </a:cubicBezTo>
                <a:cubicBezTo>
                  <a:pt x="1916853" y="521624"/>
                  <a:pt x="1916961" y="546100"/>
                  <a:pt x="1910080" y="569037"/>
                </a:cubicBezTo>
                <a:cubicBezTo>
                  <a:pt x="1902908" y="592943"/>
                  <a:pt x="1879998" y="609478"/>
                  <a:pt x="1859280" y="619837"/>
                </a:cubicBezTo>
                <a:cubicBezTo>
                  <a:pt x="1849701" y="624626"/>
                  <a:pt x="1838960" y="626610"/>
                  <a:pt x="1828800" y="629997"/>
                </a:cubicBezTo>
                <a:cubicBezTo>
                  <a:pt x="1805093" y="626610"/>
                  <a:pt x="1781162" y="624533"/>
                  <a:pt x="1757680" y="619837"/>
                </a:cubicBezTo>
                <a:cubicBezTo>
                  <a:pt x="1747178" y="617737"/>
                  <a:pt x="1735563" y="616367"/>
                  <a:pt x="1727200" y="609677"/>
                </a:cubicBezTo>
                <a:cubicBezTo>
                  <a:pt x="1717665" y="602049"/>
                  <a:pt x="1712341" y="590119"/>
                  <a:pt x="1706880" y="579197"/>
                </a:cubicBezTo>
                <a:cubicBezTo>
                  <a:pt x="1702091" y="569618"/>
                  <a:pt x="1700107" y="558877"/>
                  <a:pt x="1696720" y="548717"/>
                </a:cubicBezTo>
                <a:cubicBezTo>
                  <a:pt x="1693333" y="521624"/>
                  <a:pt x="1692281" y="494135"/>
                  <a:pt x="1686560" y="467437"/>
                </a:cubicBezTo>
                <a:cubicBezTo>
                  <a:pt x="1682072" y="446493"/>
                  <a:pt x="1670441" y="427480"/>
                  <a:pt x="1666240" y="406477"/>
                </a:cubicBezTo>
                <a:cubicBezTo>
                  <a:pt x="1662853" y="389544"/>
                  <a:pt x="1664648" y="370670"/>
                  <a:pt x="1656080" y="355677"/>
                </a:cubicBezTo>
                <a:cubicBezTo>
                  <a:pt x="1644715" y="335788"/>
                  <a:pt x="1572393" y="317621"/>
                  <a:pt x="1564640" y="315037"/>
                </a:cubicBezTo>
                <a:lnTo>
                  <a:pt x="1473200" y="284557"/>
                </a:lnTo>
                <a:cubicBezTo>
                  <a:pt x="1463040" y="281170"/>
                  <a:pt x="1453222" y="276497"/>
                  <a:pt x="1442720" y="274397"/>
                </a:cubicBezTo>
                <a:cubicBezTo>
                  <a:pt x="1317236" y="249300"/>
                  <a:pt x="1473948" y="280075"/>
                  <a:pt x="1330960" y="254077"/>
                </a:cubicBezTo>
                <a:cubicBezTo>
                  <a:pt x="1222013" y="234268"/>
                  <a:pt x="1345327" y="253227"/>
                  <a:pt x="1209040" y="233757"/>
                </a:cubicBezTo>
                <a:cubicBezTo>
                  <a:pt x="1184882" y="225704"/>
                  <a:pt x="1163435" y="217689"/>
                  <a:pt x="1137920" y="213437"/>
                </a:cubicBezTo>
                <a:cubicBezTo>
                  <a:pt x="1110987" y="208948"/>
                  <a:pt x="1083733" y="206664"/>
                  <a:pt x="1056640" y="203277"/>
                </a:cubicBezTo>
                <a:cubicBezTo>
                  <a:pt x="969777" y="174323"/>
                  <a:pt x="1016934" y="185614"/>
                  <a:pt x="914400" y="172797"/>
                </a:cubicBezTo>
                <a:cubicBezTo>
                  <a:pt x="842943" y="148978"/>
                  <a:pt x="928592" y="175162"/>
                  <a:pt x="792480" y="152477"/>
                </a:cubicBezTo>
                <a:cubicBezTo>
                  <a:pt x="781916" y="150716"/>
                  <a:pt x="772564" y="144078"/>
                  <a:pt x="762000" y="142317"/>
                </a:cubicBezTo>
                <a:cubicBezTo>
                  <a:pt x="731750" y="137275"/>
                  <a:pt x="701040" y="135544"/>
                  <a:pt x="670560" y="132157"/>
                </a:cubicBezTo>
                <a:cubicBezTo>
                  <a:pt x="657013" y="128770"/>
                  <a:pt x="643658" y="124495"/>
                  <a:pt x="629920" y="121997"/>
                </a:cubicBezTo>
                <a:cubicBezTo>
                  <a:pt x="573472" y="111734"/>
                  <a:pt x="535016" y="110522"/>
                  <a:pt x="477520" y="101677"/>
                </a:cubicBezTo>
                <a:cubicBezTo>
                  <a:pt x="460452" y="99051"/>
                  <a:pt x="443837" y="93799"/>
                  <a:pt x="426720" y="91517"/>
                </a:cubicBezTo>
                <a:cubicBezTo>
                  <a:pt x="392983" y="87019"/>
                  <a:pt x="358922" y="85334"/>
                  <a:pt x="325120" y="81357"/>
                </a:cubicBezTo>
                <a:cubicBezTo>
                  <a:pt x="301337" y="78559"/>
                  <a:pt x="277707" y="74584"/>
                  <a:pt x="254000" y="71197"/>
                </a:cubicBezTo>
                <a:cubicBezTo>
                  <a:pt x="195732" y="51774"/>
                  <a:pt x="252412" y="69267"/>
                  <a:pt x="172720" y="50877"/>
                </a:cubicBezTo>
                <a:cubicBezTo>
                  <a:pt x="145508" y="44597"/>
                  <a:pt x="91440" y="30557"/>
                  <a:pt x="91440" y="30557"/>
                </a:cubicBezTo>
                <a:cubicBezTo>
                  <a:pt x="81280" y="23784"/>
                  <a:pt x="72183" y="15047"/>
                  <a:pt x="60960" y="10237"/>
                </a:cubicBezTo>
                <a:cubicBezTo>
                  <a:pt x="33420" y="-1566"/>
                  <a:pt x="24742" y="77"/>
                  <a:pt x="0" y="77"/>
                </a:cubicBezTo>
              </a:path>
            </a:pathLst>
          </a:custGeom>
          <a:noFill/>
          <a:ln w="38100">
            <a:solidFill>
              <a:schemeClr val="accent3">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20" name="Полилиния 19"/>
          <p:cNvSpPr/>
          <p:nvPr/>
        </p:nvSpPr>
        <p:spPr>
          <a:xfrm>
            <a:off x="3108325" y="5262563"/>
            <a:ext cx="2352675" cy="366712"/>
          </a:xfrm>
          <a:custGeom>
            <a:avLst/>
            <a:gdLst>
              <a:gd name="connsiteX0" fmla="*/ 2133600 w 2352714"/>
              <a:gd name="connsiteY0" fmla="*/ 336333 h 366813"/>
              <a:gd name="connsiteX1" fmla="*/ 2052320 w 2352714"/>
              <a:gd name="connsiteY1" fmla="*/ 295693 h 366813"/>
              <a:gd name="connsiteX2" fmla="*/ 2011680 w 2352714"/>
              <a:gd name="connsiteY2" fmla="*/ 244893 h 366813"/>
              <a:gd name="connsiteX3" fmla="*/ 2011680 w 2352714"/>
              <a:gd name="connsiteY3" fmla="*/ 82333 h 366813"/>
              <a:gd name="connsiteX4" fmla="*/ 2021840 w 2352714"/>
              <a:gd name="connsiteY4" fmla="*/ 51853 h 366813"/>
              <a:gd name="connsiteX5" fmla="*/ 2082800 w 2352714"/>
              <a:gd name="connsiteY5" fmla="*/ 31533 h 366813"/>
              <a:gd name="connsiteX6" fmla="*/ 2113280 w 2352714"/>
              <a:gd name="connsiteY6" fmla="*/ 11213 h 366813"/>
              <a:gd name="connsiteX7" fmla="*/ 2336800 w 2352714"/>
              <a:gd name="connsiteY7" fmla="*/ 21373 h 366813"/>
              <a:gd name="connsiteX8" fmla="*/ 2326640 w 2352714"/>
              <a:gd name="connsiteY8" fmla="*/ 163613 h 366813"/>
              <a:gd name="connsiteX9" fmla="*/ 2286000 w 2352714"/>
              <a:gd name="connsiteY9" fmla="*/ 224573 h 366813"/>
              <a:gd name="connsiteX10" fmla="*/ 2265680 w 2352714"/>
              <a:gd name="connsiteY10" fmla="*/ 255053 h 366813"/>
              <a:gd name="connsiteX11" fmla="*/ 2174240 w 2352714"/>
              <a:gd name="connsiteY11" fmla="*/ 305853 h 366813"/>
              <a:gd name="connsiteX12" fmla="*/ 2143760 w 2352714"/>
              <a:gd name="connsiteY12" fmla="*/ 326173 h 366813"/>
              <a:gd name="connsiteX13" fmla="*/ 2113280 w 2352714"/>
              <a:gd name="connsiteY13" fmla="*/ 336333 h 366813"/>
              <a:gd name="connsiteX14" fmla="*/ 2042160 w 2352714"/>
              <a:gd name="connsiteY14" fmla="*/ 366813 h 366813"/>
              <a:gd name="connsiteX15" fmla="*/ 1686560 w 2352714"/>
              <a:gd name="connsiteY15" fmla="*/ 356653 h 366813"/>
              <a:gd name="connsiteX16" fmla="*/ 1656080 w 2352714"/>
              <a:gd name="connsiteY16" fmla="*/ 346493 h 366813"/>
              <a:gd name="connsiteX17" fmla="*/ 1544320 w 2352714"/>
              <a:gd name="connsiteY17" fmla="*/ 326173 h 366813"/>
              <a:gd name="connsiteX18" fmla="*/ 1513840 w 2352714"/>
              <a:gd name="connsiteY18" fmla="*/ 316013 h 366813"/>
              <a:gd name="connsiteX19" fmla="*/ 1473200 w 2352714"/>
              <a:gd name="connsiteY19" fmla="*/ 305853 h 366813"/>
              <a:gd name="connsiteX20" fmla="*/ 1351280 w 2352714"/>
              <a:gd name="connsiteY20" fmla="*/ 285533 h 366813"/>
              <a:gd name="connsiteX21" fmla="*/ 1300480 w 2352714"/>
              <a:gd name="connsiteY21" fmla="*/ 275373 h 366813"/>
              <a:gd name="connsiteX22" fmla="*/ 1259840 w 2352714"/>
              <a:gd name="connsiteY22" fmla="*/ 265213 h 366813"/>
              <a:gd name="connsiteX23" fmla="*/ 1178560 w 2352714"/>
              <a:gd name="connsiteY23" fmla="*/ 255053 h 366813"/>
              <a:gd name="connsiteX24" fmla="*/ 1066800 w 2352714"/>
              <a:gd name="connsiteY24" fmla="*/ 234733 h 366813"/>
              <a:gd name="connsiteX25" fmla="*/ 985520 w 2352714"/>
              <a:gd name="connsiteY25" fmla="*/ 214413 h 366813"/>
              <a:gd name="connsiteX26" fmla="*/ 894080 w 2352714"/>
              <a:gd name="connsiteY26" fmla="*/ 204253 h 366813"/>
              <a:gd name="connsiteX27" fmla="*/ 751840 w 2352714"/>
              <a:gd name="connsiteY27" fmla="*/ 183933 h 366813"/>
              <a:gd name="connsiteX28" fmla="*/ 680720 w 2352714"/>
              <a:gd name="connsiteY28" fmla="*/ 163613 h 366813"/>
              <a:gd name="connsiteX29" fmla="*/ 548640 w 2352714"/>
              <a:gd name="connsiteY29" fmla="*/ 153453 h 366813"/>
              <a:gd name="connsiteX30" fmla="*/ 447040 w 2352714"/>
              <a:gd name="connsiteY30" fmla="*/ 143293 h 366813"/>
              <a:gd name="connsiteX31" fmla="*/ 386080 w 2352714"/>
              <a:gd name="connsiteY31" fmla="*/ 133133 h 366813"/>
              <a:gd name="connsiteX32" fmla="*/ 111760 w 2352714"/>
              <a:gd name="connsiteY32" fmla="*/ 112813 h 366813"/>
              <a:gd name="connsiteX33" fmla="*/ 0 w 2352714"/>
              <a:gd name="connsiteY33" fmla="*/ 112813 h 36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352714" h="366813">
                <a:moveTo>
                  <a:pt x="2133600" y="336333"/>
                </a:moveTo>
                <a:cubicBezTo>
                  <a:pt x="2118259" y="330197"/>
                  <a:pt x="2066643" y="313597"/>
                  <a:pt x="2052320" y="295693"/>
                </a:cubicBezTo>
                <a:cubicBezTo>
                  <a:pt x="1996234" y="225586"/>
                  <a:pt x="2099031" y="303127"/>
                  <a:pt x="2011680" y="244893"/>
                </a:cubicBezTo>
                <a:cubicBezTo>
                  <a:pt x="1988767" y="176154"/>
                  <a:pt x="1995707" y="210116"/>
                  <a:pt x="2011680" y="82333"/>
                </a:cubicBezTo>
                <a:cubicBezTo>
                  <a:pt x="2013008" y="71706"/>
                  <a:pt x="2013125" y="58078"/>
                  <a:pt x="2021840" y="51853"/>
                </a:cubicBezTo>
                <a:cubicBezTo>
                  <a:pt x="2039269" y="39403"/>
                  <a:pt x="2064978" y="43414"/>
                  <a:pt x="2082800" y="31533"/>
                </a:cubicBezTo>
                <a:lnTo>
                  <a:pt x="2113280" y="11213"/>
                </a:lnTo>
                <a:cubicBezTo>
                  <a:pt x="2187787" y="14600"/>
                  <a:pt x="2276109" y="-21978"/>
                  <a:pt x="2336800" y="21373"/>
                </a:cubicBezTo>
                <a:cubicBezTo>
                  <a:pt x="2375480" y="49002"/>
                  <a:pt x="2332194" y="116404"/>
                  <a:pt x="2326640" y="163613"/>
                </a:cubicBezTo>
                <a:cubicBezTo>
                  <a:pt x="2322237" y="201035"/>
                  <a:pt x="2310232" y="195494"/>
                  <a:pt x="2286000" y="224573"/>
                </a:cubicBezTo>
                <a:cubicBezTo>
                  <a:pt x="2278183" y="233954"/>
                  <a:pt x="2274870" y="247012"/>
                  <a:pt x="2265680" y="255053"/>
                </a:cubicBezTo>
                <a:cubicBezTo>
                  <a:pt x="2180254" y="329801"/>
                  <a:pt x="2234710" y="275618"/>
                  <a:pt x="2174240" y="305853"/>
                </a:cubicBezTo>
                <a:cubicBezTo>
                  <a:pt x="2163318" y="311314"/>
                  <a:pt x="2154682" y="320712"/>
                  <a:pt x="2143760" y="326173"/>
                </a:cubicBezTo>
                <a:cubicBezTo>
                  <a:pt x="2134181" y="330962"/>
                  <a:pt x="2122859" y="331544"/>
                  <a:pt x="2113280" y="336333"/>
                </a:cubicBezTo>
                <a:cubicBezTo>
                  <a:pt x="2043116" y="371415"/>
                  <a:pt x="2126740" y="345668"/>
                  <a:pt x="2042160" y="366813"/>
                </a:cubicBezTo>
                <a:cubicBezTo>
                  <a:pt x="1923627" y="363426"/>
                  <a:pt x="1804978" y="362886"/>
                  <a:pt x="1686560" y="356653"/>
                </a:cubicBezTo>
                <a:cubicBezTo>
                  <a:pt x="1675865" y="356090"/>
                  <a:pt x="1666470" y="349090"/>
                  <a:pt x="1656080" y="346493"/>
                </a:cubicBezTo>
                <a:cubicBezTo>
                  <a:pt x="1582120" y="328003"/>
                  <a:pt x="1625844" y="344290"/>
                  <a:pt x="1544320" y="326173"/>
                </a:cubicBezTo>
                <a:cubicBezTo>
                  <a:pt x="1533865" y="323850"/>
                  <a:pt x="1524138" y="318955"/>
                  <a:pt x="1513840" y="316013"/>
                </a:cubicBezTo>
                <a:cubicBezTo>
                  <a:pt x="1500414" y="312177"/>
                  <a:pt x="1486831" y="308882"/>
                  <a:pt x="1473200" y="305853"/>
                </a:cubicBezTo>
                <a:cubicBezTo>
                  <a:pt x="1401368" y="289890"/>
                  <a:pt x="1436097" y="299669"/>
                  <a:pt x="1351280" y="285533"/>
                </a:cubicBezTo>
                <a:cubicBezTo>
                  <a:pt x="1334246" y="282694"/>
                  <a:pt x="1317337" y="279119"/>
                  <a:pt x="1300480" y="275373"/>
                </a:cubicBezTo>
                <a:cubicBezTo>
                  <a:pt x="1286849" y="272344"/>
                  <a:pt x="1273614" y="267509"/>
                  <a:pt x="1259840" y="265213"/>
                </a:cubicBezTo>
                <a:cubicBezTo>
                  <a:pt x="1232907" y="260724"/>
                  <a:pt x="1205653" y="258440"/>
                  <a:pt x="1178560" y="255053"/>
                </a:cubicBezTo>
                <a:cubicBezTo>
                  <a:pt x="1106727" y="231109"/>
                  <a:pt x="1198096" y="259351"/>
                  <a:pt x="1066800" y="234733"/>
                </a:cubicBezTo>
                <a:cubicBezTo>
                  <a:pt x="1039351" y="229586"/>
                  <a:pt x="1013276" y="217497"/>
                  <a:pt x="985520" y="214413"/>
                </a:cubicBezTo>
                <a:lnTo>
                  <a:pt x="894080" y="204253"/>
                </a:lnTo>
                <a:cubicBezTo>
                  <a:pt x="846588" y="198058"/>
                  <a:pt x="751840" y="183933"/>
                  <a:pt x="751840" y="183933"/>
                </a:cubicBezTo>
                <a:cubicBezTo>
                  <a:pt x="732130" y="177363"/>
                  <a:pt x="700436" y="165933"/>
                  <a:pt x="680720" y="163613"/>
                </a:cubicBezTo>
                <a:cubicBezTo>
                  <a:pt x="636866" y="158454"/>
                  <a:pt x="592631" y="157278"/>
                  <a:pt x="548640" y="153453"/>
                </a:cubicBezTo>
                <a:cubicBezTo>
                  <a:pt x="514732" y="150505"/>
                  <a:pt x="480813" y="147515"/>
                  <a:pt x="447040" y="143293"/>
                </a:cubicBezTo>
                <a:cubicBezTo>
                  <a:pt x="426599" y="140738"/>
                  <a:pt x="406539" y="135540"/>
                  <a:pt x="386080" y="133133"/>
                </a:cubicBezTo>
                <a:cubicBezTo>
                  <a:pt x="318760" y="125213"/>
                  <a:pt x="168678" y="114921"/>
                  <a:pt x="111760" y="112813"/>
                </a:cubicBezTo>
                <a:cubicBezTo>
                  <a:pt x="74532" y="111434"/>
                  <a:pt x="37253" y="112813"/>
                  <a:pt x="0" y="112813"/>
                </a:cubicBezTo>
              </a:path>
            </a:pathLst>
          </a:custGeom>
          <a:noFill/>
          <a:ln w="38100">
            <a:solidFill>
              <a:schemeClr val="accent3">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21" name="Полилиния 20"/>
          <p:cNvSpPr/>
          <p:nvPr/>
        </p:nvSpPr>
        <p:spPr>
          <a:xfrm>
            <a:off x="3546475" y="4714875"/>
            <a:ext cx="1179513" cy="1411288"/>
          </a:xfrm>
          <a:custGeom>
            <a:avLst/>
            <a:gdLst>
              <a:gd name="connsiteX0" fmla="*/ 751840 w 1179899"/>
              <a:gd name="connsiteY0" fmla="*/ 345440 h 1412240"/>
              <a:gd name="connsiteX1" fmla="*/ 701040 w 1179899"/>
              <a:gd name="connsiteY1" fmla="*/ 314960 h 1412240"/>
              <a:gd name="connsiteX2" fmla="*/ 670560 w 1179899"/>
              <a:gd name="connsiteY2" fmla="*/ 294640 h 1412240"/>
              <a:gd name="connsiteX3" fmla="*/ 619760 w 1179899"/>
              <a:gd name="connsiteY3" fmla="*/ 203200 h 1412240"/>
              <a:gd name="connsiteX4" fmla="*/ 629920 w 1179899"/>
              <a:gd name="connsiteY4" fmla="*/ 71120 h 1412240"/>
              <a:gd name="connsiteX5" fmla="*/ 660400 w 1179899"/>
              <a:gd name="connsiteY5" fmla="*/ 50800 h 1412240"/>
              <a:gd name="connsiteX6" fmla="*/ 721360 w 1179899"/>
              <a:gd name="connsiteY6" fmla="*/ 30480 h 1412240"/>
              <a:gd name="connsiteX7" fmla="*/ 751840 w 1179899"/>
              <a:gd name="connsiteY7" fmla="*/ 10160 h 1412240"/>
              <a:gd name="connsiteX8" fmla="*/ 833120 w 1179899"/>
              <a:gd name="connsiteY8" fmla="*/ 0 h 1412240"/>
              <a:gd name="connsiteX9" fmla="*/ 1097280 w 1179899"/>
              <a:gd name="connsiteY9" fmla="*/ 10160 h 1412240"/>
              <a:gd name="connsiteX10" fmla="*/ 1158240 w 1179899"/>
              <a:gd name="connsiteY10" fmla="*/ 50800 h 1412240"/>
              <a:gd name="connsiteX11" fmla="*/ 1168400 w 1179899"/>
              <a:gd name="connsiteY11" fmla="*/ 182880 h 1412240"/>
              <a:gd name="connsiteX12" fmla="*/ 1117600 w 1179899"/>
              <a:gd name="connsiteY12" fmla="*/ 233680 h 1412240"/>
              <a:gd name="connsiteX13" fmla="*/ 1087120 w 1179899"/>
              <a:gd name="connsiteY13" fmla="*/ 243840 h 1412240"/>
              <a:gd name="connsiteX14" fmla="*/ 1056640 w 1179899"/>
              <a:gd name="connsiteY14" fmla="*/ 264160 h 1412240"/>
              <a:gd name="connsiteX15" fmla="*/ 995680 w 1179899"/>
              <a:gd name="connsiteY15" fmla="*/ 284480 h 1412240"/>
              <a:gd name="connsiteX16" fmla="*/ 965200 w 1179899"/>
              <a:gd name="connsiteY16" fmla="*/ 304800 h 1412240"/>
              <a:gd name="connsiteX17" fmla="*/ 894080 w 1179899"/>
              <a:gd name="connsiteY17" fmla="*/ 325120 h 1412240"/>
              <a:gd name="connsiteX18" fmla="*/ 762000 w 1179899"/>
              <a:gd name="connsiteY18" fmla="*/ 335280 h 1412240"/>
              <a:gd name="connsiteX19" fmla="*/ 731520 w 1179899"/>
              <a:gd name="connsiteY19" fmla="*/ 345440 h 1412240"/>
              <a:gd name="connsiteX20" fmla="*/ 711200 w 1179899"/>
              <a:gd name="connsiteY20" fmla="*/ 406400 h 1412240"/>
              <a:gd name="connsiteX21" fmla="*/ 690880 w 1179899"/>
              <a:gd name="connsiteY21" fmla="*/ 436880 h 1412240"/>
              <a:gd name="connsiteX22" fmla="*/ 670560 w 1179899"/>
              <a:gd name="connsiteY22" fmla="*/ 497840 h 1412240"/>
              <a:gd name="connsiteX23" fmla="*/ 640080 w 1179899"/>
              <a:gd name="connsiteY23" fmla="*/ 558800 h 1412240"/>
              <a:gd name="connsiteX24" fmla="*/ 619760 w 1179899"/>
              <a:gd name="connsiteY24" fmla="*/ 589280 h 1412240"/>
              <a:gd name="connsiteX25" fmla="*/ 609600 w 1179899"/>
              <a:gd name="connsiteY25" fmla="*/ 619760 h 1412240"/>
              <a:gd name="connsiteX26" fmla="*/ 568960 w 1179899"/>
              <a:gd name="connsiteY26" fmla="*/ 680720 h 1412240"/>
              <a:gd name="connsiteX27" fmla="*/ 548640 w 1179899"/>
              <a:gd name="connsiteY27" fmla="*/ 711200 h 1412240"/>
              <a:gd name="connsiteX28" fmla="*/ 518160 w 1179899"/>
              <a:gd name="connsiteY28" fmla="*/ 741680 h 1412240"/>
              <a:gd name="connsiteX29" fmla="*/ 467360 w 1179899"/>
              <a:gd name="connsiteY29" fmla="*/ 782320 h 1412240"/>
              <a:gd name="connsiteX30" fmla="*/ 457200 w 1179899"/>
              <a:gd name="connsiteY30" fmla="*/ 812800 h 1412240"/>
              <a:gd name="connsiteX31" fmla="*/ 426720 w 1179899"/>
              <a:gd name="connsiteY31" fmla="*/ 833120 h 1412240"/>
              <a:gd name="connsiteX32" fmla="*/ 396240 w 1179899"/>
              <a:gd name="connsiteY32" fmla="*/ 863600 h 1412240"/>
              <a:gd name="connsiteX33" fmla="*/ 345440 w 1179899"/>
              <a:gd name="connsiteY33" fmla="*/ 914400 h 1412240"/>
              <a:gd name="connsiteX34" fmla="*/ 304800 w 1179899"/>
              <a:gd name="connsiteY34" fmla="*/ 955040 h 1412240"/>
              <a:gd name="connsiteX35" fmla="*/ 294640 w 1179899"/>
              <a:gd name="connsiteY35" fmla="*/ 985520 h 1412240"/>
              <a:gd name="connsiteX36" fmla="*/ 264160 w 1179899"/>
              <a:gd name="connsiteY36" fmla="*/ 1005840 h 1412240"/>
              <a:gd name="connsiteX37" fmla="*/ 193040 w 1179899"/>
              <a:gd name="connsiteY37" fmla="*/ 1087120 h 1412240"/>
              <a:gd name="connsiteX38" fmla="*/ 172720 w 1179899"/>
              <a:gd name="connsiteY38" fmla="*/ 1117600 h 1412240"/>
              <a:gd name="connsiteX39" fmla="*/ 142240 w 1179899"/>
              <a:gd name="connsiteY39" fmla="*/ 1137920 h 1412240"/>
              <a:gd name="connsiteX40" fmla="*/ 101600 w 1179899"/>
              <a:gd name="connsiteY40" fmla="*/ 1178560 h 1412240"/>
              <a:gd name="connsiteX41" fmla="*/ 60960 w 1179899"/>
              <a:gd name="connsiteY41" fmla="*/ 1219200 h 1412240"/>
              <a:gd name="connsiteX42" fmla="*/ 40640 w 1179899"/>
              <a:gd name="connsiteY42" fmla="*/ 1249680 h 1412240"/>
              <a:gd name="connsiteX43" fmla="*/ 10160 w 1179899"/>
              <a:gd name="connsiteY43" fmla="*/ 1270000 h 1412240"/>
              <a:gd name="connsiteX44" fmla="*/ 0 w 1179899"/>
              <a:gd name="connsiteY44" fmla="*/ 1412240 h 141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79899" h="1412240">
                <a:moveTo>
                  <a:pt x="751840" y="345440"/>
                </a:moveTo>
                <a:cubicBezTo>
                  <a:pt x="734907" y="335280"/>
                  <a:pt x="717786" y="325426"/>
                  <a:pt x="701040" y="314960"/>
                </a:cubicBezTo>
                <a:cubicBezTo>
                  <a:pt x="690685" y="308488"/>
                  <a:pt x="678601" y="303830"/>
                  <a:pt x="670560" y="294640"/>
                </a:cubicBezTo>
                <a:cubicBezTo>
                  <a:pt x="632937" y="251643"/>
                  <a:pt x="633715" y="245064"/>
                  <a:pt x="619760" y="203200"/>
                </a:cubicBezTo>
                <a:cubicBezTo>
                  <a:pt x="623147" y="159173"/>
                  <a:pt x="618542" y="113786"/>
                  <a:pt x="629920" y="71120"/>
                </a:cubicBezTo>
                <a:cubicBezTo>
                  <a:pt x="633066" y="59321"/>
                  <a:pt x="649242" y="55759"/>
                  <a:pt x="660400" y="50800"/>
                </a:cubicBezTo>
                <a:cubicBezTo>
                  <a:pt x="679973" y="42101"/>
                  <a:pt x="703538" y="42361"/>
                  <a:pt x="721360" y="30480"/>
                </a:cubicBezTo>
                <a:cubicBezTo>
                  <a:pt x="731520" y="23707"/>
                  <a:pt x="740059" y="13373"/>
                  <a:pt x="751840" y="10160"/>
                </a:cubicBezTo>
                <a:cubicBezTo>
                  <a:pt x="778182" y="2976"/>
                  <a:pt x="806027" y="3387"/>
                  <a:pt x="833120" y="0"/>
                </a:cubicBezTo>
                <a:cubicBezTo>
                  <a:pt x="921173" y="3387"/>
                  <a:pt x="1010218" y="-3443"/>
                  <a:pt x="1097280" y="10160"/>
                </a:cubicBezTo>
                <a:cubicBezTo>
                  <a:pt x="1121409" y="13930"/>
                  <a:pt x="1158240" y="50800"/>
                  <a:pt x="1158240" y="50800"/>
                </a:cubicBezTo>
                <a:cubicBezTo>
                  <a:pt x="1179303" y="113989"/>
                  <a:pt x="1189225" y="113464"/>
                  <a:pt x="1168400" y="182880"/>
                </a:cubicBezTo>
                <a:cubicBezTo>
                  <a:pt x="1161228" y="206786"/>
                  <a:pt x="1138318" y="223321"/>
                  <a:pt x="1117600" y="233680"/>
                </a:cubicBezTo>
                <a:cubicBezTo>
                  <a:pt x="1108021" y="238469"/>
                  <a:pt x="1096699" y="239051"/>
                  <a:pt x="1087120" y="243840"/>
                </a:cubicBezTo>
                <a:cubicBezTo>
                  <a:pt x="1076198" y="249301"/>
                  <a:pt x="1067798" y="259201"/>
                  <a:pt x="1056640" y="264160"/>
                </a:cubicBezTo>
                <a:cubicBezTo>
                  <a:pt x="1037067" y="272859"/>
                  <a:pt x="1013502" y="272599"/>
                  <a:pt x="995680" y="284480"/>
                </a:cubicBezTo>
                <a:cubicBezTo>
                  <a:pt x="985520" y="291253"/>
                  <a:pt x="976122" y="299339"/>
                  <a:pt x="965200" y="304800"/>
                </a:cubicBezTo>
                <a:cubicBezTo>
                  <a:pt x="954081" y="310359"/>
                  <a:pt x="902594" y="324118"/>
                  <a:pt x="894080" y="325120"/>
                </a:cubicBezTo>
                <a:cubicBezTo>
                  <a:pt x="850226" y="330279"/>
                  <a:pt x="806027" y="331893"/>
                  <a:pt x="762000" y="335280"/>
                </a:cubicBezTo>
                <a:cubicBezTo>
                  <a:pt x="751840" y="338667"/>
                  <a:pt x="737745" y="336725"/>
                  <a:pt x="731520" y="345440"/>
                </a:cubicBezTo>
                <a:cubicBezTo>
                  <a:pt x="719070" y="362869"/>
                  <a:pt x="723081" y="388578"/>
                  <a:pt x="711200" y="406400"/>
                </a:cubicBezTo>
                <a:cubicBezTo>
                  <a:pt x="704427" y="416560"/>
                  <a:pt x="695839" y="425722"/>
                  <a:pt x="690880" y="436880"/>
                </a:cubicBezTo>
                <a:cubicBezTo>
                  <a:pt x="682181" y="456453"/>
                  <a:pt x="682441" y="480018"/>
                  <a:pt x="670560" y="497840"/>
                </a:cubicBezTo>
                <a:cubicBezTo>
                  <a:pt x="612326" y="585191"/>
                  <a:pt x="682144" y="474672"/>
                  <a:pt x="640080" y="558800"/>
                </a:cubicBezTo>
                <a:cubicBezTo>
                  <a:pt x="634619" y="569722"/>
                  <a:pt x="625221" y="578358"/>
                  <a:pt x="619760" y="589280"/>
                </a:cubicBezTo>
                <a:cubicBezTo>
                  <a:pt x="614971" y="598859"/>
                  <a:pt x="614801" y="610398"/>
                  <a:pt x="609600" y="619760"/>
                </a:cubicBezTo>
                <a:cubicBezTo>
                  <a:pt x="597740" y="641108"/>
                  <a:pt x="582507" y="660400"/>
                  <a:pt x="568960" y="680720"/>
                </a:cubicBezTo>
                <a:cubicBezTo>
                  <a:pt x="562187" y="690880"/>
                  <a:pt x="557274" y="702566"/>
                  <a:pt x="548640" y="711200"/>
                </a:cubicBezTo>
                <a:cubicBezTo>
                  <a:pt x="538480" y="721360"/>
                  <a:pt x="527358" y="730642"/>
                  <a:pt x="518160" y="741680"/>
                </a:cubicBezTo>
                <a:cubicBezTo>
                  <a:pt x="482809" y="784101"/>
                  <a:pt x="517397" y="765641"/>
                  <a:pt x="467360" y="782320"/>
                </a:cubicBezTo>
                <a:cubicBezTo>
                  <a:pt x="463973" y="792480"/>
                  <a:pt x="463890" y="804437"/>
                  <a:pt x="457200" y="812800"/>
                </a:cubicBezTo>
                <a:cubicBezTo>
                  <a:pt x="449572" y="822335"/>
                  <a:pt x="436101" y="825303"/>
                  <a:pt x="426720" y="833120"/>
                </a:cubicBezTo>
                <a:cubicBezTo>
                  <a:pt x="415682" y="842318"/>
                  <a:pt x="405438" y="852562"/>
                  <a:pt x="396240" y="863600"/>
                </a:cubicBezTo>
                <a:cubicBezTo>
                  <a:pt x="353907" y="914400"/>
                  <a:pt x="401320" y="877147"/>
                  <a:pt x="345440" y="914400"/>
                </a:cubicBezTo>
                <a:cubicBezTo>
                  <a:pt x="318347" y="995680"/>
                  <a:pt x="358987" y="900853"/>
                  <a:pt x="304800" y="955040"/>
                </a:cubicBezTo>
                <a:cubicBezTo>
                  <a:pt x="297227" y="962613"/>
                  <a:pt x="301330" y="977157"/>
                  <a:pt x="294640" y="985520"/>
                </a:cubicBezTo>
                <a:cubicBezTo>
                  <a:pt x="287012" y="995055"/>
                  <a:pt x="274320" y="999067"/>
                  <a:pt x="264160" y="1005840"/>
                </a:cubicBezTo>
                <a:cubicBezTo>
                  <a:pt x="216747" y="1076960"/>
                  <a:pt x="243840" y="1053253"/>
                  <a:pt x="193040" y="1087120"/>
                </a:cubicBezTo>
                <a:cubicBezTo>
                  <a:pt x="186267" y="1097280"/>
                  <a:pt x="181354" y="1108966"/>
                  <a:pt x="172720" y="1117600"/>
                </a:cubicBezTo>
                <a:cubicBezTo>
                  <a:pt x="164086" y="1126234"/>
                  <a:pt x="149868" y="1128385"/>
                  <a:pt x="142240" y="1137920"/>
                </a:cubicBezTo>
                <a:cubicBezTo>
                  <a:pt x="102832" y="1187181"/>
                  <a:pt x="168102" y="1156393"/>
                  <a:pt x="101600" y="1178560"/>
                </a:cubicBezTo>
                <a:cubicBezTo>
                  <a:pt x="79433" y="1245062"/>
                  <a:pt x="110221" y="1179792"/>
                  <a:pt x="60960" y="1219200"/>
                </a:cubicBezTo>
                <a:cubicBezTo>
                  <a:pt x="51425" y="1226828"/>
                  <a:pt x="49274" y="1241046"/>
                  <a:pt x="40640" y="1249680"/>
                </a:cubicBezTo>
                <a:cubicBezTo>
                  <a:pt x="32006" y="1258314"/>
                  <a:pt x="20320" y="1263227"/>
                  <a:pt x="10160" y="1270000"/>
                </a:cubicBezTo>
                <a:lnTo>
                  <a:pt x="0" y="141224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23" name="Полилиния 22"/>
          <p:cNvSpPr/>
          <p:nvPr/>
        </p:nvSpPr>
        <p:spPr>
          <a:xfrm>
            <a:off x="3475038" y="4479925"/>
            <a:ext cx="1462087" cy="519113"/>
          </a:xfrm>
          <a:custGeom>
            <a:avLst/>
            <a:gdLst>
              <a:gd name="connsiteX0" fmla="*/ 1300622 w 1463182"/>
              <a:gd name="connsiteY0" fmla="*/ 172720 h 518160"/>
              <a:gd name="connsiteX1" fmla="*/ 1361582 w 1463182"/>
              <a:gd name="connsiteY1" fmla="*/ 182880 h 518160"/>
              <a:gd name="connsiteX2" fmla="*/ 1422542 w 1463182"/>
              <a:gd name="connsiteY2" fmla="*/ 233680 h 518160"/>
              <a:gd name="connsiteX3" fmla="*/ 1442862 w 1463182"/>
              <a:gd name="connsiteY3" fmla="*/ 264160 h 518160"/>
              <a:gd name="connsiteX4" fmla="*/ 1463182 w 1463182"/>
              <a:gd name="connsiteY4" fmla="*/ 325120 h 518160"/>
              <a:gd name="connsiteX5" fmla="*/ 1453022 w 1463182"/>
              <a:gd name="connsiteY5" fmla="*/ 457200 h 518160"/>
              <a:gd name="connsiteX6" fmla="*/ 1422542 w 1463182"/>
              <a:gd name="connsiteY6" fmla="*/ 477520 h 518160"/>
              <a:gd name="connsiteX7" fmla="*/ 1320942 w 1463182"/>
              <a:gd name="connsiteY7" fmla="*/ 508000 h 518160"/>
              <a:gd name="connsiteX8" fmla="*/ 1290462 w 1463182"/>
              <a:gd name="connsiteY8" fmla="*/ 518160 h 518160"/>
              <a:gd name="connsiteX9" fmla="*/ 1219342 w 1463182"/>
              <a:gd name="connsiteY9" fmla="*/ 487680 h 518160"/>
              <a:gd name="connsiteX10" fmla="*/ 1209182 w 1463182"/>
              <a:gd name="connsiteY10" fmla="*/ 457200 h 518160"/>
              <a:gd name="connsiteX11" fmla="*/ 1178702 w 1463182"/>
              <a:gd name="connsiteY11" fmla="*/ 396240 h 518160"/>
              <a:gd name="connsiteX12" fmla="*/ 1229502 w 1463182"/>
              <a:gd name="connsiteY12" fmla="*/ 264160 h 518160"/>
              <a:gd name="connsiteX13" fmla="*/ 1259982 w 1463182"/>
              <a:gd name="connsiteY13" fmla="*/ 254000 h 518160"/>
              <a:gd name="connsiteX14" fmla="*/ 1290462 w 1463182"/>
              <a:gd name="connsiteY14" fmla="*/ 152400 h 518160"/>
              <a:gd name="connsiteX15" fmla="*/ 1229502 w 1463182"/>
              <a:gd name="connsiteY15" fmla="*/ 132080 h 518160"/>
              <a:gd name="connsiteX16" fmla="*/ 1138062 w 1463182"/>
              <a:gd name="connsiteY16" fmla="*/ 91440 h 518160"/>
              <a:gd name="connsiteX17" fmla="*/ 1107582 w 1463182"/>
              <a:gd name="connsiteY17" fmla="*/ 81280 h 518160"/>
              <a:gd name="connsiteX18" fmla="*/ 1077102 w 1463182"/>
              <a:gd name="connsiteY18" fmla="*/ 71120 h 518160"/>
              <a:gd name="connsiteX19" fmla="*/ 1036462 w 1463182"/>
              <a:gd name="connsiteY19" fmla="*/ 60960 h 518160"/>
              <a:gd name="connsiteX20" fmla="*/ 1005982 w 1463182"/>
              <a:gd name="connsiteY20" fmla="*/ 50800 h 518160"/>
              <a:gd name="connsiteX21" fmla="*/ 945022 w 1463182"/>
              <a:gd name="connsiteY21" fmla="*/ 40640 h 518160"/>
              <a:gd name="connsiteX22" fmla="*/ 843422 w 1463182"/>
              <a:gd name="connsiteY22" fmla="*/ 10160 h 518160"/>
              <a:gd name="connsiteX23" fmla="*/ 762142 w 1463182"/>
              <a:gd name="connsiteY23" fmla="*/ 0 h 518160"/>
              <a:gd name="connsiteX24" fmla="*/ 233822 w 1463182"/>
              <a:gd name="connsiteY24" fmla="*/ 10160 h 518160"/>
              <a:gd name="connsiteX25" fmla="*/ 203342 w 1463182"/>
              <a:gd name="connsiteY25" fmla="*/ 20320 h 518160"/>
              <a:gd name="connsiteX26" fmla="*/ 142382 w 1463182"/>
              <a:gd name="connsiteY26" fmla="*/ 60960 h 518160"/>
              <a:gd name="connsiteX27" fmla="*/ 122062 w 1463182"/>
              <a:gd name="connsiteY27" fmla="*/ 91440 h 518160"/>
              <a:gd name="connsiteX28" fmla="*/ 91582 w 1463182"/>
              <a:gd name="connsiteY28" fmla="*/ 101600 h 518160"/>
              <a:gd name="connsiteX29" fmla="*/ 50942 w 1463182"/>
              <a:gd name="connsiteY29" fmla="*/ 142240 h 518160"/>
              <a:gd name="connsiteX30" fmla="*/ 10302 w 1463182"/>
              <a:gd name="connsiteY30" fmla="*/ 193040 h 518160"/>
              <a:gd name="connsiteX31" fmla="*/ 142 w 1463182"/>
              <a:gd name="connsiteY31" fmla="*/ 243840 h 51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63182" h="518160">
                <a:moveTo>
                  <a:pt x="1300622" y="172720"/>
                </a:moveTo>
                <a:cubicBezTo>
                  <a:pt x="1320942" y="176107"/>
                  <a:pt x="1342039" y="176366"/>
                  <a:pt x="1361582" y="182880"/>
                </a:cubicBezTo>
                <a:cubicBezTo>
                  <a:pt x="1380025" y="189028"/>
                  <a:pt x="1411659" y="220621"/>
                  <a:pt x="1422542" y="233680"/>
                </a:cubicBezTo>
                <a:cubicBezTo>
                  <a:pt x="1430359" y="243061"/>
                  <a:pt x="1437903" y="253002"/>
                  <a:pt x="1442862" y="264160"/>
                </a:cubicBezTo>
                <a:cubicBezTo>
                  <a:pt x="1451561" y="283733"/>
                  <a:pt x="1463182" y="325120"/>
                  <a:pt x="1463182" y="325120"/>
                </a:cubicBezTo>
                <a:cubicBezTo>
                  <a:pt x="1459795" y="369147"/>
                  <a:pt x="1464400" y="414534"/>
                  <a:pt x="1453022" y="457200"/>
                </a:cubicBezTo>
                <a:cubicBezTo>
                  <a:pt x="1449876" y="468999"/>
                  <a:pt x="1433700" y="472561"/>
                  <a:pt x="1422542" y="477520"/>
                </a:cubicBezTo>
                <a:cubicBezTo>
                  <a:pt x="1379082" y="496836"/>
                  <a:pt x="1362317" y="496179"/>
                  <a:pt x="1320942" y="508000"/>
                </a:cubicBezTo>
                <a:cubicBezTo>
                  <a:pt x="1310644" y="510942"/>
                  <a:pt x="1300622" y="514773"/>
                  <a:pt x="1290462" y="518160"/>
                </a:cubicBezTo>
                <a:cubicBezTo>
                  <a:pt x="1266058" y="512059"/>
                  <a:pt x="1236883" y="509606"/>
                  <a:pt x="1219342" y="487680"/>
                </a:cubicBezTo>
                <a:cubicBezTo>
                  <a:pt x="1212652" y="479317"/>
                  <a:pt x="1213971" y="466779"/>
                  <a:pt x="1209182" y="457200"/>
                </a:cubicBezTo>
                <a:cubicBezTo>
                  <a:pt x="1169791" y="378418"/>
                  <a:pt x="1204239" y="472852"/>
                  <a:pt x="1178702" y="396240"/>
                </a:cubicBezTo>
                <a:cubicBezTo>
                  <a:pt x="1183062" y="365717"/>
                  <a:pt x="1185015" y="278989"/>
                  <a:pt x="1229502" y="264160"/>
                </a:cubicBezTo>
                <a:lnTo>
                  <a:pt x="1259982" y="254000"/>
                </a:lnTo>
                <a:cubicBezTo>
                  <a:pt x="1270863" y="237679"/>
                  <a:pt x="1327989" y="184566"/>
                  <a:pt x="1290462" y="152400"/>
                </a:cubicBezTo>
                <a:cubicBezTo>
                  <a:pt x="1274199" y="138461"/>
                  <a:pt x="1247324" y="143961"/>
                  <a:pt x="1229502" y="132080"/>
                </a:cubicBezTo>
                <a:cubicBezTo>
                  <a:pt x="1181200" y="99879"/>
                  <a:pt x="1210606" y="115621"/>
                  <a:pt x="1138062" y="91440"/>
                </a:cubicBezTo>
                <a:lnTo>
                  <a:pt x="1107582" y="81280"/>
                </a:lnTo>
                <a:cubicBezTo>
                  <a:pt x="1097422" y="77893"/>
                  <a:pt x="1087492" y="73717"/>
                  <a:pt x="1077102" y="71120"/>
                </a:cubicBezTo>
                <a:cubicBezTo>
                  <a:pt x="1063555" y="67733"/>
                  <a:pt x="1049888" y="64796"/>
                  <a:pt x="1036462" y="60960"/>
                </a:cubicBezTo>
                <a:cubicBezTo>
                  <a:pt x="1026164" y="58018"/>
                  <a:pt x="1016437" y="53123"/>
                  <a:pt x="1005982" y="50800"/>
                </a:cubicBezTo>
                <a:cubicBezTo>
                  <a:pt x="985872" y="46331"/>
                  <a:pt x="965007" y="45636"/>
                  <a:pt x="945022" y="40640"/>
                </a:cubicBezTo>
                <a:cubicBezTo>
                  <a:pt x="890821" y="27090"/>
                  <a:pt x="891799" y="18223"/>
                  <a:pt x="843422" y="10160"/>
                </a:cubicBezTo>
                <a:cubicBezTo>
                  <a:pt x="816489" y="5671"/>
                  <a:pt x="789235" y="3387"/>
                  <a:pt x="762142" y="0"/>
                </a:cubicBezTo>
                <a:lnTo>
                  <a:pt x="233822" y="10160"/>
                </a:lnTo>
                <a:cubicBezTo>
                  <a:pt x="223119" y="10549"/>
                  <a:pt x="212704" y="15119"/>
                  <a:pt x="203342" y="20320"/>
                </a:cubicBezTo>
                <a:cubicBezTo>
                  <a:pt x="181994" y="32180"/>
                  <a:pt x="142382" y="60960"/>
                  <a:pt x="142382" y="60960"/>
                </a:cubicBezTo>
                <a:cubicBezTo>
                  <a:pt x="135609" y="71120"/>
                  <a:pt x="131597" y="83812"/>
                  <a:pt x="122062" y="91440"/>
                </a:cubicBezTo>
                <a:cubicBezTo>
                  <a:pt x="113699" y="98130"/>
                  <a:pt x="99155" y="94027"/>
                  <a:pt x="91582" y="101600"/>
                </a:cubicBezTo>
                <a:cubicBezTo>
                  <a:pt x="37395" y="155787"/>
                  <a:pt x="132222" y="115147"/>
                  <a:pt x="50942" y="142240"/>
                </a:cubicBezTo>
                <a:cubicBezTo>
                  <a:pt x="25405" y="218852"/>
                  <a:pt x="62823" y="127388"/>
                  <a:pt x="10302" y="193040"/>
                </a:cubicBezTo>
                <a:cubicBezTo>
                  <a:pt x="-2000" y="208417"/>
                  <a:pt x="142" y="226426"/>
                  <a:pt x="142" y="243840"/>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24" name="Полилиния 23"/>
          <p:cNvSpPr/>
          <p:nvPr/>
        </p:nvSpPr>
        <p:spPr>
          <a:xfrm>
            <a:off x="476250" y="3381375"/>
            <a:ext cx="2317750" cy="576263"/>
          </a:xfrm>
          <a:custGeom>
            <a:avLst/>
            <a:gdLst>
              <a:gd name="connsiteX0" fmla="*/ 0 w 2317315"/>
              <a:gd name="connsiteY0" fmla="*/ 327055 h 577576"/>
              <a:gd name="connsiteX1" fmla="*/ 75156 w 2317315"/>
              <a:gd name="connsiteY1" fmla="*/ 414737 h 577576"/>
              <a:gd name="connsiteX2" fmla="*/ 112734 w 2317315"/>
              <a:gd name="connsiteY2" fmla="*/ 452315 h 577576"/>
              <a:gd name="connsiteX3" fmla="*/ 150312 w 2317315"/>
              <a:gd name="connsiteY3" fmla="*/ 464841 h 577576"/>
              <a:gd name="connsiteX4" fmla="*/ 187890 w 2317315"/>
              <a:gd name="connsiteY4" fmla="*/ 489893 h 577576"/>
              <a:gd name="connsiteX5" fmla="*/ 212943 w 2317315"/>
              <a:gd name="connsiteY5" fmla="*/ 514946 h 577576"/>
              <a:gd name="connsiteX6" fmla="*/ 250521 w 2317315"/>
              <a:gd name="connsiteY6" fmla="*/ 527472 h 577576"/>
              <a:gd name="connsiteX7" fmla="*/ 288099 w 2317315"/>
              <a:gd name="connsiteY7" fmla="*/ 552524 h 577576"/>
              <a:gd name="connsiteX8" fmla="*/ 375781 w 2317315"/>
              <a:gd name="connsiteY8" fmla="*/ 577576 h 577576"/>
              <a:gd name="connsiteX9" fmla="*/ 864296 w 2317315"/>
              <a:gd name="connsiteY9" fmla="*/ 565050 h 577576"/>
              <a:gd name="connsiteX10" fmla="*/ 939452 w 2317315"/>
              <a:gd name="connsiteY10" fmla="*/ 539998 h 577576"/>
              <a:gd name="connsiteX11" fmla="*/ 1077238 w 2317315"/>
              <a:gd name="connsiteY11" fmla="*/ 514946 h 577576"/>
              <a:gd name="connsiteX12" fmla="*/ 1139869 w 2317315"/>
              <a:gd name="connsiteY12" fmla="*/ 502419 h 577576"/>
              <a:gd name="connsiteX13" fmla="*/ 1177447 w 2317315"/>
              <a:gd name="connsiteY13" fmla="*/ 489893 h 577576"/>
              <a:gd name="connsiteX14" fmla="*/ 1227551 w 2317315"/>
              <a:gd name="connsiteY14" fmla="*/ 477367 h 577576"/>
              <a:gd name="connsiteX15" fmla="*/ 1265129 w 2317315"/>
              <a:gd name="connsiteY15" fmla="*/ 464841 h 577576"/>
              <a:gd name="connsiteX16" fmla="*/ 1365337 w 2317315"/>
              <a:gd name="connsiteY16" fmla="*/ 439789 h 577576"/>
              <a:gd name="connsiteX17" fmla="*/ 1440493 w 2317315"/>
              <a:gd name="connsiteY17" fmla="*/ 414737 h 577576"/>
              <a:gd name="connsiteX18" fmla="*/ 1515649 w 2317315"/>
              <a:gd name="connsiteY18" fmla="*/ 377159 h 577576"/>
              <a:gd name="connsiteX19" fmla="*/ 1590806 w 2317315"/>
              <a:gd name="connsiteY19" fmla="*/ 352107 h 577576"/>
              <a:gd name="connsiteX20" fmla="*/ 1628384 w 2317315"/>
              <a:gd name="connsiteY20" fmla="*/ 327055 h 577576"/>
              <a:gd name="connsiteX21" fmla="*/ 1703540 w 2317315"/>
              <a:gd name="connsiteY21" fmla="*/ 302003 h 577576"/>
              <a:gd name="connsiteX22" fmla="*/ 1741118 w 2317315"/>
              <a:gd name="connsiteY22" fmla="*/ 276951 h 577576"/>
              <a:gd name="connsiteX23" fmla="*/ 1816274 w 2317315"/>
              <a:gd name="connsiteY23" fmla="*/ 251899 h 577576"/>
              <a:gd name="connsiteX24" fmla="*/ 1853852 w 2317315"/>
              <a:gd name="connsiteY24" fmla="*/ 226847 h 577576"/>
              <a:gd name="connsiteX25" fmla="*/ 1941534 w 2317315"/>
              <a:gd name="connsiteY25" fmla="*/ 201795 h 577576"/>
              <a:gd name="connsiteX26" fmla="*/ 2016690 w 2317315"/>
              <a:gd name="connsiteY26" fmla="*/ 176743 h 577576"/>
              <a:gd name="connsiteX27" fmla="*/ 2079321 w 2317315"/>
              <a:gd name="connsiteY27" fmla="*/ 139165 h 577576"/>
              <a:gd name="connsiteX28" fmla="*/ 2154477 w 2317315"/>
              <a:gd name="connsiteY28" fmla="*/ 89061 h 577576"/>
              <a:gd name="connsiteX29" fmla="*/ 2192055 w 2317315"/>
              <a:gd name="connsiteY29" fmla="*/ 64009 h 577576"/>
              <a:gd name="connsiteX30" fmla="*/ 2229633 w 2317315"/>
              <a:gd name="connsiteY30" fmla="*/ 51483 h 577576"/>
              <a:gd name="connsiteX31" fmla="*/ 2292263 w 2317315"/>
              <a:gd name="connsiteY31" fmla="*/ 1378 h 577576"/>
              <a:gd name="connsiteX32" fmla="*/ 2317315 w 2317315"/>
              <a:gd name="connsiteY32" fmla="*/ 1378 h 577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317315" h="577576">
                <a:moveTo>
                  <a:pt x="0" y="327055"/>
                </a:moveTo>
                <a:cubicBezTo>
                  <a:pt x="64030" y="433771"/>
                  <a:pt x="5754" y="356902"/>
                  <a:pt x="75156" y="414737"/>
                </a:cubicBezTo>
                <a:cubicBezTo>
                  <a:pt x="88765" y="426078"/>
                  <a:pt x="97995" y="442489"/>
                  <a:pt x="112734" y="452315"/>
                </a:cubicBezTo>
                <a:cubicBezTo>
                  <a:pt x="123720" y="459639"/>
                  <a:pt x="138502" y="458936"/>
                  <a:pt x="150312" y="464841"/>
                </a:cubicBezTo>
                <a:cubicBezTo>
                  <a:pt x="163777" y="471574"/>
                  <a:pt x="176135" y="480489"/>
                  <a:pt x="187890" y="489893"/>
                </a:cubicBezTo>
                <a:cubicBezTo>
                  <a:pt x="197112" y="497271"/>
                  <a:pt x="202816" y="508870"/>
                  <a:pt x="212943" y="514946"/>
                </a:cubicBezTo>
                <a:cubicBezTo>
                  <a:pt x="224265" y="521739"/>
                  <a:pt x="238711" y="521567"/>
                  <a:pt x="250521" y="527472"/>
                </a:cubicBezTo>
                <a:cubicBezTo>
                  <a:pt x="263986" y="534205"/>
                  <a:pt x="274634" y="545791"/>
                  <a:pt x="288099" y="552524"/>
                </a:cubicBezTo>
                <a:cubicBezTo>
                  <a:pt x="306069" y="561509"/>
                  <a:pt x="359728" y="573563"/>
                  <a:pt x="375781" y="577576"/>
                </a:cubicBezTo>
                <a:cubicBezTo>
                  <a:pt x="538619" y="573401"/>
                  <a:pt x="701765" y="575885"/>
                  <a:pt x="864296" y="565050"/>
                </a:cubicBezTo>
                <a:cubicBezTo>
                  <a:pt x="890645" y="563293"/>
                  <a:pt x="913310" y="543733"/>
                  <a:pt x="939452" y="539998"/>
                </a:cubicBezTo>
                <a:cubicBezTo>
                  <a:pt x="1091428" y="518287"/>
                  <a:pt x="970939" y="538569"/>
                  <a:pt x="1077238" y="514946"/>
                </a:cubicBezTo>
                <a:cubicBezTo>
                  <a:pt x="1098021" y="510327"/>
                  <a:pt x="1119214" y="507583"/>
                  <a:pt x="1139869" y="502419"/>
                </a:cubicBezTo>
                <a:cubicBezTo>
                  <a:pt x="1152678" y="499217"/>
                  <a:pt x="1164751" y="493520"/>
                  <a:pt x="1177447" y="489893"/>
                </a:cubicBezTo>
                <a:cubicBezTo>
                  <a:pt x="1194000" y="485164"/>
                  <a:pt x="1210998" y="482096"/>
                  <a:pt x="1227551" y="477367"/>
                </a:cubicBezTo>
                <a:cubicBezTo>
                  <a:pt x="1240247" y="473740"/>
                  <a:pt x="1252391" y="468315"/>
                  <a:pt x="1265129" y="464841"/>
                </a:cubicBezTo>
                <a:cubicBezTo>
                  <a:pt x="1298346" y="455782"/>
                  <a:pt x="1332673" y="450677"/>
                  <a:pt x="1365337" y="439789"/>
                </a:cubicBezTo>
                <a:lnTo>
                  <a:pt x="1440493" y="414737"/>
                </a:lnTo>
                <a:cubicBezTo>
                  <a:pt x="1577544" y="369053"/>
                  <a:pt x="1369952" y="441913"/>
                  <a:pt x="1515649" y="377159"/>
                </a:cubicBezTo>
                <a:cubicBezTo>
                  <a:pt x="1539780" y="366434"/>
                  <a:pt x="1590806" y="352107"/>
                  <a:pt x="1590806" y="352107"/>
                </a:cubicBezTo>
                <a:cubicBezTo>
                  <a:pt x="1603332" y="343756"/>
                  <a:pt x="1614627" y="333169"/>
                  <a:pt x="1628384" y="327055"/>
                </a:cubicBezTo>
                <a:cubicBezTo>
                  <a:pt x="1652515" y="316330"/>
                  <a:pt x="1681568" y="316651"/>
                  <a:pt x="1703540" y="302003"/>
                </a:cubicBezTo>
                <a:cubicBezTo>
                  <a:pt x="1716066" y="293652"/>
                  <a:pt x="1727361" y="283065"/>
                  <a:pt x="1741118" y="276951"/>
                </a:cubicBezTo>
                <a:cubicBezTo>
                  <a:pt x="1765249" y="266226"/>
                  <a:pt x="1794302" y="266547"/>
                  <a:pt x="1816274" y="251899"/>
                </a:cubicBezTo>
                <a:cubicBezTo>
                  <a:pt x="1828800" y="243548"/>
                  <a:pt x="1840387" y="233580"/>
                  <a:pt x="1853852" y="226847"/>
                </a:cubicBezTo>
                <a:cubicBezTo>
                  <a:pt x="1874900" y="216323"/>
                  <a:pt x="1921467" y="207815"/>
                  <a:pt x="1941534" y="201795"/>
                </a:cubicBezTo>
                <a:cubicBezTo>
                  <a:pt x="1966827" y="194207"/>
                  <a:pt x="2016690" y="176743"/>
                  <a:pt x="2016690" y="176743"/>
                </a:cubicBezTo>
                <a:cubicBezTo>
                  <a:pt x="2072898" y="120537"/>
                  <a:pt x="2006146" y="179818"/>
                  <a:pt x="2079321" y="139165"/>
                </a:cubicBezTo>
                <a:cubicBezTo>
                  <a:pt x="2105641" y="124543"/>
                  <a:pt x="2129425" y="105762"/>
                  <a:pt x="2154477" y="89061"/>
                </a:cubicBezTo>
                <a:cubicBezTo>
                  <a:pt x="2167003" y="80710"/>
                  <a:pt x="2177773" y="68770"/>
                  <a:pt x="2192055" y="64009"/>
                </a:cubicBezTo>
                <a:lnTo>
                  <a:pt x="2229633" y="51483"/>
                </a:lnTo>
                <a:cubicBezTo>
                  <a:pt x="2248803" y="32312"/>
                  <a:pt x="2265926" y="11913"/>
                  <a:pt x="2292263" y="1378"/>
                </a:cubicBezTo>
                <a:cubicBezTo>
                  <a:pt x="2300016" y="-1723"/>
                  <a:pt x="2308964" y="1378"/>
                  <a:pt x="2317315" y="137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93310" name="TextBox 144"/>
          <p:cNvSpPr txBox="1">
            <a:spLocks noChangeArrowheads="1"/>
          </p:cNvSpPr>
          <p:nvPr/>
        </p:nvSpPr>
        <p:spPr bwMode="auto">
          <a:xfrm>
            <a:off x="4160044" y="2454036"/>
            <a:ext cx="465138"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4400" dirty="0"/>
              <a:t>*</a:t>
            </a:r>
          </a:p>
        </p:txBody>
      </p:sp>
      <p:sp>
        <p:nvSpPr>
          <p:cNvPr id="170" name="Oval 103"/>
          <p:cNvSpPr>
            <a:spLocks noChangeArrowheads="1"/>
          </p:cNvSpPr>
          <p:nvPr/>
        </p:nvSpPr>
        <p:spPr bwMode="auto">
          <a:xfrm>
            <a:off x="201613" y="4365625"/>
            <a:ext cx="1677987" cy="398463"/>
          </a:xfrm>
          <a:prstGeom prst="ellipse">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ru-RU" altLang="ru-RU" smtClean="0">
              <a:solidFill>
                <a:prstClr val="black"/>
              </a:solidFill>
            </a:endParaRPr>
          </a:p>
        </p:txBody>
      </p:sp>
      <p:sp>
        <p:nvSpPr>
          <p:cNvPr id="93312" name="Text Box 104"/>
          <p:cNvSpPr txBox="1">
            <a:spLocks noChangeArrowheads="1"/>
          </p:cNvSpPr>
          <p:nvPr/>
        </p:nvSpPr>
        <p:spPr bwMode="auto">
          <a:xfrm>
            <a:off x="201613" y="4367213"/>
            <a:ext cx="20875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1600" b="1">
                <a:solidFill>
                  <a:srgbClr val="000000"/>
                </a:solidFill>
                <a:latin typeface="Arial" panose="020B0604020202020204" pitchFamily="34" charset="0"/>
              </a:rPr>
              <a:t>HMG-CoA-lyase</a:t>
            </a:r>
            <a:endParaRPr lang="ru-RU" altLang="ru-RU" sz="1600" b="1">
              <a:solidFill>
                <a:srgbClr val="000000"/>
              </a:solidFill>
              <a:latin typeface="Arial" panose="020B0604020202020204" pitchFamily="34" charset="0"/>
            </a:endParaRPr>
          </a:p>
        </p:txBody>
      </p:sp>
      <p:sp>
        <p:nvSpPr>
          <p:cNvPr id="172" name="Oval 148"/>
          <p:cNvSpPr>
            <a:spLocks noChangeArrowheads="1"/>
          </p:cNvSpPr>
          <p:nvPr/>
        </p:nvSpPr>
        <p:spPr bwMode="auto">
          <a:xfrm>
            <a:off x="4897438" y="4087813"/>
            <a:ext cx="1039812" cy="652462"/>
          </a:xfrm>
          <a:prstGeom prst="ellipse">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ru-RU" altLang="ru-RU" smtClean="0">
              <a:solidFill>
                <a:prstClr val="black"/>
              </a:solidFill>
            </a:endParaRPr>
          </a:p>
        </p:txBody>
      </p:sp>
      <p:sp>
        <p:nvSpPr>
          <p:cNvPr id="93314" name="Text Box 147"/>
          <p:cNvSpPr txBox="1">
            <a:spLocks noChangeArrowheads="1"/>
          </p:cNvSpPr>
          <p:nvPr/>
        </p:nvSpPr>
        <p:spPr bwMode="auto">
          <a:xfrm>
            <a:off x="4973638" y="4087813"/>
            <a:ext cx="9001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l-GR" altLang="ru-RU" sz="1000">
                <a:solidFill>
                  <a:srgbClr val="000000"/>
                </a:solidFill>
                <a:latin typeface="Arial" panose="020B0604020202020204" pitchFamily="34" charset="0"/>
              </a:rPr>
              <a:t>β-</a:t>
            </a:r>
            <a:r>
              <a:rPr lang="en-US" altLang="ru-RU" sz="1000">
                <a:solidFill>
                  <a:srgbClr val="000000"/>
                </a:solidFill>
                <a:latin typeface="Arial" panose="020B0604020202020204" pitchFamily="34" charset="0"/>
              </a:rPr>
              <a:t>hydroxy-butyrate-</a:t>
            </a:r>
            <a:r>
              <a:rPr lang="en-US" altLang="ru-RU" sz="1600" b="1">
                <a:solidFill>
                  <a:srgbClr val="000000"/>
                </a:solidFill>
                <a:latin typeface="Arial" panose="020B0604020202020204" pitchFamily="34" charset="0"/>
              </a:rPr>
              <a:t>DH</a:t>
            </a:r>
            <a:endParaRPr lang="ru-RU" altLang="ru-RU" sz="4000" b="1" baseline="-25000">
              <a:solidFill>
                <a:srgbClr val="000000"/>
              </a:solidFill>
              <a:latin typeface="Arial" panose="020B0604020202020204" pitchFamily="34" charset="0"/>
            </a:endParaRPr>
          </a:p>
        </p:txBody>
      </p:sp>
    </p:spTree>
    <p:extLst>
      <p:ext uri="{BB962C8B-B14F-4D97-AF65-F5344CB8AC3E}">
        <p14:creationId xmlns:p14="http://schemas.microsoft.com/office/powerpoint/2010/main" val="34266610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8" fill="hold" nodeType="afterEffect">
                                  <p:stCondLst>
                                    <p:cond delay="0"/>
                                  </p:stCondLst>
                                  <p:childTnLst>
                                    <p:set>
                                      <p:cBhvr>
                                        <p:cTn id="9" dur="1" fill="hold">
                                          <p:stCondLst>
                                            <p:cond delay="0"/>
                                          </p:stCondLst>
                                        </p:cTn>
                                        <p:tgtEl>
                                          <p:spTgt spid="124"/>
                                        </p:tgtEl>
                                        <p:attrNameLst>
                                          <p:attrName>style.visibility</p:attrName>
                                        </p:attrNameLst>
                                      </p:cBhvr>
                                      <p:to>
                                        <p:strVal val="visible"/>
                                      </p:to>
                                    </p:set>
                                    <p:animEffect transition="in" filter="wipe(left)">
                                      <p:cBhvr>
                                        <p:cTn id="10" dur="500"/>
                                        <p:tgtEl>
                                          <p:spTgt spid="12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125"/>
                                        </p:tgtEl>
                                        <p:attrNameLst>
                                          <p:attrName>style.visibility</p:attrName>
                                        </p:attrNameLst>
                                      </p:cBhvr>
                                      <p:to>
                                        <p:strVal val="visible"/>
                                      </p:to>
                                    </p:set>
                                    <p:animEffect transition="in" filter="wipe(left)">
                                      <p:cBhvr>
                                        <p:cTn id="15" dur="500"/>
                                        <p:tgtEl>
                                          <p:spTgt spid="12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par>
                          <p:cTn id="21" fill="hold" nodeType="afterGroup">
                            <p:stCondLst>
                              <p:cond delay="500"/>
                            </p:stCondLst>
                            <p:childTnLst>
                              <p:par>
                                <p:cTn id="22" presetID="22" presetClass="entr" presetSubtype="8"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par>
                          <p:cTn id="25" fill="hold" nodeType="afterGroup">
                            <p:stCondLst>
                              <p:cond delay="1000"/>
                            </p:stCondLst>
                            <p:childTnLst>
                              <p:par>
                                <p:cTn id="26" presetID="22" presetClass="entr" presetSubtype="8"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500"/>
                                        <p:tgtEl>
                                          <p:spTgt spid="24"/>
                                        </p:tgtEl>
                                      </p:cBhvr>
                                    </p:animEffect>
                                  </p:childTnLst>
                                </p:cTn>
                              </p:par>
                            </p:childTnLst>
                          </p:cTn>
                        </p:par>
                        <p:par>
                          <p:cTn id="29" fill="hold" nodeType="afterGroup">
                            <p:stCondLst>
                              <p:cond delay="1500"/>
                            </p:stCondLst>
                            <p:childTnLst>
                              <p:par>
                                <p:cTn id="30" presetID="22" presetClass="entr" presetSubtype="8" fill="hold" nodeType="afterEffect">
                                  <p:stCondLst>
                                    <p:cond delay="0"/>
                                  </p:stCondLst>
                                  <p:childTnLst>
                                    <p:set>
                                      <p:cBhvr>
                                        <p:cTn id="31" dur="1" fill="hold">
                                          <p:stCondLst>
                                            <p:cond delay="0"/>
                                          </p:stCondLst>
                                        </p:cTn>
                                        <p:tgtEl>
                                          <p:spTgt spid="32842"/>
                                        </p:tgtEl>
                                        <p:attrNameLst>
                                          <p:attrName>style.visibility</p:attrName>
                                        </p:attrNameLst>
                                      </p:cBhvr>
                                      <p:to>
                                        <p:strVal val="visible"/>
                                      </p:to>
                                    </p:set>
                                    <p:animEffect transition="in" filter="wipe(left)">
                                      <p:cBhvr>
                                        <p:cTn id="32" dur="500"/>
                                        <p:tgtEl>
                                          <p:spTgt spid="3284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par>
                          <p:cTn id="37" fill="hold" nodeType="afterGroup">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132"/>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left)">
                                      <p:cBhvr>
                                        <p:cTn id="44" dur="500"/>
                                        <p:tgtEl>
                                          <p:spTgt spid="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4"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down)">
                                      <p:cBhvr>
                                        <p:cTn id="49" dur="500"/>
                                        <p:tgtEl>
                                          <p:spTgt spid="9"/>
                                        </p:tgtEl>
                                      </p:cBhvr>
                                    </p:animEffect>
                                  </p:childTnLst>
                                </p:cTn>
                              </p:par>
                            </p:childTnLst>
                          </p:cTn>
                        </p:par>
                        <p:par>
                          <p:cTn id="50" fill="hold" nodeType="afterGroup">
                            <p:stCondLst>
                              <p:cond delay="500"/>
                            </p:stCondLst>
                            <p:childTnLst>
                              <p:par>
                                <p:cTn id="51" presetID="22" presetClass="entr" presetSubtype="2" fill="hold"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right)">
                                      <p:cBhvr>
                                        <p:cTn id="53" dur="500"/>
                                        <p:tgtEl>
                                          <p:spTgt spid="11"/>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8" fill="hold"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wipe(left)">
                                      <p:cBhvr>
                                        <p:cTn id="58" dur="500"/>
                                        <p:tgtEl>
                                          <p:spTgt spid="4"/>
                                        </p:tgtEl>
                                      </p:cBhvr>
                                    </p:animEffect>
                                  </p:childTnLst>
                                </p:cTn>
                              </p:par>
                            </p:childTnLst>
                          </p:cTn>
                        </p:par>
                        <p:par>
                          <p:cTn id="59" fill="hold" nodeType="afterGroup">
                            <p:stCondLst>
                              <p:cond delay="500"/>
                            </p:stCondLst>
                            <p:childTnLst>
                              <p:par>
                                <p:cTn id="60" presetID="22" presetClass="entr" presetSubtype="8" fill="hold" nodeType="after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wipe(left)">
                                      <p:cBhvr>
                                        <p:cTn id="62" dur="500"/>
                                        <p:tgtEl>
                                          <p:spTgt spid="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wipe(left)">
                                      <p:cBhvr>
                                        <p:cTn id="67" dur="500"/>
                                        <p:tgtEl>
                                          <p:spTgt spid="5"/>
                                        </p:tgtEl>
                                      </p:cBhvr>
                                    </p:animEffect>
                                  </p:childTnLst>
                                </p:cTn>
                              </p:par>
                            </p:childTnLst>
                          </p:cTn>
                        </p:par>
                        <p:par>
                          <p:cTn id="68" fill="hold" nodeType="afterGroup">
                            <p:stCondLst>
                              <p:cond delay="500"/>
                            </p:stCondLst>
                            <p:childTnLst>
                              <p:par>
                                <p:cTn id="69" presetID="22" presetClass="entr" presetSubtype="8" fill="hold" nodeType="after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wipe(left)">
                                      <p:cBhvr>
                                        <p:cTn id="71" dur="500"/>
                                        <p:tgtEl>
                                          <p:spTgt spid="10"/>
                                        </p:tgtEl>
                                      </p:cBhvr>
                                    </p:animEffect>
                                  </p:childTnLst>
                                </p:cTn>
                              </p:par>
                            </p:childTnLst>
                          </p:cTn>
                        </p:par>
                        <p:par>
                          <p:cTn id="72" fill="hold" nodeType="afterGroup">
                            <p:stCondLst>
                              <p:cond delay="1000"/>
                            </p:stCondLst>
                            <p:childTnLst>
                              <p:par>
                                <p:cTn id="73" presetID="22" presetClass="entr" presetSubtype="8" fill="hold" nodeType="afterEffect">
                                  <p:stCondLst>
                                    <p:cond delay="0"/>
                                  </p:stCondLst>
                                  <p:childTnLst>
                                    <p:set>
                                      <p:cBhvr>
                                        <p:cTn id="74" dur="1" fill="hold">
                                          <p:stCondLst>
                                            <p:cond delay="0"/>
                                          </p:stCondLst>
                                        </p:cTn>
                                        <p:tgtEl>
                                          <p:spTgt spid="118"/>
                                        </p:tgtEl>
                                        <p:attrNameLst>
                                          <p:attrName>style.visibility</p:attrName>
                                        </p:attrNameLst>
                                      </p:cBhvr>
                                      <p:to>
                                        <p:strVal val="visible"/>
                                      </p:to>
                                    </p:set>
                                    <p:animEffect transition="in" filter="wipe(left)">
                                      <p:cBhvr>
                                        <p:cTn id="75" dur="500"/>
                                        <p:tgtEl>
                                          <p:spTgt spid="118"/>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1" presetClass="entr" presetSubtype="0" fill="hold" nodeType="clickEffect">
                                  <p:stCondLst>
                                    <p:cond delay="0"/>
                                  </p:stCondLst>
                                  <p:childTnLst>
                                    <p:set>
                                      <p:cBhvr>
                                        <p:cTn id="79" dur="1" fill="hold">
                                          <p:stCondLst>
                                            <p:cond delay="0"/>
                                          </p:stCondLst>
                                        </p:cTn>
                                        <p:tgtEl>
                                          <p:spTgt spid="18"/>
                                        </p:tgtEl>
                                        <p:attrNameLst>
                                          <p:attrName>style.visibility</p:attrName>
                                        </p:attrNameLst>
                                      </p:cBhvr>
                                      <p:to>
                                        <p:strVal val="visible"/>
                                      </p:to>
                                    </p:set>
                                  </p:childTnLst>
                                </p:cTn>
                              </p:par>
                            </p:childTnLst>
                          </p:cTn>
                        </p:par>
                        <p:par>
                          <p:cTn id="80" fill="hold" nodeType="afterGroup">
                            <p:stCondLst>
                              <p:cond delay="0"/>
                            </p:stCondLst>
                            <p:childTnLst>
                              <p:par>
                                <p:cTn id="81" presetID="22" presetClass="entr" presetSubtype="2" fill="hold" nodeType="after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wipe(right)">
                                      <p:cBhvr>
                                        <p:cTn id="83" dur="500"/>
                                        <p:tgtEl>
                                          <p:spTgt spid="19"/>
                                        </p:tgtEl>
                                      </p:cBhvr>
                                    </p:animEffect>
                                  </p:childTnLst>
                                </p:cTn>
                              </p:par>
                            </p:childTnLst>
                          </p:cTn>
                        </p:par>
                        <p:par>
                          <p:cTn id="84" fill="hold" nodeType="afterGroup">
                            <p:stCondLst>
                              <p:cond delay="500"/>
                            </p:stCondLst>
                            <p:childTnLst>
                              <p:par>
                                <p:cTn id="85" presetID="22" presetClass="entr" presetSubtype="2" fill="hold" nodeType="after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wipe(right)">
                                      <p:cBhvr>
                                        <p:cTn id="87" dur="500"/>
                                        <p:tgtEl>
                                          <p:spTgt spid="20"/>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 presetClass="entr" presetSubtype="0" fill="hold" nodeType="clickEffect">
                                  <p:stCondLst>
                                    <p:cond delay="0"/>
                                  </p:stCondLst>
                                  <p:childTnLst>
                                    <p:set>
                                      <p:cBhvr>
                                        <p:cTn id="91" dur="1" fill="hold">
                                          <p:stCondLst>
                                            <p:cond delay="0"/>
                                          </p:stCondLst>
                                        </p:cTn>
                                        <p:tgtEl>
                                          <p:spTgt spid="27"/>
                                        </p:tgtEl>
                                        <p:attrNameLst>
                                          <p:attrName>style.visibility</p:attrName>
                                        </p:attrNameLst>
                                      </p:cBhvr>
                                      <p:to>
                                        <p:strVal val="visible"/>
                                      </p:to>
                                    </p:set>
                                  </p:childTnLst>
                                </p:cTn>
                              </p:par>
                            </p:childTnLst>
                          </p:cTn>
                        </p:par>
                        <p:par>
                          <p:cTn id="92" fill="hold" nodeType="afterGroup">
                            <p:stCondLst>
                              <p:cond delay="0"/>
                            </p:stCondLst>
                            <p:childTnLst>
                              <p:par>
                                <p:cTn id="93" presetID="1" presetClass="entr" presetSubtype="0" fill="hold" grpId="0" nodeType="afterEffect">
                                  <p:stCondLst>
                                    <p:cond delay="0"/>
                                  </p:stCondLst>
                                  <p:childTnLst>
                                    <p:set>
                                      <p:cBhvr>
                                        <p:cTn id="94" dur="1" fill="hold">
                                          <p:stCondLst>
                                            <p:cond delay="0"/>
                                          </p:stCondLst>
                                        </p:cTn>
                                        <p:tgtEl>
                                          <p:spTgt spid="152"/>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22" presetClass="entr" presetSubtype="1" fill="hold" nodeType="clickEffect">
                                  <p:stCondLst>
                                    <p:cond delay="0"/>
                                  </p:stCondLst>
                                  <p:childTnLst>
                                    <p:set>
                                      <p:cBhvr>
                                        <p:cTn id="98" dur="1" fill="hold">
                                          <p:stCondLst>
                                            <p:cond delay="0"/>
                                          </p:stCondLst>
                                        </p:cTn>
                                        <p:tgtEl>
                                          <p:spTgt spid="21"/>
                                        </p:tgtEl>
                                        <p:attrNameLst>
                                          <p:attrName>style.visibility</p:attrName>
                                        </p:attrNameLst>
                                      </p:cBhvr>
                                      <p:to>
                                        <p:strVal val="visible"/>
                                      </p:to>
                                    </p:set>
                                    <p:animEffect transition="in" filter="wipe(up)">
                                      <p:cBhvr>
                                        <p:cTn id="99" dur="500"/>
                                        <p:tgtEl>
                                          <p:spTgt spid="21"/>
                                        </p:tgtEl>
                                      </p:cBhvr>
                                    </p:animEffect>
                                  </p:childTnLst>
                                </p:cTn>
                              </p:par>
                            </p:childTnLst>
                          </p:cTn>
                        </p:par>
                        <p:par>
                          <p:cTn id="100" fill="hold" nodeType="afterGroup">
                            <p:stCondLst>
                              <p:cond delay="500"/>
                            </p:stCondLst>
                            <p:childTnLst>
                              <p:par>
                                <p:cTn id="101" presetID="22" presetClass="entr" presetSubtype="1" fill="hold" nodeType="afterEffect">
                                  <p:stCondLst>
                                    <p:cond delay="0"/>
                                  </p:stCondLst>
                                  <p:childTnLst>
                                    <p:set>
                                      <p:cBhvr>
                                        <p:cTn id="102" dur="1" fill="hold">
                                          <p:stCondLst>
                                            <p:cond delay="0"/>
                                          </p:stCondLst>
                                        </p:cTn>
                                        <p:tgtEl>
                                          <p:spTgt spid="168"/>
                                        </p:tgtEl>
                                        <p:attrNameLst>
                                          <p:attrName>style.visibility</p:attrName>
                                        </p:attrNameLst>
                                      </p:cBhvr>
                                      <p:to>
                                        <p:strVal val="visible"/>
                                      </p:to>
                                    </p:set>
                                    <p:animEffect transition="in" filter="wipe(up)">
                                      <p:cBhvr>
                                        <p:cTn id="103" dur="500"/>
                                        <p:tgtEl>
                                          <p:spTgt spid="168"/>
                                        </p:tgtEl>
                                      </p:cBhvr>
                                    </p:animEffect>
                                  </p:childTnLst>
                                </p:cTn>
                              </p:par>
                            </p:childTnLst>
                          </p:cTn>
                        </p:par>
                        <p:par>
                          <p:cTn id="104" fill="hold" nodeType="afterGroup">
                            <p:stCondLst>
                              <p:cond delay="1000"/>
                            </p:stCondLst>
                            <p:childTnLst>
                              <p:par>
                                <p:cTn id="105" presetID="22" presetClass="entr" presetSubtype="2" fill="hold" nodeType="afterEffect">
                                  <p:stCondLst>
                                    <p:cond delay="0"/>
                                  </p:stCondLst>
                                  <p:childTnLst>
                                    <p:set>
                                      <p:cBhvr>
                                        <p:cTn id="106" dur="1" fill="hold">
                                          <p:stCondLst>
                                            <p:cond delay="0"/>
                                          </p:stCondLst>
                                        </p:cTn>
                                        <p:tgtEl>
                                          <p:spTgt spid="23"/>
                                        </p:tgtEl>
                                        <p:attrNameLst>
                                          <p:attrName>style.visibility</p:attrName>
                                        </p:attrNameLst>
                                      </p:cBhvr>
                                      <p:to>
                                        <p:strVal val="visible"/>
                                      </p:to>
                                    </p:set>
                                    <p:animEffect transition="in" filter="wipe(right)">
                                      <p:cBhvr>
                                        <p:cTn id="107" dur="500"/>
                                        <p:tgtEl>
                                          <p:spTgt spid="23"/>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8" fill="hold" nodeType="clickEffect">
                                  <p:stCondLst>
                                    <p:cond delay="0"/>
                                  </p:stCondLst>
                                  <p:childTnLst>
                                    <p:set>
                                      <p:cBhvr>
                                        <p:cTn id="111" dur="1" fill="hold">
                                          <p:stCondLst>
                                            <p:cond delay="0"/>
                                          </p:stCondLst>
                                        </p:cTn>
                                        <p:tgtEl>
                                          <p:spTgt spid="166"/>
                                        </p:tgtEl>
                                        <p:attrNameLst>
                                          <p:attrName>style.visibility</p:attrName>
                                        </p:attrNameLst>
                                      </p:cBhvr>
                                      <p:to>
                                        <p:strVal val="visible"/>
                                      </p:to>
                                    </p:set>
                                    <p:animEffect transition="in" filter="wipe(left)">
                                      <p:cBhvr>
                                        <p:cTn id="112" dur="500"/>
                                        <p:tgtEl>
                                          <p:spTgt spid="166"/>
                                        </p:tgtEl>
                                      </p:cBhvr>
                                    </p:animEffect>
                                  </p:childTnLst>
                                </p:cTn>
                              </p:par>
                            </p:childTnLst>
                          </p:cTn>
                        </p:par>
                        <p:par>
                          <p:cTn id="113" fill="hold" nodeType="afterGroup">
                            <p:stCondLst>
                              <p:cond delay="500"/>
                            </p:stCondLst>
                            <p:childTnLst>
                              <p:par>
                                <p:cTn id="114" presetID="1" presetClass="entr" presetSubtype="0" fill="hold" nodeType="afterEffect">
                                  <p:stCondLst>
                                    <p:cond delay="0"/>
                                  </p:stCondLst>
                                  <p:childTnLst>
                                    <p:set>
                                      <p:cBhvr>
                                        <p:cTn id="115" dur="1" fill="hold">
                                          <p:stCondLst>
                                            <p:cond delay="0"/>
                                          </p:stCondLst>
                                        </p:cTn>
                                        <p:tgtEl>
                                          <p:spTgt spid="28"/>
                                        </p:tgtEl>
                                        <p:attrNameLst>
                                          <p:attrName>style.visibility</p:attrName>
                                        </p:attrNameLst>
                                      </p:cBhvr>
                                      <p:to>
                                        <p:strVal val="visible"/>
                                      </p:to>
                                    </p:set>
                                  </p:childTnLst>
                                </p:cTn>
                              </p:par>
                            </p:childTnLst>
                          </p:cTn>
                        </p:par>
                        <p:par>
                          <p:cTn id="116" fill="hold" nodeType="afterGroup">
                            <p:stCondLst>
                              <p:cond delay="500"/>
                            </p:stCondLst>
                            <p:childTnLst>
                              <p:par>
                                <p:cTn id="117" presetID="1" presetClass="entr" presetSubtype="0" fill="hold" grpId="0" nodeType="afterEffect">
                                  <p:stCondLst>
                                    <p:cond delay="0"/>
                                  </p:stCondLst>
                                  <p:childTnLst>
                                    <p:set>
                                      <p:cBhvr>
                                        <p:cTn id="118" dur="1" fill="hold">
                                          <p:stCondLst>
                                            <p:cond delay="0"/>
                                          </p:stCondLst>
                                        </p:cTn>
                                        <p:tgtEl>
                                          <p:spTgt spid="1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P spid="165" grpId="0"/>
      <p:bldP spid="13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88913"/>
            <a:ext cx="5781675" cy="637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Прямоугольник 2"/>
          <p:cNvSpPr>
            <a:spLocks noChangeArrowheads="1"/>
          </p:cNvSpPr>
          <p:nvPr/>
        </p:nvSpPr>
        <p:spPr bwMode="auto">
          <a:xfrm>
            <a:off x="1331913" y="6407150"/>
            <a:ext cx="7038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1400"/>
              <a:t>https://www.researchgate.net/figure/Ketone-bodies-synthesis-pathway_fig1_221920035</a:t>
            </a:r>
          </a:p>
        </p:txBody>
      </p:sp>
    </p:spTree>
    <p:extLst>
      <p:ext uri="{BB962C8B-B14F-4D97-AF65-F5344CB8AC3E}">
        <p14:creationId xmlns:p14="http://schemas.microsoft.com/office/powerpoint/2010/main" val="7030485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E:\БИОХИМИЯ (к занятиям)\К биохимии\Картинки к биохимии\Статика\4 группы биомолекул\ezgif.com-gif-maker-Л.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692696"/>
            <a:ext cx="9144000" cy="5844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02796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323850" y="0"/>
            <a:ext cx="8229600" cy="692150"/>
          </a:xfrm>
        </p:spPr>
        <p:txBody>
          <a:bodyPr/>
          <a:lstStyle/>
          <a:p>
            <a:pPr eaLnBrk="1" hangingPunct="1"/>
            <a:r>
              <a:rPr lang="en-US" altLang="ru-RU" sz="3600" b="1" smtClean="0"/>
              <a:t>Synthesis of ketone bodies</a:t>
            </a:r>
            <a:endParaRPr lang="ru-RU" altLang="ru-RU" sz="3600" smtClean="0"/>
          </a:p>
        </p:txBody>
      </p:sp>
      <p:sp>
        <p:nvSpPr>
          <p:cNvPr id="95235" name="Прямоугольник 1"/>
          <p:cNvSpPr>
            <a:spLocks noChangeArrowheads="1"/>
          </p:cNvSpPr>
          <p:nvPr/>
        </p:nvSpPr>
        <p:spPr bwMode="auto">
          <a:xfrm>
            <a:off x="250825" y="692150"/>
            <a:ext cx="864235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2800">
                <a:solidFill>
                  <a:srgbClr val="000000"/>
                </a:solidFill>
              </a:rPr>
              <a:t>There is a second way to synthesize ketone bodies:</a:t>
            </a:r>
          </a:p>
          <a:p>
            <a:pPr eaLnBrk="1" hangingPunct="1">
              <a:spcBef>
                <a:spcPct val="0"/>
              </a:spcBef>
              <a:buFontTx/>
              <a:buNone/>
            </a:pPr>
            <a:r>
              <a:rPr lang="en-US" altLang="ru-RU" sz="2800">
                <a:solidFill>
                  <a:srgbClr val="000000"/>
                </a:solidFill>
              </a:rPr>
              <a:t>formed by condensation of two molecules of acetyl-CoA acetoacetyl-CoA is able to split off Coenzyme A with the formation of free acetoacetic acid.</a:t>
            </a:r>
          </a:p>
          <a:p>
            <a:pPr eaLnBrk="1" hangingPunct="1">
              <a:spcBef>
                <a:spcPct val="0"/>
              </a:spcBef>
              <a:buFontTx/>
              <a:buNone/>
            </a:pPr>
            <a:r>
              <a:rPr lang="en-US" altLang="ru-RU" sz="2800">
                <a:solidFill>
                  <a:srgbClr val="000000"/>
                </a:solidFill>
              </a:rPr>
              <a:t>The process is catalyzed by the enzyme acetoacetyl-CoA hydrolase (deacylase); however, this pathway is not essential in the synthesis of acetoacetic acid, since the deacylase activity in the liver is low.</a:t>
            </a:r>
            <a:endParaRPr lang="ru-RU" altLang="ru-RU" sz="2800">
              <a:solidFill>
                <a:srgbClr val="000000"/>
              </a:solidFill>
            </a:endParaRPr>
          </a:p>
        </p:txBody>
      </p:sp>
      <p:pic>
        <p:nvPicPr>
          <p:cNvPr id="952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3" y="5141913"/>
            <a:ext cx="8893175" cy="998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261552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179388" y="274638"/>
            <a:ext cx="8785225" cy="1143000"/>
          </a:xfrm>
        </p:spPr>
        <p:txBody>
          <a:bodyPr/>
          <a:lstStyle/>
          <a:p>
            <a:pPr eaLnBrk="1" hangingPunct="1"/>
            <a:r>
              <a:rPr lang="en-US" altLang="ru-RU" sz="3600" b="1" smtClean="0"/>
              <a:t>Regulation of the synthesis of ketone bodies</a:t>
            </a:r>
            <a:endParaRPr lang="ru-RU" altLang="ru-RU" sz="3600" smtClean="0"/>
          </a:p>
        </p:txBody>
      </p:sp>
      <p:sp>
        <p:nvSpPr>
          <p:cNvPr id="96259" name="Rectangle 3"/>
          <p:cNvSpPr>
            <a:spLocks noGrp="1" noChangeArrowheads="1"/>
          </p:cNvSpPr>
          <p:nvPr>
            <p:ph idx="1"/>
          </p:nvPr>
        </p:nvSpPr>
        <p:spPr>
          <a:xfrm>
            <a:off x="0" y="1600200"/>
            <a:ext cx="9144000" cy="5257800"/>
          </a:xfrm>
        </p:spPr>
        <p:txBody>
          <a:bodyPr/>
          <a:lstStyle/>
          <a:p>
            <a:pPr marL="533400" indent="-533400" eaLnBrk="1" hangingPunct="1">
              <a:lnSpc>
                <a:spcPct val="90000"/>
              </a:lnSpc>
              <a:buFont typeface="Wingdings" panose="05000000000000000000" pitchFamily="2" charset="2"/>
              <a:buNone/>
            </a:pPr>
            <a:r>
              <a:rPr lang="en-US" altLang="ru-RU" sz="2400" dirty="0" smtClean="0"/>
              <a:t>The key enzyme is HMG-CoA synthase</a:t>
            </a:r>
          </a:p>
          <a:p>
            <a:pPr marL="533400" indent="-533400" eaLnBrk="1" hangingPunct="1">
              <a:lnSpc>
                <a:spcPct val="90000"/>
              </a:lnSpc>
              <a:buFont typeface="Wingdings" panose="05000000000000000000" pitchFamily="2" charset="2"/>
              <a:buNone/>
            </a:pPr>
            <a:endParaRPr lang="en-US" altLang="ru-RU" sz="2400" dirty="0" smtClean="0"/>
          </a:p>
          <a:p>
            <a:pPr marL="533400" indent="-533400" eaLnBrk="1" hangingPunct="1">
              <a:lnSpc>
                <a:spcPct val="90000"/>
              </a:lnSpc>
              <a:buFont typeface="Calibri" panose="020F0502020204030204" pitchFamily="34" charset="0"/>
              <a:buAutoNum type="arabicPeriod"/>
            </a:pPr>
            <a:r>
              <a:rPr lang="en-US" altLang="ru-RU" sz="2400" dirty="0" err="1" smtClean="0"/>
              <a:t>Catecholamines</a:t>
            </a:r>
            <a:r>
              <a:rPr lang="en-US" altLang="ru-RU" sz="2400" dirty="0" smtClean="0"/>
              <a:t>, glucagon, growth hormone </a:t>
            </a:r>
            <a:r>
              <a:rPr lang="en-US" altLang="ru-RU" sz="2400" i="1" dirty="0" smtClean="0"/>
              <a:t>enhance</a:t>
            </a:r>
            <a:r>
              <a:rPr lang="en-US" altLang="ru-RU" sz="2400" dirty="0" smtClean="0"/>
              <a:t> the synthesis of ketone bodies.</a:t>
            </a:r>
          </a:p>
          <a:p>
            <a:pPr marL="533400" indent="-533400" eaLnBrk="1" hangingPunct="1">
              <a:lnSpc>
                <a:spcPct val="90000"/>
              </a:lnSpc>
              <a:buFont typeface="Calibri" panose="020F0502020204030204" pitchFamily="34" charset="0"/>
              <a:buAutoNum type="arabicPeriod"/>
            </a:pPr>
            <a:r>
              <a:rPr lang="en-US" altLang="ru-RU" sz="2400" b="1" dirty="0" smtClean="0"/>
              <a:t>Reduces</a:t>
            </a:r>
            <a:r>
              <a:rPr lang="en-US" altLang="ru-RU" sz="2400" dirty="0" smtClean="0"/>
              <a:t> the synthesis of insulin.</a:t>
            </a:r>
          </a:p>
          <a:p>
            <a:pPr marL="533400" indent="-533400" eaLnBrk="1" hangingPunct="1">
              <a:lnSpc>
                <a:spcPct val="90000"/>
              </a:lnSpc>
              <a:buFont typeface="Calibri" panose="020F0502020204030204" pitchFamily="34" charset="0"/>
              <a:buAutoNum type="arabicPeriod"/>
            </a:pPr>
            <a:r>
              <a:rPr lang="en-US" altLang="ru-RU" sz="2400" dirty="0" smtClean="0"/>
              <a:t>The activity of HMG-CoA synthase </a:t>
            </a:r>
            <a:r>
              <a:rPr lang="en-US" altLang="ru-RU" sz="2400" b="1" dirty="0" smtClean="0"/>
              <a:t>increases</a:t>
            </a:r>
            <a:r>
              <a:rPr lang="en-US" altLang="ru-RU" sz="2400" dirty="0" smtClean="0"/>
              <a:t> when fatty acids enter the liver hepatocytes.</a:t>
            </a:r>
          </a:p>
          <a:p>
            <a:pPr marL="533400" indent="-533400" eaLnBrk="1" hangingPunct="1">
              <a:lnSpc>
                <a:spcPct val="90000"/>
              </a:lnSpc>
              <a:buFont typeface="Calibri" panose="020F0502020204030204" pitchFamily="34" charset="0"/>
              <a:buAutoNum type="arabicPeriod"/>
            </a:pPr>
            <a:r>
              <a:rPr lang="en-US" altLang="ru-RU" sz="2400" dirty="0" smtClean="0"/>
              <a:t>The synthesis of HMG-CoA synthase </a:t>
            </a:r>
            <a:r>
              <a:rPr lang="en-US" altLang="ru-RU" sz="2400" b="1" dirty="0" smtClean="0"/>
              <a:t>increases </a:t>
            </a:r>
            <a:r>
              <a:rPr lang="en-US" altLang="ru-RU" sz="2400" dirty="0" smtClean="0"/>
              <a:t>with an increase in the concentration of fatty acids in the blood.</a:t>
            </a:r>
            <a:endParaRPr lang="ru-RU" altLang="ru-RU" sz="2400" b="1" i="1" dirty="0" smtClean="0"/>
          </a:p>
        </p:txBody>
      </p:sp>
    </p:spTree>
    <p:extLst>
      <p:ext uri="{BB962C8B-B14F-4D97-AF65-F5344CB8AC3E}">
        <p14:creationId xmlns:p14="http://schemas.microsoft.com/office/powerpoint/2010/main" val="233793929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323850" y="0"/>
            <a:ext cx="8229600" cy="692150"/>
          </a:xfrm>
        </p:spPr>
        <p:txBody>
          <a:bodyPr/>
          <a:lstStyle/>
          <a:p>
            <a:pPr eaLnBrk="1" hangingPunct="1"/>
            <a:r>
              <a:rPr lang="en-US" altLang="ru-RU" sz="3600" b="1" smtClean="0"/>
              <a:t>Metabolism of ketone bodies</a:t>
            </a:r>
            <a:endParaRPr lang="ru-RU" altLang="ru-RU" sz="3600" smtClean="0"/>
          </a:p>
        </p:txBody>
      </p:sp>
      <p:pic>
        <p:nvPicPr>
          <p:cNvPr id="97283" name="Picture 5" descr="Ketone body metabolism and transport. Schematic view of the enzymes and...  | Download Scientific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238" y="692150"/>
            <a:ext cx="7615237"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Прямоугольник 1"/>
          <p:cNvSpPr>
            <a:spLocks noChangeArrowheads="1"/>
          </p:cNvSpPr>
          <p:nvPr/>
        </p:nvSpPr>
        <p:spPr bwMode="auto">
          <a:xfrm>
            <a:off x="1027113" y="6416675"/>
            <a:ext cx="6823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1200"/>
              <a:t>https://www.researchgate.net/figure/Ketone-body-metabolism-and-transport-Schematic-view-of-the-enzymes-and-transporters-of_fig1_324802864</a:t>
            </a:r>
          </a:p>
        </p:txBody>
      </p:sp>
    </p:spTree>
    <p:extLst>
      <p:ext uri="{BB962C8B-B14F-4D97-AF65-F5344CB8AC3E}">
        <p14:creationId xmlns:p14="http://schemas.microsoft.com/office/powerpoint/2010/main" val="226561315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323850" y="0"/>
            <a:ext cx="8229600" cy="692150"/>
          </a:xfrm>
        </p:spPr>
        <p:txBody>
          <a:bodyPr/>
          <a:lstStyle/>
          <a:p>
            <a:pPr eaLnBrk="1" hangingPunct="1"/>
            <a:r>
              <a:rPr lang="en-US" altLang="ru-RU" sz="3600" b="1" smtClean="0"/>
              <a:t>Ketone bodies catabolism</a:t>
            </a:r>
            <a:endParaRPr lang="ru-RU" altLang="ru-RU" sz="3600" smtClean="0"/>
          </a:p>
        </p:txBody>
      </p:sp>
      <p:sp>
        <p:nvSpPr>
          <p:cNvPr id="98307" name="Прямоугольник 1"/>
          <p:cNvSpPr>
            <a:spLocks noChangeArrowheads="1"/>
          </p:cNvSpPr>
          <p:nvPr/>
        </p:nvSpPr>
        <p:spPr bwMode="auto">
          <a:xfrm>
            <a:off x="0" y="692150"/>
            <a:ext cx="91440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2400">
                <a:solidFill>
                  <a:srgbClr val="000000"/>
                </a:solidFill>
              </a:rPr>
              <a:t>It is known that in peripheral tissues 3-hydroxybutyrate (β-hydroxybutyric acid) can be oxidized to acetoacetate, and the latter is activated to form the corresponding CoA ester (acetoacetyl-CoA). Acetoacetate can be activated by transferring CoA with succinyl-CoA in a reaction catalyzed by a specific CoA transferase. The resulting acetoacetyl-CoA is further cleaved by thiolase to form 2 acetyl-CoA molecules, which are then included in the Krebs cycle.</a:t>
            </a:r>
            <a:endParaRPr lang="ru-RU" altLang="ru-RU" sz="2400">
              <a:solidFill>
                <a:srgbClr val="000000"/>
              </a:solidFill>
            </a:endParaRPr>
          </a:p>
        </p:txBody>
      </p:sp>
      <p:sp>
        <p:nvSpPr>
          <p:cNvPr id="98308" name="Прямоугольник 2"/>
          <p:cNvSpPr>
            <a:spLocks noChangeArrowheads="1"/>
          </p:cNvSpPr>
          <p:nvPr/>
        </p:nvSpPr>
        <p:spPr bwMode="auto">
          <a:xfrm>
            <a:off x="0" y="3740150"/>
            <a:ext cx="91138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2400">
                <a:solidFill>
                  <a:srgbClr val="000000"/>
                </a:solidFill>
              </a:rPr>
              <a:t>It is possible that there is a second way of acetoacetate activation - this is the use of ATP and HS-KoA in the same way as in the activation of fatty acids:</a:t>
            </a:r>
            <a:endParaRPr lang="ru-RU" altLang="ru-RU" sz="2400">
              <a:solidFill>
                <a:srgbClr val="000000"/>
              </a:solidFill>
            </a:endParaRPr>
          </a:p>
        </p:txBody>
      </p:sp>
      <p:pic>
        <p:nvPicPr>
          <p:cNvPr id="9830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40300"/>
            <a:ext cx="9144000" cy="1700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650810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612775" y="228600"/>
            <a:ext cx="8153400" cy="990600"/>
          </a:xfrm>
        </p:spPr>
        <p:txBody>
          <a:bodyPr/>
          <a:lstStyle/>
          <a:p>
            <a:pPr eaLnBrk="1" hangingPunct="1"/>
            <a:r>
              <a:rPr lang="en-US" altLang="ru-RU" b="1" smtClean="0"/>
              <a:t>Ketosis</a:t>
            </a:r>
            <a:endParaRPr lang="ru-RU" altLang="ru-RU" smtClean="0"/>
          </a:p>
        </p:txBody>
      </p:sp>
      <p:sp>
        <p:nvSpPr>
          <p:cNvPr id="99331" name="Rectangle 3"/>
          <p:cNvSpPr>
            <a:spLocks noGrp="1" noChangeArrowheads="1"/>
          </p:cNvSpPr>
          <p:nvPr>
            <p:ph type="body" idx="1"/>
          </p:nvPr>
        </p:nvSpPr>
        <p:spPr>
          <a:xfrm>
            <a:off x="0" y="1600200"/>
            <a:ext cx="5580063" cy="4133850"/>
          </a:xfrm>
        </p:spPr>
        <p:txBody>
          <a:bodyPr>
            <a:normAutofit lnSpcReduction="10000"/>
          </a:bodyPr>
          <a:lstStyle/>
          <a:p>
            <a:pPr marL="609600" indent="-609600" eaLnBrk="1" hangingPunct="1">
              <a:lnSpc>
                <a:spcPct val="80000"/>
              </a:lnSpc>
              <a:buFont typeface="Wingdings" panose="05000000000000000000" pitchFamily="2" charset="2"/>
              <a:buNone/>
            </a:pPr>
            <a:r>
              <a:rPr lang="en-US" altLang="ru-RU" sz="2800" b="1" smtClean="0"/>
              <a:t>Ketosis</a:t>
            </a:r>
            <a:r>
              <a:rPr lang="en-US" altLang="ru-RU" sz="2800" smtClean="0"/>
              <a:t> is the accumulation of ketone bodies in the body. It is accompanied by hyperketonemia and ketonuria.</a:t>
            </a:r>
          </a:p>
          <a:p>
            <a:pPr marL="609600" indent="-609600" eaLnBrk="1" hangingPunct="1">
              <a:lnSpc>
                <a:spcPct val="80000"/>
              </a:lnSpc>
              <a:buFont typeface="Wingdings" panose="05000000000000000000" pitchFamily="2" charset="2"/>
              <a:buNone/>
            </a:pPr>
            <a:endParaRPr lang="en-US" altLang="ru-RU" sz="2800" smtClean="0"/>
          </a:p>
          <a:p>
            <a:pPr marL="609600" indent="-609600" eaLnBrk="1" hangingPunct="1">
              <a:lnSpc>
                <a:spcPct val="80000"/>
              </a:lnSpc>
              <a:buFont typeface="Wingdings" panose="05000000000000000000" pitchFamily="2" charset="2"/>
              <a:buNone/>
            </a:pPr>
            <a:r>
              <a:rPr lang="en-US" altLang="ru-RU" sz="2800" b="1" smtClean="0"/>
              <a:t>Distinguish:</a:t>
            </a:r>
          </a:p>
          <a:p>
            <a:pPr marL="609600" indent="-609600" eaLnBrk="1" hangingPunct="1">
              <a:lnSpc>
                <a:spcPct val="80000"/>
              </a:lnSpc>
              <a:buFont typeface="Wingdings" panose="05000000000000000000" pitchFamily="2" charset="2"/>
              <a:buNone/>
            </a:pPr>
            <a:r>
              <a:rPr lang="en-US" altLang="ru-RU" sz="2800" smtClean="0"/>
              <a:t>1. </a:t>
            </a:r>
            <a:r>
              <a:rPr lang="en-US" altLang="ru-RU" sz="2800" b="1" smtClean="0"/>
              <a:t>physiological</a:t>
            </a:r>
            <a:r>
              <a:rPr lang="en-US" altLang="ru-RU" sz="2800" smtClean="0"/>
              <a:t> ketosis (occurs during fasting, prolonged muscle work and in newborns);</a:t>
            </a:r>
          </a:p>
          <a:p>
            <a:pPr marL="609600" indent="-609600" eaLnBrk="1" hangingPunct="1">
              <a:lnSpc>
                <a:spcPct val="80000"/>
              </a:lnSpc>
              <a:buFont typeface="Wingdings" panose="05000000000000000000" pitchFamily="2" charset="2"/>
              <a:buNone/>
            </a:pPr>
            <a:r>
              <a:rPr lang="en-US" altLang="ru-RU" sz="2800" smtClean="0"/>
              <a:t>2.</a:t>
            </a:r>
            <a:r>
              <a:rPr lang="en-US" altLang="ru-RU" sz="2800" b="1" smtClean="0"/>
              <a:t>pathological</a:t>
            </a:r>
            <a:r>
              <a:rPr lang="en-US" altLang="ru-RU" sz="2800" smtClean="0"/>
              <a:t> ketosis (occurs with diabetes mellitus)</a:t>
            </a:r>
            <a:endParaRPr lang="ru-RU" altLang="ru-RU" sz="2800" smtClean="0"/>
          </a:p>
        </p:txBody>
      </p:sp>
      <p:pic>
        <p:nvPicPr>
          <p:cNvPr id="99332" name="Picture 2"/>
          <p:cNvPicPr>
            <a:picLocks noChangeAspect="1" noChangeArrowheads="1"/>
          </p:cNvPicPr>
          <p:nvPr/>
        </p:nvPicPr>
        <p:blipFill>
          <a:blip r:embed="rId2">
            <a:extLst>
              <a:ext uri="{28A0092B-C50C-407E-A947-70E740481C1C}">
                <a14:useLocalDpi xmlns:a14="http://schemas.microsoft.com/office/drawing/2010/main" val="0"/>
              </a:ext>
            </a:extLst>
          </a:blip>
          <a:srcRect l="30016" b="10947"/>
          <a:stretch>
            <a:fillRect/>
          </a:stretch>
        </p:blipFill>
        <p:spPr bwMode="auto">
          <a:xfrm>
            <a:off x="5435600" y="1989138"/>
            <a:ext cx="3697288" cy="352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866402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404813"/>
            <a:ext cx="5976938" cy="597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219976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99392"/>
            <a:ext cx="8496944" cy="609600"/>
          </a:xfrm>
        </p:spPr>
        <p:txBody>
          <a:bodyPr>
            <a:normAutofit fontScale="90000"/>
          </a:bodyPr>
          <a:lstStyle/>
          <a:p>
            <a:r>
              <a:rPr lang="en-US" dirty="0">
                <a:solidFill>
                  <a:srgbClr val="FF0000"/>
                </a:solidFill>
                <a:latin typeface="Arial" pitchFamily="34" charset="0"/>
                <a:cs typeface="Arial" pitchFamily="34" charset="0"/>
              </a:rPr>
              <a:t>Conclusion</a:t>
            </a:r>
            <a:endParaRPr lang="ru-RU" dirty="0">
              <a:solidFill>
                <a:srgbClr val="FF0000"/>
              </a:solidFill>
              <a:latin typeface="Arial" pitchFamily="34" charset="0"/>
              <a:cs typeface="Arial" pitchFamily="34" charset="0"/>
            </a:endParaRPr>
          </a:p>
        </p:txBody>
      </p:sp>
      <p:sp>
        <p:nvSpPr>
          <p:cNvPr id="5" name="Объект 2"/>
          <p:cNvSpPr>
            <a:spLocks noGrp="1"/>
          </p:cNvSpPr>
          <p:nvPr>
            <p:ph idx="1"/>
          </p:nvPr>
        </p:nvSpPr>
        <p:spPr>
          <a:xfrm>
            <a:off x="0" y="404664"/>
            <a:ext cx="9147043" cy="6237312"/>
          </a:xfrm>
        </p:spPr>
        <p:txBody>
          <a:bodyPr>
            <a:noAutofit/>
          </a:bodyPr>
          <a:lstStyle/>
          <a:p>
            <a:pPr marL="457200" indent="-457200" algn="just">
              <a:spcBef>
                <a:spcPts val="0"/>
              </a:spcBef>
              <a:buFont typeface="+mj-lt"/>
              <a:buAutoNum type="arabicPeriod"/>
            </a:pPr>
            <a:r>
              <a:rPr lang="en-US" sz="2800" dirty="0">
                <a:latin typeface="Arial" pitchFamily="34" charset="0"/>
                <a:cs typeface="Arial" pitchFamily="34" charset="0"/>
              </a:rPr>
              <a:t>Lipids are necessary as structural components of all </a:t>
            </a:r>
            <a:r>
              <a:rPr lang="en-US" sz="2800" dirty="0" err="1">
                <a:latin typeface="Arial" pitchFamily="34" charset="0"/>
                <a:cs typeface="Arial" pitchFamily="34" charset="0"/>
              </a:rPr>
              <a:t>biomembranes</a:t>
            </a:r>
            <a:r>
              <a:rPr lang="en-US" sz="2800" dirty="0">
                <a:latin typeface="Arial" pitchFamily="34" charset="0"/>
                <a:cs typeface="Arial" pitchFamily="34" charset="0"/>
              </a:rPr>
              <a:t>, biologically active substances, additional sources of energy (in infants - the main source of energy).</a:t>
            </a:r>
          </a:p>
          <a:p>
            <a:pPr marL="457200" indent="-457200" algn="just">
              <a:spcBef>
                <a:spcPts val="0"/>
              </a:spcBef>
              <a:buFont typeface="+mj-lt"/>
              <a:buAutoNum type="arabicPeriod"/>
            </a:pPr>
            <a:r>
              <a:rPr lang="en-US" sz="2800" dirty="0">
                <a:latin typeface="Arial" pitchFamily="34" charset="0"/>
                <a:cs typeface="Arial" pitchFamily="34" charset="0"/>
              </a:rPr>
              <a:t>Digestion of exogenous lipids mainly occurs in the intestine under the action of pancreatic enzymes, endogenous lipids - in lysosomes.</a:t>
            </a:r>
          </a:p>
          <a:p>
            <a:pPr marL="457200" indent="-457200" algn="just">
              <a:spcBef>
                <a:spcPts val="0"/>
              </a:spcBef>
              <a:buFont typeface="+mj-lt"/>
              <a:buAutoNum type="arabicPeriod"/>
            </a:pPr>
            <a:r>
              <a:rPr lang="en-US" sz="2800" dirty="0">
                <a:latin typeface="Arial" pitchFamily="34" charset="0"/>
                <a:cs typeface="Arial" pitchFamily="34" charset="0"/>
              </a:rPr>
              <a:t>Lipolysis and lipogenesis are important as an additional source of energy "for later</a:t>
            </a:r>
            <a:r>
              <a:rPr lang="en-US" sz="2800" dirty="0" smtClean="0">
                <a:latin typeface="Arial" pitchFamily="34" charset="0"/>
                <a:cs typeface="Arial" pitchFamily="34" charset="0"/>
              </a:rPr>
              <a:t>".</a:t>
            </a:r>
          </a:p>
          <a:p>
            <a:pPr marL="457200" indent="-457200" algn="just">
              <a:spcBef>
                <a:spcPct val="0"/>
              </a:spcBef>
              <a:buFont typeface="Calibri" panose="020F0502020204030204" pitchFamily="34" charset="0"/>
              <a:buAutoNum type="arabicPeriod"/>
            </a:pPr>
            <a:r>
              <a:rPr lang="en-US" altLang="ru-RU" sz="2800" dirty="0">
                <a:latin typeface="Arial" panose="020B0604020202020204" pitchFamily="34" charset="0"/>
                <a:cs typeface="Arial" panose="020B0604020202020204" pitchFamily="34" charset="0"/>
              </a:rPr>
              <a:t>β-oxidation of fatty acid occurs in mitochondria after its transport across both membranes; when coupled with the Krebs cycle and the </a:t>
            </a:r>
            <a:r>
              <a:rPr lang="en-US" altLang="ru-RU" sz="2800" dirty="0" smtClean="0">
                <a:latin typeface="Arial" panose="020B0604020202020204" pitchFamily="34" charset="0"/>
                <a:cs typeface="Arial" panose="020B0604020202020204" pitchFamily="34" charset="0"/>
              </a:rPr>
              <a:t>electron transport chain</a:t>
            </a:r>
            <a:r>
              <a:rPr lang="en-US" altLang="ru-RU" sz="2800" dirty="0">
                <a:latin typeface="Arial" panose="020B0604020202020204" pitchFamily="34" charset="0"/>
                <a:cs typeface="Arial" panose="020B0604020202020204" pitchFamily="34" charset="0"/>
              </a:rPr>
              <a:t>, it produces many ATP molecules.</a:t>
            </a:r>
          </a:p>
          <a:p>
            <a:pPr marL="457200" indent="-457200" algn="just">
              <a:spcBef>
                <a:spcPct val="0"/>
              </a:spcBef>
              <a:buFont typeface="Calibri" panose="020F0502020204030204" pitchFamily="34" charset="0"/>
              <a:buAutoNum type="arabicPeriod"/>
            </a:pPr>
            <a:endParaRPr lang="en-US" altLang="ru-RU" sz="2800" dirty="0">
              <a:latin typeface="Arial" panose="020B0604020202020204" pitchFamily="34" charset="0"/>
              <a:cs typeface="Arial" panose="020B0604020202020204" pitchFamily="34" charset="0"/>
            </a:endParaRPr>
          </a:p>
          <a:p>
            <a:pPr marL="457200" indent="-457200" algn="just">
              <a:spcBef>
                <a:spcPct val="0"/>
              </a:spcBef>
              <a:buFont typeface="Calibri" panose="020F0502020204030204" pitchFamily="34" charset="0"/>
              <a:buAutoNum type="arabicPeriod"/>
            </a:pPr>
            <a:r>
              <a:rPr lang="en-US" altLang="ru-RU" sz="2800" dirty="0">
                <a:latin typeface="Arial" panose="020B0604020202020204" pitchFamily="34" charset="0"/>
                <a:cs typeface="Arial" panose="020B0604020202020204" pitchFamily="34" charset="0"/>
              </a:rPr>
              <a:t>Fatty acids are synthesized in the cytoplasm, at each loop the </a:t>
            </a:r>
            <a:r>
              <a:rPr lang="en-US" altLang="ru-RU" sz="2800" dirty="0" err="1">
                <a:latin typeface="Arial" panose="020B0604020202020204" pitchFamily="34" charset="0"/>
                <a:cs typeface="Arial" panose="020B0604020202020204" pitchFamily="34" charset="0"/>
              </a:rPr>
              <a:t>malonyl</a:t>
            </a:r>
            <a:r>
              <a:rPr lang="en-US" altLang="ru-RU" sz="2800" dirty="0">
                <a:latin typeface="Arial" panose="020B0604020202020204" pitchFamily="34" charset="0"/>
                <a:cs typeface="Arial" panose="020B0604020202020204" pitchFamily="34" charset="0"/>
              </a:rPr>
              <a:t>-CoA molecule is attached, this is how the synthesis takes place to palmitic acid, and then there is an alternation of elongation and desaturation.</a:t>
            </a:r>
          </a:p>
          <a:p>
            <a:pPr marL="457200" indent="-457200" algn="just">
              <a:spcBef>
                <a:spcPct val="0"/>
              </a:spcBef>
              <a:buFont typeface="Calibri" panose="020F0502020204030204" pitchFamily="34" charset="0"/>
              <a:buAutoNum type="arabicPeriod"/>
            </a:pPr>
            <a:endParaRPr lang="en-US" altLang="ru-RU" sz="2800" dirty="0">
              <a:latin typeface="Arial" panose="020B0604020202020204" pitchFamily="34" charset="0"/>
              <a:cs typeface="Arial" panose="020B0604020202020204" pitchFamily="34" charset="0"/>
            </a:endParaRPr>
          </a:p>
          <a:p>
            <a:pPr marL="457200" indent="-457200" algn="just">
              <a:spcBef>
                <a:spcPct val="0"/>
              </a:spcBef>
              <a:buFont typeface="Calibri" panose="020F0502020204030204" pitchFamily="34" charset="0"/>
              <a:buAutoNum type="arabicPeriod"/>
            </a:pPr>
            <a:r>
              <a:rPr lang="en-US" altLang="ru-RU" sz="2800" dirty="0">
                <a:latin typeface="Arial" panose="020B0604020202020204" pitchFamily="34" charset="0"/>
                <a:cs typeface="Arial" panose="020B0604020202020204" pitchFamily="34" charset="0"/>
              </a:rPr>
              <a:t>The synthesis of ketone bodies from acetyl-CoA occurs in the liver during fasting, which provides energy to various organs and tissues, except for the liver itself.</a:t>
            </a:r>
            <a:endParaRPr lang="ru-RU" altLang="ru-RU" sz="2800" dirty="0">
              <a:latin typeface="Arial" panose="020B0604020202020204" pitchFamily="34" charset="0"/>
              <a:cs typeface="Arial" panose="020B0604020202020204" pitchFamily="34" charset="0"/>
            </a:endParaRPr>
          </a:p>
          <a:p>
            <a:pPr marL="457200" indent="-457200" algn="just">
              <a:spcBef>
                <a:spcPts val="0"/>
              </a:spcBef>
              <a:buFont typeface="+mj-lt"/>
              <a:buAutoNum type="arabicPeriod"/>
            </a:pPr>
            <a:endParaRPr lang="en-US" sz="2800" dirty="0">
              <a:latin typeface="Arial" pitchFamily="34" charset="0"/>
              <a:cs typeface="Arial" pitchFamily="34" charset="0"/>
            </a:endParaRPr>
          </a:p>
        </p:txBody>
      </p:sp>
    </p:spTree>
    <p:extLst>
      <p:ext uri="{BB962C8B-B14F-4D97-AF65-F5344CB8AC3E}">
        <p14:creationId xmlns:p14="http://schemas.microsoft.com/office/powerpoint/2010/main" val="269276987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solidFill>
                  <a:srgbClr val="FF0000"/>
                </a:solidFill>
                <a:latin typeface="Arial" pitchFamily="34" charset="0"/>
                <a:cs typeface="Arial" pitchFamily="34" charset="0"/>
              </a:rPr>
              <a:t>Conclusion</a:t>
            </a:r>
            <a:endParaRPr lang="ru-RU" dirty="0"/>
          </a:p>
        </p:txBody>
      </p:sp>
      <p:sp>
        <p:nvSpPr>
          <p:cNvPr id="3" name="Объект 2"/>
          <p:cNvSpPr>
            <a:spLocks noGrp="1"/>
          </p:cNvSpPr>
          <p:nvPr>
            <p:ph idx="1"/>
          </p:nvPr>
        </p:nvSpPr>
        <p:spPr/>
        <p:txBody>
          <a:bodyPr>
            <a:normAutofit fontScale="92500" lnSpcReduction="20000"/>
          </a:bodyPr>
          <a:lstStyle/>
          <a:p>
            <a:pPr marL="457200" indent="-457200" algn="just">
              <a:spcBef>
                <a:spcPct val="0"/>
              </a:spcBef>
              <a:buFont typeface="Calibri" panose="020F0502020204030204" pitchFamily="34" charset="0"/>
              <a:buAutoNum type="arabicPeriod"/>
            </a:pPr>
            <a:endParaRPr lang="en-US" altLang="ru-RU" dirty="0">
              <a:latin typeface="Arial" panose="020B0604020202020204" pitchFamily="34" charset="0"/>
              <a:cs typeface="Arial" panose="020B0604020202020204" pitchFamily="34" charset="0"/>
            </a:endParaRPr>
          </a:p>
          <a:p>
            <a:pPr marL="0" indent="0" algn="just">
              <a:spcBef>
                <a:spcPct val="0"/>
              </a:spcBef>
              <a:buNone/>
            </a:pPr>
            <a:r>
              <a:rPr lang="en-US" altLang="ru-RU" dirty="0" smtClean="0">
                <a:latin typeface="Arial" panose="020B0604020202020204" pitchFamily="34" charset="0"/>
                <a:cs typeface="Arial" panose="020B0604020202020204" pitchFamily="34" charset="0"/>
              </a:rPr>
              <a:t>5. Fatty </a:t>
            </a:r>
            <a:r>
              <a:rPr lang="en-US" altLang="ru-RU" dirty="0">
                <a:latin typeface="Arial" panose="020B0604020202020204" pitchFamily="34" charset="0"/>
                <a:cs typeface="Arial" panose="020B0604020202020204" pitchFamily="34" charset="0"/>
              </a:rPr>
              <a:t>acids are synthesized in the cytoplasm, at each loop the </a:t>
            </a:r>
            <a:r>
              <a:rPr lang="en-US" altLang="ru-RU" dirty="0" err="1">
                <a:latin typeface="Arial" panose="020B0604020202020204" pitchFamily="34" charset="0"/>
                <a:cs typeface="Arial" panose="020B0604020202020204" pitchFamily="34" charset="0"/>
              </a:rPr>
              <a:t>malonyl</a:t>
            </a:r>
            <a:r>
              <a:rPr lang="en-US" altLang="ru-RU" dirty="0">
                <a:latin typeface="Arial" panose="020B0604020202020204" pitchFamily="34" charset="0"/>
                <a:cs typeface="Arial" panose="020B0604020202020204" pitchFamily="34" charset="0"/>
              </a:rPr>
              <a:t>-CoA molecule is attached, this is how the synthesis takes place to palmitic acid, and then there is an alternation of elongation and desaturation.</a:t>
            </a:r>
          </a:p>
          <a:p>
            <a:pPr marL="0" indent="0" algn="just">
              <a:spcBef>
                <a:spcPct val="0"/>
              </a:spcBef>
              <a:buNone/>
            </a:pPr>
            <a:endParaRPr lang="en-US" altLang="ru-RU" dirty="0" smtClean="0">
              <a:latin typeface="Arial" panose="020B0604020202020204" pitchFamily="34" charset="0"/>
              <a:cs typeface="Arial" panose="020B0604020202020204" pitchFamily="34" charset="0"/>
            </a:endParaRPr>
          </a:p>
          <a:p>
            <a:pPr marL="0" indent="0" algn="just">
              <a:spcBef>
                <a:spcPct val="0"/>
              </a:spcBef>
              <a:buNone/>
            </a:pPr>
            <a:r>
              <a:rPr lang="en-US" altLang="ru-RU" dirty="0" smtClean="0">
                <a:latin typeface="Arial" panose="020B0604020202020204" pitchFamily="34" charset="0"/>
                <a:cs typeface="Arial" panose="020B0604020202020204" pitchFamily="34" charset="0"/>
              </a:rPr>
              <a:t>6. The </a:t>
            </a:r>
            <a:r>
              <a:rPr lang="en-US" altLang="ru-RU" dirty="0">
                <a:latin typeface="Arial" panose="020B0604020202020204" pitchFamily="34" charset="0"/>
                <a:cs typeface="Arial" panose="020B0604020202020204" pitchFamily="34" charset="0"/>
              </a:rPr>
              <a:t>synthesis of ketone bodies from acetyl-CoA occurs in the liver during fasting, which provides energy to various organs and tissues, except for the liver itself.</a:t>
            </a:r>
            <a:endParaRPr lang="ru-RU" altLang="ru-RU" dirty="0">
              <a:latin typeface="Arial" panose="020B0604020202020204" pitchFamily="34" charset="0"/>
              <a:cs typeface="Arial" panose="020B0604020202020204" pitchFamily="34" charset="0"/>
            </a:endParaRPr>
          </a:p>
          <a:p>
            <a:endParaRPr lang="ru-RU" dirty="0"/>
          </a:p>
        </p:txBody>
      </p:sp>
    </p:spTree>
    <p:extLst>
      <p:ext uri="{BB962C8B-B14F-4D97-AF65-F5344CB8AC3E}">
        <p14:creationId xmlns:p14="http://schemas.microsoft.com/office/powerpoint/2010/main" val="10989440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17457"/>
            <a:ext cx="8229600" cy="5577483"/>
          </a:xfrm>
        </p:spPr>
        <p:txBody>
          <a:bodyPr>
            <a:normAutofit/>
          </a:bodyPr>
          <a:lstStyle/>
          <a:p>
            <a:pPr marL="0" indent="0" algn="ctr">
              <a:buNone/>
            </a:pPr>
            <a:r>
              <a:rPr lang="en-US" sz="2400" dirty="0">
                <a:solidFill>
                  <a:srgbClr val="FF0000"/>
                </a:solidFill>
                <a:latin typeface="Arial" pitchFamily="34" charset="0"/>
                <a:cs typeface="Arial" pitchFamily="34" charset="0"/>
              </a:rPr>
              <a:t>THANK YOU FOR THE ATTENTION!</a:t>
            </a:r>
            <a:endParaRPr lang="ru-RU" sz="4400" dirty="0">
              <a:solidFill>
                <a:srgbClr val="FF0000"/>
              </a:solidFill>
              <a:latin typeface="Arial" pitchFamily="34" charset="0"/>
              <a:cs typeface="Arial" pitchFamily="34"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628800"/>
            <a:ext cx="7372326"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573515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pPr marL="0" indent="0" algn="ctr">
              <a:buNone/>
            </a:pPr>
            <a:r>
              <a:rPr lang="en-US" sz="4400" dirty="0" smtClean="0">
                <a:solidFill>
                  <a:srgbClr val="C00000"/>
                </a:solidFill>
              </a:rPr>
              <a:t>Which types of </a:t>
            </a:r>
            <a:r>
              <a:rPr lang="en-US" sz="4400" dirty="0" err="1" smtClean="0">
                <a:solidFill>
                  <a:srgbClr val="C00000"/>
                </a:solidFill>
              </a:rPr>
              <a:t>gastrointerstinal</a:t>
            </a:r>
            <a:r>
              <a:rPr lang="en-US" sz="4400" dirty="0" smtClean="0">
                <a:solidFill>
                  <a:srgbClr val="C00000"/>
                </a:solidFill>
              </a:rPr>
              <a:t> lipases do you know?</a:t>
            </a:r>
            <a:endParaRPr lang="ru-RU" sz="4400" dirty="0">
              <a:solidFill>
                <a:srgbClr val="C00000"/>
              </a:solidFill>
            </a:endParaRPr>
          </a:p>
        </p:txBody>
      </p:sp>
    </p:spTree>
    <p:extLst>
      <p:ext uri="{BB962C8B-B14F-4D97-AF65-F5344CB8AC3E}">
        <p14:creationId xmlns:p14="http://schemas.microsoft.com/office/powerpoint/2010/main" val="400817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7986" y="3933056"/>
            <a:ext cx="8928992" cy="3516635"/>
          </a:xfrm>
        </p:spPr>
        <p:txBody>
          <a:bodyPr>
            <a:normAutofit/>
          </a:bodyPr>
          <a:lstStyle/>
          <a:p>
            <a:pPr algn="ctr"/>
            <a:r>
              <a:rPr lang="en-US" sz="3600" dirty="0">
                <a:solidFill>
                  <a:srgbClr val="002060"/>
                </a:solidFill>
                <a:latin typeface="Arial" pitchFamily="34" charset="0"/>
                <a:cs typeface="Arial" pitchFamily="34" charset="0"/>
              </a:rPr>
              <a:t>Most lipids contain fatty acids associated with alcohols with </a:t>
            </a:r>
            <a:r>
              <a:rPr lang="en-US" sz="3600" dirty="0">
                <a:solidFill>
                  <a:srgbClr val="FF0000"/>
                </a:solidFill>
                <a:latin typeface="Arial" pitchFamily="34" charset="0"/>
                <a:cs typeface="Arial" pitchFamily="34" charset="0"/>
              </a:rPr>
              <a:t>glycerol</a:t>
            </a:r>
            <a:r>
              <a:rPr lang="en-US" sz="3600" dirty="0">
                <a:solidFill>
                  <a:srgbClr val="002060"/>
                </a:solidFill>
                <a:latin typeface="Arial" pitchFamily="34" charset="0"/>
                <a:cs typeface="Arial" pitchFamily="34" charset="0"/>
              </a:rPr>
              <a:t> or </a:t>
            </a:r>
            <a:r>
              <a:rPr lang="en-US" sz="3600" dirty="0">
                <a:solidFill>
                  <a:srgbClr val="FF0000"/>
                </a:solidFill>
                <a:latin typeface="Arial" pitchFamily="34" charset="0"/>
                <a:cs typeface="Arial" pitchFamily="34" charset="0"/>
              </a:rPr>
              <a:t>cholesterol</a:t>
            </a:r>
            <a:r>
              <a:rPr lang="en-US" sz="3600" dirty="0">
                <a:solidFill>
                  <a:srgbClr val="002060"/>
                </a:solidFill>
                <a:latin typeface="Arial" pitchFamily="34" charset="0"/>
                <a:cs typeface="Arial" pitchFamily="34" charset="0"/>
              </a:rPr>
              <a:t> by ester bonds, with the amino alcohol sphingosine - with an amide bond.</a:t>
            </a:r>
            <a:endParaRPr lang="ru-RU" sz="3600" dirty="0" smtClean="0">
              <a:latin typeface="Arial" pitchFamily="34" charset="0"/>
              <a:cs typeface="Arial" pitchFamily="34" charset="0"/>
            </a:endParaRPr>
          </a:p>
        </p:txBody>
      </p:sp>
      <p:sp>
        <p:nvSpPr>
          <p:cNvPr id="2" name="Прямоугольник 1"/>
          <p:cNvSpPr/>
          <p:nvPr/>
        </p:nvSpPr>
        <p:spPr>
          <a:xfrm>
            <a:off x="215998" y="548680"/>
            <a:ext cx="8712968" cy="2862322"/>
          </a:xfrm>
          <a:prstGeom prst="rect">
            <a:avLst/>
          </a:prstGeom>
        </p:spPr>
        <p:txBody>
          <a:bodyPr wrap="square">
            <a:spAutoFit/>
          </a:bodyPr>
          <a:lstStyle/>
          <a:p>
            <a:pPr lvl="0" algn="ctr">
              <a:spcBef>
                <a:spcPct val="20000"/>
              </a:spcBef>
            </a:pPr>
            <a:r>
              <a:rPr lang="en-US" sz="3600" u="sng" dirty="0">
                <a:solidFill>
                  <a:srgbClr val="FF0000"/>
                </a:solidFill>
                <a:latin typeface="Arial" pitchFamily="34" charset="0"/>
                <a:cs typeface="Arial" pitchFamily="34" charset="0"/>
              </a:rPr>
              <a:t>Lipids </a:t>
            </a:r>
            <a:r>
              <a:rPr lang="en-US" sz="3600" dirty="0">
                <a:latin typeface="Arial" pitchFamily="34" charset="0"/>
                <a:cs typeface="Arial" pitchFamily="34" charset="0"/>
              </a:rPr>
              <a:t>are organic substances of a hydrophobic nature, insoluble in water, but readily soluble in non-polar organic solvents: chloroform, ether, acetone, benzene, etc.</a:t>
            </a:r>
            <a:endParaRPr lang="ru-RU" sz="3600" dirty="0">
              <a:latin typeface="Arial" pitchFamily="34" charset="0"/>
              <a:cs typeface="Arial" pitchFamily="34" charset="0"/>
            </a:endParaRPr>
          </a:p>
        </p:txBody>
      </p:sp>
    </p:spTree>
    <p:extLst>
      <p:ext uri="{BB962C8B-B14F-4D97-AF65-F5344CB8AC3E}">
        <p14:creationId xmlns:p14="http://schemas.microsoft.com/office/powerpoint/2010/main" val="154948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Оформление по умолчанию">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15018</TotalTime>
  <Words>3264</Words>
  <Application>Microsoft Office PowerPoint</Application>
  <PresentationFormat>Экран (4:3)</PresentationFormat>
  <Paragraphs>532</Paragraphs>
  <Slides>89</Slides>
  <Notes>3</Notes>
  <HiddenSlides>0</HiddenSlides>
  <MMClips>0</MMClips>
  <ScaleCrop>false</ScaleCrop>
  <HeadingPairs>
    <vt:vector size="4" baseType="variant">
      <vt:variant>
        <vt:lpstr>Тема</vt:lpstr>
      </vt:variant>
      <vt:variant>
        <vt:i4>3</vt:i4>
      </vt:variant>
      <vt:variant>
        <vt:lpstr>Заголовки слайдов</vt:lpstr>
      </vt:variant>
      <vt:variant>
        <vt:i4>89</vt:i4>
      </vt:variant>
    </vt:vector>
  </HeadingPairs>
  <TitlesOfParts>
    <vt:vector size="92" baseType="lpstr">
      <vt:lpstr>Тема Office</vt:lpstr>
      <vt:lpstr>1_Оформление по умолчанию</vt:lpstr>
      <vt:lpstr>Оформление по умолчанию</vt:lpstr>
      <vt:lpstr>Презентация PowerPoint</vt:lpstr>
      <vt:lpstr>Презентация PowerPoint</vt:lpstr>
      <vt:lpstr>LIPID METABOLISM</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BIOLOGICAL FUNCTIONS OF FATS</vt:lpstr>
      <vt:lpstr>Biological functions of lipoids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Functions of bile acids </vt:lpstr>
      <vt:lpstr>Презентация PowerPoint</vt:lpstr>
      <vt:lpstr>Features in children</vt:lpstr>
      <vt:lpstr>Gastrointestinal lipases</vt:lpstr>
      <vt:lpstr>Gastrointestinal lipases</vt:lpstr>
      <vt:lpstr>Gastrointestinal lipases</vt:lpstr>
      <vt:lpstr>Презентация PowerPoint</vt:lpstr>
      <vt:lpstr>Презентация PowerPoint</vt:lpstr>
      <vt:lpstr>Презентация PowerPoint</vt:lpstr>
      <vt:lpstr>Lipolysis</vt:lpstr>
      <vt:lpstr>Lipolysis</vt:lpstr>
      <vt:lpstr>Regulation of lipolysis</vt:lpstr>
      <vt:lpstr>Lipogenesis</vt:lpstr>
      <vt:lpstr>Glycerol activation</vt:lpstr>
      <vt:lpstr>Fatty acid activation</vt:lpstr>
      <vt:lpstr>Lipogenesis</vt:lpstr>
      <vt:lpstr>Regulation of lipogenesis</vt:lpstr>
      <vt:lpstr>Презентация PowerPoint</vt:lpstr>
      <vt:lpstr>Презентация PowerPoint</vt:lpstr>
      <vt:lpstr>Glycerol metabolism</vt:lpstr>
      <vt:lpstr>Презентация PowerPoint</vt:lpstr>
      <vt:lpstr>Обмен глицерина </vt:lpstr>
      <vt:lpstr>Oxidation of glycerol:</vt:lpstr>
      <vt:lpstr>Glycerophosphate shuttle</vt:lpstr>
      <vt:lpstr>Glycerol synthesis:</vt:lpstr>
      <vt:lpstr>Презентация PowerPoint</vt:lpstr>
      <vt:lpstr>Oxidation of fatty acids</vt:lpstr>
      <vt:lpstr>Oxidation of fatty acids</vt:lpstr>
      <vt:lpstr>Oxidation of fatty acids</vt:lpstr>
      <vt:lpstr>Презентация PowerPoint</vt:lpstr>
      <vt:lpstr>Презентация PowerPoint</vt:lpstr>
      <vt:lpstr>Презентация PowerPoint</vt:lpstr>
      <vt:lpstr>Презентация PowerPoint</vt:lpstr>
      <vt:lpstr>Презентация PowerPoint</vt:lpstr>
      <vt:lpstr>Regulation of β-oxidation of fatty acids</vt:lpstr>
      <vt:lpstr>Презентация PowerPoint</vt:lpstr>
      <vt:lpstr>Fatty acid synthesis</vt:lpstr>
      <vt:lpstr>Презентация PowerPoint</vt:lpstr>
      <vt:lpstr>Multi-enzyme complexes</vt:lpstr>
      <vt:lpstr>Multi-enzyme complexes</vt:lpstr>
      <vt:lpstr>Презентация PowerPoint</vt:lpstr>
      <vt:lpstr>Презентация PowerPoint</vt:lpstr>
      <vt:lpstr>Презентация PowerPoint</vt:lpstr>
      <vt:lpstr>Fatty acid synthesis reactions</vt:lpstr>
      <vt:lpstr>Fatty acid synthesis reactions</vt:lpstr>
      <vt:lpstr>Fatty acid synthesis reactions</vt:lpstr>
      <vt:lpstr>Formation of unsaturated fatty acids</vt:lpstr>
      <vt:lpstr>Formation of unsaturated fatty acids</vt:lpstr>
      <vt:lpstr>Regulation of fatty acid synthesis</vt:lpstr>
      <vt:lpstr>Презентация PowerPoint</vt:lpstr>
      <vt:lpstr>Pathways for the formation of acetyl-CoA</vt:lpstr>
      <vt:lpstr>Ways of using acetyl-CoA</vt:lpstr>
      <vt:lpstr>Ketone bodies</vt:lpstr>
      <vt:lpstr>Презентация PowerPoint</vt:lpstr>
      <vt:lpstr>Functions of ketone bodies</vt:lpstr>
      <vt:lpstr>Презентация PowerPoint</vt:lpstr>
      <vt:lpstr>Synthesis of ketone bodies</vt:lpstr>
      <vt:lpstr>Презентация PowerPoint</vt:lpstr>
      <vt:lpstr>Synthesis of ketone bodies</vt:lpstr>
      <vt:lpstr>Regulation of the synthesis of ketone bodies</vt:lpstr>
      <vt:lpstr>Metabolism of ketone bodies</vt:lpstr>
      <vt:lpstr>Ketone bodies catabolism</vt:lpstr>
      <vt:lpstr>Ketosis</vt:lpstr>
      <vt:lpstr>Презентация PowerPoint</vt:lpstr>
      <vt:lpstr>Conclusion</vt:lpstr>
      <vt:lpstr>Conclusion</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Малиновская НА</dc:creator>
  <cp:lastModifiedBy>МалиновскаяНА</cp:lastModifiedBy>
  <cp:revision>730</cp:revision>
  <dcterms:modified xsi:type="dcterms:W3CDTF">2023-12-02T05:17:06Z</dcterms:modified>
</cp:coreProperties>
</file>