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0" r:id="rId4"/>
    <p:sldId id="258" r:id="rId5"/>
    <p:sldId id="352" r:id="rId6"/>
    <p:sldId id="354" r:id="rId7"/>
    <p:sldId id="353" r:id="rId8"/>
    <p:sldId id="315" r:id="rId9"/>
    <p:sldId id="320" r:id="rId10"/>
    <p:sldId id="307" r:id="rId11"/>
    <p:sldId id="276" r:id="rId12"/>
    <p:sldId id="277" r:id="rId13"/>
    <p:sldId id="278" r:id="rId14"/>
    <p:sldId id="279" r:id="rId15"/>
    <p:sldId id="280" r:id="rId16"/>
    <p:sldId id="281" r:id="rId17"/>
    <p:sldId id="321" r:id="rId18"/>
    <p:sldId id="350" r:id="rId19"/>
    <p:sldId id="347" r:id="rId20"/>
    <p:sldId id="288" r:id="rId21"/>
    <p:sldId id="351" r:id="rId22"/>
    <p:sldId id="313" r:id="rId23"/>
    <p:sldId id="289" r:id="rId24"/>
    <p:sldId id="355" r:id="rId25"/>
    <p:sldId id="290" r:id="rId26"/>
    <p:sldId id="308" r:id="rId27"/>
    <p:sldId id="356" r:id="rId28"/>
    <p:sldId id="291" r:id="rId29"/>
    <p:sldId id="292" r:id="rId30"/>
    <p:sldId id="323" r:id="rId31"/>
    <p:sldId id="35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5" d="100"/>
          <a:sy n="85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6A16-7923-482D-BB86-DE08B1B2FA3A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5-n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6-n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7-n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8-n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9-n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2-n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132856"/>
            <a:ext cx="8276456" cy="147002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Питание различных групп населения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пожилых людей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445624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организованное питание является важным средством воздействия на процессы старения, поскольку в пожилом возрасте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снижаются обменные процессы.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старости возникает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энергетический дисбаланс,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сопровождающийся ожирением, снижением двигательной активности и замедлением нейрогуморальной регуляции гомеостаза, а так же нарушением липидного обмена, в частности холестеринового.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Тучность предрасполагает к атеросклерозу, сахарному диабету и другим заболеваниям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84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питания пожилых и старых людей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857403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межу фактическими затратами энергии и её поступлением с пищей;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химического состава рациона возрастным изменениям обмена веществ и функций органов и систем;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легкоперевариваемых продуктов питания;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разнообразие продуктового набора;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4-5- разовый режим питания;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питания с учётом особенностей обмена веществ конкретного человека , состояния его здоровья , привычек в питании.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5.slide55"/>
              </a:rPr>
              <a:t>Энергетическая потребность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организма с возрастом уменьшается, поскольку снижается интенсивность обмена веществ и уровень физической активности.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Суточный рацион для пожилых людей должен составлять 1750-2000 ккал, а для старых 1700-1950 ккал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6.slide56"/>
              </a:rPr>
              <a:t>Потребность в белках в старости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снижается, так как уменьшается интенсивность их самообновления.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Суточная потребность в белках у неработающих пожилых мужчин и женщин в среднем- 65-55гр, у старых 60-55гр.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животных белков должна составлять около 55% от их общего количества.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7.slide57"/>
              </a:rPr>
              <a:t>Для пожилых мужчин и женщин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рекомендуется жиры в среднем 65-60 гр. в день, а после 75 лет 60-55 гр.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Ограничению подлежат животные жиры, особенно тугоплавкие , входящие в состав мяса и колбас.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Растительные масла должны составлять не менее 30% (20гр в сутки)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58.slide58"/>
              </a:rPr>
              <a:t>Содержане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8.slide58"/>
              </a:rPr>
              <a:t> углеводов в рационе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составлять  в среднем 300-250 гр.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углеводов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энергоценность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рациона 58-60%.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источников углеводов предпочтительны продукты богатые крахмалом и пищевыми волокнами ( хлеб, овощи, фрукты)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Ограничивают легкоусвояемые углеводы , сахар, сладкие блюда. Содержание их не должно превышать 10-15% от общего количества.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9.slide59"/>
              </a:rPr>
              <a:t>Результатом недостатка кальция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питании является вымывание его из костей.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приводит к ломкости костей. Усвоение кальция нарушает избыток фосфора, поэтому важно их соотношение. Суточная потребность в кальции 1гр, в фосфоре 1,5гр.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антиспастическим действием, стимулирует опорожнение кишечника, поэтому увеличить  в питании до 0,5-0,6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(злаковые продукты, бобовые)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способствует выведению их организма воды и хлорида натрия , а так же усиливает сердечные сокращения. Суточная потребность 3-4гр ( картофель, инжир, курага).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Поваренная соль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ограничивается до 5-6 гр. сутки.               Так как она задерживает жидкость в организме. Повышает артериальное давление.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рационе питания должны быть продукты 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антисклеротической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активностью который содержит 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-лецитин (яичный желток, печень),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-холин ( яйцо, рыба , мясо, бобовые);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-инозит (апельсин, зеленый горошек, дыни),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цианокобаламин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(мясо, субпродукты , яйцо).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холестерина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 фолиевая кислота(зеленые листовые овощи, цветная капуста, свекла, куриное яйцо, печень)</a:t>
            </a:r>
          </a:p>
          <a:p>
            <a:pPr marL="0" indent="0">
              <a:buNone/>
            </a:pP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Противосклеротичекие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минеральные вещества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источники- молоко, молочно-кислые продукты, сыр , картофель.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647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CA4E00-CFB8-49AD-A587-AB3E2C8DB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04664"/>
            <a:ext cx="8424936" cy="58326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u="sng" dirty="0"/>
              <a:t>В питании пожилых </a:t>
            </a:r>
            <a:r>
              <a:rPr lang="ru-RU" dirty="0"/>
              <a:t>людей должны присутствовать  </a:t>
            </a:r>
            <a:r>
              <a:rPr lang="ru-RU" u="sng" dirty="0"/>
              <a:t>витамины - антиоксиданты</a:t>
            </a:r>
            <a:r>
              <a:rPr lang="ru-RU" dirty="0"/>
              <a:t>: Е,С,  препятствующие перекисному окислению липидов и ожирению печени .</a:t>
            </a:r>
          </a:p>
          <a:p>
            <a:pPr marL="0" indent="0">
              <a:buNone/>
            </a:pPr>
            <a:r>
              <a:rPr lang="ru-RU" dirty="0"/>
              <a:t>Источники : зародыши хлебных злаков , хлебобулочные изделия из цельного зерна.</a:t>
            </a:r>
          </a:p>
          <a:p>
            <a:pPr marL="0" indent="0">
              <a:buNone/>
            </a:pPr>
            <a:r>
              <a:rPr lang="ru-RU" u="sng" dirty="0"/>
              <a:t>В рационе  </a:t>
            </a:r>
            <a:r>
              <a:rPr lang="ru-RU" dirty="0"/>
              <a:t>должно содержаться </a:t>
            </a:r>
            <a:r>
              <a:rPr lang="ru-RU" u="sng" dirty="0"/>
              <a:t>витамин С </a:t>
            </a:r>
            <a:r>
              <a:rPr lang="ru-RU" dirty="0"/>
              <a:t>в комплексе с </a:t>
            </a:r>
            <a:r>
              <a:rPr lang="ru-RU" dirty="0" err="1"/>
              <a:t>рутином</a:t>
            </a:r>
            <a:r>
              <a:rPr lang="ru-RU" dirty="0"/>
              <a:t> . Источники: черная смородина, вишня ,черный виноград , черника, брусника.</a:t>
            </a:r>
          </a:p>
          <a:p>
            <a:pPr marL="0" indent="0">
              <a:buNone/>
            </a:pPr>
            <a:r>
              <a:rPr lang="ru-RU" u="sng" dirty="0"/>
              <a:t>Для нормализации микрофлоры кишечника </a:t>
            </a:r>
            <a:r>
              <a:rPr lang="ru-RU" dirty="0"/>
              <a:t>в пожилом возраста необходимо использовать кисломолочные продукты(простокваша, кефир , ацидофилин) и включить в рацион, содержащие пищевые волокна(пектиновые вещества)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661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B392C-0B89-4E87-8D44-18E4E882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питания пожилых люде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5DA59A-A682-4FEE-A556-3075B7964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31838"/>
            <a:ext cx="8928992" cy="5851524"/>
          </a:xfrm>
        </p:spPr>
        <p:txBody>
          <a:bodyPr>
            <a:normAutofit lnSpcReduction="1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пищи  должно быть регулярным(4-5 разовым).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4-х разовом режиме питания  распределение рациона: первый завтрак 25%,второй завтрак или полдник 15%,обед 35%,ужин 25%.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Ослабленным и больным людям  5-разовый режим питания: первый завтрак-25%,второй завтрак-15%,обед-30%,первый ужин-20%,второй ужин-10%.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рационе лиц пожилого возраста соотношение основных питательных веществ(Б:Ж:У) будет 1 : 1,1 : 4,9 – у мужчин ,       1 : 1,1 : 4,7 – у женщин.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64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2.slide2"/>
              </a:rPr>
              <a:t>План лекции: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1.Питание работников умственного труда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2.Питание лиц пожилого возраста.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2.Питание спортсменов.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4.Питание в экстремальных условиях.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спортсменов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Спортсмены в дни соревнований и тренировок имеют высокие энергозатраты (до мужчин 4500 – 5000 ккал, у женщин – 3500 – 4000 ккал).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Интенсивная мышечная работа сопровождается распадом белка, поэтому его потребность обеспечивается из расчета 2-2,5г/кг веса.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поддержания достаточного уровня глюкозы в крови 1/3 углеводов должны составлять легкоусвояемые моно- дисахариды.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соотношение питательных веществ в рационе спортсменов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Б:Ж:У  -  1 : 0,7 : 4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4-разовом приеме пищи.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8DC74A-1BFE-44DF-AC2A-481806C62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профилактики жировой инфильтрации печени ограничивается поступление жиров и в рацион дополнительно вводиться метионин (творог, рыба).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профилактики ацидоза в рацион включаются продукты (молоко, овощи, фрукты-15-20% энергетической ценности рациона; продукты , содержащие магний).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864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питания спортсменов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4-разовый приём пищи.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 содержит 30–35 %, обед – 35–40 %, полдник – 5–10 % и ужин – 25–30 % энергетической ценности рациона.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дни соревнований есть нужно за 3,5 часа до старта и через 15 – 20 минут после тренировок.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витаминах, особенно водорастворимых, у спортсменов повышена.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жирорастворимых витаминов особенно важен токоферол, стимулирующий мышечную деятельность и работу сердечной мышцы.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потребности в витаминах трудно удовлетворить естественными продуктами питания, поэтому спортсмены часто используют поливитаминные препараты и витаминизированные продукты.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у них повышена потребность в минеральных веществах (фосфор, железо, магний, хлориды).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147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706090"/>
          </a:xfrm>
        </p:spPr>
        <p:txBody>
          <a:bodyPr>
            <a:normAutofit fontScale="90000"/>
          </a:bodyPr>
          <a:lstStyle/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экстремальных условиях.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условиях холодного климата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человека, проживающего в таких экстремальных климатических условиях, формируется так называемый метаболический тип с повышением энергетической значимости белков и жиров и снижения углеводов.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рационе жителей севера преобладают мясо и рыба и почти полностью отсутствуют молочные продукты, овощи и фрукты.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пищей поступает холестерина более 600 – 700 мг/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в силу особенностей обмена атеросклероз и его осложнения (инфаркт миокарда, инсульт) занимают скромное положение (до 10 %) в структуре общей патологии коренного населения Крайнего Севера.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0EB137-5509-4E1B-8AF8-2EB482DE7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на Севере согласно по рекомендаций  ВОЗ с понижением среднемесячной температуры на каждые 10 С должно увеличить энергетическую ценность на 5%.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потребность жителей Севера в энергии на 10-15% выше потребности жителей других климатических зон.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Белок должен обеспечивать 15% энергетической ценности рациона, жир-35%, углеводы-50%</a:t>
            </a:r>
          </a:p>
        </p:txBody>
      </p:sp>
    </p:spTree>
    <p:extLst>
      <p:ext uri="{BB962C8B-B14F-4D97-AF65-F5344CB8AC3E}">
        <p14:creationId xmlns:p14="http://schemas.microsoft.com/office/powerpoint/2010/main" val="2392293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условиях жаркого климата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Жара вызывает сложные изменения в деятельности системы гипофиз – кора надпочечников.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этого мобилизуется белковый и углеводный обмен, что ведёт к увеличению выведения калия с мочой.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Следовательно при построении рациона питания в жарком климате следует учитывать особенности метаболизма 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елка и минеральных веществ.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Питание в условиях жаркого климата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53062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 в условиях жаркого климата должен содержать оптимальное количество полноценных белков, водорастворимых витаминов и минеральных веществ и меньше насыщенных жиров.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Свежие овощи и фрукты, а так же минеральная вода позволяют уменьшить дефицит водорастворимых витаминов и нормализовать водно-электролитный баланс.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Жажду лучше утолять 200 – 300 мл воды через 1 – 2 часа.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приёма пищи и отдыха лучше пить натуральные фруктовые соки, чай, кофе, компоты.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Хлорид натрия добавляют к питью для здоровых людей только при потерях жидкости с потом, превышающих 5 л/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 перенести приём пищи на менее жаркое время суток, поэтому энергетическая ценность завтрака и обеда равняется 25 %, а остальные 50 % суточной энергетической ценности рациона приходятся на ужин.</a:t>
            </a:r>
          </a:p>
        </p:txBody>
      </p:sp>
    </p:spTree>
    <p:extLst>
      <p:ext uri="{BB962C8B-B14F-4D97-AF65-F5344CB8AC3E}">
        <p14:creationId xmlns:p14="http://schemas.microsoft.com/office/powerpoint/2010/main" val="2002590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1C2234-0D95-4234-8A2D-08CC3D5C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800" i="1" u="sng" dirty="0">
                <a:latin typeface="Times New Roman" panose="02020603050405020304" pitchFamily="18" charset="0"/>
              </a:rPr>
              <a:t>Соотношение белков, жиров , углеводов по стандарту для взрослого населения</a:t>
            </a:r>
            <a:endParaRPr lang="en-US" altLang="ru-RU" sz="2800" i="1" u="sng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bg-BG" altLang="ru-RU" sz="3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Б:Ж:У=1:1:4</a:t>
            </a:r>
          </a:p>
          <a:p>
            <a:pPr marL="0" indent="0" algn="just" eaLnBrk="1" hangingPunct="1">
              <a:buNone/>
            </a:pPr>
            <a:r>
              <a:rPr lang="bg-BG" altLang="ru-RU" sz="3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Крайний Север, холодное время год</a:t>
            </a:r>
            <a:endParaRPr lang="en-US" altLang="ru-RU" sz="32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bg-BG" altLang="ru-RU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Б : Ж : У = 1 : 1,1 : 3,7</a:t>
            </a:r>
            <a:endParaRPr lang="bg-BG" alt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bg-BG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У по↓, а по↑ Б,Ж</a:t>
            </a:r>
          </a:p>
          <a:p>
            <a:pPr marL="0" indent="0" algn="just" eaLnBrk="1" hangingPunct="1">
              <a:buNone/>
            </a:pPr>
            <a:endParaRPr lang="bg-BG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bg-BG" altLang="ru-RU" sz="3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Жаркое время года, южные широты</a:t>
            </a:r>
            <a:endParaRPr lang="bg-BG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bg-BG" altLang="ru-RU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Б : Ж : У = 1 : 1,2 : 4,6</a:t>
            </a:r>
            <a:endParaRPr lang="bg-BG" alt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bg-BG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У по↑, а по↓ Б,Ж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795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60337"/>
            <a:ext cx="9252520" cy="1143000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населения, проживающего на территориях с повышенным уровнем радиационного воздействия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детей и взрослых в таких районах должно быть направлено на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удовлетворение потребностей организма в пищевых веществах и энергии,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возможных неблагоприятных биохимических нарушений (усиление перекисного окисления липидов, нарушение стабильности и проницаемости биологических мембран) и заболеваний, связанных с этими нарушениями.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принципами  построения  рационов питания взрослого и детского населения  являются 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  доли белков до 15 % энергетической ценности рациона, в основном за счет белков животного происхождения;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относительное  ограниченное поступление ПНЖК при общем содержании жира не более 30 % энергетической ценности.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витаминов-антиоксидантов (А, Е, С), необходимо повысить на 20 – 50 % по сравнению с возрастными нормами.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 20-30% содержания растительных волокон, обеспечивающих нормальную  моторику  кишечника и способных к неспецифической сорбции радионуклидов.</a:t>
            </a:r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Суточный рацион питания человека должен соответствовать по энергетической ценности энергозатратам организма. </a:t>
            </a: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энергии зависит от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и связанной с ним величины основного обмена,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пола, соотношения роста и массы тела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и непрофессиональной деятельности человека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качества и условий жизни, климата.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энергии определяется так же физиологическим состоянием (беременность, кормление грудью).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33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содержания кальция и калия, способствующих выведению радионуклидов стронция и цезия соответственно;</a:t>
            </a: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Достаточное содержание в рационе йода, направленное на компенсацию его дефицита биогеохимических провинциях со сниженным содержанием в почве, воде и пищевых продуктах. </a:t>
            </a: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потребности в йоде и пищевых волокнах в рацион следует вводить продукты моря (морская капуста, водоросли).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рацион включают мясо, птицу, рыбу, субпродукты, молоко, творог и сыр (полноценный белок и легкоусвояемый кальций), овощи и фрукты, натуральные соки с мякотью (витамин С, каротин, калий, пектин, клетчатка).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регулярный приём поливитаминных препаратов.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398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4691B6-1419-41B0-B40D-E14EF7245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Решить тесты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СООТНОШЕНИЕ БЕЛКОВ, ЖИРОВ, УГЛЕВОДОВ В СБАЛАНСИРОВАННОМ СУТОЧНОМ РАЦИОНЕ ДЛЯ РАБОТНИКОВ УМСТВЕННОГО ТРУДА СОСТАВЛЯЕТ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1:1:4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1:0,8:3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1:0,8:6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1:1:5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1:2:4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 ЭНЕРГИИ НА АДАПТАЦИЮ К КЛИМАТУ В РАЙОНАХ КРАЙНЕГО СЕВЕРА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увеличивается на 10 %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уменьшается на 10 %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увеличивается на 15 %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уменьшается у мужчин на 15 %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увеличивается у женщин на 20 %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20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работников умственного труда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трудовом процессе у работников умственного труда сочетаются: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энергозатраты 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гипокинезия,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нервно-эмоциональное напряжение.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работников умственного труда широко распространены: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1.избыточная масса тела ,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ожирение(31-36%),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3.заболевания органов кровообращения,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4.заболевания органов пищеварения.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6F6397-B5A9-4812-92F8-D09D5E6D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Калорийность у работников умственного труда должна соответствовать энергозатратам (2000-2400 ккал).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Белок животного происхождения должен составлять не менее 55% всего белка.</a:t>
            </a:r>
          </a:p>
          <a:p>
            <a:pPr marL="0" indent="0">
              <a:buNone/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рационе должно содержатся: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- 58-72г. белка,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-60-81г. жиров,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-257-358г. углеводов. 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4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50C51356-14CF-42FD-99F0-D70C3E2B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579296" cy="5577483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должно быть с антисклеротической 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липотропной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направленностью(аминокислота метионин).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метионина и серосодержащих аминокислот –сыры, куриное мясо, рыба, творог, бобовые и рожь.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 обладающие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липотропным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противосклеротическими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действием ( холин, инозит, витамины Е, В12, фолиевая кислота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вит.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потребность витаминов группы В на 25-30%, витамина С- на 30%.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следует :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-Увеличить долю хлеба грубого помола, овощей, моркови, свежей зелени, фруктов.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Периодически принимать антиоксидантный витаминный комплекс.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817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8EB15-2BC8-4CBD-947C-D4F9E1FD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питания работников умственного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DBA019-8F68-4726-8B06-22CD90BC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пищи 4 раза в 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достигается лучшее переваривание пищи и наиболее высокое усвоение пищевых веществ.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Промежутки между приемами пищи не должны превышать 4-5 ч,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чего создается  равномерная нагрузка на пищеварительный аппарат.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восстановления нормальной деятельности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пищеварительных желез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должны иметь ежесуточно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 (10-11ч).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Поздний ужин лишает секреторный аппарат отдыха, что приводит  к перенапряжению и истощению пищеварительных желез.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Ужинать следует не позднее чем за 3 ч до отдыха.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05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4-х разовом питании рекомендуется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1-й завтрак 25% энергетической ценности рациона, 2-ой завтрак - 20%, обед 35%, ужин 20%.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второму варианту - завтрак 25%, обед 35%, полдник 15%, и на ужин 25% энергетической ценности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Соотношение Б:Ж:У для работников умственного труда 1:0,8:3.</a:t>
            </a:r>
            <a:endParaRPr lang="ru-RU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97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16824" cy="392907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лиц пожилого возраста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712968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741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2124</Words>
  <Application>Microsoft Office PowerPoint</Application>
  <PresentationFormat>Экран (4:3)</PresentationFormat>
  <Paragraphs>165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Тема Office</vt:lpstr>
      <vt:lpstr>Тема: Питание различных групп населения</vt:lpstr>
      <vt:lpstr>Презентация PowerPoint</vt:lpstr>
      <vt:lpstr>Презентация PowerPoint</vt:lpstr>
      <vt:lpstr>Питание работников умственного труда </vt:lpstr>
      <vt:lpstr>Презентация PowerPoint</vt:lpstr>
      <vt:lpstr>Презентация PowerPoint</vt:lpstr>
      <vt:lpstr>Режим питания работников умственного труда</vt:lpstr>
      <vt:lpstr>Презентация PowerPoint</vt:lpstr>
      <vt:lpstr>                 Питание лиц пожилого возраста                </vt:lpstr>
      <vt:lpstr>Питание пожилых людей</vt:lpstr>
      <vt:lpstr>Основные принципы питания пожилых и старых людей: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Режим питания пожилых людей</vt:lpstr>
      <vt:lpstr>Питание спортсменов</vt:lpstr>
      <vt:lpstr>Презентация PowerPoint</vt:lpstr>
      <vt:lpstr>Режим питания спортсменов</vt:lpstr>
      <vt:lpstr>  Питание в экстремальных условиях.  </vt:lpstr>
      <vt:lpstr>Презентация PowerPoint</vt:lpstr>
      <vt:lpstr>Питание в условиях жаркого климата</vt:lpstr>
      <vt:lpstr>Питание в условиях жаркого климата</vt:lpstr>
      <vt:lpstr>Презентация PowerPoint</vt:lpstr>
      <vt:lpstr>Питание населения, проживающего на территориях с повышенным уровнем радиационного воздействия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oorjak</dc:creator>
  <cp:lastModifiedBy>пользователь пользователь</cp:lastModifiedBy>
  <cp:revision>95</cp:revision>
  <dcterms:created xsi:type="dcterms:W3CDTF">2018-09-13T11:27:03Z</dcterms:created>
  <dcterms:modified xsi:type="dcterms:W3CDTF">2021-09-03T19:17:24Z</dcterms:modified>
</cp:coreProperties>
</file>