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02" r:id="rId5"/>
    <p:sldMasterId id="2147483716" r:id="rId6"/>
    <p:sldMasterId id="2147483742" r:id="rId7"/>
    <p:sldMasterId id="2147483823" r:id="rId8"/>
  </p:sldMasterIdLst>
  <p:notesMasterIdLst>
    <p:notesMasterId r:id="rId85"/>
  </p:notesMasterIdLst>
  <p:handoutMasterIdLst>
    <p:handoutMasterId r:id="rId86"/>
  </p:handoutMasterIdLst>
  <p:sldIdLst>
    <p:sldId id="1240" r:id="rId9"/>
    <p:sldId id="257" r:id="rId10"/>
    <p:sldId id="882" r:id="rId11"/>
    <p:sldId id="1268" r:id="rId12"/>
    <p:sldId id="1100" r:id="rId13"/>
    <p:sldId id="1241" r:id="rId14"/>
    <p:sldId id="1071" r:id="rId15"/>
    <p:sldId id="1072" r:id="rId16"/>
    <p:sldId id="1073" r:id="rId17"/>
    <p:sldId id="1242" r:id="rId18"/>
    <p:sldId id="1243" r:id="rId19"/>
    <p:sldId id="1244" r:id="rId20"/>
    <p:sldId id="1245" r:id="rId21"/>
    <p:sldId id="1028" r:id="rId22"/>
    <p:sldId id="1027" r:id="rId23"/>
    <p:sldId id="1030" r:id="rId24"/>
    <p:sldId id="1253" r:id="rId25"/>
    <p:sldId id="901" r:id="rId26"/>
    <p:sldId id="1039" r:id="rId27"/>
    <p:sldId id="904" r:id="rId28"/>
    <p:sldId id="1248" r:id="rId29"/>
    <p:sldId id="1109" r:id="rId30"/>
    <p:sldId id="1249" r:id="rId31"/>
    <p:sldId id="1045" r:id="rId32"/>
    <p:sldId id="1251" r:id="rId33"/>
    <p:sldId id="1250" r:id="rId34"/>
    <p:sldId id="1038" r:id="rId35"/>
    <p:sldId id="1086" r:id="rId36"/>
    <p:sldId id="1252" r:id="rId37"/>
    <p:sldId id="905" r:id="rId38"/>
    <p:sldId id="906" r:id="rId39"/>
    <p:sldId id="1042" r:id="rId40"/>
    <p:sldId id="910" r:id="rId41"/>
    <p:sldId id="1047" r:id="rId42"/>
    <p:sldId id="911" r:id="rId43"/>
    <p:sldId id="1212" r:id="rId44"/>
    <p:sldId id="1048" r:id="rId45"/>
    <p:sldId id="1098" r:id="rId46"/>
    <p:sldId id="913" r:id="rId47"/>
    <p:sldId id="1049" r:id="rId48"/>
    <p:sldId id="1087" r:id="rId49"/>
    <p:sldId id="918" r:id="rId50"/>
    <p:sldId id="1055" r:id="rId51"/>
    <p:sldId id="1254" r:id="rId52"/>
    <p:sldId id="1227" r:id="rId53"/>
    <p:sldId id="1228" r:id="rId54"/>
    <p:sldId id="1219" r:id="rId55"/>
    <p:sldId id="919" r:id="rId56"/>
    <p:sldId id="1258" r:id="rId57"/>
    <p:sldId id="1259" r:id="rId58"/>
    <p:sldId id="1214" r:id="rId59"/>
    <p:sldId id="1260" r:id="rId60"/>
    <p:sldId id="1164" r:id="rId61"/>
    <p:sldId id="1165" r:id="rId62"/>
    <p:sldId id="1215" r:id="rId63"/>
    <p:sldId id="929" r:id="rId64"/>
    <p:sldId id="1263" r:id="rId65"/>
    <p:sldId id="930" r:id="rId66"/>
    <p:sldId id="1264" r:id="rId67"/>
    <p:sldId id="1104" r:id="rId68"/>
    <p:sldId id="1266" r:id="rId69"/>
    <p:sldId id="1267" r:id="rId70"/>
    <p:sldId id="1265" r:id="rId71"/>
    <p:sldId id="935" r:id="rId72"/>
    <p:sldId id="1082" r:id="rId73"/>
    <p:sldId id="1035" r:id="rId74"/>
    <p:sldId id="1036" r:id="rId75"/>
    <p:sldId id="1037" r:id="rId76"/>
    <p:sldId id="1066" r:id="rId77"/>
    <p:sldId id="1083" r:id="rId78"/>
    <p:sldId id="1143" r:id="rId79"/>
    <p:sldId id="946" r:id="rId80"/>
    <p:sldId id="1034" r:id="rId81"/>
    <p:sldId id="396" r:id="rId82"/>
    <p:sldId id="470" r:id="rId83"/>
    <p:sldId id="1224" r:id="rId84"/>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394" autoAdjust="0"/>
  </p:normalViewPr>
  <p:slideViewPr>
    <p:cSldViewPr>
      <p:cViewPr varScale="1">
        <p:scale>
          <a:sx n="117" d="100"/>
          <a:sy n="117" d="100"/>
        </p:scale>
        <p:origin x="-147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ableStyles" Target="tableStyle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dgm:spPr/>
      <dgm:t>
        <a:bodyPr/>
        <a:lstStyle/>
        <a:p>
          <a:r>
            <a:rPr lang="en-US" b="1" dirty="0" smtClean="0"/>
            <a:t>XVIII century (Antoine Lavoisier)</a:t>
          </a:r>
          <a:endParaRPr lang="ru-RU" b="1" dirty="0" smtClean="0"/>
        </a:p>
        <a:p>
          <a:r>
            <a:rPr lang="en-US" b="0" dirty="0" smtClean="0"/>
            <a:t>the presence of the identity of the combustion of organic substances outside the body and the respiration of animals: during respiration, as during combustion, oxygen is absorbed and CO2 and H2O are formed</a:t>
          </a:r>
          <a:endParaRPr lang="ru-RU" b="0" dirty="0" smtClean="0"/>
        </a:p>
        <a:p>
          <a:r>
            <a:rPr lang="en-US" b="0" dirty="0" smtClean="0"/>
            <a:t>however, the process of "burning" in the body is very slow and without flame</a:t>
          </a:r>
          <a:endParaRPr lang="ru-RU"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dgm:spPr/>
      <dgm:t>
        <a:bodyPr/>
        <a:lstStyle/>
        <a:p>
          <a:r>
            <a:rPr lang="pl-PL" b="1" dirty="0" smtClean="0"/>
            <a:t>1897 (academician Alexei Nikolaevich Bach)</a:t>
          </a:r>
          <a:endParaRPr lang="ru-RU" b="1" dirty="0" smtClean="0"/>
        </a:p>
        <a:p>
          <a:r>
            <a:rPr lang="en-US" b="0" dirty="0" smtClean="0"/>
            <a:t>Compounds are easily oxidized (e.g., FA), interacting with oxygen to form peroxides</a:t>
          </a:r>
          <a:endParaRPr lang="ru-RU" b="0" dirty="0" smtClean="0"/>
        </a:p>
        <a:p>
          <a:r>
            <a:rPr lang="en-US" b="0" dirty="0" smtClean="0"/>
            <a:t>For the first time formulated the idea of the conjugation of redox processes during respiration</a:t>
          </a:r>
          <a:endParaRPr lang="ru-RU"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dgm:spPr/>
      <dgm:t>
        <a:bodyPr/>
        <a:lstStyle/>
        <a:p>
          <a:r>
            <a:rPr lang="en-US" b="1" dirty="0" smtClean="0"/>
            <a:t>1911 (Vladimir </a:t>
          </a:r>
          <a:r>
            <a:rPr lang="en-US" b="1" dirty="0" err="1" smtClean="0"/>
            <a:t>Ivanovich</a:t>
          </a:r>
          <a:r>
            <a:rPr lang="en-US" b="1" dirty="0" smtClean="0"/>
            <a:t> </a:t>
          </a:r>
          <a:r>
            <a:rPr lang="en-US" b="1" dirty="0" err="1" smtClean="0"/>
            <a:t>Palladin</a:t>
          </a:r>
          <a:r>
            <a:rPr lang="en-US" b="1" dirty="0" smtClean="0"/>
            <a:t>)</a:t>
          </a:r>
          <a:endParaRPr lang="ru-RU" b="1" dirty="0" smtClean="0"/>
        </a:p>
        <a:p>
          <a:r>
            <a:rPr lang="en-US" b="0" dirty="0" smtClean="0"/>
            <a:t>Developed the concept of respiration as a system of enzymatic processes (the role of dehydrogenation is great)</a:t>
          </a:r>
          <a:endParaRPr lang="ru-RU" b="0" dirty="0" smtClean="0"/>
        </a:p>
        <a:p>
          <a:r>
            <a:rPr lang="en-US" b="0" dirty="0" smtClean="0"/>
            <a:t>Pointed out the important role of oxygen as a hydrogen acceptor in biological oxidation processes</a:t>
          </a:r>
          <a:endParaRPr lang="ru-RU" b="0" dirty="0"/>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dgm:spPr/>
      <dgm:t>
        <a:bodyPr/>
        <a:lstStyle/>
        <a:p>
          <a:endParaRPr lang="ru-RU"/>
        </a:p>
      </dgm:t>
    </dgm:pt>
    <dgm:pt modelId="{4B67EE43-0CF2-4F1B-9292-D83BFC50DEE0}" type="pres">
      <dgm:prSet presAssocID="{1B3BCF00-817C-407A-80A1-0FB03266A729}" presName="img" presStyleLbl="fgImgPlace1" presStyleIdx="0" presStyleCnt="3" custScaleX="88004" custScaleY="0"/>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dgm:spPr/>
      <dgm:t>
        <a:bodyPr/>
        <a:lstStyle/>
        <a:p>
          <a:endParaRPr lang="ru-RU"/>
        </a:p>
      </dgm:t>
    </dgm:pt>
    <dgm:pt modelId="{B800D6A2-D3D0-4362-8893-4855AA7BFAC3}" type="pres">
      <dgm:prSet presAssocID="{14ABB158-D3CF-40D1-90EA-E17BAF72C12B}" presName="img" presStyleLbl="fgImgPlace1" presStyleIdx="1" presStyleCnt="3" custScaleX="88004" custScaleY="0"/>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88004" custScaleY="0"/>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AF584F87-DCCA-41E5-8F0F-B93A7C643C1E}" type="presOf" srcId="{1B3BCF00-817C-407A-80A1-0FB03266A729}" destId="{E5CF05F4-08B0-4D56-AA02-80AC0EA3BDC6}" srcOrd="0" destOrd="0" presId="urn:microsoft.com/office/officeart/2005/8/layout/vList4"/>
    <dgm:cxn modelId="{966BD805-B2FB-443C-A249-BB83D1EA1A5C}" type="presOf" srcId="{18C21C89-B713-4792-B66A-B265DFC4B7BB}" destId="{16D4BA51-AE6C-45DF-B123-95C4EA4436D0}" srcOrd="1" destOrd="0" presId="urn:microsoft.com/office/officeart/2005/8/layout/vList4"/>
    <dgm:cxn modelId="{DFE9E721-8A44-4FA3-9AB1-0C3AE8F1FCD2}" type="presOf" srcId="{1B3BCF00-817C-407A-80A1-0FB03266A729}" destId="{0C5C2270-C7AA-4C95-B4EB-918B0AB6E6EB}" srcOrd="1" destOrd="0" presId="urn:microsoft.com/office/officeart/2005/8/layout/vList4"/>
    <dgm:cxn modelId="{A53CF270-E60B-4FC4-BF69-B8414F490A15}" type="presOf" srcId="{18C21C89-B713-4792-B66A-B265DFC4B7BB}" destId="{D7D3B33B-4AE1-48E1-9544-B2CA27774CE5}"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A5D6DE18-BF1C-4F4B-9DC7-5CE37E3303FA}" type="presOf" srcId="{14ABB158-D3CF-40D1-90EA-E17BAF72C12B}" destId="{20D1C038-C238-4157-AB8A-4C67AE9C48DF}" srcOrd="1" destOrd="0" presId="urn:microsoft.com/office/officeart/2005/8/layout/vList4"/>
    <dgm:cxn modelId="{439C47D4-9FE2-4A8D-BDA2-FE535978DFDC}" type="presOf" srcId="{14ABB158-D3CF-40D1-90EA-E17BAF72C12B}" destId="{7279B396-3812-450C-9ACA-67BBF08B9B1A}" srcOrd="0"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A6F23D84-46BD-4B62-8805-9428F2879795}" type="presOf" srcId="{8DFD29C4-33BC-4152-9BB6-496BE09C086F}" destId="{EA4E5B3A-91D8-4ACF-9680-C6AA1353C363}"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B808F635-102D-4AA7-91FF-402AF2F5A29E}" type="presParOf" srcId="{EA4E5B3A-91D8-4ACF-9680-C6AA1353C363}" destId="{D69B1FBE-5725-468D-A3F1-0E91DF3C99DB}" srcOrd="0" destOrd="0" presId="urn:microsoft.com/office/officeart/2005/8/layout/vList4"/>
    <dgm:cxn modelId="{49429E1F-13FC-4254-B5E0-DA498AEC2346}" type="presParOf" srcId="{D69B1FBE-5725-468D-A3F1-0E91DF3C99DB}" destId="{E5CF05F4-08B0-4D56-AA02-80AC0EA3BDC6}" srcOrd="0" destOrd="0" presId="urn:microsoft.com/office/officeart/2005/8/layout/vList4"/>
    <dgm:cxn modelId="{28C7B1B6-6CFD-4179-AB38-B55C420E117D}" type="presParOf" srcId="{D69B1FBE-5725-468D-A3F1-0E91DF3C99DB}" destId="{4B67EE43-0CF2-4F1B-9292-D83BFC50DEE0}" srcOrd="1" destOrd="0" presId="urn:microsoft.com/office/officeart/2005/8/layout/vList4"/>
    <dgm:cxn modelId="{A22A1DA4-A1B5-4057-9611-AAF5B4A3468B}" type="presParOf" srcId="{D69B1FBE-5725-468D-A3F1-0E91DF3C99DB}" destId="{0C5C2270-C7AA-4C95-B4EB-918B0AB6E6EB}" srcOrd="2" destOrd="0" presId="urn:microsoft.com/office/officeart/2005/8/layout/vList4"/>
    <dgm:cxn modelId="{45D346B1-E78D-402E-8496-5EB4B07F1972}" type="presParOf" srcId="{EA4E5B3A-91D8-4ACF-9680-C6AA1353C363}" destId="{CEEC9A09-3807-46F6-B56D-EEC10E434A3F}" srcOrd="1" destOrd="0" presId="urn:microsoft.com/office/officeart/2005/8/layout/vList4"/>
    <dgm:cxn modelId="{3747E89F-BD83-476C-AB64-DD006C09B4A0}" type="presParOf" srcId="{EA4E5B3A-91D8-4ACF-9680-C6AA1353C363}" destId="{0A909EDF-C4F8-4FB3-8EAB-A08CEF7FF5A3}" srcOrd="2" destOrd="0" presId="urn:microsoft.com/office/officeart/2005/8/layout/vList4"/>
    <dgm:cxn modelId="{1830BF8B-D205-44D2-A9C5-9259FAE3176B}" type="presParOf" srcId="{0A909EDF-C4F8-4FB3-8EAB-A08CEF7FF5A3}" destId="{7279B396-3812-450C-9ACA-67BBF08B9B1A}" srcOrd="0" destOrd="0" presId="urn:microsoft.com/office/officeart/2005/8/layout/vList4"/>
    <dgm:cxn modelId="{0EE8C15D-50DC-4829-B2A8-452982025470}" type="presParOf" srcId="{0A909EDF-C4F8-4FB3-8EAB-A08CEF7FF5A3}" destId="{B800D6A2-D3D0-4362-8893-4855AA7BFAC3}" srcOrd="1" destOrd="0" presId="urn:microsoft.com/office/officeart/2005/8/layout/vList4"/>
    <dgm:cxn modelId="{A5878824-FC7E-4062-B3D2-65958B409DB9}" type="presParOf" srcId="{0A909EDF-C4F8-4FB3-8EAB-A08CEF7FF5A3}" destId="{20D1C038-C238-4157-AB8A-4C67AE9C48DF}" srcOrd="2" destOrd="0" presId="urn:microsoft.com/office/officeart/2005/8/layout/vList4"/>
    <dgm:cxn modelId="{D47C551F-818C-4D63-B137-8F00C441AECD}" type="presParOf" srcId="{EA4E5B3A-91D8-4ACF-9680-C6AA1353C363}" destId="{C8AED9CB-45D2-4508-A527-B03A53776C7C}" srcOrd="3" destOrd="0" presId="urn:microsoft.com/office/officeart/2005/8/layout/vList4"/>
    <dgm:cxn modelId="{3E6806A1-E3FF-4707-9ACE-AADB22921F6E}" type="presParOf" srcId="{EA4E5B3A-91D8-4ACF-9680-C6AA1353C363}" destId="{4CF46517-E022-406C-B136-633C4601FEA2}" srcOrd="4" destOrd="0" presId="urn:microsoft.com/office/officeart/2005/8/layout/vList4"/>
    <dgm:cxn modelId="{EC31458B-ABD2-4FAD-9821-706D8317AC5A}" type="presParOf" srcId="{4CF46517-E022-406C-B136-633C4601FEA2}" destId="{D7D3B33B-4AE1-48E1-9544-B2CA27774CE5}" srcOrd="0" destOrd="0" presId="urn:microsoft.com/office/officeart/2005/8/layout/vList4"/>
    <dgm:cxn modelId="{65032378-6A66-43BE-98F4-9C1DF8BABA10}" type="presParOf" srcId="{4CF46517-E022-406C-B136-633C4601FEA2}" destId="{8C0DDDEE-511F-404D-9551-AC027E15BB8A}" srcOrd="1" destOrd="0" presId="urn:microsoft.com/office/officeart/2005/8/layout/vList4"/>
    <dgm:cxn modelId="{5FAABEBC-ACF2-4FC2-975D-3BABD8E56A6B}"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custT="1"/>
      <dgm:spPr/>
      <dgm:t>
        <a:bodyPr/>
        <a:lstStyle/>
        <a:p>
          <a:r>
            <a:rPr lang="en-US" sz="2400" b="1" dirty="0" smtClean="0"/>
            <a:t>Heinrich Wieland (1877 - 1957)</a:t>
          </a:r>
          <a:endParaRPr lang="ru-RU" sz="2400" b="1" dirty="0" smtClean="0"/>
        </a:p>
        <a:p>
          <a:r>
            <a:rPr lang="en-US" sz="2400" b="0" dirty="0" smtClean="0"/>
            <a:t>In the oxidation of alcohols, dehydrogenation alternates with hydrogenation</a:t>
          </a:r>
          <a:endParaRPr lang="ru-RU" sz="2400" b="0" dirty="0" smtClean="0"/>
        </a:p>
        <a:p>
          <a:r>
            <a:rPr lang="en-US" sz="2400" b="0" dirty="0" smtClean="0"/>
            <a:t>the concept of oxidation of substances by dehydrogenation (</a:t>
          </a:r>
          <a:r>
            <a:rPr lang="en-US" sz="2400" b="0" dirty="0" err="1" smtClean="0"/>
            <a:t>Palladin</a:t>
          </a:r>
          <a:r>
            <a:rPr lang="en-US" sz="2400" b="0" dirty="0" smtClean="0"/>
            <a:t>-Wieland theory)</a:t>
          </a:r>
          <a:endParaRPr lang="ru-RU" sz="2400"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custT="1"/>
      <dgm:spPr/>
      <dgm:t>
        <a:bodyPr/>
        <a:lstStyle/>
        <a:p>
          <a:r>
            <a:rPr lang="it-IT" sz="2400" b="1" dirty="0" smtClean="0"/>
            <a:t>1932 - Otto Warburg (1883 - 1970)</a:t>
          </a:r>
          <a:endParaRPr lang="ru-RU" sz="2400" b="1" dirty="0" smtClean="0"/>
        </a:p>
        <a:p>
          <a:r>
            <a:rPr lang="en-US" sz="2400" b="0" dirty="0" smtClean="0"/>
            <a:t>Found out that oxidation is not possible without iron</a:t>
          </a:r>
          <a:endParaRPr lang="ru-RU" sz="2400" b="0" dirty="0" smtClean="0"/>
        </a:p>
        <a:p>
          <a:r>
            <a:rPr lang="en-US" sz="2400" b="0" dirty="0" smtClean="0"/>
            <a:t>Discovered </a:t>
          </a:r>
          <a:r>
            <a:rPr lang="en-US" sz="2400" b="0" dirty="0" err="1" smtClean="0"/>
            <a:t>flavin</a:t>
          </a:r>
          <a:r>
            <a:rPr lang="en-US" sz="2400" b="0" dirty="0" smtClean="0"/>
            <a:t> enzymes</a:t>
          </a:r>
          <a:endParaRPr lang="ru-RU" sz="2400"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custT="1"/>
      <dgm:spPr/>
      <dgm:t>
        <a:bodyPr/>
        <a:lstStyle/>
        <a:p>
          <a:r>
            <a:rPr lang="pt-BR" sz="2000" b="1" dirty="0" smtClean="0"/>
            <a:t>1930s - Vladimir Alexandrovich Engelhardt (1894 - 1984)</a:t>
          </a:r>
          <a:endParaRPr lang="ru-RU" sz="2000" b="1" dirty="0" smtClean="0"/>
        </a:p>
        <a:p>
          <a:r>
            <a:rPr lang="en-US" sz="2000" b="0" dirty="0" smtClean="0"/>
            <a:t>observed that ATP accumulates during tissue respiration</a:t>
          </a:r>
          <a:endParaRPr lang="ru-RU" sz="2000" b="0" dirty="0" smtClean="0"/>
        </a:p>
        <a:p>
          <a:r>
            <a:rPr lang="en-US" sz="2000" b="0" dirty="0" smtClean="0"/>
            <a:t>connection of tissue respiration with phosphate accumulation</a:t>
          </a:r>
          <a:endParaRPr lang="ru-RU" sz="2000" b="0" dirty="0">
            <a:latin typeface="Calibri" panose="020F0502020204030204" pitchFamily="34" charset="0"/>
            <a:cs typeface="Calibri" panose="020F0502020204030204" pitchFamily="34" charset="0"/>
          </a:endParaRPr>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custLinFactNeighborX="-806"/>
      <dgm:spPr/>
      <dgm:t>
        <a:bodyPr/>
        <a:lstStyle/>
        <a:p>
          <a:endParaRPr lang="ru-RU"/>
        </a:p>
      </dgm:t>
    </dgm:pt>
    <dgm:pt modelId="{4B67EE43-0CF2-4F1B-9292-D83BFC50DEE0}" type="pres">
      <dgm:prSet presAssocID="{1B3BCF00-817C-407A-80A1-0FB03266A729}" presName="img" presStyleLbl="fgImgPlace1" presStyleIdx="0" presStyleCnt="3" custScaleX="88004"/>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dgm:spPr/>
      <dgm:t>
        <a:bodyPr/>
        <a:lstStyle/>
        <a:p>
          <a:endParaRPr lang="ru-RU"/>
        </a:p>
      </dgm:t>
    </dgm:pt>
    <dgm:pt modelId="{B800D6A2-D3D0-4362-8893-4855AA7BFAC3}" type="pres">
      <dgm:prSet presAssocID="{14ABB158-D3CF-40D1-90EA-E17BAF72C12B}" presName="img" presStyleLbl="fgImgPlace1" presStyleIdx="1" presStyleCnt="3" custScaleX="88004"/>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88004"/>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E7A716C2-23F2-416C-9563-99301C475774}" type="presOf" srcId="{1B3BCF00-817C-407A-80A1-0FB03266A729}" destId="{0C5C2270-C7AA-4C95-B4EB-918B0AB6E6EB}" srcOrd="1" destOrd="0" presId="urn:microsoft.com/office/officeart/2005/8/layout/vList4"/>
    <dgm:cxn modelId="{1BDB7C73-16AF-4361-ABC1-25B84E594C27}" type="presOf" srcId="{1B3BCF00-817C-407A-80A1-0FB03266A729}" destId="{E5CF05F4-08B0-4D56-AA02-80AC0EA3BDC6}"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677EA5EF-4FF3-4B80-B598-0C645CD95583}" type="presOf" srcId="{18C21C89-B713-4792-B66A-B265DFC4B7BB}" destId="{16D4BA51-AE6C-45DF-B123-95C4EA4436D0}" srcOrd="1" destOrd="0" presId="urn:microsoft.com/office/officeart/2005/8/layout/vList4"/>
    <dgm:cxn modelId="{76AAB0D1-A5ED-4B47-AF06-6046199DD85B}" type="presOf" srcId="{8DFD29C4-33BC-4152-9BB6-496BE09C086F}" destId="{EA4E5B3A-91D8-4ACF-9680-C6AA1353C363}" srcOrd="0" destOrd="0" presId="urn:microsoft.com/office/officeart/2005/8/layout/vList4"/>
    <dgm:cxn modelId="{98D08A81-0FD5-4C1E-9061-5C621F03BF1C}" type="presOf" srcId="{14ABB158-D3CF-40D1-90EA-E17BAF72C12B}" destId="{7279B396-3812-450C-9ACA-67BBF08B9B1A}" srcOrd="0" destOrd="0" presId="urn:microsoft.com/office/officeart/2005/8/layout/vList4"/>
    <dgm:cxn modelId="{15396227-B4A2-4DF4-8FDE-D2C1AF36A11A}" type="presOf" srcId="{14ABB158-D3CF-40D1-90EA-E17BAF72C12B}" destId="{20D1C038-C238-4157-AB8A-4C67AE9C48DF}"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BEEA04EE-9222-425B-9D11-3081E0A855BC}" type="presOf" srcId="{18C21C89-B713-4792-B66A-B265DFC4B7BB}" destId="{D7D3B33B-4AE1-48E1-9544-B2CA27774CE5}"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DE447234-48BD-4BDC-949A-8B3F4DCD668B}" type="presParOf" srcId="{EA4E5B3A-91D8-4ACF-9680-C6AA1353C363}" destId="{D69B1FBE-5725-468D-A3F1-0E91DF3C99DB}" srcOrd="0" destOrd="0" presId="urn:microsoft.com/office/officeart/2005/8/layout/vList4"/>
    <dgm:cxn modelId="{9BECD7D3-F529-4213-AB8D-9685BCDCFBA8}" type="presParOf" srcId="{D69B1FBE-5725-468D-A3F1-0E91DF3C99DB}" destId="{E5CF05F4-08B0-4D56-AA02-80AC0EA3BDC6}" srcOrd="0" destOrd="0" presId="urn:microsoft.com/office/officeart/2005/8/layout/vList4"/>
    <dgm:cxn modelId="{AD4E77D5-EDF2-45B2-BBD4-BB068B4B1D06}" type="presParOf" srcId="{D69B1FBE-5725-468D-A3F1-0E91DF3C99DB}" destId="{4B67EE43-0CF2-4F1B-9292-D83BFC50DEE0}" srcOrd="1" destOrd="0" presId="urn:microsoft.com/office/officeart/2005/8/layout/vList4"/>
    <dgm:cxn modelId="{C6B8C852-F8BB-4C83-B7B5-5E0092D89EE4}" type="presParOf" srcId="{D69B1FBE-5725-468D-A3F1-0E91DF3C99DB}" destId="{0C5C2270-C7AA-4C95-B4EB-918B0AB6E6EB}" srcOrd="2" destOrd="0" presId="urn:microsoft.com/office/officeart/2005/8/layout/vList4"/>
    <dgm:cxn modelId="{FF7259CF-364E-4804-883E-6A12D6745013}" type="presParOf" srcId="{EA4E5B3A-91D8-4ACF-9680-C6AA1353C363}" destId="{CEEC9A09-3807-46F6-B56D-EEC10E434A3F}" srcOrd="1" destOrd="0" presId="urn:microsoft.com/office/officeart/2005/8/layout/vList4"/>
    <dgm:cxn modelId="{4A046070-DD33-4F9F-BF96-AEF7E2E731E9}" type="presParOf" srcId="{EA4E5B3A-91D8-4ACF-9680-C6AA1353C363}" destId="{0A909EDF-C4F8-4FB3-8EAB-A08CEF7FF5A3}" srcOrd="2" destOrd="0" presId="urn:microsoft.com/office/officeart/2005/8/layout/vList4"/>
    <dgm:cxn modelId="{6B7153E0-1B7D-4B07-AE47-63C4FEAD91C8}" type="presParOf" srcId="{0A909EDF-C4F8-4FB3-8EAB-A08CEF7FF5A3}" destId="{7279B396-3812-450C-9ACA-67BBF08B9B1A}" srcOrd="0" destOrd="0" presId="urn:microsoft.com/office/officeart/2005/8/layout/vList4"/>
    <dgm:cxn modelId="{1DE7C71C-6689-43EC-B10D-19C075A18BCC}" type="presParOf" srcId="{0A909EDF-C4F8-4FB3-8EAB-A08CEF7FF5A3}" destId="{B800D6A2-D3D0-4362-8893-4855AA7BFAC3}" srcOrd="1" destOrd="0" presId="urn:microsoft.com/office/officeart/2005/8/layout/vList4"/>
    <dgm:cxn modelId="{F37492E6-E06D-4359-88D6-F70EF936B758}" type="presParOf" srcId="{0A909EDF-C4F8-4FB3-8EAB-A08CEF7FF5A3}" destId="{20D1C038-C238-4157-AB8A-4C67AE9C48DF}" srcOrd="2" destOrd="0" presId="urn:microsoft.com/office/officeart/2005/8/layout/vList4"/>
    <dgm:cxn modelId="{18E1611C-A83C-4374-B9DF-0212BE40C77A}" type="presParOf" srcId="{EA4E5B3A-91D8-4ACF-9680-C6AA1353C363}" destId="{C8AED9CB-45D2-4508-A527-B03A53776C7C}" srcOrd="3" destOrd="0" presId="urn:microsoft.com/office/officeart/2005/8/layout/vList4"/>
    <dgm:cxn modelId="{3EC297A5-DCFE-4815-8A80-5035FA34A3C4}" type="presParOf" srcId="{EA4E5B3A-91D8-4ACF-9680-C6AA1353C363}" destId="{4CF46517-E022-406C-B136-633C4601FEA2}" srcOrd="4" destOrd="0" presId="urn:microsoft.com/office/officeart/2005/8/layout/vList4"/>
    <dgm:cxn modelId="{AC86B8CD-896E-43DC-9CB4-9A3669D1C6CB}" type="presParOf" srcId="{4CF46517-E022-406C-B136-633C4601FEA2}" destId="{D7D3B33B-4AE1-48E1-9544-B2CA27774CE5}" srcOrd="0" destOrd="0" presId="urn:microsoft.com/office/officeart/2005/8/layout/vList4"/>
    <dgm:cxn modelId="{175BD451-DCF1-4163-8D3C-46B12C60C614}" type="presParOf" srcId="{4CF46517-E022-406C-B136-633C4601FEA2}" destId="{8C0DDDEE-511F-404D-9551-AC027E15BB8A}" srcOrd="1" destOrd="0" presId="urn:microsoft.com/office/officeart/2005/8/layout/vList4"/>
    <dgm:cxn modelId="{A02875D0-E99C-4F4A-B157-B0D0A92883D1}"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custT="1"/>
      <dgm:spPr/>
      <dgm:t>
        <a:bodyPr/>
        <a:lstStyle/>
        <a:p>
          <a:r>
            <a:rPr lang="en-US" sz="2400" b="1" dirty="0" smtClean="0"/>
            <a:t>Vladimir </a:t>
          </a:r>
          <a:r>
            <a:rPr lang="en-US" sz="2400" b="1" dirty="0" err="1" smtClean="0"/>
            <a:t>Aleksandrovich</a:t>
          </a:r>
          <a:r>
            <a:rPr lang="en-US" sz="2400" b="1" dirty="0" smtClean="0"/>
            <a:t> </a:t>
          </a:r>
          <a:r>
            <a:rPr lang="en-US" sz="2400" b="1" dirty="0" err="1" smtClean="0"/>
            <a:t>Belitser</a:t>
          </a:r>
          <a:r>
            <a:rPr lang="en-US" sz="2400" b="1" dirty="0" smtClean="0"/>
            <a:t> (1906 - 1988) and </a:t>
          </a:r>
          <a:r>
            <a:rPr lang="en-US" sz="2400" b="1" dirty="0" err="1" smtClean="0"/>
            <a:t>Tsybakova</a:t>
          </a:r>
          <a:r>
            <a:rPr lang="en-US" sz="2400" b="1" dirty="0" smtClean="0"/>
            <a:t> (?)</a:t>
          </a:r>
          <a:endParaRPr lang="ru-RU" sz="2400" b="1" dirty="0" smtClean="0"/>
        </a:p>
        <a:p>
          <a:r>
            <a:rPr lang="en-US" sz="2400" b="0" dirty="0" smtClean="0"/>
            <a:t>Introduced the concept of phosphorylation coefficient - the ratio of bound phosphate to absorbed oxygen</a:t>
          </a:r>
          <a:endParaRPr lang="ru-RU" sz="2400"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custT="1"/>
      <dgm:spPr/>
      <dgm:t>
        <a:bodyPr/>
        <a:lstStyle/>
        <a:p>
          <a:r>
            <a:rPr lang="en-US" sz="2400" b="1" dirty="0" smtClean="0"/>
            <a:t>1957 - Albert </a:t>
          </a:r>
          <a:r>
            <a:rPr lang="en-US" sz="2400" b="1" dirty="0" err="1" smtClean="0"/>
            <a:t>Szent-Györgyi</a:t>
          </a:r>
          <a:endParaRPr lang="ru-RU" sz="2400" b="1" dirty="0" smtClean="0"/>
        </a:p>
        <a:p>
          <a:r>
            <a:rPr lang="en-US" sz="2400" b="0" dirty="0" smtClean="0"/>
            <a:t>Introduced the concept of "bioenergy" into science</a:t>
          </a:r>
          <a:endParaRPr lang="ru-RU" sz="2400"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custT="1"/>
      <dgm:spPr/>
      <dgm:t>
        <a:bodyPr/>
        <a:lstStyle/>
        <a:p>
          <a:r>
            <a:rPr lang="en-US" sz="2300" b="1" dirty="0" smtClean="0"/>
            <a:t>1961-1966 - Peter Dennis Mitchell (1920 - 1992)</a:t>
          </a:r>
          <a:endParaRPr lang="ru-RU" sz="2300" b="1" dirty="0" smtClean="0"/>
        </a:p>
        <a:p>
          <a:r>
            <a:rPr lang="en-US" sz="2300" b="0" dirty="0" err="1" smtClean="0"/>
            <a:t>chemiosmotic</a:t>
          </a:r>
          <a:r>
            <a:rPr lang="en-US" sz="2300" b="0" dirty="0" smtClean="0"/>
            <a:t> theory of oxidative phosphorylation (transport of electrons across the conjugated mitochondrial membrane)</a:t>
          </a:r>
          <a:endParaRPr lang="ru-RU" sz="2300" b="0" dirty="0" smtClean="0"/>
        </a:p>
        <a:p>
          <a:r>
            <a:rPr lang="en-US" sz="2300" b="0" dirty="0" smtClean="0"/>
            <a:t>Nobel Prize in 1978</a:t>
          </a:r>
          <a:endParaRPr lang="ru-RU" sz="2300" b="0" dirty="0"/>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dgm:spPr/>
      <dgm:t>
        <a:bodyPr/>
        <a:lstStyle/>
        <a:p>
          <a:endParaRPr lang="ru-RU"/>
        </a:p>
      </dgm:t>
    </dgm:pt>
    <dgm:pt modelId="{4B67EE43-0CF2-4F1B-9292-D83BFC50DEE0}" type="pres">
      <dgm:prSet presAssocID="{1B3BCF00-817C-407A-80A1-0FB03266A729}" presName="img" presStyleLbl="fgImgPlace1" presStyleIdx="0" presStyleCnt="3" custScaleX="79940"/>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dgm:spPr/>
      <dgm:t>
        <a:bodyPr/>
        <a:lstStyle/>
        <a:p>
          <a:endParaRPr lang="ru-RU"/>
        </a:p>
      </dgm:t>
    </dgm:pt>
    <dgm:pt modelId="{B800D6A2-D3D0-4362-8893-4855AA7BFAC3}" type="pres">
      <dgm:prSet presAssocID="{14ABB158-D3CF-40D1-90EA-E17BAF72C12B}" presName="img" presStyleLbl="fgImgPlace1" presStyleIdx="1" presStyleCnt="3" custScaleX="79940"/>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79940"/>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FD2C5681-9717-49C9-BBB6-A99BCB1D1B97}" type="presOf" srcId="{18C21C89-B713-4792-B66A-B265DFC4B7BB}" destId="{16D4BA51-AE6C-45DF-B123-95C4EA4436D0}" srcOrd="1" destOrd="0" presId="urn:microsoft.com/office/officeart/2005/8/layout/vList4"/>
    <dgm:cxn modelId="{809D2559-B33F-42A6-8587-E3CC5285BCDC}" type="presOf" srcId="{14ABB158-D3CF-40D1-90EA-E17BAF72C12B}" destId="{7279B396-3812-450C-9ACA-67BBF08B9B1A}"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085AFC0B-A793-49FE-A00D-664476397DEA}" type="presOf" srcId="{14ABB158-D3CF-40D1-90EA-E17BAF72C12B}" destId="{20D1C038-C238-4157-AB8A-4C67AE9C48DF}" srcOrd="1" destOrd="0" presId="urn:microsoft.com/office/officeart/2005/8/layout/vList4"/>
    <dgm:cxn modelId="{7854E16C-6C40-419A-8326-2F7601D37AEC}" type="presOf" srcId="{18C21C89-B713-4792-B66A-B265DFC4B7BB}" destId="{D7D3B33B-4AE1-48E1-9544-B2CA27774CE5}" srcOrd="0" destOrd="0" presId="urn:microsoft.com/office/officeart/2005/8/layout/vList4"/>
    <dgm:cxn modelId="{4EE5E191-3AD6-4840-9796-C19DE5B684A8}" type="presOf" srcId="{1B3BCF00-817C-407A-80A1-0FB03266A729}" destId="{0C5C2270-C7AA-4C95-B4EB-918B0AB6E6EB}"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8C32A7AD-3A74-4973-AA5D-68A6803401AC}" type="presOf" srcId="{1B3BCF00-817C-407A-80A1-0FB03266A729}" destId="{E5CF05F4-08B0-4D56-AA02-80AC0EA3BDC6}" srcOrd="0" destOrd="0" presId="urn:microsoft.com/office/officeart/2005/8/layout/vList4"/>
    <dgm:cxn modelId="{95FA72CB-C70F-4802-BF4B-06A9CE3F56BC}" type="presOf" srcId="{8DFD29C4-33BC-4152-9BB6-496BE09C086F}" destId="{EA4E5B3A-91D8-4ACF-9680-C6AA1353C363}"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87C5F0E2-6735-41E9-A76D-0EEB12884F65}" type="presParOf" srcId="{EA4E5B3A-91D8-4ACF-9680-C6AA1353C363}" destId="{D69B1FBE-5725-468D-A3F1-0E91DF3C99DB}" srcOrd="0" destOrd="0" presId="urn:microsoft.com/office/officeart/2005/8/layout/vList4"/>
    <dgm:cxn modelId="{79A2085E-F68C-49C6-9313-978820229B1A}" type="presParOf" srcId="{D69B1FBE-5725-468D-A3F1-0E91DF3C99DB}" destId="{E5CF05F4-08B0-4D56-AA02-80AC0EA3BDC6}" srcOrd="0" destOrd="0" presId="urn:microsoft.com/office/officeart/2005/8/layout/vList4"/>
    <dgm:cxn modelId="{67EE7A01-F2EF-4119-B49C-A8F210DD46F0}" type="presParOf" srcId="{D69B1FBE-5725-468D-A3F1-0E91DF3C99DB}" destId="{4B67EE43-0CF2-4F1B-9292-D83BFC50DEE0}" srcOrd="1" destOrd="0" presId="urn:microsoft.com/office/officeart/2005/8/layout/vList4"/>
    <dgm:cxn modelId="{DFEFCCBF-F59A-496A-86D2-C8001CFCB065}" type="presParOf" srcId="{D69B1FBE-5725-468D-A3F1-0E91DF3C99DB}" destId="{0C5C2270-C7AA-4C95-B4EB-918B0AB6E6EB}" srcOrd="2" destOrd="0" presId="urn:microsoft.com/office/officeart/2005/8/layout/vList4"/>
    <dgm:cxn modelId="{76431A99-E021-4A34-82A0-D05D6DDD28E6}" type="presParOf" srcId="{EA4E5B3A-91D8-4ACF-9680-C6AA1353C363}" destId="{CEEC9A09-3807-46F6-B56D-EEC10E434A3F}" srcOrd="1" destOrd="0" presId="urn:microsoft.com/office/officeart/2005/8/layout/vList4"/>
    <dgm:cxn modelId="{AF2F923C-EC81-44FD-A861-0F974B1DFDCC}" type="presParOf" srcId="{EA4E5B3A-91D8-4ACF-9680-C6AA1353C363}" destId="{0A909EDF-C4F8-4FB3-8EAB-A08CEF7FF5A3}" srcOrd="2" destOrd="0" presId="urn:microsoft.com/office/officeart/2005/8/layout/vList4"/>
    <dgm:cxn modelId="{F6B28C96-0AF9-4A29-A60E-5324927E1B71}" type="presParOf" srcId="{0A909EDF-C4F8-4FB3-8EAB-A08CEF7FF5A3}" destId="{7279B396-3812-450C-9ACA-67BBF08B9B1A}" srcOrd="0" destOrd="0" presId="urn:microsoft.com/office/officeart/2005/8/layout/vList4"/>
    <dgm:cxn modelId="{0A948EC9-4C09-4A05-BD56-BA6B673E676E}" type="presParOf" srcId="{0A909EDF-C4F8-4FB3-8EAB-A08CEF7FF5A3}" destId="{B800D6A2-D3D0-4362-8893-4855AA7BFAC3}" srcOrd="1" destOrd="0" presId="urn:microsoft.com/office/officeart/2005/8/layout/vList4"/>
    <dgm:cxn modelId="{B8D052F1-659A-45AC-AEA4-276CFCE689D2}" type="presParOf" srcId="{0A909EDF-C4F8-4FB3-8EAB-A08CEF7FF5A3}" destId="{20D1C038-C238-4157-AB8A-4C67AE9C48DF}" srcOrd="2" destOrd="0" presId="urn:microsoft.com/office/officeart/2005/8/layout/vList4"/>
    <dgm:cxn modelId="{93630081-E5D1-43E5-A3B8-21CB185AC433}" type="presParOf" srcId="{EA4E5B3A-91D8-4ACF-9680-C6AA1353C363}" destId="{C8AED9CB-45D2-4508-A527-B03A53776C7C}" srcOrd="3" destOrd="0" presId="urn:microsoft.com/office/officeart/2005/8/layout/vList4"/>
    <dgm:cxn modelId="{DB5DFD27-B02D-4E57-A1AC-0266F1E3E8AD}" type="presParOf" srcId="{EA4E5B3A-91D8-4ACF-9680-C6AA1353C363}" destId="{4CF46517-E022-406C-B136-633C4601FEA2}" srcOrd="4" destOrd="0" presId="urn:microsoft.com/office/officeart/2005/8/layout/vList4"/>
    <dgm:cxn modelId="{F9D8B48E-C6DA-4FDE-AF07-E9121A98F8B8}" type="presParOf" srcId="{4CF46517-E022-406C-B136-633C4601FEA2}" destId="{D7D3B33B-4AE1-48E1-9544-B2CA27774CE5}" srcOrd="0" destOrd="0" presId="urn:microsoft.com/office/officeart/2005/8/layout/vList4"/>
    <dgm:cxn modelId="{DB1631F4-06D4-4618-BB98-4FC29E206362}" type="presParOf" srcId="{4CF46517-E022-406C-B136-633C4601FEA2}" destId="{8C0DDDEE-511F-404D-9551-AC027E15BB8A}" srcOrd="1" destOrd="0" presId="urn:microsoft.com/office/officeart/2005/8/layout/vList4"/>
    <dgm:cxn modelId="{EC7CC82D-FFDF-4CFB-8957-C2AF8FB7CEBF}"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dgm:spPr/>
      <dgm:t>
        <a:bodyPr/>
        <a:lstStyle/>
        <a:p>
          <a:pPr algn="l"/>
          <a:r>
            <a:rPr lang="en-US" b="1" dirty="0" err="1" smtClean="0"/>
            <a:t>Intramitochondrial</a:t>
          </a:r>
          <a:endParaRPr lang="ru-RU" b="1" dirty="0" smtClean="0"/>
        </a:p>
        <a:p>
          <a:pPr algn="l"/>
          <a:r>
            <a:rPr lang="en-US" b="1" dirty="0" smtClean="0"/>
            <a:t>occurs on the inner membrane of mitochondria</a:t>
          </a:r>
          <a:endParaRPr lang="ru-RU" b="1" dirty="0" smtClean="0"/>
        </a:p>
        <a:p>
          <a:pPr algn="l"/>
          <a:r>
            <a:rPr lang="en-US" b="1" dirty="0" smtClean="0"/>
            <a:t>performs an energy function</a:t>
          </a:r>
          <a:endParaRPr lang="ru-RU" b="1"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dgm:spPr/>
      <dgm:t>
        <a:bodyPr/>
        <a:lstStyle/>
        <a:p>
          <a:r>
            <a:rPr lang="en-US" b="1" dirty="0" err="1" smtClean="0"/>
            <a:t>Extramitochondrial</a:t>
          </a:r>
          <a:endParaRPr lang="ru-RU" b="1" dirty="0" smtClean="0"/>
        </a:p>
        <a:p>
          <a:r>
            <a:rPr lang="en-US" b="0" dirty="0" smtClean="0"/>
            <a:t>proceeds in the cytosol, EPS, peroxisomes and on the outer membrane of mitochondria</a:t>
          </a:r>
          <a:endParaRPr lang="ru-RU" b="0" dirty="0" smtClean="0"/>
        </a:p>
        <a:p>
          <a:r>
            <a:rPr lang="en-US" b="0" dirty="0" smtClean="0"/>
            <a:t>participates in biosynthetic and detoxification processes</a:t>
          </a:r>
          <a:endParaRPr lang="ru-RU"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2"/>
      <dgm:spPr/>
      <dgm:t>
        <a:bodyPr/>
        <a:lstStyle/>
        <a:p>
          <a:endParaRPr lang="ru-RU"/>
        </a:p>
      </dgm:t>
    </dgm:pt>
    <dgm:pt modelId="{4B67EE43-0CF2-4F1B-9292-D83BFC50DEE0}" type="pres">
      <dgm:prSet presAssocID="{1B3BCF00-817C-407A-80A1-0FB03266A729}" presName="img" presStyleLbl="fgImgPlace1" presStyleIdx="0" presStyleCnt="2" custScaleX="108917" custScaleY="70045" custLinFactNeighborX="-4032" custLinFactNeighborY="9335"/>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2">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2"/>
      <dgm:spPr/>
      <dgm:t>
        <a:bodyPr/>
        <a:lstStyle/>
        <a:p>
          <a:endParaRPr lang="ru-RU"/>
        </a:p>
      </dgm:t>
    </dgm:pt>
    <dgm:pt modelId="{B800D6A2-D3D0-4362-8893-4855AA7BFAC3}" type="pres">
      <dgm:prSet presAssocID="{14ABB158-D3CF-40D1-90EA-E17BAF72C12B}" presName="img" presStyleLbl="fgImgPlace1" presStyleIdx="1" presStyleCnt="2" custScaleX="100852" custScaleY="70172" custLinFactNeighborX="-4032" custLinFactNeighborY="12213"/>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2">
        <dgm:presLayoutVars>
          <dgm:bulletEnabled val="1"/>
        </dgm:presLayoutVars>
      </dgm:prSet>
      <dgm:spPr/>
      <dgm:t>
        <a:bodyPr/>
        <a:lstStyle/>
        <a:p>
          <a:endParaRPr lang="ru-RU"/>
        </a:p>
      </dgm:t>
    </dgm:pt>
  </dgm:ptLst>
  <dgm:cxnLst>
    <dgm:cxn modelId="{91D17021-5437-4C08-B2B4-484056FA3163}" type="presOf" srcId="{1B3BCF00-817C-407A-80A1-0FB03266A729}" destId="{E5CF05F4-08B0-4D56-AA02-80AC0EA3BDC6}" srcOrd="0" destOrd="0" presId="urn:microsoft.com/office/officeart/2005/8/layout/vList4"/>
    <dgm:cxn modelId="{64077497-9044-4C48-B7B5-A1029A6D8FB0}" type="presOf" srcId="{1B3BCF00-817C-407A-80A1-0FB03266A729}" destId="{0C5C2270-C7AA-4C95-B4EB-918B0AB6E6EB}" srcOrd="1" destOrd="0" presId="urn:microsoft.com/office/officeart/2005/8/layout/vList4"/>
    <dgm:cxn modelId="{B603B5B6-1BB0-45FF-B8BB-7C9F3409A59F}" type="presOf" srcId="{14ABB158-D3CF-40D1-90EA-E17BAF72C12B}" destId="{7279B396-3812-450C-9ACA-67BBF08B9B1A}" srcOrd="0" destOrd="0" presId="urn:microsoft.com/office/officeart/2005/8/layout/vList4"/>
    <dgm:cxn modelId="{7E170882-552F-4977-9BB1-085755DB0F0B}" type="presOf" srcId="{14ABB158-D3CF-40D1-90EA-E17BAF72C12B}" destId="{20D1C038-C238-4157-AB8A-4C67AE9C48DF}"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9B00DA7E-0D04-4909-B17F-FB0B2B09267F}" srcId="{8DFD29C4-33BC-4152-9BB6-496BE09C086F}" destId="{1B3BCF00-817C-407A-80A1-0FB03266A729}" srcOrd="0" destOrd="0" parTransId="{F3ABE51A-5D9C-43A6-BB50-BF8CBE19E3FA}" sibTransId="{2E49530A-368F-4A72-8BD9-8E22D691BCE6}"/>
    <dgm:cxn modelId="{4186806E-76E2-492D-9DEF-36B30DCE6CCC}" type="presOf" srcId="{8DFD29C4-33BC-4152-9BB6-496BE09C086F}" destId="{EA4E5B3A-91D8-4ACF-9680-C6AA1353C363}" srcOrd="0" destOrd="0" presId="urn:microsoft.com/office/officeart/2005/8/layout/vList4"/>
    <dgm:cxn modelId="{F318BE83-2CFD-4AC2-8B70-C2BD5C9C0BA7}" type="presParOf" srcId="{EA4E5B3A-91D8-4ACF-9680-C6AA1353C363}" destId="{D69B1FBE-5725-468D-A3F1-0E91DF3C99DB}" srcOrd="0" destOrd="0" presId="urn:microsoft.com/office/officeart/2005/8/layout/vList4"/>
    <dgm:cxn modelId="{556142CF-006E-424C-A433-C94BD8C3044E}" type="presParOf" srcId="{D69B1FBE-5725-468D-A3F1-0E91DF3C99DB}" destId="{E5CF05F4-08B0-4D56-AA02-80AC0EA3BDC6}" srcOrd="0" destOrd="0" presId="urn:microsoft.com/office/officeart/2005/8/layout/vList4"/>
    <dgm:cxn modelId="{EC013F1E-E135-4634-AC2D-8E32B13BCD9A}" type="presParOf" srcId="{D69B1FBE-5725-468D-A3F1-0E91DF3C99DB}" destId="{4B67EE43-0CF2-4F1B-9292-D83BFC50DEE0}" srcOrd="1" destOrd="0" presId="urn:microsoft.com/office/officeart/2005/8/layout/vList4"/>
    <dgm:cxn modelId="{79748E0F-3CAE-4D8A-9449-C2DD0401BDEA}" type="presParOf" srcId="{D69B1FBE-5725-468D-A3F1-0E91DF3C99DB}" destId="{0C5C2270-C7AA-4C95-B4EB-918B0AB6E6EB}" srcOrd="2" destOrd="0" presId="urn:microsoft.com/office/officeart/2005/8/layout/vList4"/>
    <dgm:cxn modelId="{8BED56C7-AFF8-45E2-B7E7-0B5452AFD20B}" type="presParOf" srcId="{EA4E5B3A-91D8-4ACF-9680-C6AA1353C363}" destId="{CEEC9A09-3807-46F6-B56D-EEC10E434A3F}" srcOrd="1" destOrd="0" presId="urn:microsoft.com/office/officeart/2005/8/layout/vList4"/>
    <dgm:cxn modelId="{954C3B54-A008-4897-AC74-018EE6177A38}" type="presParOf" srcId="{EA4E5B3A-91D8-4ACF-9680-C6AA1353C363}" destId="{0A909EDF-C4F8-4FB3-8EAB-A08CEF7FF5A3}" srcOrd="2" destOrd="0" presId="urn:microsoft.com/office/officeart/2005/8/layout/vList4"/>
    <dgm:cxn modelId="{24DA6FD3-EF21-451A-A79F-1C7A9B2709BE}" type="presParOf" srcId="{0A909EDF-C4F8-4FB3-8EAB-A08CEF7FF5A3}" destId="{7279B396-3812-450C-9ACA-67BBF08B9B1A}" srcOrd="0" destOrd="0" presId="urn:microsoft.com/office/officeart/2005/8/layout/vList4"/>
    <dgm:cxn modelId="{0C0C3641-CC00-4512-888B-051E18A67A15}" type="presParOf" srcId="{0A909EDF-C4F8-4FB3-8EAB-A08CEF7FF5A3}" destId="{B800D6A2-D3D0-4362-8893-4855AA7BFAC3}" srcOrd="1" destOrd="0" presId="urn:microsoft.com/office/officeart/2005/8/layout/vList4"/>
    <dgm:cxn modelId="{559737F9-15A5-4AC3-B55D-48AAA0963C71}" type="presParOf" srcId="{0A909EDF-C4F8-4FB3-8EAB-A08CEF7FF5A3}" destId="{20D1C038-C238-4157-AB8A-4C67AE9C48D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XVIII century (Antoine Lavoisier)</a:t>
          </a:r>
          <a:endParaRPr lang="ru-RU" sz="1800" b="1" kern="1200" dirty="0" smtClean="0"/>
        </a:p>
        <a:p>
          <a:pPr lvl="0" algn="l" defTabSz="800100">
            <a:lnSpc>
              <a:spcPct val="90000"/>
            </a:lnSpc>
            <a:spcBef>
              <a:spcPct val="0"/>
            </a:spcBef>
            <a:spcAft>
              <a:spcPct val="35000"/>
            </a:spcAft>
          </a:pPr>
          <a:r>
            <a:rPr lang="en-US" sz="1800" b="0" kern="1200" dirty="0" smtClean="0"/>
            <a:t>the presence of the identity of the combustion of organic substances outside the body and the respiration of animals: during respiration, as during combustion, oxygen is absorbed and CO2 and H2O are formed</a:t>
          </a:r>
          <a:endParaRPr lang="ru-RU" sz="1800" b="0" kern="1200" dirty="0" smtClean="0"/>
        </a:p>
        <a:p>
          <a:pPr lvl="0" algn="l" defTabSz="800100">
            <a:lnSpc>
              <a:spcPct val="90000"/>
            </a:lnSpc>
            <a:spcBef>
              <a:spcPct val="0"/>
            </a:spcBef>
            <a:spcAft>
              <a:spcPct val="35000"/>
            </a:spcAft>
          </a:pPr>
          <a:r>
            <a:rPr lang="en-US" sz="1800" b="0" kern="1200" dirty="0" smtClean="0"/>
            <a:t>however, the process of "burning" in the body is very slow and without flame</a:t>
          </a:r>
          <a:endParaRPr lang="ru-RU" sz="1800" b="0" kern="1200" dirty="0"/>
        </a:p>
      </dsp:txBody>
      <dsp:txXfrm>
        <a:off x="1979319" y="0"/>
        <a:ext cx="6949672" cy="1935215"/>
      </dsp:txXfrm>
    </dsp:sp>
    <dsp:sp modelId="{4B67EE43-0CF2-4F1B-9292-D83BFC50DEE0}">
      <dsp:nvSpPr>
        <dsp:cNvPr id="0" name=""/>
        <dsp:cNvSpPr/>
      </dsp:nvSpPr>
      <dsp:spPr>
        <a:xfrm>
          <a:off x="300633" y="193521"/>
          <a:ext cx="1571574"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2873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l-PL" sz="1800" b="1" kern="1200" dirty="0" smtClean="0"/>
            <a:t>1897 (academician Alexei Nikolaevich Bach)</a:t>
          </a:r>
          <a:endParaRPr lang="ru-RU" sz="1800" b="1" kern="1200" dirty="0" smtClean="0"/>
        </a:p>
        <a:p>
          <a:pPr lvl="0" algn="l" defTabSz="800100">
            <a:lnSpc>
              <a:spcPct val="90000"/>
            </a:lnSpc>
            <a:spcBef>
              <a:spcPct val="0"/>
            </a:spcBef>
            <a:spcAft>
              <a:spcPct val="35000"/>
            </a:spcAft>
          </a:pPr>
          <a:r>
            <a:rPr lang="en-US" sz="1800" b="0" kern="1200" dirty="0" smtClean="0"/>
            <a:t>Compounds are easily oxidized (e.g., FA), interacting with oxygen to form peroxides</a:t>
          </a:r>
          <a:endParaRPr lang="ru-RU" sz="1800" b="0" kern="1200" dirty="0" smtClean="0"/>
        </a:p>
        <a:p>
          <a:pPr lvl="0" algn="l" defTabSz="800100">
            <a:lnSpc>
              <a:spcPct val="90000"/>
            </a:lnSpc>
            <a:spcBef>
              <a:spcPct val="0"/>
            </a:spcBef>
            <a:spcAft>
              <a:spcPct val="35000"/>
            </a:spcAft>
          </a:pPr>
          <a:r>
            <a:rPr lang="en-US" sz="1800" b="0" kern="1200" dirty="0" smtClean="0"/>
            <a:t>For the first time formulated the idea of the conjugation of redox processes during respiration</a:t>
          </a:r>
          <a:endParaRPr lang="ru-RU" sz="1800" b="0" kern="1200" dirty="0"/>
        </a:p>
      </dsp:txBody>
      <dsp:txXfrm>
        <a:off x="1979319" y="2128736"/>
        <a:ext cx="6949672" cy="1935215"/>
      </dsp:txXfrm>
    </dsp:sp>
    <dsp:sp modelId="{B800D6A2-D3D0-4362-8893-4855AA7BFAC3}">
      <dsp:nvSpPr>
        <dsp:cNvPr id="0" name=""/>
        <dsp:cNvSpPr/>
      </dsp:nvSpPr>
      <dsp:spPr>
        <a:xfrm>
          <a:off x="300633" y="2322257"/>
          <a:ext cx="1571574"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1911 (Vladimir </a:t>
          </a:r>
          <a:r>
            <a:rPr lang="en-US" sz="1800" b="1" kern="1200" dirty="0" err="1" smtClean="0"/>
            <a:t>Ivanovich</a:t>
          </a:r>
          <a:r>
            <a:rPr lang="en-US" sz="1800" b="1" kern="1200" dirty="0" smtClean="0"/>
            <a:t> </a:t>
          </a:r>
          <a:r>
            <a:rPr lang="en-US" sz="1800" b="1" kern="1200" dirty="0" err="1" smtClean="0"/>
            <a:t>Palladin</a:t>
          </a:r>
          <a:r>
            <a:rPr lang="en-US" sz="1800" b="1" kern="1200" dirty="0" smtClean="0"/>
            <a:t>)</a:t>
          </a:r>
          <a:endParaRPr lang="ru-RU" sz="1800" b="1" kern="1200" dirty="0" smtClean="0"/>
        </a:p>
        <a:p>
          <a:pPr lvl="0" algn="l" defTabSz="800100">
            <a:lnSpc>
              <a:spcPct val="90000"/>
            </a:lnSpc>
            <a:spcBef>
              <a:spcPct val="0"/>
            </a:spcBef>
            <a:spcAft>
              <a:spcPct val="35000"/>
            </a:spcAft>
          </a:pPr>
          <a:r>
            <a:rPr lang="en-US" sz="1800" b="0" kern="1200" dirty="0" smtClean="0"/>
            <a:t>Developed the concept of respiration as a system of enzymatic processes (the role of dehydrogenation is great)</a:t>
          </a:r>
          <a:endParaRPr lang="ru-RU" sz="1800" b="0" kern="1200" dirty="0" smtClean="0"/>
        </a:p>
        <a:p>
          <a:pPr lvl="0" algn="l" defTabSz="800100">
            <a:lnSpc>
              <a:spcPct val="90000"/>
            </a:lnSpc>
            <a:spcBef>
              <a:spcPct val="0"/>
            </a:spcBef>
            <a:spcAft>
              <a:spcPct val="35000"/>
            </a:spcAft>
          </a:pPr>
          <a:r>
            <a:rPr lang="en-US" sz="1800" b="0" kern="1200" dirty="0" smtClean="0"/>
            <a:t>Pointed out the important role of oxygen as a hydrogen acceptor in biological oxidation processes</a:t>
          </a:r>
          <a:endParaRPr lang="ru-RU" sz="1800" b="0" kern="1200" dirty="0"/>
        </a:p>
      </dsp:txBody>
      <dsp:txXfrm>
        <a:off x="1979319" y="4257473"/>
        <a:ext cx="6949672" cy="1935215"/>
      </dsp:txXfrm>
    </dsp:sp>
    <dsp:sp modelId="{8C0DDDEE-511F-404D-9551-AC027E15BB8A}">
      <dsp:nvSpPr>
        <dsp:cNvPr id="0" name=""/>
        <dsp:cNvSpPr/>
      </dsp:nvSpPr>
      <dsp:spPr>
        <a:xfrm>
          <a:off x="300633" y="4450994"/>
          <a:ext cx="1571574"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Heinrich Wieland (1877 - 1957)</a:t>
          </a:r>
          <a:endParaRPr lang="ru-RU" sz="2400" b="1" kern="1200" dirty="0" smtClean="0"/>
        </a:p>
        <a:p>
          <a:pPr lvl="0" algn="l" defTabSz="1066800">
            <a:lnSpc>
              <a:spcPct val="90000"/>
            </a:lnSpc>
            <a:spcBef>
              <a:spcPct val="0"/>
            </a:spcBef>
            <a:spcAft>
              <a:spcPct val="35000"/>
            </a:spcAft>
          </a:pPr>
          <a:r>
            <a:rPr lang="en-US" sz="2400" b="0" kern="1200" dirty="0" smtClean="0"/>
            <a:t>In the oxidation of alcohols, dehydrogenation alternates with hydrogenation</a:t>
          </a:r>
          <a:endParaRPr lang="ru-RU" sz="2400" b="0" kern="1200" dirty="0" smtClean="0"/>
        </a:p>
        <a:p>
          <a:pPr lvl="0" algn="l" defTabSz="1066800">
            <a:lnSpc>
              <a:spcPct val="90000"/>
            </a:lnSpc>
            <a:spcBef>
              <a:spcPct val="0"/>
            </a:spcBef>
            <a:spcAft>
              <a:spcPct val="35000"/>
            </a:spcAft>
          </a:pPr>
          <a:r>
            <a:rPr lang="en-US" sz="2400" b="0" kern="1200" dirty="0" smtClean="0"/>
            <a:t>the concept of oxidation of substances by dehydrogenation (</a:t>
          </a:r>
          <a:r>
            <a:rPr lang="en-US" sz="2400" b="0" kern="1200" dirty="0" err="1" smtClean="0"/>
            <a:t>Palladin</a:t>
          </a:r>
          <a:r>
            <a:rPr lang="en-US" sz="2400" b="0" kern="1200" dirty="0" smtClean="0"/>
            <a:t>-Wieland theory)</a:t>
          </a:r>
          <a:endParaRPr lang="ru-RU" sz="2400" b="0" kern="1200" dirty="0"/>
        </a:p>
      </dsp:txBody>
      <dsp:txXfrm>
        <a:off x="1979319" y="0"/>
        <a:ext cx="6949672" cy="1935215"/>
      </dsp:txXfrm>
    </dsp:sp>
    <dsp:sp modelId="{4B67EE43-0CF2-4F1B-9292-D83BFC50DEE0}">
      <dsp:nvSpPr>
        <dsp:cNvPr id="0" name=""/>
        <dsp:cNvSpPr/>
      </dsp:nvSpPr>
      <dsp:spPr>
        <a:xfrm>
          <a:off x="300633" y="193521"/>
          <a:ext cx="1571574"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2873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it-IT" sz="2400" b="1" kern="1200" dirty="0" smtClean="0"/>
            <a:t>1932 - Otto Warburg (1883 - 1970)</a:t>
          </a:r>
          <a:endParaRPr lang="ru-RU" sz="2400" b="1" kern="1200" dirty="0" smtClean="0"/>
        </a:p>
        <a:p>
          <a:pPr lvl="0" algn="l" defTabSz="1066800">
            <a:lnSpc>
              <a:spcPct val="90000"/>
            </a:lnSpc>
            <a:spcBef>
              <a:spcPct val="0"/>
            </a:spcBef>
            <a:spcAft>
              <a:spcPct val="35000"/>
            </a:spcAft>
          </a:pPr>
          <a:r>
            <a:rPr lang="en-US" sz="2400" b="0" kern="1200" dirty="0" smtClean="0"/>
            <a:t>Found out that oxidation is not possible without iron</a:t>
          </a:r>
          <a:endParaRPr lang="ru-RU" sz="2400" b="0" kern="1200" dirty="0" smtClean="0"/>
        </a:p>
        <a:p>
          <a:pPr lvl="0" algn="l" defTabSz="1066800">
            <a:lnSpc>
              <a:spcPct val="90000"/>
            </a:lnSpc>
            <a:spcBef>
              <a:spcPct val="0"/>
            </a:spcBef>
            <a:spcAft>
              <a:spcPct val="35000"/>
            </a:spcAft>
          </a:pPr>
          <a:r>
            <a:rPr lang="en-US" sz="2400" b="0" kern="1200" dirty="0" smtClean="0"/>
            <a:t>Discovered </a:t>
          </a:r>
          <a:r>
            <a:rPr lang="en-US" sz="2400" b="0" kern="1200" dirty="0" err="1" smtClean="0"/>
            <a:t>flavin</a:t>
          </a:r>
          <a:r>
            <a:rPr lang="en-US" sz="2400" b="0" kern="1200" dirty="0" smtClean="0"/>
            <a:t> enzymes</a:t>
          </a:r>
          <a:endParaRPr lang="ru-RU" sz="2400" b="0" kern="1200" dirty="0"/>
        </a:p>
      </dsp:txBody>
      <dsp:txXfrm>
        <a:off x="1979319" y="2128736"/>
        <a:ext cx="6949672" cy="1935215"/>
      </dsp:txXfrm>
    </dsp:sp>
    <dsp:sp modelId="{B800D6A2-D3D0-4362-8893-4855AA7BFAC3}">
      <dsp:nvSpPr>
        <dsp:cNvPr id="0" name=""/>
        <dsp:cNvSpPr/>
      </dsp:nvSpPr>
      <dsp:spPr>
        <a:xfrm>
          <a:off x="300633" y="2322257"/>
          <a:ext cx="1571574"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pt-BR" sz="2000" b="1" kern="1200" dirty="0" smtClean="0"/>
            <a:t>1930s - Vladimir Alexandrovich Engelhardt (1894 - 1984)</a:t>
          </a:r>
          <a:endParaRPr lang="ru-RU" sz="2000" b="1" kern="1200" dirty="0" smtClean="0"/>
        </a:p>
        <a:p>
          <a:pPr lvl="0" algn="l" defTabSz="889000">
            <a:lnSpc>
              <a:spcPct val="90000"/>
            </a:lnSpc>
            <a:spcBef>
              <a:spcPct val="0"/>
            </a:spcBef>
            <a:spcAft>
              <a:spcPct val="35000"/>
            </a:spcAft>
          </a:pPr>
          <a:r>
            <a:rPr lang="en-US" sz="2000" b="0" kern="1200" dirty="0" smtClean="0"/>
            <a:t>observed that ATP accumulates during tissue respiration</a:t>
          </a:r>
          <a:endParaRPr lang="ru-RU" sz="2000" b="0" kern="1200" dirty="0" smtClean="0"/>
        </a:p>
        <a:p>
          <a:pPr lvl="0" algn="l" defTabSz="889000">
            <a:lnSpc>
              <a:spcPct val="90000"/>
            </a:lnSpc>
            <a:spcBef>
              <a:spcPct val="0"/>
            </a:spcBef>
            <a:spcAft>
              <a:spcPct val="35000"/>
            </a:spcAft>
          </a:pPr>
          <a:r>
            <a:rPr lang="en-US" sz="2000" b="0" kern="1200" dirty="0" smtClean="0"/>
            <a:t>connection of tissue respiration with phosphate accumulation</a:t>
          </a:r>
          <a:endParaRPr lang="ru-RU" sz="2000" b="0" kern="1200" dirty="0">
            <a:latin typeface="Calibri" panose="020F0502020204030204" pitchFamily="34" charset="0"/>
            <a:cs typeface="Calibri" panose="020F0502020204030204" pitchFamily="34" charset="0"/>
          </a:endParaRPr>
        </a:p>
      </dsp:txBody>
      <dsp:txXfrm>
        <a:off x="1979319" y="4257473"/>
        <a:ext cx="6949672" cy="1935215"/>
      </dsp:txXfrm>
    </dsp:sp>
    <dsp:sp modelId="{8C0DDDEE-511F-404D-9551-AC027E15BB8A}">
      <dsp:nvSpPr>
        <dsp:cNvPr id="0" name=""/>
        <dsp:cNvSpPr/>
      </dsp:nvSpPr>
      <dsp:spPr>
        <a:xfrm>
          <a:off x="300633" y="4450994"/>
          <a:ext cx="1571574"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Vladimir </a:t>
          </a:r>
          <a:r>
            <a:rPr lang="en-US" sz="2400" b="1" kern="1200" dirty="0" err="1" smtClean="0"/>
            <a:t>Aleksandrovich</a:t>
          </a:r>
          <a:r>
            <a:rPr lang="en-US" sz="2400" b="1" kern="1200" dirty="0" smtClean="0"/>
            <a:t> </a:t>
          </a:r>
          <a:r>
            <a:rPr lang="en-US" sz="2400" b="1" kern="1200" dirty="0" err="1" smtClean="0"/>
            <a:t>Belitser</a:t>
          </a:r>
          <a:r>
            <a:rPr lang="en-US" sz="2400" b="1" kern="1200" dirty="0" smtClean="0"/>
            <a:t> (1906 - 1988) and </a:t>
          </a:r>
          <a:r>
            <a:rPr lang="en-US" sz="2400" b="1" kern="1200" dirty="0" err="1" smtClean="0"/>
            <a:t>Tsybakova</a:t>
          </a:r>
          <a:r>
            <a:rPr lang="en-US" sz="2400" b="1" kern="1200" dirty="0" smtClean="0"/>
            <a:t> (?)</a:t>
          </a:r>
          <a:endParaRPr lang="ru-RU" sz="2400" b="1" kern="1200" dirty="0" smtClean="0"/>
        </a:p>
        <a:p>
          <a:pPr lvl="0" algn="l" defTabSz="1066800">
            <a:lnSpc>
              <a:spcPct val="90000"/>
            </a:lnSpc>
            <a:spcBef>
              <a:spcPct val="0"/>
            </a:spcBef>
            <a:spcAft>
              <a:spcPct val="35000"/>
            </a:spcAft>
          </a:pPr>
          <a:r>
            <a:rPr lang="en-US" sz="2400" b="0" kern="1200" dirty="0" smtClean="0"/>
            <a:t>Introduced the concept of phosphorylation coefficient - the ratio of bound phosphate to absorbed oxygen</a:t>
          </a:r>
          <a:endParaRPr lang="ru-RU" sz="2400" b="0" kern="1200" dirty="0"/>
        </a:p>
      </dsp:txBody>
      <dsp:txXfrm>
        <a:off x="1979319" y="0"/>
        <a:ext cx="6949672" cy="1935215"/>
      </dsp:txXfrm>
    </dsp:sp>
    <dsp:sp modelId="{4B67EE43-0CF2-4F1B-9292-D83BFC50DEE0}">
      <dsp:nvSpPr>
        <dsp:cNvPr id="0" name=""/>
        <dsp:cNvSpPr/>
      </dsp:nvSpPr>
      <dsp:spPr>
        <a:xfrm>
          <a:off x="372637" y="193521"/>
          <a:ext cx="1427567"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2873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1957 - Albert </a:t>
          </a:r>
          <a:r>
            <a:rPr lang="en-US" sz="2400" b="1" kern="1200" dirty="0" err="1" smtClean="0"/>
            <a:t>Szent-Györgyi</a:t>
          </a:r>
          <a:endParaRPr lang="ru-RU" sz="2400" b="1" kern="1200" dirty="0" smtClean="0"/>
        </a:p>
        <a:p>
          <a:pPr lvl="0" algn="l" defTabSz="1066800">
            <a:lnSpc>
              <a:spcPct val="90000"/>
            </a:lnSpc>
            <a:spcBef>
              <a:spcPct val="0"/>
            </a:spcBef>
            <a:spcAft>
              <a:spcPct val="35000"/>
            </a:spcAft>
          </a:pPr>
          <a:r>
            <a:rPr lang="en-US" sz="2400" b="0" kern="1200" dirty="0" smtClean="0"/>
            <a:t>Introduced the concept of "bioenergy" into science</a:t>
          </a:r>
          <a:endParaRPr lang="ru-RU" sz="2400" b="0" kern="1200" dirty="0"/>
        </a:p>
      </dsp:txBody>
      <dsp:txXfrm>
        <a:off x="1979319" y="2128736"/>
        <a:ext cx="6949672" cy="1935215"/>
      </dsp:txXfrm>
    </dsp:sp>
    <dsp:sp modelId="{B800D6A2-D3D0-4362-8893-4855AA7BFAC3}">
      <dsp:nvSpPr>
        <dsp:cNvPr id="0" name=""/>
        <dsp:cNvSpPr/>
      </dsp:nvSpPr>
      <dsp:spPr>
        <a:xfrm>
          <a:off x="372637" y="2322257"/>
          <a:ext cx="1427567"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dirty="0" smtClean="0"/>
            <a:t>1961-1966 - Peter Dennis Mitchell (1920 - 1992)</a:t>
          </a:r>
          <a:endParaRPr lang="ru-RU" sz="2300" b="1" kern="1200" dirty="0" smtClean="0"/>
        </a:p>
        <a:p>
          <a:pPr lvl="0" algn="l" defTabSz="1022350">
            <a:lnSpc>
              <a:spcPct val="90000"/>
            </a:lnSpc>
            <a:spcBef>
              <a:spcPct val="0"/>
            </a:spcBef>
            <a:spcAft>
              <a:spcPct val="35000"/>
            </a:spcAft>
          </a:pPr>
          <a:r>
            <a:rPr lang="en-US" sz="2300" b="0" kern="1200" dirty="0" err="1" smtClean="0"/>
            <a:t>chemiosmotic</a:t>
          </a:r>
          <a:r>
            <a:rPr lang="en-US" sz="2300" b="0" kern="1200" dirty="0" smtClean="0"/>
            <a:t> theory of oxidative phosphorylation (transport of electrons across the conjugated mitochondrial membrane)</a:t>
          </a:r>
          <a:endParaRPr lang="ru-RU" sz="2300" b="0" kern="1200" dirty="0" smtClean="0"/>
        </a:p>
        <a:p>
          <a:pPr lvl="0" algn="l" defTabSz="1022350">
            <a:lnSpc>
              <a:spcPct val="90000"/>
            </a:lnSpc>
            <a:spcBef>
              <a:spcPct val="0"/>
            </a:spcBef>
            <a:spcAft>
              <a:spcPct val="35000"/>
            </a:spcAft>
          </a:pPr>
          <a:r>
            <a:rPr lang="en-US" sz="2300" b="0" kern="1200" dirty="0" smtClean="0"/>
            <a:t>Nobel Prize in 1978</a:t>
          </a:r>
          <a:endParaRPr lang="ru-RU" sz="2300" b="0" kern="1200" dirty="0"/>
        </a:p>
      </dsp:txBody>
      <dsp:txXfrm>
        <a:off x="1979319" y="4257473"/>
        <a:ext cx="6949672" cy="1935215"/>
      </dsp:txXfrm>
    </dsp:sp>
    <dsp:sp modelId="{8C0DDDEE-511F-404D-9551-AC027E15BB8A}">
      <dsp:nvSpPr>
        <dsp:cNvPr id="0" name=""/>
        <dsp:cNvSpPr/>
      </dsp:nvSpPr>
      <dsp:spPr>
        <a:xfrm>
          <a:off x="372637" y="4450994"/>
          <a:ext cx="1427567"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2948179"/>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err="1" smtClean="0"/>
            <a:t>Intramitochondrial</a:t>
          </a:r>
          <a:endParaRPr lang="ru-RU" sz="2800" b="1" kern="1200" dirty="0" smtClean="0"/>
        </a:p>
        <a:p>
          <a:pPr lvl="0" algn="l" defTabSz="1244600">
            <a:lnSpc>
              <a:spcPct val="90000"/>
            </a:lnSpc>
            <a:spcBef>
              <a:spcPct val="0"/>
            </a:spcBef>
            <a:spcAft>
              <a:spcPct val="35000"/>
            </a:spcAft>
          </a:pPr>
          <a:r>
            <a:rPr lang="en-US" sz="2800" b="1" kern="1200" dirty="0" smtClean="0"/>
            <a:t>occurs on the inner membrane of mitochondria</a:t>
          </a:r>
          <a:endParaRPr lang="ru-RU" sz="2800" b="1" kern="1200" dirty="0" smtClean="0"/>
        </a:p>
        <a:p>
          <a:pPr lvl="0" algn="l" defTabSz="1244600">
            <a:lnSpc>
              <a:spcPct val="90000"/>
            </a:lnSpc>
            <a:spcBef>
              <a:spcPct val="0"/>
            </a:spcBef>
            <a:spcAft>
              <a:spcPct val="35000"/>
            </a:spcAft>
          </a:pPr>
          <a:r>
            <a:rPr lang="en-US" sz="2800" b="1" kern="1200" dirty="0" smtClean="0"/>
            <a:t>performs an energy function</a:t>
          </a:r>
          <a:endParaRPr lang="ru-RU" sz="2800" b="1" kern="1200" dirty="0"/>
        </a:p>
      </dsp:txBody>
      <dsp:txXfrm>
        <a:off x="2080616" y="0"/>
        <a:ext cx="6848375" cy="2948179"/>
      </dsp:txXfrm>
    </dsp:sp>
    <dsp:sp modelId="{4B67EE43-0CF2-4F1B-9292-D83BFC50DEE0}">
      <dsp:nvSpPr>
        <dsp:cNvPr id="0" name=""/>
        <dsp:cNvSpPr/>
      </dsp:nvSpPr>
      <dsp:spPr>
        <a:xfrm>
          <a:off x="143194" y="868238"/>
          <a:ext cx="1945038" cy="1652041"/>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3242997"/>
          <a:ext cx="8928992" cy="2948179"/>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err="1" smtClean="0"/>
            <a:t>Extramitochondrial</a:t>
          </a:r>
          <a:endParaRPr lang="ru-RU" sz="2800" b="1" kern="1200" dirty="0" smtClean="0"/>
        </a:p>
        <a:p>
          <a:pPr lvl="0" algn="l" defTabSz="1244600">
            <a:lnSpc>
              <a:spcPct val="90000"/>
            </a:lnSpc>
            <a:spcBef>
              <a:spcPct val="0"/>
            </a:spcBef>
            <a:spcAft>
              <a:spcPct val="35000"/>
            </a:spcAft>
          </a:pPr>
          <a:r>
            <a:rPr lang="en-US" sz="2800" b="0" kern="1200" dirty="0" smtClean="0"/>
            <a:t>proceeds in the cytosol, EPS, peroxisomes and on the outer membrane of mitochondria</a:t>
          </a:r>
          <a:endParaRPr lang="ru-RU" sz="2800" b="0" kern="1200" dirty="0" smtClean="0"/>
        </a:p>
        <a:p>
          <a:pPr lvl="0" algn="l" defTabSz="1244600">
            <a:lnSpc>
              <a:spcPct val="90000"/>
            </a:lnSpc>
            <a:spcBef>
              <a:spcPct val="0"/>
            </a:spcBef>
            <a:spcAft>
              <a:spcPct val="35000"/>
            </a:spcAft>
          </a:pPr>
          <a:r>
            <a:rPr lang="en-US" sz="2800" b="0" kern="1200" dirty="0" smtClean="0"/>
            <a:t>participates in biosynthetic and detoxification processes</a:t>
          </a:r>
          <a:endParaRPr lang="ru-RU" sz="2800" b="0" kern="1200" dirty="0"/>
        </a:p>
      </dsp:txBody>
      <dsp:txXfrm>
        <a:off x="2080616" y="3242997"/>
        <a:ext cx="6848375" cy="2948179"/>
      </dsp:txXfrm>
    </dsp:sp>
    <dsp:sp modelId="{B800D6A2-D3D0-4362-8893-4855AA7BFAC3}">
      <dsp:nvSpPr>
        <dsp:cNvPr id="0" name=""/>
        <dsp:cNvSpPr/>
      </dsp:nvSpPr>
      <dsp:spPr>
        <a:xfrm>
          <a:off x="215207" y="4177616"/>
          <a:ext cx="1801013" cy="1655036"/>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0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09"/>
          </a:xfrm>
          <a:prstGeom prst="rect">
            <a:avLst/>
          </a:prstGeom>
        </p:spPr>
        <p:txBody>
          <a:bodyPr vert="horz" lIns="91440" tIns="45720" rIns="91440" bIns="45720" rtlCol="0"/>
          <a:lstStyle>
            <a:lvl1pPr algn="r">
              <a:defRPr sz="1200"/>
            </a:lvl1pPr>
          </a:lstStyle>
          <a:p>
            <a:fld id="{EFA7015B-48BE-4648-84BC-BA2A48253287}" type="datetimeFigureOut">
              <a:rPr lang="ru-RU" smtClean="0"/>
              <a:t>14.10.2023</a:t>
            </a:fld>
            <a:endParaRPr lang="ru-RU"/>
          </a:p>
        </p:txBody>
      </p:sp>
      <p:sp>
        <p:nvSpPr>
          <p:cNvPr id="4" name="Нижний колонтитул 3"/>
          <p:cNvSpPr>
            <a:spLocks noGrp="1"/>
          </p:cNvSpPr>
          <p:nvPr>
            <p:ph type="ftr" sz="quarter" idx="2"/>
          </p:nvPr>
        </p:nvSpPr>
        <p:spPr>
          <a:xfrm>
            <a:off x="0" y="9447292"/>
            <a:ext cx="2971800" cy="49680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92"/>
            <a:ext cx="2971800" cy="496809"/>
          </a:xfrm>
          <a:prstGeom prst="rect">
            <a:avLst/>
          </a:prstGeom>
        </p:spPr>
        <p:txBody>
          <a:bodyPr vert="horz" lIns="91440" tIns="45720" rIns="91440" bIns="45720" rtlCol="0" anchor="b"/>
          <a:lstStyle>
            <a:lvl1pPr algn="r">
              <a:defRPr sz="1200"/>
            </a:lvl1pPr>
          </a:lstStyle>
          <a:p>
            <a:fld id="{B18DD24B-B77C-468F-9C9A-457D7125484F}" type="slidenum">
              <a:rPr lang="ru-RU" smtClean="0"/>
              <a:t>‹#›</a:t>
            </a:fld>
            <a:endParaRPr lang="ru-RU"/>
          </a:p>
        </p:txBody>
      </p:sp>
    </p:spTree>
    <p:extLst>
      <p:ext uri="{BB962C8B-B14F-4D97-AF65-F5344CB8AC3E}">
        <p14:creationId xmlns:p14="http://schemas.microsoft.com/office/powerpoint/2010/main" val="3913162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5"/>
          </a:xfrm>
          <a:prstGeom prst="rect">
            <a:avLst/>
          </a:prstGeom>
        </p:spPr>
        <p:txBody>
          <a:bodyPr vert="horz" lIns="91440" tIns="45720" rIns="91440" bIns="45720" rtlCol="0"/>
          <a:lstStyle>
            <a:lvl1pPr algn="r">
              <a:defRPr sz="1200"/>
            </a:lvl1pPr>
          </a:lstStyle>
          <a:p>
            <a:fld id="{E8E5ADF6-20AE-454B-8344-F3923D69BAC8}" type="datetimeFigureOut">
              <a:rPr lang="ru-RU" smtClean="0"/>
              <a:t>14.10.2023</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7"/>
            <a:ext cx="2971800" cy="49728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7"/>
            <a:ext cx="2971800" cy="497285"/>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xfrm>
            <a:off x="942975" y="746125"/>
            <a:ext cx="4972050" cy="3730625"/>
          </a:xfrm>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15755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3428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822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035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7847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2534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1887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5200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0284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7696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15582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20576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6"/>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4"/>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0310262-7ABC-4D72-8864-655D377CC8C7}" type="datetimeFigureOut">
              <a:rPr lang="ru-RU">
                <a:solidFill>
                  <a:prstClr val="black">
                    <a:tint val="75000"/>
                  </a:prstClr>
                </a:solidFill>
              </a:rPr>
              <a:pPr>
                <a:def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8CE9FF4-5FC6-4106-BE0C-235434C17BA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14644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84574F5-87DF-4703-A7B5-6FDBB838CB85}" type="datetimeFigureOut">
              <a:rPr lang="ru-RU">
                <a:solidFill>
                  <a:prstClr val="black">
                    <a:tint val="75000"/>
                  </a:prstClr>
                </a:solidFill>
              </a:rPr>
              <a:pPr>
                <a:def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0336390-4CDD-42A4-8328-45A0FA9460A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3781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02DAA49-1EB0-4340-98E9-6B5F4FD87064}" type="datetimeFigureOut">
              <a:rPr lang="ru-RU">
                <a:solidFill>
                  <a:prstClr val="black">
                    <a:tint val="75000"/>
                  </a:prstClr>
                </a:solidFill>
              </a:rPr>
              <a:pPr>
                <a:def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B74D275-4A20-4316-BD8C-908A0E6A72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82239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1848E38-A995-4846-B60F-BB3758A4E861}" type="datetimeFigureOut">
              <a:rPr lang="ru-RU">
                <a:solidFill>
                  <a:prstClr val="black">
                    <a:tint val="75000"/>
                  </a:prstClr>
                </a:solidFill>
              </a:rPr>
              <a:pPr>
                <a:defRPr/>
              </a:pPr>
              <a:t>14.10.2023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6019582-DE4B-4D36-835C-E79E5E3047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86683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A960C46-C137-4E51-8E73-9CE9A2C56F99}" type="datetimeFigureOut">
              <a:rPr lang="ru-RU">
                <a:solidFill>
                  <a:prstClr val="black">
                    <a:tint val="75000"/>
                  </a:prstClr>
                </a:solidFill>
              </a:rPr>
              <a:pPr>
                <a:defRPr/>
              </a:pPr>
              <a:t>14.10.2023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972A62C-E09D-4586-AA6B-21644CC05E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4425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F8D7D47-534A-4435-9C51-01DE9004D357}" type="datetimeFigureOut">
              <a:rPr lang="ru-RU">
                <a:solidFill>
                  <a:prstClr val="black">
                    <a:tint val="75000"/>
                  </a:prstClr>
                </a:solidFill>
              </a:rPr>
              <a:pPr>
                <a:defRPr/>
              </a:pPr>
              <a:t>14.10.2023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314F573F-99DC-4B98-90D3-7884C2C1FE3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43874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6EFA72D-E086-48E5-98CE-1BA4B982EF9C}" type="datetimeFigureOut">
              <a:rPr lang="ru-RU">
                <a:solidFill>
                  <a:prstClr val="black">
                    <a:tint val="75000"/>
                  </a:prstClr>
                </a:solidFill>
              </a:rPr>
              <a:pPr>
                <a:defRPr/>
              </a:pPr>
              <a:t>14.10.2023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1185E4-2FDF-4FAF-8C53-B385A6E10C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41510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70FF17C-46F8-49B9-93AD-B102116A46A2}" type="datetimeFigureOut">
              <a:rPr lang="ru-RU">
                <a:solidFill>
                  <a:prstClr val="black">
                    <a:tint val="75000"/>
                  </a:prstClr>
                </a:solidFill>
              </a:rPr>
              <a:pPr>
                <a:defRPr/>
              </a:pPr>
              <a:t>14.10.2023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F381FEB-5D68-4B44-AC22-040B758E8C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23648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9EB7C40-9B73-46DC-A450-10685DAADF3E}" type="datetimeFigureOut">
              <a:rPr lang="ru-RU">
                <a:solidFill>
                  <a:prstClr val="black">
                    <a:tint val="75000"/>
                  </a:prstClr>
                </a:solidFill>
              </a:rPr>
              <a:pPr>
                <a:defRPr/>
              </a:pPr>
              <a:t>14.10.2023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9A08724-34C2-41E2-9DD4-8BCCD98CDFF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42932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8E8C5E4-1BFA-4FD0-906F-3014F95F3FE7}" type="datetimeFigureOut">
              <a:rPr lang="ru-RU">
                <a:solidFill>
                  <a:prstClr val="black">
                    <a:tint val="75000"/>
                  </a:prstClr>
                </a:solidFill>
              </a:rPr>
              <a:pPr>
                <a:def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F679952-F0AB-4415-8B87-B754312D0E3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94243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B662CE-5EAA-4EF4-B84E-C9E3EB021AFB}" type="datetimeFigureOut">
              <a:rPr lang="ru-RU">
                <a:solidFill>
                  <a:prstClr val="black">
                    <a:tint val="75000"/>
                  </a:prstClr>
                </a:solidFill>
              </a:rPr>
              <a:pPr>
                <a:def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DC96826-CA80-4FFA-B0D5-B44737F747D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6365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5"/>
            <a:ext cx="8229600" cy="1139825"/>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2"/>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2"/>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8400"/>
            <a:ext cx="2133600" cy="457200"/>
          </a:xfrm>
        </p:spPr>
        <p:txBody>
          <a:bodyPr/>
          <a:lstStyle>
            <a:lvl1pPr>
              <a:defRPr/>
            </a:lvl1pPr>
          </a:lstStyle>
          <a:p>
            <a:pPr>
              <a:defRPr/>
            </a:pPr>
            <a:endParaRPr lang="ru-RU" altLang="ru-RU">
              <a:solidFill>
                <a:prstClr val="black">
                  <a:tint val="75000"/>
                </a:prstClr>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ru-RU" altLang="ru-RU">
              <a:solidFill>
                <a:prstClr val="black">
                  <a:tint val="75000"/>
                </a:prstClr>
              </a:solidFill>
            </a:endParaRP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pPr>
              <a:defRPr/>
            </a:pPr>
            <a:fld id="{B6BBDF69-1C20-4B95-A288-6B5B9518AFB1}" type="slidenum">
              <a:rPr lang="ru-RU" altLang="ru-RU">
                <a:solidFill>
                  <a:prstClr val="black">
                    <a:tint val="75000"/>
                  </a:prstClr>
                </a:solidFill>
              </a:rPr>
              <a:pPr>
                <a:defRPr/>
              </a:pPr>
              <a:t>‹#›</a:t>
            </a:fld>
            <a:endParaRPr lang="ru-RU" altLang="ru-RU">
              <a:solidFill>
                <a:prstClr val="black">
                  <a:tint val="75000"/>
                </a:prstClr>
              </a:solidFill>
              <a:latin typeface="Arial Cyr" charset="-52"/>
            </a:endParaRPr>
          </a:p>
        </p:txBody>
      </p:sp>
    </p:spTree>
    <p:extLst>
      <p:ext uri="{BB962C8B-B14F-4D97-AF65-F5344CB8AC3E}">
        <p14:creationId xmlns:p14="http://schemas.microsoft.com/office/powerpoint/2010/main" val="290104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1150938" y="214313"/>
            <a:ext cx="7804150" cy="591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1162050" y="6243638"/>
            <a:ext cx="1905000" cy="457200"/>
          </a:xfrm>
        </p:spPr>
        <p:txBody>
          <a:bodyPr/>
          <a:lstStyle>
            <a:lvl1pPr>
              <a:defRPr/>
            </a:lvl1pPr>
          </a:lstStyle>
          <a:p>
            <a:endParaRPr lang="ru-RU" altLang="ru-RU">
              <a:solidFill>
                <a:prstClr val="black">
                  <a:tint val="75000"/>
                </a:prstClr>
              </a:solidFill>
            </a:endParaRPr>
          </a:p>
        </p:txBody>
      </p:sp>
      <p:sp>
        <p:nvSpPr>
          <p:cNvPr id="4" name="Нижний колонтитул 3"/>
          <p:cNvSpPr>
            <a:spLocks noGrp="1"/>
          </p:cNvSpPr>
          <p:nvPr>
            <p:ph type="ftr" sz="quarter" idx="11"/>
          </p:nvPr>
        </p:nvSpPr>
        <p:spPr>
          <a:xfrm>
            <a:off x="3657600" y="6243638"/>
            <a:ext cx="2895600" cy="457200"/>
          </a:xfrm>
        </p:spPr>
        <p:txBody>
          <a:bodyPr/>
          <a:lstStyle>
            <a:lvl1pPr>
              <a:defRPr/>
            </a:lvl1pPr>
          </a:lstStyle>
          <a:p>
            <a:endParaRPr lang="ru-RU" altLang="ru-RU">
              <a:solidFill>
                <a:prstClr val="black">
                  <a:tint val="75000"/>
                </a:prstClr>
              </a:solidFill>
            </a:endParaRPr>
          </a:p>
        </p:txBody>
      </p:sp>
      <p:sp>
        <p:nvSpPr>
          <p:cNvPr id="5" name="Номер слайда 4"/>
          <p:cNvSpPr>
            <a:spLocks noGrp="1"/>
          </p:cNvSpPr>
          <p:nvPr>
            <p:ph type="sldNum" sz="quarter" idx="12"/>
          </p:nvPr>
        </p:nvSpPr>
        <p:spPr>
          <a:xfrm>
            <a:off x="7042150" y="6243638"/>
            <a:ext cx="1905000" cy="457200"/>
          </a:xfrm>
        </p:spPr>
        <p:txBody>
          <a:bodyPr/>
          <a:lstStyle>
            <a:lvl1pPr>
              <a:defRPr/>
            </a:lvl1pPr>
          </a:lstStyle>
          <a:p>
            <a:fld id="{57258619-B2F9-4EEF-B714-5E42944D1DC7}" type="slidenum">
              <a:rPr lang="ru-RU" altLang="ru-RU">
                <a:solidFill>
                  <a:prstClr val="black">
                    <a:tint val="75000"/>
                  </a:prstClr>
                </a:solidFill>
              </a:rPr>
              <a:pPr/>
              <a:t>‹#›</a:t>
            </a:fld>
            <a:endParaRPr lang="ru-RU" altLang="ru-RU">
              <a:solidFill>
                <a:prstClr val="black">
                  <a:tint val="75000"/>
                </a:prstClr>
              </a:solidFill>
            </a:endParaRPr>
          </a:p>
        </p:txBody>
      </p:sp>
    </p:spTree>
    <p:extLst>
      <p:ext uri="{BB962C8B-B14F-4D97-AF65-F5344CB8AC3E}">
        <p14:creationId xmlns:p14="http://schemas.microsoft.com/office/powerpoint/2010/main" val="574663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4319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4562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4612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7770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7767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016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9618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8579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157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1195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089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96347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4977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05171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8498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0650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3550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14078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669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7066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16552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7396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48152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6537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1582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9902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2466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4511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357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5377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6784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072809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11413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84240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252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6884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14.10.2023</a:t>
            </a:fld>
            <a:endParaRPr lang="ru-RU"/>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493734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8BD233D-1684-4D75-9F6E-F7FB01BF91CF}" type="datetimeFigureOut">
              <a:rPr lang="ru-RU">
                <a:solidFill>
                  <a:prstClr val="black">
                    <a:tint val="75000"/>
                  </a:prstClr>
                </a:solidFill>
              </a:rPr>
              <a:pPr>
                <a:defRPr/>
              </a:pPr>
              <a:t>14.10.2023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EE469E5-4E89-4036-8D33-6227E3F214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914111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56248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06698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14.10.2023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984493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70.xml.rels><?xml version="1.0" encoding="UTF-8" standalone="yes"?>
<Relationships xmlns="http://schemas.openxmlformats.org/package/2006/relationships"><Relationship Id="rId3" Type="http://schemas.openxmlformats.org/officeDocument/2006/relationships/hyperlink" Target="http://present5.com/presentation/3/281193631_455900542.pdf-img/281193631_455900542.pdf-60.jpg" TargetMode="External"/><Relationship Id="rId2" Type="http://schemas.openxmlformats.org/officeDocument/2006/relationships/image" Target="../media/image95.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83398"/>
            <a:ext cx="9144000" cy="449353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Electron transport chain.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Oxidative phosphorylation</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en-US" sz="2800" dirty="0" smtClean="0">
                <a:solidFill>
                  <a:prstClr val="black"/>
                </a:solidFill>
                <a:latin typeface="Arial" pitchFamily="34" charset="0"/>
                <a:ea typeface="Times New Roman" pitchFamily="18" charset="0"/>
                <a:cs typeface="Arial" pitchFamily="34" charset="0"/>
              </a:rPr>
              <a:t>4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202</a:t>
            </a:r>
            <a:r>
              <a:rPr lang="en-GB" sz="2000" dirty="0" smtClean="0">
                <a:solidFill>
                  <a:prstClr val="black"/>
                </a:solidFill>
                <a:latin typeface="Arial" pitchFamily="34" charset="0"/>
                <a:ea typeface="Times New Roman" pitchFamily="18" charset="0"/>
                <a:cs typeface="Arial" pitchFamily="34" charset="0"/>
              </a:rPr>
              <a:t>3</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05840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99592" y="274638"/>
            <a:ext cx="6989808" cy="6009531"/>
          </a:xfrm>
          <a:prstGeom prst="rect">
            <a:avLst/>
          </a:prstGeom>
        </p:spPr>
      </p:pic>
    </p:spTree>
    <p:extLst>
      <p:ext uri="{BB962C8B-B14F-4D97-AF65-F5344CB8AC3E}">
        <p14:creationId xmlns:p14="http://schemas.microsoft.com/office/powerpoint/2010/main" val="420867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26664" y="188640"/>
            <a:ext cx="9017336" cy="2763788"/>
          </a:xfrm>
          <a:prstGeom prst="rect">
            <a:avLst/>
          </a:prstGeom>
        </p:spPr>
      </p:pic>
      <p:pic>
        <p:nvPicPr>
          <p:cNvPr id="5" name="Рисунок 4"/>
          <p:cNvPicPr>
            <a:picLocks noChangeAspect="1"/>
          </p:cNvPicPr>
          <p:nvPr/>
        </p:nvPicPr>
        <p:blipFill>
          <a:blip r:embed="rId3"/>
          <a:stretch>
            <a:fillRect/>
          </a:stretch>
        </p:blipFill>
        <p:spPr>
          <a:xfrm>
            <a:off x="251520" y="3140968"/>
            <a:ext cx="8622361" cy="2955032"/>
          </a:xfrm>
          <a:prstGeom prst="rect">
            <a:avLst/>
          </a:prstGeom>
        </p:spPr>
      </p:pic>
    </p:spTree>
    <p:extLst>
      <p:ext uri="{BB962C8B-B14F-4D97-AF65-F5344CB8AC3E}">
        <p14:creationId xmlns:p14="http://schemas.microsoft.com/office/powerpoint/2010/main" val="275062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2640" y="332656"/>
            <a:ext cx="8229600" cy="2381009"/>
          </a:xfrm>
          <a:prstGeom prst="rect">
            <a:avLst/>
          </a:prstGeom>
        </p:spPr>
      </p:pic>
      <p:pic>
        <p:nvPicPr>
          <p:cNvPr id="5" name="Рисунок 4"/>
          <p:cNvPicPr>
            <a:picLocks noChangeAspect="1"/>
          </p:cNvPicPr>
          <p:nvPr/>
        </p:nvPicPr>
        <p:blipFill>
          <a:blip r:embed="rId3"/>
          <a:stretch>
            <a:fillRect/>
          </a:stretch>
        </p:blipFill>
        <p:spPr>
          <a:xfrm>
            <a:off x="519315" y="3573016"/>
            <a:ext cx="8096250" cy="2200275"/>
          </a:xfrm>
          <a:prstGeom prst="rect">
            <a:avLst/>
          </a:prstGeom>
        </p:spPr>
      </p:pic>
    </p:spTree>
    <p:extLst>
      <p:ext uri="{BB962C8B-B14F-4D97-AF65-F5344CB8AC3E}">
        <p14:creationId xmlns:p14="http://schemas.microsoft.com/office/powerpoint/2010/main" val="1617081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sp>
        <p:nvSpPr>
          <p:cNvPr id="25603" name="Rectangle 3"/>
          <p:cNvSpPr>
            <a:spLocks noGrp="1" noChangeArrowheads="1"/>
          </p:cNvSpPr>
          <p:nvPr>
            <p:ph type="body" idx="1"/>
          </p:nvPr>
        </p:nvSpPr>
        <p:spPr>
          <a:xfrm>
            <a:off x="323528" y="575225"/>
            <a:ext cx="8712968" cy="5760640"/>
          </a:xfrm>
        </p:spPr>
        <p:txBody>
          <a:bodyPr>
            <a:noAutofit/>
          </a:bodyPr>
          <a:lstStyle/>
          <a:p>
            <a:pPr marL="822325" indent="-457200" algn="just">
              <a:spcBef>
                <a:spcPts val="0"/>
              </a:spcBef>
              <a:defRPr/>
            </a:pPr>
            <a:r>
              <a:rPr lang="en-US" altLang="ru-RU" sz="2800" b="1" i="1" dirty="0">
                <a:solidFill>
                  <a:srgbClr val="FF0000"/>
                </a:solidFill>
              </a:rPr>
              <a:t>mechanical work </a:t>
            </a:r>
            <a:r>
              <a:rPr lang="en-US" altLang="ru-RU" sz="2800" b="1" i="1" dirty="0">
                <a:solidFill>
                  <a:srgbClr val="7030A0"/>
                </a:solidFill>
              </a:rPr>
              <a:t>(muscle contraction, movement of sperm, leukocytes);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osmotic work </a:t>
            </a:r>
            <a:r>
              <a:rPr lang="en-US" altLang="ru-RU" sz="2800" b="1" i="1" dirty="0">
                <a:solidFill>
                  <a:srgbClr val="7030A0"/>
                </a:solidFill>
              </a:rPr>
              <a:t>(active </a:t>
            </a:r>
            <a:r>
              <a:rPr lang="en-US" altLang="ru-RU" sz="2800" b="1" i="1" dirty="0" smtClean="0">
                <a:solidFill>
                  <a:srgbClr val="7030A0"/>
                </a:solidFill>
              </a:rPr>
              <a:t>transport, i.e</a:t>
            </a:r>
            <a:r>
              <a:rPr lang="en-US" altLang="ru-RU" sz="2800" b="1" i="1" dirty="0">
                <a:solidFill>
                  <a:srgbClr val="7030A0"/>
                </a:solidFill>
              </a:rPr>
              <a:t>. movement against the concentration gradient);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chemical work </a:t>
            </a:r>
            <a:r>
              <a:rPr lang="en-US" altLang="ru-RU" sz="2800" b="1" i="1" dirty="0">
                <a:solidFill>
                  <a:srgbClr val="7030A0"/>
                </a:solidFill>
              </a:rPr>
              <a:t>(the use of ATP energy in biosynthetic processes and for the activation of substrates);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electrical work </a:t>
            </a:r>
            <a:r>
              <a:rPr lang="en-US" altLang="ru-RU" sz="2800" b="1" i="1" dirty="0">
                <a:solidFill>
                  <a:srgbClr val="7030A0"/>
                </a:solidFill>
              </a:rPr>
              <a:t>(generation of </a:t>
            </a:r>
            <a:r>
              <a:rPr lang="en-US" altLang="ru-RU" sz="2800" b="1" i="1" dirty="0" err="1">
                <a:solidFill>
                  <a:srgbClr val="7030A0"/>
                </a:solidFill>
              </a:rPr>
              <a:t>biocurrents</a:t>
            </a:r>
            <a:r>
              <a:rPr lang="en-US" altLang="ru-RU" sz="2800" b="1" i="1" dirty="0">
                <a:solidFill>
                  <a:srgbClr val="7030A0"/>
                </a:solidFill>
              </a:rPr>
              <a: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hormonal signal transmission </a:t>
            </a:r>
            <a:r>
              <a:rPr lang="en-US" altLang="ru-RU" sz="2800" b="1" i="1" dirty="0">
                <a:solidFill>
                  <a:srgbClr val="7030A0"/>
                </a:solidFill>
              </a:rPr>
              <a:t>(ensuring the work of adenylate cyclase and protein kinase)</a:t>
            </a:r>
            <a:endParaRPr lang="ru-RU" alt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7"/>
            <a:ext cx="914936" cy="112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177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2800" b="1" dirty="0">
                <a:solidFill>
                  <a:srgbClr val="FF0000"/>
                </a:solidFill>
              </a:rPr>
              <a:t>Development of the concept of biological oxidation</a:t>
            </a:r>
            <a:endParaRPr lang="ru-RU" altLang="ru-RU" sz="28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2492377450"/>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7144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2800" b="1" dirty="0">
                <a:solidFill>
                  <a:srgbClr val="FF0000"/>
                </a:solidFill>
              </a:rPr>
              <a:t>Development of the concept of biological oxidation</a:t>
            </a:r>
            <a:endParaRPr lang="ru-RU" altLang="ru-RU" sz="28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153289183"/>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328175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2800" b="1" dirty="0">
                <a:solidFill>
                  <a:srgbClr val="FF0000"/>
                </a:solidFill>
              </a:rPr>
              <a:t>Development of the concept of biological oxidation</a:t>
            </a:r>
            <a:endParaRPr lang="ru-RU" altLang="ru-RU" sz="28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2825343173"/>
              </p:ext>
            </p:extLst>
          </p:nvPr>
        </p:nvGraphicFramePr>
        <p:xfrm>
          <a:off x="107507" y="548680"/>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246752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476672"/>
            <a:ext cx="8748971" cy="5832648"/>
          </a:xfrm>
          <a:prstGeom prst="rect">
            <a:avLst/>
          </a:prstGeom>
        </p:spPr>
      </p:pic>
    </p:spTree>
    <p:extLst>
      <p:ext uri="{BB962C8B-B14F-4D97-AF65-F5344CB8AC3E}">
        <p14:creationId xmlns:p14="http://schemas.microsoft.com/office/powerpoint/2010/main" val="898154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 t="7724" r="4018" b="5748"/>
          <a:stretch/>
        </p:blipFill>
        <p:spPr bwMode="auto">
          <a:xfrm>
            <a:off x="0" y="1412776"/>
            <a:ext cx="915498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83568" y="6479624"/>
            <a:ext cx="7452473" cy="369332"/>
          </a:xfrm>
          <a:prstGeom prst="rect">
            <a:avLst/>
          </a:prstGeom>
        </p:spPr>
        <p:txBody>
          <a:bodyPr wrap="square">
            <a:spAutoFit/>
          </a:bodyPr>
          <a:lstStyle/>
          <a:p>
            <a:pPr algn="ctr"/>
            <a:r>
              <a:rPr lang="en-US" dirty="0">
                <a:solidFill>
                  <a:prstClr val="black"/>
                </a:solidFill>
              </a:rPr>
              <a:t>http://www.hindawi.com/journals/ijpro/2012/980829.fig.004.jpg</a:t>
            </a:r>
            <a:endParaRPr lang="ru-RU" dirty="0">
              <a:solidFill>
                <a:prstClr val="black"/>
              </a:solidFill>
            </a:endParaRPr>
          </a:p>
        </p:txBody>
      </p:sp>
      <p:sp>
        <p:nvSpPr>
          <p:cNvPr id="4" name="Rectangle 10"/>
          <p:cNvSpPr txBox="1">
            <a:spLocks noChangeArrowheads="1"/>
          </p:cNvSpPr>
          <p:nvPr/>
        </p:nvSpPr>
        <p:spPr>
          <a:xfrm>
            <a:off x="0" y="116632"/>
            <a:ext cx="9144000"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5400" b="1" dirty="0">
                <a:solidFill>
                  <a:prstClr val="black"/>
                </a:solidFill>
              </a:rPr>
              <a:t>Respiratory chain (electron transport chain)</a:t>
            </a:r>
            <a:endParaRPr lang="ru-RU" altLang="ru-RU" sz="5400" dirty="0" smtClean="0">
              <a:solidFill>
                <a:prstClr val="black"/>
              </a:solidFill>
            </a:endParaRPr>
          </a:p>
        </p:txBody>
      </p:sp>
    </p:spTree>
    <p:extLst>
      <p:ext uri="{BB962C8B-B14F-4D97-AF65-F5344CB8AC3E}">
        <p14:creationId xmlns:p14="http://schemas.microsoft.com/office/powerpoint/2010/main" val="2796748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70" t="-1409" r="1790" b="19823"/>
          <a:stretch/>
        </p:blipFill>
        <p:spPr bwMode="auto">
          <a:xfrm>
            <a:off x="0" y="284978"/>
            <a:ext cx="9144000" cy="616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80223" y="8459"/>
            <a:ext cx="7464964" cy="523220"/>
          </a:xfrm>
          <a:prstGeom prst="rect">
            <a:avLst/>
          </a:prstGeom>
        </p:spPr>
        <p:txBody>
          <a:bodyPr wrap="square">
            <a:spAutoFit/>
          </a:bodyPr>
          <a:lstStyle/>
          <a:p>
            <a:pPr algn="ctr"/>
            <a:r>
              <a:rPr lang="en-US" sz="2800" dirty="0">
                <a:solidFill>
                  <a:prstClr val="black"/>
                </a:solidFill>
              </a:rPr>
              <a:t>Carriers: ubiquinone and cytochrome C</a:t>
            </a:r>
            <a:endParaRPr lang="ru-RU" sz="2800" dirty="0">
              <a:solidFill>
                <a:prstClr val="black"/>
              </a:solidFill>
            </a:endParaRPr>
          </a:p>
        </p:txBody>
      </p:sp>
    </p:spTree>
    <p:extLst>
      <p:ext uri="{BB962C8B-B14F-4D97-AF65-F5344CB8AC3E}">
        <p14:creationId xmlns:p14="http://schemas.microsoft.com/office/powerpoint/2010/main" val="789933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4" y="585560"/>
            <a:ext cx="88920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700" b="1" dirty="0">
                <a:latin typeface="Arial" charset="0"/>
              </a:rPr>
              <a:t>Relevance of the topic.</a:t>
            </a:r>
          </a:p>
          <a:p>
            <a:pPr eaLnBrk="1" hangingPunct="1">
              <a:spcBef>
                <a:spcPct val="0"/>
              </a:spcBef>
              <a:buFont typeface="Calibri" pitchFamily="34" charset="0"/>
              <a:buAutoNum type="arabicPeriod"/>
            </a:pPr>
            <a:endParaRPr lang="en-US" altLang="ru-RU" sz="2700" b="1" dirty="0">
              <a:latin typeface="Arial" charset="0"/>
            </a:endParaRPr>
          </a:p>
          <a:p>
            <a:pPr eaLnBrk="1" hangingPunct="1">
              <a:spcBef>
                <a:spcPct val="0"/>
              </a:spcBef>
              <a:buFont typeface="Calibri" pitchFamily="34" charset="0"/>
              <a:buAutoNum type="arabicPeriod"/>
            </a:pPr>
            <a:r>
              <a:rPr lang="en-US" altLang="ru-RU" sz="2700" dirty="0">
                <a:latin typeface="Arial" charset="0"/>
              </a:rPr>
              <a:t>Enzymes of the class of oxidoreductases.</a:t>
            </a:r>
          </a:p>
          <a:p>
            <a:pPr eaLnBrk="1" hangingPunct="1">
              <a:spcBef>
                <a:spcPct val="0"/>
              </a:spcBef>
              <a:buFont typeface="Calibri" pitchFamily="34" charset="0"/>
              <a:buAutoNum type="arabicPeriod"/>
            </a:pPr>
            <a:r>
              <a:rPr lang="en-US" altLang="ru-RU" sz="2700" dirty="0">
                <a:latin typeface="Arial" charset="0"/>
              </a:rPr>
              <a:t>Development of concepts of biological oxidation. </a:t>
            </a:r>
            <a:endParaRPr lang="en-US" altLang="ru-RU" sz="2700" dirty="0" smtClean="0">
              <a:latin typeface="Arial" charset="0"/>
            </a:endParaRPr>
          </a:p>
          <a:p>
            <a:pPr eaLnBrk="1" hangingPunct="1">
              <a:spcBef>
                <a:spcPct val="0"/>
              </a:spcBef>
              <a:buFont typeface="Calibri" pitchFamily="34" charset="0"/>
              <a:buAutoNum type="arabicPeriod"/>
            </a:pPr>
            <a:r>
              <a:rPr lang="en-US" altLang="ru-RU" sz="2700" dirty="0" smtClean="0">
                <a:latin typeface="Arial" charset="0"/>
              </a:rPr>
              <a:t>Electron transport chain, </a:t>
            </a:r>
            <a:r>
              <a:rPr lang="en-US" altLang="ru-RU" sz="2700" dirty="0">
                <a:latin typeface="Arial" charset="0"/>
              </a:rPr>
              <a:t>its structure.</a:t>
            </a:r>
          </a:p>
          <a:p>
            <a:pPr eaLnBrk="1" hangingPunct="1">
              <a:spcBef>
                <a:spcPct val="0"/>
              </a:spcBef>
              <a:buFont typeface="Calibri" pitchFamily="34" charset="0"/>
              <a:buAutoNum type="arabicPeriod"/>
            </a:pPr>
            <a:r>
              <a:rPr lang="en-US" altLang="ru-RU" sz="2700" dirty="0">
                <a:latin typeface="Arial" charset="0"/>
              </a:rPr>
              <a:t>Significance and regulation of the respiratory chain.</a:t>
            </a:r>
          </a:p>
          <a:p>
            <a:pPr eaLnBrk="1" hangingPunct="1">
              <a:spcBef>
                <a:spcPct val="0"/>
              </a:spcBef>
              <a:buFont typeface="Calibri" pitchFamily="34" charset="0"/>
              <a:buAutoNum type="arabicPeriod"/>
            </a:pPr>
            <a:r>
              <a:rPr lang="en-US" altLang="ru-RU" sz="2700" dirty="0">
                <a:latin typeface="Arial" charset="0"/>
              </a:rPr>
              <a:t>Substrate and oxidative phosphorylation. P / O ratio.</a:t>
            </a:r>
          </a:p>
          <a:p>
            <a:pPr eaLnBrk="1" hangingPunct="1">
              <a:spcBef>
                <a:spcPct val="0"/>
              </a:spcBef>
              <a:buFont typeface="Calibri" pitchFamily="34" charset="0"/>
              <a:buAutoNum type="arabicPeriod"/>
            </a:pPr>
            <a:r>
              <a:rPr lang="en-US" altLang="ru-RU" sz="2700" dirty="0">
                <a:latin typeface="Arial" charset="0"/>
              </a:rPr>
              <a:t>Non-phosphorylating (free) oxidation.</a:t>
            </a:r>
          </a:p>
          <a:p>
            <a:pPr eaLnBrk="1" hangingPunct="1">
              <a:spcBef>
                <a:spcPct val="0"/>
              </a:spcBef>
              <a:buFont typeface="Calibri" pitchFamily="34" charset="0"/>
              <a:buAutoNum type="arabicPeriod"/>
            </a:pPr>
            <a:r>
              <a:rPr lang="en-US" altLang="ru-RU" sz="2700" dirty="0">
                <a:latin typeface="Arial" charset="0"/>
              </a:rPr>
              <a:t>Age features of energy processes. </a:t>
            </a:r>
            <a:r>
              <a:rPr lang="en-US" altLang="ru-RU" sz="2700" dirty="0" err="1">
                <a:latin typeface="Arial" charset="0"/>
              </a:rPr>
              <a:t>Hypoenergetic</a:t>
            </a:r>
            <a:r>
              <a:rPr lang="en-US" altLang="ru-RU" sz="2700" dirty="0">
                <a:latin typeface="Arial" charset="0"/>
              </a:rPr>
              <a:t> states.</a:t>
            </a:r>
          </a:p>
          <a:p>
            <a:pPr eaLnBrk="1" hangingPunct="1">
              <a:spcBef>
                <a:spcPct val="0"/>
              </a:spcBef>
              <a:buFont typeface="Calibri" pitchFamily="34" charset="0"/>
              <a:buAutoNum type="arabicPeriod"/>
            </a:pPr>
            <a:endParaRPr lang="en-US" altLang="ru-RU" sz="2700" b="1" dirty="0">
              <a:latin typeface="Arial" charset="0"/>
            </a:endParaRPr>
          </a:p>
          <a:p>
            <a:pPr eaLnBrk="1" hangingPunct="1">
              <a:spcBef>
                <a:spcPct val="0"/>
              </a:spcBef>
              <a:buFont typeface="Calibri" pitchFamily="34" charset="0"/>
              <a:buAutoNum type="arabicPeriod"/>
            </a:pPr>
            <a:r>
              <a:rPr lang="en-US" altLang="ru-RU" sz="2700" b="1" dirty="0" smtClean="0">
                <a:latin typeface="Arial" charset="0"/>
              </a:rPr>
              <a:t> </a:t>
            </a:r>
            <a:r>
              <a:rPr lang="en-US" altLang="ru-RU" sz="2700" b="1" dirty="0">
                <a:latin typeface="Arial" charset="0"/>
              </a:rPr>
              <a:t>Conclusion</a:t>
            </a:r>
            <a:endParaRPr lang="ru-RU" altLang="ru-RU" sz="2700" b="1" dirty="0">
              <a:latin typeface="Arial" charset="0"/>
            </a:endParaRPr>
          </a:p>
        </p:txBody>
      </p:sp>
    </p:spTree>
    <p:extLst>
      <p:ext uri="{BB962C8B-B14F-4D97-AF65-F5344CB8AC3E}">
        <p14:creationId xmlns:p14="http://schemas.microsoft.com/office/powerpoint/2010/main" val="3630527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880223" y="8459"/>
            <a:ext cx="7464964" cy="523220"/>
          </a:xfrm>
          <a:prstGeom prst="rect">
            <a:avLst/>
          </a:prstGeom>
        </p:spPr>
        <p:txBody>
          <a:bodyPr wrap="square">
            <a:spAutoFit/>
          </a:bodyPr>
          <a:lstStyle/>
          <a:p>
            <a:pPr algn="ctr"/>
            <a:r>
              <a:rPr lang="en-US" sz="2800" dirty="0">
                <a:solidFill>
                  <a:prstClr val="black"/>
                </a:solidFill>
              </a:rPr>
              <a:t>Carriers: ubiquinone and cytochrome C</a:t>
            </a:r>
            <a:endParaRPr lang="ru-RU" sz="2800" dirty="0">
              <a:solidFill>
                <a:prstClr val="black"/>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486682"/>
            <a:ext cx="4680521" cy="609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 y="6525350"/>
            <a:ext cx="4170327" cy="276999"/>
          </a:xfrm>
          <a:prstGeom prst="rect">
            <a:avLst/>
          </a:prstGeom>
        </p:spPr>
        <p:txBody>
          <a:bodyPr wrap="square">
            <a:spAutoFit/>
          </a:bodyPr>
          <a:lstStyle/>
          <a:p>
            <a:pPr algn="ctr"/>
            <a:r>
              <a:rPr lang="en-US" sz="1200">
                <a:solidFill>
                  <a:prstClr val="black"/>
                </a:solidFill>
              </a:rPr>
              <a:t>http://www.bestreferat.ru/images/paper/55/12/9471255.jpeg</a:t>
            </a:r>
            <a:endParaRPr lang="ru-RU" sz="1200">
              <a:solidFill>
                <a:prstClr val="black"/>
              </a:solidFill>
            </a:endParaRPr>
          </a:p>
        </p:txBody>
      </p:sp>
      <p:pic>
        <p:nvPicPr>
          <p:cNvPr id="9220" name="Picture 4" descr="http://bmsi.ru/ckfinder/userfiles/images/03-03.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840" t="3269" r="5167"/>
          <a:stretch/>
        </p:blipFill>
        <p:spPr bwMode="auto">
          <a:xfrm>
            <a:off x="4623925" y="492600"/>
            <a:ext cx="4371870" cy="62487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16019" y="6479182"/>
            <a:ext cx="4279775" cy="276999"/>
          </a:xfrm>
          <a:prstGeom prst="rect">
            <a:avLst/>
          </a:prstGeom>
        </p:spPr>
        <p:txBody>
          <a:bodyPr wrap="square">
            <a:spAutoFit/>
          </a:bodyPr>
          <a:lstStyle/>
          <a:p>
            <a:pPr algn="ctr"/>
            <a:r>
              <a:rPr lang="en-US" sz="1200">
                <a:solidFill>
                  <a:prstClr val="black"/>
                </a:solidFill>
              </a:rPr>
              <a:t>http://bmsi.ru/ckfinder/userfiles/images/03-03.png</a:t>
            </a:r>
            <a:endParaRPr lang="ru-RU" sz="1200">
              <a:solidFill>
                <a:prstClr val="black"/>
              </a:solidFill>
            </a:endParaRPr>
          </a:p>
        </p:txBody>
      </p:sp>
    </p:spTree>
    <p:extLst>
      <p:ext uri="{BB962C8B-B14F-4D97-AF65-F5344CB8AC3E}">
        <p14:creationId xmlns:p14="http://schemas.microsoft.com/office/powerpoint/2010/main" val="31775494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23527" y="-35859"/>
            <a:ext cx="8796469" cy="6597352"/>
          </a:xfrm>
          <a:prstGeom prst="rect">
            <a:avLst/>
          </a:prstGeom>
        </p:spPr>
      </p:pic>
    </p:spTree>
    <p:extLst>
      <p:ext uri="{BB962C8B-B14F-4D97-AF65-F5344CB8AC3E}">
        <p14:creationId xmlns:p14="http://schemas.microsoft.com/office/powerpoint/2010/main" val="170075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r>
              <a:rPr lang="en-US" altLang="ru-RU" sz="5400" b="1" dirty="0"/>
              <a:t>Cytochromes</a:t>
            </a:r>
            <a:endParaRPr lang="ru-RU" altLang="ru-RU" sz="54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7"/>
            <a:ext cx="889248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6525344"/>
            <a:ext cx="9144000" cy="338554"/>
          </a:xfrm>
          <a:prstGeom prst="rect">
            <a:avLst/>
          </a:prstGeom>
        </p:spPr>
        <p:txBody>
          <a:bodyPr wrap="square">
            <a:spAutoFit/>
          </a:bodyPr>
          <a:lstStyle/>
          <a:p>
            <a:pPr algn="ctr"/>
            <a:r>
              <a:rPr lang="en-US" sz="1600" dirty="0"/>
              <a:t>https://basicmedicalkey.com/wp-content/uploads/2017/02/image01654.gif</a:t>
            </a:r>
            <a:endParaRPr lang="ru-RU" sz="1600" dirty="0"/>
          </a:p>
        </p:txBody>
      </p:sp>
    </p:spTree>
    <p:extLst>
      <p:ext uri="{BB962C8B-B14F-4D97-AF65-F5344CB8AC3E}">
        <p14:creationId xmlns:p14="http://schemas.microsoft.com/office/powerpoint/2010/main" val="286606753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95512" y="0"/>
            <a:ext cx="8417576" cy="6747012"/>
          </a:xfrm>
          <a:prstGeom prst="rect">
            <a:avLst/>
          </a:prstGeom>
        </p:spPr>
      </p:pic>
    </p:spTree>
    <p:extLst>
      <p:ext uri="{BB962C8B-B14F-4D97-AF65-F5344CB8AC3E}">
        <p14:creationId xmlns:p14="http://schemas.microsoft.com/office/powerpoint/2010/main" val="1863259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pPr eaLnBrk="1" hangingPunct="1"/>
            <a:r>
              <a:rPr lang="en-GB" altLang="ru-RU" sz="5400" b="1" dirty="0" smtClean="0"/>
              <a:t>Cytochrome </a:t>
            </a:r>
            <a:r>
              <a:rPr lang="ru-RU" altLang="ru-RU" sz="5400" b="1" dirty="0" smtClean="0"/>
              <a:t>Р450</a:t>
            </a:r>
            <a:endParaRPr lang="ru-RU" altLang="ru-RU" sz="5400" dirty="0" smtClean="0"/>
          </a:p>
        </p:txBody>
      </p:sp>
      <p:pic>
        <p:nvPicPr>
          <p:cNvPr id="61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87422"/>
            <a:ext cx="5122108" cy="380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43640"/>
          <a:stretch/>
        </p:blipFill>
        <p:spPr bwMode="auto">
          <a:xfrm>
            <a:off x="2843809" y="4472550"/>
            <a:ext cx="2438194" cy="235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4378"/>
          <a:stretch/>
        </p:blipFill>
        <p:spPr bwMode="auto">
          <a:xfrm>
            <a:off x="755578" y="4543812"/>
            <a:ext cx="1872208" cy="228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57619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116632"/>
            <a:ext cx="8722389" cy="6552728"/>
          </a:xfrm>
          <a:prstGeom prst="rect">
            <a:avLst/>
          </a:prstGeom>
        </p:spPr>
      </p:pic>
    </p:spTree>
    <p:extLst>
      <p:ext uri="{BB962C8B-B14F-4D97-AF65-F5344CB8AC3E}">
        <p14:creationId xmlns:p14="http://schemas.microsoft.com/office/powerpoint/2010/main" val="308690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14072" y="476672"/>
            <a:ext cx="8912832" cy="5577483"/>
          </a:xfrm>
          <a:prstGeom prst="rect">
            <a:avLst/>
          </a:prstGeom>
        </p:spPr>
      </p:pic>
    </p:spTree>
    <p:extLst>
      <p:ext uri="{BB962C8B-B14F-4D97-AF65-F5344CB8AC3E}">
        <p14:creationId xmlns:p14="http://schemas.microsoft.com/office/powerpoint/2010/main" val="2214453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3528" y="548680"/>
            <a:ext cx="8607602" cy="4841776"/>
          </a:xfrm>
          <a:prstGeom prst="rect">
            <a:avLst/>
          </a:prstGeom>
        </p:spPr>
      </p:pic>
    </p:spTree>
    <p:extLst>
      <p:ext uri="{BB962C8B-B14F-4D97-AF65-F5344CB8AC3E}">
        <p14:creationId xmlns:p14="http://schemas.microsoft.com/office/powerpoint/2010/main" val="2020383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8110"/>
            <a:ext cx="9144000" cy="864096"/>
          </a:xfrm>
        </p:spPr>
        <p:txBody>
          <a:bodyPr>
            <a:noAutofit/>
          </a:bodyPr>
          <a:lstStyle/>
          <a:p>
            <a:pPr>
              <a:defRPr/>
            </a:pPr>
            <a:r>
              <a:rPr lang="en-US" altLang="ru-RU" sz="4800" b="1" dirty="0">
                <a:latin typeface="+mn-lt"/>
              </a:rPr>
              <a:t>Indirect transfer to oxygen</a:t>
            </a:r>
            <a:endParaRPr lang="ru-RU" altLang="ru-RU" sz="4800" b="1" dirty="0">
              <a:latin typeface="+mn-lt"/>
            </a:endParaRPr>
          </a:p>
        </p:txBody>
      </p:sp>
      <p:pic>
        <p:nvPicPr>
          <p:cNvPr id="2" name="Picture 2" descr="C:\Temp\amoeba_sisters\Гифки\RrK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1" y="831929"/>
            <a:ext cx="9140189" cy="59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84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4601" y="980728"/>
            <a:ext cx="8634798" cy="5029770"/>
          </a:xfrm>
          <a:prstGeom prst="rect">
            <a:avLst/>
          </a:prstGeom>
        </p:spPr>
      </p:pic>
    </p:spTree>
    <p:extLst>
      <p:ext uri="{BB962C8B-B14F-4D97-AF65-F5344CB8AC3E}">
        <p14:creationId xmlns:p14="http://schemas.microsoft.com/office/powerpoint/2010/main" val="3510219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62"/>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3" name="TextBox 2"/>
          <p:cNvSpPr txBox="1"/>
          <p:nvPr/>
        </p:nvSpPr>
        <p:spPr>
          <a:xfrm>
            <a:off x="53788" y="1004012"/>
            <a:ext cx="9144000" cy="400110"/>
          </a:xfrm>
          <a:prstGeom prst="rect">
            <a:avLst/>
          </a:prstGeom>
          <a:noFill/>
        </p:spPr>
        <p:txBody>
          <a:bodyPr wrap="square" rtlCol="0">
            <a:spAutoFit/>
          </a:bodyPr>
          <a:lstStyle/>
          <a:p>
            <a:pPr algn="ctr"/>
            <a:r>
              <a:rPr lang="en-US" sz="2000" dirty="0"/>
              <a:t>life of an animal eukaryotic cell is impossible without cellular respiration</a:t>
            </a:r>
            <a:endParaRPr lang="ru-RU" sz="20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69" t="3492"/>
          <a:stretch/>
        </p:blipFill>
        <p:spPr bwMode="auto">
          <a:xfrm>
            <a:off x="827587" y="1389804"/>
            <a:ext cx="7488832" cy="545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000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79912" y="20559"/>
            <a:ext cx="1415900" cy="461665"/>
          </a:xfrm>
          <a:prstGeom prst="rect">
            <a:avLst/>
          </a:prstGeom>
        </p:spPr>
        <p:txBody>
          <a:bodyPr wrap="none">
            <a:spAutoFit/>
          </a:bodyPr>
          <a:lstStyle/>
          <a:p>
            <a:r>
              <a:rPr lang="en-US" sz="2400" dirty="0">
                <a:solidFill>
                  <a:prstClr val="black"/>
                </a:solidFill>
              </a:rPr>
              <a:t>Complex I</a:t>
            </a:r>
            <a:endParaRPr lang="ru-RU" sz="2400" dirty="0">
              <a:solidFill>
                <a:prstClr val="black"/>
              </a:solidFill>
            </a:endParaRPr>
          </a:p>
        </p:txBody>
      </p:sp>
      <p:sp>
        <p:nvSpPr>
          <p:cNvPr id="9" name="Прямоугольник 8"/>
          <p:cNvSpPr/>
          <p:nvPr/>
        </p:nvSpPr>
        <p:spPr>
          <a:xfrm>
            <a:off x="179512" y="382254"/>
            <a:ext cx="8856984" cy="369332"/>
          </a:xfrm>
          <a:prstGeom prst="rect">
            <a:avLst/>
          </a:prstGeom>
        </p:spPr>
        <p:txBody>
          <a:bodyPr wrap="square">
            <a:spAutoFit/>
          </a:bodyPr>
          <a:lstStyle/>
          <a:p>
            <a:pPr algn="ctr"/>
            <a:r>
              <a:rPr lang="en-US" b="1" u="sng" dirty="0">
                <a:solidFill>
                  <a:srgbClr val="FF0000"/>
                </a:solidFill>
              </a:rPr>
              <a:t>NADH dehydrogenase, </a:t>
            </a:r>
            <a:r>
              <a:rPr lang="en-US" b="1" u="sng" dirty="0"/>
              <a:t>NADH: ubiquinone oxidoreductase,</a:t>
            </a:r>
            <a:r>
              <a:rPr lang="en-US" b="1" u="sng" dirty="0">
                <a:solidFill>
                  <a:srgbClr val="FF0000"/>
                </a:solidFill>
              </a:rPr>
              <a:t> </a:t>
            </a:r>
            <a:r>
              <a:rPr lang="en-US" b="1" u="sng" dirty="0">
                <a:solidFill>
                  <a:schemeClr val="accent5">
                    <a:lumMod val="75000"/>
                  </a:schemeClr>
                </a:solidFill>
              </a:rPr>
              <a:t>NADH-</a:t>
            </a:r>
            <a:r>
              <a:rPr lang="en-US" b="1" u="sng" dirty="0" err="1">
                <a:solidFill>
                  <a:schemeClr val="accent5">
                    <a:lumMod val="75000"/>
                  </a:schemeClr>
                </a:solidFill>
              </a:rPr>
              <a:t>CoQ</a:t>
            </a:r>
            <a:r>
              <a:rPr lang="en-US" b="1" u="sng" dirty="0">
                <a:solidFill>
                  <a:schemeClr val="accent5">
                    <a:lumMod val="75000"/>
                  </a:schemeClr>
                </a:solidFill>
              </a:rPr>
              <a:t> reductase</a:t>
            </a:r>
            <a:endParaRPr lang="ru-RU" b="1" dirty="0">
              <a:solidFill>
                <a:schemeClr val="accent5">
                  <a:lumMod val="75000"/>
                </a:schemeClr>
              </a:solidFill>
            </a:endParaRPr>
          </a:p>
        </p:txBody>
      </p:sp>
      <p:sp>
        <p:nvSpPr>
          <p:cNvPr id="10" name="Прямоугольник 9"/>
          <p:cNvSpPr/>
          <p:nvPr/>
        </p:nvSpPr>
        <p:spPr>
          <a:xfrm>
            <a:off x="26128" y="812379"/>
            <a:ext cx="9081922" cy="2246769"/>
          </a:xfrm>
          <a:prstGeom prst="rect">
            <a:avLst/>
          </a:prstGeom>
        </p:spPr>
        <p:txBody>
          <a:bodyPr wrap="square">
            <a:spAutoFit/>
          </a:bodyPr>
          <a:lstStyle/>
          <a:p>
            <a:r>
              <a:rPr lang="en-US" sz="2000" spc="-50" dirty="0">
                <a:solidFill>
                  <a:prstClr val="black"/>
                </a:solidFill>
              </a:rPr>
              <a:t>Consists of 26 protein subunits; cofactors (NAD, FMN, </a:t>
            </a:r>
            <a:r>
              <a:rPr lang="en-US" sz="2000" spc="-50" dirty="0" err="1">
                <a:solidFill>
                  <a:prstClr val="black"/>
                </a:solidFill>
              </a:rPr>
              <a:t>CoQ</a:t>
            </a:r>
            <a:r>
              <a:rPr lang="en-US" sz="2000" spc="-50" dirty="0">
                <a:solidFill>
                  <a:prstClr val="black"/>
                </a:solidFill>
              </a:rPr>
              <a:t>) and 20 iron atoms (not </a:t>
            </a:r>
            <a:r>
              <a:rPr lang="en-US" sz="2000" spc="-50" dirty="0" err="1">
                <a:solidFill>
                  <a:prstClr val="black"/>
                </a:solidFill>
              </a:rPr>
              <a:t>heminic</a:t>
            </a:r>
            <a:r>
              <a:rPr lang="en-US" sz="2000" spc="-50" dirty="0">
                <a:solidFill>
                  <a:prstClr val="black"/>
                </a:solidFill>
              </a:rPr>
              <a:t>), five of which are combined into iron-sulfur clusters.</a:t>
            </a:r>
          </a:p>
          <a:p>
            <a:r>
              <a:rPr lang="en-US" sz="2000" spc="-50" dirty="0">
                <a:solidFill>
                  <a:prstClr val="black"/>
                </a:solidFill>
              </a:rPr>
              <a:t>The energy of 2 moving electrons of the first complex transfers four protons from M to </a:t>
            </a:r>
            <a:r>
              <a:rPr lang="en-US" sz="2000" spc="-50" dirty="0" smtClean="0">
                <a:solidFill>
                  <a:prstClr val="black"/>
                </a:solidFill>
              </a:rPr>
              <a:t>IMS.</a:t>
            </a:r>
            <a:endParaRPr lang="en-US" sz="2000" spc="-50" dirty="0">
              <a:solidFill>
                <a:prstClr val="black"/>
              </a:solidFill>
            </a:endParaRPr>
          </a:p>
          <a:p>
            <a:r>
              <a:rPr lang="en-US" sz="2000" spc="-50" dirty="0">
                <a:solidFill>
                  <a:prstClr val="black"/>
                </a:solidFill>
              </a:rPr>
              <a:t>It is a metal </a:t>
            </a:r>
            <a:r>
              <a:rPr lang="en-US" sz="2000" spc="-50" dirty="0" err="1">
                <a:solidFill>
                  <a:prstClr val="black"/>
                </a:solidFill>
              </a:rPr>
              <a:t>flavoprotein</a:t>
            </a:r>
            <a:r>
              <a:rPr lang="en-US" sz="2000" spc="-50" dirty="0">
                <a:solidFill>
                  <a:prstClr val="black"/>
                </a:solidFill>
              </a:rPr>
              <a:t> (FP), oxidizes NAD-H, taking two electrons from it and transferring them to lipid-soluble ubiquinone (</a:t>
            </a:r>
            <a:r>
              <a:rPr lang="en-US" sz="2000" spc="-50" dirty="0" err="1">
                <a:solidFill>
                  <a:prstClr val="black"/>
                </a:solidFill>
              </a:rPr>
              <a:t>CoQ</a:t>
            </a:r>
            <a:r>
              <a:rPr lang="en-US" sz="2000" spc="-50" dirty="0">
                <a:solidFill>
                  <a:prstClr val="black"/>
                </a:solidFill>
              </a:rPr>
              <a:t>), which serves as a collector of reducing equivalents (supplied by substrates: succinate, choline, glycerol-3-phosphate, sarcosine, dimethylglycine , acyl-CoA) and diffuses inside the membrane to complex III.</a:t>
            </a:r>
            <a:endParaRPr lang="ru-RU" sz="2000" spc="-50" dirty="0">
              <a:solidFill>
                <a:prstClr val="black"/>
              </a:solidFill>
            </a:endParaRPr>
          </a:p>
        </p:txBody>
      </p:sp>
      <p:pic>
        <p:nvPicPr>
          <p:cNvPr id="2" name="Рисунок 1"/>
          <p:cNvPicPr>
            <a:picLocks noChangeAspect="1"/>
          </p:cNvPicPr>
          <p:nvPr/>
        </p:nvPicPr>
        <p:blipFill>
          <a:blip r:embed="rId2"/>
          <a:stretch>
            <a:fillRect/>
          </a:stretch>
        </p:blipFill>
        <p:spPr>
          <a:xfrm>
            <a:off x="179512" y="3356992"/>
            <a:ext cx="3515097" cy="3153077"/>
          </a:xfrm>
          <a:prstGeom prst="rect">
            <a:avLst/>
          </a:prstGeom>
        </p:spPr>
      </p:pic>
      <p:pic>
        <p:nvPicPr>
          <p:cNvPr id="2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1351"/>
          <a:stretch/>
        </p:blipFill>
        <p:spPr bwMode="auto">
          <a:xfrm>
            <a:off x="3419872" y="3356992"/>
            <a:ext cx="5033720" cy="6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353506" y="3768252"/>
            <a:ext cx="1258678" cy="369332"/>
          </a:xfrm>
          <a:prstGeom prst="rect">
            <a:avLst/>
          </a:prstGeom>
          <a:noFill/>
        </p:spPr>
        <p:txBody>
          <a:bodyPr wrap="none" rtlCol="0">
            <a:spAutoFit/>
          </a:bodyPr>
          <a:lstStyle/>
          <a:p>
            <a:r>
              <a:rPr lang="en-US" dirty="0">
                <a:solidFill>
                  <a:prstClr val="black"/>
                </a:solidFill>
              </a:rPr>
              <a:t>ubiquinone</a:t>
            </a:r>
            <a:endParaRPr lang="ru-RU" dirty="0">
              <a:solidFill>
                <a:prstClr val="black"/>
              </a:solidFill>
            </a:endParaRPr>
          </a:p>
        </p:txBody>
      </p:sp>
      <p:sp>
        <p:nvSpPr>
          <p:cNvPr id="29" name="TextBox 28"/>
          <p:cNvSpPr txBox="1"/>
          <p:nvPr/>
        </p:nvSpPr>
        <p:spPr>
          <a:xfrm>
            <a:off x="7520352" y="3763888"/>
            <a:ext cx="1074333" cy="369332"/>
          </a:xfrm>
          <a:prstGeom prst="rect">
            <a:avLst/>
          </a:prstGeom>
          <a:noFill/>
        </p:spPr>
        <p:txBody>
          <a:bodyPr wrap="none" rtlCol="0">
            <a:spAutoFit/>
          </a:bodyPr>
          <a:lstStyle/>
          <a:p>
            <a:r>
              <a:rPr lang="en-US" dirty="0" err="1">
                <a:solidFill>
                  <a:prstClr val="black"/>
                </a:solidFill>
              </a:rPr>
              <a:t>ubiquinol</a:t>
            </a:r>
            <a:endParaRPr lang="ru-RU" b="1" dirty="0">
              <a:solidFill>
                <a:prstClr val="black"/>
              </a:solidFill>
            </a:endParaRPr>
          </a:p>
        </p:txBody>
      </p:sp>
      <p:sp>
        <p:nvSpPr>
          <p:cNvPr id="31" name="TextBox 30"/>
          <p:cNvSpPr txBox="1"/>
          <p:nvPr/>
        </p:nvSpPr>
        <p:spPr>
          <a:xfrm>
            <a:off x="7252426" y="3979912"/>
            <a:ext cx="1837362" cy="261610"/>
          </a:xfrm>
          <a:prstGeom prst="rect">
            <a:avLst/>
          </a:prstGeom>
          <a:noFill/>
        </p:spPr>
        <p:txBody>
          <a:bodyPr wrap="none" rtlCol="0">
            <a:spAutoFit/>
          </a:bodyPr>
          <a:lstStyle/>
          <a:p>
            <a:r>
              <a:rPr lang="en-US" sz="1100" dirty="0">
                <a:solidFill>
                  <a:prstClr val="black"/>
                </a:solidFill>
              </a:rPr>
              <a:t>(under anaerobic conditions)</a:t>
            </a:r>
            <a:endParaRPr lang="ru-RU" sz="1100" dirty="0">
              <a:solidFill>
                <a:prstClr val="black"/>
              </a:solidFill>
            </a:endParaRPr>
          </a:p>
        </p:txBody>
      </p:sp>
      <p:sp>
        <p:nvSpPr>
          <p:cNvPr id="34" name="TextBox 33"/>
          <p:cNvSpPr txBox="1"/>
          <p:nvPr/>
        </p:nvSpPr>
        <p:spPr>
          <a:xfrm>
            <a:off x="4154734" y="4014383"/>
            <a:ext cx="1696298" cy="261610"/>
          </a:xfrm>
          <a:prstGeom prst="rect">
            <a:avLst/>
          </a:prstGeom>
          <a:noFill/>
        </p:spPr>
        <p:txBody>
          <a:bodyPr wrap="none" rtlCol="0">
            <a:spAutoFit/>
          </a:bodyPr>
          <a:lstStyle/>
          <a:p>
            <a:r>
              <a:rPr lang="en-US" sz="1100" dirty="0">
                <a:solidFill>
                  <a:prstClr val="black"/>
                </a:solidFill>
              </a:rPr>
              <a:t>(under aerobic conditions)</a:t>
            </a:r>
            <a:endParaRPr lang="ru-RU" sz="1100" dirty="0">
              <a:solidFill>
                <a:prstClr val="black"/>
              </a:solidFill>
            </a:endParaRPr>
          </a:p>
        </p:txBody>
      </p:sp>
      <p:sp>
        <p:nvSpPr>
          <p:cNvPr id="3" name="TextBox 2"/>
          <p:cNvSpPr txBox="1"/>
          <p:nvPr/>
        </p:nvSpPr>
        <p:spPr>
          <a:xfrm>
            <a:off x="3302586" y="3586078"/>
            <a:ext cx="1022894"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NADH+H</a:t>
            </a:r>
            <a:endParaRPr lang="ru-RU" dirty="0"/>
          </a:p>
        </p:txBody>
      </p:sp>
      <p:sp>
        <p:nvSpPr>
          <p:cNvPr id="35" name="TextBox 34"/>
          <p:cNvSpPr txBox="1"/>
          <p:nvPr/>
        </p:nvSpPr>
        <p:spPr>
          <a:xfrm>
            <a:off x="6612241" y="3546431"/>
            <a:ext cx="83631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NAD+</a:t>
            </a:r>
            <a:endParaRPr lang="ru-RU" dirty="0"/>
          </a:p>
        </p:txBody>
      </p:sp>
      <p:sp>
        <p:nvSpPr>
          <p:cNvPr id="36" name="TextBox 35"/>
          <p:cNvSpPr txBox="1"/>
          <p:nvPr/>
        </p:nvSpPr>
        <p:spPr>
          <a:xfrm>
            <a:off x="5408791" y="3290525"/>
            <a:ext cx="1330619"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NADH-DH</a:t>
            </a:r>
            <a:endParaRPr lang="ru-RU" dirty="0"/>
          </a:p>
        </p:txBody>
      </p:sp>
    </p:spTree>
    <p:extLst>
      <p:ext uri="{BB962C8B-B14F-4D97-AF65-F5344CB8AC3E}">
        <p14:creationId xmlns:p14="http://schemas.microsoft.com/office/powerpoint/2010/main" val="307824622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1189365" cy="369332"/>
          </a:xfrm>
          <a:prstGeom prst="rect">
            <a:avLst/>
          </a:prstGeom>
        </p:spPr>
        <p:txBody>
          <a:bodyPr wrap="none">
            <a:spAutoFit/>
          </a:bodyPr>
          <a:lstStyle/>
          <a:p>
            <a:r>
              <a:rPr lang="en-US" b="1">
                <a:solidFill>
                  <a:prstClr val="black"/>
                </a:solidFill>
              </a:rPr>
              <a:t>Complex II</a:t>
            </a:r>
            <a:endParaRPr lang="ru-RU" b="1">
              <a:solidFill>
                <a:prstClr val="black"/>
              </a:solidFill>
            </a:endParaRPr>
          </a:p>
        </p:txBody>
      </p:sp>
      <p:sp>
        <p:nvSpPr>
          <p:cNvPr id="3" name="Прямоугольник 2"/>
          <p:cNvSpPr/>
          <p:nvPr/>
        </p:nvSpPr>
        <p:spPr>
          <a:xfrm>
            <a:off x="1475656" y="312305"/>
            <a:ext cx="6480720" cy="369332"/>
          </a:xfrm>
          <a:prstGeom prst="rect">
            <a:avLst/>
          </a:prstGeom>
        </p:spPr>
        <p:txBody>
          <a:bodyPr wrap="square">
            <a:spAutoFit/>
          </a:bodyPr>
          <a:lstStyle/>
          <a:p>
            <a:pPr algn="ctr"/>
            <a:r>
              <a:rPr lang="it-IT" b="1" u="sng" dirty="0">
                <a:solidFill>
                  <a:srgbClr val="FF0000"/>
                </a:solidFill>
              </a:rPr>
              <a:t>Succinate dehydrogenase from </a:t>
            </a:r>
            <a:r>
              <a:rPr lang="it-IT" b="1" u="sng" dirty="0" smtClean="0">
                <a:solidFill>
                  <a:srgbClr val="FF0000"/>
                </a:solidFill>
              </a:rPr>
              <a:t>KC, </a:t>
            </a:r>
            <a:r>
              <a:rPr lang="it-IT" b="1" u="sng" dirty="0">
                <a:solidFill>
                  <a:srgbClr val="FF0000"/>
                </a:solidFill>
              </a:rPr>
              <a:t>succinate-CoQ reductase</a:t>
            </a:r>
            <a:endParaRPr lang="ru-RU" b="1" dirty="0" smtClean="0">
              <a:solidFill>
                <a:srgbClr val="00B050"/>
              </a:solidFill>
            </a:endParaRPr>
          </a:p>
        </p:txBody>
      </p:sp>
      <p:sp>
        <p:nvSpPr>
          <p:cNvPr id="4" name="Прямоугольник 3"/>
          <p:cNvSpPr/>
          <p:nvPr/>
        </p:nvSpPr>
        <p:spPr>
          <a:xfrm>
            <a:off x="107504" y="805360"/>
            <a:ext cx="8856984" cy="1200329"/>
          </a:xfrm>
          <a:prstGeom prst="rect">
            <a:avLst/>
          </a:prstGeom>
        </p:spPr>
        <p:txBody>
          <a:bodyPr wrap="square">
            <a:spAutoFit/>
          </a:bodyPr>
          <a:lstStyle/>
          <a:p>
            <a:pPr algn="ctr"/>
            <a:r>
              <a:rPr lang="en-US" dirty="0">
                <a:solidFill>
                  <a:prstClr val="black"/>
                </a:solidFill>
              </a:rPr>
              <a:t>accepts H atoms from fatty acids;</a:t>
            </a:r>
          </a:p>
          <a:p>
            <a:pPr algn="ctr"/>
            <a:r>
              <a:rPr lang="en-US" dirty="0">
                <a:solidFill>
                  <a:prstClr val="black"/>
                </a:solidFill>
              </a:rPr>
              <a:t>does not pump protons, but provides entry into the chain of additional electrons due to the oxidation of succinate - catalyzes the reversible reaction of CK (conversion of succinate into fumarate)</a:t>
            </a:r>
            <a:endParaRPr lang="ru-RU" dirty="0">
              <a:solidFill>
                <a:prstClr val="black"/>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80214"/>
          <a:stretch/>
        </p:blipFill>
        <p:spPr bwMode="auto">
          <a:xfrm>
            <a:off x="611562" y="4028736"/>
            <a:ext cx="180922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469" y="2005683"/>
            <a:ext cx="9091063" cy="1477328"/>
          </a:xfrm>
          <a:prstGeom prst="rect">
            <a:avLst/>
          </a:prstGeom>
        </p:spPr>
        <p:txBody>
          <a:bodyPr wrap="square">
            <a:spAutoFit/>
          </a:bodyPr>
          <a:lstStyle/>
          <a:p>
            <a:r>
              <a:rPr lang="en-US" dirty="0">
                <a:solidFill>
                  <a:prstClr val="black"/>
                </a:solidFill>
              </a:rPr>
              <a:t>The enzyme consists of 4 subunits with a pier. masses approx. 70, 30, 14 and 12 thousand and contains as oxidation-reduction. FAD (covalently associated with the heaviest subunit) and 3 Fe-S-cluster (associated with a subunit with a molecular weight of 30 thousand); one of the small subunits contains </a:t>
            </a:r>
            <a:r>
              <a:rPr lang="en-US" dirty="0" err="1">
                <a:solidFill>
                  <a:prstClr val="black"/>
                </a:solidFill>
              </a:rPr>
              <a:t>heme</a:t>
            </a:r>
            <a:r>
              <a:rPr lang="en-US" dirty="0">
                <a:solidFill>
                  <a:prstClr val="black"/>
                </a:solidFill>
              </a:rPr>
              <a:t>. The active center that binds succinate is localized on the heaviest subunit, and the center that binds ubiquinone is in the subunit with a pier. m. 12 </a:t>
            </a:r>
            <a:r>
              <a:rPr lang="en-US" dirty="0" err="1">
                <a:solidFill>
                  <a:prstClr val="black"/>
                </a:solidFill>
              </a:rPr>
              <a:t>thous</a:t>
            </a:r>
            <a:r>
              <a:rPr lang="en-US" dirty="0">
                <a:solidFill>
                  <a:prstClr val="black"/>
                </a:solidFill>
              </a:rPr>
              <a:t>.</a:t>
            </a:r>
            <a:endParaRPr lang="ru-RU" dirty="0">
              <a:solidFill>
                <a:prstClr val="black"/>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679"/>
          <a:stretch/>
        </p:blipFill>
        <p:spPr bwMode="auto">
          <a:xfrm>
            <a:off x="3003893" y="3710178"/>
            <a:ext cx="4103223" cy="159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Овал 10"/>
          <p:cNvSpPr/>
          <p:nvPr/>
        </p:nvSpPr>
        <p:spPr>
          <a:xfrm>
            <a:off x="648337" y="4571323"/>
            <a:ext cx="1008112" cy="4447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mtClean="0">
                <a:solidFill>
                  <a:prstClr val="black"/>
                </a:solidFill>
              </a:rPr>
              <a:t>CoQ</a:t>
            </a:r>
            <a:endParaRPr lang="ru-RU">
              <a:solidFill>
                <a:prstClr val="black"/>
              </a:solidFill>
            </a:endParaRPr>
          </a:p>
        </p:txBody>
      </p:sp>
      <p:sp>
        <p:nvSpPr>
          <p:cNvPr id="12" name="Овал 11"/>
          <p:cNvSpPr/>
          <p:nvPr/>
        </p:nvSpPr>
        <p:spPr>
          <a:xfrm>
            <a:off x="1016760" y="5144867"/>
            <a:ext cx="1404032" cy="52737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solidFill>
                  <a:prstClr val="black"/>
                </a:solidFill>
              </a:rPr>
              <a:t>SDH</a:t>
            </a:r>
            <a:endParaRPr lang="ru-RU" dirty="0">
              <a:solidFill>
                <a:prstClr val="black"/>
              </a:solidFill>
            </a:endParaRPr>
          </a:p>
        </p:txBody>
      </p:sp>
      <p:sp>
        <p:nvSpPr>
          <p:cNvPr id="9" name="Стрелка вниз 8"/>
          <p:cNvSpPr/>
          <p:nvPr/>
        </p:nvSpPr>
        <p:spPr>
          <a:xfrm rot="20007367">
            <a:off x="1309342" y="5036854"/>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Стрелка вниз 15"/>
          <p:cNvSpPr/>
          <p:nvPr/>
        </p:nvSpPr>
        <p:spPr>
          <a:xfrm rot="15852986">
            <a:off x="960703" y="5379562"/>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Прямоугольник 9"/>
          <p:cNvSpPr/>
          <p:nvPr/>
        </p:nvSpPr>
        <p:spPr>
          <a:xfrm>
            <a:off x="-69879" y="5302908"/>
            <a:ext cx="1080937" cy="369332"/>
          </a:xfrm>
          <a:prstGeom prst="rect">
            <a:avLst/>
          </a:prstGeom>
        </p:spPr>
        <p:txBody>
          <a:bodyPr wrap="none">
            <a:spAutoFit/>
          </a:bodyPr>
          <a:lstStyle/>
          <a:p>
            <a:r>
              <a:rPr lang="en-GB" dirty="0" smtClean="0">
                <a:solidFill>
                  <a:prstClr val="black"/>
                </a:solidFill>
              </a:rPr>
              <a:t>Succinate</a:t>
            </a:r>
            <a:endParaRPr lang="ru-RU" dirty="0">
              <a:solidFill>
                <a:prstClr val="black"/>
              </a:solidFill>
            </a:endParaRPr>
          </a:p>
        </p:txBody>
      </p:sp>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332" b="98504" l="6732" r="68187"/>
                    </a14:imgEffect>
                  </a14:imgLayer>
                </a14:imgProps>
              </a:ext>
              <a:ext uri="{28A0092B-C50C-407E-A947-70E740481C1C}">
                <a14:useLocalDpi xmlns:a14="http://schemas.microsoft.com/office/drawing/2010/main" val="0"/>
              </a:ext>
            </a:extLst>
          </a:blip>
          <a:srcRect l="6517" t="69905" r="31634"/>
          <a:stretch/>
        </p:blipFill>
        <p:spPr bwMode="auto">
          <a:xfrm>
            <a:off x="-52578" y="5487574"/>
            <a:ext cx="3056468" cy="6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497941" y="5690825"/>
            <a:ext cx="776046" cy="369332"/>
          </a:xfrm>
          <a:prstGeom prst="rect">
            <a:avLst/>
          </a:prstGeom>
        </p:spPr>
        <p:txBody>
          <a:bodyPr wrap="none">
            <a:spAutoFit/>
          </a:bodyPr>
          <a:lstStyle/>
          <a:p>
            <a:r>
              <a:rPr lang="en-GB" dirty="0" smtClean="0">
                <a:solidFill>
                  <a:prstClr val="black"/>
                </a:solidFill>
              </a:rPr>
              <a:t>FADH</a:t>
            </a:r>
            <a:r>
              <a:rPr lang="ru-RU" baseline="-25000" dirty="0" smtClean="0">
                <a:solidFill>
                  <a:prstClr val="black"/>
                </a:solidFill>
              </a:rPr>
              <a:t>2</a:t>
            </a:r>
            <a:endParaRPr lang="ru-RU" baseline="-25000" dirty="0">
              <a:solidFill>
                <a:prstClr val="black"/>
              </a:solidFill>
            </a:endParaRPr>
          </a:p>
        </p:txBody>
      </p:sp>
      <p:sp>
        <p:nvSpPr>
          <p:cNvPr id="21" name="Прямоугольник 20"/>
          <p:cNvSpPr/>
          <p:nvPr/>
        </p:nvSpPr>
        <p:spPr>
          <a:xfrm>
            <a:off x="2226526" y="5690825"/>
            <a:ext cx="553228" cy="369332"/>
          </a:xfrm>
          <a:prstGeom prst="rect">
            <a:avLst/>
          </a:prstGeom>
        </p:spPr>
        <p:txBody>
          <a:bodyPr wrap="none">
            <a:spAutoFit/>
          </a:bodyPr>
          <a:lstStyle/>
          <a:p>
            <a:r>
              <a:rPr lang="en-GB" dirty="0" smtClean="0">
                <a:solidFill>
                  <a:prstClr val="black"/>
                </a:solidFill>
              </a:rPr>
              <a:t>FAD</a:t>
            </a:r>
            <a:endParaRPr lang="ru-RU" baseline="-25000" dirty="0">
              <a:solidFill>
                <a:prstClr val="black"/>
              </a:solidFill>
            </a:endParaRPr>
          </a:p>
        </p:txBody>
      </p:sp>
      <p:pic>
        <p:nvPicPr>
          <p:cNvPr id="1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1351"/>
          <a:stretch/>
        </p:blipFill>
        <p:spPr bwMode="auto">
          <a:xfrm>
            <a:off x="3113459" y="5875491"/>
            <a:ext cx="5033720" cy="6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047092" y="6286751"/>
            <a:ext cx="1258678" cy="369332"/>
          </a:xfrm>
          <a:prstGeom prst="rect">
            <a:avLst/>
          </a:prstGeom>
          <a:noFill/>
        </p:spPr>
        <p:txBody>
          <a:bodyPr wrap="none" rtlCol="0">
            <a:spAutoFit/>
          </a:bodyPr>
          <a:lstStyle/>
          <a:p>
            <a:r>
              <a:rPr lang="en-US" dirty="0">
                <a:solidFill>
                  <a:prstClr val="black"/>
                </a:solidFill>
              </a:rPr>
              <a:t>ubiquinone</a:t>
            </a:r>
            <a:endParaRPr lang="ru-RU" dirty="0">
              <a:solidFill>
                <a:prstClr val="black"/>
              </a:solidFill>
            </a:endParaRPr>
          </a:p>
        </p:txBody>
      </p:sp>
      <p:sp>
        <p:nvSpPr>
          <p:cNvPr id="20" name="TextBox 19"/>
          <p:cNvSpPr txBox="1"/>
          <p:nvPr/>
        </p:nvSpPr>
        <p:spPr>
          <a:xfrm>
            <a:off x="7213938" y="6282387"/>
            <a:ext cx="1074333" cy="369332"/>
          </a:xfrm>
          <a:prstGeom prst="rect">
            <a:avLst/>
          </a:prstGeom>
          <a:noFill/>
        </p:spPr>
        <p:txBody>
          <a:bodyPr wrap="none" rtlCol="0">
            <a:spAutoFit/>
          </a:bodyPr>
          <a:lstStyle/>
          <a:p>
            <a:r>
              <a:rPr lang="en-US" dirty="0" err="1">
                <a:solidFill>
                  <a:prstClr val="black"/>
                </a:solidFill>
              </a:rPr>
              <a:t>ubiquinol</a:t>
            </a:r>
            <a:endParaRPr lang="ru-RU" b="1" dirty="0">
              <a:solidFill>
                <a:prstClr val="black"/>
              </a:solidFill>
            </a:endParaRPr>
          </a:p>
        </p:txBody>
      </p:sp>
      <p:sp>
        <p:nvSpPr>
          <p:cNvPr id="22" name="TextBox 21"/>
          <p:cNvSpPr txBox="1"/>
          <p:nvPr/>
        </p:nvSpPr>
        <p:spPr>
          <a:xfrm>
            <a:off x="6946010" y="6498411"/>
            <a:ext cx="1837362" cy="261610"/>
          </a:xfrm>
          <a:prstGeom prst="rect">
            <a:avLst/>
          </a:prstGeom>
          <a:noFill/>
        </p:spPr>
        <p:txBody>
          <a:bodyPr wrap="none" rtlCol="0">
            <a:spAutoFit/>
          </a:bodyPr>
          <a:lstStyle/>
          <a:p>
            <a:r>
              <a:rPr lang="en-US" sz="1100" dirty="0">
                <a:solidFill>
                  <a:prstClr val="black"/>
                </a:solidFill>
              </a:rPr>
              <a:t>(under anaerobic conditions)</a:t>
            </a:r>
            <a:endParaRPr lang="ru-RU" sz="1100" dirty="0">
              <a:solidFill>
                <a:prstClr val="black"/>
              </a:solidFill>
            </a:endParaRPr>
          </a:p>
        </p:txBody>
      </p:sp>
      <p:sp>
        <p:nvSpPr>
          <p:cNvPr id="23" name="TextBox 22"/>
          <p:cNvSpPr txBox="1"/>
          <p:nvPr/>
        </p:nvSpPr>
        <p:spPr>
          <a:xfrm>
            <a:off x="3848318" y="6532882"/>
            <a:ext cx="1696298" cy="261610"/>
          </a:xfrm>
          <a:prstGeom prst="rect">
            <a:avLst/>
          </a:prstGeom>
          <a:noFill/>
        </p:spPr>
        <p:txBody>
          <a:bodyPr wrap="none" rtlCol="0">
            <a:spAutoFit/>
          </a:bodyPr>
          <a:lstStyle/>
          <a:p>
            <a:r>
              <a:rPr lang="en-US" sz="1100" dirty="0">
                <a:solidFill>
                  <a:prstClr val="black"/>
                </a:solidFill>
              </a:rPr>
              <a:t>(under aerobic conditions)</a:t>
            </a:r>
            <a:endParaRPr lang="ru-RU" sz="1100" dirty="0">
              <a:solidFill>
                <a:prstClr val="black"/>
              </a:solidFill>
            </a:endParaRPr>
          </a:p>
        </p:txBody>
      </p:sp>
      <p:pic>
        <p:nvPicPr>
          <p:cNvPr id="4099"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2343" t="21401" r="7241" b="34483"/>
          <a:stretch/>
        </p:blipFill>
        <p:spPr bwMode="auto">
          <a:xfrm>
            <a:off x="5055504" y="5881819"/>
            <a:ext cx="985538" cy="21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17733" b="13480"/>
          <a:stretch/>
        </p:blipFill>
        <p:spPr bwMode="auto">
          <a:xfrm>
            <a:off x="3095400" y="6039900"/>
            <a:ext cx="612507" cy="42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17733" b="13480"/>
          <a:stretch/>
        </p:blipFill>
        <p:spPr bwMode="auto">
          <a:xfrm>
            <a:off x="6228187" y="6039900"/>
            <a:ext cx="612507" cy="42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Прямоугольник 23"/>
          <p:cNvSpPr/>
          <p:nvPr/>
        </p:nvSpPr>
        <p:spPr>
          <a:xfrm>
            <a:off x="3217636" y="6068813"/>
            <a:ext cx="77604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smtClean="0">
                <a:solidFill>
                  <a:prstClr val="black"/>
                </a:solidFill>
              </a:rPr>
              <a:t>FADH</a:t>
            </a:r>
            <a:r>
              <a:rPr lang="ru-RU" baseline="-25000" dirty="0" smtClean="0">
                <a:solidFill>
                  <a:prstClr val="black"/>
                </a:solidFill>
              </a:rPr>
              <a:t>2</a:t>
            </a:r>
            <a:endParaRPr lang="ru-RU" baseline="-25000" dirty="0">
              <a:solidFill>
                <a:prstClr val="black"/>
              </a:solidFill>
            </a:endParaRPr>
          </a:p>
        </p:txBody>
      </p:sp>
      <p:sp>
        <p:nvSpPr>
          <p:cNvPr id="25" name="Прямоугольник 24"/>
          <p:cNvSpPr/>
          <p:nvPr/>
        </p:nvSpPr>
        <p:spPr>
          <a:xfrm>
            <a:off x="6258757" y="6016130"/>
            <a:ext cx="55322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smtClean="0">
                <a:solidFill>
                  <a:prstClr val="black"/>
                </a:solidFill>
              </a:rPr>
              <a:t>FAD</a:t>
            </a:r>
            <a:endParaRPr lang="ru-RU" baseline="-25000" dirty="0">
              <a:solidFill>
                <a:prstClr val="black"/>
              </a:solidFill>
            </a:endParaRPr>
          </a:p>
        </p:txBody>
      </p:sp>
      <p:sp>
        <p:nvSpPr>
          <p:cNvPr id="26" name="Прямоугольник 25"/>
          <p:cNvSpPr/>
          <p:nvPr/>
        </p:nvSpPr>
        <p:spPr>
          <a:xfrm>
            <a:off x="5014259" y="5748428"/>
            <a:ext cx="1420774"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a:solidFill>
                  <a:prstClr val="black"/>
                </a:solidFill>
              </a:rPr>
              <a:t>Succinate </a:t>
            </a:r>
            <a:r>
              <a:rPr lang="en-GB" dirty="0" smtClean="0">
                <a:solidFill>
                  <a:prstClr val="black"/>
                </a:solidFill>
              </a:rPr>
              <a:t>DH</a:t>
            </a:r>
            <a:endParaRPr lang="ru-RU" baseline="-25000" dirty="0">
              <a:solidFill>
                <a:prstClr val="black"/>
              </a:solidFill>
            </a:endParaRPr>
          </a:p>
        </p:txBody>
      </p:sp>
    </p:spTree>
    <p:extLst>
      <p:ext uri="{BB962C8B-B14F-4D97-AF65-F5344CB8AC3E}">
        <p14:creationId xmlns:p14="http://schemas.microsoft.com/office/powerpoint/2010/main" val="8510182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1978427" cy="584775"/>
          </a:xfrm>
          <a:prstGeom prst="rect">
            <a:avLst/>
          </a:prstGeom>
        </p:spPr>
        <p:txBody>
          <a:bodyPr wrap="none">
            <a:spAutoFit/>
          </a:bodyPr>
          <a:lstStyle/>
          <a:p>
            <a:r>
              <a:rPr lang="en-US" sz="3200" b="1" dirty="0">
                <a:solidFill>
                  <a:prstClr val="black"/>
                </a:solidFill>
              </a:rPr>
              <a:t>Complex II</a:t>
            </a:r>
            <a:endParaRPr lang="ru-RU" sz="3200" b="1" dirty="0">
              <a:solidFill>
                <a:prstClr val="black"/>
              </a:solidFill>
            </a:endParaRPr>
          </a:p>
        </p:txBody>
      </p:sp>
      <p:sp>
        <p:nvSpPr>
          <p:cNvPr id="3" name="Прямоугольник 2"/>
          <p:cNvSpPr/>
          <p:nvPr/>
        </p:nvSpPr>
        <p:spPr>
          <a:xfrm>
            <a:off x="-19229" y="476672"/>
            <a:ext cx="9144000" cy="523220"/>
          </a:xfrm>
          <a:prstGeom prst="rect">
            <a:avLst/>
          </a:prstGeom>
        </p:spPr>
        <p:txBody>
          <a:bodyPr wrap="square">
            <a:spAutoFit/>
          </a:bodyPr>
          <a:lstStyle/>
          <a:p>
            <a:pPr algn="ctr"/>
            <a:r>
              <a:rPr lang="it-IT" sz="2800" b="1" u="sng" dirty="0">
                <a:solidFill>
                  <a:srgbClr val="FF0000"/>
                </a:solidFill>
              </a:rPr>
              <a:t>Succinate dehydrogenase from KC, succinate-CoQ reductase</a:t>
            </a:r>
            <a:endParaRPr lang="ru-RU" sz="2800" b="1" dirty="0">
              <a:solidFill>
                <a:srgbClr val="00B050"/>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771" y="1124744"/>
            <a:ext cx="4517609" cy="55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179512" y="1700808"/>
            <a:ext cx="4435082" cy="4392488"/>
          </a:xfrm>
          <a:prstGeom prst="rect">
            <a:avLst/>
          </a:prstGeom>
        </p:spPr>
      </p:pic>
    </p:spTree>
    <p:extLst>
      <p:ext uri="{BB962C8B-B14F-4D97-AF65-F5344CB8AC3E}">
        <p14:creationId xmlns:p14="http://schemas.microsoft.com/office/powerpoint/2010/main" val="40467576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7" y="116632"/>
            <a:ext cx="1250279" cy="369332"/>
          </a:xfrm>
          <a:prstGeom prst="rect">
            <a:avLst/>
          </a:prstGeom>
        </p:spPr>
        <p:txBody>
          <a:bodyPr wrap="none">
            <a:spAutoFit/>
          </a:bodyPr>
          <a:lstStyle/>
          <a:p>
            <a:r>
              <a:rPr lang="en-US" b="1" dirty="0">
                <a:solidFill>
                  <a:prstClr val="black"/>
                </a:solidFill>
              </a:rPr>
              <a:t>Complex III</a:t>
            </a:r>
            <a:endParaRPr lang="ru-RU" b="1" dirty="0">
              <a:solidFill>
                <a:prstClr val="black"/>
              </a:solidFill>
            </a:endParaRPr>
          </a:p>
        </p:txBody>
      </p:sp>
      <p:sp>
        <p:nvSpPr>
          <p:cNvPr id="2" name="Прямоугольник 1"/>
          <p:cNvSpPr/>
          <p:nvPr/>
        </p:nvSpPr>
        <p:spPr>
          <a:xfrm>
            <a:off x="107505" y="404664"/>
            <a:ext cx="8928991" cy="369332"/>
          </a:xfrm>
          <a:prstGeom prst="rect">
            <a:avLst/>
          </a:prstGeom>
        </p:spPr>
        <p:txBody>
          <a:bodyPr wrap="square">
            <a:spAutoFit/>
          </a:bodyPr>
          <a:lstStyle/>
          <a:p>
            <a:pPr algn="ctr"/>
            <a:r>
              <a:rPr lang="en-US" b="1" u="sng" dirty="0">
                <a:solidFill>
                  <a:srgbClr val="FF0000"/>
                </a:solidFill>
              </a:rPr>
              <a:t>Cytochrome bc1 complex, </a:t>
            </a:r>
            <a:r>
              <a:rPr lang="en-US" b="1" u="sng" dirty="0" err="1">
                <a:solidFill>
                  <a:srgbClr val="FF0000"/>
                </a:solidFill>
              </a:rPr>
              <a:t>ubiquinol</a:t>
            </a:r>
            <a:r>
              <a:rPr lang="en-US" b="1" u="sng" dirty="0">
                <a:solidFill>
                  <a:srgbClr val="FF0000"/>
                </a:solidFill>
              </a:rPr>
              <a:t> dehydrogenase, CoQH2-cytochrome-C reductase</a:t>
            </a:r>
            <a:endParaRPr lang="ru-RU" b="1" dirty="0">
              <a:solidFill>
                <a:srgbClr val="00B050"/>
              </a:solidFill>
            </a:endParaRPr>
          </a:p>
        </p:txBody>
      </p:sp>
      <p:sp>
        <p:nvSpPr>
          <p:cNvPr id="4" name="Прямоугольник 3"/>
          <p:cNvSpPr/>
          <p:nvPr/>
        </p:nvSpPr>
        <p:spPr>
          <a:xfrm>
            <a:off x="-1" y="893918"/>
            <a:ext cx="9144001" cy="1200329"/>
          </a:xfrm>
          <a:prstGeom prst="rect">
            <a:avLst/>
          </a:prstGeom>
        </p:spPr>
        <p:txBody>
          <a:bodyPr wrap="square">
            <a:spAutoFit/>
          </a:bodyPr>
          <a:lstStyle/>
          <a:p>
            <a:r>
              <a:rPr lang="en-US" spc="-50" dirty="0">
                <a:solidFill>
                  <a:prstClr val="black"/>
                </a:solidFill>
              </a:rPr>
              <a:t>Consists of 11 protein subunits; cofactors - (</a:t>
            </a:r>
            <a:r>
              <a:rPr lang="en-US" spc="-50" dirty="0" err="1">
                <a:solidFill>
                  <a:prstClr val="black"/>
                </a:solidFill>
              </a:rPr>
              <a:t>CoQ</a:t>
            </a:r>
            <a:r>
              <a:rPr lang="en-US" spc="-50" dirty="0">
                <a:solidFill>
                  <a:prstClr val="black"/>
                </a:solidFill>
              </a:rPr>
              <a:t> H2, three </a:t>
            </a:r>
            <a:r>
              <a:rPr lang="en-US" spc="-50" dirty="0" err="1">
                <a:solidFill>
                  <a:prstClr val="black"/>
                </a:solidFill>
              </a:rPr>
              <a:t>hemes</a:t>
            </a:r>
            <a:r>
              <a:rPr lang="en-US" spc="-50" dirty="0">
                <a:solidFill>
                  <a:prstClr val="black"/>
                </a:solidFill>
              </a:rPr>
              <a:t>) and one Fe-S cluster. The energy of the moving 2 electrons of the third complex transfers four protons from M to </a:t>
            </a:r>
            <a:r>
              <a:rPr lang="en-US" spc="-50" dirty="0" smtClean="0">
                <a:solidFill>
                  <a:prstClr val="black"/>
                </a:solidFill>
              </a:rPr>
              <a:t>IMS.</a:t>
            </a:r>
            <a:endParaRPr lang="en-US" spc="-50" dirty="0">
              <a:solidFill>
                <a:prstClr val="black"/>
              </a:solidFill>
            </a:endParaRPr>
          </a:p>
          <a:p>
            <a:r>
              <a:rPr lang="en-US" spc="-50" dirty="0" err="1">
                <a:solidFill>
                  <a:prstClr val="black"/>
                </a:solidFill>
              </a:rPr>
              <a:t>Ubiquinol</a:t>
            </a:r>
            <a:r>
              <a:rPr lang="en-US" spc="-50" dirty="0">
                <a:solidFill>
                  <a:prstClr val="black"/>
                </a:solidFill>
              </a:rPr>
              <a:t> transfers electrons to complex III, which delivers them through two </a:t>
            </a:r>
            <a:r>
              <a:rPr lang="en-US" spc="-50" dirty="0" err="1">
                <a:solidFill>
                  <a:prstClr val="black"/>
                </a:solidFill>
              </a:rPr>
              <a:t>hemes</a:t>
            </a:r>
            <a:r>
              <a:rPr lang="en-US" spc="-50" dirty="0">
                <a:solidFill>
                  <a:prstClr val="black"/>
                </a:solidFill>
              </a:rPr>
              <a:t> b, one Fe / S center, and </a:t>
            </a:r>
            <a:r>
              <a:rPr lang="en-US" spc="-50" dirty="0" err="1">
                <a:solidFill>
                  <a:prstClr val="black"/>
                </a:solidFill>
              </a:rPr>
              <a:t>heme</a:t>
            </a:r>
            <a:r>
              <a:rPr lang="en-US" spc="-50" dirty="0">
                <a:solidFill>
                  <a:prstClr val="black"/>
                </a:solidFill>
              </a:rPr>
              <a:t> c1 to a small </a:t>
            </a:r>
            <a:r>
              <a:rPr lang="en-US" spc="-50" dirty="0" err="1">
                <a:solidFill>
                  <a:prstClr val="black"/>
                </a:solidFill>
              </a:rPr>
              <a:t>heme</a:t>
            </a:r>
            <a:r>
              <a:rPr lang="en-US" spc="-50" dirty="0">
                <a:solidFill>
                  <a:prstClr val="black"/>
                </a:solidFill>
              </a:rPr>
              <a:t>-containing cytochrome c protein.</a:t>
            </a:r>
            <a:endParaRPr lang="ru-RU" spc="-50" dirty="0">
              <a:solidFill>
                <a:prstClr val="black"/>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905"/>
          <a:stretch/>
        </p:blipFill>
        <p:spPr bwMode="auto">
          <a:xfrm>
            <a:off x="3720788" y="3569990"/>
            <a:ext cx="5045318" cy="589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 y="2084661"/>
            <a:ext cx="9143999" cy="1200329"/>
          </a:xfrm>
          <a:prstGeom prst="rect">
            <a:avLst/>
          </a:prstGeom>
        </p:spPr>
        <p:txBody>
          <a:bodyPr wrap="square">
            <a:spAutoFit/>
          </a:bodyPr>
          <a:lstStyle/>
          <a:p>
            <a:r>
              <a:rPr lang="en-US" dirty="0">
                <a:solidFill>
                  <a:prstClr val="black"/>
                </a:solidFill>
              </a:rPr>
              <a:t>transfers electrons from ubiquinone to two water-soluble cytochromes c located on the inner mitochondrial membrane. Ubiquinone transfers 2 electrons, and cytochromes transfer one electron per cycle. In this case, 2 protons of ubiquinone also pass there and are pumped over by the complex.</a:t>
            </a:r>
            <a:endParaRPr lang="ru-RU" dirty="0">
              <a:solidFill>
                <a:prstClr val="black"/>
              </a:solidFill>
            </a:endParaRPr>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62096"/>
          <a:stretch/>
        </p:blipFill>
        <p:spPr bwMode="auto">
          <a:xfrm>
            <a:off x="1" y="4497447"/>
            <a:ext cx="346606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1763690" y="4497447"/>
            <a:ext cx="936104"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solidFill>
                  <a:prstClr val="black"/>
                </a:solidFill>
              </a:rPr>
              <a:t>Fe-S</a:t>
            </a:r>
            <a:endParaRPr lang="ru-RU">
              <a:solidFill>
                <a:prstClr val="black"/>
              </a:solidFill>
            </a:endParaRPr>
          </a:p>
        </p:txBody>
      </p:sp>
      <p:sp>
        <p:nvSpPr>
          <p:cNvPr id="15" name="Овал 14"/>
          <p:cNvSpPr/>
          <p:nvPr/>
        </p:nvSpPr>
        <p:spPr>
          <a:xfrm>
            <a:off x="2481875" y="4069511"/>
            <a:ext cx="1008112" cy="44473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c</a:t>
            </a:r>
            <a:endParaRPr lang="ru-RU" dirty="0">
              <a:solidFill>
                <a:prstClr val="black"/>
              </a:solidFill>
            </a:endParaRPr>
          </a:p>
        </p:txBody>
      </p:sp>
      <p:sp>
        <p:nvSpPr>
          <p:cNvPr id="18" name="Овал 17"/>
          <p:cNvSpPr/>
          <p:nvPr/>
        </p:nvSpPr>
        <p:spPr>
          <a:xfrm>
            <a:off x="846291" y="4514248"/>
            <a:ext cx="1008112" cy="64854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c</a:t>
            </a:r>
            <a:r>
              <a:rPr lang="en-US" baseline="-25000" dirty="0" smtClean="0">
                <a:solidFill>
                  <a:prstClr val="black"/>
                </a:solidFill>
              </a:rPr>
              <a:t>1</a:t>
            </a:r>
            <a:endParaRPr lang="ru-RU" baseline="-25000" dirty="0">
              <a:solidFill>
                <a:prstClr val="black"/>
              </a:solidFill>
            </a:endParaRPr>
          </a:p>
        </p:txBody>
      </p:sp>
      <p:sp>
        <p:nvSpPr>
          <p:cNvPr id="17" name="Овал 16"/>
          <p:cNvSpPr/>
          <p:nvPr/>
        </p:nvSpPr>
        <p:spPr>
          <a:xfrm>
            <a:off x="773084" y="5123112"/>
            <a:ext cx="1008112" cy="58886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b</a:t>
            </a:r>
            <a:endParaRPr lang="ru-RU" dirty="0">
              <a:solidFill>
                <a:prstClr val="black"/>
              </a:solidFill>
            </a:endParaRPr>
          </a:p>
        </p:txBody>
      </p:sp>
      <p:sp>
        <p:nvSpPr>
          <p:cNvPr id="20" name="Прямоугольник 19"/>
          <p:cNvSpPr/>
          <p:nvPr/>
        </p:nvSpPr>
        <p:spPr>
          <a:xfrm>
            <a:off x="1787488" y="4048637"/>
            <a:ext cx="552267" cy="369332"/>
          </a:xfrm>
          <a:prstGeom prst="rect">
            <a:avLst/>
          </a:prstGeom>
        </p:spPr>
        <p:txBody>
          <a:bodyPr wrap="none">
            <a:spAutoFit/>
          </a:bodyPr>
          <a:lstStyle/>
          <a:p>
            <a:r>
              <a:rPr lang="ru-RU" spc="-50" dirty="0" smtClean="0">
                <a:solidFill>
                  <a:prstClr val="black"/>
                </a:solidFill>
              </a:rPr>
              <a:t>2Н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sp>
        <p:nvSpPr>
          <p:cNvPr id="21" name="Прямоугольник 20"/>
          <p:cNvSpPr/>
          <p:nvPr/>
        </p:nvSpPr>
        <p:spPr>
          <a:xfrm>
            <a:off x="1379237" y="4050207"/>
            <a:ext cx="552267" cy="369332"/>
          </a:xfrm>
          <a:prstGeom prst="rect">
            <a:avLst/>
          </a:prstGeom>
        </p:spPr>
        <p:txBody>
          <a:bodyPr wrap="none">
            <a:spAutoFit/>
          </a:bodyPr>
          <a:lstStyle/>
          <a:p>
            <a:r>
              <a:rPr lang="ru-RU" spc="-50" smtClean="0">
                <a:solidFill>
                  <a:prstClr val="black"/>
                </a:solidFill>
              </a:rPr>
              <a:t>2Н</a:t>
            </a:r>
            <a:r>
              <a:rPr lang="ru-RU" spc="-50" baseline="30000" smtClean="0">
                <a:solidFill>
                  <a:prstClr val="black"/>
                </a:solidFill>
              </a:rPr>
              <a:t>+</a:t>
            </a:r>
            <a:r>
              <a:rPr lang="ru-RU" spc="-50" smtClean="0">
                <a:solidFill>
                  <a:prstClr val="black"/>
                </a:solidFill>
              </a:rPr>
              <a:t> </a:t>
            </a:r>
            <a:endParaRPr lang="ru-RU">
              <a:solidFill>
                <a:prstClr val="black"/>
              </a:solidFill>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852" r="50000" b="40829"/>
          <a:stretch/>
        </p:blipFill>
        <p:spPr bwMode="auto">
          <a:xfrm>
            <a:off x="820677" y="4196710"/>
            <a:ext cx="1110827" cy="168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Овал 15"/>
          <p:cNvSpPr/>
          <p:nvPr/>
        </p:nvSpPr>
        <p:spPr>
          <a:xfrm>
            <a:off x="-125713" y="5162797"/>
            <a:ext cx="1008112" cy="4447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mtClean="0">
                <a:solidFill>
                  <a:prstClr val="black"/>
                </a:solidFill>
              </a:rPr>
              <a:t>CoQ</a:t>
            </a:r>
            <a:endParaRPr lang="ru-RU">
              <a:solidFill>
                <a:prstClr val="black"/>
              </a:solidFill>
            </a:endParaRPr>
          </a:p>
        </p:txBody>
      </p:sp>
      <p:sp>
        <p:nvSpPr>
          <p:cNvPr id="19" name="Полилиния 18"/>
          <p:cNvSpPr/>
          <p:nvPr/>
        </p:nvSpPr>
        <p:spPr>
          <a:xfrm>
            <a:off x="4330700" y="3742214"/>
            <a:ext cx="876300" cy="190500"/>
          </a:xfrm>
          <a:custGeom>
            <a:avLst/>
            <a:gdLst>
              <a:gd name="connsiteX0" fmla="*/ 0 w 876300"/>
              <a:gd name="connsiteY0" fmla="*/ 190500 h 190500"/>
              <a:gd name="connsiteX1" fmla="*/ 63500 w 876300"/>
              <a:gd name="connsiteY1" fmla="*/ 139700 h 190500"/>
              <a:gd name="connsiteX2" fmla="*/ 101600 w 876300"/>
              <a:gd name="connsiteY2" fmla="*/ 127000 h 190500"/>
              <a:gd name="connsiteX3" fmla="*/ 127000 w 876300"/>
              <a:gd name="connsiteY3" fmla="*/ 88900 h 190500"/>
              <a:gd name="connsiteX4" fmla="*/ 203200 w 876300"/>
              <a:gd name="connsiteY4" fmla="*/ 63500 h 190500"/>
              <a:gd name="connsiteX5" fmla="*/ 228600 w 876300"/>
              <a:gd name="connsiteY5" fmla="*/ 25400 h 190500"/>
              <a:gd name="connsiteX6" fmla="*/ 279400 w 876300"/>
              <a:gd name="connsiteY6" fmla="*/ 12700 h 190500"/>
              <a:gd name="connsiteX7" fmla="*/ 317500 w 876300"/>
              <a:gd name="connsiteY7" fmla="*/ 0 h 190500"/>
              <a:gd name="connsiteX8" fmla="*/ 723900 w 876300"/>
              <a:gd name="connsiteY8" fmla="*/ 25400 h 190500"/>
              <a:gd name="connsiteX9" fmla="*/ 800100 w 876300"/>
              <a:gd name="connsiteY9" fmla="*/ 50800 h 190500"/>
              <a:gd name="connsiteX10" fmla="*/ 876300 w 876300"/>
              <a:gd name="connsiteY10" fmla="*/ 1016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300" h="190500">
                <a:moveTo>
                  <a:pt x="0" y="190500"/>
                </a:moveTo>
                <a:cubicBezTo>
                  <a:pt x="21167" y="173567"/>
                  <a:pt x="40514" y="154066"/>
                  <a:pt x="63500" y="139700"/>
                </a:cubicBezTo>
                <a:cubicBezTo>
                  <a:pt x="74852" y="132605"/>
                  <a:pt x="91147" y="135363"/>
                  <a:pt x="101600" y="127000"/>
                </a:cubicBezTo>
                <a:cubicBezTo>
                  <a:pt x="113519" y="117465"/>
                  <a:pt x="114057" y="96990"/>
                  <a:pt x="127000" y="88900"/>
                </a:cubicBezTo>
                <a:cubicBezTo>
                  <a:pt x="149704" y="74710"/>
                  <a:pt x="203200" y="63500"/>
                  <a:pt x="203200" y="63500"/>
                </a:cubicBezTo>
                <a:cubicBezTo>
                  <a:pt x="211667" y="50800"/>
                  <a:pt x="215900" y="33867"/>
                  <a:pt x="228600" y="25400"/>
                </a:cubicBezTo>
                <a:cubicBezTo>
                  <a:pt x="243123" y="15718"/>
                  <a:pt x="262617" y="17495"/>
                  <a:pt x="279400" y="12700"/>
                </a:cubicBezTo>
                <a:cubicBezTo>
                  <a:pt x="292272" y="9022"/>
                  <a:pt x="304800" y="4233"/>
                  <a:pt x="317500" y="0"/>
                </a:cubicBezTo>
                <a:cubicBezTo>
                  <a:pt x="394763" y="2862"/>
                  <a:pt x="602446" y="-7724"/>
                  <a:pt x="723900" y="25400"/>
                </a:cubicBezTo>
                <a:cubicBezTo>
                  <a:pt x="749731" y="32445"/>
                  <a:pt x="777823" y="35948"/>
                  <a:pt x="800100" y="50800"/>
                </a:cubicBezTo>
                <a:lnTo>
                  <a:pt x="876300" y="10160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4598592" y="3468132"/>
            <a:ext cx="300082" cy="369332"/>
          </a:xfrm>
          <a:prstGeom prst="rect">
            <a:avLst/>
          </a:prstGeom>
          <a:noFill/>
        </p:spPr>
        <p:txBody>
          <a:bodyPr wrap="none" rtlCol="0">
            <a:spAutoFit/>
          </a:bodyPr>
          <a:lstStyle/>
          <a:p>
            <a:r>
              <a:rPr lang="en-US" dirty="0" smtClean="0"/>
              <a:t>ē</a:t>
            </a:r>
            <a:endParaRPr lang="ru-RU" dirty="0"/>
          </a:p>
        </p:txBody>
      </p:sp>
      <p:sp>
        <p:nvSpPr>
          <p:cNvPr id="23" name="Полилиния 22"/>
          <p:cNvSpPr/>
          <p:nvPr/>
        </p:nvSpPr>
        <p:spPr>
          <a:xfrm>
            <a:off x="4138246" y="3468132"/>
            <a:ext cx="3282462" cy="675597"/>
          </a:xfrm>
          <a:custGeom>
            <a:avLst/>
            <a:gdLst>
              <a:gd name="connsiteX0" fmla="*/ 281354 w 3282462"/>
              <a:gd name="connsiteY0" fmla="*/ 457200 h 621323"/>
              <a:gd name="connsiteX1" fmla="*/ 257908 w 3282462"/>
              <a:gd name="connsiteY1" fmla="*/ 363416 h 621323"/>
              <a:gd name="connsiteX2" fmla="*/ 187569 w 3282462"/>
              <a:gd name="connsiteY2" fmla="*/ 328246 h 621323"/>
              <a:gd name="connsiteX3" fmla="*/ 152400 w 3282462"/>
              <a:gd name="connsiteY3" fmla="*/ 304800 h 621323"/>
              <a:gd name="connsiteX4" fmla="*/ 58616 w 3282462"/>
              <a:gd name="connsiteY4" fmla="*/ 316523 h 621323"/>
              <a:gd name="connsiteX5" fmla="*/ 23446 w 3282462"/>
              <a:gd name="connsiteY5" fmla="*/ 328246 h 621323"/>
              <a:gd name="connsiteX6" fmla="*/ 0 w 3282462"/>
              <a:gd name="connsiteY6" fmla="*/ 398585 h 621323"/>
              <a:gd name="connsiteX7" fmla="*/ 11723 w 3282462"/>
              <a:gd name="connsiteY7" fmla="*/ 480646 h 621323"/>
              <a:gd name="connsiteX8" fmla="*/ 58616 w 3282462"/>
              <a:gd name="connsiteY8" fmla="*/ 527539 h 621323"/>
              <a:gd name="connsiteX9" fmla="*/ 82062 w 3282462"/>
              <a:gd name="connsiteY9" fmla="*/ 562708 h 621323"/>
              <a:gd name="connsiteX10" fmla="*/ 117231 w 3282462"/>
              <a:gd name="connsiteY10" fmla="*/ 586154 h 621323"/>
              <a:gd name="connsiteX11" fmla="*/ 187569 w 3282462"/>
              <a:gd name="connsiteY11" fmla="*/ 609600 h 621323"/>
              <a:gd name="connsiteX12" fmla="*/ 222739 w 3282462"/>
              <a:gd name="connsiteY12" fmla="*/ 621323 h 621323"/>
              <a:gd name="connsiteX13" fmla="*/ 281354 w 3282462"/>
              <a:gd name="connsiteY13" fmla="*/ 609600 h 621323"/>
              <a:gd name="connsiteX14" fmla="*/ 304800 w 3282462"/>
              <a:gd name="connsiteY14" fmla="*/ 539262 h 621323"/>
              <a:gd name="connsiteX15" fmla="*/ 293077 w 3282462"/>
              <a:gd name="connsiteY15" fmla="*/ 433754 h 621323"/>
              <a:gd name="connsiteX16" fmla="*/ 269631 w 3282462"/>
              <a:gd name="connsiteY16" fmla="*/ 398585 h 621323"/>
              <a:gd name="connsiteX17" fmla="*/ 246185 w 3282462"/>
              <a:gd name="connsiteY17" fmla="*/ 281354 h 621323"/>
              <a:gd name="connsiteX18" fmla="*/ 281354 w 3282462"/>
              <a:gd name="connsiteY18" fmla="*/ 128954 h 621323"/>
              <a:gd name="connsiteX19" fmla="*/ 316523 w 3282462"/>
              <a:gd name="connsiteY19" fmla="*/ 105508 h 621323"/>
              <a:gd name="connsiteX20" fmla="*/ 351692 w 3282462"/>
              <a:gd name="connsiteY20" fmla="*/ 93785 h 621323"/>
              <a:gd name="connsiteX21" fmla="*/ 375139 w 3282462"/>
              <a:gd name="connsiteY21" fmla="*/ 70339 h 621323"/>
              <a:gd name="connsiteX22" fmla="*/ 550985 w 3282462"/>
              <a:gd name="connsiteY22" fmla="*/ 46893 h 621323"/>
              <a:gd name="connsiteX23" fmla="*/ 656492 w 3282462"/>
              <a:gd name="connsiteY23" fmla="*/ 35170 h 621323"/>
              <a:gd name="connsiteX24" fmla="*/ 738554 w 3282462"/>
              <a:gd name="connsiteY24" fmla="*/ 23446 h 621323"/>
              <a:gd name="connsiteX25" fmla="*/ 1031631 w 3282462"/>
              <a:gd name="connsiteY25" fmla="*/ 11723 h 621323"/>
              <a:gd name="connsiteX26" fmla="*/ 1266092 w 3282462"/>
              <a:gd name="connsiteY26" fmla="*/ 0 h 621323"/>
              <a:gd name="connsiteX27" fmla="*/ 2450123 w 3282462"/>
              <a:gd name="connsiteY27" fmla="*/ 23446 h 621323"/>
              <a:gd name="connsiteX28" fmla="*/ 2508739 w 3282462"/>
              <a:gd name="connsiteY28" fmla="*/ 35170 h 621323"/>
              <a:gd name="connsiteX29" fmla="*/ 2672862 w 3282462"/>
              <a:gd name="connsiteY29" fmla="*/ 46893 h 621323"/>
              <a:gd name="connsiteX30" fmla="*/ 2813539 w 3282462"/>
              <a:gd name="connsiteY30" fmla="*/ 58616 h 621323"/>
              <a:gd name="connsiteX31" fmla="*/ 2883877 w 3282462"/>
              <a:gd name="connsiteY31" fmla="*/ 82062 h 621323"/>
              <a:gd name="connsiteX32" fmla="*/ 2977662 w 3282462"/>
              <a:gd name="connsiteY32" fmla="*/ 105508 h 621323"/>
              <a:gd name="connsiteX33" fmla="*/ 3024554 w 3282462"/>
              <a:gd name="connsiteY33" fmla="*/ 117231 h 621323"/>
              <a:gd name="connsiteX34" fmla="*/ 3094892 w 3282462"/>
              <a:gd name="connsiteY34" fmla="*/ 140677 h 621323"/>
              <a:gd name="connsiteX35" fmla="*/ 3130062 w 3282462"/>
              <a:gd name="connsiteY35" fmla="*/ 152400 h 621323"/>
              <a:gd name="connsiteX36" fmla="*/ 3153508 w 3282462"/>
              <a:gd name="connsiteY36" fmla="*/ 187570 h 621323"/>
              <a:gd name="connsiteX37" fmla="*/ 3188677 w 3282462"/>
              <a:gd name="connsiteY37" fmla="*/ 199293 h 621323"/>
              <a:gd name="connsiteX38" fmla="*/ 3223846 w 3282462"/>
              <a:gd name="connsiteY38" fmla="*/ 222739 h 621323"/>
              <a:gd name="connsiteX39" fmla="*/ 3247292 w 3282462"/>
              <a:gd name="connsiteY39" fmla="*/ 257908 h 621323"/>
              <a:gd name="connsiteX40" fmla="*/ 3282462 w 3282462"/>
              <a:gd name="connsiteY40" fmla="*/ 304800 h 6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2462" h="621323">
                <a:moveTo>
                  <a:pt x="281354" y="457200"/>
                </a:moveTo>
                <a:cubicBezTo>
                  <a:pt x="280770" y="454281"/>
                  <a:pt x="267521" y="375432"/>
                  <a:pt x="257908" y="363416"/>
                </a:cubicBezTo>
                <a:cubicBezTo>
                  <a:pt x="235512" y="335420"/>
                  <a:pt x="215884" y="342404"/>
                  <a:pt x="187569" y="328246"/>
                </a:cubicBezTo>
                <a:cubicBezTo>
                  <a:pt x="174967" y="321945"/>
                  <a:pt x="164123" y="312615"/>
                  <a:pt x="152400" y="304800"/>
                </a:cubicBezTo>
                <a:cubicBezTo>
                  <a:pt x="121139" y="308708"/>
                  <a:pt x="89612" y="310887"/>
                  <a:pt x="58616" y="316523"/>
                </a:cubicBezTo>
                <a:cubicBezTo>
                  <a:pt x="46458" y="318734"/>
                  <a:pt x="30629" y="318190"/>
                  <a:pt x="23446" y="328246"/>
                </a:cubicBezTo>
                <a:cubicBezTo>
                  <a:pt x="9081" y="348357"/>
                  <a:pt x="0" y="398585"/>
                  <a:pt x="0" y="398585"/>
                </a:cubicBezTo>
                <a:cubicBezTo>
                  <a:pt x="3908" y="425939"/>
                  <a:pt x="289" y="455491"/>
                  <a:pt x="11723" y="480646"/>
                </a:cubicBezTo>
                <a:cubicBezTo>
                  <a:pt x="20870" y="500770"/>
                  <a:pt x="46354" y="509146"/>
                  <a:pt x="58616" y="527539"/>
                </a:cubicBezTo>
                <a:cubicBezTo>
                  <a:pt x="66431" y="539262"/>
                  <a:pt x="72099" y="552745"/>
                  <a:pt x="82062" y="562708"/>
                </a:cubicBezTo>
                <a:cubicBezTo>
                  <a:pt x="92025" y="572671"/>
                  <a:pt x="104356" y="580432"/>
                  <a:pt x="117231" y="586154"/>
                </a:cubicBezTo>
                <a:cubicBezTo>
                  <a:pt x="139815" y="596191"/>
                  <a:pt x="164123" y="601785"/>
                  <a:pt x="187569" y="609600"/>
                </a:cubicBezTo>
                <a:lnTo>
                  <a:pt x="222739" y="621323"/>
                </a:lnTo>
                <a:cubicBezTo>
                  <a:pt x="242277" y="617415"/>
                  <a:pt x="267265" y="623689"/>
                  <a:pt x="281354" y="609600"/>
                </a:cubicBezTo>
                <a:cubicBezTo>
                  <a:pt x="298830" y="592124"/>
                  <a:pt x="304800" y="539262"/>
                  <a:pt x="304800" y="539262"/>
                </a:cubicBezTo>
                <a:cubicBezTo>
                  <a:pt x="300892" y="504093"/>
                  <a:pt x="301659" y="468083"/>
                  <a:pt x="293077" y="433754"/>
                </a:cubicBezTo>
                <a:cubicBezTo>
                  <a:pt x="289660" y="420085"/>
                  <a:pt x="275181" y="411535"/>
                  <a:pt x="269631" y="398585"/>
                </a:cubicBezTo>
                <a:cubicBezTo>
                  <a:pt x="260092" y="376327"/>
                  <a:pt x="248830" y="297222"/>
                  <a:pt x="246185" y="281354"/>
                </a:cubicBezTo>
                <a:cubicBezTo>
                  <a:pt x="252306" y="220144"/>
                  <a:pt x="238637" y="171671"/>
                  <a:pt x="281354" y="128954"/>
                </a:cubicBezTo>
                <a:cubicBezTo>
                  <a:pt x="291317" y="118991"/>
                  <a:pt x="303921" y="111809"/>
                  <a:pt x="316523" y="105508"/>
                </a:cubicBezTo>
                <a:cubicBezTo>
                  <a:pt x="327576" y="99982"/>
                  <a:pt x="339969" y="97693"/>
                  <a:pt x="351692" y="93785"/>
                </a:cubicBezTo>
                <a:cubicBezTo>
                  <a:pt x="359508" y="85970"/>
                  <a:pt x="364980" y="74693"/>
                  <a:pt x="375139" y="70339"/>
                </a:cubicBezTo>
                <a:cubicBezTo>
                  <a:pt x="404731" y="57657"/>
                  <a:pt x="547030" y="47309"/>
                  <a:pt x="550985" y="46893"/>
                </a:cubicBezTo>
                <a:lnTo>
                  <a:pt x="656492" y="35170"/>
                </a:lnTo>
                <a:cubicBezTo>
                  <a:pt x="683910" y="31743"/>
                  <a:pt x="710976" y="25170"/>
                  <a:pt x="738554" y="23446"/>
                </a:cubicBezTo>
                <a:cubicBezTo>
                  <a:pt x="836134" y="17347"/>
                  <a:pt x="933957" y="16064"/>
                  <a:pt x="1031631" y="11723"/>
                </a:cubicBezTo>
                <a:lnTo>
                  <a:pt x="1266092" y="0"/>
                </a:lnTo>
                <a:lnTo>
                  <a:pt x="2450123" y="23446"/>
                </a:lnTo>
                <a:cubicBezTo>
                  <a:pt x="2470027" y="24372"/>
                  <a:pt x="2488923" y="33084"/>
                  <a:pt x="2508739" y="35170"/>
                </a:cubicBezTo>
                <a:cubicBezTo>
                  <a:pt x="2563285" y="40912"/>
                  <a:pt x="2618177" y="42686"/>
                  <a:pt x="2672862" y="46893"/>
                </a:cubicBezTo>
                <a:lnTo>
                  <a:pt x="2813539" y="58616"/>
                </a:lnTo>
                <a:cubicBezTo>
                  <a:pt x="2836985" y="66431"/>
                  <a:pt x="2859643" y="77215"/>
                  <a:pt x="2883877" y="82062"/>
                </a:cubicBezTo>
                <a:cubicBezTo>
                  <a:pt x="3003043" y="105895"/>
                  <a:pt x="2893551" y="81477"/>
                  <a:pt x="2977662" y="105508"/>
                </a:cubicBezTo>
                <a:cubicBezTo>
                  <a:pt x="2993154" y="109934"/>
                  <a:pt x="3009122" y="112601"/>
                  <a:pt x="3024554" y="117231"/>
                </a:cubicBezTo>
                <a:cubicBezTo>
                  <a:pt x="3048226" y="124333"/>
                  <a:pt x="3071446" y="132862"/>
                  <a:pt x="3094892" y="140677"/>
                </a:cubicBezTo>
                <a:lnTo>
                  <a:pt x="3130062" y="152400"/>
                </a:lnTo>
                <a:cubicBezTo>
                  <a:pt x="3137877" y="164123"/>
                  <a:pt x="3142506" y="178768"/>
                  <a:pt x="3153508" y="187570"/>
                </a:cubicBezTo>
                <a:cubicBezTo>
                  <a:pt x="3163157" y="195290"/>
                  <a:pt x="3177624" y="193767"/>
                  <a:pt x="3188677" y="199293"/>
                </a:cubicBezTo>
                <a:cubicBezTo>
                  <a:pt x="3201279" y="205594"/>
                  <a:pt x="3212123" y="214924"/>
                  <a:pt x="3223846" y="222739"/>
                </a:cubicBezTo>
                <a:cubicBezTo>
                  <a:pt x="3231661" y="234462"/>
                  <a:pt x="3238490" y="246906"/>
                  <a:pt x="3247292" y="257908"/>
                </a:cubicBezTo>
                <a:cubicBezTo>
                  <a:pt x="3286793" y="307283"/>
                  <a:pt x="3257989" y="255854"/>
                  <a:pt x="3282462" y="30480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6216354" y="3521886"/>
            <a:ext cx="471604"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smtClean="0">
                <a:solidFill>
                  <a:prstClr val="black"/>
                </a:solidFill>
              </a:rPr>
              <a:t>DH</a:t>
            </a:r>
            <a:endParaRPr lang="ru-RU" baseline="-25000" dirty="0">
              <a:solidFill>
                <a:prstClr val="black"/>
              </a:solidFill>
            </a:endParaRPr>
          </a:p>
        </p:txBody>
      </p:sp>
    </p:spTree>
    <p:extLst>
      <p:ext uri="{BB962C8B-B14F-4D97-AF65-F5344CB8AC3E}">
        <p14:creationId xmlns:p14="http://schemas.microsoft.com/office/powerpoint/2010/main" val="3833120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2087431" cy="584775"/>
          </a:xfrm>
          <a:prstGeom prst="rect">
            <a:avLst/>
          </a:prstGeom>
        </p:spPr>
        <p:txBody>
          <a:bodyPr wrap="none">
            <a:spAutoFit/>
          </a:bodyPr>
          <a:lstStyle/>
          <a:p>
            <a:r>
              <a:rPr lang="en-US" sz="3200" b="1" dirty="0">
                <a:solidFill>
                  <a:prstClr val="black"/>
                </a:solidFill>
              </a:rPr>
              <a:t>Complex III</a:t>
            </a:r>
          </a:p>
        </p:txBody>
      </p:sp>
      <p:sp>
        <p:nvSpPr>
          <p:cNvPr id="3" name="Прямоугольник 2"/>
          <p:cNvSpPr/>
          <p:nvPr/>
        </p:nvSpPr>
        <p:spPr>
          <a:xfrm>
            <a:off x="-19229" y="548680"/>
            <a:ext cx="9144000" cy="954107"/>
          </a:xfrm>
          <a:prstGeom prst="rect">
            <a:avLst/>
          </a:prstGeom>
        </p:spPr>
        <p:txBody>
          <a:bodyPr wrap="square">
            <a:spAutoFit/>
          </a:bodyPr>
          <a:lstStyle/>
          <a:p>
            <a:pPr algn="ctr"/>
            <a:r>
              <a:rPr lang="en-US" sz="2800" b="1" u="sng" dirty="0">
                <a:solidFill>
                  <a:srgbClr val="FF0000"/>
                </a:solidFill>
              </a:rPr>
              <a:t>Cytochrome bc1 complex, </a:t>
            </a:r>
            <a:r>
              <a:rPr lang="en-US" sz="2800" b="1" u="sng" dirty="0" err="1">
                <a:solidFill>
                  <a:srgbClr val="FF0000"/>
                </a:solidFill>
              </a:rPr>
              <a:t>ubiquinol</a:t>
            </a:r>
            <a:r>
              <a:rPr lang="en-US" sz="2800" b="1" u="sng" dirty="0">
                <a:solidFill>
                  <a:srgbClr val="FF0000"/>
                </a:solidFill>
              </a:rPr>
              <a:t> dehydrogenase, CoQH2-cytochrome-C reductase</a:t>
            </a:r>
            <a:endParaRPr lang="ru-RU" sz="2800" b="1" dirty="0">
              <a:solidFill>
                <a:srgbClr val="00B05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53" r="43408" b="39677"/>
          <a:stretch/>
        </p:blipFill>
        <p:spPr bwMode="auto">
          <a:xfrm>
            <a:off x="0" y="1988840"/>
            <a:ext cx="3932530" cy="323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772816"/>
            <a:ext cx="5072035"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4184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7" y="44624"/>
            <a:ext cx="1264705" cy="369332"/>
          </a:xfrm>
          <a:prstGeom prst="rect">
            <a:avLst/>
          </a:prstGeom>
        </p:spPr>
        <p:txBody>
          <a:bodyPr wrap="none">
            <a:spAutoFit/>
          </a:bodyPr>
          <a:lstStyle/>
          <a:p>
            <a:r>
              <a:rPr lang="en-US" b="1" dirty="0">
                <a:solidFill>
                  <a:prstClr val="black"/>
                </a:solidFill>
              </a:rPr>
              <a:t>Complex </a:t>
            </a:r>
            <a:r>
              <a:rPr lang="en-US" b="1" dirty="0" smtClean="0">
                <a:solidFill>
                  <a:prstClr val="black"/>
                </a:solidFill>
              </a:rPr>
              <a:t>IV</a:t>
            </a:r>
            <a:endParaRPr lang="ru-RU" b="1" dirty="0">
              <a:solidFill>
                <a:prstClr val="black"/>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112" y="2937294"/>
            <a:ext cx="4809492" cy="70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 y="701988"/>
            <a:ext cx="9103816" cy="2308324"/>
          </a:xfrm>
          <a:prstGeom prst="rect">
            <a:avLst/>
          </a:prstGeom>
        </p:spPr>
        <p:txBody>
          <a:bodyPr wrap="square">
            <a:spAutoFit/>
          </a:bodyPr>
          <a:lstStyle/>
          <a:p>
            <a:r>
              <a:rPr lang="en-US" dirty="0">
                <a:solidFill>
                  <a:prstClr val="black"/>
                </a:solidFill>
              </a:rPr>
              <a:t>Cytochrome c transfers electrons to complex IV (cytochrome c oxidase). Cytochrome c-oxidase contains two copper-containing centers (</a:t>
            </a:r>
            <a:r>
              <a:rPr lang="en-US" dirty="0" err="1">
                <a:solidFill>
                  <a:prstClr val="black"/>
                </a:solidFill>
              </a:rPr>
              <a:t>CuA</a:t>
            </a:r>
            <a:r>
              <a:rPr lang="en-US" dirty="0">
                <a:solidFill>
                  <a:prstClr val="black"/>
                </a:solidFill>
              </a:rPr>
              <a:t> and </a:t>
            </a:r>
            <a:r>
              <a:rPr lang="en-US" dirty="0" err="1">
                <a:solidFill>
                  <a:prstClr val="black"/>
                </a:solidFill>
              </a:rPr>
              <a:t>CuB</a:t>
            </a:r>
            <a:r>
              <a:rPr lang="en-US" dirty="0">
                <a:solidFill>
                  <a:prstClr val="black"/>
                </a:solidFill>
              </a:rPr>
              <a:t>) and </a:t>
            </a:r>
            <a:r>
              <a:rPr lang="en-US" dirty="0" err="1">
                <a:solidFill>
                  <a:prstClr val="black"/>
                </a:solidFill>
              </a:rPr>
              <a:t>hemes</a:t>
            </a:r>
            <a:r>
              <a:rPr lang="en-US" dirty="0">
                <a:solidFill>
                  <a:prstClr val="black"/>
                </a:solidFill>
              </a:rPr>
              <a:t> a and a3 for carrying out redox reactions, through which electrons finally enter oxygen. Energy of moving 2 electrons of the fourth complex</a:t>
            </a:r>
          </a:p>
          <a:p>
            <a:r>
              <a:rPr lang="en-US" dirty="0">
                <a:solidFill>
                  <a:prstClr val="black"/>
                </a:solidFill>
              </a:rPr>
              <a:t>transfers two protons from M to </a:t>
            </a:r>
            <a:r>
              <a:rPr lang="en-US" dirty="0" smtClean="0">
                <a:solidFill>
                  <a:prstClr val="black"/>
                </a:solidFill>
              </a:rPr>
              <a:t>IMS. </a:t>
            </a:r>
            <a:r>
              <a:rPr lang="en-US" dirty="0">
                <a:solidFill>
                  <a:prstClr val="black"/>
                </a:solidFill>
              </a:rPr>
              <a:t>When O2 is reduced, a strong main anion O2- is formed, which binds two protons and passes into water (each of the oxygen atoms adds two electrons and two protons and turns into a water molecule). The electron flux is coupled with the formed complexes I, III, and IV by a proton gradient.</a:t>
            </a:r>
            <a:endParaRPr lang="ru-RU" dirty="0">
              <a:solidFill>
                <a:prstClr val="black"/>
              </a:solidFill>
            </a:endParaRPr>
          </a:p>
        </p:txBody>
      </p:sp>
      <p:sp>
        <p:nvSpPr>
          <p:cNvPr id="6" name="Прямоугольник 5"/>
          <p:cNvSpPr/>
          <p:nvPr/>
        </p:nvSpPr>
        <p:spPr>
          <a:xfrm>
            <a:off x="2352279" y="332656"/>
            <a:ext cx="4057008" cy="369332"/>
          </a:xfrm>
          <a:prstGeom prst="rect">
            <a:avLst/>
          </a:prstGeom>
        </p:spPr>
        <p:txBody>
          <a:bodyPr wrap="none">
            <a:spAutoFit/>
          </a:bodyPr>
          <a:lstStyle/>
          <a:p>
            <a:r>
              <a:rPr lang="en-US" b="1" u="sng" dirty="0">
                <a:solidFill>
                  <a:srgbClr val="FF0000"/>
                </a:solidFill>
              </a:rPr>
              <a:t>Cytochrome c-oxidase, cytochromes a-a3</a:t>
            </a:r>
            <a:endParaRPr lang="ru-RU" b="1" u="sng" baseline="-25000" dirty="0">
              <a:solidFill>
                <a:srgbClr val="FF0000"/>
              </a:solidFill>
            </a:endParaRP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62096"/>
          <a:stretch/>
        </p:blipFill>
        <p:spPr bwMode="auto">
          <a:xfrm>
            <a:off x="1" y="4137407"/>
            <a:ext cx="346606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Скругленный прямоугольник 12"/>
          <p:cNvSpPr/>
          <p:nvPr/>
        </p:nvSpPr>
        <p:spPr>
          <a:xfrm>
            <a:off x="1763690" y="4137407"/>
            <a:ext cx="936104"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dirty="0" smtClean="0">
                <a:solidFill>
                  <a:prstClr val="black"/>
                </a:solidFill>
              </a:rPr>
              <a:t>(</a:t>
            </a:r>
            <a:r>
              <a:rPr lang="en-US" dirty="0" smtClean="0">
                <a:solidFill>
                  <a:prstClr val="black"/>
                </a:solidFill>
              </a:rPr>
              <a:t>Cu-A, Cu-B)</a:t>
            </a:r>
          </a:p>
          <a:p>
            <a:pPr algn="ctr"/>
            <a:r>
              <a:rPr lang="en-US" dirty="0" err="1" smtClean="0">
                <a:solidFill>
                  <a:prstClr val="black"/>
                </a:solidFill>
              </a:rPr>
              <a:t>Cyt</a:t>
            </a:r>
            <a:r>
              <a:rPr lang="en-US" dirty="0" smtClean="0">
                <a:solidFill>
                  <a:prstClr val="black"/>
                </a:solidFill>
              </a:rPr>
              <a:t>  a/a</a:t>
            </a:r>
            <a:r>
              <a:rPr lang="en-US" baseline="-25000" dirty="0" smtClean="0">
                <a:solidFill>
                  <a:prstClr val="black"/>
                </a:solidFill>
              </a:rPr>
              <a:t>3</a:t>
            </a:r>
            <a:endParaRPr lang="ru-RU" baseline="-25000" dirty="0">
              <a:solidFill>
                <a:prstClr val="black"/>
              </a:solidFill>
            </a:endParaRPr>
          </a:p>
        </p:txBody>
      </p:sp>
      <p:sp>
        <p:nvSpPr>
          <p:cNvPr id="15" name="Овал 14"/>
          <p:cNvSpPr/>
          <p:nvPr/>
        </p:nvSpPr>
        <p:spPr>
          <a:xfrm>
            <a:off x="772600" y="3766633"/>
            <a:ext cx="1008112" cy="44473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c</a:t>
            </a:r>
            <a:endParaRPr lang="ru-RU" dirty="0">
              <a:solidFill>
                <a:prstClr val="black"/>
              </a:solidFill>
            </a:endParaRPr>
          </a:p>
        </p:txBody>
      </p:sp>
      <p:sp>
        <p:nvSpPr>
          <p:cNvPr id="18" name="Прямоугольник 17"/>
          <p:cNvSpPr/>
          <p:nvPr/>
        </p:nvSpPr>
        <p:spPr>
          <a:xfrm>
            <a:off x="2423661" y="3501008"/>
            <a:ext cx="552267" cy="369332"/>
          </a:xfrm>
          <a:prstGeom prst="rect">
            <a:avLst/>
          </a:prstGeom>
        </p:spPr>
        <p:txBody>
          <a:bodyPr wrap="none">
            <a:spAutoFit/>
          </a:bodyPr>
          <a:lstStyle/>
          <a:p>
            <a:r>
              <a:rPr lang="ru-RU" spc="-50" dirty="0" smtClean="0">
                <a:solidFill>
                  <a:prstClr val="black"/>
                </a:solidFill>
              </a:rPr>
              <a:t>2Н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020" y="3708301"/>
            <a:ext cx="1487487" cy="25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158" y="5528007"/>
            <a:ext cx="1077539" cy="369332"/>
          </a:xfrm>
          <a:prstGeom prst="rect">
            <a:avLst/>
          </a:prstGeom>
          <a:noFill/>
        </p:spPr>
        <p:txBody>
          <a:bodyPr wrap="none" rtlCol="0">
            <a:spAutoFit/>
          </a:bodyPr>
          <a:lstStyle/>
          <a:p>
            <a:r>
              <a:rPr lang="en-US" dirty="0" smtClean="0">
                <a:solidFill>
                  <a:prstClr val="black"/>
                </a:solidFill>
              </a:rPr>
              <a:t>½ O</a:t>
            </a:r>
            <a:r>
              <a:rPr lang="en-US" baseline="-25000" dirty="0" smtClean="0">
                <a:solidFill>
                  <a:prstClr val="black"/>
                </a:solidFill>
              </a:rPr>
              <a:t>2</a:t>
            </a:r>
            <a:r>
              <a:rPr lang="en-US" dirty="0" smtClean="0">
                <a:solidFill>
                  <a:prstClr val="black"/>
                </a:solidFill>
              </a:rPr>
              <a:t> + 1e</a:t>
            </a:r>
            <a:endParaRPr lang="ru-RU" dirty="0">
              <a:solidFill>
                <a:prstClr val="black"/>
              </a:solidFill>
            </a:endParaRPr>
          </a:p>
        </p:txBody>
      </p:sp>
      <p:sp>
        <p:nvSpPr>
          <p:cNvPr id="25" name="TextBox 24"/>
          <p:cNvSpPr txBox="1"/>
          <p:nvPr/>
        </p:nvSpPr>
        <p:spPr>
          <a:xfrm>
            <a:off x="1269642" y="6309320"/>
            <a:ext cx="494046" cy="400110"/>
          </a:xfrm>
          <a:prstGeom prst="rect">
            <a:avLst/>
          </a:prstGeom>
          <a:noFill/>
        </p:spPr>
        <p:txBody>
          <a:bodyPr wrap="none" rtlCol="0">
            <a:spAutoFit/>
          </a:bodyPr>
          <a:lstStyle/>
          <a:p>
            <a:r>
              <a:rPr lang="en-US" sz="2000" dirty="0" smtClean="0">
                <a:solidFill>
                  <a:prstClr val="black"/>
                </a:solidFill>
              </a:rPr>
              <a:t>O</a:t>
            </a:r>
            <a:r>
              <a:rPr lang="en-US" sz="2000" baseline="30000" dirty="0" smtClean="0">
                <a:solidFill>
                  <a:prstClr val="black"/>
                </a:solidFill>
              </a:rPr>
              <a:t>2-</a:t>
            </a:r>
            <a:endParaRPr lang="ru-RU" sz="2000" baseline="30000" dirty="0">
              <a:solidFill>
                <a:prstClr val="black"/>
              </a:solidFill>
            </a:endParaRPr>
          </a:p>
        </p:txBody>
      </p:sp>
      <p:sp>
        <p:nvSpPr>
          <p:cNvPr id="26" name="Прямоугольник 25"/>
          <p:cNvSpPr/>
          <p:nvPr/>
        </p:nvSpPr>
        <p:spPr>
          <a:xfrm>
            <a:off x="1226785" y="5822969"/>
            <a:ext cx="552267" cy="369332"/>
          </a:xfrm>
          <a:prstGeom prst="rect">
            <a:avLst/>
          </a:prstGeom>
        </p:spPr>
        <p:txBody>
          <a:bodyPr wrap="none">
            <a:spAutoFit/>
          </a:bodyPr>
          <a:lstStyle/>
          <a:p>
            <a:r>
              <a:rPr lang="ru-RU" spc="-50" dirty="0" smtClean="0">
                <a:solidFill>
                  <a:prstClr val="black"/>
                </a:solidFill>
              </a:rPr>
              <a:t>2Н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sp>
        <p:nvSpPr>
          <p:cNvPr id="9" name="TextBox 8"/>
          <p:cNvSpPr txBox="1"/>
          <p:nvPr/>
        </p:nvSpPr>
        <p:spPr>
          <a:xfrm>
            <a:off x="1346461" y="6023649"/>
            <a:ext cx="312906" cy="400110"/>
          </a:xfrm>
          <a:prstGeom prst="rect">
            <a:avLst/>
          </a:prstGeom>
          <a:noFill/>
        </p:spPr>
        <p:txBody>
          <a:bodyPr wrap="none" rtlCol="0">
            <a:spAutoFit/>
          </a:bodyPr>
          <a:lstStyle/>
          <a:p>
            <a:r>
              <a:rPr lang="en-US" sz="2000" dirty="0" smtClean="0">
                <a:solidFill>
                  <a:prstClr val="black"/>
                </a:solidFill>
              </a:rPr>
              <a:t>+</a:t>
            </a:r>
            <a:endParaRPr lang="ru-RU" sz="2000" dirty="0">
              <a:solidFill>
                <a:prstClr val="black"/>
              </a:solidFill>
            </a:endParaRPr>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274" t="38755" r="9803" b="24601"/>
          <a:stretch/>
        </p:blipFill>
        <p:spPr bwMode="auto">
          <a:xfrm>
            <a:off x="2503257" y="5978431"/>
            <a:ext cx="945336" cy="42775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Прямая со стрелкой 10"/>
          <p:cNvCxnSpPr>
            <a:stCxn id="7" idx="2"/>
          </p:cNvCxnSpPr>
          <p:nvPr/>
        </p:nvCxnSpPr>
        <p:spPr>
          <a:xfrm>
            <a:off x="565928" y="5897339"/>
            <a:ext cx="703712" cy="508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Полилиния 18"/>
          <p:cNvSpPr/>
          <p:nvPr/>
        </p:nvSpPr>
        <p:spPr>
          <a:xfrm>
            <a:off x="4808068" y="3095438"/>
            <a:ext cx="876300" cy="190500"/>
          </a:xfrm>
          <a:custGeom>
            <a:avLst/>
            <a:gdLst>
              <a:gd name="connsiteX0" fmla="*/ 0 w 876300"/>
              <a:gd name="connsiteY0" fmla="*/ 190500 h 190500"/>
              <a:gd name="connsiteX1" fmla="*/ 63500 w 876300"/>
              <a:gd name="connsiteY1" fmla="*/ 139700 h 190500"/>
              <a:gd name="connsiteX2" fmla="*/ 101600 w 876300"/>
              <a:gd name="connsiteY2" fmla="*/ 127000 h 190500"/>
              <a:gd name="connsiteX3" fmla="*/ 127000 w 876300"/>
              <a:gd name="connsiteY3" fmla="*/ 88900 h 190500"/>
              <a:gd name="connsiteX4" fmla="*/ 203200 w 876300"/>
              <a:gd name="connsiteY4" fmla="*/ 63500 h 190500"/>
              <a:gd name="connsiteX5" fmla="*/ 228600 w 876300"/>
              <a:gd name="connsiteY5" fmla="*/ 25400 h 190500"/>
              <a:gd name="connsiteX6" fmla="*/ 279400 w 876300"/>
              <a:gd name="connsiteY6" fmla="*/ 12700 h 190500"/>
              <a:gd name="connsiteX7" fmla="*/ 317500 w 876300"/>
              <a:gd name="connsiteY7" fmla="*/ 0 h 190500"/>
              <a:gd name="connsiteX8" fmla="*/ 723900 w 876300"/>
              <a:gd name="connsiteY8" fmla="*/ 25400 h 190500"/>
              <a:gd name="connsiteX9" fmla="*/ 800100 w 876300"/>
              <a:gd name="connsiteY9" fmla="*/ 50800 h 190500"/>
              <a:gd name="connsiteX10" fmla="*/ 876300 w 876300"/>
              <a:gd name="connsiteY10" fmla="*/ 1016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300" h="190500">
                <a:moveTo>
                  <a:pt x="0" y="190500"/>
                </a:moveTo>
                <a:cubicBezTo>
                  <a:pt x="21167" y="173567"/>
                  <a:pt x="40514" y="154066"/>
                  <a:pt x="63500" y="139700"/>
                </a:cubicBezTo>
                <a:cubicBezTo>
                  <a:pt x="74852" y="132605"/>
                  <a:pt x="91147" y="135363"/>
                  <a:pt x="101600" y="127000"/>
                </a:cubicBezTo>
                <a:cubicBezTo>
                  <a:pt x="113519" y="117465"/>
                  <a:pt x="114057" y="96990"/>
                  <a:pt x="127000" y="88900"/>
                </a:cubicBezTo>
                <a:cubicBezTo>
                  <a:pt x="149704" y="74710"/>
                  <a:pt x="203200" y="63500"/>
                  <a:pt x="203200" y="63500"/>
                </a:cubicBezTo>
                <a:cubicBezTo>
                  <a:pt x="211667" y="50800"/>
                  <a:pt x="215900" y="33867"/>
                  <a:pt x="228600" y="25400"/>
                </a:cubicBezTo>
                <a:cubicBezTo>
                  <a:pt x="243123" y="15718"/>
                  <a:pt x="262617" y="17495"/>
                  <a:pt x="279400" y="12700"/>
                </a:cubicBezTo>
                <a:cubicBezTo>
                  <a:pt x="292272" y="9022"/>
                  <a:pt x="304800" y="4233"/>
                  <a:pt x="317500" y="0"/>
                </a:cubicBezTo>
                <a:cubicBezTo>
                  <a:pt x="394763" y="2862"/>
                  <a:pt x="602446" y="-7724"/>
                  <a:pt x="723900" y="25400"/>
                </a:cubicBezTo>
                <a:cubicBezTo>
                  <a:pt x="749731" y="32445"/>
                  <a:pt x="777823" y="35948"/>
                  <a:pt x="800100" y="50800"/>
                </a:cubicBezTo>
                <a:lnTo>
                  <a:pt x="876300" y="10160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5096177" y="2788624"/>
            <a:ext cx="300082" cy="369332"/>
          </a:xfrm>
          <a:prstGeom prst="rect">
            <a:avLst/>
          </a:prstGeom>
          <a:noFill/>
        </p:spPr>
        <p:txBody>
          <a:bodyPr wrap="none" rtlCol="0">
            <a:spAutoFit/>
          </a:bodyPr>
          <a:lstStyle/>
          <a:p>
            <a:r>
              <a:rPr lang="en-US" dirty="0" smtClean="0"/>
              <a:t>ē</a:t>
            </a:r>
            <a:endParaRPr lang="ru-RU" dirty="0"/>
          </a:p>
        </p:txBody>
      </p:sp>
    </p:spTree>
    <p:extLst>
      <p:ext uri="{BB962C8B-B14F-4D97-AF65-F5344CB8AC3E}">
        <p14:creationId xmlns:p14="http://schemas.microsoft.com/office/powerpoint/2010/main" val="4183751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7" y="44624"/>
            <a:ext cx="1264705" cy="369332"/>
          </a:xfrm>
          <a:prstGeom prst="rect">
            <a:avLst/>
          </a:prstGeom>
        </p:spPr>
        <p:txBody>
          <a:bodyPr wrap="none">
            <a:spAutoFit/>
          </a:bodyPr>
          <a:lstStyle/>
          <a:p>
            <a:r>
              <a:rPr lang="en-US" b="1" dirty="0">
                <a:solidFill>
                  <a:prstClr val="black"/>
                </a:solidFill>
              </a:rPr>
              <a:t>Complex </a:t>
            </a:r>
            <a:r>
              <a:rPr lang="en-US" b="1" dirty="0" smtClean="0">
                <a:solidFill>
                  <a:prstClr val="black"/>
                </a:solidFill>
              </a:rPr>
              <a:t>IV</a:t>
            </a:r>
            <a:endParaRPr lang="ru-RU" b="1" dirty="0">
              <a:solidFill>
                <a:prstClr val="black"/>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106" y="2541620"/>
            <a:ext cx="4332305" cy="12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980728"/>
            <a:ext cx="710184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69276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2111475" cy="584775"/>
          </a:xfrm>
          <a:prstGeom prst="rect">
            <a:avLst/>
          </a:prstGeom>
        </p:spPr>
        <p:txBody>
          <a:bodyPr wrap="none">
            <a:spAutoFit/>
          </a:bodyPr>
          <a:lstStyle/>
          <a:p>
            <a:r>
              <a:rPr lang="en-US" sz="3200" b="1" dirty="0">
                <a:solidFill>
                  <a:prstClr val="black"/>
                </a:solidFill>
              </a:rPr>
              <a:t>Complex IV</a:t>
            </a:r>
          </a:p>
        </p:txBody>
      </p:sp>
      <p:sp>
        <p:nvSpPr>
          <p:cNvPr id="3" name="Прямоугольник 2"/>
          <p:cNvSpPr/>
          <p:nvPr/>
        </p:nvSpPr>
        <p:spPr>
          <a:xfrm>
            <a:off x="-19229" y="476672"/>
            <a:ext cx="9144000" cy="523220"/>
          </a:xfrm>
          <a:prstGeom prst="rect">
            <a:avLst/>
          </a:prstGeom>
        </p:spPr>
        <p:txBody>
          <a:bodyPr wrap="square">
            <a:spAutoFit/>
          </a:bodyPr>
          <a:lstStyle/>
          <a:p>
            <a:pPr lvl="0" algn="ctr"/>
            <a:r>
              <a:rPr lang="en-US" sz="2800" b="1" u="sng" dirty="0">
                <a:solidFill>
                  <a:srgbClr val="FF0000"/>
                </a:solidFill>
              </a:rPr>
              <a:t>Cytochrome c-oxidase, cytochromes a-a3</a:t>
            </a:r>
            <a:endParaRPr lang="ru-RU" sz="2800" b="1" u="sng" baseline="-25000" dirty="0">
              <a:solidFill>
                <a:srgbClr val="FF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68" t="5761" r="25514" b="36431"/>
          <a:stretch/>
        </p:blipFill>
        <p:spPr bwMode="auto">
          <a:xfrm>
            <a:off x="0" y="1196752"/>
            <a:ext cx="261123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96752"/>
            <a:ext cx="572861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35790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63" y="6579925"/>
            <a:ext cx="9144000" cy="215444"/>
          </a:xfrm>
          <a:prstGeom prst="rect">
            <a:avLst/>
          </a:prstGeom>
        </p:spPr>
        <p:txBody>
          <a:bodyPr wrap="square">
            <a:spAutoFit/>
          </a:bodyPr>
          <a:lstStyle/>
          <a:p>
            <a:pPr algn="ctr"/>
            <a:r>
              <a:rPr lang="en-US" sz="800" dirty="0">
                <a:solidFill>
                  <a:prstClr val="black"/>
                </a:solidFill>
              </a:rPr>
              <a:t>http://childrenscience.ru/courses/cellularrespiration/assets/kdl2_pager.pdf</a:t>
            </a:r>
            <a:endParaRPr lang="ru-RU" sz="800"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8136904" cy="648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3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71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01111" y="116632"/>
            <a:ext cx="1203791" cy="369332"/>
          </a:xfrm>
          <a:prstGeom prst="rect">
            <a:avLst/>
          </a:prstGeom>
        </p:spPr>
        <p:txBody>
          <a:bodyPr wrap="none">
            <a:spAutoFit/>
          </a:bodyPr>
          <a:lstStyle/>
          <a:p>
            <a:r>
              <a:rPr lang="en-US" b="1" dirty="0">
                <a:solidFill>
                  <a:prstClr val="black"/>
                </a:solidFill>
              </a:rPr>
              <a:t>Complex </a:t>
            </a:r>
            <a:r>
              <a:rPr lang="en-US" b="1" dirty="0" smtClean="0">
                <a:solidFill>
                  <a:prstClr val="black"/>
                </a:solidFill>
              </a:rPr>
              <a:t>V</a:t>
            </a:r>
            <a:endParaRPr lang="ru-RU" b="1" dirty="0">
              <a:solidFill>
                <a:prstClr val="black"/>
              </a:solidFill>
            </a:endParaRPr>
          </a:p>
        </p:txBody>
      </p:sp>
      <p:sp>
        <p:nvSpPr>
          <p:cNvPr id="5" name="Прямоугольник 4"/>
          <p:cNvSpPr/>
          <p:nvPr/>
        </p:nvSpPr>
        <p:spPr>
          <a:xfrm>
            <a:off x="3714821" y="531332"/>
            <a:ext cx="1438664" cy="369332"/>
          </a:xfrm>
          <a:prstGeom prst="rect">
            <a:avLst/>
          </a:prstGeom>
        </p:spPr>
        <p:txBody>
          <a:bodyPr wrap="none">
            <a:spAutoFit/>
          </a:bodyPr>
          <a:lstStyle/>
          <a:p>
            <a:r>
              <a:rPr lang="en-US" b="1" u="sng" dirty="0">
                <a:solidFill>
                  <a:srgbClr val="FF0000"/>
                </a:solidFill>
              </a:rPr>
              <a:t>ATP synthase</a:t>
            </a:r>
            <a:endParaRPr lang="ru-RU" b="1" u="sng" dirty="0">
              <a:solidFill>
                <a:srgbClr val="FF0000"/>
              </a:solidFill>
            </a:endParaRP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r="62096"/>
          <a:stretch/>
        </p:blipFill>
        <p:spPr bwMode="auto">
          <a:xfrm>
            <a:off x="16024" y="1268760"/>
            <a:ext cx="346606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15" b="98381" l="2551" r="98980">
                        <a14:foregroundMark x1="77041" y1="38462" x2="77041" y2="38462"/>
                        <a14:foregroundMark x1="86224" y1="37652" x2="86224" y2="37652"/>
                        <a14:foregroundMark x1="23469" y1="36842" x2="23469" y2="36842"/>
                        <a14:backgroundMark x1="6633" y1="36842" x2="6633" y2="36842"/>
                      </a14:backgroundRemoval>
                    </a14:imgEffect>
                  </a14:imgLayer>
                </a14:imgProps>
              </a:ext>
              <a:ext uri="{28A0092B-C50C-407E-A947-70E740481C1C}">
                <a14:useLocalDpi xmlns:a14="http://schemas.microsoft.com/office/drawing/2010/main" val="0"/>
              </a:ext>
            </a:extLst>
          </a:blip>
          <a:srcRect/>
          <a:stretch>
            <a:fillRect/>
          </a:stretch>
        </p:blipFill>
        <p:spPr bwMode="auto">
          <a:xfrm rot="21438633">
            <a:off x="-156526" y="791341"/>
            <a:ext cx="3308976" cy="416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332" b="98504" l="6732" r="68187"/>
                    </a14:imgEffect>
                  </a14:imgLayer>
                </a14:imgProps>
              </a:ext>
              <a:ext uri="{28A0092B-C50C-407E-A947-70E740481C1C}">
                <a14:useLocalDpi xmlns:a14="http://schemas.microsoft.com/office/drawing/2010/main" val="0"/>
              </a:ext>
            </a:extLst>
          </a:blip>
          <a:srcRect l="6517" t="69905" r="31634"/>
          <a:stretch/>
        </p:blipFill>
        <p:spPr bwMode="auto">
          <a:xfrm>
            <a:off x="-377134" y="4710315"/>
            <a:ext cx="3056468" cy="6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35496" y="5036657"/>
            <a:ext cx="941283" cy="369332"/>
          </a:xfrm>
          <a:prstGeom prst="rect">
            <a:avLst/>
          </a:prstGeom>
        </p:spPr>
        <p:txBody>
          <a:bodyPr wrap="none">
            <a:spAutoFit/>
          </a:bodyPr>
          <a:lstStyle/>
          <a:p>
            <a:r>
              <a:rPr lang="ru-RU" dirty="0" smtClean="0">
                <a:solidFill>
                  <a:prstClr val="black"/>
                </a:solidFill>
              </a:rPr>
              <a:t>А</a:t>
            </a:r>
            <a:r>
              <a:rPr lang="en-GB" dirty="0" smtClean="0">
                <a:solidFill>
                  <a:prstClr val="black"/>
                </a:solidFill>
              </a:rPr>
              <a:t>TP</a:t>
            </a:r>
            <a:r>
              <a:rPr lang="ru-RU" dirty="0" smtClean="0">
                <a:solidFill>
                  <a:prstClr val="black"/>
                </a:solidFill>
              </a:rPr>
              <a:t> + </a:t>
            </a:r>
            <a:r>
              <a:rPr lang="en-GB" dirty="0" smtClean="0">
                <a:solidFill>
                  <a:prstClr val="black"/>
                </a:solidFill>
              </a:rPr>
              <a:t>Pi</a:t>
            </a:r>
            <a:endParaRPr lang="ru-RU" baseline="-25000" dirty="0">
              <a:solidFill>
                <a:prstClr val="black"/>
              </a:solidFill>
            </a:endParaRPr>
          </a:p>
        </p:txBody>
      </p:sp>
      <p:sp>
        <p:nvSpPr>
          <p:cNvPr id="14" name="Прямоугольник 13"/>
          <p:cNvSpPr/>
          <p:nvPr/>
        </p:nvSpPr>
        <p:spPr>
          <a:xfrm>
            <a:off x="1943849" y="5038287"/>
            <a:ext cx="534121" cy="369332"/>
          </a:xfrm>
          <a:prstGeom prst="rect">
            <a:avLst/>
          </a:prstGeom>
        </p:spPr>
        <p:txBody>
          <a:bodyPr wrap="none">
            <a:spAutoFit/>
          </a:bodyPr>
          <a:lstStyle/>
          <a:p>
            <a:r>
              <a:rPr lang="ru-RU" dirty="0" smtClean="0">
                <a:solidFill>
                  <a:prstClr val="black"/>
                </a:solidFill>
              </a:rPr>
              <a:t>АТ</a:t>
            </a:r>
            <a:r>
              <a:rPr lang="en-GB" dirty="0" smtClean="0">
                <a:solidFill>
                  <a:prstClr val="black"/>
                </a:solidFill>
              </a:rPr>
              <a:t>P</a:t>
            </a:r>
            <a:endParaRPr lang="ru-RU" baseline="-25000" dirty="0">
              <a:solidFill>
                <a:prstClr val="black"/>
              </a:solidFill>
            </a:endParaRPr>
          </a:p>
        </p:txBody>
      </p:sp>
      <p:pic>
        <p:nvPicPr>
          <p:cNvPr id="15" name="Picture 3"/>
          <p:cNvPicPr>
            <a:picLocks noChangeAspect="1" noChangeArrowheads="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17030" t="11852" r="50000" b="40829"/>
          <a:stretch/>
        </p:blipFill>
        <p:spPr bwMode="auto">
          <a:xfrm flipV="1">
            <a:off x="1224646" y="741576"/>
            <a:ext cx="732475" cy="213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67332" b="98504" l="6732" r="68187"/>
                    </a14:imgEffect>
                  </a14:imgLayer>
                </a14:imgProps>
              </a:ext>
              <a:ext uri="{28A0092B-C50C-407E-A947-70E740481C1C}">
                <a14:useLocalDpi xmlns:a14="http://schemas.microsoft.com/office/drawing/2010/main" val="0"/>
              </a:ext>
            </a:extLst>
          </a:blip>
          <a:srcRect l="6517" t="69905" r="31634"/>
          <a:stretch/>
        </p:blipFill>
        <p:spPr bwMode="auto">
          <a:xfrm flipV="1">
            <a:off x="-283964" y="1484784"/>
            <a:ext cx="278889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834352" y="836712"/>
            <a:ext cx="552267" cy="369332"/>
          </a:xfrm>
          <a:prstGeom prst="rect">
            <a:avLst/>
          </a:prstGeom>
        </p:spPr>
        <p:txBody>
          <a:bodyPr wrap="none">
            <a:spAutoFit/>
          </a:bodyPr>
          <a:lstStyle/>
          <a:p>
            <a:r>
              <a:rPr lang="ru-RU" spc="-50" smtClean="0">
                <a:solidFill>
                  <a:prstClr val="black"/>
                </a:solidFill>
              </a:rPr>
              <a:t>3Н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pic>
        <p:nvPicPr>
          <p:cNvPr id="2" name="Рисунок 1"/>
          <p:cNvPicPr>
            <a:picLocks noChangeAspect="1"/>
          </p:cNvPicPr>
          <p:nvPr/>
        </p:nvPicPr>
        <p:blipFill>
          <a:blip r:embed="rId8"/>
          <a:stretch>
            <a:fillRect/>
          </a:stretch>
        </p:blipFill>
        <p:spPr>
          <a:xfrm>
            <a:off x="4156517" y="2132856"/>
            <a:ext cx="4890161" cy="4317255"/>
          </a:xfrm>
          <a:prstGeom prst="rect">
            <a:avLst/>
          </a:prstGeom>
        </p:spPr>
      </p:pic>
    </p:spTree>
    <p:extLst>
      <p:ext uri="{BB962C8B-B14F-4D97-AF65-F5344CB8AC3E}">
        <p14:creationId xmlns:p14="http://schemas.microsoft.com/office/powerpoint/2010/main" val="11790714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75656" y="44624"/>
            <a:ext cx="6655469" cy="6655469"/>
          </a:xfrm>
          <a:prstGeom prst="rect">
            <a:avLst/>
          </a:prstGeom>
        </p:spPr>
      </p:pic>
    </p:spTree>
    <p:extLst>
      <p:ext uri="{BB962C8B-B14F-4D97-AF65-F5344CB8AC3E}">
        <p14:creationId xmlns:p14="http://schemas.microsoft.com/office/powerpoint/2010/main" val="4077919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2002471" cy="584775"/>
          </a:xfrm>
          <a:prstGeom prst="rect">
            <a:avLst/>
          </a:prstGeom>
        </p:spPr>
        <p:txBody>
          <a:bodyPr wrap="none">
            <a:spAutoFit/>
          </a:bodyPr>
          <a:lstStyle/>
          <a:p>
            <a:r>
              <a:rPr lang="en-US" sz="3200" b="1" dirty="0">
                <a:solidFill>
                  <a:prstClr val="black"/>
                </a:solidFill>
              </a:rPr>
              <a:t>Complex </a:t>
            </a:r>
            <a:r>
              <a:rPr lang="en-US" sz="3200" b="1" dirty="0" smtClean="0">
                <a:solidFill>
                  <a:prstClr val="black"/>
                </a:solidFill>
              </a:rPr>
              <a:t>V</a:t>
            </a:r>
            <a:endParaRPr lang="en-US" sz="3200" b="1" dirty="0">
              <a:solidFill>
                <a:prstClr val="black"/>
              </a:solidFill>
            </a:endParaRPr>
          </a:p>
        </p:txBody>
      </p:sp>
      <p:sp>
        <p:nvSpPr>
          <p:cNvPr id="3" name="Прямоугольник 2"/>
          <p:cNvSpPr/>
          <p:nvPr/>
        </p:nvSpPr>
        <p:spPr>
          <a:xfrm>
            <a:off x="-19229" y="476672"/>
            <a:ext cx="9144000" cy="523220"/>
          </a:xfrm>
          <a:prstGeom prst="rect">
            <a:avLst/>
          </a:prstGeom>
        </p:spPr>
        <p:txBody>
          <a:bodyPr wrap="square">
            <a:spAutoFit/>
          </a:bodyPr>
          <a:lstStyle/>
          <a:p>
            <a:pPr algn="ctr"/>
            <a:r>
              <a:rPr lang="en-US" sz="2800" b="1" u="sng" dirty="0">
                <a:solidFill>
                  <a:srgbClr val="FF0000"/>
                </a:solidFill>
              </a:rPr>
              <a:t>ATP synthase</a:t>
            </a:r>
            <a:endParaRPr lang="ru-RU" sz="2800" b="1" dirty="0" smtClean="0">
              <a:solidFill>
                <a:srgbClr val="00B050"/>
              </a:solidFill>
            </a:endParaRPr>
          </a:p>
        </p:txBody>
      </p:sp>
      <p:sp>
        <p:nvSpPr>
          <p:cNvPr id="5" name="Прямоугольник 4"/>
          <p:cNvSpPr/>
          <p:nvPr/>
        </p:nvSpPr>
        <p:spPr>
          <a:xfrm>
            <a:off x="3707908" y="1268760"/>
            <a:ext cx="5469546" cy="4401205"/>
          </a:xfrm>
          <a:prstGeom prst="rect">
            <a:avLst/>
          </a:prstGeom>
        </p:spPr>
        <p:txBody>
          <a:bodyPr wrap="square">
            <a:spAutoFit/>
          </a:bodyPr>
          <a:lstStyle/>
          <a:p>
            <a:r>
              <a:rPr lang="en-US" sz="2000" dirty="0">
                <a:solidFill>
                  <a:prstClr val="black"/>
                </a:solidFill>
              </a:rPr>
              <a:t>F1 is the catalytic part of the enzyme.</a:t>
            </a:r>
          </a:p>
          <a:p>
            <a:endParaRPr lang="en-US" sz="2000" dirty="0">
              <a:solidFill>
                <a:prstClr val="black"/>
              </a:solidFill>
            </a:endParaRPr>
          </a:p>
          <a:p>
            <a:r>
              <a:rPr lang="en-US" sz="2000" dirty="0">
                <a:solidFill>
                  <a:prstClr val="black"/>
                </a:solidFill>
              </a:rPr>
              <a:t>Fragment (</a:t>
            </a:r>
            <a:r>
              <a:rPr lang="en-US" sz="2000" dirty="0" err="1">
                <a:solidFill>
                  <a:prstClr val="black"/>
                </a:solidFill>
              </a:rPr>
              <a:t>oligomycin</a:t>
            </a:r>
            <a:r>
              <a:rPr lang="en-US" sz="2000" dirty="0">
                <a:solidFill>
                  <a:prstClr val="black"/>
                </a:solidFill>
              </a:rPr>
              <a:t>-sensitive)</a:t>
            </a:r>
          </a:p>
          <a:p>
            <a:r>
              <a:rPr lang="en-US" sz="2000" dirty="0">
                <a:solidFill>
                  <a:prstClr val="black"/>
                </a:solidFill>
              </a:rPr>
              <a:t>is a proton channel, its function is channel-forming, through which the protons of hydrogen pumped out to the outside rush into the matrix.</a:t>
            </a:r>
          </a:p>
          <a:p>
            <a:endParaRPr lang="en-US" sz="2000" dirty="0">
              <a:solidFill>
                <a:prstClr val="black"/>
              </a:solidFill>
            </a:endParaRPr>
          </a:p>
          <a:p>
            <a:r>
              <a:rPr lang="en-US" sz="2000" dirty="0">
                <a:solidFill>
                  <a:prstClr val="black"/>
                </a:solidFill>
              </a:rPr>
              <a:t>When protons move, the F1-fragment is activated, which catalyzes the reaction of ATP synthesis from ADP and inorganic phosphate (catalytic function).</a:t>
            </a:r>
          </a:p>
          <a:p>
            <a:endParaRPr lang="en-US" sz="2000" dirty="0">
              <a:solidFill>
                <a:prstClr val="black"/>
              </a:solidFill>
            </a:endParaRPr>
          </a:p>
          <a:p>
            <a:endParaRPr lang="en-US" sz="2000" dirty="0">
              <a:solidFill>
                <a:prstClr val="black"/>
              </a:solidFill>
            </a:endParaRPr>
          </a:p>
          <a:p>
            <a:r>
              <a:rPr lang="en-US" sz="2000" dirty="0">
                <a:solidFill>
                  <a:prstClr val="black"/>
                </a:solidFill>
              </a:rPr>
              <a:t>40% of the energy goes to the synthesis of ATP,</a:t>
            </a:r>
          </a:p>
          <a:p>
            <a:r>
              <a:rPr lang="en-US" sz="2000" dirty="0">
                <a:solidFill>
                  <a:prstClr val="black"/>
                </a:solidFill>
              </a:rPr>
              <a:t>60% is released as heat.</a:t>
            </a:r>
            <a:endParaRPr lang="ru-RU" sz="2000" dirty="0">
              <a:solidFill>
                <a:prstClr val="black"/>
              </a:solidFill>
            </a:endParaRPr>
          </a:p>
        </p:txBody>
      </p:sp>
      <p:sp>
        <p:nvSpPr>
          <p:cNvPr id="2" name="Прямоугольник 1"/>
          <p:cNvSpPr/>
          <p:nvPr/>
        </p:nvSpPr>
        <p:spPr>
          <a:xfrm>
            <a:off x="1979712" y="4941168"/>
            <a:ext cx="407484" cy="369332"/>
          </a:xfrm>
          <a:prstGeom prst="rect">
            <a:avLst/>
          </a:prstGeom>
        </p:spPr>
        <p:txBody>
          <a:bodyPr wrap="none">
            <a:spAutoFit/>
          </a:bodyPr>
          <a:lstStyle/>
          <a:p>
            <a:r>
              <a:rPr lang="en-US" dirty="0"/>
              <a:t>F1</a:t>
            </a:r>
            <a:endParaRPr lang="ru-RU" dirty="0"/>
          </a:p>
        </p:txBody>
      </p:sp>
      <p:sp>
        <p:nvSpPr>
          <p:cNvPr id="4" name="Прямоугольник 3"/>
          <p:cNvSpPr/>
          <p:nvPr/>
        </p:nvSpPr>
        <p:spPr>
          <a:xfrm>
            <a:off x="1979712" y="1556792"/>
            <a:ext cx="433132" cy="400110"/>
          </a:xfrm>
          <a:prstGeom prst="rect">
            <a:avLst/>
          </a:prstGeom>
        </p:spPr>
        <p:txBody>
          <a:bodyPr wrap="none">
            <a:spAutoFit/>
          </a:bodyPr>
          <a:lstStyle/>
          <a:p>
            <a:r>
              <a:rPr lang="ru-RU" sz="2000" dirty="0">
                <a:solidFill>
                  <a:prstClr val="black"/>
                </a:solidFill>
              </a:rPr>
              <a:t>F0</a:t>
            </a:r>
            <a:endParaRPr lang="ru-RU" dirty="0"/>
          </a:p>
        </p:txBody>
      </p:sp>
      <p:pic>
        <p:nvPicPr>
          <p:cNvPr id="9" name="Рисунок 8"/>
          <p:cNvPicPr>
            <a:picLocks noChangeAspect="1"/>
          </p:cNvPicPr>
          <p:nvPr/>
        </p:nvPicPr>
        <p:blipFill>
          <a:blip r:embed="rId2"/>
          <a:stretch>
            <a:fillRect/>
          </a:stretch>
        </p:blipFill>
        <p:spPr>
          <a:xfrm>
            <a:off x="467544" y="1124744"/>
            <a:ext cx="2894693" cy="5053652"/>
          </a:xfrm>
          <a:prstGeom prst="rect">
            <a:avLst/>
          </a:prstGeom>
        </p:spPr>
      </p:pic>
    </p:spTree>
    <p:extLst>
      <p:ext uri="{BB962C8B-B14F-4D97-AF65-F5344CB8AC3E}">
        <p14:creationId xmlns:p14="http://schemas.microsoft.com/office/powerpoint/2010/main" val="266835790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91680" y="404664"/>
            <a:ext cx="6048672" cy="5915442"/>
          </a:xfrm>
          <a:prstGeom prst="rect">
            <a:avLst/>
          </a:prstGeom>
        </p:spPr>
      </p:pic>
    </p:spTree>
    <p:extLst>
      <p:ext uri="{BB962C8B-B14F-4D97-AF65-F5344CB8AC3E}">
        <p14:creationId xmlns:p14="http://schemas.microsoft.com/office/powerpoint/2010/main" val="1476418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16632"/>
            <a:ext cx="8229600" cy="1143000"/>
          </a:xfrm>
        </p:spPr>
        <p:txBody>
          <a:bodyPr/>
          <a:lstStyle/>
          <a:p>
            <a:r>
              <a:rPr lang="en-US" altLang="ru-RU" sz="3600" b="1" dirty="0" smtClean="0"/>
              <a:t>Electron transport </a:t>
            </a:r>
            <a:r>
              <a:rPr lang="en-US" altLang="ru-RU" sz="3600" b="1" dirty="0"/>
              <a:t>chain importance</a:t>
            </a:r>
            <a:endParaRPr lang="ru-RU" altLang="ru-RU" sz="3600" dirty="0" smtClean="0"/>
          </a:p>
        </p:txBody>
      </p:sp>
      <p:sp>
        <p:nvSpPr>
          <p:cNvPr id="19459" name="Rectangle 3"/>
          <p:cNvSpPr>
            <a:spLocks noGrp="1" noChangeArrowheads="1"/>
          </p:cNvSpPr>
          <p:nvPr>
            <p:ph idx="1"/>
          </p:nvPr>
        </p:nvSpPr>
        <p:spPr>
          <a:xfrm>
            <a:off x="0" y="1196981"/>
            <a:ext cx="9144000" cy="4176241"/>
          </a:xfrm>
        </p:spPr>
        <p:txBody>
          <a:bodyPr/>
          <a:lstStyle/>
          <a:p>
            <a:pPr>
              <a:lnSpc>
                <a:spcPct val="90000"/>
              </a:lnSpc>
            </a:pPr>
            <a:r>
              <a:rPr lang="en-US" altLang="ru-RU" b="1" dirty="0"/>
              <a:t>generation and storage (accumulation in the form of ATP) of energy</a:t>
            </a:r>
          </a:p>
          <a:p>
            <a:pPr>
              <a:lnSpc>
                <a:spcPct val="90000"/>
              </a:lnSpc>
            </a:pPr>
            <a:endParaRPr lang="en-US" altLang="ru-RU" b="1" dirty="0"/>
          </a:p>
          <a:p>
            <a:pPr>
              <a:lnSpc>
                <a:spcPct val="90000"/>
              </a:lnSpc>
            </a:pPr>
            <a:r>
              <a:rPr lang="en-US" altLang="ru-RU" b="1" dirty="0"/>
              <a:t>ROS generation </a:t>
            </a:r>
            <a:r>
              <a:rPr lang="en-US" altLang="ru-RU" dirty="0"/>
              <a:t>(regulatory functions - transmission of growth signals, activation of uncoupling proteins, activation of </a:t>
            </a:r>
            <a:r>
              <a:rPr lang="en-US" altLang="ru-RU" dirty="0" err="1"/>
              <a:t>mtDNA</a:t>
            </a:r>
            <a:r>
              <a:rPr lang="en-US" altLang="ru-RU" dirty="0"/>
              <a:t> replication; pathological functions - oxidation of lipids and proteins, damage to </a:t>
            </a:r>
            <a:r>
              <a:rPr lang="en-US" altLang="ru-RU" dirty="0" err="1"/>
              <a:t>mtDNA</a:t>
            </a:r>
            <a:r>
              <a:rPr lang="en-US" altLang="ru-RU" dirty="0"/>
              <a:t>)</a:t>
            </a:r>
            <a:endParaRPr lang="ru-RU" altLang="ru-RU"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900392" cy="110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7819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1555"/>
            <a:ext cx="9144000" cy="1143000"/>
          </a:xfrm>
        </p:spPr>
        <p:txBody>
          <a:bodyPr>
            <a:normAutofit/>
          </a:bodyPr>
          <a:lstStyle/>
          <a:p>
            <a:r>
              <a:rPr lang="en-US" altLang="ru-RU" sz="3600" b="1" dirty="0" smtClean="0"/>
              <a:t>ETC activators </a:t>
            </a:r>
            <a:r>
              <a:rPr lang="en-US" altLang="ru-RU" sz="3600" b="1" dirty="0"/>
              <a:t>and blockers (inhibitors)</a:t>
            </a:r>
            <a:endParaRPr lang="ru-RU" altLang="ru-RU" sz="3600" dirty="0" smtClean="0"/>
          </a:p>
        </p:txBody>
      </p:sp>
      <p:graphicFrame>
        <p:nvGraphicFramePr>
          <p:cNvPr id="6" name="Таблица 5"/>
          <p:cNvGraphicFramePr>
            <a:graphicFrameLocks noGrp="1"/>
          </p:cNvGraphicFramePr>
          <p:nvPr>
            <p:extLst>
              <p:ext uri="{D42A27DB-BD31-4B8C-83A1-F6EECF244321}">
                <p14:modId xmlns:p14="http://schemas.microsoft.com/office/powerpoint/2010/main" val="2102116457"/>
              </p:ext>
            </p:extLst>
          </p:nvPr>
        </p:nvGraphicFramePr>
        <p:xfrm>
          <a:off x="107504" y="1124744"/>
          <a:ext cx="8856984" cy="5760720"/>
        </p:xfrm>
        <a:graphic>
          <a:graphicData uri="http://schemas.openxmlformats.org/drawingml/2006/table">
            <a:tbl>
              <a:tblPr firstRow="1" firstCol="1" bandRow="1">
                <a:tableStyleId>{5202B0CA-FC54-4496-8BCA-5EF66A818D29}</a:tableStyleId>
              </a:tblPr>
              <a:tblGrid>
                <a:gridCol w="2895553">
                  <a:extLst>
                    <a:ext uri="{9D8B030D-6E8A-4147-A177-3AD203B41FA5}">
                      <a16:colId xmlns:a16="http://schemas.microsoft.com/office/drawing/2014/main" xmlns="" val="20000"/>
                    </a:ext>
                  </a:extLst>
                </a:gridCol>
                <a:gridCol w="2793079">
                  <a:extLst>
                    <a:ext uri="{9D8B030D-6E8A-4147-A177-3AD203B41FA5}">
                      <a16:colId xmlns:a16="http://schemas.microsoft.com/office/drawing/2014/main" xmlns="" val="20001"/>
                    </a:ext>
                  </a:extLst>
                </a:gridCol>
                <a:gridCol w="3168352">
                  <a:extLst>
                    <a:ext uri="{9D8B030D-6E8A-4147-A177-3AD203B41FA5}">
                      <a16:colId xmlns:a16="http://schemas.microsoft.com/office/drawing/2014/main" xmlns="" val="20002"/>
                    </a:ext>
                  </a:extLst>
                </a:gridCol>
              </a:tblGrid>
              <a:tr h="0">
                <a:tc>
                  <a:txBody>
                    <a:bodyPr/>
                    <a:lstStyle/>
                    <a:p>
                      <a:pPr algn="ctr">
                        <a:spcAft>
                          <a:spcPts val="0"/>
                        </a:spcAft>
                      </a:pPr>
                      <a:r>
                        <a:rPr lang="ru-RU" sz="1800" dirty="0" smtClean="0">
                          <a:effectLst/>
                        </a:rPr>
                        <a:t>Е</a:t>
                      </a:r>
                      <a:r>
                        <a:rPr lang="ru-RU" sz="1800" baseline="0" dirty="0" smtClean="0">
                          <a:effectLst/>
                        </a:rPr>
                        <a:t> </a:t>
                      </a:r>
                      <a:r>
                        <a:rPr lang="en-GB" sz="1800" baseline="0" dirty="0" smtClean="0">
                          <a:effectLst/>
                        </a:rPr>
                        <a:t>complexes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smtClean="0">
                          <a:effectLst/>
                        </a:rPr>
                        <a:t>Activators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spcAft>
                          <a:spcPts val="0"/>
                        </a:spcAft>
                      </a:pPr>
                      <a:r>
                        <a:rPr lang="en-GB" sz="1800" dirty="0" smtClean="0">
                          <a:effectLst/>
                        </a:rPr>
                        <a:t>Inhibitors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xmlns="" val="10000"/>
                  </a:ext>
                </a:extLst>
              </a:tr>
              <a:tr h="0">
                <a:tc>
                  <a:txBody>
                    <a:bodyPr/>
                    <a:lstStyle/>
                    <a:p>
                      <a:pPr algn="ctr">
                        <a:spcAft>
                          <a:spcPts val="0"/>
                        </a:spcAft>
                      </a:pPr>
                      <a:r>
                        <a:rPr lang="en-GB" sz="2400" dirty="0" smtClean="0">
                          <a:effectLst/>
                        </a:rPr>
                        <a:t>ETC in whole</a:t>
                      </a:r>
                      <a:endParaRPr lang="ru-RU" sz="20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US" sz="2800" b="1" dirty="0" smtClean="0">
                          <a:solidFill>
                            <a:srgbClr val="FF0000"/>
                          </a:solidFill>
                          <a:effectLst/>
                        </a:rPr>
                        <a:t>ADP ("respiratory control")</a:t>
                      </a:r>
                    </a:p>
                    <a:p>
                      <a:pPr algn="ctr">
                        <a:spcAft>
                          <a:spcPts val="0"/>
                        </a:spcAft>
                      </a:pPr>
                      <a:r>
                        <a:rPr lang="en-US" sz="2800" b="1" dirty="0" smtClean="0">
                          <a:solidFill>
                            <a:srgbClr val="FF0000"/>
                          </a:solidFill>
                          <a:effectLst/>
                        </a:rPr>
                        <a:t>Hormones adrenaline, glucagon</a:t>
                      </a:r>
                      <a:endParaRPr lang="ru-RU" sz="2800" b="1"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US" sz="2800" b="1" dirty="0" smtClean="0">
                          <a:solidFill>
                            <a:srgbClr val="0000FF"/>
                          </a:solidFill>
                          <a:effectLst/>
                        </a:rPr>
                        <a:t>ATP </a:t>
                      </a:r>
                      <a:r>
                        <a:rPr lang="en-US" sz="2800" b="1" dirty="0" smtClean="0">
                          <a:solidFill>
                            <a:srgbClr val="0000FF"/>
                          </a:solidFill>
                          <a:effectLst/>
                        </a:rPr>
                        <a:t>(according to the principle of "negative feedback")</a:t>
                      </a:r>
                      <a:endParaRPr lang="ru-RU" sz="1800" b="0" dirty="0" smtClean="0">
                        <a:solidFill>
                          <a:srgbClr val="0000FF"/>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1"/>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 </a:t>
                      </a:r>
                      <a:endParaRPr lang="ru-RU" sz="2000" dirty="0" smtClean="0">
                        <a:effectLst/>
                      </a:endParaRPr>
                    </a:p>
                    <a:p>
                      <a:pPr algn="ctr">
                        <a:spcAft>
                          <a:spcPts val="0"/>
                        </a:spcAft>
                      </a:pPr>
                      <a:r>
                        <a:rPr lang="ru-RU" sz="2000" dirty="0" smtClean="0">
                          <a:effectLst/>
                        </a:rPr>
                        <a:t>(</a:t>
                      </a:r>
                      <a:r>
                        <a:rPr lang="en-US" sz="2000" dirty="0" smtClean="0">
                          <a:effectLst/>
                        </a:rPr>
                        <a:t>N</a:t>
                      </a:r>
                      <a:r>
                        <a:rPr lang="ru-RU" sz="2000" dirty="0" smtClean="0">
                          <a:effectLst/>
                        </a:rPr>
                        <a:t>А</a:t>
                      </a:r>
                      <a:r>
                        <a:rPr lang="en-GB" sz="2000" dirty="0" smtClean="0">
                          <a:effectLst/>
                        </a:rPr>
                        <a:t>D</a:t>
                      </a:r>
                      <a:r>
                        <a:rPr lang="ru-RU" sz="2000" dirty="0" smtClean="0">
                          <a:effectLst/>
                        </a:rPr>
                        <a:t>Н-</a:t>
                      </a:r>
                      <a:r>
                        <a:rPr lang="en-GB" sz="2000" dirty="0" smtClean="0">
                          <a:effectLst/>
                        </a:rPr>
                        <a:t>DH</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smtClean="0">
                          <a:effectLst/>
                        </a:rPr>
                        <a:t>barbiturates, rotenone</a:t>
                      </a:r>
                      <a:r>
                        <a:rPr lang="ru-RU" sz="2000" dirty="0">
                          <a:effectLst/>
                        </a:rPr>
                        <a:t> </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II </a:t>
                      </a:r>
                      <a:endParaRPr lang="ru-RU" sz="2000" dirty="0" smtClean="0">
                        <a:effectLst/>
                      </a:endParaRPr>
                    </a:p>
                    <a:p>
                      <a:pPr algn="ctr">
                        <a:spcAft>
                          <a:spcPts val="0"/>
                        </a:spcAft>
                      </a:pPr>
                      <a:r>
                        <a:rPr lang="ru-RU" sz="2000" dirty="0" smtClean="0">
                          <a:effectLst/>
                        </a:rPr>
                        <a:t>(</a:t>
                      </a:r>
                      <a:r>
                        <a:rPr lang="en-GB" sz="2000" dirty="0" smtClean="0">
                          <a:effectLst/>
                        </a:rPr>
                        <a:t>succinate DH</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a:effectLst/>
                        </a:rPr>
                        <a:t> </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smtClean="0">
                          <a:effectLst/>
                        </a:rPr>
                        <a:t>malonate, </a:t>
                      </a:r>
                      <a:r>
                        <a:rPr lang="en-US" sz="2000" dirty="0" err="1" smtClean="0">
                          <a:effectLst/>
                        </a:rPr>
                        <a:t>carboxin</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III </a:t>
                      </a:r>
                      <a:endParaRPr lang="ru-RU" sz="2000" dirty="0" smtClean="0">
                        <a:effectLst/>
                      </a:endParaRPr>
                    </a:p>
                    <a:p>
                      <a:pPr algn="ctr">
                        <a:spcAft>
                          <a:spcPts val="0"/>
                        </a:spcAft>
                      </a:pPr>
                      <a:r>
                        <a:rPr lang="ru-RU" sz="2000" dirty="0" smtClean="0">
                          <a:effectLst/>
                        </a:rPr>
                        <a:t>(</a:t>
                      </a:r>
                      <a:r>
                        <a:rPr lang="en-US" sz="2000" dirty="0" err="1" smtClean="0">
                          <a:effectLst/>
                        </a:rPr>
                        <a:t>ubiquinol</a:t>
                      </a:r>
                      <a:r>
                        <a:rPr lang="en-US" sz="2000" dirty="0" smtClean="0">
                          <a:effectLst/>
                        </a:rPr>
                        <a:t>-DH</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a:effectLst/>
                        </a:rPr>
                        <a:t> </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err="1" smtClean="0">
                          <a:effectLst/>
                        </a:rPr>
                        <a:t>antimycin</a:t>
                      </a:r>
                      <a:r>
                        <a:rPr lang="en-US" sz="2000" dirty="0" smtClean="0">
                          <a:effectLst/>
                        </a:rPr>
                        <a:t> A, </a:t>
                      </a:r>
                      <a:r>
                        <a:rPr lang="en-US" sz="2000" dirty="0" err="1" smtClean="0">
                          <a:effectLst/>
                        </a:rPr>
                        <a:t>stigmattelin</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IV </a:t>
                      </a:r>
                      <a:endParaRPr lang="ru-RU" sz="2000" dirty="0" smtClean="0">
                        <a:effectLst/>
                      </a:endParaRPr>
                    </a:p>
                    <a:p>
                      <a:pPr algn="ctr">
                        <a:spcAft>
                          <a:spcPts val="0"/>
                        </a:spcAft>
                      </a:pPr>
                      <a:r>
                        <a:rPr lang="ru-RU" sz="2000" dirty="0" smtClean="0">
                          <a:effectLst/>
                        </a:rPr>
                        <a:t>(</a:t>
                      </a:r>
                      <a:r>
                        <a:rPr lang="en-US" sz="2000" dirty="0" smtClean="0">
                          <a:effectLst/>
                        </a:rPr>
                        <a:t>cytochrome oxidase</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a:effectLst/>
                        </a:rPr>
                        <a:t> </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smtClean="0">
                          <a:effectLst/>
                        </a:rPr>
                        <a:t>cyanides, carbon monoxide, nitrogen oxide, hydrogen sulfide</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V </a:t>
                      </a:r>
                      <a:endParaRPr lang="ru-RU" sz="2000" dirty="0" smtClean="0">
                        <a:effectLst/>
                      </a:endParaRPr>
                    </a:p>
                    <a:p>
                      <a:pPr algn="ctr">
                        <a:spcAft>
                          <a:spcPts val="0"/>
                        </a:spcAft>
                      </a:pPr>
                      <a:r>
                        <a:rPr lang="ru-RU" sz="2000" dirty="0" smtClean="0">
                          <a:effectLst/>
                        </a:rPr>
                        <a:t>(</a:t>
                      </a:r>
                      <a:r>
                        <a:rPr lang="en-US" sz="2000" dirty="0" smtClean="0">
                          <a:effectLst/>
                        </a:rPr>
                        <a:t>ATP synthase</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smtClean="0">
                          <a:effectLst/>
                          <a:latin typeface="Times New Roman"/>
                          <a:ea typeface="Times New Roman"/>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err="1" smtClean="0">
                          <a:effectLst/>
                          <a:latin typeface="Calibri" panose="020F0502020204030204" pitchFamily="34" charset="0"/>
                          <a:ea typeface="Times New Roman"/>
                          <a:cs typeface="Calibri" panose="020F0502020204030204" pitchFamily="34" charset="0"/>
                        </a:rPr>
                        <a:t>oligomycin</a:t>
                      </a:r>
                      <a:r>
                        <a:rPr lang="en-US" sz="2000" dirty="0" smtClean="0">
                          <a:effectLst/>
                          <a:latin typeface="Calibri" panose="020F0502020204030204" pitchFamily="34" charset="0"/>
                          <a:ea typeface="Times New Roman"/>
                          <a:cs typeface="Calibri" panose="020F0502020204030204" pitchFamily="34" charset="0"/>
                        </a:rPr>
                        <a:t> (F0),</a:t>
                      </a:r>
                    </a:p>
                    <a:p>
                      <a:pPr algn="ctr">
                        <a:spcAft>
                          <a:spcPts val="0"/>
                        </a:spcAft>
                      </a:pPr>
                      <a:r>
                        <a:rPr lang="en-US" sz="2000" dirty="0" err="1" smtClean="0">
                          <a:effectLst/>
                          <a:latin typeface="Calibri" panose="020F0502020204030204" pitchFamily="34" charset="0"/>
                          <a:ea typeface="Times New Roman"/>
                          <a:cs typeface="Calibri" panose="020F0502020204030204" pitchFamily="34" charset="0"/>
                        </a:rPr>
                        <a:t>atractyloside</a:t>
                      </a:r>
                      <a:r>
                        <a:rPr lang="en-US" sz="2000" dirty="0" smtClean="0">
                          <a:effectLst/>
                          <a:latin typeface="Calibri" panose="020F0502020204030204" pitchFamily="34" charset="0"/>
                          <a:ea typeface="Times New Roman"/>
                          <a:cs typeface="Calibri" panose="020F0502020204030204" pitchFamily="34" charset="0"/>
                        </a:rPr>
                        <a:t> (F1)</a:t>
                      </a:r>
                      <a:endParaRPr lang="ru-RU" sz="2000" dirty="0">
                        <a:effectLst/>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7"/>
            <a:ext cx="828384" cy="101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240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8520" y="548680"/>
            <a:ext cx="9037636" cy="5730925"/>
          </a:xfrm>
          <a:prstGeom prst="rect">
            <a:avLst/>
          </a:prstGeom>
        </p:spPr>
      </p:pic>
    </p:spTree>
    <p:extLst>
      <p:ext uri="{BB962C8B-B14F-4D97-AF65-F5344CB8AC3E}">
        <p14:creationId xmlns:p14="http://schemas.microsoft.com/office/powerpoint/2010/main" val="2913325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21" y="-20910"/>
            <a:ext cx="9166921" cy="584775"/>
          </a:xfrm>
          <a:prstGeom prst="rect">
            <a:avLst/>
          </a:prstGeom>
          <a:noFill/>
        </p:spPr>
        <p:txBody>
          <a:bodyPr wrap="square" rtlCol="0">
            <a:spAutoFit/>
          </a:bodyPr>
          <a:lstStyle/>
          <a:p>
            <a:pPr algn="ctr"/>
            <a:r>
              <a:rPr lang="en-US" sz="3200" dirty="0"/>
              <a:t>Cyanides and cytochrome oxidase</a:t>
            </a:r>
            <a:endParaRPr lang="ru-RU" sz="32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0" y="476672"/>
            <a:ext cx="4249688" cy="636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83968" y="615454"/>
            <a:ext cx="4752528" cy="4832092"/>
          </a:xfrm>
          <a:prstGeom prst="rect">
            <a:avLst/>
          </a:prstGeom>
          <a:noFill/>
        </p:spPr>
        <p:txBody>
          <a:bodyPr wrap="square" rtlCol="0">
            <a:spAutoFit/>
          </a:bodyPr>
          <a:lstStyle/>
          <a:p>
            <a:pPr algn="ctr"/>
            <a:r>
              <a:rPr lang="en-US" sz="2800" dirty="0"/>
              <a:t>Cyanides are able to bind only with 3-valent iron, unlike carbon monoxide (it binds to both 2- and 3-valent iron, therefore it “attacks” both hemoglobin and cytochrome oxidase), therefore cyanides bind only to cytochrome oxidase, leading to high risk of death from complete blockage of the </a:t>
            </a:r>
            <a:r>
              <a:rPr lang="en-US" sz="2800" dirty="0" smtClean="0"/>
              <a:t>electron transport </a:t>
            </a:r>
            <a:r>
              <a:rPr lang="en-US" sz="2800" dirty="0"/>
              <a:t>chain</a:t>
            </a:r>
            <a:endParaRPr lang="ru-RU" sz="2800" dirty="0" smtClean="0"/>
          </a:p>
        </p:txBody>
      </p:sp>
      <p:sp>
        <p:nvSpPr>
          <p:cNvPr id="6" name="Прямоугольник 5"/>
          <p:cNvSpPr/>
          <p:nvPr/>
        </p:nvSpPr>
        <p:spPr>
          <a:xfrm>
            <a:off x="34280" y="6597352"/>
            <a:ext cx="4249688" cy="215444"/>
          </a:xfrm>
          <a:prstGeom prst="rect">
            <a:avLst/>
          </a:prstGeom>
        </p:spPr>
        <p:txBody>
          <a:bodyPr wrap="square">
            <a:spAutoFit/>
          </a:bodyPr>
          <a:lstStyle/>
          <a:p>
            <a:pPr algn="ctr"/>
            <a:r>
              <a:rPr lang="en-US" sz="800" dirty="0"/>
              <a:t>https://i.pinimg.com/originals/2d/e5/96/2de596d9da2077ed9d290ecac7796d0d.jpg</a:t>
            </a:r>
            <a:endParaRPr lang="ru-RU" sz="800" dirty="0"/>
          </a:p>
        </p:txBody>
      </p:sp>
    </p:spTree>
    <p:extLst>
      <p:ext uri="{BB962C8B-B14F-4D97-AF65-F5344CB8AC3E}">
        <p14:creationId xmlns:p14="http://schemas.microsoft.com/office/powerpoint/2010/main" val="233107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21" y="-20910"/>
            <a:ext cx="9166921" cy="584775"/>
          </a:xfrm>
          <a:prstGeom prst="rect">
            <a:avLst/>
          </a:prstGeom>
          <a:noFill/>
        </p:spPr>
        <p:txBody>
          <a:bodyPr wrap="square" rtlCol="0">
            <a:spAutoFit/>
          </a:bodyPr>
          <a:lstStyle/>
          <a:p>
            <a:pPr algn="ctr"/>
            <a:r>
              <a:rPr lang="en-US" sz="3200" dirty="0"/>
              <a:t>Cyanides and cytochrome oxidase</a:t>
            </a:r>
            <a:endParaRPr lang="ru-RU" sz="32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64" y="476671"/>
            <a:ext cx="4565552" cy="638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4280" y="6597352"/>
            <a:ext cx="4249688" cy="215444"/>
          </a:xfrm>
          <a:prstGeom prst="rect">
            <a:avLst/>
          </a:prstGeom>
        </p:spPr>
        <p:txBody>
          <a:bodyPr wrap="square">
            <a:spAutoFit/>
          </a:bodyPr>
          <a:lstStyle/>
          <a:p>
            <a:pPr algn="ctr"/>
            <a:r>
              <a:rPr lang="en-US" sz="800" dirty="0"/>
              <a:t>https://i.pinimg.com/originals/8c/18/58/8c185837daaabbe9d6b0f437a12a044b.png</a:t>
            </a:r>
            <a:endParaRPr lang="ru-RU" sz="800" dirty="0"/>
          </a:p>
        </p:txBody>
      </p:sp>
      <p:sp>
        <p:nvSpPr>
          <p:cNvPr id="6" name="TextBox 5"/>
          <p:cNvSpPr txBox="1"/>
          <p:nvPr/>
        </p:nvSpPr>
        <p:spPr>
          <a:xfrm>
            <a:off x="4716016" y="476861"/>
            <a:ext cx="4427984" cy="5632311"/>
          </a:xfrm>
          <a:prstGeom prst="rect">
            <a:avLst/>
          </a:prstGeom>
          <a:noFill/>
        </p:spPr>
        <p:txBody>
          <a:bodyPr wrap="square" rtlCol="0">
            <a:spAutoFit/>
          </a:bodyPr>
          <a:lstStyle/>
          <a:p>
            <a:pPr algn="ctr"/>
            <a:r>
              <a:rPr lang="en-US" sz="2400" dirty="0"/>
              <a:t>Hemoglobin can take a "hit" only when iron is in the 3-valent form (</a:t>
            </a:r>
            <a:r>
              <a:rPr lang="en-US" sz="2400" dirty="0" err="1"/>
              <a:t>methemoglobin</a:t>
            </a:r>
            <a:r>
              <a:rPr lang="en-US" sz="2400" dirty="0"/>
              <a:t>)</a:t>
            </a:r>
          </a:p>
          <a:p>
            <a:pPr algn="ctr"/>
            <a:endParaRPr lang="en-US" sz="2400" dirty="0"/>
          </a:p>
          <a:p>
            <a:pPr algn="ctr"/>
            <a:r>
              <a:rPr lang="en-US" sz="2400" dirty="0"/>
              <a:t>Therefore, when exposed to cyanides, it is necessary to act with oxidants that convert hemoglobin into </a:t>
            </a:r>
            <a:r>
              <a:rPr lang="en-US" sz="2400" dirty="0" err="1"/>
              <a:t>methemoglobin</a:t>
            </a:r>
            <a:r>
              <a:rPr lang="en-US" sz="2400" dirty="0"/>
              <a:t> and it "takes a hit", saving the body from imminent death</a:t>
            </a:r>
          </a:p>
          <a:p>
            <a:pPr algn="ctr"/>
            <a:endParaRPr lang="en-US" sz="2400" dirty="0"/>
          </a:p>
          <a:p>
            <a:pPr algn="ctr"/>
            <a:r>
              <a:rPr lang="en-US" sz="2400" dirty="0"/>
              <a:t>The antidote is also vitamin B12 in the form of </a:t>
            </a:r>
            <a:r>
              <a:rPr lang="en-US" sz="2400" dirty="0" err="1"/>
              <a:t>hydroxycobalamin</a:t>
            </a:r>
            <a:r>
              <a:rPr lang="en-US" sz="2400" dirty="0"/>
              <a:t>, which binds cyanides, turning into cyanocobalamin</a:t>
            </a:r>
            <a:endParaRPr lang="ru-RU" sz="2400" dirty="0"/>
          </a:p>
        </p:txBody>
      </p:sp>
    </p:spTree>
    <p:extLst>
      <p:ext uri="{BB962C8B-B14F-4D97-AF65-F5344CB8AC3E}">
        <p14:creationId xmlns:p14="http://schemas.microsoft.com/office/powerpoint/2010/main" val="173353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
            <a:ext cx="3888432" cy="691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rotWithShape="1">
          <a:blip r:embed="rId3"/>
          <a:srcRect t="12600" r="-996"/>
          <a:stretch/>
        </p:blipFill>
        <p:spPr>
          <a:xfrm rot="5400000">
            <a:off x="3605844" y="1758244"/>
            <a:ext cx="6851818" cy="3335330"/>
          </a:xfrm>
          <a:prstGeom prst="rect">
            <a:avLst/>
          </a:prstGeom>
        </p:spPr>
      </p:pic>
    </p:spTree>
    <p:extLst>
      <p:ext uri="{BB962C8B-B14F-4D97-AF65-F5344CB8AC3E}">
        <p14:creationId xmlns:p14="http://schemas.microsoft.com/office/powerpoint/2010/main" val="29534829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187625" y="188639"/>
            <a:ext cx="7952296" cy="1271935"/>
          </a:xfrm>
        </p:spPr>
        <p:txBody>
          <a:bodyPr>
            <a:noAutofit/>
          </a:bodyPr>
          <a:lstStyle/>
          <a:p>
            <a:r>
              <a:rPr lang="en-US" altLang="ru-RU" sz="4000" b="1" dirty="0"/>
              <a:t>Simplified diagram and interfaces in the </a:t>
            </a:r>
            <a:r>
              <a:rPr lang="en-US" altLang="ru-RU" sz="4000" b="1" dirty="0" smtClean="0"/>
              <a:t>ETC</a:t>
            </a:r>
            <a:endParaRPr lang="ru-RU" altLang="ru-RU" sz="40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3"/>
          <a:srcRect r="-4112" b="52953"/>
          <a:stretch/>
        </p:blipFill>
        <p:spPr>
          <a:xfrm>
            <a:off x="683568" y="1772816"/>
            <a:ext cx="7667165" cy="3734544"/>
          </a:xfrm>
          <a:prstGeom prst="rect">
            <a:avLst/>
          </a:prstGeom>
        </p:spPr>
      </p:pic>
    </p:spTree>
    <p:extLst>
      <p:ext uri="{BB962C8B-B14F-4D97-AF65-F5344CB8AC3E}">
        <p14:creationId xmlns:p14="http://schemas.microsoft.com/office/powerpoint/2010/main" val="271349486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dirty="0" smtClean="0"/>
              <a:t>Un</a:t>
            </a:r>
            <a:r>
              <a:rPr lang="en-US" dirty="0" smtClean="0"/>
              <a:t>coupling </a:t>
            </a:r>
            <a:r>
              <a:rPr lang="en-US" dirty="0"/>
              <a:t>of the electron transmission chain</a:t>
            </a:r>
            <a:endParaRPr lang="ru-RU" dirty="0"/>
          </a:p>
        </p:txBody>
      </p:sp>
      <p:pic>
        <p:nvPicPr>
          <p:cNvPr id="4" name="Объект 3"/>
          <p:cNvPicPr>
            <a:picLocks noGrp="1" noChangeAspect="1"/>
          </p:cNvPicPr>
          <p:nvPr>
            <p:ph idx="1"/>
          </p:nvPr>
        </p:nvPicPr>
        <p:blipFill rotWithShape="1">
          <a:blip r:embed="rId2"/>
          <a:srcRect l="1" t="24497" r="-1012"/>
          <a:stretch/>
        </p:blipFill>
        <p:spPr>
          <a:xfrm>
            <a:off x="594674" y="1916832"/>
            <a:ext cx="8127534" cy="3417243"/>
          </a:xfrm>
          <a:prstGeom prst="rect">
            <a:avLst/>
          </a:prstGeom>
        </p:spPr>
      </p:pic>
    </p:spTree>
    <p:extLst>
      <p:ext uri="{BB962C8B-B14F-4D97-AF65-F5344CB8AC3E}">
        <p14:creationId xmlns:p14="http://schemas.microsoft.com/office/powerpoint/2010/main" val="3179351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196"/>
          <a:stretch/>
        </p:blipFill>
        <p:spPr bwMode="auto">
          <a:xfrm>
            <a:off x="685428" y="982513"/>
            <a:ext cx="8458572" cy="585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629" t="5676" b="8068"/>
          <a:stretch/>
        </p:blipFill>
        <p:spPr bwMode="auto">
          <a:xfrm>
            <a:off x="6012160" y="860441"/>
            <a:ext cx="3131840" cy="610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473796" y="260648"/>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5" name="Прямоугольник 4"/>
          <p:cNvSpPr/>
          <p:nvPr/>
        </p:nvSpPr>
        <p:spPr>
          <a:xfrm>
            <a:off x="-9486" y="6597352"/>
            <a:ext cx="6021645" cy="338554"/>
          </a:xfrm>
          <a:prstGeom prst="rect">
            <a:avLst/>
          </a:prstGeom>
        </p:spPr>
        <p:txBody>
          <a:bodyPr wrap="square">
            <a:spAutoFit/>
          </a:bodyPr>
          <a:lstStyle/>
          <a:p>
            <a:pPr algn="ctr"/>
            <a:r>
              <a:rPr lang="en-US" sz="800" dirty="0"/>
              <a:t>https://content.openclass.com/eps/pearson-reader/api/item/ab914c98-1923-486b-bdb4-b9187be18b9e/1/file/silverthornHP7-071415-MJ-BO/OPS/img/9812222002.png</a:t>
            </a:r>
            <a:endParaRPr lang="ru-RU" sz="800" dirty="0"/>
          </a:p>
        </p:txBody>
      </p:sp>
    </p:spTree>
    <p:extLst>
      <p:ext uri="{BB962C8B-B14F-4D97-AF65-F5344CB8AC3E}">
        <p14:creationId xmlns:p14="http://schemas.microsoft.com/office/powerpoint/2010/main" val="1262513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95535" y="188640"/>
            <a:ext cx="8448939" cy="6336704"/>
          </a:xfrm>
          <a:prstGeom prst="rect">
            <a:avLst/>
          </a:prstGeom>
        </p:spPr>
      </p:pic>
    </p:spTree>
    <p:extLst>
      <p:ext uri="{BB962C8B-B14F-4D97-AF65-F5344CB8AC3E}">
        <p14:creationId xmlns:p14="http://schemas.microsoft.com/office/powerpoint/2010/main" val="3590923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Grp="1" noChangeArrowheads="1"/>
          </p:cNvSpPr>
          <p:nvPr>
            <p:ph type="title"/>
          </p:nvPr>
        </p:nvSpPr>
        <p:spPr>
          <a:xfrm>
            <a:off x="1759279" y="1798018"/>
            <a:ext cx="5328592" cy="792088"/>
          </a:xfrm>
        </p:spPr>
        <p:style>
          <a:lnRef idx="2">
            <a:schemeClr val="dk1"/>
          </a:lnRef>
          <a:fillRef idx="1">
            <a:schemeClr val="lt1"/>
          </a:fillRef>
          <a:effectRef idx="0">
            <a:schemeClr val="dk1"/>
          </a:effectRef>
          <a:fontRef idx="minor">
            <a:schemeClr val="dk1"/>
          </a:fontRef>
        </p:style>
        <p:txBody>
          <a:bodyPr>
            <a:normAutofit fontScale="90000"/>
          </a:bodyPr>
          <a:lstStyle/>
          <a:p>
            <a:pPr eaLnBrk="1" hangingPunct="1"/>
            <a:r>
              <a:rPr lang="en-GB" altLang="ru-RU" sz="5400" b="1" dirty="0" err="1" smtClean="0"/>
              <a:t>Uncouplers</a:t>
            </a:r>
            <a:r>
              <a:rPr lang="en-GB" altLang="ru-RU" sz="5400" b="1" dirty="0" smtClean="0"/>
              <a:t> of ETC</a:t>
            </a:r>
            <a:endParaRPr lang="ru-RU" altLang="ru-RU" sz="5400" dirty="0" smtClean="0"/>
          </a:p>
        </p:txBody>
      </p:sp>
      <p:sp>
        <p:nvSpPr>
          <p:cNvPr id="3" name="Rectangle 10"/>
          <p:cNvSpPr txBox="1">
            <a:spLocks noChangeArrowheads="1"/>
          </p:cNvSpPr>
          <p:nvPr/>
        </p:nvSpPr>
        <p:spPr bwMode="auto">
          <a:xfrm>
            <a:off x="4860034" y="2828696"/>
            <a:ext cx="4032448" cy="792088"/>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en-US" altLang="ru-RU" sz="4800" b="1" dirty="0" err="1">
                <a:solidFill>
                  <a:prstClr val="black"/>
                </a:solidFill>
              </a:rPr>
              <a:t>ionophores</a:t>
            </a:r>
            <a:endParaRPr lang="ru-RU" altLang="ru-RU" sz="4800" dirty="0" smtClean="0">
              <a:solidFill>
                <a:prstClr val="black"/>
              </a:solidFill>
            </a:endParaRPr>
          </a:p>
        </p:txBody>
      </p:sp>
      <p:sp>
        <p:nvSpPr>
          <p:cNvPr id="4" name="Rectangle 10"/>
          <p:cNvSpPr txBox="1">
            <a:spLocks noChangeArrowheads="1"/>
          </p:cNvSpPr>
          <p:nvPr/>
        </p:nvSpPr>
        <p:spPr bwMode="auto">
          <a:xfrm>
            <a:off x="179512" y="2815765"/>
            <a:ext cx="4320480" cy="792088"/>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en-US" altLang="ru-RU" sz="4800" b="1" dirty="0" err="1">
                <a:solidFill>
                  <a:prstClr val="black"/>
                </a:solidFill>
              </a:rPr>
              <a:t>protonophores</a:t>
            </a:r>
            <a:endParaRPr lang="ru-RU" altLang="ru-RU" sz="4800" dirty="0" smtClean="0">
              <a:solidFill>
                <a:prstClr val="black"/>
              </a:solidFill>
            </a:endParaRPr>
          </a:p>
        </p:txBody>
      </p:sp>
      <p:cxnSp>
        <p:nvCxnSpPr>
          <p:cNvPr id="5" name="Прямая со стрелкой 4"/>
          <p:cNvCxnSpPr>
            <a:stCxn id="12" idx="1"/>
          </p:cNvCxnSpPr>
          <p:nvPr/>
        </p:nvCxnSpPr>
        <p:spPr>
          <a:xfrm flipH="1">
            <a:off x="971600" y="2194062"/>
            <a:ext cx="787676" cy="6217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12" idx="3"/>
          </p:cNvCxnSpPr>
          <p:nvPr/>
        </p:nvCxnSpPr>
        <p:spPr>
          <a:xfrm>
            <a:off x="7087871" y="2194062"/>
            <a:ext cx="580476" cy="6346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0" y="3620784"/>
            <a:ext cx="4499992" cy="1477328"/>
          </a:xfrm>
          <a:prstGeom prst="rect">
            <a:avLst/>
          </a:prstGeom>
        </p:spPr>
        <p:txBody>
          <a:bodyPr wrap="square">
            <a:spAutoFit/>
          </a:bodyPr>
          <a:lstStyle/>
          <a:p>
            <a:pPr algn="ctr"/>
            <a:r>
              <a:rPr lang="en-US" dirty="0">
                <a:solidFill>
                  <a:prstClr val="black"/>
                </a:solidFill>
              </a:rPr>
              <a:t>weak hydrophobic organic acids, which in the form of an anion (R-COO-) bind protons in the intermembrane space, diffuse through the membrane and dissociate in the matrix with the formation of protons</a:t>
            </a:r>
            <a:endParaRPr lang="ru-RU" dirty="0">
              <a:solidFill>
                <a:prstClr val="black"/>
              </a:solidFill>
            </a:endParaRPr>
          </a:p>
        </p:txBody>
      </p:sp>
      <p:sp>
        <p:nvSpPr>
          <p:cNvPr id="13" name="Прямоугольник 12"/>
          <p:cNvSpPr/>
          <p:nvPr/>
        </p:nvSpPr>
        <p:spPr>
          <a:xfrm>
            <a:off x="4355978" y="3679861"/>
            <a:ext cx="4824536" cy="1477328"/>
          </a:xfrm>
          <a:prstGeom prst="rect">
            <a:avLst/>
          </a:prstGeom>
        </p:spPr>
        <p:txBody>
          <a:bodyPr wrap="square">
            <a:spAutoFit/>
          </a:bodyPr>
          <a:lstStyle/>
          <a:p>
            <a:pPr algn="ctr"/>
            <a:r>
              <a:rPr lang="en-US" dirty="0">
                <a:solidFill>
                  <a:prstClr val="black"/>
                </a:solidFill>
              </a:rPr>
              <a:t>are able to integrate into the membrane, forming a channel through which protons and other monovalent cations - Na + or K + - can move. As a result, the proton potential is removed and the synthesis of ATP is disrupted.</a:t>
            </a:r>
            <a:endParaRPr lang="ru-RU" dirty="0">
              <a:solidFill>
                <a:prstClr val="black"/>
              </a:solidFill>
            </a:endParaRPr>
          </a:p>
        </p:txBody>
      </p:sp>
      <p:sp>
        <p:nvSpPr>
          <p:cNvPr id="11" name="Прямоугольник 10"/>
          <p:cNvSpPr/>
          <p:nvPr/>
        </p:nvSpPr>
        <p:spPr>
          <a:xfrm>
            <a:off x="305780" y="5094656"/>
            <a:ext cx="3888432" cy="1477328"/>
          </a:xfrm>
          <a:prstGeom prst="rect">
            <a:avLst/>
          </a:prstGeom>
        </p:spPr>
        <p:txBody>
          <a:bodyPr wrap="square">
            <a:spAutoFit/>
          </a:bodyPr>
          <a:lstStyle/>
          <a:p>
            <a:pPr algn="ctr"/>
            <a:r>
              <a:rPr lang="en-US" b="1" dirty="0">
                <a:solidFill>
                  <a:prstClr val="black"/>
                </a:solidFill>
              </a:rPr>
              <a:t>free fatty acids, </a:t>
            </a:r>
            <a:endParaRPr lang="en-US" b="1" dirty="0" smtClean="0">
              <a:solidFill>
                <a:prstClr val="black"/>
              </a:solidFill>
            </a:endParaRPr>
          </a:p>
          <a:p>
            <a:pPr algn="ctr"/>
            <a:r>
              <a:rPr lang="en-US" b="1" dirty="0" smtClean="0">
                <a:solidFill>
                  <a:prstClr val="black"/>
                </a:solidFill>
              </a:rPr>
              <a:t>thyroid </a:t>
            </a:r>
            <a:r>
              <a:rPr lang="en-US" b="1" dirty="0">
                <a:solidFill>
                  <a:prstClr val="black"/>
                </a:solidFill>
              </a:rPr>
              <a:t>hormones, </a:t>
            </a:r>
            <a:endParaRPr lang="en-US" b="1" dirty="0" smtClean="0">
              <a:solidFill>
                <a:prstClr val="black"/>
              </a:solidFill>
            </a:endParaRPr>
          </a:p>
          <a:p>
            <a:pPr algn="ctr"/>
            <a:r>
              <a:rPr lang="en-US" b="1" dirty="0" smtClean="0">
                <a:solidFill>
                  <a:prstClr val="black"/>
                </a:solidFill>
              </a:rPr>
              <a:t>salicylates</a:t>
            </a:r>
            <a:r>
              <a:rPr lang="en-US" b="1" dirty="0">
                <a:solidFill>
                  <a:prstClr val="black"/>
                </a:solidFill>
              </a:rPr>
              <a:t>,</a:t>
            </a:r>
          </a:p>
          <a:p>
            <a:pPr algn="ctr"/>
            <a:r>
              <a:rPr lang="en-US" b="1" dirty="0" err="1">
                <a:solidFill>
                  <a:prstClr val="black"/>
                </a:solidFill>
              </a:rPr>
              <a:t>dicumarol</a:t>
            </a:r>
            <a:r>
              <a:rPr lang="en-US" b="1" dirty="0">
                <a:solidFill>
                  <a:prstClr val="black"/>
                </a:solidFill>
              </a:rPr>
              <a:t>,</a:t>
            </a:r>
          </a:p>
          <a:p>
            <a:pPr algn="ctr"/>
            <a:r>
              <a:rPr lang="en-US" b="1" dirty="0">
                <a:solidFill>
                  <a:prstClr val="black"/>
                </a:solidFill>
              </a:rPr>
              <a:t>2,4-dinitrophenol</a:t>
            </a:r>
            <a:endParaRPr lang="ru-RU" b="1" dirty="0">
              <a:solidFill>
                <a:prstClr val="black"/>
              </a:solidFill>
            </a:endParaRPr>
          </a:p>
        </p:txBody>
      </p:sp>
      <p:sp>
        <p:nvSpPr>
          <p:cNvPr id="14" name="Прямоугольник 13"/>
          <p:cNvSpPr/>
          <p:nvPr/>
        </p:nvSpPr>
        <p:spPr>
          <a:xfrm>
            <a:off x="6052068" y="5480061"/>
            <a:ext cx="3091932" cy="923330"/>
          </a:xfrm>
          <a:prstGeom prst="rect">
            <a:avLst/>
          </a:prstGeom>
        </p:spPr>
        <p:txBody>
          <a:bodyPr wrap="square">
            <a:spAutoFit/>
          </a:bodyPr>
          <a:lstStyle/>
          <a:p>
            <a:pPr algn="ctr"/>
            <a:r>
              <a:rPr lang="en-US" b="1" dirty="0" err="1">
                <a:solidFill>
                  <a:prstClr val="black"/>
                </a:solidFill>
              </a:rPr>
              <a:t>valinomycin</a:t>
            </a:r>
            <a:r>
              <a:rPr lang="en-US" b="1" dirty="0">
                <a:solidFill>
                  <a:prstClr val="black"/>
                </a:solidFill>
              </a:rPr>
              <a:t>,</a:t>
            </a:r>
          </a:p>
          <a:p>
            <a:pPr algn="ctr"/>
            <a:r>
              <a:rPr lang="en-US" b="1" dirty="0" err="1">
                <a:solidFill>
                  <a:prstClr val="black"/>
                </a:solidFill>
              </a:rPr>
              <a:t>nigericin</a:t>
            </a:r>
            <a:r>
              <a:rPr lang="en-US" b="1" dirty="0">
                <a:solidFill>
                  <a:prstClr val="black"/>
                </a:solidFill>
              </a:rPr>
              <a:t>,</a:t>
            </a:r>
          </a:p>
          <a:p>
            <a:pPr algn="ctr"/>
            <a:r>
              <a:rPr lang="en-US" b="1" dirty="0">
                <a:solidFill>
                  <a:prstClr val="black"/>
                </a:solidFill>
              </a:rPr>
              <a:t>gramicidin</a:t>
            </a:r>
            <a:endParaRPr lang="ru-RU" b="1" dirty="0">
              <a:solidFill>
                <a:prstClr val="black"/>
              </a:solidFill>
            </a:endParaRPr>
          </a:p>
        </p:txBody>
      </p:sp>
      <p:sp>
        <p:nvSpPr>
          <p:cNvPr id="15" name="Прямоугольник 14"/>
          <p:cNvSpPr/>
          <p:nvPr/>
        </p:nvSpPr>
        <p:spPr>
          <a:xfrm>
            <a:off x="755576" y="0"/>
            <a:ext cx="8352928" cy="1815882"/>
          </a:xfrm>
          <a:prstGeom prst="rect">
            <a:avLst/>
          </a:prstGeom>
        </p:spPr>
        <p:txBody>
          <a:bodyPr wrap="square">
            <a:spAutoFit/>
          </a:bodyPr>
          <a:lstStyle/>
          <a:p>
            <a:pPr algn="just"/>
            <a:r>
              <a:rPr lang="en-US" sz="2800" dirty="0">
                <a:solidFill>
                  <a:prstClr val="black"/>
                </a:solidFill>
              </a:rPr>
              <a:t>substances that uncouple oxidation and phosphorylation in the </a:t>
            </a:r>
            <a:r>
              <a:rPr lang="en-US" sz="2800" dirty="0" smtClean="0">
                <a:solidFill>
                  <a:prstClr val="black"/>
                </a:solidFill>
              </a:rPr>
              <a:t>electron transport chain </a:t>
            </a:r>
            <a:r>
              <a:rPr lang="en-US" sz="2800" dirty="0">
                <a:solidFill>
                  <a:prstClr val="black"/>
                </a:solidFill>
              </a:rPr>
              <a:t>(are carriers of hydrogen protons through the mitochondrial membrane bypassing the enzyme ATP synthase)</a:t>
            </a:r>
            <a:endParaRPr lang="ru-RU" sz="2800" dirty="0">
              <a:solidFill>
                <a:prstClr val="black"/>
              </a:solidFill>
            </a:endParaRP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 y="1247"/>
            <a:ext cx="756376" cy="92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8167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65645" y="12592"/>
            <a:ext cx="8395637" cy="6296728"/>
          </a:xfrm>
          <a:prstGeom prst="rect">
            <a:avLst/>
          </a:prstGeom>
        </p:spPr>
      </p:pic>
    </p:spTree>
    <p:extLst>
      <p:ext uri="{BB962C8B-B14F-4D97-AF65-F5344CB8AC3E}">
        <p14:creationId xmlns:p14="http://schemas.microsoft.com/office/powerpoint/2010/main" val="525772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78" y="0"/>
            <a:ext cx="9133522" cy="584775"/>
          </a:xfrm>
          <a:prstGeom prst="rect">
            <a:avLst/>
          </a:prstGeom>
        </p:spPr>
        <p:txBody>
          <a:bodyPr wrap="square">
            <a:spAutoFit/>
          </a:bodyPr>
          <a:lstStyle/>
          <a:p>
            <a:pPr algn="ctr"/>
            <a:r>
              <a:rPr lang="en-US" sz="3200" b="1" dirty="0">
                <a:solidFill>
                  <a:srgbClr val="FF0000"/>
                </a:solidFill>
              </a:rPr>
              <a:t>2,4-dinitrophenol - "explosive weight loss"</a:t>
            </a:r>
            <a:endParaRPr lang="ru-RU" sz="3200" b="1" dirty="0">
              <a:solidFill>
                <a:srgbClr val="FF0000"/>
              </a:solidFill>
            </a:endParaRPr>
          </a:p>
        </p:txBody>
      </p:sp>
      <p:sp>
        <p:nvSpPr>
          <p:cNvPr id="5" name="Прямоугольник 4"/>
          <p:cNvSpPr/>
          <p:nvPr/>
        </p:nvSpPr>
        <p:spPr>
          <a:xfrm>
            <a:off x="-23415" y="4169525"/>
            <a:ext cx="9100699" cy="2308324"/>
          </a:xfrm>
          <a:prstGeom prst="rect">
            <a:avLst/>
          </a:prstGeom>
        </p:spPr>
        <p:txBody>
          <a:bodyPr wrap="square">
            <a:spAutoFit/>
          </a:bodyPr>
          <a:lstStyle/>
          <a:p>
            <a:pPr algn="ctr"/>
            <a:r>
              <a:rPr lang="en-US" sz="2400" dirty="0" err="1"/>
              <a:t>Dinitrophenol</a:t>
            </a:r>
            <a:r>
              <a:rPr lang="en-US" sz="2400" dirty="0"/>
              <a:t> - yellow dust, upon contact with a molecule, workers in factories began to lose weight, constantly felt fatigue, pain and stomach, weakness, difficulty breathing. Most notably, they had fever as they lost weight. Sometimes after death they had a body temperature of 42-43 degrees. A yellow liquid came out with sweat on the face and palms. The autopsy did not reveal any obvious organ dysfunction.</a:t>
            </a:r>
            <a:endParaRPr lang="ru-RU"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384" y="584775"/>
            <a:ext cx="4700856" cy="369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1856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78" y="0"/>
            <a:ext cx="9133522" cy="584775"/>
          </a:xfrm>
          <a:prstGeom prst="rect">
            <a:avLst/>
          </a:prstGeom>
        </p:spPr>
        <p:txBody>
          <a:bodyPr wrap="square">
            <a:spAutoFit/>
          </a:bodyPr>
          <a:lstStyle/>
          <a:p>
            <a:pPr algn="ctr"/>
            <a:r>
              <a:rPr lang="en-US" sz="3200" b="1" dirty="0">
                <a:solidFill>
                  <a:srgbClr val="FF0000"/>
                </a:solidFill>
              </a:rPr>
              <a:t>2,4-dinitrophenol - "explosive weight loss"</a:t>
            </a:r>
            <a:endParaRPr lang="ru-RU" sz="3200" b="1" dirty="0">
              <a:solidFill>
                <a:srgbClr val="FF00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68" y="584774"/>
            <a:ext cx="7619542" cy="493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478" y="5517231"/>
            <a:ext cx="9133522" cy="1200329"/>
          </a:xfrm>
          <a:prstGeom prst="rect">
            <a:avLst/>
          </a:prstGeom>
        </p:spPr>
        <p:txBody>
          <a:bodyPr wrap="square">
            <a:spAutoFit/>
          </a:bodyPr>
          <a:lstStyle/>
          <a:p>
            <a:pPr algn="ctr"/>
            <a:r>
              <a:rPr lang="en-US" sz="2400" dirty="0"/>
              <a:t>From 1933 to 1938, 2,4-dinitrophenol was used in the United States for weight loss. The result - a number of deaths from heat shock and one of the most high-profile cases of drug recalls from the market</a:t>
            </a:r>
            <a:endParaRPr lang="ru-RU" sz="2400" dirty="0"/>
          </a:p>
        </p:txBody>
      </p:sp>
    </p:spTree>
    <p:extLst>
      <p:ext uri="{BB962C8B-B14F-4D97-AF65-F5344CB8AC3E}">
        <p14:creationId xmlns:p14="http://schemas.microsoft.com/office/powerpoint/2010/main" val="3989854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843" y="133325"/>
            <a:ext cx="2640338" cy="523220"/>
          </a:xfrm>
          <a:prstGeom prst="rect">
            <a:avLst/>
          </a:prstGeom>
          <a:noFill/>
        </p:spPr>
        <p:txBody>
          <a:bodyPr wrap="none" rtlCol="0">
            <a:spAutoFit/>
          </a:bodyPr>
          <a:lstStyle/>
          <a:p>
            <a:r>
              <a:rPr lang="en-US" sz="2800" b="1" dirty="0">
                <a:solidFill>
                  <a:prstClr val="black"/>
                </a:solidFill>
              </a:rPr>
              <a:t>Phosphorylation</a:t>
            </a:r>
            <a:endParaRPr lang="ru-RU" sz="2800" b="1" dirty="0">
              <a:solidFill>
                <a:prstClr val="black"/>
              </a:solidFill>
            </a:endParaRPr>
          </a:p>
        </p:txBody>
      </p:sp>
      <p:sp>
        <p:nvSpPr>
          <p:cNvPr id="4" name="TextBox 3"/>
          <p:cNvSpPr txBox="1"/>
          <p:nvPr/>
        </p:nvSpPr>
        <p:spPr>
          <a:xfrm>
            <a:off x="2099958" y="884838"/>
            <a:ext cx="1570751" cy="523220"/>
          </a:xfrm>
          <a:prstGeom prst="rect">
            <a:avLst/>
          </a:prstGeom>
          <a:noFill/>
        </p:spPr>
        <p:txBody>
          <a:bodyPr wrap="none" rtlCol="0">
            <a:spAutoFit/>
          </a:bodyPr>
          <a:lstStyle/>
          <a:p>
            <a:r>
              <a:rPr lang="en-US" sz="2800" b="1" dirty="0">
                <a:solidFill>
                  <a:prstClr val="black"/>
                </a:solidFill>
              </a:rPr>
              <a:t>substrate</a:t>
            </a:r>
            <a:endParaRPr lang="ru-RU" sz="2800" b="1" dirty="0">
              <a:solidFill>
                <a:prstClr val="black"/>
              </a:solidFill>
            </a:endParaRPr>
          </a:p>
        </p:txBody>
      </p:sp>
      <p:sp>
        <p:nvSpPr>
          <p:cNvPr id="5" name="TextBox 4"/>
          <p:cNvSpPr txBox="1"/>
          <p:nvPr/>
        </p:nvSpPr>
        <p:spPr>
          <a:xfrm>
            <a:off x="5436098" y="878475"/>
            <a:ext cx="1551002" cy="523220"/>
          </a:xfrm>
          <a:prstGeom prst="rect">
            <a:avLst/>
          </a:prstGeom>
          <a:noFill/>
        </p:spPr>
        <p:txBody>
          <a:bodyPr wrap="none" rtlCol="0">
            <a:spAutoFit/>
          </a:bodyPr>
          <a:lstStyle/>
          <a:p>
            <a:r>
              <a:rPr lang="en-US" sz="2800" b="1" dirty="0">
                <a:solidFill>
                  <a:prstClr val="black"/>
                </a:solidFill>
              </a:rPr>
              <a:t>oxidative</a:t>
            </a:r>
            <a:endParaRPr lang="ru-RU" sz="2800" b="1" dirty="0">
              <a:solidFill>
                <a:prstClr val="black"/>
              </a:solidFill>
            </a:endParaRPr>
          </a:p>
        </p:txBody>
      </p:sp>
      <p:cxnSp>
        <p:nvCxnSpPr>
          <p:cNvPr id="7" name="Прямая со стрелкой 6"/>
          <p:cNvCxnSpPr>
            <a:stCxn id="2" idx="2"/>
            <a:endCxn id="4" idx="0"/>
          </p:cNvCxnSpPr>
          <p:nvPr/>
        </p:nvCxnSpPr>
        <p:spPr>
          <a:xfrm flipH="1">
            <a:off x="2885334" y="656545"/>
            <a:ext cx="1566678" cy="2282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2" idx="2"/>
            <a:endCxn id="5" idx="0"/>
          </p:cNvCxnSpPr>
          <p:nvPr/>
        </p:nvCxnSpPr>
        <p:spPr>
          <a:xfrm>
            <a:off x="4452012" y="656545"/>
            <a:ext cx="1759587" cy="2219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3181403" y="1315914"/>
            <a:ext cx="1" cy="62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5" idx="2"/>
          </p:cNvCxnSpPr>
          <p:nvPr/>
        </p:nvCxnSpPr>
        <p:spPr>
          <a:xfrm>
            <a:off x="6211599" y="1401695"/>
            <a:ext cx="496611" cy="62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5580111" y="2074675"/>
            <a:ext cx="3672409" cy="1477328"/>
          </a:xfrm>
          <a:prstGeom prst="rect">
            <a:avLst/>
          </a:prstGeom>
        </p:spPr>
        <p:txBody>
          <a:bodyPr wrap="square">
            <a:spAutoFit/>
          </a:bodyPr>
          <a:lstStyle/>
          <a:p>
            <a:pPr algn="ctr"/>
            <a:r>
              <a:rPr lang="en-US" dirty="0">
                <a:solidFill>
                  <a:prstClr val="black"/>
                </a:solidFill>
              </a:rPr>
              <a:t>ATP is synthesized due to the energy of transfer of electrons and protons along the carrier chain in the </a:t>
            </a:r>
            <a:r>
              <a:rPr lang="en-US" dirty="0" smtClean="0">
                <a:solidFill>
                  <a:prstClr val="black"/>
                </a:solidFill>
              </a:rPr>
              <a:t>electron transport </a:t>
            </a:r>
            <a:r>
              <a:rPr lang="en-US" dirty="0">
                <a:solidFill>
                  <a:prstClr val="black"/>
                </a:solidFill>
              </a:rPr>
              <a:t>chain during oxidation</a:t>
            </a:r>
            <a:endParaRPr lang="ru-RU" dirty="0">
              <a:solidFill>
                <a:prstClr val="black"/>
              </a:solidFill>
            </a:endParaRPr>
          </a:p>
        </p:txBody>
      </p:sp>
      <p:sp>
        <p:nvSpPr>
          <p:cNvPr id="18" name="Прямоугольник 17"/>
          <p:cNvSpPr/>
          <p:nvPr/>
        </p:nvSpPr>
        <p:spPr>
          <a:xfrm>
            <a:off x="2067191" y="1990909"/>
            <a:ext cx="3336140" cy="1477328"/>
          </a:xfrm>
          <a:prstGeom prst="rect">
            <a:avLst/>
          </a:prstGeom>
        </p:spPr>
        <p:txBody>
          <a:bodyPr wrap="square">
            <a:spAutoFit/>
          </a:bodyPr>
          <a:lstStyle/>
          <a:p>
            <a:pPr algn="ctr"/>
            <a:r>
              <a:rPr lang="en-US" dirty="0">
                <a:solidFill>
                  <a:prstClr val="black"/>
                </a:solidFill>
              </a:rPr>
              <a:t>ATP is synthesized by phosphorylation of ADP to ATP by the separation of phosphate from compounds with a high potential for phosphate transfer</a:t>
            </a:r>
            <a:endParaRPr lang="ru-RU" dirty="0">
              <a:solidFill>
                <a:prstClr val="black"/>
              </a:solidFill>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501342" cy="184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2583133" y="3720218"/>
            <a:ext cx="2304256" cy="646331"/>
          </a:xfrm>
          <a:prstGeom prst="rect">
            <a:avLst/>
          </a:prstGeom>
        </p:spPr>
        <p:txBody>
          <a:bodyPr wrap="square">
            <a:spAutoFit/>
          </a:bodyPr>
          <a:lstStyle/>
          <a:p>
            <a:pPr algn="ctr"/>
            <a:r>
              <a:rPr lang="en-US" b="1" dirty="0">
                <a:solidFill>
                  <a:prstClr val="black"/>
                </a:solidFill>
              </a:rPr>
              <a:t>Krebs cycle,</a:t>
            </a:r>
          </a:p>
          <a:p>
            <a:pPr algn="ctr"/>
            <a:r>
              <a:rPr lang="en-US" b="1" dirty="0">
                <a:solidFill>
                  <a:prstClr val="black"/>
                </a:solidFill>
              </a:rPr>
              <a:t>glycolysis</a:t>
            </a:r>
            <a:endParaRPr lang="ru-RU" b="1" dirty="0">
              <a:solidFill>
                <a:prstClr val="black"/>
              </a:solidFill>
            </a:endParaRPr>
          </a:p>
        </p:txBody>
      </p:sp>
      <p:sp>
        <p:nvSpPr>
          <p:cNvPr id="16" name="Прямоугольник 15"/>
          <p:cNvSpPr/>
          <p:nvPr/>
        </p:nvSpPr>
        <p:spPr>
          <a:xfrm>
            <a:off x="5292079" y="3725499"/>
            <a:ext cx="3672409" cy="369332"/>
          </a:xfrm>
          <a:prstGeom prst="rect">
            <a:avLst/>
          </a:prstGeom>
        </p:spPr>
        <p:txBody>
          <a:bodyPr wrap="square">
            <a:spAutoFit/>
          </a:bodyPr>
          <a:lstStyle/>
          <a:p>
            <a:pPr algn="ctr"/>
            <a:r>
              <a:rPr lang="en-GB" b="1" dirty="0" smtClean="0">
                <a:solidFill>
                  <a:prstClr val="black"/>
                </a:solidFill>
              </a:rPr>
              <a:t>ETC</a:t>
            </a:r>
            <a:endParaRPr lang="ru-RU" b="1" dirty="0">
              <a:solidFill>
                <a:prstClr val="black"/>
              </a:solidFill>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599" y="4231543"/>
            <a:ext cx="2127124" cy="164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6" r="51077"/>
          <a:stretch/>
        </p:blipFill>
        <p:spPr bwMode="auto">
          <a:xfrm>
            <a:off x="-800" y="2709286"/>
            <a:ext cx="2378235" cy="405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4882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5199"/>
            <a:ext cx="9144000" cy="650500"/>
          </a:xfrm>
        </p:spPr>
        <p:txBody>
          <a:bodyPr>
            <a:normAutofit/>
          </a:bodyPr>
          <a:lstStyle/>
          <a:p>
            <a:r>
              <a:rPr lang="en-US" sz="2800" dirty="0"/>
              <a:t>Oxidative phosphorylation - conjugation of </a:t>
            </a:r>
            <a:r>
              <a:rPr lang="en-US" sz="2800" dirty="0" smtClean="0"/>
              <a:t>KC </a:t>
            </a:r>
            <a:r>
              <a:rPr lang="en-US" sz="2800" dirty="0"/>
              <a:t>and </a:t>
            </a:r>
            <a:r>
              <a:rPr lang="en-US" sz="2800" dirty="0" smtClean="0"/>
              <a:t>ETC</a:t>
            </a:r>
            <a:endParaRPr lang="ru-RU" sz="2800" dirty="0"/>
          </a:p>
        </p:txBody>
      </p:sp>
      <p:pic>
        <p:nvPicPr>
          <p:cNvPr id="5122" name="Picture 2" descr="E:\01\Цикл Кребса\05-13_KrebsCyc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5" y="692696"/>
            <a:ext cx="806489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844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21230" y="548680"/>
            <a:ext cx="8905618" cy="5009410"/>
          </a:xfrm>
          <a:prstGeom prst="rect">
            <a:avLst/>
          </a:prstGeom>
        </p:spPr>
      </p:pic>
    </p:spTree>
    <p:extLst>
      <p:ext uri="{BB962C8B-B14F-4D97-AF65-F5344CB8AC3E}">
        <p14:creationId xmlns:p14="http://schemas.microsoft.com/office/powerpoint/2010/main" val="2096975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Grp="1" noChangeArrowheads="1"/>
          </p:cNvSpPr>
          <p:nvPr>
            <p:ph type="title"/>
          </p:nvPr>
        </p:nvSpPr>
        <p:spPr>
          <a:xfrm>
            <a:off x="0" y="-27384"/>
            <a:ext cx="9144000" cy="792088"/>
          </a:xfrm>
        </p:spPr>
        <p:txBody>
          <a:bodyPr>
            <a:normAutofit fontScale="90000"/>
          </a:bodyPr>
          <a:lstStyle/>
          <a:p>
            <a:r>
              <a:rPr lang="en-US" altLang="ru-RU" sz="5400" b="1" dirty="0"/>
              <a:t>R / O ratio</a:t>
            </a:r>
            <a:endParaRPr lang="ru-RU" altLang="ru-RU" sz="5400" dirty="0" smtClean="0"/>
          </a:p>
        </p:txBody>
      </p:sp>
      <p:sp>
        <p:nvSpPr>
          <p:cNvPr id="4" name="Прямоугольник 3"/>
          <p:cNvSpPr/>
          <p:nvPr/>
        </p:nvSpPr>
        <p:spPr>
          <a:xfrm>
            <a:off x="1547664" y="764704"/>
            <a:ext cx="7596336" cy="1015663"/>
          </a:xfrm>
          <a:prstGeom prst="rect">
            <a:avLst/>
          </a:prstGeom>
        </p:spPr>
        <p:txBody>
          <a:bodyPr wrap="square">
            <a:spAutoFit/>
          </a:bodyPr>
          <a:lstStyle/>
          <a:p>
            <a:pPr algn="ctr"/>
            <a:r>
              <a:rPr lang="en-US" sz="2000" dirty="0">
                <a:solidFill>
                  <a:prstClr val="black"/>
                </a:solidFill>
              </a:rPr>
              <a:t>is equal to the number of moles of ATP formed from ADP and H3P04, per 1 gram-atom of absorbed oxygen (allows you to estimate the conjugation of the </a:t>
            </a:r>
            <a:r>
              <a:rPr lang="en-US" sz="2000" dirty="0" smtClean="0">
                <a:solidFill>
                  <a:prstClr val="black"/>
                </a:solidFill>
              </a:rPr>
              <a:t>electron transport chain</a:t>
            </a:r>
            <a:r>
              <a:rPr lang="en-US" sz="2000" dirty="0">
                <a:solidFill>
                  <a:prstClr val="black"/>
                </a:solidFill>
              </a:rPr>
              <a:t>)</a:t>
            </a:r>
            <a:endParaRPr lang="ru-RU" sz="2000" dirty="0">
              <a:solidFill>
                <a:prstClr val="black"/>
              </a:solidFill>
            </a:endParaRPr>
          </a:p>
        </p:txBody>
      </p:sp>
      <p:sp>
        <p:nvSpPr>
          <p:cNvPr id="5" name="Прямоугольник 4"/>
          <p:cNvSpPr/>
          <p:nvPr/>
        </p:nvSpPr>
        <p:spPr>
          <a:xfrm>
            <a:off x="2915819" y="1798938"/>
            <a:ext cx="3121945" cy="461665"/>
          </a:xfrm>
          <a:prstGeom prst="rect">
            <a:avLst/>
          </a:prstGeom>
        </p:spPr>
        <p:txBody>
          <a:bodyPr wrap="none">
            <a:spAutoFit/>
          </a:bodyPr>
          <a:lstStyle/>
          <a:p>
            <a:r>
              <a:rPr lang="en-US" sz="2400" dirty="0">
                <a:solidFill>
                  <a:prstClr val="black"/>
                </a:solidFill>
              </a:rPr>
              <a:t>For the NADH molecule</a:t>
            </a:r>
            <a:endParaRPr lang="ru-RU" sz="2400" b="1" dirty="0">
              <a:solidFill>
                <a:prstClr val="black"/>
              </a:solidFill>
            </a:endParaRPr>
          </a:p>
        </p:txBody>
      </p:sp>
      <p:sp>
        <p:nvSpPr>
          <p:cNvPr id="8" name="Прямоугольник 7"/>
          <p:cNvSpPr/>
          <p:nvPr/>
        </p:nvSpPr>
        <p:spPr>
          <a:xfrm>
            <a:off x="2885096" y="4441941"/>
            <a:ext cx="3202415" cy="461665"/>
          </a:xfrm>
          <a:prstGeom prst="rect">
            <a:avLst/>
          </a:prstGeom>
        </p:spPr>
        <p:txBody>
          <a:bodyPr wrap="none">
            <a:spAutoFit/>
          </a:bodyPr>
          <a:lstStyle/>
          <a:p>
            <a:r>
              <a:rPr lang="en-US" sz="2400" dirty="0">
                <a:solidFill>
                  <a:prstClr val="black"/>
                </a:solidFill>
              </a:rPr>
              <a:t>For the FADH2 molecule</a:t>
            </a:r>
            <a:endParaRPr lang="ru-RU" sz="2400" b="1" baseline="-25000" dirty="0">
              <a:solidFill>
                <a:prstClr val="black"/>
              </a:solidFill>
            </a:endParaRPr>
          </a:p>
        </p:txBody>
      </p:sp>
      <p:sp>
        <p:nvSpPr>
          <p:cNvPr id="6" name="Прямоугольник 5"/>
          <p:cNvSpPr/>
          <p:nvPr/>
        </p:nvSpPr>
        <p:spPr>
          <a:xfrm>
            <a:off x="971600" y="2158985"/>
            <a:ext cx="6912768" cy="2062103"/>
          </a:xfrm>
          <a:prstGeom prst="rect">
            <a:avLst/>
          </a:prstGeom>
        </p:spPr>
        <p:txBody>
          <a:bodyPr wrap="square">
            <a:spAutoFit/>
          </a:bodyPr>
          <a:lstStyle/>
          <a:p>
            <a:pPr algn="ctr"/>
            <a:r>
              <a:rPr lang="en-US" dirty="0">
                <a:solidFill>
                  <a:prstClr val="black"/>
                </a:solidFill>
              </a:rPr>
              <a:t>maximum 3 ATP molecules can be formed</a:t>
            </a:r>
          </a:p>
          <a:p>
            <a:pPr algn="ctr"/>
            <a:r>
              <a:rPr lang="en-US" dirty="0">
                <a:solidFill>
                  <a:prstClr val="black"/>
                </a:solidFill>
              </a:rPr>
              <a:t>(3 ADP + 3 </a:t>
            </a:r>
            <a:r>
              <a:rPr lang="ru-RU" dirty="0">
                <a:solidFill>
                  <a:prstClr val="black"/>
                </a:solidFill>
              </a:rPr>
              <a:t>Н3РО4 → 3 </a:t>
            </a:r>
            <a:r>
              <a:rPr lang="en-US" dirty="0">
                <a:solidFill>
                  <a:prstClr val="black"/>
                </a:solidFill>
              </a:rPr>
              <a:t>ATP)</a:t>
            </a:r>
          </a:p>
          <a:p>
            <a:pPr algn="ctr"/>
            <a:endParaRPr lang="en-US" dirty="0">
              <a:solidFill>
                <a:prstClr val="black"/>
              </a:solidFill>
            </a:endParaRPr>
          </a:p>
          <a:p>
            <a:pPr algn="ctr"/>
            <a:r>
              <a:rPr lang="en-US" dirty="0">
                <a:solidFill>
                  <a:prstClr val="black"/>
                </a:solidFill>
              </a:rPr>
              <a:t>Expenditure of 1 oxygen atom</a:t>
            </a:r>
          </a:p>
          <a:p>
            <a:pPr algn="ctr"/>
            <a:r>
              <a:rPr lang="en-US" dirty="0">
                <a:solidFill>
                  <a:prstClr val="black"/>
                </a:solidFill>
              </a:rPr>
              <a:t>(2 H + O → H2O)</a:t>
            </a:r>
          </a:p>
          <a:p>
            <a:pPr algn="ctr"/>
            <a:endParaRPr lang="en-US" dirty="0">
              <a:solidFill>
                <a:prstClr val="black"/>
              </a:solidFill>
            </a:endParaRPr>
          </a:p>
          <a:p>
            <a:pPr algn="ctr"/>
            <a:r>
              <a:rPr lang="en-US" dirty="0">
                <a:solidFill>
                  <a:prstClr val="black"/>
                </a:solidFill>
              </a:rPr>
              <a:t>P / O = 3/1 = 3</a:t>
            </a:r>
            <a:endParaRPr lang="ru-RU" sz="2000" dirty="0">
              <a:solidFill>
                <a:prstClr val="black"/>
              </a:solidFill>
            </a:endParaRPr>
          </a:p>
        </p:txBody>
      </p:sp>
      <p:sp>
        <p:nvSpPr>
          <p:cNvPr id="10" name="Прямоугольник 9"/>
          <p:cNvSpPr/>
          <p:nvPr/>
        </p:nvSpPr>
        <p:spPr>
          <a:xfrm>
            <a:off x="1161965" y="4823281"/>
            <a:ext cx="6912768" cy="2062103"/>
          </a:xfrm>
          <a:prstGeom prst="rect">
            <a:avLst/>
          </a:prstGeom>
        </p:spPr>
        <p:txBody>
          <a:bodyPr wrap="square">
            <a:spAutoFit/>
          </a:bodyPr>
          <a:lstStyle/>
          <a:p>
            <a:pPr algn="ctr"/>
            <a:r>
              <a:rPr lang="en-US" dirty="0">
                <a:solidFill>
                  <a:prstClr val="black"/>
                </a:solidFill>
              </a:rPr>
              <a:t>maximum 2 ATP molecules can be formed</a:t>
            </a:r>
          </a:p>
          <a:p>
            <a:pPr algn="ctr"/>
            <a:r>
              <a:rPr lang="en-US" dirty="0">
                <a:solidFill>
                  <a:prstClr val="black"/>
                </a:solidFill>
              </a:rPr>
              <a:t>(2 ADP + 2 </a:t>
            </a:r>
            <a:r>
              <a:rPr lang="ru-RU" dirty="0">
                <a:solidFill>
                  <a:prstClr val="black"/>
                </a:solidFill>
              </a:rPr>
              <a:t>Н3РО4 → 2 </a:t>
            </a:r>
            <a:r>
              <a:rPr lang="en-US" dirty="0">
                <a:solidFill>
                  <a:prstClr val="black"/>
                </a:solidFill>
              </a:rPr>
              <a:t>ATP)</a:t>
            </a:r>
          </a:p>
          <a:p>
            <a:pPr algn="ctr"/>
            <a:endParaRPr lang="en-US" dirty="0">
              <a:solidFill>
                <a:prstClr val="black"/>
              </a:solidFill>
            </a:endParaRPr>
          </a:p>
          <a:p>
            <a:pPr algn="ctr"/>
            <a:r>
              <a:rPr lang="en-US" dirty="0">
                <a:solidFill>
                  <a:prstClr val="black"/>
                </a:solidFill>
              </a:rPr>
              <a:t>Expenditure of 1 oxygen atom</a:t>
            </a:r>
          </a:p>
          <a:p>
            <a:pPr algn="ctr"/>
            <a:r>
              <a:rPr lang="en-US" dirty="0">
                <a:solidFill>
                  <a:prstClr val="black"/>
                </a:solidFill>
              </a:rPr>
              <a:t>(2 H + O → H2O)</a:t>
            </a:r>
          </a:p>
          <a:p>
            <a:pPr algn="ctr"/>
            <a:endParaRPr lang="en-US" dirty="0">
              <a:solidFill>
                <a:prstClr val="black"/>
              </a:solidFill>
            </a:endParaRPr>
          </a:p>
          <a:p>
            <a:pPr algn="ctr"/>
            <a:r>
              <a:rPr lang="en-US" dirty="0">
                <a:solidFill>
                  <a:prstClr val="black"/>
                </a:solidFill>
              </a:rPr>
              <a:t>P / O = 2/1 = 2</a:t>
            </a:r>
            <a:endParaRPr lang="ru-RU" sz="2000"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 y="0"/>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33337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1519" y="332656"/>
            <a:ext cx="8569609" cy="4824536"/>
          </a:xfrm>
          <a:prstGeom prst="rect">
            <a:avLst/>
          </a:prstGeom>
        </p:spPr>
      </p:pic>
    </p:spTree>
    <p:extLst>
      <p:ext uri="{BB962C8B-B14F-4D97-AF65-F5344CB8AC3E}">
        <p14:creationId xmlns:p14="http://schemas.microsoft.com/office/powerpoint/2010/main" val="64805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016732"/>
            <a:ext cx="9134456" cy="6408712"/>
          </a:xfrm>
        </p:spPr>
        <p:txBody>
          <a:bodyPr>
            <a:normAutofit/>
          </a:bodyPr>
          <a:lstStyle/>
          <a:p>
            <a:pPr marL="609600" indent="-609600">
              <a:lnSpc>
                <a:spcPct val="80000"/>
              </a:lnSpc>
              <a:buAutoNum type="arabicPeriod"/>
              <a:defRPr/>
            </a:pPr>
            <a:r>
              <a:rPr lang="en-US" sz="2800" b="1" i="1" dirty="0" smtClean="0">
                <a:solidFill>
                  <a:srgbClr val="FF0000"/>
                </a:solidFill>
              </a:rPr>
              <a:t>Dehydrogenase</a:t>
            </a:r>
            <a:r>
              <a:rPr lang="en-US" sz="2800" b="1" i="1" dirty="0" smtClean="0"/>
              <a:t> </a:t>
            </a:r>
            <a:r>
              <a:rPr lang="en-US" sz="2800" b="1" i="1" dirty="0"/>
              <a:t>- removal of H from the </a:t>
            </a:r>
            <a:r>
              <a:rPr lang="en-US" sz="2800" b="1" i="1" dirty="0" smtClean="0"/>
              <a:t>substrate</a:t>
            </a:r>
          </a:p>
          <a:p>
            <a:pPr marL="609600" indent="-609600">
              <a:lnSpc>
                <a:spcPct val="80000"/>
              </a:lnSpc>
              <a:buAutoNum type="arabicPeriod"/>
              <a:defRPr/>
            </a:pPr>
            <a:endParaRPr lang="en-US" sz="2800" b="1" i="1" dirty="0"/>
          </a:p>
          <a:p>
            <a:pPr marL="609600" indent="-609600">
              <a:lnSpc>
                <a:spcPct val="80000"/>
              </a:lnSpc>
              <a:buAutoNum type="arabicPeriod"/>
              <a:defRPr/>
            </a:pPr>
            <a:endParaRPr lang="en-US" sz="2800" b="1" i="1" dirty="0" smtClean="0"/>
          </a:p>
          <a:p>
            <a:pPr marL="609600" indent="-609600">
              <a:lnSpc>
                <a:spcPct val="80000"/>
              </a:lnSpc>
              <a:buNone/>
              <a:defRPr/>
            </a:pPr>
            <a:r>
              <a:rPr lang="en-US" sz="2800" b="1" i="1" dirty="0" smtClean="0"/>
              <a:t>2</a:t>
            </a:r>
            <a:r>
              <a:rPr lang="en-US" sz="2800" b="1" i="1" dirty="0"/>
              <a:t>. </a:t>
            </a:r>
            <a:r>
              <a:rPr lang="en-US" sz="2800" b="1" i="1" dirty="0" smtClean="0">
                <a:solidFill>
                  <a:srgbClr val="FF0000"/>
                </a:solidFill>
              </a:rPr>
              <a:t>Reductase </a:t>
            </a:r>
            <a:r>
              <a:rPr lang="en-US" sz="2800" b="1" i="1" dirty="0">
                <a:solidFill>
                  <a:srgbClr val="FF0000"/>
                </a:solidFill>
              </a:rPr>
              <a:t>(</a:t>
            </a:r>
            <a:r>
              <a:rPr lang="en-US" sz="2800" b="1" i="1" dirty="0" smtClean="0">
                <a:solidFill>
                  <a:srgbClr val="FF0000"/>
                </a:solidFill>
              </a:rPr>
              <a:t>hydrogenase) </a:t>
            </a:r>
            <a:r>
              <a:rPr lang="en-US" sz="2800" b="1" i="1" dirty="0"/>
              <a:t>- attachment of H to the substrate</a:t>
            </a:r>
          </a:p>
          <a:p>
            <a:pPr marL="609600" indent="-609600">
              <a:lnSpc>
                <a:spcPct val="80000"/>
              </a:lnSpc>
              <a:buNone/>
              <a:defRPr/>
            </a:pPr>
            <a:endParaRPr lang="en-US" sz="2800" b="1" i="1" dirty="0"/>
          </a:p>
          <a:p>
            <a:pPr marL="609600" indent="-609600">
              <a:lnSpc>
                <a:spcPct val="80000"/>
              </a:lnSpc>
              <a:buNone/>
              <a:defRPr/>
            </a:pPr>
            <a:r>
              <a:rPr lang="en-US" sz="2800" b="1" i="1" dirty="0"/>
              <a:t>3</a:t>
            </a:r>
            <a:r>
              <a:rPr lang="en-US" sz="2800" b="1" i="1" dirty="0">
                <a:solidFill>
                  <a:srgbClr val="FF0000"/>
                </a:solidFill>
              </a:rPr>
              <a:t>. Oxygenase (hydroxylase) </a:t>
            </a:r>
            <a:r>
              <a:rPr lang="en-US" sz="2800" b="1" i="1" dirty="0"/>
              <a:t>- the inclusion of O in the </a:t>
            </a:r>
            <a:r>
              <a:rPr lang="en-US" sz="2800" b="1" i="1" dirty="0" smtClean="0"/>
              <a:t>substrate</a:t>
            </a:r>
          </a:p>
          <a:p>
            <a:pPr marL="609600" indent="-609600">
              <a:lnSpc>
                <a:spcPct val="80000"/>
              </a:lnSpc>
              <a:buNone/>
              <a:defRPr/>
            </a:pPr>
            <a:endParaRPr lang="en-US" sz="2800" b="1" i="1" dirty="0"/>
          </a:p>
          <a:p>
            <a:pPr marL="609600" indent="-609600">
              <a:lnSpc>
                <a:spcPct val="80000"/>
              </a:lnSpc>
              <a:buNone/>
              <a:defRPr/>
            </a:pPr>
            <a:r>
              <a:rPr lang="en-US" sz="2800" b="1" i="1" dirty="0"/>
              <a:t>4. </a:t>
            </a:r>
            <a:r>
              <a:rPr lang="en-US" sz="2800" b="1" i="1" dirty="0" smtClean="0">
                <a:solidFill>
                  <a:srgbClr val="FF0000"/>
                </a:solidFill>
              </a:rPr>
              <a:t>Oxidase</a:t>
            </a:r>
            <a:r>
              <a:rPr lang="en-US" sz="2800" b="1" i="1" dirty="0" smtClean="0"/>
              <a:t> </a:t>
            </a:r>
            <a:r>
              <a:rPr lang="en-US" sz="2800" b="1" i="1" dirty="0"/>
              <a:t>- transfer of ē to О</a:t>
            </a:r>
          </a:p>
          <a:p>
            <a:pPr marL="609600" indent="-609600">
              <a:lnSpc>
                <a:spcPct val="80000"/>
              </a:lnSpc>
              <a:buNone/>
              <a:defRPr/>
            </a:pPr>
            <a:endParaRPr lang="en-US" sz="2800" b="1" i="1" dirty="0"/>
          </a:p>
          <a:p>
            <a:pPr marL="609600" indent="-609600">
              <a:lnSpc>
                <a:spcPct val="80000"/>
              </a:lnSpc>
              <a:buNone/>
              <a:defRPr/>
            </a:pPr>
            <a:r>
              <a:rPr lang="en-US" sz="2800" b="1" i="1" dirty="0"/>
              <a:t>5. </a:t>
            </a:r>
            <a:r>
              <a:rPr lang="en-US" sz="2800" b="1" i="1" dirty="0">
                <a:solidFill>
                  <a:srgbClr val="FF0000"/>
                </a:solidFill>
              </a:rPr>
              <a:t>Peroxidases and cata</a:t>
            </a:r>
            <a:r>
              <a:rPr lang="en-US" sz="2800" b="1" i="1" dirty="0"/>
              <a:t>lases - reactions of decomposition of hydrogen peroxide (it is as an acceptor ē)</a:t>
            </a:r>
            <a:endParaRPr lang="ru-RU" sz="2400" dirty="0" smtClean="0"/>
          </a:p>
        </p:txBody>
      </p:sp>
      <p:sp>
        <p:nvSpPr>
          <p:cNvPr id="15" name="Заголовок 1"/>
          <p:cNvSpPr>
            <a:spLocks noGrp="1"/>
          </p:cNvSpPr>
          <p:nvPr>
            <p:ph type="title"/>
          </p:nvPr>
        </p:nvSpPr>
        <p:spPr>
          <a:xfrm>
            <a:off x="467544" y="29000"/>
            <a:ext cx="8229600" cy="591688"/>
          </a:xfrm>
        </p:spPr>
        <p:txBody>
          <a:bodyPr>
            <a:noAutofit/>
          </a:bodyPr>
          <a:lstStyle/>
          <a:p>
            <a:pPr>
              <a:defRPr/>
            </a:pPr>
            <a:r>
              <a:rPr lang="en-US" sz="3600" b="1" dirty="0"/>
              <a:t>Subclasses of the class of oxidoreductases</a:t>
            </a:r>
            <a:endParaRPr lang="ru-RU" sz="3600" dirty="0"/>
          </a:p>
        </p:txBody>
      </p:sp>
      <p:sp>
        <p:nvSpPr>
          <p:cNvPr id="10" name="Прямоугольник 9"/>
          <p:cNvSpPr/>
          <p:nvPr/>
        </p:nvSpPr>
        <p:spPr>
          <a:xfrm>
            <a:off x="2699792" y="2708920"/>
            <a:ext cx="3249608" cy="707886"/>
          </a:xfrm>
          <a:prstGeom prst="rect">
            <a:avLst/>
          </a:prstGeom>
        </p:spPr>
        <p:txBody>
          <a:bodyPr wrap="none">
            <a:spAutoFit/>
          </a:bodyPr>
          <a:lstStyle/>
          <a:p>
            <a:r>
              <a:rPr lang="en-US" sz="4000" dirty="0" smtClean="0">
                <a:solidFill>
                  <a:prstClr val="black"/>
                </a:solidFill>
              </a:rPr>
              <a:t> S </a:t>
            </a:r>
            <a:r>
              <a:rPr lang="en-US" sz="4000" dirty="0">
                <a:solidFill>
                  <a:prstClr val="black"/>
                </a:solidFill>
              </a:rPr>
              <a:t>+ 2H —&gt; SH</a:t>
            </a:r>
            <a:r>
              <a:rPr lang="en-US" sz="4000" baseline="-25000" dirty="0">
                <a:solidFill>
                  <a:prstClr val="black"/>
                </a:solidFill>
              </a:rPr>
              <a:t>2</a:t>
            </a:r>
            <a:endParaRPr lang="ru-RU" sz="4000" baseline="-25000" dirty="0">
              <a:solidFill>
                <a:prstClr val="black"/>
              </a:solidFill>
            </a:endParaRPr>
          </a:p>
        </p:txBody>
      </p:sp>
      <p:sp>
        <p:nvSpPr>
          <p:cNvPr id="11" name="Прямоугольник 10"/>
          <p:cNvSpPr/>
          <p:nvPr/>
        </p:nvSpPr>
        <p:spPr>
          <a:xfrm>
            <a:off x="3219022" y="1381418"/>
            <a:ext cx="4521329" cy="707886"/>
          </a:xfrm>
          <a:prstGeom prst="rect">
            <a:avLst/>
          </a:prstGeom>
        </p:spPr>
        <p:txBody>
          <a:bodyPr wrap="square">
            <a:spAutoFit/>
          </a:bodyPr>
          <a:lstStyle/>
          <a:p>
            <a:r>
              <a:rPr lang="en-US" sz="4000" dirty="0" smtClean="0">
                <a:solidFill>
                  <a:prstClr val="black"/>
                </a:solidFill>
              </a:rPr>
              <a:t>SH</a:t>
            </a:r>
            <a:r>
              <a:rPr lang="en-US" sz="4000" baseline="-25000" dirty="0" smtClean="0">
                <a:solidFill>
                  <a:prstClr val="black"/>
                </a:solidFill>
              </a:rPr>
              <a:t>2</a:t>
            </a:r>
            <a:r>
              <a:rPr lang="ru-RU" sz="4000" baseline="-25000" dirty="0" smtClean="0">
                <a:solidFill>
                  <a:prstClr val="black"/>
                </a:solidFill>
              </a:rPr>
              <a:t>  </a:t>
            </a:r>
            <a:r>
              <a:rPr lang="ru-RU" sz="4000" dirty="0" smtClean="0">
                <a:solidFill>
                  <a:prstClr val="black"/>
                </a:solidFill>
              </a:rPr>
              <a:t>-</a:t>
            </a:r>
            <a:r>
              <a:rPr lang="en-US" sz="4000" dirty="0" smtClean="0">
                <a:solidFill>
                  <a:prstClr val="black"/>
                </a:solidFill>
              </a:rPr>
              <a:t> </a:t>
            </a:r>
            <a:r>
              <a:rPr lang="en-US" sz="4000" dirty="0">
                <a:solidFill>
                  <a:prstClr val="black"/>
                </a:solidFill>
              </a:rPr>
              <a:t>2H —&gt; </a:t>
            </a:r>
            <a:r>
              <a:rPr lang="en-US" sz="4000" dirty="0" smtClean="0">
                <a:solidFill>
                  <a:prstClr val="black"/>
                </a:solidFill>
              </a:rPr>
              <a:t>S</a:t>
            </a:r>
            <a:endParaRPr lang="ru-RU" sz="4000" baseline="-25000" dirty="0">
              <a:solidFill>
                <a:prstClr val="black"/>
              </a:solidFill>
            </a:endParaRPr>
          </a:p>
        </p:txBody>
      </p:sp>
      <p:sp>
        <p:nvSpPr>
          <p:cNvPr id="12" name="Прямоугольник 11"/>
          <p:cNvSpPr/>
          <p:nvPr/>
        </p:nvSpPr>
        <p:spPr>
          <a:xfrm>
            <a:off x="2491798" y="4938408"/>
            <a:ext cx="5248553" cy="707886"/>
          </a:xfrm>
          <a:prstGeom prst="rect">
            <a:avLst/>
          </a:prstGeom>
        </p:spPr>
        <p:txBody>
          <a:bodyPr wrap="none">
            <a:spAutoFit/>
          </a:bodyPr>
          <a:lstStyle/>
          <a:p>
            <a:r>
              <a:rPr lang="pt-BR" sz="4000" dirty="0">
                <a:solidFill>
                  <a:prstClr val="black"/>
                </a:solidFill>
              </a:rPr>
              <a:t>SH</a:t>
            </a:r>
            <a:r>
              <a:rPr lang="pt-BR" sz="4000" baseline="-25000" dirty="0">
                <a:solidFill>
                  <a:prstClr val="black"/>
                </a:solidFill>
              </a:rPr>
              <a:t>2</a:t>
            </a:r>
            <a:r>
              <a:rPr lang="pt-BR" sz="4000" dirty="0">
                <a:solidFill>
                  <a:prstClr val="black"/>
                </a:solidFill>
              </a:rPr>
              <a:t> + 1/2 O</a:t>
            </a:r>
            <a:r>
              <a:rPr lang="pt-BR" sz="4000" baseline="-25000" dirty="0">
                <a:solidFill>
                  <a:prstClr val="black"/>
                </a:solidFill>
              </a:rPr>
              <a:t>2</a:t>
            </a:r>
            <a:r>
              <a:rPr lang="pt-BR" sz="4000" dirty="0">
                <a:solidFill>
                  <a:prstClr val="black"/>
                </a:solidFill>
              </a:rPr>
              <a:t> —&gt; S + H</a:t>
            </a:r>
            <a:r>
              <a:rPr lang="pt-BR" sz="4000" baseline="-25000" dirty="0">
                <a:solidFill>
                  <a:prstClr val="black"/>
                </a:solidFill>
              </a:rPr>
              <a:t>2</a:t>
            </a:r>
            <a:r>
              <a:rPr lang="pt-BR" sz="4000" dirty="0">
                <a:solidFill>
                  <a:prstClr val="black"/>
                </a:solidFill>
              </a:rPr>
              <a:t>O</a:t>
            </a:r>
            <a:endParaRPr lang="ru-RU" sz="4000" dirty="0">
              <a:solidFill>
                <a:prstClr val="black"/>
              </a:solidFill>
            </a:endParaRPr>
          </a:p>
        </p:txBody>
      </p:sp>
      <p:sp>
        <p:nvSpPr>
          <p:cNvPr id="13" name="Прямоугольник 12"/>
          <p:cNvSpPr/>
          <p:nvPr/>
        </p:nvSpPr>
        <p:spPr>
          <a:xfrm>
            <a:off x="4078190" y="3867145"/>
            <a:ext cx="5065810" cy="707886"/>
          </a:xfrm>
          <a:prstGeom prst="rect">
            <a:avLst/>
          </a:prstGeom>
        </p:spPr>
        <p:txBody>
          <a:bodyPr wrap="none">
            <a:spAutoFit/>
          </a:bodyPr>
          <a:lstStyle/>
          <a:p>
            <a:r>
              <a:rPr lang="en-US" sz="4000" dirty="0">
                <a:solidFill>
                  <a:prstClr val="black"/>
                </a:solidFill>
              </a:rPr>
              <a:t>SH</a:t>
            </a:r>
            <a:r>
              <a:rPr lang="en-US" sz="4000" baseline="-25000" dirty="0">
                <a:solidFill>
                  <a:prstClr val="black"/>
                </a:solidFill>
              </a:rPr>
              <a:t>2</a:t>
            </a:r>
            <a:r>
              <a:rPr lang="en-US" sz="4000" dirty="0">
                <a:solidFill>
                  <a:prstClr val="black"/>
                </a:solidFill>
              </a:rPr>
              <a:t> + 1/2 O</a:t>
            </a:r>
            <a:r>
              <a:rPr lang="en-US" sz="4000" baseline="-25000" dirty="0">
                <a:solidFill>
                  <a:prstClr val="black"/>
                </a:solidFill>
              </a:rPr>
              <a:t>2</a:t>
            </a:r>
            <a:r>
              <a:rPr lang="en-US" sz="4000" dirty="0">
                <a:solidFill>
                  <a:prstClr val="black"/>
                </a:solidFill>
              </a:rPr>
              <a:t> —&gt; SH-OH</a:t>
            </a:r>
            <a:endParaRPr lang="ru-RU" sz="4000" dirty="0">
              <a:solidFill>
                <a:prstClr val="black"/>
              </a:solidFill>
            </a:endParaRPr>
          </a:p>
        </p:txBody>
      </p:sp>
    </p:spTree>
    <p:extLst>
      <p:ext uri="{BB962C8B-B14F-4D97-AF65-F5344CB8AC3E}">
        <p14:creationId xmlns:p14="http://schemas.microsoft.com/office/powerpoint/2010/main" val="401604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Grp="1" noChangeArrowheads="1"/>
          </p:cNvSpPr>
          <p:nvPr>
            <p:ph type="title"/>
          </p:nvPr>
        </p:nvSpPr>
        <p:spPr>
          <a:xfrm>
            <a:off x="0" y="18661"/>
            <a:ext cx="9144000" cy="1143000"/>
          </a:xfrm>
        </p:spPr>
        <p:txBody>
          <a:bodyPr>
            <a:normAutofit fontScale="90000"/>
          </a:bodyPr>
          <a:lstStyle/>
          <a:p>
            <a:r>
              <a:rPr lang="en-US" altLang="ru-RU" sz="5400" b="1" dirty="0" smtClean="0"/>
              <a:t>Electron transport chain </a:t>
            </a:r>
            <a:r>
              <a:rPr lang="en-US" altLang="ru-RU" sz="5400" b="1" dirty="0"/>
              <a:t>- ROS production</a:t>
            </a:r>
            <a:endParaRPr lang="ru-RU" altLang="ru-RU" sz="54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45" y="1340768"/>
            <a:ext cx="648072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021" y="6500239"/>
            <a:ext cx="9144000" cy="369332"/>
          </a:xfrm>
          <a:prstGeom prst="rect">
            <a:avLst/>
          </a:prstGeom>
        </p:spPr>
        <p:txBody>
          <a:bodyPr wrap="square">
            <a:spAutoFit/>
          </a:bodyPr>
          <a:lstStyle/>
          <a:p>
            <a:pPr algn="ctr"/>
            <a:r>
              <a:rPr lang="en-US">
                <a:solidFill>
                  <a:prstClr val="black"/>
                </a:solidFill>
              </a:rPr>
              <a:t>http://elementy.ru/images/news/mitochondria_ros_600.jpg</a:t>
            </a:r>
            <a:endParaRPr lang="ru-RU">
              <a:solidFill>
                <a:prstClr val="black"/>
              </a:solidFill>
            </a:endParaRPr>
          </a:p>
        </p:txBody>
      </p:sp>
      <p:sp>
        <p:nvSpPr>
          <p:cNvPr id="3" name="Прямоугольник 2"/>
          <p:cNvSpPr/>
          <p:nvPr/>
        </p:nvSpPr>
        <p:spPr>
          <a:xfrm>
            <a:off x="24900" y="6237312"/>
            <a:ext cx="9155208" cy="369332"/>
          </a:xfrm>
          <a:prstGeom prst="rect">
            <a:avLst/>
          </a:prstGeom>
        </p:spPr>
        <p:txBody>
          <a:bodyPr wrap="square">
            <a:spAutoFit/>
          </a:bodyPr>
          <a:lstStyle/>
          <a:p>
            <a:pPr algn="ctr"/>
            <a:r>
              <a:rPr lang="ru-RU">
                <a:solidFill>
                  <a:prstClr val="black"/>
                </a:solidFill>
              </a:rPr>
              <a:t>Рис. из статьи </a:t>
            </a:r>
            <a:r>
              <a:rPr lang="en-US">
                <a:solidFill>
                  <a:prstClr val="black"/>
                </a:solidFill>
              </a:rPr>
              <a:t>Baughman &amp; Mootha </a:t>
            </a:r>
            <a:r>
              <a:rPr lang="ru-RU">
                <a:solidFill>
                  <a:prstClr val="black"/>
                </a:solidFill>
              </a:rPr>
              <a:t>в </a:t>
            </a:r>
            <a:r>
              <a:rPr lang="en-US">
                <a:solidFill>
                  <a:prstClr val="black"/>
                </a:solidFill>
              </a:rPr>
              <a:t>Nature Genetics</a:t>
            </a:r>
            <a:endParaRPr lang="ru-RU">
              <a:solidFill>
                <a:prstClr val="black"/>
              </a:solidFill>
            </a:endParaRPr>
          </a:p>
        </p:txBody>
      </p:sp>
    </p:spTree>
    <p:extLst>
      <p:ext uri="{BB962C8B-B14F-4D97-AF65-F5344CB8AC3E}">
        <p14:creationId xmlns:p14="http://schemas.microsoft.com/office/powerpoint/2010/main" val="226581642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31640" y="1052736"/>
            <a:ext cx="6713415" cy="4315767"/>
          </a:xfrm>
          <a:prstGeom prst="rect">
            <a:avLst/>
          </a:prstGeom>
        </p:spPr>
      </p:pic>
    </p:spTree>
    <p:extLst>
      <p:ext uri="{BB962C8B-B14F-4D97-AF65-F5344CB8AC3E}">
        <p14:creationId xmlns:p14="http://schemas.microsoft.com/office/powerpoint/2010/main" val="931969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stretch>
            <a:fillRect/>
          </a:stretch>
        </p:blipFill>
        <p:spPr>
          <a:xfrm>
            <a:off x="294952" y="85633"/>
            <a:ext cx="8375824" cy="6789495"/>
          </a:xfrm>
          <a:prstGeom prst="rect">
            <a:avLst/>
          </a:prstGeom>
        </p:spPr>
      </p:pic>
    </p:spTree>
    <p:extLst>
      <p:ext uri="{BB962C8B-B14F-4D97-AF65-F5344CB8AC3E}">
        <p14:creationId xmlns:p14="http://schemas.microsoft.com/office/powerpoint/2010/main" val="4290380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36" y="188640"/>
            <a:ext cx="8736971" cy="6552728"/>
          </a:xfrm>
          <a:prstGeom prst="rect">
            <a:avLst/>
          </a:prstGeom>
        </p:spPr>
      </p:pic>
    </p:spTree>
    <p:extLst>
      <p:ext uri="{BB962C8B-B14F-4D97-AF65-F5344CB8AC3E}">
        <p14:creationId xmlns:p14="http://schemas.microsoft.com/office/powerpoint/2010/main" val="835660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 y="10502"/>
            <a:ext cx="9143999" cy="646331"/>
          </a:xfrm>
          <a:prstGeom prst="rect">
            <a:avLst/>
          </a:prstGeom>
          <a:noFill/>
        </p:spPr>
        <p:txBody>
          <a:bodyPr wrap="square" rtlCol="0">
            <a:spAutoFit/>
          </a:bodyPr>
          <a:lstStyle/>
          <a:p>
            <a:pPr algn="ctr"/>
            <a:r>
              <a:rPr lang="en-US" sz="3600" b="1" spc="-100" dirty="0">
                <a:solidFill>
                  <a:srgbClr val="FF0000"/>
                </a:solidFill>
              </a:rPr>
              <a:t>Non-phosphorylating (free) oxidation</a:t>
            </a:r>
            <a:endParaRPr lang="ru-RU" sz="3600" b="1" spc="-100" dirty="0">
              <a:solidFill>
                <a:srgbClr val="FF0000"/>
              </a:solidFill>
            </a:endParaRPr>
          </a:p>
        </p:txBody>
      </p:sp>
      <p:sp>
        <p:nvSpPr>
          <p:cNvPr id="4" name="Прямоугольник 3"/>
          <p:cNvSpPr/>
          <p:nvPr/>
        </p:nvSpPr>
        <p:spPr>
          <a:xfrm>
            <a:off x="906062" y="548680"/>
            <a:ext cx="8237940" cy="830997"/>
          </a:xfrm>
          <a:prstGeom prst="rect">
            <a:avLst/>
          </a:prstGeom>
        </p:spPr>
        <p:txBody>
          <a:bodyPr wrap="square">
            <a:spAutoFit/>
          </a:bodyPr>
          <a:lstStyle/>
          <a:p>
            <a:pPr algn="ctr"/>
            <a:r>
              <a:rPr lang="en-US" sz="2400" dirty="0">
                <a:solidFill>
                  <a:prstClr val="black"/>
                </a:solidFill>
              </a:rPr>
              <a:t>A state in which oxidation of substrates in the respiratory chain occurs, but ATP is not formed at the same time</a:t>
            </a:r>
            <a:endParaRPr lang="ru-RU" sz="2400" dirty="0">
              <a:solidFill>
                <a:prstClr val="black"/>
              </a:solidFill>
            </a:endParaRPr>
          </a:p>
        </p:txBody>
      </p:sp>
      <p:sp>
        <p:nvSpPr>
          <p:cNvPr id="5" name="Прямоугольник 4"/>
          <p:cNvSpPr/>
          <p:nvPr/>
        </p:nvSpPr>
        <p:spPr>
          <a:xfrm>
            <a:off x="134939" y="1556792"/>
            <a:ext cx="8757542" cy="4093428"/>
          </a:xfrm>
          <a:prstGeom prst="rect">
            <a:avLst/>
          </a:prstGeom>
        </p:spPr>
        <p:txBody>
          <a:bodyPr wrap="square">
            <a:spAutoFit/>
          </a:bodyPr>
          <a:lstStyle/>
          <a:p>
            <a:r>
              <a:rPr lang="en-US" sz="2000" b="1" dirty="0">
                <a:solidFill>
                  <a:prstClr val="black"/>
                </a:solidFill>
              </a:rPr>
              <a:t>- thermoregulation </a:t>
            </a:r>
            <a:r>
              <a:rPr lang="en-US" sz="2000" dirty="0">
                <a:solidFill>
                  <a:prstClr val="black"/>
                </a:solidFill>
              </a:rPr>
              <a:t>(brown fat: contains mitochondria adapted to generate heat - the content of respiratory enzymes is much higher than that of enzymes that phosphorylate ADP, therefore free oxidation processes prevail in them; there are many of them in newborns, in subsequent periods of life its number decreases;</a:t>
            </a:r>
          </a:p>
          <a:p>
            <a:endParaRPr lang="en-US" sz="2000" dirty="0">
              <a:solidFill>
                <a:prstClr val="black"/>
              </a:solidFill>
            </a:endParaRPr>
          </a:p>
          <a:p>
            <a:r>
              <a:rPr lang="en-US" sz="2000" dirty="0">
                <a:solidFill>
                  <a:prstClr val="black"/>
                </a:solidFill>
              </a:rPr>
              <a:t>- </a:t>
            </a:r>
            <a:r>
              <a:rPr lang="en-US" sz="2000" b="1" dirty="0">
                <a:solidFill>
                  <a:prstClr val="black"/>
                </a:solidFill>
              </a:rPr>
              <a:t>the formation of biologically important compounds </a:t>
            </a:r>
            <a:r>
              <a:rPr lang="en-US" sz="2000" dirty="0">
                <a:solidFill>
                  <a:prstClr val="black"/>
                </a:solidFill>
              </a:rPr>
              <a:t>(</a:t>
            </a:r>
            <a:r>
              <a:rPr lang="en-US" sz="2000" dirty="0" err="1">
                <a:solidFill>
                  <a:prstClr val="black"/>
                </a:solidFill>
              </a:rPr>
              <a:t>catecholamines</a:t>
            </a:r>
            <a:r>
              <a:rPr lang="en-US" sz="2000" dirty="0">
                <a:solidFill>
                  <a:prstClr val="black"/>
                </a:solidFill>
              </a:rPr>
              <a:t>, </a:t>
            </a:r>
            <a:r>
              <a:rPr lang="en-US" sz="2000" dirty="0" err="1">
                <a:solidFill>
                  <a:prstClr val="black"/>
                </a:solidFill>
              </a:rPr>
              <a:t>glucocorticosteroids</a:t>
            </a:r>
            <a:r>
              <a:rPr lang="en-US" sz="2000" dirty="0">
                <a:solidFill>
                  <a:prstClr val="black"/>
                </a:solidFill>
              </a:rPr>
              <a:t>, collagen, activation of vitamin D, etc.);</a:t>
            </a:r>
          </a:p>
          <a:p>
            <a:endParaRPr lang="en-US" sz="2000" dirty="0">
              <a:solidFill>
                <a:prstClr val="black"/>
              </a:solidFill>
            </a:endParaRPr>
          </a:p>
          <a:p>
            <a:r>
              <a:rPr lang="en-US" sz="2000" dirty="0">
                <a:solidFill>
                  <a:prstClr val="black"/>
                </a:solidFill>
              </a:rPr>
              <a:t>- </a:t>
            </a:r>
            <a:r>
              <a:rPr lang="en-US" sz="2000" b="1" dirty="0">
                <a:solidFill>
                  <a:prstClr val="black"/>
                </a:solidFill>
              </a:rPr>
              <a:t>neutralization of </a:t>
            </a:r>
            <a:r>
              <a:rPr lang="en-US" sz="2000" b="1" dirty="0" err="1">
                <a:solidFill>
                  <a:prstClr val="black"/>
                </a:solidFill>
              </a:rPr>
              <a:t>xenobiotics</a:t>
            </a:r>
            <a:r>
              <a:rPr lang="en-US" sz="2000" b="1" dirty="0">
                <a:solidFill>
                  <a:prstClr val="black"/>
                </a:solidFill>
              </a:rPr>
              <a:t> </a:t>
            </a:r>
            <a:r>
              <a:rPr lang="en-US" sz="2000" dirty="0">
                <a:solidFill>
                  <a:prstClr val="black"/>
                </a:solidFill>
              </a:rPr>
              <a:t>(poisons, toxins, drugs, household chemicals);</a:t>
            </a:r>
          </a:p>
          <a:p>
            <a:endParaRPr lang="en-US" sz="2000" dirty="0">
              <a:solidFill>
                <a:prstClr val="black"/>
              </a:solidFill>
            </a:endParaRPr>
          </a:p>
          <a:p>
            <a:r>
              <a:rPr lang="en-US" sz="2000" dirty="0">
                <a:solidFill>
                  <a:prstClr val="black"/>
                </a:solidFill>
              </a:rPr>
              <a:t>- </a:t>
            </a:r>
            <a:r>
              <a:rPr lang="en-US" sz="2000" b="1" dirty="0">
                <a:solidFill>
                  <a:prstClr val="black"/>
                </a:solidFill>
              </a:rPr>
              <a:t>in some pathological conditions </a:t>
            </a:r>
            <a:r>
              <a:rPr lang="en-US" sz="2000" dirty="0">
                <a:solidFill>
                  <a:prstClr val="black"/>
                </a:solidFill>
              </a:rPr>
              <a:t>(for example, with </a:t>
            </a:r>
            <a:r>
              <a:rPr lang="en-US" sz="2000" dirty="0" err="1">
                <a:solidFill>
                  <a:prstClr val="black"/>
                </a:solidFill>
              </a:rPr>
              <a:t>hyperfunction</a:t>
            </a:r>
            <a:r>
              <a:rPr lang="en-US" sz="2000" dirty="0">
                <a:solidFill>
                  <a:prstClr val="black"/>
                </a:solidFill>
              </a:rPr>
              <a:t> of the thyroid gland: the main symptoms of such conditions may be fatigue, fever, weight loss, despite increased appetite, increased breathing and heart rate).</a:t>
            </a:r>
            <a:endParaRPr lang="ru-RU" sz="2000"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06062" cy="111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128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4000" b="1" dirty="0">
                <a:solidFill>
                  <a:srgbClr val="FF0000"/>
                </a:solidFill>
              </a:rPr>
              <a:t>Types of oxidation in the cell</a:t>
            </a:r>
            <a:endParaRPr lang="ru-RU" altLang="ru-RU" sz="40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2136354273"/>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86683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728135" y="1253913"/>
            <a:ext cx="3426011" cy="306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0" y="1196752"/>
            <a:ext cx="3426011" cy="306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1424298" y="3429000"/>
            <a:ext cx="6305550" cy="2933700"/>
          </a:xfrm>
          <a:prstGeom prst="rect">
            <a:avLst/>
          </a:prstGeom>
        </p:spPr>
      </p:pic>
    </p:spTree>
    <p:extLst>
      <p:ext uri="{BB962C8B-B14F-4D97-AF65-F5344CB8AC3E}">
        <p14:creationId xmlns:p14="http://schemas.microsoft.com/office/powerpoint/2010/main" val="34812259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778098"/>
          </a:xfrm>
        </p:spPr>
        <p:txBody>
          <a:bodyPr>
            <a:normAutofit/>
          </a:bodyPr>
          <a:lstStyle/>
          <a:p>
            <a:r>
              <a:rPr lang="en-US" sz="3200" dirty="0">
                <a:solidFill>
                  <a:srgbClr val="FF0000"/>
                </a:solidFill>
                <a:latin typeface="Arial" pitchFamily="34" charset="0"/>
                <a:cs typeface="Arial" pitchFamily="34" charset="0"/>
              </a:rPr>
              <a:t>Brown </a:t>
            </a:r>
            <a:r>
              <a:rPr lang="en-US" sz="3200" dirty="0" smtClean="0">
                <a:solidFill>
                  <a:srgbClr val="FF0000"/>
                </a:solidFill>
                <a:latin typeface="Arial" pitchFamily="34" charset="0"/>
                <a:cs typeface="Arial" pitchFamily="34" charset="0"/>
              </a:rPr>
              <a:t>fat</a:t>
            </a:r>
            <a:endParaRPr lang="ru-RU" sz="3200" dirty="0">
              <a:solidFill>
                <a:srgbClr val="FF0000"/>
              </a:solidFill>
              <a:latin typeface="Arial" pitchFamily="34" charset="0"/>
              <a:cs typeface="Arial" pitchFamily="34" charset="0"/>
            </a:endParaRPr>
          </a:p>
        </p:txBody>
      </p:sp>
      <p:sp>
        <p:nvSpPr>
          <p:cNvPr id="3" name="Объект 2"/>
          <p:cNvSpPr>
            <a:spLocks noGrp="1"/>
          </p:cNvSpPr>
          <p:nvPr>
            <p:ph idx="1"/>
          </p:nvPr>
        </p:nvSpPr>
        <p:spPr>
          <a:xfrm>
            <a:off x="-36512" y="630588"/>
            <a:ext cx="4968552" cy="6093296"/>
          </a:xfrm>
        </p:spPr>
        <p:txBody>
          <a:bodyPr>
            <a:normAutofit fontScale="92500" lnSpcReduction="10000"/>
          </a:bodyPr>
          <a:lstStyle/>
          <a:p>
            <a:r>
              <a:rPr lang="en-US" dirty="0">
                <a:solidFill>
                  <a:srgbClr val="FF0000"/>
                </a:solidFill>
                <a:latin typeface="Arial" pitchFamily="34" charset="0"/>
                <a:cs typeface="Arial" pitchFamily="34" charset="0"/>
              </a:rPr>
              <a:t>Brown fat </a:t>
            </a:r>
            <a:r>
              <a:rPr lang="en-US" dirty="0" smtClean="0">
                <a:latin typeface="Arial" pitchFamily="34" charset="0"/>
                <a:cs typeface="Arial" pitchFamily="34" charset="0"/>
              </a:rPr>
              <a:t>has </a:t>
            </a:r>
            <a:r>
              <a:rPr lang="en-US" dirty="0">
                <a:latin typeface="Arial" pitchFamily="34" charset="0"/>
                <a:cs typeface="Arial" pitchFamily="34" charset="0"/>
              </a:rPr>
              <a:t>been studied by scientists for several years. Brown fat is a heat-generating type of fat that instead of storing energy, on the contrary, burns it. This ability of brown fat is of great importance for the normalization of weight.</a:t>
            </a:r>
          </a:p>
          <a:p>
            <a:endParaRPr lang="en-US" dirty="0">
              <a:solidFill>
                <a:srgbClr val="FF0000"/>
              </a:solidFill>
              <a:latin typeface="Arial" pitchFamily="34" charset="0"/>
              <a:cs typeface="Arial" pitchFamily="34" charset="0"/>
            </a:endParaRPr>
          </a:p>
          <a:p>
            <a:r>
              <a:rPr lang="en-US" dirty="0">
                <a:solidFill>
                  <a:srgbClr val="FF0000"/>
                </a:solidFill>
                <a:latin typeface="Arial" pitchFamily="34" charset="0"/>
                <a:cs typeface="Arial" pitchFamily="34" charset="0"/>
              </a:rPr>
              <a:t>Brown fat </a:t>
            </a:r>
            <a:r>
              <a:rPr lang="en-US" dirty="0">
                <a:latin typeface="Arial" pitchFamily="34" charset="0"/>
                <a:cs typeface="Arial" pitchFamily="34" charset="0"/>
              </a:rPr>
              <a:t>is a source of endogenous water</a:t>
            </a:r>
            <a:r>
              <a:rPr lang="en-US" dirty="0">
                <a:solidFill>
                  <a:srgbClr val="FF0000"/>
                </a:solidFill>
                <a:latin typeface="Arial" pitchFamily="34" charset="0"/>
                <a:cs typeface="Arial" pitchFamily="34" charset="0"/>
              </a:rPr>
              <a:t>.</a:t>
            </a:r>
            <a:endParaRPr lang="ru-RU" dirty="0">
              <a:latin typeface="Arial" pitchFamily="34" charset="0"/>
              <a:cs typeface="Arial" pitchFamily="34"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4" y="3933056"/>
            <a:ext cx="4387415"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4743537" y="836712"/>
            <a:ext cx="4417583" cy="2582987"/>
          </a:xfrm>
          <a:prstGeom prst="rect">
            <a:avLst/>
          </a:prstGeom>
        </p:spPr>
      </p:pic>
    </p:spTree>
    <p:extLst>
      <p:ext uri="{BB962C8B-B14F-4D97-AF65-F5344CB8AC3E}">
        <p14:creationId xmlns:p14="http://schemas.microsoft.com/office/powerpoint/2010/main" val="16073419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4624"/>
            <a:ext cx="8229600" cy="778098"/>
          </a:xfrm>
        </p:spPr>
        <p:txBody>
          <a:bodyPr>
            <a:normAutofit/>
          </a:bodyPr>
          <a:lstStyle/>
          <a:p>
            <a:r>
              <a:rPr lang="en-US" sz="3200" dirty="0">
                <a:solidFill>
                  <a:srgbClr val="FF0000"/>
                </a:solidFill>
                <a:latin typeface="Arial" pitchFamily="34" charset="0"/>
                <a:cs typeface="Arial" pitchFamily="34" charset="0"/>
              </a:rPr>
              <a:t>Brown </a:t>
            </a:r>
            <a:r>
              <a:rPr lang="en-US" sz="3200" dirty="0" smtClean="0">
                <a:solidFill>
                  <a:srgbClr val="FF0000"/>
                </a:solidFill>
                <a:latin typeface="Arial" pitchFamily="34" charset="0"/>
                <a:cs typeface="Arial" pitchFamily="34" charset="0"/>
              </a:rPr>
              <a:t>fat</a:t>
            </a:r>
            <a:endParaRPr lang="ru-RU" sz="3200" dirty="0">
              <a:solidFill>
                <a:srgbClr val="FF0000"/>
              </a:solidFill>
              <a:latin typeface="Arial" pitchFamily="34" charset="0"/>
              <a:cs typeface="Arial"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11" y="859417"/>
            <a:ext cx="6036721" cy="53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396" y="980733"/>
            <a:ext cx="2778196" cy="4893647"/>
          </a:xfrm>
          <a:prstGeom prst="rect">
            <a:avLst/>
          </a:prstGeom>
        </p:spPr>
        <p:txBody>
          <a:bodyPr wrap="square">
            <a:spAutoFit/>
          </a:bodyPr>
          <a:lstStyle/>
          <a:p>
            <a:pPr algn="ctr"/>
            <a:r>
              <a:rPr lang="en-US" sz="2400" dirty="0"/>
              <a:t>A newborn has an adequate supply of brown fat, which helps his body to keep warm. As you grow older, most of its storage in the body is lost. Brown fat is located in the neck area around the blood vessels (helps warm the blood).</a:t>
            </a:r>
            <a:endParaRPr lang="ru-RU" sz="2400" dirty="0"/>
          </a:p>
        </p:txBody>
      </p:sp>
    </p:spTree>
    <p:extLst>
      <p:ext uri="{BB962C8B-B14F-4D97-AF65-F5344CB8AC3E}">
        <p14:creationId xmlns:p14="http://schemas.microsoft.com/office/powerpoint/2010/main" val="25910180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3120"/>
            <a:ext cx="9144000" cy="1077218"/>
          </a:xfrm>
          <a:prstGeom prst="rect">
            <a:avLst/>
          </a:prstGeom>
        </p:spPr>
        <p:txBody>
          <a:bodyPr wrap="square">
            <a:spAutoFit/>
          </a:bodyPr>
          <a:lstStyle/>
          <a:p>
            <a:pPr algn="ctr"/>
            <a:r>
              <a:rPr lang="en-US" sz="3200" b="1" dirty="0">
                <a:solidFill>
                  <a:prstClr val="black"/>
                </a:solidFill>
              </a:rPr>
              <a:t>The distribution of temperature zones inside and on the surface of the human body is </a:t>
            </a:r>
            <a:r>
              <a:rPr lang="en-US" sz="3200" b="1" dirty="0" smtClean="0">
                <a:solidFill>
                  <a:prstClr val="black"/>
                </a:solidFill>
              </a:rPr>
              <a:t>normal condition</a:t>
            </a:r>
            <a:endParaRPr lang="ru-RU" sz="3200" b="1" dirty="0">
              <a:solidFill>
                <a:prstClr val="black"/>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68"/>
          <a:stretch/>
        </p:blipFill>
        <p:spPr bwMode="auto">
          <a:xfrm>
            <a:off x="467544" y="1159946"/>
            <a:ext cx="8208912" cy="5698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11560" y="6631468"/>
            <a:ext cx="7920880" cy="253916"/>
          </a:xfrm>
          <a:prstGeom prst="rect">
            <a:avLst/>
          </a:prstGeom>
        </p:spPr>
        <p:txBody>
          <a:bodyPr wrap="square">
            <a:spAutoFit/>
          </a:bodyPr>
          <a:lstStyle/>
          <a:p>
            <a:pPr algn="ctr"/>
            <a:r>
              <a:rPr lang="en-US" sz="1050" dirty="0"/>
              <a:t>https://2.bp.blogspot.com/-EYEpqp1aPD4/WMav__HOkPI/AAAAAAAANTI/dvlClsrT2eoWZ92nNp4Xo5YnPm8-EsP2gCLcB/s640/image038.jpg</a:t>
            </a:r>
            <a:endParaRPr lang="ru-RU" sz="1050" dirty="0"/>
          </a:p>
        </p:txBody>
      </p:sp>
    </p:spTree>
    <p:extLst>
      <p:ext uri="{BB962C8B-B14F-4D97-AF65-F5344CB8AC3E}">
        <p14:creationId xmlns:p14="http://schemas.microsoft.com/office/powerpoint/2010/main" val="4283366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6" name="Rectangle 12"/>
          <p:cNvSpPr>
            <a:spLocks noChangeArrowheads="1"/>
          </p:cNvSpPr>
          <p:nvPr/>
        </p:nvSpPr>
        <p:spPr bwMode="auto">
          <a:xfrm>
            <a:off x="446088" y="180975"/>
            <a:ext cx="7862887" cy="1143000"/>
          </a:xfrm>
          <a:prstGeom prst="rect">
            <a:avLst/>
          </a:prstGeom>
          <a:noFill/>
          <a:ln w="9525">
            <a:noFill/>
            <a:miter lim="800000"/>
            <a:headEnd/>
            <a:tailEnd/>
          </a:ln>
          <a:effectLst/>
        </p:spPr>
        <p:txBody>
          <a:bodyPr lIns="0" rIns="0" anchor="ctr"/>
          <a:lstStyle/>
          <a:p>
            <a:pPr algn="ctr" fontAlgn="base">
              <a:spcBef>
                <a:spcPct val="0"/>
              </a:spcBef>
              <a:spcAft>
                <a:spcPct val="0"/>
              </a:spcAft>
              <a:defRPr/>
            </a:pPr>
            <a:r>
              <a:rPr lang="en-US" sz="2800" b="1" dirty="0">
                <a:solidFill>
                  <a:srgbClr val="1F497D"/>
                </a:solidFill>
                <a:effectLst>
                  <a:outerShdw blurRad="38100" dist="38100" dir="2700000" algn="tl">
                    <a:srgbClr val="000000"/>
                  </a:outerShdw>
                </a:effectLst>
                <a:latin typeface="Arial" charset="0"/>
                <a:cs typeface="Arial" charset="0"/>
              </a:rPr>
              <a:t>Dehydrogenase reactions</a:t>
            </a:r>
            <a:endParaRPr lang="ru-RU" sz="2800" b="1" dirty="0">
              <a:solidFill>
                <a:srgbClr val="1F497D"/>
              </a:solidFill>
              <a:effectLst>
                <a:outerShdw blurRad="38100" dist="38100" dir="2700000" algn="tl">
                  <a:srgbClr val="000000"/>
                </a:outerShdw>
              </a:effectLst>
              <a:latin typeface="Arial" charset="0"/>
              <a:cs typeface="Arial"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2" y="1124744"/>
            <a:ext cx="912805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491880" y="3501008"/>
            <a:ext cx="18002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979" t="37655" r="62947" b="52005"/>
          <a:stretch/>
        </p:blipFill>
        <p:spPr bwMode="auto">
          <a:xfrm>
            <a:off x="8028384" y="3910644"/>
            <a:ext cx="280591" cy="43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77" t="37655" r="55810" b="52005"/>
          <a:stretch/>
        </p:blipFill>
        <p:spPr bwMode="auto">
          <a:xfrm>
            <a:off x="8308975" y="3872336"/>
            <a:ext cx="530604" cy="43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6088" y="4725144"/>
            <a:ext cx="1245592"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smtClean="0"/>
              <a:t>NAD+</a:t>
            </a:r>
            <a:endParaRPr lang="ru-RU" sz="2400" dirty="0"/>
          </a:p>
        </p:txBody>
      </p:sp>
      <p:sp>
        <p:nvSpPr>
          <p:cNvPr id="8" name="TextBox 7"/>
          <p:cNvSpPr txBox="1"/>
          <p:nvPr/>
        </p:nvSpPr>
        <p:spPr>
          <a:xfrm>
            <a:off x="6588224" y="4751311"/>
            <a:ext cx="1245592"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smtClean="0"/>
              <a:t>NADH</a:t>
            </a:r>
            <a:endParaRPr lang="ru-RU" sz="2400" dirty="0"/>
          </a:p>
        </p:txBody>
      </p:sp>
    </p:spTree>
    <p:extLst>
      <p:ext uri="{BB962C8B-B14F-4D97-AF65-F5344CB8AC3E}">
        <p14:creationId xmlns:p14="http://schemas.microsoft.com/office/powerpoint/2010/main" val="4921948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 y="10502"/>
            <a:ext cx="9143999" cy="646331"/>
          </a:xfrm>
          <a:prstGeom prst="rect">
            <a:avLst/>
          </a:prstGeom>
          <a:noFill/>
        </p:spPr>
        <p:txBody>
          <a:bodyPr wrap="square" rtlCol="0">
            <a:spAutoFit/>
          </a:bodyPr>
          <a:lstStyle/>
          <a:p>
            <a:pPr algn="ctr"/>
            <a:r>
              <a:rPr lang="en-US" sz="3600" b="1" dirty="0">
                <a:solidFill>
                  <a:srgbClr val="FF0000"/>
                </a:solidFill>
              </a:rPr>
              <a:t>"Age" changes</a:t>
            </a:r>
            <a:endParaRPr lang="ru-RU" sz="3600" b="1" dirty="0">
              <a:solidFill>
                <a:srgbClr val="FF0000"/>
              </a:solidFill>
            </a:endParaRPr>
          </a:p>
        </p:txBody>
      </p:sp>
      <p:sp>
        <p:nvSpPr>
          <p:cNvPr id="5" name="Прямоугольник 4"/>
          <p:cNvSpPr/>
          <p:nvPr/>
        </p:nvSpPr>
        <p:spPr>
          <a:xfrm>
            <a:off x="3" y="701019"/>
            <a:ext cx="4548449" cy="3108543"/>
          </a:xfrm>
          <a:prstGeom prst="rect">
            <a:avLst/>
          </a:prstGeom>
        </p:spPr>
        <p:txBody>
          <a:bodyPr wrap="square">
            <a:spAutoFit/>
          </a:bodyPr>
          <a:lstStyle/>
          <a:p>
            <a:r>
              <a:rPr lang="en-US" sz="2800" b="1" dirty="0">
                <a:solidFill>
                  <a:prstClr val="black"/>
                </a:solidFill>
              </a:rPr>
              <a:t>- ↓ oxygen consumption and ↓ intensity of oxidative processes</a:t>
            </a:r>
          </a:p>
          <a:p>
            <a:r>
              <a:rPr lang="en-US" sz="2800" b="1" dirty="0">
                <a:solidFill>
                  <a:prstClr val="black"/>
                </a:solidFill>
              </a:rPr>
              <a:t> </a:t>
            </a:r>
          </a:p>
          <a:p>
            <a:r>
              <a:rPr lang="en-US" sz="2800" b="1" dirty="0">
                <a:solidFill>
                  <a:prstClr val="black"/>
                </a:solidFill>
              </a:rPr>
              <a:t>- ↑ generation of reactive oxygen species with cell damage</a:t>
            </a:r>
            <a:endParaRPr lang="ru-RU" sz="2800" b="1" dirty="0" smtClean="0">
              <a:solidFill>
                <a:prstClr val="black"/>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627150"/>
            <a:ext cx="4306821" cy="32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716016" y="3517174"/>
            <a:ext cx="4427984" cy="369332"/>
          </a:xfrm>
          <a:prstGeom prst="rect">
            <a:avLst/>
          </a:prstGeom>
        </p:spPr>
        <p:txBody>
          <a:bodyPr wrap="square">
            <a:spAutoFit/>
          </a:bodyPr>
          <a:lstStyle/>
          <a:p>
            <a:pPr algn="ctr"/>
            <a:r>
              <a:rPr lang="en-US" sz="900" dirty="0">
                <a:solidFill>
                  <a:prstClr val="black"/>
                </a:solidFill>
                <a:hlinkClick r:id="rId3"/>
              </a:rPr>
              <a:t>http://</a:t>
            </a:r>
            <a:r>
              <a:rPr lang="en-US" sz="900" dirty="0" smtClean="0">
                <a:solidFill>
                  <a:prstClr val="black"/>
                </a:solidFill>
                <a:hlinkClick r:id="rId3"/>
              </a:rPr>
              <a:t>present5.com/presentation/3/281193631_455900542.pdf-img/281193631_455900542.pdf-60.jpg</a:t>
            </a:r>
            <a:r>
              <a:rPr lang="ru-RU" sz="900" dirty="0" smtClean="0">
                <a:solidFill>
                  <a:prstClr val="black"/>
                </a:solidFill>
              </a:rPr>
              <a:t> </a:t>
            </a:r>
            <a:endParaRPr lang="ru-RU" sz="900" dirty="0">
              <a:solidFill>
                <a:prstClr val="black"/>
              </a:solidFill>
            </a:endParaRPr>
          </a:p>
        </p:txBody>
      </p:sp>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308" r="16213"/>
          <a:stretch/>
        </p:blipFill>
        <p:spPr bwMode="auto">
          <a:xfrm>
            <a:off x="107504" y="3701840"/>
            <a:ext cx="2764794" cy="283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1773" y="6534834"/>
            <a:ext cx="2884071" cy="230832"/>
          </a:xfrm>
          <a:prstGeom prst="rect">
            <a:avLst/>
          </a:prstGeom>
        </p:spPr>
        <p:txBody>
          <a:bodyPr wrap="square">
            <a:spAutoFit/>
          </a:bodyPr>
          <a:lstStyle/>
          <a:p>
            <a:pPr algn="ctr"/>
            <a:r>
              <a:rPr lang="en-US" sz="900" dirty="0">
                <a:solidFill>
                  <a:prstClr val="black"/>
                </a:solidFill>
              </a:rPr>
              <a:t>http://www.transferfaktory.ru/cont/img/starenie.jpg</a:t>
            </a:r>
            <a:endParaRPr lang="ru-RU" sz="900" dirty="0">
              <a:solidFill>
                <a:prstClr val="black"/>
              </a:solidFill>
            </a:endParaRPr>
          </a:p>
        </p:txBody>
      </p:sp>
      <p:pic>
        <p:nvPicPr>
          <p:cNvPr id="1536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5487"/>
          <a:stretch/>
        </p:blipFill>
        <p:spPr bwMode="auto">
          <a:xfrm>
            <a:off x="2987824" y="3886506"/>
            <a:ext cx="6156176" cy="297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880990" y="6650250"/>
            <a:ext cx="6263010" cy="261610"/>
          </a:xfrm>
          <a:prstGeom prst="rect">
            <a:avLst/>
          </a:prstGeom>
        </p:spPr>
        <p:txBody>
          <a:bodyPr wrap="square">
            <a:spAutoFit/>
          </a:bodyPr>
          <a:lstStyle/>
          <a:p>
            <a:pPr algn="ctr"/>
            <a:r>
              <a:rPr lang="en-US" sz="1050" dirty="0">
                <a:solidFill>
                  <a:prstClr val="black"/>
                </a:solidFill>
              </a:rPr>
              <a:t>https://superwoomen.ru/wp-content/uploads/2017/05/starenie-kozhi-lica-u-zhencshin-c350x200.png</a:t>
            </a:r>
            <a:endParaRPr lang="ru-RU" sz="1050" dirty="0">
              <a:solidFill>
                <a:prstClr val="black"/>
              </a:solidFill>
            </a:endParaRPr>
          </a:p>
        </p:txBody>
      </p:sp>
    </p:spTree>
    <p:extLst>
      <p:ext uri="{BB962C8B-B14F-4D97-AF65-F5344CB8AC3E}">
        <p14:creationId xmlns:p14="http://schemas.microsoft.com/office/powerpoint/2010/main" val="24635586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50500"/>
          </a:xfrm>
        </p:spPr>
        <p:txBody>
          <a:bodyPr>
            <a:noAutofit/>
          </a:bodyPr>
          <a:lstStyle/>
          <a:p>
            <a:r>
              <a:rPr lang="en-US" sz="3200" dirty="0" err="1"/>
              <a:t>Hypoenergetic</a:t>
            </a:r>
            <a:r>
              <a:rPr lang="en-US" sz="3200" dirty="0"/>
              <a:t> states</a:t>
            </a:r>
            <a:endParaRPr lang="ru-RU" sz="3200" dirty="0"/>
          </a:p>
        </p:txBody>
      </p:sp>
      <p:sp>
        <p:nvSpPr>
          <p:cNvPr id="3" name="Прямоугольник 2"/>
          <p:cNvSpPr/>
          <p:nvPr/>
        </p:nvSpPr>
        <p:spPr>
          <a:xfrm>
            <a:off x="107504" y="1124744"/>
            <a:ext cx="9036496" cy="4708981"/>
          </a:xfrm>
          <a:prstGeom prst="rect">
            <a:avLst/>
          </a:prstGeom>
        </p:spPr>
        <p:txBody>
          <a:bodyPr wrap="square">
            <a:spAutoFit/>
          </a:bodyPr>
          <a:lstStyle/>
          <a:p>
            <a:r>
              <a:rPr lang="en-US" sz="2000" dirty="0">
                <a:solidFill>
                  <a:prstClr val="black"/>
                </a:solidFill>
              </a:rPr>
              <a:t>- </a:t>
            </a:r>
            <a:r>
              <a:rPr lang="en-US" sz="2000" b="1" dirty="0">
                <a:solidFill>
                  <a:prstClr val="black"/>
                </a:solidFill>
              </a:rPr>
              <a:t>exogenous and / or endogenous </a:t>
            </a:r>
            <a:r>
              <a:rPr lang="en-US" sz="2000" b="1" dirty="0" err="1">
                <a:solidFill>
                  <a:prstClr val="black"/>
                </a:solidFill>
              </a:rPr>
              <a:t>hypovitaminosis</a:t>
            </a:r>
            <a:r>
              <a:rPr lang="en-US" sz="2000" b="1" dirty="0">
                <a:solidFill>
                  <a:prstClr val="black"/>
                </a:solidFill>
              </a:rPr>
              <a:t> </a:t>
            </a:r>
            <a:r>
              <a:rPr lang="en-US" sz="2000" dirty="0">
                <a:solidFill>
                  <a:prstClr val="black"/>
                </a:solidFill>
              </a:rPr>
              <a:t>- the rate and efficiency of oxidative reactions decreases. It usually occurs with a lack of vitamins - B1, B2, niacin, B6, pantothenic acid and ascorbic acid,</a:t>
            </a:r>
          </a:p>
          <a:p>
            <a:endParaRPr lang="en-US" sz="2000" dirty="0">
              <a:solidFill>
                <a:prstClr val="black"/>
              </a:solidFill>
            </a:endParaRPr>
          </a:p>
          <a:p>
            <a:r>
              <a:rPr lang="en-US" sz="2000" b="1" dirty="0">
                <a:solidFill>
                  <a:prstClr val="black"/>
                </a:solidFill>
              </a:rPr>
              <a:t>- protein deficiency in food </a:t>
            </a:r>
            <a:r>
              <a:rPr lang="en-US" sz="2000" dirty="0">
                <a:solidFill>
                  <a:prstClr val="black"/>
                </a:solidFill>
              </a:rPr>
              <a:t>- - the synthesis of all enzymes and enzymes of catabolism decreases, in particular,</a:t>
            </a:r>
          </a:p>
          <a:p>
            <a:endParaRPr lang="en-US" sz="2000" dirty="0">
              <a:solidFill>
                <a:prstClr val="black"/>
              </a:solidFill>
            </a:endParaRPr>
          </a:p>
          <a:p>
            <a:r>
              <a:rPr lang="en-US" sz="2000" dirty="0">
                <a:solidFill>
                  <a:prstClr val="black"/>
                </a:solidFill>
              </a:rPr>
              <a:t>-</a:t>
            </a:r>
            <a:r>
              <a:rPr lang="en-US" sz="2000" b="1" dirty="0">
                <a:solidFill>
                  <a:prstClr val="black"/>
                </a:solidFill>
              </a:rPr>
              <a:t>reduction of consumption </a:t>
            </a:r>
            <a:r>
              <a:rPr lang="en-US" sz="2000" dirty="0">
                <a:solidFill>
                  <a:prstClr val="black"/>
                </a:solidFill>
              </a:rPr>
              <a:t>of carbohydrates and lipids as the main sources of energy,</a:t>
            </a:r>
          </a:p>
          <a:p>
            <a:endParaRPr lang="en-US" sz="2000" dirty="0">
              <a:solidFill>
                <a:prstClr val="black"/>
              </a:solidFill>
            </a:endParaRPr>
          </a:p>
          <a:p>
            <a:r>
              <a:rPr lang="en-US" sz="2000" b="1" dirty="0">
                <a:solidFill>
                  <a:prstClr val="black"/>
                </a:solidFill>
              </a:rPr>
              <a:t>- oxygen deficiency - (hypoxia) - </a:t>
            </a:r>
            <a:r>
              <a:rPr lang="en-US" sz="2000" dirty="0">
                <a:solidFill>
                  <a:prstClr val="black"/>
                </a:solidFill>
              </a:rPr>
              <a:t>the absence of an electron acceptor, which causes an "overflow" of respiratory enzymes, an increase in the electrochemical gradient, the accumulation of NADH and FADH2 in the cell and the cessation of catabolism,</a:t>
            </a:r>
          </a:p>
          <a:p>
            <a:endParaRPr lang="en-US" sz="2000" dirty="0">
              <a:solidFill>
                <a:prstClr val="black"/>
              </a:solidFill>
            </a:endParaRPr>
          </a:p>
          <a:p>
            <a:r>
              <a:rPr lang="en-US" sz="2000" dirty="0">
                <a:solidFill>
                  <a:prstClr val="black"/>
                </a:solidFill>
              </a:rPr>
              <a:t>- </a:t>
            </a:r>
            <a:r>
              <a:rPr lang="en-US" sz="2000" b="1" dirty="0">
                <a:solidFill>
                  <a:prstClr val="black"/>
                </a:solidFill>
              </a:rPr>
              <a:t>iron deficiency - </a:t>
            </a:r>
            <a:r>
              <a:rPr lang="en-US" sz="2000" dirty="0">
                <a:solidFill>
                  <a:prstClr val="black"/>
                </a:solidFill>
              </a:rPr>
              <a:t>(a component of cytochromes, myoglobin and hemoglobin) and copper - (a component of cytochrome oxidase).</a:t>
            </a:r>
            <a:endParaRPr lang="ru-RU" sz="20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7536" cy="117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0910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8913" y="188642"/>
            <a:ext cx="352839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solidFill>
                  <a:prstClr val="black"/>
                </a:solidFill>
              </a:rPr>
              <a:t>Body tissues</a:t>
            </a:r>
            <a:endParaRPr lang="ru-RU" sz="3600" dirty="0">
              <a:solidFill>
                <a:prstClr val="black"/>
              </a:solidFill>
            </a:endParaRPr>
          </a:p>
        </p:txBody>
      </p:sp>
      <p:sp>
        <p:nvSpPr>
          <p:cNvPr id="4" name="TextBox 3"/>
          <p:cNvSpPr txBox="1"/>
          <p:nvPr/>
        </p:nvSpPr>
        <p:spPr>
          <a:xfrm>
            <a:off x="179513" y="980734"/>
            <a:ext cx="252027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solidFill>
                  <a:prstClr val="black"/>
                </a:solidFill>
              </a:rPr>
              <a:t>aerobic</a:t>
            </a:r>
            <a:endParaRPr lang="ru-RU" sz="3600" dirty="0">
              <a:solidFill>
                <a:prstClr val="black"/>
              </a:solidFill>
            </a:endParaRPr>
          </a:p>
        </p:txBody>
      </p:sp>
      <p:sp>
        <p:nvSpPr>
          <p:cNvPr id="5" name="TextBox 4"/>
          <p:cNvSpPr txBox="1"/>
          <p:nvPr/>
        </p:nvSpPr>
        <p:spPr>
          <a:xfrm>
            <a:off x="6084171" y="973582"/>
            <a:ext cx="280831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solidFill>
                  <a:prstClr val="black"/>
                </a:solidFill>
              </a:rPr>
              <a:t>anaerobic</a:t>
            </a:r>
            <a:endParaRPr lang="ru-RU" sz="3600" dirty="0">
              <a:solidFill>
                <a:prstClr val="black"/>
              </a:solidFill>
            </a:endParaRPr>
          </a:p>
        </p:txBody>
      </p:sp>
      <p:cxnSp>
        <p:nvCxnSpPr>
          <p:cNvPr id="6" name="Прямая со стрелкой 5"/>
          <p:cNvCxnSpPr>
            <a:stCxn id="3" idx="1"/>
            <a:endCxn id="4" idx="0"/>
          </p:cNvCxnSpPr>
          <p:nvPr/>
        </p:nvCxnSpPr>
        <p:spPr>
          <a:xfrm flipH="1">
            <a:off x="1439656" y="511806"/>
            <a:ext cx="1229257" cy="4689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3" idx="3"/>
            <a:endCxn id="5" idx="0"/>
          </p:cNvCxnSpPr>
          <p:nvPr/>
        </p:nvCxnSpPr>
        <p:spPr>
          <a:xfrm>
            <a:off x="6197301" y="511806"/>
            <a:ext cx="1291023" cy="4617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5436099" y="1636395"/>
            <a:ext cx="3707903" cy="923330"/>
          </a:xfrm>
          <a:prstGeom prst="rect">
            <a:avLst/>
          </a:prstGeom>
        </p:spPr>
        <p:txBody>
          <a:bodyPr wrap="square">
            <a:spAutoFit/>
          </a:bodyPr>
          <a:lstStyle/>
          <a:p>
            <a:r>
              <a:rPr lang="en-US" dirty="0">
                <a:solidFill>
                  <a:prstClr val="black"/>
                </a:solidFill>
              </a:rPr>
              <a:t>skeletal muscle, </a:t>
            </a:r>
            <a:r>
              <a:rPr lang="en-US" dirty="0" smtClean="0">
                <a:solidFill>
                  <a:prstClr val="black"/>
                </a:solidFill>
              </a:rPr>
              <a:t>red blood cells, </a:t>
            </a:r>
            <a:r>
              <a:rPr lang="en-US" dirty="0">
                <a:solidFill>
                  <a:prstClr val="black"/>
                </a:solidFill>
              </a:rPr>
              <a:t>peripheral nerves, renal medulla, bone, cartilage, connective tissue</a:t>
            </a:r>
            <a:endParaRPr lang="ru-RU" dirty="0">
              <a:solidFill>
                <a:prstClr val="black"/>
              </a:solidFill>
            </a:endParaRPr>
          </a:p>
        </p:txBody>
      </p:sp>
      <p:sp>
        <p:nvSpPr>
          <p:cNvPr id="11" name="Прямоугольник 10"/>
          <p:cNvSpPr/>
          <p:nvPr/>
        </p:nvSpPr>
        <p:spPr>
          <a:xfrm>
            <a:off x="0" y="1639131"/>
            <a:ext cx="2775122" cy="877163"/>
          </a:xfrm>
          <a:prstGeom prst="rect">
            <a:avLst/>
          </a:prstGeom>
        </p:spPr>
        <p:txBody>
          <a:bodyPr wrap="square">
            <a:spAutoFit/>
          </a:bodyPr>
          <a:lstStyle/>
          <a:p>
            <a:r>
              <a:rPr lang="en-US" sz="1700" dirty="0">
                <a:solidFill>
                  <a:prstClr val="black"/>
                </a:solidFill>
              </a:rPr>
              <a:t>brain, retina, heart, renal cortex, liver, </a:t>
            </a:r>
            <a:r>
              <a:rPr lang="en-US" sz="1700" dirty="0" smtClean="0">
                <a:solidFill>
                  <a:prstClr val="black"/>
                </a:solidFill>
              </a:rPr>
              <a:t>mucous membrane of small intestine</a:t>
            </a:r>
            <a:endParaRPr lang="ru-RU" sz="1700" dirty="0">
              <a:solidFill>
                <a:prstClr val="black"/>
              </a:solidFill>
            </a:endParaRP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36610"/>
          <a:stretch/>
        </p:blipFill>
        <p:spPr bwMode="auto">
          <a:xfrm>
            <a:off x="6337547" y="2836718"/>
            <a:ext cx="2122886" cy="400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36178"/>
          <a:stretch/>
        </p:blipFill>
        <p:spPr bwMode="auto">
          <a:xfrm>
            <a:off x="395536" y="2784046"/>
            <a:ext cx="2115282" cy="401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221" t="57754" r="15118" b="26792"/>
          <a:stretch/>
        </p:blipFill>
        <p:spPr bwMode="auto">
          <a:xfrm>
            <a:off x="3954501" y="5695224"/>
            <a:ext cx="957213" cy="110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6795" y="980734"/>
            <a:ext cx="592942" cy="38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73" t="67957" r="67030" b="13251"/>
          <a:stretch/>
        </p:blipFill>
        <p:spPr bwMode="auto">
          <a:xfrm>
            <a:off x="4252262" y="1173337"/>
            <a:ext cx="1249651" cy="72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638" t="58654" r="36956" b="13251"/>
          <a:stretch/>
        </p:blipFill>
        <p:spPr bwMode="auto">
          <a:xfrm>
            <a:off x="4982774" y="2784040"/>
            <a:ext cx="1342746" cy="86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251" t="46903" r="3126" b="40267"/>
          <a:stretch/>
        </p:blipFill>
        <p:spPr bwMode="auto">
          <a:xfrm>
            <a:off x="2775122" y="1059048"/>
            <a:ext cx="851159" cy="56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251" t="68648" r="3126" b="9606"/>
          <a:stretch/>
        </p:blipFill>
        <p:spPr bwMode="auto">
          <a:xfrm>
            <a:off x="2693261" y="1742278"/>
            <a:ext cx="885179" cy="98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419" t="58897" r="3582" b="29852"/>
          <a:stretch/>
        </p:blipFill>
        <p:spPr bwMode="auto">
          <a:xfrm>
            <a:off x="3977578" y="5073288"/>
            <a:ext cx="915575" cy="5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2832" t="55088" r="26599" b="15012"/>
          <a:stretch/>
        </p:blipFill>
        <p:spPr bwMode="auto">
          <a:xfrm>
            <a:off x="4686611" y="1788064"/>
            <a:ext cx="627628" cy="105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8422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2" y="-9939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3" y="404664"/>
            <a:ext cx="9147043" cy="6237312"/>
          </a:xfrm>
        </p:spPr>
        <p:txBody>
          <a:bodyPr>
            <a:noAutofit/>
          </a:bodyPr>
          <a:lstStyle/>
          <a:p>
            <a:pPr marL="457200" indent="-457200" algn="just">
              <a:spcBef>
                <a:spcPts val="0"/>
              </a:spcBef>
              <a:buFont typeface="+mj-lt"/>
              <a:buAutoNum type="arabicPeriod"/>
            </a:pPr>
            <a:r>
              <a:rPr lang="en-US" sz="2500" dirty="0">
                <a:latin typeface="Arial" pitchFamily="34" charset="0"/>
                <a:cs typeface="Arial" pitchFamily="34" charset="0"/>
              </a:rPr>
              <a:t>The </a:t>
            </a:r>
            <a:r>
              <a:rPr lang="en-US" sz="2500" dirty="0" err="1">
                <a:latin typeface="Arial" pitchFamily="34" charset="0"/>
                <a:cs typeface="Arial" pitchFamily="34" charset="0"/>
              </a:rPr>
              <a:t>chemiosmotic</a:t>
            </a:r>
            <a:r>
              <a:rPr lang="en-US" sz="2500" dirty="0">
                <a:latin typeface="Arial" pitchFamily="34" charset="0"/>
                <a:cs typeface="Arial" pitchFamily="34" charset="0"/>
              </a:rPr>
              <a:t> theory of biological oxidation is modern: electron transport and ATP synthesis are combined by a proton gradient across the inner membrane (cristae) of mitochondria.</a:t>
            </a:r>
          </a:p>
          <a:p>
            <a:pPr marL="457200" indent="-457200" algn="just">
              <a:spcBef>
                <a:spcPts val="0"/>
              </a:spcBef>
              <a:buFont typeface="+mj-lt"/>
              <a:buAutoNum type="arabicPeriod"/>
            </a:pPr>
            <a:r>
              <a:rPr lang="en-US" sz="2500" dirty="0">
                <a:latin typeface="Arial" pitchFamily="34" charset="0"/>
                <a:cs typeface="Arial" pitchFamily="34" charset="0"/>
              </a:rPr>
              <a:t>The respiratory chain plays an important role: it generates and stores ATP and generates ROS.</a:t>
            </a:r>
          </a:p>
          <a:p>
            <a:pPr marL="457200" indent="-457200" algn="just">
              <a:spcBef>
                <a:spcPts val="0"/>
              </a:spcBef>
              <a:buFont typeface="+mj-lt"/>
              <a:buAutoNum type="arabicPeriod"/>
            </a:pPr>
            <a:r>
              <a:rPr lang="en-US" sz="2500" dirty="0">
                <a:latin typeface="Arial" pitchFamily="34" charset="0"/>
                <a:cs typeface="Arial" pitchFamily="34" charset="0"/>
              </a:rPr>
              <a:t>Disruption of the functioning of the CK and DC occurs in </a:t>
            </a:r>
            <a:r>
              <a:rPr lang="en-US" sz="2500" dirty="0" err="1">
                <a:latin typeface="Arial" pitchFamily="34" charset="0"/>
                <a:cs typeface="Arial" pitchFamily="34" charset="0"/>
              </a:rPr>
              <a:t>hypoenergetic</a:t>
            </a:r>
            <a:r>
              <a:rPr lang="en-US" sz="2500" dirty="0">
                <a:latin typeface="Arial" pitchFamily="34" charset="0"/>
                <a:cs typeface="Arial" pitchFamily="34" charset="0"/>
              </a:rPr>
              <a:t> states, mitochondrial and </a:t>
            </a:r>
            <a:r>
              <a:rPr lang="en-US" sz="2500" dirty="0" err="1">
                <a:latin typeface="Arial" pitchFamily="34" charset="0"/>
                <a:cs typeface="Arial" pitchFamily="34" charset="0"/>
              </a:rPr>
              <a:t>peroxisomal</a:t>
            </a:r>
            <a:r>
              <a:rPr lang="en-US" sz="2500" dirty="0">
                <a:latin typeface="Arial" pitchFamily="34" charset="0"/>
                <a:cs typeface="Arial" pitchFamily="34" charset="0"/>
              </a:rPr>
              <a:t> diseases, under the action of blockers and </a:t>
            </a:r>
            <a:r>
              <a:rPr lang="en-US" sz="2500" dirty="0" err="1">
                <a:latin typeface="Arial" pitchFamily="34" charset="0"/>
                <a:cs typeface="Arial" pitchFamily="34" charset="0"/>
              </a:rPr>
              <a:t>uncouplers</a:t>
            </a:r>
            <a:r>
              <a:rPr lang="en-US" sz="2500" dirty="0">
                <a:latin typeface="Arial" pitchFamily="34" charset="0"/>
                <a:cs typeface="Arial" pitchFamily="34" charset="0"/>
              </a:rPr>
              <a:t> of the respiratory chain, although in some cases the uncoupling of oxidation and phosphorylation also plays a physiological role - free (non-phosphorylating) oxidation (thermoregulation, formation of biologically important compounds, detoxification </a:t>
            </a:r>
            <a:r>
              <a:rPr lang="en-US" sz="2500" dirty="0" err="1">
                <a:latin typeface="Arial" pitchFamily="34" charset="0"/>
                <a:cs typeface="Arial" pitchFamily="34" charset="0"/>
              </a:rPr>
              <a:t>xenobiotics</a:t>
            </a:r>
            <a:r>
              <a:rPr lang="en-US" sz="2500" dirty="0">
                <a:latin typeface="Arial" pitchFamily="34" charset="0"/>
                <a:cs typeface="Arial" pitchFamily="34" charset="0"/>
              </a:rPr>
              <a:t>)</a:t>
            </a:r>
            <a:endParaRPr lang="ru-RU" sz="2500" dirty="0" smtClean="0">
              <a:latin typeface="Arial" pitchFamily="34" charset="0"/>
              <a:cs typeface="Arial" pitchFamily="34" charset="0"/>
            </a:endParaRPr>
          </a:p>
        </p:txBody>
      </p:sp>
    </p:spTree>
    <p:extLst>
      <p:ext uri="{BB962C8B-B14F-4D97-AF65-F5344CB8AC3E}">
        <p14:creationId xmlns:p14="http://schemas.microsoft.com/office/powerpoint/2010/main" val="26927698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028" r="6704"/>
          <a:stretch/>
        </p:blipFill>
        <p:spPr bwMode="auto">
          <a:xfrm>
            <a:off x="6361044" y="16251"/>
            <a:ext cx="27474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545" t="15773" r="24727" b="21759"/>
          <a:stretch/>
        </p:blipFill>
        <p:spPr bwMode="auto">
          <a:xfrm>
            <a:off x="126468" y="1593275"/>
            <a:ext cx="6029708" cy="428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5" y="404664"/>
            <a:ext cx="4798493" cy="523220"/>
          </a:xfrm>
          <a:prstGeom prst="rect">
            <a:avLst/>
          </a:prstGeom>
          <a:noFill/>
        </p:spPr>
        <p:txBody>
          <a:bodyPr wrap="none" rtlCol="0">
            <a:spAutoFit/>
          </a:bodyPr>
          <a:lstStyle/>
          <a:p>
            <a:pPr fontAlgn="base">
              <a:spcBef>
                <a:spcPct val="0"/>
              </a:spcBef>
              <a:spcAft>
                <a:spcPct val="0"/>
              </a:spcAft>
            </a:pPr>
            <a:r>
              <a:rPr lang="ru-RU" sz="2800" b="1" dirty="0" smtClean="0">
                <a:solidFill>
                  <a:srgbClr val="FF0000"/>
                </a:solidFill>
              </a:rPr>
              <a:t>Литература по теме лекции:</a:t>
            </a:r>
            <a:endParaRPr lang="ru-RU" sz="2800" b="1" dirty="0">
              <a:solidFill>
                <a:srgbClr val="FF0000"/>
              </a:solidFill>
            </a:endParaRPr>
          </a:p>
        </p:txBody>
      </p:sp>
    </p:spTree>
    <p:extLst>
      <p:ext uri="{BB962C8B-B14F-4D97-AF65-F5344CB8AC3E}">
        <p14:creationId xmlns:p14="http://schemas.microsoft.com/office/powerpoint/2010/main" val="8089030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7463"/>
            <a:ext cx="8229600" cy="5577483"/>
          </a:xfrm>
        </p:spPr>
        <p:txBody>
          <a:bodyPr>
            <a:normAutofit/>
          </a:bodyPr>
          <a:lstStyle/>
          <a:p>
            <a:pPr marL="0" indent="0" algn="ctr">
              <a:buNone/>
            </a:pPr>
            <a:r>
              <a:rPr lang="en-US" sz="2400" dirty="0">
                <a:solidFill>
                  <a:srgbClr val="FF0000"/>
                </a:solidFill>
                <a:latin typeface="Arial" pitchFamily="34" charset="0"/>
                <a:cs typeface="Arial" pitchFamily="34" charset="0"/>
              </a:rPr>
              <a:t>THANK YOU FOR THE ATTENTION!</a:t>
            </a:r>
            <a:endParaRPr lang="ru-RU" sz="4400" dirty="0">
              <a:solidFill>
                <a:srgbClr val="FF0000"/>
              </a:solidFill>
              <a:latin typeface="Arial"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2159732" y="692696"/>
            <a:ext cx="4824536" cy="6024669"/>
          </a:xfrm>
          <a:prstGeom prst="rect">
            <a:avLst/>
          </a:prstGeom>
        </p:spPr>
      </p:pic>
    </p:spTree>
    <p:extLst>
      <p:ext uri="{BB962C8B-B14F-4D97-AF65-F5344CB8AC3E}">
        <p14:creationId xmlns:p14="http://schemas.microsoft.com/office/powerpoint/2010/main" val="33454799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02" y="0"/>
            <a:ext cx="9156601" cy="4524315"/>
          </a:xfrm>
          <a:prstGeom prst="rect">
            <a:avLst/>
          </a:prstGeom>
          <a:noFill/>
        </p:spPr>
        <p:txBody>
          <a:bodyPr wrap="square" rtlCol="0">
            <a:spAutoFit/>
          </a:bodyPr>
          <a:lstStyle/>
          <a:p>
            <a:pPr algn="ctr"/>
            <a:r>
              <a:rPr lang="en-US" sz="4800" b="1" dirty="0">
                <a:solidFill>
                  <a:srgbClr val="FF0000"/>
                </a:solidFill>
              </a:rPr>
              <a:t>QUESTION ABOUT THE LECTURE:</a:t>
            </a:r>
          </a:p>
          <a:p>
            <a:pPr algn="ctr"/>
            <a:endParaRPr lang="en-US" sz="4800" b="1" dirty="0">
              <a:solidFill>
                <a:srgbClr val="FF0000"/>
              </a:solidFill>
            </a:endParaRPr>
          </a:p>
          <a:p>
            <a:pPr algn="ctr"/>
            <a:r>
              <a:rPr lang="en-US" sz="4800" b="1" dirty="0"/>
              <a:t>How many ATP molecules in the </a:t>
            </a:r>
            <a:r>
              <a:rPr lang="en-US" sz="4800" b="1" dirty="0" smtClean="0"/>
              <a:t>electron transport </a:t>
            </a:r>
            <a:r>
              <a:rPr lang="en-US" sz="4800" b="1" dirty="0"/>
              <a:t>chain can a maximum of 1 FADH2 molecule </a:t>
            </a:r>
            <a:r>
              <a:rPr lang="en-US" sz="4800" b="1" dirty="0" smtClean="0"/>
              <a:t>give?</a:t>
            </a:r>
            <a:endParaRPr lang="ru-RU" sz="6000" dirty="0"/>
          </a:p>
        </p:txBody>
      </p:sp>
    </p:spTree>
    <p:extLst>
      <p:ext uri="{BB962C8B-B14F-4D97-AF65-F5344CB8AC3E}">
        <p14:creationId xmlns:p14="http://schemas.microsoft.com/office/powerpoint/2010/main" val="84863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6" name="Rectangle 12"/>
          <p:cNvSpPr>
            <a:spLocks noChangeArrowheads="1"/>
          </p:cNvSpPr>
          <p:nvPr/>
        </p:nvSpPr>
        <p:spPr bwMode="auto">
          <a:xfrm>
            <a:off x="446088" y="180975"/>
            <a:ext cx="7862887" cy="1143000"/>
          </a:xfrm>
          <a:prstGeom prst="rect">
            <a:avLst/>
          </a:prstGeom>
          <a:noFill/>
          <a:ln w="9525">
            <a:noFill/>
            <a:miter lim="800000"/>
            <a:headEnd/>
            <a:tailEnd/>
          </a:ln>
          <a:effectLst/>
        </p:spPr>
        <p:txBody>
          <a:bodyPr lIns="0" rIns="0" anchor="ctr"/>
          <a:lstStyle/>
          <a:p>
            <a:pPr algn="ctr" fontAlgn="base">
              <a:spcBef>
                <a:spcPct val="0"/>
              </a:spcBef>
              <a:spcAft>
                <a:spcPct val="0"/>
              </a:spcAft>
              <a:defRPr/>
            </a:pPr>
            <a:r>
              <a:rPr lang="en-US" sz="2800" b="1" dirty="0">
                <a:solidFill>
                  <a:srgbClr val="1F497D"/>
                </a:solidFill>
                <a:effectLst>
                  <a:outerShdw blurRad="38100" dist="38100" dir="2700000" algn="tl">
                    <a:srgbClr val="000000"/>
                  </a:outerShdw>
                </a:effectLst>
                <a:latin typeface="Arial" charset="0"/>
                <a:cs typeface="Arial" charset="0"/>
              </a:rPr>
              <a:t>Dehydrogenase reactions</a:t>
            </a:r>
            <a:endParaRPr lang="ru-RU" sz="2800" b="1" dirty="0">
              <a:solidFill>
                <a:srgbClr val="1F497D"/>
              </a:solidFill>
              <a:effectLst>
                <a:outerShdw blurRad="38100" dist="38100" dir="2700000" algn="tl">
                  <a:srgbClr val="000000"/>
                </a:outerShdw>
              </a:effectLst>
              <a:latin typeface="Arial" charset="0"/>
              <a:cs typeface="Arial"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7" y="1345100"/>
            <a:ext cx="9115477" cy="402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4437112"/>
            <a:ext cx="2541736"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GB" sz="2400" dirty="0" smtClean="0"/>
          </a:p>
          <a:p>
            <a:pPr algn="ctr"/>
            <a:r>
              <a:rPr lang="en-GB" sz="2400" dirty="0" smtClean="0"/>
              <a:t>FAD</a:t>
            </a:r>
            <a:endParaRPr lang="ru-RU" sz="2400" dirty="0"/>
          </a:p>
        </p:txBody>
      </p:sp>
      <p:sp>
        <p:nvSpPr>
          <p:cNvPr id="5" name="TextBox 4"/>
          <p:cNvSpPr txBox="1"/>
          <p:nvPr/>
        </p:nvSpPr>
        <p:spPr>
          <a:xfrm>
            <a:off x="5580112" y="4437112"/>
            <a:ext cx="2808312"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GB" sz="2400" dirty="0" smtClean="0"/>
          </a:p>
          <a:p>
            <a:pPr algn="ctr"/>
            <a:r>
              <a:rPr lang="en-GB" sz="2400" dirty="0" smtClean="0"/>
              <a:t>FADH2</a:t>
            </a:r>
            <a:endParaRPr lang="ru-RU" sz="2400" dirty="0"/>
          </a:p>
        </p:txBody>
      </p:sp>
    </p:spTree>
    <p:extLst>
      <p:ext uri="{BB962C8B-B14F-4D97-AF65-F5344CB8AC3E}">
        <p14:creationId xmlns:p14="http://schemas.microsoft.com/office/powerpoint/2010/main" val="3933511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19554"/>
            <a:ext cx="4664739" cy="523220"/>
          </a:xfrm>
          <a:prstGeom prst="rect">
            <a:avLst/>
          </a:prstGeom>
          <a:noFill/>
        </p:spPr>
        <p:txBody>
          <a:bodyPr wrap="none" rtlCol="0">
            <a:spAutoFit/>
          </a:bodyPr>
          <a:lstStyle/>
          <a:p>
            <a:r>
              <a:rPr lang="en-US" sz="2800" b="1" dirty="0">
                <a:solidFill>
                  <a:prstClr val="black"/>
                </a:solidFill>
              </a:rPr>
              <a:t>Subclasses of oxidoreductases</a:t>
            </a:r>
            <a:endParaRPr lang="ru-RU" sz="2800" b="1" dirty="0">
              <a:solidFill>
                <a:prstClr val="black"/>
              </a:solidFill>
            </a:endParaRPr>
          </a:p>
        </p:txBody>
      </p:sp>
      <p:sp>
        <p:nvSpPr>
          <p:cNvPr id="3" name="TextBox 2"/>
          <p:cNvSpPr txBox="1"/>
          <p:nvPr/>
        </p:nvSpPr>
        <p:spPr>
          <a:xfrm>
            <a:off x="435206" y="683404"/>
            <a:ext cx="8708794" cy="461665"/>
          </a:xfrm>
          <a:prstGeom prst="rect">
            <a:avLst/>
          </a:prstGeom>
          <a:noFill/>
        </p:spPr>
        <p:txBody>
          <a:bodyPr wrap="none" rtlCol="0">
            <a:spAutoFit/>
          </a:bodyPr>
          <a:lstStyle/>
          <a:p>
            <a:r>
              <a:rPr lang="en-US" sz="2400" dirty="0">
                <a:solidFill>
                  <a:prstClr val="black"/>
                </a:solidFill>
              </a:rPr>
              <a:t>Hydrogenase (reductase) - attachment to the substrate of hydrogen</a:t>
            </a:r>
            <a:endParaRPr lang="ru-RU" sz="2400" dirty="0">
              <a:solidFill>
                <a:prstClr val="black"/>
              </a:solidFill>
            </a:endParaRPr>
          </a:p>
        </p:txBody>
      </p:sp>
      <p:sp>
        <p:nvSpPr>
          <p:cNvPr id="4" name="Прямоугольник 3"/>
          <p:cNvSpPr/>
          <p:nvPr/>
        </p:nvSpPr>
        <p:spPr>
          <a:xfrm>
            <a:off x="2699792" y="1275987"/>
            <a:ext cx="3249608" cy="707886"/>
          </a:xfrm>
          <a:prstGeom prst="rect">
            <a:avLst/>
          </a:prstGeom>
        </p:spPr>
        <p:txBody>
          <a:bodyPr wrap="none">
            <a:spAutoFit/>
          </a:bodyPr>
          <a:lstStyle/>
          <a:p>
            <a:r>
              <a:rPr lang="en-US" sz="4000">
                <a:solidFill>
                  <a:prstClr val="black"/>
                </a:solidFill>
              </a:rPr>
              <a:t>S + 2H —&gt; SH</a:t>
            </a:r>
            <a:r>
              <a:rPr lang="en-US" sz="4000" baseline="-25000">
                <a:solidFill>
                  <a:prstClr val="black"/>
                </a:solidFill>
              </a:rPr>
              <a:t>2</a:t>
            </a:r>
            <a:endParaRPr lang="ru-RU" sz="4000" baseline="-25000">
              <a:solidFill>
                <a:prstClr val="black"/>
              </a:solidFill>
            </a:endParaRPr>
          </a:p>
        </p:txBody>
      </p:sp>
      <p:pic>
        <p:nvPicPr>
          <p:cNvPr id="5" name="Рисунок 4"/>
          <p:cNvPicPr>
            <a:picLocks noChangeAspect="1"/>
          </p:cNvPicPr>
          <p:nvPr/>
        </p:nvPicPr>
        <p:blipFill>
          <a:blip r:embed="rId2"/>
          <a:stretch>
            <a:fillRect/>
          </a:stretch>
        </p:blipFill>
        <p:spPr>
          <a:xfrm>
            <a:off x="2903906" y="2204864"/>
            <a:ext cx="3045494" cy="3803080"/>
          </a:xfrm>
          <a:prstGeom prst="rect">
            <a:avLst/>
          </a:prstGeom>
        </p:spPr>
      </p:pic>
    </p:spTree>
    <p:extLst>
      <p:ext uri="{BB962C8B-B14F-4D97-AF65-F5344CB8AC3E}">
        <p14:creationId xmlns:p14="http://schemas.microsoft.com/office/powerpoint/2010/main" val="3884632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10543</TotalTime>
  <Words>2846</Words>
  <Application>Microsoft Office PowerPoint</Application>
  <PresentationFormat>Экран (4:3)</PresentationFormat>
  <Paragraphs>334</Paragraphs>
  <Slides>76</Slides>
  <Notes>2</Notes>
  <HiddenSlides>0</HiddenSlides>
  <MMClips>0</MMClips>
  <ScaleCrop>false</ScaleCrop>
  <HeadingPairs>
    <vt:vector size="4" baseType="variant">
      <vt:variant>
        <vt:lpstr>Тема</vt:lpstr>
      </vt:variant>
      <vt:variant>
        <vt:i4>8</vt:i4>
      </vt:variant>
      <vt:variant>
        <vt:lpstr>Заголовки слайдов</vt:lpstr>
      </vt:variant>
      <vt:variant>
        <vt:i4>76</vt:i4>
      </vt:variant>
    </vt:vector>
  </HeadingPairs>
  <TitlesOfParts>
    <vt:vector size="84" baseType="lpstr">
      <vt:lpstr>Тема Office</vt:lpstr>
      <vt:lpstr>1_Оформление по умолчанию</vt:lpstr>
      <vt:lpstr>1_Тема Office</vt:lpstr>
      <vt:lpstr>Оформление по умолчанию</vt:lpstr>
      <vt:lpstr>2_Тема Office</vt:lpstr>
      <vt:lpstr>3_Тема Office</vt:lpstr>
      <vt:lpstr>5_Тема Office</vt:lpstr>
      <vt:lpstr>8_Тема Office</vt:lpstr>
      <vt:lpstr>Презентация PowerPoint</vt:lpstr>
      <vt:lpstr>Презентация PowerPoint</vt:lpstr>
      <vt:lpstr>RELEVANCE OF THE TOPIC</vt:lpstr>
      <vt:lpstr>Презентация PowerPoint</vt:lpstr>
      <vt:lpstr>RELEVANCE OF THE TOPIC</vt:lpstr>
      <vt:lpstr>Subclasses of the class of oxidoreductases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WAYS OF USING ATP</vt:lpstr>
      <vt:lpstr>Development of the concept of biological oxidation</vt:lpstr>
      <vt:lpstr>Development of the concept of biological oxidation</vt:lpstr>
      <vt:lpstr>Development of the concept of biological oxidation</vt:lpstr>
      <vt:lpstr>Презентация PowerPoint</vt:lpstr>
      <vt:lpstr>Презентация PowerPoint</vt:lpstr>
      <vt:lpstr>Презентация PowerPoint</vt:lpstr>
      <vt:lpstr>Презентация PowerPoint</vt:lpstr>
      <vt:lpstr>Презентация PowerPoint</vt:lpstr>
      <vt:lpstr>Cytochromes</vt:lpstr>
      <vt:lpstr>Презентация PowerPoint</vt:lpstr>
      <vt:lpstr>Cytochrome Р450</vt:lpstr>
      <vt:lpstr>Презентация PowerPoint</vt:lpstr>
      <vt:lpstr>Презентация PowerPoint</vt:lpstr>
      <vt:lpstr>Презентация PowerPoint</vt:lpstr>
      <vt:lpstr>Indirect transfer to oxygen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Electron transport chain importance</vt:lpstr>
      <vt:lpstr>ETC activators and blockers (inhibitors)</vt:lpstr>
      <vt:lpstr>Презентация PowerPoint</vt:lpstr>
      <vt:lpstr>Презентация PowerPoint</vt:lpstr>
      <vt:lpstr>Презентация PowerPoint</vt:lpstr>
      <vt:lpstr>Презентация PowerPoint</vt:lpstr>
      <vt:lpstr>Simplified diagram and interfaces in the ETC</vt:lpstr>
      <vt:lpstr>Uncoupling of the electron transmission chain</vt:lpstr>
      <vt:lpstr>Презентация PowerPoint</vt:lpstr>
      <vt:lpstr>Uncouplers of ETC</vt:lpstr>
      <vt:lpstr>Презентация PowerPoint</vt:lpstr>
      <vt:lpstr>Презентация PowerPoint</vt:lpstr>
      <vt:lpstr>Презентация PowerPoint</vt:lpstr>
      <vt:lpstr>Презентация PowerPoint</vt:lpstr>
      <vt:lpstr>Oxidative phosphorylation - conjugation of KC and ETC</vt:lpstr>
      <vt:lpstr>Презентация PowerPoint</vt:lpstr>
      <vt:lpstr>R / O ratio</vt:lpstr>
      <vt:lpstr>Презентация PowerPoint</vt:lpstr>
      <vt:lpstr>Electron transport chain - ROS production</vt:lpstr>
      <vt:lpstr>Презентация PowerPoint</vt:lpstr>
      <vt:lpstr>Презентация PowerPoint</vt:lpstr>
      <vt:lpstr>Презентация PowerPoint</vt:lpstr>
      <vt:lpstr>Презентация PowerPoint</vt:lpstr>
      <vt:lpstr>Types of oxidation in the cell</vt:lpstr>
      <vt:lpstr>Презентация PowerPoint</vt:lpstr>
      <vt:lpstr>Brown fat</vt:lpstr>
      <vt:lpstr>Brown fat</vt:lpstr>
      <vt:lpstr>Презентация PowerPoint</vt:lpstr>
      <vt:lpstr>Презентация PowerPoint</vt:lpstr>
      <vt:lpstr>Hypoenergetic states</vt:lpstr>
      <vt:lpstr>Презентация PowerPoint</vt:lpstr>
      <vt:lpstr>Conclusion</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МалиновскаяНА</cp:lastModifiedBy>
  <cp:revision>633</cp:revision>
  <cp:lastPrinted>2018-04-11T16:11:44Z</cp:lastPrinted>
  <dcterms:modified xsi:type="dcterms:W3CDTF">2023-10-14T05:21:50Z</dcterms:modified>
</cp:coreProperties>
</file>