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3369" y="2451557"/>
            <a:ext cx="35394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3021" y="1913000"/>
            <a:ext cx="5095875" cy="387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161" y="1909698"/>
            <a:ext cx="5437505" cy="461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4930" y="207645"/>
            <a:ext cx="9902139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469" y="1517650"/>
            <a:ext cx="1094740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/en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" TargetMode="External"/><Relationship Id="rId2" Type="http://schemas.openxmlformats.org/officeDocument/2006/relationships/hyperlink" Target="http://www.icfillustratio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hyperlink" Target="http://www.who.int/classifications/icf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fillustration.com/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" TargetMode="External"/><Relationship Id="rId2" Type="http://schemas.openxmlformats.org/officeDocument/2006/relationships/hyperlink" Target="http://www.icfillustra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classifications/icf" TargetMode="External"/><Relationship Id="rId5" Type="http://schemas.openxmlformats.org/officeDocument/2006/relationships/hyperlink" Target="http://www.icfillustration.com/" TargetMode="Externa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" TargetMode="External"/><Relationship Id="rId2" Type="http://schemas.openxmlformats.org/officeDocument/2006/relationships/hyperlink" Target="http://www.icfillustra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fillustration.com/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hyperlink" Target="http://www.who.int/classifications/ic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classifications/icf" TargetMode="External"/><Relationship Id="rId5" Type="http://schemas.openxmlformats.org/officeDocument/2006/relationships/hyperlink" Target="http://www.icfillustration.com/" TargetMode="Externa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classifications/icf" TargetMode="External"/><Relationship Id="rId5" Type="http://schemas.openxmlformats.org/officeDocument/2006/relationships/hyperlink" Target="http://www.icfillustration.com/" TargetMode="External"/><Relationship Id="rId4" Type="http://schemas.openxmlformats.org/officeDocument/2006/relationships/image" Target="../media/image10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" TargetMode="External"/><Relationship Id="rId7" Type="http://schemas.openxmlformats.org/officeDocument/2006/relationships/image" Target="../media/image104.jpg"/><Relationship Id="rId2" Type="http://schemas.openxmlformats.org/officeDocument/2006/relationships/hyperlink" Target="http://www.icfillustr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1772792"/>
            <a:ext cx="10179685" cy="1604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2550" marR="5080" indent="-70485">
              <a:lnSpc>
                <a:spcPts val="3020"/>
              </a:lnSpc>
              <a:spcBef>
                <a:spcPts val="480"/>
              </a:spcBef>
            </a:pPr>
            <a:r>
              <a:rPr sz="2800" spc="-15" dirty="0" err="1" smtClean="0"/>
              <a:t>Расстройства</a:t>
            </a:r>
            <a:r>
              <a:rPr sz="2800" spc="-15" dirty="0" smtClean="0"/>
              <a:t> </a:t>
            </a:r>
            <a:r>
              <a:rPr sz="2800" spc="-5" dirty="0"/>
              <a:t>высших </a:t>
            </a:r>
            <a:r>
              <a:rPr sz="2800" spc="-10" dirty="0"/>
              <a:t>мозговых функций. </a:t>
            </a:r>
            <a:r>
              <a:rPr sz="2800" spc="-15" dirty="0"/>
              <a:t>Симптомы  поражения отдельных </a:t>
            </a:r>
            <a:r>
              <a:rPr sz="2800" spc="-10" dirty="0"/>
              <a:t>долей </a:t>
            </a:r>
            <a:r>
              <a:rPr sz="2800" spc="-15" dirty="0"/>
              <a:t>головного мозга. </a:t>
            </a:r>
            <a:r>
              <a:rPr sz="2800" spc="-5" dirty="0"/>
              <a:t>гнозис и  </a:t>
            </a:r>
            <a:r>
              <a:rPr sz="2800" spc="-15" dirty="0"/>
              <a:t>праксис. </a:t>
            </a:r>
            <a:r>
              <a:rPr sz="2800" spc="-10" dirty="0"/>
              <a:t>Когнитивные </a:t>
            </a:r>
            <a:r>
              <a:rPr sz="2800" spc="-5" dirty="0"/>
              <a:t>нарушения и деменции:</a:t>
            </a:r>
            <a:r>
              <a:rPr sz="2800" spc="160" dirty="0"/>
              <a:t> </a:t>
            </a:r>
            <a:r>
              <a:rPr sz="2800" spc="-15" dirty="0"/>
              <a:t>критерии</a:t>
            </a:r>
            <a:endParaRPr sz="2800" dirty="0"/>
          </a:p>
          <a:p>
            <a:pPr marL="995044">
              <a:lnSpc>
                <a:spcPts val="2990"/>
              </a:lnSpc>
            </a:pPr>
            <a:r>
              <a:rPr sz="2800" spc="-10" dirty="0"/>
              <a:t>диагностики </a:t>
            </a:r>
            <a:r>
              <a:rPr sz="2800" spc="-5" dirty="0"/>
              <a:t>и тактика </a:t>
            </a:r>
            <a:r>
              <a:rPr sz="2800" spc="-10" dirty="0"/>
              <a:t>лекарственной</a:t>
            </a:r>
            <a:r>
              <a:rPr sz="2800" spc="165" dirty="0"/>
              <a:t> </a:t>
            </a:r>
            <a:r>
              <a:rPr sz="2800" spc="-20" dirty="0"/>
              <a:t>терапии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47217" y="3309365"/>
            <a:ext cx="1084707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013200" marR="626745" indent="-3133725">
              <a:lnSpc>
                <a:spcPts val="3020"/>
              </a:lnSpc>
              <a:spcBef>
                <a:spcPts val="480"/>
              </a:spcBef>
            </a:pPr>
            <a:r>
              <a:rPr sz="2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Наследственные</a:t>
            </a:r>
            <a:r>
              <a:rPr sz="28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дегенеративные заболевания 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нервной̆</a:t>
            </a:r>
            <a:r>
              <a:rPr sz="28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 err="1" smtClean="0">
                <a:solidFill>
                  <a:srgbClr val="001F5F"/>
                </a:solidFill>
                <a:latin typeface="Segoe UI"/>
                <a:cs typeface="Segoe UI"/>
              </a:rPr>
              <a:t>систем</a:t>
            </a:r>
            <a:r>
              <a:rPr lang="ru-RU" sz="2800" b="1" spc="-10" dirty="0" smtClean="0">
                <a:solidFill>
                  <a:srgbClr val="001F5F"/>
                </a:solidFill>
                <a:latin typeface="Segoe UI"/>
                <a:cs typeface="Segoe UI"/>
              </a:rPr>
              <a:t>ы</a:t>
            </a:r>
            <a:endParaRPr sz="28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333" y="524637"/>
            <a:ext cx="638238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b="1" i="1" dirty="0" err="1" smtClean="0">
                <a:solidFill>
                  <a:srgbClr val="001F5F"/>
                </a:solidFill>
                <a:latin typeface="Segoe UI"/>
                <a:cs typeface="Segoe UI"/>
              </a:rPr>
              <a:t>Союз</a:t>
            </a:r>
            <a:r>
              <a:rPr sz="2000" b="1" i="1" dirty="0" smtClean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Segoe UI"/>
                <a:cs typeface="Segoe UI"/>
              </a:rPr>
              <a:t>Реабилитологов</a:t>
            </a:r>
            <a:r>
              <a:rPr sz="2000" b="1" i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Segoe UI"/>
                <a:cs typeface="Segoe UI"/>
              </a:rPr>
              <a:t>России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30028" y="344424"/>
            <a:ext cx="1400555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4516" y="3679063"/>
            <a:ext cx="91935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320" marR="775335" indent="190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Международная классификация  функционирования,</a:t>
            </a:r>
            <a:r>
              <a:rPr sz="36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ограничения</a:t>
            </a:r>
            <a:endParaRPr sz="36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</a:pP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жизнедеятельности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здоровья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– часть – 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</a:t>
            </a:r>
            <a:r>
              <a:rPr sz="36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0808" y="419100"/>
            <a:ext cx="2292095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5575" y="6323482"/>
            <a:ext cx="420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https://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www.who.int/classifications/icf/en/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83" y="237489"/>
            <a:ext cx="6452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1) Функции</a:t>
            </a:r>
            <a:r>
              <a:rPr sz="3200" spc="15" dirty="0"/>
              <a:t> </a:t>
            </a:r>
            <a:r>
              <a:rPr sz="3200" spc="-5" dirty="0"/>
              <a:t>ориентированности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94131" y="727913"/>
            <a:ext cx="7388225" cy="194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indent="-277495">
              <a:lnSpc>
                <a:spcPts val="3375"/>
              </a:lnSpc>
              <a:buSzPct val="114285"/>
              <a:buChar char="-"/>
              <a:tabLst>
                <a:tab pos="290195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Ориентированность во</a:t>
            </a:r>
            <a:r>
              <a:rPr sz="2800" b="1" spc="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времени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30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Ориентированность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месте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25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Ориентированность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800" b="1" spc="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личности</a:t>
            </a:r>
            <a:endParaRPr sz="2800">
              <a:latin typeface="Segoe UI"/>
              <a:cs typeface="Segoe UI"/>
            </a:endParaRPr>
          </a:p>
          <a:p>
            <a:pPr marL="632460" lvl="1" indent="-242570">
              <a:lnSpc>
                <a:spcPts val="3055"/>
              </a:lnSpc>
              <a:buSzPct val="116666"/>
              <a:buChar char="-"/>
              <a:tabLst>
                <a:tab pos="63309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Ориентированность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собственной</a:t>
            </a:r>
            <a:r>
              <a:rPr sz="24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личности</a:t>
            </a:r>
            <a:endParaRPr sz="2400">
              <a:latin typeface="Segoe UI"/>
              <a:cs typeface="Segoe UI"/>
            </a:endParaRPr>
          </a:p>
          <a:p>
            <a:pPr marL="683260" lvl="1" indent="-293370">
              <a:lnSpc>
                <a:spcPts val="2745"/>
              </a:lnSpc>
              <a:buChar char="-"/>
              <a:tabLst>
                <a:tab pos="682625" algn="l"/>
                <a:tab pos="68389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Ориентированность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других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личностях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576" y="3090418"/>
            <a:ext cx="5385435" cy="30391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Примеры нарушений:</a:t>
            </a:r>
            <a:endParaRPr sz="2400">
              <a:latin typeface="Segoe UI"/>
              <a:cs typeface="Segoe UI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дезориентация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времени,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месте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личности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нарушениях,</a:t>
            </a:r>
            <a:endParaRPr sz="2400">
              <a:latin typeface="Segoe UI"/>
              <a:cs typeface="Segoe UI"/>
            </a:endParaRPr>
          </a:p>
          <a:p>
            <a:pPr marL="241300" marR="75628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Деперсонализация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при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эмоциональных</a:t>
            </a:r>
            <a:r>
              <a:rPr sz="24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нарушениях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(паническое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расстройство,</a:t>
            </a:r>
            <a:endParaRPr sz="2400">
              <a:latin typeface="Segoe UI"/>
              <a:cs typeface="Segoe UI"/>
            </a:endParaRPr>
          </a:p>
          <a:p>
            <a:pPr marL="241300">
              <a:lnSpc>
                <a:spcPts val="256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депрессия)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8041" y="3082797"/>
            <a:ext cx="574421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Особенности:</a:t>
            </a:r>
            <a:endParaRPr sz="2400">
              <a:latin typeface="Segoe UI"/>
              <a:cs typeface="Segoe UI"/>
            </a:endParaRPr>
          </a:p>
          <a:p>
            <a:pPr marL="299085" marR="1543050" indent="-287020">
              <a:lnSpc>
                <a:spcPct val="100000"/>
              </a:lnSpc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острую</a:t>
            </a:r>
            <a:r>
              <a:rPr sz="2400" b="1" spc="-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фазу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заболевания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может</a:t>
            </a:r>
            <a:r>
              <a:rPr sz="24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быть</a:t>
            </a:r>
            <a:endParaRPr sz="2400">
              <a:latin typeface="Segoe UI"/>
              <a:cs typeface="Segoe UI"/>
            </a:endParaRPr>
          </a:p>
          <a:p>
            <a:pPr marL="299085" marR="10922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дезориентировка связанная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тем  что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он не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понимает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вопроса или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не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знает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где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находится,</a:t>
            </a:r>
            <a:endParaRPr sz="2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 исследовании пациента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важно,</a:t>
            </a:r>
            <a:endParaRPr sz="24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чтобы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он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слышал и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воспринимал</a:t>
            </a:r>
            <a:endParaRPr sz="24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вопрос,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а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также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был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готов</a:t>
            </a:r>
            <a:r>
              <a:rPr sz="24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ответить.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7680" y="205740"/>
            <a:ext cx="1924812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01883" y="12191"/>
            <a:ext cx="1677046" cy="3483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438" y="284733"/>
            <a:ext cx="10088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2) Функции самоощущения и ощущения</a:t>
            </a:r>
            <a:r>
              <a:rPr sz="3200" spc="-25" dirty="0"/>
              <a:t> </a:t>
            </a:r>
            <a:r>
              <a:rPr sz="3200" dirty="0"/>
              <a:t>времени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19911" y="1117473"/>
            <a:ext cx="956246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270" algn="ctr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специфические умственные функции, относящиеся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к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идентификации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себя,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своего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тела,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положения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своем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реальном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окружении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во</a:t>
            </a:r>
            <a:r>
              <a:rPr sz="28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времени.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9626" y="3083093"/>
            <a:ext cx="1442654" cy="224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756" y="5559044"/>
            <a:ext cx="280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Самоощущение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294" y="5562091"/>
            <a:ext cx="1943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Образ</a:t>
            </a:r>
            <a:r>
              <a:rPr sz="28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тела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8705" y="5518200"/>
            <a:ext cx="1949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Ощущение 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времени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1164" y="3285744"/>
            <a:ext cx="2520695" cy="220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85859" y="3435407"/>
            <a:ext cx="2039111" cy="1946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544" y="267970"/>
            <a:ext cx="6127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4800" spc="-5" dirty="0"/>
              <a:t>3)	</a:t>
            </a:r>
            <a:r>
              <a:rPr sz="4800" dirty="0"/>
              <a:t>Функции</a:t>
            </a:r>
            <a:r>
              <a:rPr sz="4800" spc="-85" dirty="0"/>
              <a:t> </a:t>
            </a:r>
            <a:r>
              <a:rPr sz="4800" dirty="0"/>
              <a:t>эмоций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89610" y="1229106"/>
            <a:ext cx="1136459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140460" marR="5080" indent="-1128395">
              <a:lnSpc>
                <a:spcPts val="2810"/>
              </a:lnSpc>
              <a:spcBef>
                <a:spcPts val="455"/>
              </a:spcBef>
            </a:pP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Специфические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умственные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функции, относящиеся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к чувственным и  аффективным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компонентам мыслительных</a:t>
            </a:r>
            <a:r>
              <a:rPr sz="26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процессов.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2856" y="4579061"/>
            <a:ext cx="176212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Диапаз</a:t>
            </a:r>
            <a:r>
              <a:rPr sz="32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н  эмоций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481" y="4588840"/>
            <a:ext cx="24434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6575" marR="5080" indent="-52451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ек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ва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тность  эмоций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4073" y="4563236"/>
            <a:ext cx="184150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ег</a:t>
            </a:r>
            <a:r>
              <a:rPr sz="3200" b="1" spc="-114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ляция  эмоций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39277" y="2222175"/>
            <a:ext cx="3339465" cy="3652520"/>
            <a:chOff x="8439277" y="2222175"/>
            <a:chExt cx="3339465" cy="3652520"/>
          </a:xfrm>
        </p:grpSpPr>
        <p:sp>
          <p:nvSpPr>
            <p:cNvPr id="8" name="object 8"/>
            <p:cNvSpPr/>
            <p:nvPr/>
          </p:nvSpPr>
          <p:spPr>
            <a:xfrm>
              <a:off x="10418204" y="2222175"/>
              <a:ext cx="1014843" cy="15816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46820" y="2472554"/>
              <a:ext cx="1176527" cy="1331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9277" y="2537206"/>
              <a:ext cx="3339338" cy="3337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39952" y="2793522"/>
            <a:ext cx="2431415" cy="1632585"/>
            <a:chOff x="1139952" y="2793522"/>
            <a:chExt cx="2431415" cy="1632585"/>
          </a:xfrm>
        </p:grpSpPr>
        <p:sp>
          <p:nvSpPr>
            <p:cNvPr id="12" name="object 12"/>
            <p:cNvSpPr/>
            <p:nvPr/>
          </p:nvSpPr>
          <p:spPr>
            <a:xfrm>
              <a:off x="2311908" y="2793522"/>
              <a:ext cx="1259361" cy="16215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9952" y="3259853"/>
              <a:ext cx="1171956" cy="11658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962293" y="2582154"/>
            <a:ext cx="2009773" cy="1796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63" y="1811273"/>
            <a:ext cx="54832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0320" marR="5080" indent="-7620">
              <a:lnSpc>
                <a:spcPts val="4320"/>
              </a:lnSpc>
              <a:spcBef>
                <a:spcPts val="640"/>
              </a:spcBef>
            </a:pPr>
            <a:r>
              <a:rPr sz="4000" b="1" dirty="0">
                <a:solidFill>
                  <a:srgbClr val="001F5F"/>
                </a:solidFill>
                <a:latin typeface="Segoe UI"/>
                <a:cs typeface="Segoe UI"/>
              </a:rPr>
              <a:t>4) </a:t>
            </a:r>
            <a:r>
              <a:rPr sz="4000" b="1" spc="-25" dirty="0">
                <a:solidFill>
                  <a:srgbClr val="001F5F"/>
                </a:solidFill>
                <a:latin typeface="Segoe UI"/>
                <a:cs typeface="Segoe UI"/>
              </a:rPr>
              <a:t>Глобальные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психо- 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социальные</a:t>
            </a:r>
            <a:r>
              <a:rPr sz="40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функции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569" y="4898897"/>
            <a:ext cx="1155065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6200" marR="69215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Общие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умственные функции 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развитие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протяжении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жизни,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которые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требуются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понимания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конструктивного объединения</a:t>
            </a:r>
            <a:r>
              <a:rPr sz="24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различных</a:t>
            </a:r>
            <a:endParaRPr sz="2400">
              <a:latin typeface="Segoe UI"/>
              <a:cs typeface="Segoe UI"/>
            </a:endParaRPr>
          </a:p>
          <a:p>
            <a:pPr marL="12065" marR="5080" algn="ctr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умственных функций, ведущих к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формированию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межличностных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навыков,  необходимых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установления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соответствующих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социальных</a:t>
            </a:r>
            <a:endParaRPr sz="2400">
              <a:latin typeface="Segoe UI"/>
              <a:cs typeface="Segoe UI"/>
            </a:endParaRPr>
          </a:p>
          <a:p>
            <a:pPr marR="8890" algn="ctr">
              <a:lnSpc>
                <a:spcPts val="256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взаимодействий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определенного значения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с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определенной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целью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2802" y="495680"/>
            <a:ext cx="581723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Особенности:</a:t>
            </a:r>
            <a:endParaRPr sz="2200">
              <a:latin typeface="Segoe UI"/>
              <a:cs typeface="Segoe UI"/>
            </a:endParaRPr>
          </a:p>
          <a:p>
            <a:pPr marL="299085" marR="5080" indent="-287020">
              <a:lnSpc>
                <a:spcPct val="100000"/>
              </a:lnSpc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Пациент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должен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знать об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особенностях  социального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взаимодействия в 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обществе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200" b="1" spc="-25" dirty="0">
                <a:solidFill>
                  <a:srgbClr val="001F5F"/>
                </a:solidFill>
                <a:latin typeface="Segoe UI"/>
                <a:cs typeface="Segoe UI"/>
              </a:rPr>
              <a:t>котором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он</a:t>
            </a:r>
            <a:r>
              <a:rPr sz="22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оценивается,</a:t>
            </a:r>
            <a:endParaRPr sz="22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Проинформированный пациент</a:t>
            </a:r>
            <a:r>
              <a:rPr sz="22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норме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легко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ориентируется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200" b="1" spc="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новых</a:t>
            </a:r>
            <a:endParaRPr sz="22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условиях,</a:t>
            </a:r>
            <a:endParaRPr sz="2200">
              <a:latin typeface="Segoe UI"/>
              <a:cs typeface="Segoe UI"/>
            </a:endParaRPr>
          </a:p>
          <a:p>
            <a:pPr marL="299085" marR="228600" indent="-287020">
              <a:lnSpc>
                <a:spcPct val="100000"/>
              </a:lnSpc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Выявленные нарушения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проявляются 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постоянно,</a:t>
            </a:r>
            <a:endParaRPr sz="22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Может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быть</a:t>
            </a:r>
            <a:r>
              <a:rPr sz="22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изолированное</a:t>
            </a:r>
            <a:endParaRPr sz="2200">
              <a:latin typeface="Segoe UI"/>
              <a:cs typeface="Segoe UI"/>
            </a:endParaRPr>
          </a:p>
          <a:p>
            <a:pPr marL="299085" marR="125857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нарушение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глобальных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психо-  социальных</a:t>
            </a:r>
            <a:r>
              <a:rPr sz="2200" b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функций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96037"/>
            <a:ext cx="9950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5) </a:t>
            </a:r>
            <a:r>
              <a:rPr sz="4000" spc="-40" dirty="0"/>
              <a:t>Темперамент </a:t>
            </a:r>
            <a:r>
              <a:rPr sz="4000" spc="-5" dirty="0"/>
              <a:t>и </a:t>
            </a:r>
            <a:r>
              <a:rPr sz="4000" spc="-10" dirty="0"/>
              <a:t>личностные</a:t>
            </a:r>
            <a:r>
              <a:rPr sz="4000" spc="55" dirty="0"/>
              <a:t> </a:t>
            </a:r>
            <a:r>
              <a:rPr sz="4000" spc="-10" dirty="0"/>
              <a:t>функции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29485" y="766698"/>
            <a:ext cx="263461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ts val="3190"/>
              </a:lnSpc>
              <a:spcBef>
                <a:spcPts val="95"/>
              </a:spcBef>
              <a:buChar char="-"/>
              <a:tabLst>
                <a:tab pos="25527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Экстраверсия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190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Компромисс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485" y="1534490"/>
            <a:ext cx="497078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ts val="3195"/>
              </a:lnSpc>
              <a:spcBef>
                <a:spcPts val="95"/>
              </a:spcBef>
              <a:buChar char="-"/>
              <a:tabLst>
                <a:tab pos="2552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Добросовестность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25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Психическая</a:t>
            </a:r>
            <a:r>
              <a:rPr sz="28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устойчивость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25"/>
              </a:lnSpc>
              <a:buChar char="-"/>
              <a:tabLst>
                <a:tab pos="25527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Открытость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2800" b="1" spc="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опыта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25"/>
              </a:lnSpc>
              <a:buChar char="-"/>
              <a:tabLst>
                <a:tab pos="2552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Оптимизм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025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Уверенность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ts val="3195"/>
              </a:lnSpc>
              <a:buChar char="-"/>
              <a:tabLst>
                <a:tab pos="2552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Надежность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288" y="4353001"/>
            <a:ext cx="10462895" cy="19462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96595" marR="692150" indent="-635" algn="ctr">
              <a:lnSpc>
                <a:spcPts val="2880"/>
              </a:lnSpc>
              <a:spcBef>
                <a:spcPts val="795"/>
              </a:spcBef>
            </a:pPr>
            <a:r>
              <a:rPr sz="3000" b="1" spc="-5" dirty="0">
                <a:solidFill>
                  <a:srgbClr val="001F5F"/>
                </a:solidFill>
                <a:latin typeface="Segoe UI"/>
                <a:cs typeface="Segoe UI"/>
              </a:rPr>
              <a:t>Общие умственные функции конституционной  </a:t>
            </a:r>
            <a:r>
              <a:rPr sz="3000" b="1" spc="-10" dirty="0">
                <a:solidFill>
                  <a:srgbClr val="001F5F"/>
                </a:solidFill>
                <a:latin typeface="Segoe UI"/>
                <a:cs typeface="Segoe UI"/>
              </a:rPr>
              <a:t>предрасположенности </a:t>
            </a:r>
            <a:r>
              <a:rPr sz="3000" b="1" dirty="0">
                <a:solidFill>
                  <a:srgbClr val="001F5F"/>
                </a:solidFill>
                <a:latin typeface="Segoe UI"/>
                <a:cs typeface="Segoe UI"/>
              </a:rPr>
              <a:t>индивида,</a:t>
            </a:r>
            <a:r>
              <a:rPr sz="30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Segoe UI"/>
                <a:cs typeface="Segoe UI"/>
              </a:rPr>
              <a:t>реагирования</a:t>
            </a:r>
            <a:endParaRPr sz="3000">
              <a:latin typeface="Segoe UI"/>
              <a:cs typeface="Segoe UI"/>
            </a:endParaRPr>
          </a:p>
          <a:p>
            <a:pPr algn="ctr">
              <a:lnSpc>
                <a:spcPts val="2545"/>
              </a:lnSpc>
            </a:pPr>
            <a:r>
              <a:rPr sz="3000" b="1" dirty="0">
                <a:solidFill>
                  <a:srgbClr val="001F5F"/>
                </a:solidFill>
                <a:latin typeface="Segoe UI"/>
                <a:cs typeface="Segoe UI"/>
              </a:rPr>
              <a:t>специфическим способом на ситуации, включая</a:t>
            </a:r>
            <a:r>
              <a:rPr sz="30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Segoe UI"/>
                <a:cs typeface="Segoe UI"/>
              </a:rPr>
              <a:t>набор</a:t>
            </a:r>
            <a:endParaRPr sz="3000">
              <a:latin typeface="Segoe UI"/>
              <a:cs typeface="Segoe UI"/>
            </a:endParaRPr>
          </a:p>
          <a:p>
            <a:pPr marL="111760" marR="104775" algn="ctr">
              <a:lnSpc>
                <a:spcPts val="2880"/>
              </a:lnSpc>
              <a:spcBef>
                <a:spcPts val="340"/>
              </a:spcBef>
            </a:pPr>
            <a:r>
              <a:rPr sz="30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умственных </a:t>
            </a:r>
            <a:r>
              <a:rPr sz="3000" b="1" dirty="0">
                <a:solidFill>
                  <a:srgbClr val="001F5F"/>
                </a:solidFill>
                <a:latin typeface="Segoe UI"/>
                <a:cs typeface="Segoe UI"/>
              </a:rPr>
              <a:t>характеристик, </a:t>
            </a:r>
            <a:r>
              <a:rPr sz="3000" b="1" spc="-15" dirty="0">
                <a:solidFill>
                  <a:srgbClr val="001F5F"/>
                </a:solidFill>
                <a:latin typeface="Segoe UI"/>
                <a:cs typeface="Segoe UI"/>
              </a:rPr>
              <a:t>отличающий </a:t>
            </a:r>
            <a:r>
              <a:rPr sz="3000" b="1" spc="-5" dirty="0">
                <a:solidFill>
                  <a:srgbClr val="001F5F"/>
                </a:solidFill>
                <a:latin typeface="Segoe UI"/>
                <a:cs typeface="Segoe UI"/>
              </a:rPr>
              <a:t>индивида </a:t>
            </a:r>
            <a:r>
              <a:rPr sz="3000" b="1" spc="-20" dirty="0">
                <a:solidFill>
                  <a:srgbClr val="001F5F"/>
                </a:solidFill>
                <a:latin typeface="Segoe UI"/>
                <a:cs typeface="Segoe UI"/>
              </a:rPr>
              <a:t>от  </a:t>
            </a:r>
            <a:r>
              <a:rPr sz="3000" b="1" dirty="0">
                <a:solidFill>
                  <a:srgbClr val="001F5F"/>
                </a:solidFill>
                <a:latin typeface="Segoe UI"/>
                <a:cs typeface="Segoe UI"/>
              </a:rPr>
              <a:t>других.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7552" y="1326260"/>
            <a:ext cx="428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NB! </a:t>
            </a:r>
            <a:r>
              <a:rPr sz="2400" b="1" spc="-10" dirty="0">
                <a:solidFill>
                  <a:srgbClr val="FF0000"/>
                </a:solidFill>
                <a:latin typeface="Segoe UI"/>
                <a:cs typeface="Segoe UI"/>
              </a:rPr>
              <a:t>Обратите внимание,</a:t>
            </a:r>
            <a:r>
              <a:rPr sz="2400" b="1" spc="-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что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9452" y="1691716"/>
            <a:ext cx="436689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эти </a:t>
            </a: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функции </a:t>
            </a:r>
            <a:r>
              <a:rPr sz="2400" b="1" spc="5" dirty="0">
                <a:solidFill>
                  <a:srgbClr val="FF0000"/>
                </a:solidFill>
                <a:latin typeface="Segoe UI"/>
                <a:cs typeface="Segoe UI"/>
              </a:rPr>
              <a:t>могут</a:t>
            </a:r>
            <a:r>
              <a:rPr sz="2400" b="1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быть</a:t>
            </a:r>
            <a:endParaRPr sz="24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нарушены по </a:t>
            </a: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типу</a:t>
            </a:r>
            <a:r>
              <a:rPr sz="2400" b="1" spc="-12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дефицита  или</a:t>
            </a: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Segoe UI"/>
                <a:cs typeface="Segoe UI"/>
              </a:rPr>
              <a:t>избыточности.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NB! Не </a:t>
            </a:r>
            <a:r>
              <a:rPr sz="2400" b="1" spc="5" dirty="0">
                <a:solidFill>
                  <a:srgbClr val="FF0000"/>
                </a:solidFill>
                <a:latin typeface="Segoe UI"/>
                <a:cs typeface="Segoe UI"/>
              </a:rPr>
              <a:t>путать</a:t>
            </a:r>
            <a:r>
              <a:rPr sz="2400" b="1" spc="-4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egoe UI"/>
                <a:cs typeface="Segoe UI"/>
              </a:rPr>
              <a:t>с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Segoe UI"/>
                <a:cs typeface="Segoe UI"/>
              </a:rPr>
              <a:t>персональными</a:t>
            </a:r>
            <a:r>
              <a:rPr sz="2400" b="1" spc="-6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Segoe UI"/>
                <a:cs typeface="Segoe UI"/>
              </a:rPr>
              <a:t>факторами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580" y="707263"/>
            <a:ext cx="10252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6) </a:t>
            </a:r>
            <a:r>
              <a:rPr sz="4800" spc="-15" dirty="0">
                <a:latin typeface="Calibri"/>
                <a:cs typeface="Calibri"/>
              </a:rPr>
              <a:t>Волевые </a:t>
            </a:r>
            <a:r>
              <a:rPr sz="4800" dirty="0">
                <a:latin typeface="Calibri"/>
                <a:cs typeface="Calibri"/>
              </a:rPr>
              <a:t>и </a:t>
            </a:r>
            <a:r>
              <a:rPr sz="4800" spc="-30" dirty="0">
                <a:latin typeface="Calibri"/>
                <a:cs typeface="Calibri"/>
              </a:rPr>
              <a:t>побудительные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функции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495" y="1720723"/>
            <a:ext cx="1074737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1430" algn="ctr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Общие умственные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 физиологических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психологических  механизмов,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заставляют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постоянно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продвигаться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удовлетворению определенных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потребностей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общих</a:t>
            </a:r>
            <a:r>
              <a:rPr sz="2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целей.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1289" y="5091429"/>
            <a:ext cx="1991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имп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льси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побуждений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121" y="5025390"/>
            <a:ext cx="1155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лев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й  уровень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6005" y="5255717"/>
            <a:ext cx="1537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ац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0430" y="5210047"/>
            <a:ext cx="109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Ап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2314" y="5055234"/>
            <a:ext cx="1193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Сила  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79" y="3835908"/>
            <a:ext cx="2160927" cy="102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8376" y="3835908"/>
            <a:ext cx="1818132" cy="1175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8155" y="3389376"/>
            <a:ext cx="1993392" cy="1687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528" y="3752196"/>
            <a:ext cx="1831848" cy="1289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4123" y="3244869"/>
            <a:ext cx="2024340" cy="1831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5595" y="2871216"/>
            <a:ext cx="3200400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900" y="327324"/>
            <a:ext cx="10840085" cy="1888489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814195">
              <a:lnSpc>
                <a:spcPct val="100000"/>
              </a:lnSpc>
              <a:spcBef>
                <a:spcPts val="1290"/>
              </a:spcBef>
            </a:pPr>
            <a:r>
              <a:rPr sz="5400" spc="-5" dirty="0"/>
              <a:t>7) Функции</a:t>
            </a:r>
            <a:r>
              <a:rPr sz="5400" spc="-20" dirty="0"/>
              <a:t> </a:t>
            </a:r>
            <a:r>
              <a:rPr sz="5400" dirty="0"/>
              <a:t>памяти</a:t>
            </a:r>
            <a:endParaRPr sz="5400"/>
          </a:p>
          <a:p>
            <a:pPr marL="154305" marR="5080" indent="-142240">
              <a:lnSpc>
                <a:spcPts val="3020"/>
              </a:lnSpc>
              <a:spcBef>
                <a:spcPts val="1000"/>
              </a:spcBef>
            </a:pPr>
            <a:r>
              <a:rPr sz="2800" spc="-10" dirty="0"/>
              <a:t>Специфические умственные функции регистрации, </a:t>
            </a:r>
            <a:r>
              <a:rPr sz="2800" spc="-15" dirty="0"/>
              <a:t>хранения  </a:t>
            </a:r>
            <a:r>
              <a:rPr sz="2800" spc="-10" dirty="0"/>
              <a:t>информации </a:t>
            </a:r>
            <a:r>
              <a:rPr sz="2800" spc="-5" dirty="0"/>
              <a:t>и восстановления ее в случае</a:t>
            </a:r>
            <a:r>
              <a:rPr sz="2800" spc="204" dirty="0"/>
              <a:t> </a:t>
            </a:r>
            <a:r>
              <a:rPr sz="2800" spc="-10" dirty="0"/>
              <a:t>необходимости.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775330" y="6286601"/>
            <a:ext cx="9305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Клинико-психологическая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диагностика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реабилитация пациентов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 грубыми</a:t>
            </a:r>
            <a:r>
              <a:rPr sz="1600" b="1" spc="1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нарушениями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памяти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повреждениях </a:t>
            </a:r>
            <a:r>
              <a:rPr sz="1600" b="1" spc="-15" dirty="0">
                <a:solidFill>
                  <a:srgbClr val="001F5F"/>
                </a:solidFill>
                <a:latin typeface="Segoe UI"/>
                <a:cs typeface="Segoe UI"/>
              </a:rPr>
              <a:t>головного мозга,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клин.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рекомендации</a:t>
            </a:r>
            <a:r>
              <a:rPr sz="1600" b="1" spc="1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2016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0244" y="2924555"/>
            <a:ext cx="1961388" cy="1894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2664" y="4820157"/>
            <a:ext cx="26873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Вос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роизв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ден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е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хранящегося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endParaRPr sz="2400">
              <a:latin typeface="Segoe UI"/>
              <a:cs typeface="Segoe UI"/>
            </a:endParaRPr>
          </a:p>
          <a:p>
            <a:pPr marL="977265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памяти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7363" y="4743069"/>
            <a:ext cx="2704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515" marR="5080" indent="-8064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ат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овре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ен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ая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память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1253" y="4844922"/>
            <a:ext cx="2578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Дол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г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овре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ен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ая  память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4667" y="2708148"/>
            <a:ext cx="2833116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6159" y="2078318"/>
            <a:ext cx="3223259" cy="194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8178" y="314071"/>
            <a:ext cx="2550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Внимание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443095" y="953261"/>
            <a:ext cx="979805" cy="987425"/>
          </a:xfrm>
          <a:custGeom>
            <a:avLst/>
            <a:gdLst/>
            <a:ahLst/>
            <a:cxnLst/>
            <a:rect l="l" t="t" r="r" b="b"/>
            <a:pathLst>
              <a:path w="979804" h="987425">
                <a:moveTo>
                  <a:pt x="834516" y="0"/>
                </a:moveTo>
                <a:lnTo>
                  <a:pt x="72643" y="769620"/>
                </a:lnTo>
                <a:lnTo>
                  <a:pt x="0" y="697611"/>
                </a:lnTo>
                <a:lnTo>
                  <a:pt x="1396" y="986916"/>
                </a:lnTo>
                <a:lnTo>
                  <a:pt x="290702" y="985392"/>
                </a:lnTo>
                <a:lnTo>
                  <a:pt x="218058" y="913511"/>
                </a:lnTo>
                <a:lnTo>
                  <a:pt x="979804" y="143890"/>
                </a:lnTo>
                <a:lnTo>
                  <a:pt x="83451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8264" y="1076960"/>
            <a:ext cx="1038860" cy="942340"/>
          </a:xfrm>
          <a:custGeom>
            <a:avLst/>
            <a:gdLst/>
            <a:ahLst/>
            <a:cxnLst/>
            <a:rect l="l" t="t" r="r" b="b"/>
            <a:pathLst>
              <a:path w="1038859" h="942339">
                <a:moveTo>
                  <a:pt x="134111" y="0"/>
                </a:moveTo>
                <a:lnTo>
                  <a:pt x="0" y="154304"/>
                </a:lnTo>
                <a:lnTo>
                  <a:pt x="817117" y="864869"/>
                </a:lnTo>
                <a:lnTo>
                  <a:pt x="750061" y="941959"/>
                </a:lnTo>
                <a:lnTo>
                  <a:pt x="1038605" y="921892"/>
                </a:lnTo>
                <a:lnTo>
                  <a:pt x="1018412" y="633349"/>
                </a:lnTo>
                <a:lnTo>
                  <a:pt x="951356" y="710438"/>
                </a:lnTo>
                <a:lnTo>
                  <a:pt x="1341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3224" y="4234688"/>
            <a:ext cx="4436110" cy="229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</a:t>
            </a:r>
            <a:r>
              <a:rPr sz="28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внимания</a:t>
            </a:r>
            <a:endParaRPr sz="2800">
              <a:latin typeface="Segoe UI"/>
              <a:cs typeface="Segoe UI"/>
            </a:endParaRPr>
          </a:p>
          <a:p>
            <a:pPr marL="230504" marR="224154" indent="-635" algn="ctr">
              <a:lnSpc>
                <a:spcPct val="100000"/>
              </a:lnSpc>
              <a:spcBef>
                <a:spcPts val="251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Специфические умственные  функции сосредоточенности</a:t>
            </a:r>
            <a:r>
              <a:rPr sz="20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endParaRPr sz="2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внешних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стимулах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2000" b="1" spc="-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внутренних</a:t>
            </a:r>
            <a:endParaRPr sz="2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переживаниях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0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течение</a:t>
            </a:r>
            <a:endParaRPr sz="2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требуемого периода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времени.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1873" y="4082541"/>
            <a:ext cx="4753610" cy="2296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172720" indent="-17526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Концентрация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внимания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(Активность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8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участие)</a:t>
            </a:r>
            <a:endParaRPr sz="2800">
              <a:latin typeface="Segoe UI"/>
              <a:cs typeface="Segoe UI"/>
            </a:endParaRPr>
          </a:p>
          <a:p>
            <a:pPr marL="12700" marR="5080" indent="137160">
              <a:lnSpc>
                <a:spcPct val="100000"/>
              </a:lnSpc>
              <a:spcBef>
                <a:spcPts val="156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Целенаправленное фокусирование 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внимания на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специфичных</a:t>
            </a:r>
            <a:r>
              <a:rPr sz="2000" b="1" spc="-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стимулах, 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например,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сосредоточение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0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шумной</a:t>
            </a:r>
            <a:endParaRPr sz="2000">
              <a:latin typeface="Segoe UI"/>
              <a:cs typeface="Segoe UI"/>
            </a:endParaRPr>
          </a:p>
          <a:p>
            <a:pPr marL="1632585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обстановке.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8360" y="2002535"/>
            <a:ext cx="1927860" cy="1987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194" y="607567"/>
            <a:ext cx="5875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8) Функции</a:t>
            </a:r>
            <a:r>
              <a:rPr sz="4800" spc="-9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внимания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3653" y="4049725"/>
            <a:ext cx="31711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Сосредоточение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(способность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сосредоточится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одном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объекте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нескольким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людям)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68" y="4049725"/>
            <a:ext cx="17862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Устойчивость</a:t>
            </a:r>
            <a:endParaRPr sz="2400">
              <a:latin typeface="Calibri"/>
              <a:cs typeface="Calibri"/>
            </a:endParaRPr>
          </a:p>
          <a:p>
            <a:pPr marL="219710" marR="214629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(время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внимания)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6207" y="4062476"/>
            <a:ext cx="23260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1574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Переклю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ение  внимания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(способность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сосредоточится</a:t>
            </a:r>
            <a:r>
              <a:rPr sz="24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переключиться –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скорость)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397" y="4049725"/>
            <a:ext cx="15919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Разделение</a:t>
            </a:r>
            <a:endParaRPr sz="2400">
              <a:latin typeface="Calibri"/>
              <a:cs typeface="Calibri"/>
            </a:endParaRPr>
          </a:p>
          <a:p>
            <a:pPr marL="315595" marR="114300" indent="-19113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ания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(объем</a:t>
            </a:r>
            <a:endParaRPr sz="24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0615" y="1997964"/>
            <a:ext cx="2676143" cy="179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9992" y="2107692"/>
            <a:ext cx="2225040" cy="1688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2308860"/>
            <a:ext cx="1487424" cy="1487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8607" y="1840992"/>
            <a:ext cx="1890592" cy="1955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34790" cy="800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4155" y="0"/>
              <a:ext cx="691134" cy="8008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8288" y="0"/>
              <a:ext cx="8059673" cy="800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660" y="57150"/>
            <a:ext cx="11439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Вершина айсберга </a:t>
            </a:r>
            <a:r>
              <a:rPr sz="3000" dirty="0"/>
              <a:t>– </a:t>
            </a:r>
            <a:r>
              <a:rPr sz="3000" spc="-25" dirty="0"/>
              <a:t>то </a:t>
            </a:r>
            <a:r>
              <a:rPr sz="3000" spc="-15" dirty="0"/>
              <a:t>что </a:t>
            </a:r>
            <a:r>
              <a:rPr sz="3000" dirty="0"/>
              <a:t>видит у </a:t>
            </a:r>
            <a:r>
              <a:rPr sz="3000" spc="-5" dirty="0"/>
              <a:t>пациента </a:t>
            </a:r>
            <a:r>
              <a:rPr sz="3000" spc="-15" dirty="0"/>
              <a:t>врач </a:t>
            </a:r>
            <a:r>
              <a:rPr sz="3000" dirty="0"/>
              <a:t>на</a:t>
            </a:r>
            <a:r>
              <a:rPr sz="3000" spc="30" dirty="0"/>
              <a:t> </a:t>
            </a:r>
            <a:r>
              <a:rPr sz="3000" dirty="0"/>
              <a:t>приеме</a:t>
            </a:r>
            <a:endParaRPr sz="3000"/>
          </a:p>
        </p:txBody>
      </p:sp>
      <p:grpSp>
        <p:nvGrpSpPr>
          <p:cNvPr id="8" name="object 8"/>
          <p:cNvGrpSpPr/>
          <p:nvPr/>
        </p:nvGrpSpPr>
        <p:grpSpPr>
          <a:xfrm>
            <a:off x="4587240" y="800100"/>
            <a:ext cx="7555230" cy="5441950"/>
            <a:chOff x="4587240" y="800100"/>
            <a:chExt cx="7555230" cy="5441950"/>
          </a:xfrm>
        </p:grpSpPr>
        <p:sp>
          <p:nvSpPr>
            <p:cNvPr id="9" name="object 9"/>
            <p:cNvSpPr/>
            <p:nvPr/>
          </p:nvSpPr>
          <p:spPr>
            <a:xfrm>
              <a:off x="4587240" y="949452"/>
              <a:ext cx="1950720" cy="826135"/>
            </a:xfrm>
            <a:custGeom>
              <a:avLst/>
              <a:gdLst/>
              <a:ahLst/>
              <a:cxnLst/>
              <a:rect l="l" t="t" r="r" b="b"/>
              <a:pathLst>
                <a:path w="1950720" h="826135">
                  <a:moveTo>
                    <a:pt x="413004" y="0"/>
                  </a:moveTo>
                  <a:lnTo>
                    <a:pt x="0" y="413003"/>
                  </a:lnTo>
                  <a:lnTo>
                    <a:pt x="413004" y="826008"/>
                  </a:lnTo>
                  <a:lnTo>
                    <a:pt x="413004" y="619506"/>
                  </a:lnTo>
                  <a:lnTo>
                    <a:pt x="1950719" y="619506"/>
                  </a:lnTo>
                  <a:lnTo>
                    <a:pt x="1950719" y="206501"/>
                  </a:lnTo>
                  <a:lnTo>
                    <a:pt x="413004" y="206501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7456" y="868680"/>
              <a:ext cx="4840605" cy="1384300"/>
            </a:xfrm>
            <a:custGeom>
              <a:avLst/>
              <a:gdLst/>
              <a:ahLst/>
              <a:cxnLst/>
              <a:rect l="l" t="t" r="r" b="b"/>
              <a:pathLst>
                <a:path w="4840605" h="1384300">
                  <a:moveTo>
                    <a:pt x="4840224" y="0"/>
                  </a:moveTo>
                  <a:lnTo>
                    <a:pt x="0" y="0"/>
                  </a:lnTo>
                  <a:lnTo>
                    <a:pt x="0" y="1383791"/>
                  </a:lnTo>
                  <a:lnTo>
                    <a:pt x="4840224" y="1383791"/>
                  </a:lnTo>
                  <a:lnTo>
                    <a:pt x="4840224" y="0"/>
                  </a:lnTo>
                  <a:close/>
                </a:path>
              </a:pathLst>
            </a:custGeom>
            <a:solidFill>
              <a:srgbClr val="FFF1CC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9648" y="800100"/>
              <a:ext cx="4944617" cy="787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5744" y="1226819"/>
              <a:ext cx="4926330" cy="7871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21168" y="1653539"/>
              <a:ext cx="3376422" cy="7871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7456" y="2962655"/>
              <a:ext cx="4840605" cy="3108960"/>
            </a:xfrm>
            <a:custGeom>
              <a:avLst/>
              <a:gdLst/>
              <a:ahLst/>
              <a:cxnLst/>
              <a:rect l="l" t="t" r="r" b="b"/>
              <a:pathLst>
                <a:path w="4840605" h="3108960">
                  <a:moveTo>
                    <a:pt x="4840224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4840224" y="3108960"/>
                  </a:lnTo>
                  <a:lnTo>
                    <a:pt x="4840224" y="0"/>
                  </a:lnTo>
                  <a:close/>
                </a:path>
              </a:pathLst>
            </a:custGeom>
            <a:solidFill>
              <a:srgbClr val="FFF1CC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8456" y="2894076"/>
              <a:ext cx="4203954" cy="7871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3176" y="3320795"/>
              <a:ext cx="4874514" cy="7871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9164" y="3747516"/>
              <a:ext cx="3541014" cy="7871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5111" y="4174235"/>
              <a:ext cx="2847594" cy="7871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36636" y="4600955"/>
              <a:ext cx="2850642" cy="7871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79920" y="5027676"/>
              <a:ext cx="3030474" cy="7871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43288" y="5027676"/>
              <a:ext cx="2599181" cy="7871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11568" y="5454396"/>
              <a:ext cx="4594098" cy="7871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89469" y="892302"/>
            <a:ext cx="4619625" cy="5108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11557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Ограничение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активности  пациента и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его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участия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 жизни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общества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00">
              <a:latin typeface="Segoe UI"/>
              <a:cs typeface="Segoe UI"/>
            </a:endParaRPr>
          </a:p>
          <a:p>
            <a:pPr marL="155575" marR="151765" indent="1905" algn="ct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Скрытые нарушения  функций,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персональных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факторов,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среды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окружения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ограничений</a:t>
            </a:r>
            <a:endParaRPr sz="28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деятельности,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требующие  детальной</a:t>
            </a:r>
            <a:r>
              <a:rPr sz="2800" b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диагностики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92040" y="3525011"/>
            <a:ext cx="1950720" cy="828040"/>
          </a:xfrm>
          <a:custGeom>
            <a:avLst/>
            <a:gdLst/>
            <a:ahLst/>
            <a:cxnLst/>
            <a:rect l="l" t="t" r="r" b="b"/>
            <a:pathLst>
              <a:path w="1950720" h="828039">
                <a:moveTo>
                  <a:pt x="413765" y="0"/>
                </a:moveTo>
                <a:lnTo>
                  <a:pt x="0" y="413765"/>
                </a:lnTo>
                <a:lnTo>
                  <a:pt x="413765" y="827532"/>
                </a:lnTo>
                <a:lnTo>
                  <a:pt x="413765" y="620649"/>
                </a:lnTo>
                <a:lnTo>
                  <a:pt x="1950719" y="620649"/>
                </a:lnTo>
                <a:lnTo>
                  <a:pt x="1950719" y="206882"/>
                </a:lnTo>
                <a:lnTo>
                  <a:pt x="413765" y="206882"/>
                </a:lnTo>
                <a:lnTo>
                  <a:pt x="413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966" y="469137"/>
            <a:ext cx="7103109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37210" marR="5080" indent="-525145">
              <a:lnSpc>
                <a:spcPts val="4320"/>
              </a:lnSpc>
              <a:spcBef>
                <a:spcPts val="640"/>
              </a:spcBef>
              <a:tabLst>
                <a:tab pos="4243070" algn="l"/>
              </a:tabLst>
            </a:pPr>
            <a:r>
              <a:rPr sz="4000" spc="-5" dirty="0"/>
              <a:t>9) </a:t>
            </a:r>
            <a:r>
              <a:rPr sz="4000" spc="-20" dirty="0"/>
              <a:t>Психомоторные </a:t>
            </a:r>
            <a:r>
              <a:rPr sz="4000" spc="-10" dirty="0"/>
              <a:t>функции  </a:t>
            </a:r>
            <a:r>
              <a:rPr sz="4000" spc="-20" dirty="0"/>
              <a:t>(двигательное	</a:t>
            </a:r>
            <a:r>
              <a:rPr sz="4000" spc="-5" dirty="0"/>
              <a:t>внимание)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9462" y="1942541"/>
            <a:ext cx="10488295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5715" algn="ctr">
              <a:lnSpc>
                <a:spcPct val="90000"/>
              </a:lnSpc>
              <a:spcBef>
                <a:spcPts val="434"/>
              </a:spcBef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Специфические умственные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функции одновременного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контроля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моторной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психической деятельности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уровне 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организма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1621" y="3519932"/>
            <a:ext cx="45110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5105" marR="5080" indent="-14630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Качество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психомоторных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функций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063" y="3446145"/>
            <a:ext cx="5387975" cy="327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6435" marR="1161415" indent="-6248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Пси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х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ом</a:t>
            </a:r>
            <a:r>
              <a:rPr sz="2800" b="1" spc="-55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т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800" b="1" spc="5" dirty="0">
                <a:solidFill>
                  <a:srgbClr val="001F5F"/>
                </a:solidFill>
                <a:latin typeface="Segoe UI"/>
                <a:cs typeface="Segoe UI"/>
              </a:rPr>
              <a:t>ы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й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контроль</a:t>
            </a:r>
            <a:endParaRPr sz="2800">
              <a:latin typeface="Segoe UI"/>
              <a:cs typeface="Segoe UI"/>
            </a:endParaRPr>
          </a:p>
          <a:p>
            <a:pPr marL="229235" marR="219710" algn="ctr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Умственные функции,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которые регулируют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моторный</a:t>
            </a:r>
            <a:r>
              <a:rPr sz="1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психический компоненты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поведения, </a:t>
            </a:r>
            <a:r>
              <a:rPr sz="1400" b="1" spc="-15" dirty="0">
                <a:solidFill>
                  <a:srgbClr val="001F5F"/>
                </a:solidFill>
                <a:latin typeface="Segoe UI"/>
                <a:cs typeface="Segoe UI"/>
              </a:rPr>
              <a:t>т.е.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скорость</a:t>
            </a:r>
            <a:r>
              <a:rPr sz="1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endParaRPr sz="1400">
              <a:latin typeface="Segoe UI"/>
              <a:cs typeface="Segoe UI"/>
            </a:endParaRPr>
          </a:p>
          <a:p>
            <a:pPr marL="12065" marR="5080" indent="12700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время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ответа,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например, </a:t>
            </a:r>
            <a:r>
              <a:rPr sz="1400" b="1" spc="5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утрате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их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контроля возникает 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психомоторная задержка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(замедление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движения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 речи; 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уменьшение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жестикуляции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самопроизвольных движений)  или психомоторное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возбуждение</a:t>
            </a:r>
            <a:r>
              <a:rPr sz="1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(чрезмерная</a:t>
            </a:r>
            <a:endParaRPr sz="1400">
              <a:latin typeface="Segoe UI"/>
              <a:cs typeface="Segoe UI"/>
            </a:endParaRPr>
          </a:p>
          <a:p>
            <a:pPr marL="88265" marR="69850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поведенческая или познавательная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деятельность,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которая, 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обычно, не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продуктивна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часто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возникает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ответ</a:t>
            </a:r>
            <a:r>
              <a:rPr sz="1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endParaRPr sz="14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</a:pPr>
            <a:r>
              <a:rPr sz="1400" b="1" spc="5" dirty="0">
                <a:solidFill>
                  <a:srgbClr val="001F5F"/>
                </a:solidFill>
                <a:latin typeface="Segoe UI"/>
                <a:cs typeface="Segoe UI"/>
              </a:rPr>
              <a:t>внутреннее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напряжение, проявляясь</a:t>
            </a:r>
            <a:r>
              <a:rPr sz="1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подергиванием</a:t>
            </a:r>
            <a:endParaRPr sz="1400">
              <a:latin typeface="Segoe UI"/>
              <a:cs typeface="Segoe UI"/>
            </a:endParaRPr>
          </a:p>
          <a:p>
            <a:pPr marL="111125" marR="93980" algn="ct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большого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пальца ноги, скручиванием </a:t>
            </a:r>
            <a:r>
              <a:rPr sz="1400" b="1" spc="10" dirty="0">
                <a:solidFill>
                  <a:srgbClr val="001F5F"/>
                </a:solidFill>
                <a:latin typeface="Segoe UI"/>
                <a:cs typeface="Segoe UI"/>
              </a:rPr>
              <a:t>рук,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волнением</a:t>
            </a:r>
            <a:r>
              <a:rPr sz="1400" b="1" spc="-1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или 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неугомонностью).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4550" y="4998211"/>
            <a:ext cx="388620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16192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Умственные функции,</a:t>
            </a:r>
            <a:r>
              <a:rPr sz="14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обеспечивающие  должную последовательность и  определенные свойства</a:t>
            </a:r>
            <a:r>
              <a:rPr sz="1400" b="1" spc="-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невербального</a:t>
            </a:r>
            <a:endParaRPr sz="14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поведения и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его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субкомпонентов, таких</a:t>
            </a:r>
            <a:r>
              <a:rPr sz="1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как 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координация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руки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глаза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14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походка.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522731"/>
            <a:ext cx="6158865" cy="5646420"/>
            <a:chOff x="531876" y="522731"/>
            <a:chExt cx="6158865" cy="5646420"/>
          </a:xfrm>
        </p:grpSpPr>
        <p:sp>
          <p:nvSpPr>
            <p:cNvPr id="3" name="object 3"/>
            <p:cNvSpPr/>
            <p:nvPr/>
          </p:nvSpPr>
          <p:spPr>
            <a:xfrm>
              <a:off x="772668" y="656844"/>
              <a:ext cx="5512308" cy="5512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876" y="522731"/>
              <a:ext cx="6158865" cy="820419"/>
            </a:xfrm>
            <a:custGeom>
              <a:avLst/>
              <a:gdLst/>
              <a:ahLst/>
              <a:cxnLst/>
              <a:rect l="l" t="t" r="r" b="b"/>
              <a:pathLst>
                <a:path w="6158865" h="820419">
                  <a:moveTo>
                    <a:pt x="6158484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6158484" y="819912"/>
                  </a:lnTo>
                  <a:lnTo>
                    <a:pt x="6158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8836" y="350011"/>
            <a:ext cx="905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Пример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нарушения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психомоторной</a:t>
            </a:r>
            <a:r>
              <a:rPr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функции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5396" y="1241956"/>
            <a:ext cx="5166360" cy="50203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00" b="1" spc="-10" dirty="0">
                <a:latin typeface="Segoe UI"/>
                <a:cs typeface="Segoe UI"/>
              </a:rPr>
              <a:t>Нарушение</a:t>
            </a:r>
            <a:r>
              <a:rPr sz="2200" b="1" spc="30" dirty="0">
                <a:latin typeface="Segoe UI"/>
                <a:cs typeface="Segoe UI"/>
              </a:rPr>
              <a:t> </a:t>
            </a:r>
            <a:r>
              <a:rPr sz="2200" b="1" spc="-10" dirty="0">
                <a:latin typeface="Segoe UI"/>
                <a:cs typeface="Segoe UI"/>
              </a:rPr>
              <a:t>функции:</a:t>
            </a:r>
            <a:endParaRPr sz="2200">
              <a:latin typeface="Segoe UI"/>
              <a:cs typeface="Segoe UI"/>
            </a:endParaRPr>
          </a:p>
          <a:p>
            <a:pPr marL="299085" marR="1306195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15" dirty="0">
                <a:latin typeface="Segoe UI"/>
                <a:cs typeface="Segoe UI"/>
              </a:rPr>
              <a:t>Наблюдается </a:t>
            </a:r>
            <a:r>
              <a:rPr sz="2200" b="1" spc="-10" dirty="0">
                <a:latin typeface="Segoe UI"/>
                <a:cs typeface="Segoe UI"/>
              </a:rPr>
              <a:t>замедление  движения,</a:t>
            </a:r>
            <a:endParaRPr sz="2200">
              <a:latin typeface="Segoe UI"/>
              <a:cs typeface="Segoe UI"/>
            </a:endParaRPr>
          </a:p>
          <a:p>
            <a:pPr marL="299085" marR="100266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10" dirty="0">
                <a:latin typeface="Segoe UI"/>
                <a:cs typeface="Segoe UI"/>
              </a:rPr>
              <a:t>Пациентка </a:t>
            </a:r>
            <a:r>
              <a:rPr sz="2200" b="1" spc="-5" dirty="0">
                <a:latin typeface="Segoe UI"/>
                <a:cs typeface="Segoe UI"/>
              </a:rPr>
              <a:t>не </a:t>
            </a:r>
            <a:r>
              <a:rPr sz="2200" b="1" spc="-15" dirty="0">
                <a:latin typeface="Segoe UI"/>
                <a:cs typeface="Segoe UI"/>
              </a:rPr>
              <a:t>контролирует  </a:t>
            </a:r>
            <a:r>
              <a:rPr sz="2200" b="1" spc="-5" dirty="0">
                <a:latin typeface="Segoe UI"/>
                <a:cs typeface="Segoe UI"/>
              </a:rPr>
              <a:t>смещение </a:t>
            </a:r>
            <a:r>
              <a:rPr sz="2200" b="1" spc="-15" dirty="0">
                <a:latin typeface="Segoe UI"/>
                <a:cs typeface="Segoe UI"/>
              </a:rPr>
              <a:t>центра</a:t>
            </a:r>
            <a:r>
              <a:rPr sz="2200" b="1" spc="30" dirty="0">
                <a:latin typeface="Segoe UI"/>
                <a:cs typeface="Segoe UI"/>
              </a:rPr>
              <a:t> </a:t>
            </a:r>
            <a:r>
              <a:rPr sz="2200" b="1" spc="-15" dirty="0">
                <a:latin typeface="Segoe UI"/>
                <a:cs typeface="Segoe UI"/>
              </a:rPr>
              <a:t>тяжести,</a:t>
            </a:r>
            <a:endParaRPr sz="2200">
              <a:latin typeface="Segoe UI"/>
              <a:cs typeface="Segoe UI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15" dirty="0">
                <a:latin typeface="Segoe UI"/>
                <a:cs typeface="Segoe UI"/>
              </a:rPr>
              <a:t>Ребенок </a:t>
            </a:r>
            <a:r>
              <a:rPr sz="2200" b="1" spc="-5" dirty="0">
                <a:latin typeface="Segoe UI"/>
                <a:cs typeface="Segoe UI"/>
              </a:rPr>
              <a:t>- </a:t>
            </a:r>
            <a:r>
              <a:rPr sz="2200" b="1" spc="-10" dirty="0">
                <a:latin typeface="Segoe UI"/>
                <a:cs typeface="Segoe UI"/>
              </a:rPr>
              <a:t>сверхценный </a:t>
            </a:r>
            <a:r>
              <a:rPr sz="2200" b="1" spc="-15" dirty="0">
                <a:latin typeface="Segoe UI"/>
                <a:cs typeface="Segoe UI"/>
              </a:rPr>
              <a:t>объект </a:t>
            </a:r>
            <a:r>
              <a:rPr sz="2200" b="1" spc="-5" dirty="0">
                <a:latin typeface="Segoe UI"/>
                <a:cs typeface="Segoe UI"/>
              </a:rPr>
              <a:t>для  </a:t>
            </a:r>
            <a:r>
              <a:rPr sz="2200" b="1" spc="-10" dirty="0">
                <a:latin typeface="Segoe UI"/>
                <a:cs typeface="Segoe UI"/>
              </a:rPr>
              <a:t>пациентки,</a:t>
            </a:r>
            <a:endParaRPr sz="22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5" dirty="0">
                <a:latin typeface="Segoe UI"/>
                <a:cs typeface="Segoe UI"/>
              </a:rPr>
              <a:t>Он </a:t>
            </a:r>
            <a:r>
              <a:rPr sz="2200" b="1" spc="-10" dirty="0">
                <a:latin typeface="Segoe UI"/>
                <a:cs typeface="Segoe UI"/>
              </a:rPr>
              <a:t>отнимает </a:t>
            </a:r>
            <a:r>
              <a:rPr sz="2200" b="1" spc="-5" dirty="0">
                <a:latin typeface="Segoe UI"/>
                <a:cs typeface="Segoe UI"/>
              </a:rPr>
              <a:t>всю</a:t>
            </a:r>
            <a:r>
              <a:rPr sz="2200" b="1" spc="35" dirty="0">
                <a:latin typeface="Segoe UI"/>
                <a:cs typeface="Segoe UI"/>
              </a:rPr>
              <a:t> </a:t>
            </a:r>
            <a:r>
              <a:rPr sz="2200" b="1" spc="-5" dirty="0">
                <a:latin typeface="Segoe UI"/>
                <a:cs typeface="Segoe UI"/>
              </a:rPr>
              <a:t>внутреннюю</a:t>
            </a:r>
            <a:endParaRPr sz="2200">
              <a:latin typeface="Segoe UI"/>
              <a:cs typeface="Segoe UI"/>
            </a:endParaRPr>
          </a:p>
          <a:p>
            <a:pPr marL="299085" marR="108966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Segoe UI"/>
                <a:cs typeface="Segoe UI"/>
              </a:rPr>
              <a:t>энергию </a:t>
            </a:r>
            <a:r>
              <a:rPr sz="2200" b="1" spc="-10" dirty="0">
                <a:latin typeface="Segoe UI"/>
                <a:cs typeface="Segoe UI"/>
              </a:rPr>
              <a:t>необходимую </a:t>
            </a:r>
            <a:r>
              <a:rPr sz="2200" b="1" spc="-5" dirty="0">
                <a:latin typeface="Segoe UI"/>
                <a:cs typeface="Segoe UI"/>
              </a:rPr>
              <a:t>для  </a:t>
            </a:r>
            <a:r>
              <a:rPr sz="2200" b="1" spc="-15" dirty="0">
                <a:latin typeface="Segoe UI"/>
                <a:cs typeface="Segoe UI"/>
              </a:rPr>
              <a:t>двигательного </a:t>
            </a:r>
            <a:r>
              <a:rPr sz="2200" b="1" spc="-5" dirty="0">
                <a:latin typeface="Segoe UI"/>
                <a:cs typeface="Segoe UI"/>
              </a:rPr>
              <a:t>внимания,</a:t>
            </a:r>
            <a:r>
              <a:rPr sz="2200" b="1" spc="30" dirty="0">
                <a:latin typeface="Segoe UI"/>
                <a:cs typeface="Segoe UI"/>
              </a:rPr>
              <a:t> </a:t>
            </a:r>
            <a:r>
              <a:rPr sz="2200" b="1" spc="-5" dirty="0">
                <a:latin typeface="Segoe UI"/>
                <a:cs typeface="Segoe UI"/>
              </a:rPr>
              <a:t>в</a:t>
            </a:r>
            <a:endParaRPr sz="2200">
              <a:latin typeface="Segoe UI"/>
              <a:cs typeface="Segoe UI"/>
            </a:endParaRPr>
          </a:p>
          <a:p>
            <a:pPr marL="299085" marR="92710">
              <a:lnSpc>
                <a:spcPct val="100000"/>
              </a:lnSpc>
            </a:pPr>
            <a:r>
              <a:rPr sz="2200" b="1" spc="-30" dirty="0">
                <a:latin typeface="Segoe UI"/>
                <a:cs typeface="Segoe UI"/>
              </a:rPr>
              <a:t>результате </a:t>
            </a:r>
            <a:r>
              <a:rPr sz="2200" b="1" spc="-10" dirty="0">
                <a:latin typeface="Segoe UI"/>
                <a:cs typeface="Segoe UI"/>
              </a:rPr>
              <a:t>пациентка </a:t>
            </a:r>
            <a:r>
              <a:rPr sz="2200" b="1" spc="-5" dirty="0">
                <a:latin typeface="Segoe UI"/>
                <a:cs typeface="Segoe UI"/>
              </a:rPr>
              <a:t>не успевает  </a:t>
            </a:r>
            <a:r>
              <a:rPr sz="2200" b="1" spc="-10" dirty="0">
                <a:latin typeface="Segoe UI"/>
                <a:cs typeface="Segoe UI"/>
              </a:rPr>
              <a:t>среагировать </a:t>
            </a:r>
            <a:r>
              <a:rPr sz="2200" b="1" spc="-5" dirty="0">
                <a:latin typeface="Segoe UI"/>
                <a:cs typeface="Segoe UI"/>
              </a:rPr>
              <a:t>на </a:t>
            </a:r>
            <a:r>
              <a:rPr sz="2200" b="1" spc="-10" dirty="0">
                <a:latin typeface="Segoe UI"/>
                <a:cs typeface="Segoe UI"/>
              </a:rPr>
              <a:t>начало падение </a:t>
            </a:r>
            <a:r>
              <a:rPr sz="2200" b="1" spc="-5" dirty="0">
                <a:latin typeface="Segoe UI"/>
                <a:cs typeface="Segoe UI"/>
              </a:rPr>
              <a:t>и  </a:t>
            </a:r>
            <a:r>
              <a:rPr sz="2200" b="1" spc="-10" dirty="0">
                <a:latin typeface="Segoe UI"/>
                <a:cs typeface="Segoe UI"/>
              </a:rPr>
              <a:t>избежать</a:t>
            </a:r>
            <a:r>
              <a:rPr sz="2200" b="1" spc="15" dirty="0">
                <a:latin typeface="Segoe UI"/>
                <a:cs typeface="Segoe UI"/>
              </a:rPr>
              <a:t> </a:t>
            </a:r>
            <a:r>
              <a:rPr sz="2200" b="1" spc="-15" dirty="0">
                <a:latin typeface="Segoe UI"/>
                <a:cs typeface="Segoe UI"/>
              </a:rPr>
              <a:t>его.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813" y="264413"/>
            <a:ext cx="953897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10" dirty="0"/>
              <a:t>Примеры </a:t>
            </a:r>
            <a:r>
              <a:rPr sz="4000" spc="-5" dirty="0"/>
              <a:t>нарушения</a:t>
            </a:r>
            <a:r>
              <a:rPr sz="4000" spc="30" dirty="0"/>
              <a:t> </a:t>
            </a:r>
            <a:r>
              <a:rPr sz="4000" spc="-20" dirty="0"/>
              <a:t>психомоторных</a:t>
            </a:r>
            <a:endParaRPr sz="4000"/>
          </a:p>
          <a:p>
            <a:pPr marL="357505" algn="ctr">
              <a:lnSpc>
                <a:spcPts val="4560"/>
              </a:lnSpc>
            </a:pPr>
            <a:r>
              <a:rPr sz="4000" spc="-10" dirty="0"/>
              <a:t>функций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7175" marR="879475" indent="-14630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Качество </a:t>
            </a:r>
            <a:r>
              <a:rPr spc="-15" dirty="0"/>
              <a:t>психомоторных  </a:t>
            </a:r>
            <a:r>
              <a:rPr spc="-10" dirty="0"/>
              <a:t>функций</a:t>
            </a:r>
          </a:p>
          <a:p>
            <a:pPr marL="355600" indent="-342900">
              <a:lnSpc>
                <a:spcPct val="100000"/>
              </a:lnSpc>
              <a:spcBef>
                <a:spcPts val="29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/>
              <a:t>Трудности </a:t>
            </a:r>
            <a:r>
              <a:rPr sz="2000" dirty="0"/>
              <a:t>в</a:t>
            </a:r>
            <a:r>
              <a:rPr sz="2000" spc="-25" dirty="0"/>
              <a:t> </a:t>
            </a:r>
            <a:r>
              <a:rPr sz="2000" dirty="0"/>
              <a:t>одновременном</a:t>
            </a:r>
            <a:endParaRPr sz="2000"/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dirty="0"/>
              <a:t>совершения </a:t>
            </a:r>
            <a:r>
              <a:rPr sz="2000" spc="-10" dirty="0"/>
              <a:t>двигательных</a:t>
            </a:r>
            <a:r>
              <a:rPr sz="2000" spc="-50" dirty="0"/>
              <a:t> </a:t>
            </a:r>
            <a:r>
              <a:rPr sz="2000" dirty="0"/>
              <a:t>и</a:t>
            </a:r>
            <a:endParaRPr sz="2000"/>
          </a:p>
          <a:p>
            <a:pPr marL="354965" marR="687070">
              <a:lnSpc>
                <a:spcPct val="100000"/>
              </a:lnSpc>
            </a:pPr>
            <a:r>
              <a:rPr sz="2000" spc="-5" dirty="0"/>
              <a:t>когнитивных </a:t>
            </a:r>
            <a:r>
              <a:rPr sz="2000" dirty="0"/>
              <a:t>действий </a:t>
            </a:r>
            <a:r>
              <a:rPr sz="2000" spc="-10" dirty="0"/>
              <a:t>(разговор</a:t>
            </a:r>
            <a:r>
              <a:rPr sz="2000" spc="-100" dirty="0"/>
              <a:t> </a:t>
            </a:r>
            <a:r>
              <a:rPr sz="2000" dirty="0"/>
              <a:t>и  </a:t>
            </a:r>
            <a:r>
              <a:rPr sz="2000" spc="-10" dirty="0"/>
              <a:t>ходьба),</a:t>
            </a:r>
            <a:endParaRPr sz="2000"/>
          </a:p>
          <a:p>
            <a:pPr marL="354965" marR="29591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/>
              <a:t>Трудности </a:t>
            </a:r>
            <a:r>
              <a:rPr sz="2000" dirty="0"/>
              <a:t>в быстром </a:t>
            </a:r>
            <a:r>
              <a:rPr sz="2000" spc="-5" dirty="0"/>
              <a:t>поддержании  равновесия </a:t>
            </a:r>
            <a:r>
              <a:rPr sz="2000" dirty="0"/>
              <a:t>при </a:t>
            </a:r>
            <a:r>
              <a:rPr sz="2000" spc="-5" dirty="0"/>
              <a:t>изменении </a:t>
            </a:r>
            <a:r>
              <a:rPr sz="2000" dirty="0"/>
              <a:t>внешних  условий </a:t>
            </a:r>
            <a:r>
              <a:rPr sz="2000" spc="-5" dirty="0"/>
              <a:t>(не ровная </a:t>
            </a:r>
            <a:r>
              <a:rPr sz="2000" spc="-10" dirty="0"/>
              <a:t>дорога, скользкая  дорога),</a:t>
            </a:r>
            <a:endParaRPr sz="2000"/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/>
              <a:t>Не </a:t>
            </a:r>
            <a:r>
              <a:rPr sz="2000" spc="-5" dirty="0"/>
              <a:t>способность </a:t>
            </a:r>
            <a:r>
              <a:rPr sz="2000" dirty="0"/>
              <a:t>пациента своевременно  </a:t>
            </a:r>
            <a:r>
              <a:rPr sz="2000" spc="-5" dirty="0"/>
              <a:t>реагировать </a:t>
            </a:r>
            <a:r>
              <a:rPr sz="2000" dirty="0"/>
              <a:t>на </a:t>
            </a:r>
            <a:r>
              <a:rPr sz="2000" spc="-5" dirty="0"/>
              <a:t>изменение </a:t>
            </a:r>
            <a:r>
              <a:rPr sz="2000" spc="-10" dirty="0"/>
              <a:t>положения  тела, </a:t>
            </a:r>
            <a:r>
              <a:rPr sz="2000" dirty="0"/>
              <a:t>быстро ловить </a:t>
            </a:r>
            <a:r>
              <a:rPr sz="2000" spc="-5" dirty="0"/>
              <a:t>центр</a:t>
            </a:r>
            <a:r>
              <a:rPr sz="2000" spc="-80" dirty="0"/>
              <a:t> </a:t>
            </a:r>
            <a:r>
              <a:rPr sz="2000" spc="-10" dirty="0"/>
              <a:t>тяжести.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1495" marR="1024890" indent="-6248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Пси</a:t>
            </a:r>
            <a:r>
              <a:rPr spc="-30" dirty="0"/>
              <a:t>х</a:t>
            </a:r>
            <a:r>
              <a:rPr spc="-10" dirty="0"/>
              <a:t>ом</a:t>
            </a:r>
            <a:r>
              <a:rPr spc="-55" dirty="0"/>
              <a:t>о</a:t>
            </a:r>
            <a:r>
              <a:rPr spc="-45" dirty="0"/>
              <a:t>т</a:t>
            </a:r>
            <a:r>
              <a:rPr spc="-10" dirty="0"/>
              <a:t>о</a:t>
            </a:r>
            <a:r>
              <a:rPr spc="-20" dirty="0"/>
              <a:t>р</a:t>
            </a:r>
            <a:r>
              <a:rPr spc="-5" dirty="0"/>
              <a:t>н</a:t>
            </a:r>
            <a:r>
              <a:rPr spc="5" dirty="0"/>
              <a:t>ы</a:t>
            </a:r>
            <a:r>
              <a:rPr spc="-5" dirty="0"/>
              <a:t>й  </a:t>
            </a:r>
            <a:r>
              <a:rPr spc="-15" dirty="0"/>
              <a:t>контроль</a:t>
            </a:r>
          </a:p>
          <a:p>
            <a:pPr marL="355600" indent="-342900">
              <a:lnSpc>
                <a:spcPct val="100000"/>
              </a:lnSpc>
              <a:spcBef>
                <a:spcPts val="29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/>
              <a:t>Замедленность </a:t>
            </a:r>
            <a:r>
              <a:rPr sz="2000" spc="-5" dirty="0"/>
              <a:t>движений </a:t>
            </a:r>
            <a:r>
              <a:rPr sz="2000" dirty="0"/>
              <a:t>у</a:t>
            </a:r>
            <a:r>
              <a:rPr sz="2000" spc="-95" dirty="0"/>
              <a:t> </a:t>
            </a:r>
            <a:r>
              <a:rPr sz="2000" spc="-5" dirty="0"/>
              <a:t>пожилых</a:t>
            </a:r>
            <a:endParaRPr sz="2000"/>
          </a:p>
          <a:p>
            <a:pPr marL="355600">
              <a:lnSpc>
                <a:spcPct val="100000"/>
              </a:lnSpc>
            </a:pPr>
            <a:r>
              <a:rPr sz="2000" dirty="0"/>
              <a:t>или у </a:t>
            </a:r>
            <a:r>
              <a:rPr sz="2000" spc="-5" dirty="0"/>
              <a:t>пациентов </a:t>
            </a:r>
            <a:r>
              <a:rPr sz="2000" dirty="0"/>
              <a:t>с</a:t>
            </a:r>
            <a:r>
              <a:rPr sz="2000" spc="-65" dirty="0"/>
              <a:t> </a:t>
            </a:r>
            <a:r>
              <a:rPr sz="2000" spc="-5" dirty="0"/>
              <a:t>деменцией,</a:t>
            </a:r>
            <a:endParaRPr sz="2000"/>
          </a:p>
          <a:p>
            <a:pPr marL="355600" marR="102996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/>
              <a:t>Заторможенность </a:t>
            </a:r>
            <a:r>
              <a:rPr sz="2000" dirty="0"/>
              <a:t>в </a:t>
            </a:r>
            <a:r>
              <a:rPr sz="2000" spc="-10" dirty="0"/>
              <a:t>ответе </a:t>
            </a:r>
            <a:r>
              <a:rPr sz="2000" dirty="0"/>
              <a:t>на  вопросы,</a:t>
            </a:r>
            <a:endParaRPr sz="2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/>
              <a:t>Трудности </a:t>
            </a:r>
            <a:r>
              <a:rPr sz="2000" dirty="0"/>
              <a:t>в </a:t>
            </a:r>
            <a:r>
              <a:rPr sz="2000" spc="-10" dirty="0"/>
              <a:t>контроле</a:t>
            </a:r>
            <a:r>
              <a:rPr sz="2000" spc="-40" dirty="0"/>
              <a:t> </a:t>
            </a:r>
            <a:r>
              <a:rPr sz="2000" spc="-5" dirty="0"/>
              <a:t>движения:</a:t>
            </a:r>
            <a:endParaRPr sz="2000"/>
          </a:p>
          <a:p>
            <a:pPr marL="812800" lvl="1" indent="-3435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может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усидеть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r>
              <a:rPr sz="18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месте,</a:t>
            </a:r>
            <a:endParaRPr sz="180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пытается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вскочить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убежать,</a:t>
            </a:r>
            <a:endParaRPr sz="180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«сучит»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ногами,</a:t>
            </a:r>
            <a:endParaRPr sz="180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синдром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беспокойных</a:t>
            </a:r>
            <a:r>
              <a:rPr sz="18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ног.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3914" y="512190"/>
            <a:ext cx="4261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9) </a:t>
            </a:r>
            <a:r>
              <a:rPr sz="4400" dirty="0"/>
              <a:t>Функции</a:t>
            </a:r>
            <a:r>
              <a:rPr sz="4400" spc="-100" dirty="0"/>
              <a:t> </a:t>
            </a:r>
            <a:r>
              <a:rPr sz="4400" dirty="0"/>
              <a:t>сна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6076" y="1331417"/>
            <a:ext cx="10957560" cy="14928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33400" marR="525145" algn="ctr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Общие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умственные функции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периодического, обратимого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селективного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физического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умственного</a:t>
            </a:r>
            <a:r>
              <a:rPr sz="26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отстранения</a:t>
            </a:r>
            <a:endParaRPr sz="2600">
              <a:latin typeface="Segoe UI"/>
              <a:cs typeface="Segoe UI"/>
            </a:endParaRPr>
          </a:p>
          <a:p>
            <a:pPr marL="12700" marR="5080" algn="ctr">
              <a:lnSpc>
                <a:spcPts val="2810"/>
              </a:lnSpc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непосредственно </a:t>
            </a:r>
            <a:r>
              <a:rPr sz="2600" b="1" spc="-20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окружающей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среды, </a:t>
            </a:r>
            <a:r>
              <a:rPr sz="2600" b="1" spc="-15" dirty="0">
                <a:solidFill>
                  <a:srgbClr val="001F5F"/>
                </a:solidFill>
                <a:latin typeface="Segoe UI"/>
                <a:cs typeface="Segoe UI"/>
              </a:rPr>
              <a:t>которое</a:t>
            </a:r>
            <a:r>
              <a:rPr sz="26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сопровождается  характерными физиологическими</a:t>
            </a:r>
            <a:r>
              <a:rPr sz="26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изменениями.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1542" y="4838446"/>
            <a:ext cx="17125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826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Функции,  в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овлеч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нн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ы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е  в 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цикл</a:t>
            </a:r>
            <a:r>
              <a:rPr sz="20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сна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683" y="5016195"/>
            <a:ext cx="19710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Количество</a:t>
            </a:r>
            <a:r>
              <a:rPr sz="20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сна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9248" y="5014086"/>
            <a:ext cx="1438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Начало</a:t>
            </a:r>
            <a:r>
              <a:rPr sz="20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сна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1341" y="5045405"/>
            <a:ext cx="2268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Поддержание</a:t>
            </a:r>
            <a:r>
              <a:rPr sz="20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сна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7721" y="5059756"/>
            <a:ext cx="16408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Качество</a:t>
            </a:r>
            <a:r>
              <a:rPr sz="20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сна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76500" y="3212592"/>
            <a:ext cx="1836420" cy="181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0" y="3402576"/>
            <a:ext cx="2547204" cy="1581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7189" y="3255922"/>
            <a:ext cx="1987872" cy="1613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795" y="3264408"/>
            <a:ext cx="1709927" cy="1709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18547" y="3405759"/>
            <a:ext cx="2228088" cy="1285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614" y="670305"/>
            <a:ext cx="7577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10) Функции восприятия</a:t>
            </a:r>
            <a:r>
              <a:rPr spc="-70" dirty="0"/>
              <a:t> </a:t>
            </a:r>
            <a:r>
              <a:rPr spc="-10" dirty="0"/>
              <a:t>(гнозис)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6500" y="1482090"/>
            <a:ext cx="97440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67510" marR="5080" indent="-1655445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Специфические умственные функции распознавания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интерпретации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сенсорных</a:t>
            </a:r>
            <a:r>
              <a:rPr sz="2800" b="1" spc="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стимулов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5270" y="4184396"/>
            <a:ext cx="1351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Визуально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359" y="4223130"/>
            <a:ext cx="14839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Слуховое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вос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п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ри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ятие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0977" y="4200271"/>
            <a:ext cx="14839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Зри</a:t>
            </a: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ель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ое 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воспри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я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тие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9001" y="4223130"/>
            <a:ext cx="14986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Восприятие</a:t>
            </a:r>
            <a:endParaRPr sz="2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запахов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1" y="4212716"/>
            <a:ext cx="1498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Восприят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е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вкуса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7203" y="4200271"/>
            <a:ext cx="1452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Тактильное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1963" y="4489196"/>
            <a:ext cx="39135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980" algn="l"/>
              </a:tabLst>
            </a:pPr>
            <a:r>
              <a:rPr sz="3000" b="1" baseline="-4166" dirty="0">
                <a:solidFill>
                  <a:srgbClr val="001F5F"/>
                </a:solidFill>
                <a:latin typeface="Segoe UI"/>
                <a:cs typeface="Segoe UI"/>
              </a:rPr>
              <a:t>восприятие	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пространственное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1416" y="2726435"/>
            <a:ext cx="1470660" cy="147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8504" y="2720339"/>
            <a:ext cx="144779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8159" y="2720339"/>
            <a:ext cx="1429512" cy="142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9528" y="2720339"/>
            <a:ext cx="1429512" cy="1427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3756" y="2703576"/>
            <a:ext cx="1444752" cy="1444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94747" y="2677667"/>
            <a:ext cx="1444752" cy="1446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769" y="4781550"/>
            <a:ext cx="8953500" cy="416559"/>
          </a:xfrm>
          <a:custGeom>
            <a:avLst/>
            <a:gdLst/>
            <a:ahLst/>
            <a:cxnLst/>
            <a:rect l="l" t="t" r="r" b="b"/>
            <a:pathLst>
              <a:path w="8953500" h="416560">
                <a:moveTo>
                  <a:pt x="8953500" y="0"/>
                </a:moveTo>
                <a:lnTo>
                  <a:pt x="8950779" y="80992"/>
                </a:lnTo>
                <a:lnTo>
                  <a:pt x="8943355" y="147113"/>
                </a:lnTo>
                <a:lnTo>
                  <a:pt x="8932336" y="191684"/>
                </a:lnTo>
                <a:lnTo>
                  <a:pt x="8918829" y="208025"/>
                </a:lnTo>
                <a:lnTo>
                  <a:pt x="4511420" y="208025"/>
                </a:lnTo>
                <a:lnTo>
                  <a:pt x="4497913" y="224367"/>
                </a:lnTo>
                <a:lnTo>
                  <a:pt x="4486894" y="268938"/>
                </a:lnTo>
                <a:lnTo>
                  <a:pt x="4479470" y="335059"/>
                </a:lnTo>
                <a:lnTo>
                  <a:pt x="4476750" y="416051"/>
                </a:lnTo>
                <a:lnTo>
                  <a:pt x="4474029" y="335059"/>
                </a:lnTo>
                <a:lnTo>
                  <a:pt x="4466605" y="268938"/>
                </a:lnTo>
                <a:lnTo>
                  <a:pt x="4455586" y="224367"/>
                </a:lnTo>
                <a:lnTo>
                  <a:pt x="4442079" y="208025"/>
                </a:lnTo>
                <a:lnTo>
                  <a:pt x="34670" y="208025"/>
                </a:lnTo>
                <a:lnTo>
                  <a:pt x="21174" y="191684"/>
                </a:lnTo>
                <a:lnTo>
                  <a:pt x="10153" y="147113"/>
                </a:lnTo>
                <a:lnTo>
                  <a:pt x="2724" y="80992"/>
                </a:ln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61906" y="4670102"/>
            <a:ext cx="1979295" cy="13112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восприятие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4000" b="1" spc="-25" dirty="0">
                <a:solidFill>
                  <a:srgbClr val="001F5F"/>
                </a:solidFill>
                <a:latin typeface="Segoe UI"/>
                <a:cs typeface="Segoe UI"/>
              </a:rPr>
              <a:t>Неглект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0114" y="5392623"/>
            <a:ext cx="2500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АГНОЗИИ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450" y="0"/>
            <a:ext cx="11626807" cy="670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9001" y="0"/>
            <a:ext cx="75863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99410" marR="5080" indent="-2887345">
              <a:lnSpc>
                <a:spcPts val="3890"/>
              </a:lnSpc>
              <a:spcBef>
                <a:spcPts val="585"/>
              </a:spcBef>
            </a:pPr>
            <a:r>
              <a:rPr spc="-10" dirty="0">
                <a:solidFill>
                  <a:srgbClr val="000000"/>
                </a:solidFill>
              </a:rPr>
              <a:t>Картинка </a:t>
            </a:r>
            <a:r>
              <a:rPr dirty="0">
                <a:solidFill>
                  <a:srgbClr val="000000"/>
                </a:solidFill>
              </a:rPr>
              <a:t>для </a:t>
            </a:r>
            <a:r>
              <a:rPr spc="-5" dirty="0">
                <a:solidFill>
                  <a:srgbClr val="000000"/>
                </a:solidFill>
              </a:rPr>
              <a:t>оценки </a:t>
            </a:r>
            <a:r>
              <a:rPr spc="-15" dirty="0">
                <a:solidFill>
                  <a:srgbClr val="000000"/>
                </a:solidFill>
              </a:rPr>
              <a:t>зрительной  </a:t>
            </a:r>
            <a:r>
              <a:rPr spc="-5" dirty="0">
                <a:solidFill>
                  <a:srgbClr val="000000"/>
                </a:solidFill>
              </a:rPr>
              <a:t>агнозии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262" y="436321"/>
            <a:ext cx="9953625" cy="2281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575"/>
              </a:spcBef>
            </a:pPr>
            <a:r>
              <a:rPr sz="4000" b="0" u="heavy" spc="-10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25" dirty="0"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Неглект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(игнорирование </a:t>
            </a:r>
            <a:r>
              <a:rPr sz="4000" spc="-10" dirty="0">
                <a:latin typeface="Calibri"/>
                <a:cs typeface="Calibri"/>
              </a:rPr>
              <a:t>пространства) </a:t>
            </a:r>
            <a:r>
              <a:rPr sz="4000" spc="-5" dirty="0">
                <a:latin typeface="Calibri"/>
                <a:cs typeface="Calibri"/>
              </a:rPr>
              <a:t>–  </a:t>
            </a:r>
            <a:r>
              <a:rPr sz="4000" spc="-10" dirty="0">
                <a:latin typeface="Calibri"/>
                <a:cs typeface="Calibri"/>
              </a:rPr>
              <a:t>синдром </a:t>
            </a:r>
            <a:r>
              <a:rPr sz="4000" spc="-5" dirty="0">
                <a:latin typeface="Calibri"/>
                <a:cs typeface="Calibri"/>
              </a:rPr>
              <a:t>вызванный </a:t>
            </a:r>
            <a:r>
              <a:rPr sz="4000" spc="-10" dirty="0">
                <a:latin typeface="Calibri"/>
                <a:cs typeface="Calibri"/>
              </a:rPr>
              <a:t>очаговым </a:t>
            </a:r>
            <a:r>
              <a:rPr sz="4000" spc="-15" dirty="0">
                <a:latin typeface="Calibri"/>
                <a:cs typeface="Calibri"/>
              </a:rPr>
              <a:t>поражением  </a:t>
            </a:r>
            <a:r>
              <a:rPr sz="4000" spc="-25" dirty="0">
                <a:latin typeface="Calibri"/>
                <a:cs typeface="Calibri"/>
              </a:rPr>
              <a:t>коры </a:t>
            </a:r>
            <a:r>
              <a:rPr sz="4000" spc="-20" dirty="0">
                <a:latin typeface="Calibri"/>
                <a:cs typeface="Calibri"/>
              </a:rPr>
              <a:t>головного </a:t>
            </a:r>
            <a:r>
              <a:rPr sz="4000" spc="-10" dirty="0">
                <a:latin typeface="Calibri"/>
                <a:cs typeface="Calibri"/>
              </a:rPr>
              <a:t>мозга </a:t>
            </a:r>
            <a:r>
              <a:rPr sz="4000" spc="-5" dirty="0">
                <a:latin typeface="Calibri"/>
                <a:cs typeface="Calibri"/>
              </a:rPr>
              <a:t>и </a:t>
            </a:r>
            <a:r>
              <a:rPr sz="4000" spc="-10" dirty="0">
                <a:latin typeface="Calibri"/>
                <a:cs typeface="Calibri"/>
              </a:rPr>
              <a:t>характеризующийся  </a:t>
            </a:r>
            <a:r>
              <a:rPr sz="4000" spc="-5" dirty="0">
                <a:latin typeface="Calibri"/>
                <a:cs typeface="Calibri"/>
              </a:rPr>
              <a:t>игнорированием информации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из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178" y="2631693"/>
            <a:ext cx="10539730" cy="35121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575"/>
              </a:spcBef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определённых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участков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внутренней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внешней 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среды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при поступлении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этой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информации в  нервную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систеему.</a:t>
            </a:r>
            <a:endParaRPr sz="4000">
              <a:latin typeface="Calibri"/>
              <a:cs typeface="Calibri"/>
            </a:endParaRPr>
          </a:p>
          <a:p>
            <a:pPr marL="1323340" indent="-335915">
              <a:lnSpc>
                <a:spcPts val="4280"/>
              </a:lnSpc>
              <a:spcBef>
                <a:spcPts val="1350"/>
              </a:spcBef>
              <a:buFont typeface="Arial"/>
              <a:buChar char="•"/>
              <a:tabLst>
                <a:tab pos="1323975" algn="l"/>
                <a:tab pos="5356225" algn="l"/>
              </a:tabLst>
            </a:pPr>
            <a:r>
              <a:rPr sz="3700" b="1" spc="-20" dirty="0">
                <a:solidFill>
                  <a:srgbClr val="001F5F"/>
                </a:solidFill>
                <a:latin typeface="Calibri"/>
                <a:cs typeface="Calibri"/>
              </a:rPr>
              <a:t>Унилатеральный	</a:t>
            </a:r>
            <a:r>
              <a:rPr sz="37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00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001F5F"/>
                </a:solidFill>
                <a:latin typeface="Calibri"/>
                <a:cs typeface="Calibri"/>
              </a:rPr>
              <a:t>Зрительный,</a:t>
            </a:r>
            <a:endParaRPr sz="3700">
              <a:latin typeface="Calibri"/>
              <a:cs typeface="Calibri"/>
            </a:endParaRPr>
          </a:p>
          <a:p>
            <a:pPr marL="1323340" indent="-335915">
              <a:lnSpc>
                <a:spcPts val="4110"/>
              </a:lnSpc>
              <a:buFont typeface="Arial"/>
              <a:buChar char="•"/>
              <a:tabLst>
                <a:tab pos="1323975" algn="l"/>
                <a:tab pos="5356225" algn="l"/>
              </a:tabLst>
            </a:pPr>
            <a:r>
              <a:rPr sz="3700" b="1" spc="-15" dirty="0">
                <a:solidFill>
                  <a:srgbClr val="001F5F"/>
                </a:solidFill>
                <a:latin typeface="Calibri"/>
                <a:cs typeface="Calibri"/>
              </a:rPr>
              <a:t>Эгоцентрический	</a:t>
            </a:r>
            <a:r>
              <a:rPr sz="37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001F5F"/>
                </a:solidFill>
                <a:latin typeface="Calibri"/>
                <a:cs typeface="Calibri"/>
              </a:rPr>
              <a:t>Слуховой,</a:t>
            </a:r>
            <a:endParaRPr sz="3700">
              <a:latin typeface="Calibri"/>
              <a:cs typeface="Calibri"/>
            </a:endParaRPr>
          </a:p>
          <a:p>
            <a:pPr marL="1323340" indent="-335915">
              <a:lnSpc>
                <a:spcPts val="4270"/>
              </a:lnSpc>
              <a:buFont typeface="Arial"/>
              <a:buChar char="•"/>
              <a:tabLst>
                <a:tab pos="1323975" algn="l"/>
              </a:tabLst>
            </a:pPr>
            <a:r>
              <a:rPr sz="3700" b="1" spc="-10" dirty="0">
                <a:solidFill>
                  <a:srgbClr val="001F5F"/>
                </a:solidFill>
                <a:latin typeface="Calibri"/>
                <a:cs typeface="Calibri"/>
              </a:rPr>
              <a:t>Аллоцентрический </a:t>
            </a:r>
            <a:r>
              <a:rPr sz="37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001F5F"/>
                </a:solidFill>
                <a:latin typeface="Calibri"/>
                <a:cs typeface="Calibri"/>
              </a:rPr>
              <a:t>Соматосенсорный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997" y="516382"/>
            <a:ext cx="46043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Примеры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неглекта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8175" y="1834065"/>
            <a:ext cx="2450592" cy="390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7189" y="5568188"/>
            <a:ext cx="1971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Унилатеральный  </a:t>
            </a:r>
            <a:r>
              <a:rPr sz="1800" spc="-10" dirty="0">
                <a:latin typeface="Calibri"/>
                <a:cs typeface="Calibri"/>
              </a:rPr>
              <a:t>зрительный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неглект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08932" y="1810511"/>
            <a:ext cx="2926080" cy="373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7911" y="1810511"/>
            <a:ext cx="2894076" cy="3739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9455" y="5762955"/>
            <a:ext cx="1812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Аллоцентральный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6085" y="5762955"/>
            <a:ext cx="166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нила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ный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789" y="161671"/>
            <a:ext cx="10230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601C09"/>
                </a:solidFill>
              </a:rPr>
              <a:t>Соматосенсорный </a:t>
            </a:r>
            <a:r>
              <a:rPr sz="4000" spc="-5" dirty="0">
                <a:solidFill>
                  <a:srgbClr val="601C09"/>
                </a:solidFill>
              </a:rPr>
              <a:t>и </a:t>
            </a:r>
            <a:r>
              <a:rPr sz="4000" spc="-15" dirty="0">
                <a:solidFill>
                  <a:srgbClr val="601C09"/>
                </a:solidFill>
              </a:rPr>
              <a:t>зрительный</a:t>
            </a:r>
            <a:r>
              <a:rPr sz="4000" spc="75" dirty="0">
                <a:solidFill>
                  <a:srgbClr val="601C09"/>
                </a:solidFill>
              </a:rPr>
              <a:t> </a:t>
            </a:r>
            <a:r>
              <a:rPr sz="4000" spc="-20" dirty="0">
                <a:solidFill>
                  <a:srgbClr val="601C09"/>
                </a:solidFill>
              </a:rPr>
              <a:t>неглект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7931" y="1022603"/>
            <a:ext cx="7051548" cy="5378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1183" y="920978"/>
            <a:ext cx="4222115" cy="53625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Описание:</a:t>
            </a:r>
            <a:endParaRPr sz="2000">
              <a:latin typeface="Segoe UI"/>
              <a:cs typeface="Segoe UI"/>
            </a:endParaRPr>
          </a:p>
          <a:p>
            <a:pPr marL="299085" marR="41211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У пациентки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имеется  левосторонний</a:t>
            </a:r>
            <a:r>
              <a:rPr sz="2000" b="1" spc="-85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зрительный  </a:t>
            </a:r>
            <a:r>
              <a:rPr sz="2000" b="1" spc="-20" dirty="0">
                <a:solidFill>
                  <a:srgbClr val="601C09"/>
                </a:solidFill>
                <a:latin typeface="Segoe UI"/>
                <a:cs typeface="Segoe UI"/>
              </a:rPr>
              <a:t>неглект,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У пациентки</a:t>
            </a:r>
            <a:r>
              <a:rPr sz="2000" b="1" spc="-45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имеется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левосторонний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соматосенсорный</a:t>
            </a:r>
            <a:r>
              <a:rPr sz="2000" b="1" spc="-3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601C09"/>
                </a:solidFill>
                <a:latin typeface="Segoe UI"/>
                <a:cs typeface="Segoe UI"/>
              </a:rPr>
              <a:t>неглект,</a:t>
            </a:r>
            <a:endParaRPr sz="2000">
              <a:latin typeface="Segoe UI"/>
              <a:cs typeface="Segoe UI"/>
            </a:endParaRPr>
          </a:p>
          <a:p>
            <a:pPr marL="299085" marR="189230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solidFill>
                  <a:srgbClr val="601C09"/>
                </a:solidFill>
                <a:latin typeface="Segoe UI"/>
                <a:cs typeface="Segoe UI"/>
              </a:rPr>
              <a:t>Пациентке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сложно </a:t>
            </a:r>
            <a:r>
              <a:rPr sz="2000" b="1" spc="-15" dirty="0">
                <a:solidFill>
                  <a:srgbClr val="601C09"/>
                </a:solidFill>
                <a:latin typeface="Segoe UI"/>
                <a:cs typeface="Segoe UI"/>
              </a:rPr>
              <a:t>удержать 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внимание на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левой</a:t>
            </a:r>
            <a:r>
              <a:rPr sz="2000" b="1" spc="-9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половине  </a:t>
            </a:r>
            <a:r>
              <a:rPr sz="2000" b="1" spc="-10" dirty="0">
                <a:solidFill>
                  <a:srgbClr val="601C09"/>
                </a:solidFill>
                <a:latin typeface="Segoe UI"/>
                <a:cs typeface="Segoe UI"/>
              </a:rPr>
              <a:t>тела,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но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она очень</a:t>
            </a:r>
            <a:r>
              <a:rPr sz="2000" b="1" spc="-5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старается,</a:t>
            </a:r>
            <a:endParaRPr sz="2000">
              <a:latin typeface="Segoe UI"/>
              <a:cs typeface="Segoe UI"/>
            </a:endParaRPr>
          </a:p>
          <a:p>
            <a:pPr marL="299085" marR="48196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Видны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ее попытки 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контролировать</a:t>
            </a:r>
            <a:r>
              <a:rPr sz="2000" b="1" spc="-10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внимание,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Специалист </a:t>
            </a:r>
            <a:r>
              <a:rPr sz="2000" b="1" spc="-10" dirty="0">
                <a:solidFill>
                  <a:srgbClr val="601C09"/>
                </a:solidFill>
                <a:latin typeface="Segoe UI"/>
                <a:cs typeface="Segoe UI"/>
              </a:rPr>
              <a:t>помогает</a:t>
            </a:r>
            <a:r>
              <a:rPr sz="2000" b="1" spc="-5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и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spc="-10" dirty="0">
                <a:solidFill>
                  <a:srgbClr val="601C09"/>
                </a:solidFill>
                <a:latin typeface="Segoe UI"/>
                <a:cs typeface="Segoe UI"/>
              </a:rPr>
              <a:t>стимулирует</a:t>
            </a:r>
            <a:r>
              <a:rPr sz="2000" b="1" spc="-40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поверхностную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solidFill>
                  <a:srgbClr val="601C09"/>
                </a:solidFill>
                <a:latin typeface="Segoe UI"/>
                <a:cs typeface="Segoe UI"/>
              </a:rPr>
              <a:t>чувствительность </a:t>
            </a:r>
            <a:r>
              <a:rPr sz="2000" b="1" dirty="0">
                <a:solidFill>
                  <a:srgbClr val="601C09"/>
                </a:solidFill>
                <a:latin typeface="Segoe UI"/>
                <a:cs typeface="Segoe UI"/>
              </a:rPr>
              <a:t>слева в</a:t>
            </a:r>
            <a:r>
              <a:rPr sz="2000" b="1" spc="-55" dirty="0">
                <a:solidFill>
                  <a:srgbClr val="601C09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601C09"/>
                </a:solidFill>
                <a:latin typeface="Segoe UI"/>
                <a:cs typeface="Segoe UI"/>
              </a:rPr>
              <a:t>руке.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357" y="3366592"/>
            <a:ext cx="10334625" cy="30175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91030" marR="220345" indent="-1637030">
              <a:lnSpc>
                <a:spcPts val="4320"/>
              </a:lnSpc>
              <a:spcBef>
                <a:spcPts val="640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11)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Умственные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последовательных  сложных движений</a:t>
            </a:r>
            <a:r>
              <a:rPr sz="4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(праксис)</a:t>
            </a:r>
            <a:endParaRPr sz="4000">
              <a:latin typeface="Calibri"/>
              <a:cs typeface="Calibri"/>
            </a:endParaRPr>
          </a:p>
          <a:p>
            <a:pPr marL="241300" marR="579120" indent="-229235">
              <a:lnSpc>
                <a:spcPts val="3020"/>
              </a:lnSpc>
              <a:spcBef>
                <a:spcPts val="1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Специфические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умственные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функции последовательных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координированных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сложных, целенаправленных</a:t>
            </a:r>
            <a:r>
              <a:rPr sz="2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движений.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Включено: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такие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алгоритма,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идеомоторике,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одевании, окуломоторике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речевая</a:t>
            </a:r>
            <a:r>
              <a:rPr sz="2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апраксия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533400"/>
            <a:ext cx="2627376" cy="26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225" y="211581"/>
            <a:ext cx="7068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Наша </a:t>
            </a:r>
            <a:r>
              <a:rPr sz="4000" spc="-5" dirty="0">
                <a:solidFill>
                  <a:srgbClr val="000000"/>
                </a:solidFill>
              </a:rPr>
              <a:t>жизнь и</a:t>
            </a:r>
            <a:r>
              <a:rPr sz="4000" spc="-15" dirty="0">
                <a:solidFill>
                  <a:srgbClr val="000000"/>
                </a:solidFill>
              </a:rPr>
              <a:t> деятельность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8221" y="3045967"/>
            <a:ext cx="32435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Обучение и </a:t>
            </a:r>
            <a:r>
              <a:rPr sz="1600" b="1" spc="-10" dirty="0">
                <a:latin typeface="Segoe UI"/>
                <a:cs typeface="Segoe UI"/>
              </a:rPr>
              <a:t>применение знаний  (обучение </a:t>
            </a:r>
            <a:r>
              <a:rPr sz="1600" b="1" spc="-5" dirty="0">
                <a:latin typeface="Segoe UI"/>
                <a:cs typeface="Segoe UI"/>
              </a:rPr>
              <a:t>на слух, по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книгам,</a:t>
            </a:r>
            <a:endParaRPr sz="1600">
              <a:latin typeface="Segoe UI"/>
              <a:cs typeface="Segoe UI"/>
            </a:endParaRPr>
          </a:p>
          <a:p>
            <a:pPr marL="55244" algn="ctr">
              <a:lnSpc>
                <a:spcPct val="100000"/>
              </a:lnSpc>
            </a:pPr>
            <a:r>
              <a:rPr sz="1600" b="1" spc="-15" dirty="0">
                <a:latin typeface="Segoe UI"/>
                <a:cs typeface="Segoe UI"/>
              </a:rPr>
              <a:t>повторение </a:t>
            </a:r>
            <a:r>
              <a:rPr sz="1600" b="1" spc="-5" dirty="0">
                <a:latin typeface="Segoe UI"/>
                <a:cs typeface="Segoe UI"/>
              </a:rPr>
              <a:t>и</a:t>
            </a:r>
            <a:r>
              <a:rPr sz="1600" b="1" spc="10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т.д.)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91" y="4254753"/>
            <a:ext cx="28721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Общие </a:t>
            </a:r>
            <a:r>
              <a:rPr sz="1600" b="1" spc="-5" dirty="0">
                <a:latin typeface="Segoe UI"/>
                <a:cs typeface="Segoe UI"/>
              </a:rPr>
              <a:t>задачи и</a:t>
            </a:r>
            <a:r>
              <a:rPr sz="1600" b="1" spc="-7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требования  </a:t>
            </a:r>
            <a:r>
              <a:rPr sz="1600" b="1" spc="-10" dirty="0">
                <a:latin typeface="Segoe UI"/>
                <a:cs typeface="Segoe UI"/>
              </a:rPr>
              <a:t>(выполнение </a:t>
            </a:r>
            <a:r>
              <a:rPr sz="1600" b="1" spc="-15" dirty="0">
                <a:latin typeface="Segoe UI"/>
                <a:cs typeface="Segoe UI"/>
              </a:rPr>
              <a:t>отдельных </a:t>
            </a:r>
            <a:r>
              <a:rPr sz="1600" b="1" spc="-5" dirty="0">
                <a:latin typeface="Segoe UI"/>
                <a:cs typeface="Segoe UI"/>
              </a:rPr>
              <a:t>и  </a:t>
            </a:r>
            <a:r>
              <a:rPr sz="1600" b="1" spc="-10" dirty="0">
                <a:latin typeface="Segoe UI"/>
                <a:cs typeface="Segoe UI"/>
              </a:rPr>
              <a:t>многоплановых</a:t>
            </a:r>
            <a:r>
              <a:rPr sz="1600" b="1" spc="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задач)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347" y="5330697"/>
            <a:ext cx="32264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 marR="324485" indent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Общение (общение с  </a:t>
            </a:r>
            <a:r>
              <a:rPr sz="1600" b="1" spc="-10" dirty="0">
                <a:latin typeface="Segoe UI"/>
                <a:cs typeface="Segoe UI"/>
              </a:rPr>
              <a:t>использованием </a:t>
            </a:r>
            <a:r>
              <a:rPr sz="1600" b="1" spc="-5" dirty="0">
                <a:latin typeface="Segoe UI"/>
                <a:cs typeface="Segoe UI"/>
              </a:rPr>
              <a:t>речи, не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вербальное общение,</a:t>
            </a:r>
            <a:r>
              <a:rPr sz="1600" b="1" spc="30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разговор,</a:t>
            </a:r>
            <a:endParaRPr sz="1600">
              <a:latin typeface="Segoe UI"/>
              <a:cs typeface="Segoe UI"/>
            </a:endParaRPr>
          </a:p>
          <a:p>
            <a:pPr marL="3810" algn="ctr">
              <a:lnSpc>
                <a:spcPct val="100000"/>
              </a:lnSpc>
            </a:pPr>
            <a:r>
              <a:rPr sz="1600" b="1" spc="-5" dirty="0">
                <a:latin typeface="Segoe UI"/>
                <a:cs typeface="Segoe UI"/>
              </a:rPr>
              <a:t>дискуссия)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1570" y="5683707"/>
            <a:ext cx="23926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634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Мобильность  (ходьба, передвижение  на </a:t>
            </a:r>
            <a:r>
              <a:rPr sz="1600" b="1" spc="-15" dirty="0">
                <a:latin typeface="Segoe UI"/>
                <a:cs typeface="Segoe UI"/>
              </a:rPr>
              <a:t>коляске,</a:t>
            </a:r>
            <a:r>
              <a:rPr sz="1600" b="1" spc="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ползанье)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5504" y="5258815"/>
            <a:ext cx="38919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Самообслуживание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(питье, прием пищи, одевание,</a:t>
            </a:r>
            <a:r>
              <a:rPr sz="1600" b="1" spc="4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мытье,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Segoe UI"/>
                <a:cs typeface="Segoe UI"/>
              </a:rPr>
              <a:t>посещение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туалета)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2850" y="3694938"/>
            <a:ext cx="3103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Segoe UI"/>
                <a:cs typeface="Segoe UI"/>
              </a:rPr>
              <a:t>Бытовая</a:t>
            </a:r>
            <a:r>
              <a:rPr sz="1600" b="1" spc="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жизнь</a:t>
            </a:r>
            <a:endParaRPr sz="16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(покупки, </a:t>
            </a:r>
            <a:r>
              <a:rPr sz="1600" b="1" spc="-20" dirty="0">
                <a:latin typeface="Segoe UI"/>
                <a:cs typeface="Segoe UI"/>
              </a:rPr>
              <a:t>готовка </a:t>
            </a:r>
            <a:r>
              <a:rPr sz="1600" b="1" spc="-5" dirty="0">
                <a:latin typeface="Segoe UI"/>
                <a:cs typeface="Segoe UI"/>
              </a:rPr>
              <a:t>еды, </a:t>
            </a:r>
            <a:r>
              <a:rPr sz="1600" b="1" spc="-15" dirty="0">
                <a:latin typeface="Segoe UI"/>
                <a:cs typeface="Segoe UI"/>
              </a:rPr>
              <a:t>работа  </a:t>
            </a:r>
            <a:r>
              <a:rPr sz="1600" b="1" spc="-5" dirty="0">
                <a:latin typeface="Segoe UI"/>
                <a:cs typeface="Segoe UI"/>
              </a:rPr>
              <a:t>по </a:t>
            </a:r>
            <a:r>
              <a:rPr sz="1600" b="1" spc="-20" dirty="0">
                <a:latin typeface="Segoe UI"/>
                <a:cs typeface="Segoe UI"/>
              </a:rPr>
              <a:t>дому, </a:t>
            </a:r>
            <a:r>
              <a:rPr sz="1600" b="1" spc="-10" dirty="0">
                <a:latin typeface="Segoe UI"/>
                <a:cs typeface="Segoe UI"/>
              </a:rPr>
              <a:t>помощь</a:t>
            </a:r>
            <a:r>
              <a:rPr sz="1600" b="1" spc="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другим)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1742" y="2492501"/>
            <a:ext cx="4153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745" marR="5080" indent="-4876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(с </a:t>
            </a:r>
            <a:r>
              <a:rPr sz="1600" b="1" spc="-10" dirty="0">
                <a:latin typeface="Segoe UI"/>
                <a:cs typeface="Segoe UI"/>
              </a:rPr>
              <a:t>родителями, </a:t>
            </a:r>
            <a:r>
              <a:rPr sz="1600" b="1" spc="-5" dirty="0">
                <a:latin typeface="Segoe UI"/>
                <a:cs typeface="Segoe UI"/>
              </a:rPr>
              <a:t>с </a:t>
            </a:r>
            <a:r>
              <a:rPr sz="1600" b="1" spc="-10" dirty="0">
                <a:latin typeface="Segoe UI"/>
                <a:cs typeface="Segoe UI"/>
              </a:rPr>
              <a:t>врачами, </a:t>
            </a:r>
            <a:r>
              <a:rPr sz="1600" b="1" spc="-5" dirty="0">
                <a:latin typeface="Segoe UI"/>
                <a:cs typeface="Segoe UI"/>
              </a:rPr>
              <a:t>с </a:t>
            </a:r>
            <a:r>
              <a:rPr sz="1600" b="1" spc="-10" dirty="0">
                <a:latin typeface="Segoe UI"/>
                <a:cs typeface="Segoe UI"/>
              </a:rPr>
              <a:t>учителями, </a:t>
            </a:r>
            <a:r>
              <a:rPr sz="1600" b="1" spc="-5" dirty="0">
                <a:latin typeface="Segoe UI"/>
                <a:cs typeface="Segoe UI"/>
              </a:rPr>
              <a:t>с  </a:t>
            </a:r>
            <a:r>
              <a:rPr sz="1600" b="1" spc="-10" dirty="0">
                <a:latin typeface="Segoe UI"/>
                <a:cs typeface="Segoe UI"/>
              </a:rPr>
              <a:t>воспитателями, </a:t>
            </a:r>
            <a:r>
              <a:rPr sz="1600" b="1" spc="-5" dirty="0">
                <a:latin typeface="Segoe UI"/>
                <a:cs typeface="Segoe UI"/>
              </a:rPr>
              <a:t>не</a:t>
            </a:r>
            <a:r>
              <a:rPr sz="1600" b="1" spc="15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знакомыми)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3952" y="1107440"/>
            <a:ext cx="40868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360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Segoe UI"/>
                <a:cs typeface="Segoe UI"/>
              </a:rPr>
              <a:t>Главные </a:t>
            </a:r>
            <a:r>
              <a:rPr sz="1600" b="1" spc="-5" dirty="0">
                <a:latin typeface="Segoe UI"/>
                <a:cs typeface="Segoe UI"/>
              </a:rPr>
              <a:t>сферы жизни  </a:t>
            </a:r>
            <a:r>
              <a:rPr sz="1600" b="1" spc="-10" dirty="0">
                <a:latin typeface="Segoe UI"/>
                <a:cs typeface="Segoe UI"/>
              </a:rPr>
              <a:t>(обучение </a:t>
            </a:r>
            <a:r>
              <a:rPr sz="1600" b="1" spc="-5" dirty="0">
                <a:latin typeface="Segoe UI"/>
                <a:cs typeface="Segoe UI"/>
              </a:rPr>
              <a:t>в </a:t>
            </a:r>
            <a:r>
              <a:rPr sz="1600" b="1" spc="-10" dirty="0">
                <a:latin typeface="Segoe UI"/>
                <a:cs typeface="Segoe UI"/>
              </a:rPr>
              <a:t>садике школе, ВУЗе,</a:t>
            </a:r>
            <a:r>
              <a:rPr sz="1600" b="1" spc="35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работа,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6935" y="1595119"/>
            <a:ext cx="6261100" cy="92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экономическая</a:t>
            </a:r>
            <a:r>
              <a:rPr sz="1600" b="1" spc="2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самостоятельность)</a:t>
            </a:r>
            <a:endParaRPr sz="1600">
              <a:latin typeface="Segoe UI"/>
              <a:cs typeface="Segoe UI"/>
            </a:endParaRPr>
          </a:p>
          <a:p>
            <a:pPr marL="2663190" algn="ctr">
              <a:lnSpc>
                <a:spcPct val="100000"/>
              </a:lnSpc>
              <a:spcBef>
                <a:spcPts val="1305"/>
              </a:spcBef>
            </a:pPr>
            <a:r>
              <a:rPr sz="1600" b="1" spc="-5" dirty="0">
                <a:latin typeface="Segoe UI"/>
                <a:cs typeface="Segoe UI"/>
              </a:rPr>
              <a:t>Межличностные </a:t>
            </a:r>
            <a:r>
              <a:rPr sz="1600" b="1" spc="-10" dirty="0">
                <a:latin typeface="Segoe UI"/>
                <a:cs typeface="Segoe UI"/>
              </a:rPr>
              <a:t>взаимодействия</a:t>
            </a:r>
            <a:r>
              <a:rPr sz="1600" b="1" spc="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и</a:t>
            </a:r>
            <a:endParaRPr sz="1600">
              <a:latin typeface="Segoe UI"/>
              <a:cs typeface="Segoe UI"/>
            </a:endParaRPr>
          </a:p>
          <a:p>
            <a:pPr marL="2663825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отношения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9099" y="1559813"/>
            <a:ext cx="39306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Жизнь </a:t>
            </a:r>
            <a:r>
              <a:rPr sz="1600" b="1" spc="-5" dirty="0">
                <a:latin typeface="Segoe UI"/>
                <a:cs typeface="Segoe UI"/>
              </a:rPr>
              <a:t>в сообществах, </a:t>
            </a:r>
            <a:r>
              <a:rPr sz="1600" b="1" spc="-10" dirty="0">
                <a:latin typeface="Segoe UI"/>
                <a:cs typeface="Segoe UI"/>
              </a:rPr>
              <a:t>общественная </a:t>
            </a:r>
            <a:r>
              <a:rPr sz="1600" b="1" spc="-5" dirty="0">
                <a:latin typeface="Segoe UI"/>
                <a:cs typeface="Segoe UI"/>
              </a:rPr>
              <a:t>и  гражданская</a:t>
            </a:r>
            <a:r>
              <a:rPr sz="1600" b="1" spc="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жизнь</a:t>
            </a:r>
            <a:endParaRPr sz="1600">
              <a:latin typeface="Segoe UI"/>
              <a:cs typeface="Segoe UI"/>
            </a:endParaRPr>
          </a:p>
          <a:p>
            <a:pPr marL="489584" marR="483234" algn="ctr">
              <a:lnSpc>
                <a:spcPct val="100000"/>
              </a:lnSpc>
            </a:pPr>
            <a:r>
              <a:rPr sz="1600" b="1" spc="-15" dirty="0">
                <a:latin typeface="Segoe UI"/>
                <a:cs typeface="Segoe UI"/>
              </a:rPr>
              <a:t>(отдых, досуг, </a:t>
            </a:r>
            <a:r>
              <a:rPr sz="1600" b="1" spc="-10" dirty="0">
                <a:latin typeface="Segoe UI"/>
                <a:cs typeface="Segoe UI"/>
              </a:rPr>
              <a:t>религия, права  </a:t>
            </a:r>
            <a:r>
              <a:rPr sz="1600" b="1" spc="-5" dirty="0">
                <a:latin typeface="Segoe UI"/>
                <a:cs typeface="Segoe UI"/>
              </a:rPr>
              <a:t>человека)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53611" y="2781300"/>
            <a:ext cx="3964304" cy="2092960"/>
            <a:chOff x="3753611" y="2781300"/>
            <a:chExt cx="3964304" cy="2092960"/>
          </a:xfrm>
        </p:grpSpPr>
        <p:sp>
          <p:nvSpPr>
            <p:cNvPr id="14" name="object 14"/>
            <p:cNvSpPr/>
            <p:nvPr/>
          </p:nvSpPr>
          <p:spPr>
            <a:xfrm>
              <a:off x="3791711" y="2828910"/>
              <a:ext cx="3887724" cy="1940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2661" y="2800350"/>
              <a:ext cx="3926204" cy="2054860"/>
            </a:xfrm>
            <a:custGeom>
              <a:avLst/>
              <a:gdLst/>
              <a:ahLst/>
              <a:cxnLst/>
              <a:rect l="l" t="t" r="r" b="b"/>
              <a:pathLst>
                <a:path w="3926204" h="2054860">
                  <a:moveTo>
                    <a:pt x="0" y="2054352"/>
                  </a:moveTo>
                  <a:lnTo>
                    <a:pt x="3925824" y="2054352"/>
                  </a:lnTo>
                  <a:lnTo>
                    <a:pt x="3925824" y="0"/>
                  </a:lnTo>
                  <a:lnTo>
                    <a:pt x="0" y="0"/>
                  </a:lnTo>
                  <a:lnTo>
                    <a:pt x="0" y="20543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025378" y="6539585"/>
            <a:ext cx="1087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Segoe UI"/>
                <a:cs typeface="Segoe UI"/>
              </a:rPr>
              <a:t>МКФ,</a:t>
            </a:r>
            <a:r>
              <a:rPr sz="1600" b="1" spc="-6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2001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16)</a:t>
            </a:r>
            <a:r>
              <a:rPr spc="-75" dirty="0"/>
              <a:t> </a:t>
            </a:r>
            <a:r>
              <a:rPr spc="-5" dirty="0"/>
              <a:t>Вычисление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182" y="3064891"/>
            <a:ext cx="2578735" cy="124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583565" algn="l"/>
                <a:tab pos="584200" algn="l"/>
              </a:tabLst>
            </a:pP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Простое</a:t>
            </a:r>
            <a:endParaRPr sz="4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0"/>
              </a:spcBef>
              <a:buFont typeface="Calibri"/>
              <a:buChar char="-"/>
              <a:tabLst>
                <a:tab pos="583565" algn="l"/>
                <a:tab pos="584200" algn="l"/>
              </a:tabLst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Сложное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1143" y="6464300"/>
            <a:ext cx="1068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МКФ,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5926" y="710079"/>
            <a:ext cx="4570614" cy="525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81" y="401827"/>
            <a:ext cx="6184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/>
              <a:t>17) </a:t>
            </a:r>
            <a:r>
              <a:rPr sz="3200" spc="-10" dirty="0"/>
              <a:t>Умственные </a:t>
            </a:r>
            <a:r>
              <a:rPr sz="3200" spc="-5" dirty="0"/>
              <a:t>функции</a:t>
            </a:r>
            <a:r>
              <a:rPr sz="3200" spc="-45" dirty="0"/>
              <a:t> </a:t>
            </a:r>
            <a:r>
              <a:rPr sz="3200" spc="-5" dirty="0"/>
              <a:t>речи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74293" y="890745"/>
            <a:ext cx="6288405" cy="18161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265"/>
              </a:spcBef>
              <a:buFont typeface="Segoe UI"/>
              <a:buChar char="-"/>
              <a:tabLst>
                <a:tab pos="583565" algn="l"/>
                <a:tab pos="58483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Восприятие</a:t>
            </a:r>
            <a:r>
              <a:rPr sz="2800" b="1" spc="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584200" indent="-572135">
              <a:lnSpc>
                <a:spcPct val="100000"/>
              </a:lnSpc>
              <a:spcBef>
                <a:spcPts val="170"/>
              </a:spcBef>
              <a:buFont typeface="Segoe UI"/>
              <a:buChar char="-"/>
              <a:tabLst>
                <a:tab pos="583565" algn="l"/>
                <a:tab pos="58483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Восприятие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разговорного</a:t>
            </a:r>
            <a:r>
              <a:rPr sz="2800" b="1" spc="1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584200" indent="-572135">
              <a:lnSpc>
                <a:spcPct val="100000"/>
              </a:lnSpc>
              <a:spcBef>
                <a:spcPts val="155"/>
              </a:spcBef>
              <a:buFont typeface="Segoe UI"/>
              <a:buChar char="-"/>
              <a:tabLst>
                <a:tab pos="583565" algn="l"/>
                <a:tab pos="58483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Восприятие письменного</a:t>
            </a:r>
            <a:r>
              <a:rPr sz="2800" b="1" spc="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584200" indent="-572135">
              <a:lnSpc>
                <a:spcPct val="100000"/>
              </a:lnSpc>
              <a:spcBef>
                <a:spcPts val="170"/>
              </a:spcBef>
              <a:buFont typeface="Segoe UI"/>
              <a:buChar char="-"/>
              <a:tabLst>
                <a:tab pos="583565" algn="l"/>
                <a:tab pos="58483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Восприятие языка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знаков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481" y="4046042"/>
            <a:ext cx="9050655" cy="224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780" indent="-640080">
              <a:lnSpc>
                <a:spcPct val="100000"/>
              </a:lnSpc>
              <a:spcBef>
                <a:spcPts val="95"/>
              </a:spcBef>
              <a:buAutoNum type="arabicParenR" startAt="18"/>
              <a:tabLst>
                <a:tab pos="65278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Выражение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посредством</a:t>
            </a:r>
            <a:r>
              <a:rPr sz="2800" b="1" spc="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984885" lvl="1" indent="-572135">
              <a:lnSpc>
                <a:spcPct val="100000"/>
              </a:lnSpc>
              <a:spcBef>
                <a:spcPts val="160"/>
              </a:spcBef>
              <a:buFont typeface="Segoe UI"/>
              <a:buChar char="-"/>
              <a:tabLst>
                <a:tab pos="984885" algn="l"/>
                <a:tab pos="985519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Выражение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посредством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разговорного</a:t>
            </a:r>
            <a:r>
              <a:rPr sz="2800" b="1" spc="1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984885" lvl="1" indent="-572135">
              <a:lnSpc>
                <a:spcPct val="100000"/>
              </a:lnSpc>
              <a:spcBef>
                <a:spcPts val="170"/>
              </a:spcBef>
              <a:buFont typeface="Segoe UI"/>
              <a:buChar char="-"/>
              <a:tabLst>
                <a:tab pos="984885" algn="l"/>
                <a:tab pos="985519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Выражение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посредством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письменного</a:t>
            </a:r>
            <a:r>
              <a:rPr sz="2800" b="1" spc="1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  <a:p>
            <a:pPr marL="984885" lvl="1" indent="-572135">
              <a:lnSpc>
                <a:spcPct val="100000"/>
              </a:lnSpc>
              <a:spcBef>
                <a:spcPts val="165"/>
              </a:spcBef>
              <a:buFont typeface="Segoe UI"/>
              <a:buChar char="-"/>
              <a:tabLst>
                <a:tab pos="984885" algn="l"/>
                <a:tab pos="985519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Выражение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посредством языка</a:t>
            </a:r>
            <a:r>
              <a:rPr sz="2800" b="1" spc="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знаков</a:t>
            </a:r>
            <a:endParaRPr sz="2800">
              <a:latin typeface="Segoe UI"/>
              <a:cs typeface="Segoe UI"/>
            </a:endParaRPr>
          </a:p>
          <a:p>
            <a:pPr marL="984885" lvl="1" indent="-572135">
              <a:lnSpc>
                <a:spcPct val="100000"/>
              </a:lnSpc>
              <a:spcBef>
                <a:spcPts val="160"/>
              </a:spcBef>
              <a:buFont typeface="Segoe UI"/>
              <a:buChar char="-"/>
              <a:tabLst>
                <a:tab pos="984885" algn="l"/>
                <a:tab pos="985519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Интегративные функции</a:t>
            </a:r>
            <a:r>
              <a:rPr sz="28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1825" y="6473444"/>
            <a:ext cx="1217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81800" y="152773"/>
            <a:ext cx="5360035" cy="6571615"/>
            <a:chOff x="6781800" y="152773"/>
            <a:chExt cx="5360035" cy="6571615"/>
          </a:xfrm>
        </p:grpSpPr>
        <p:sp>
          <p:nvSpPr>
            <p:cNvPr id="7" name="object 7"/>
            <p:cNvSpPr/>
            <p:nvPr/>
          </p:nvSpPr>
          <p:spPr>
            <a:xfrm>
              <a:off x="10309412" y="159573"/>
              <a:ext cx="1524916" cy="2338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54643" y="2458211"/>
              <a:ext cx="1114068" cy="18295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9145" y="152773"/>
              <a:ext cx="1328455" cy="2181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46308" y="3477783"/>
              <a:ext cx="1295400" cy="1676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44355" y="4895088"/>
              <a:ext cx="1837944" cy="1828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1800" y="2244851"/>
              <a:ext cx="1531620" cy="2313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204673"/>
            <a:ext cx="6698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19) </a:t>
            </a:r>
            <a:r>
              <a:rPr sz="4400" dirty="0"/>
              <a:t>Функции</a:t>
            </a:r>
            <a:r>
              <a:rPr sz="4400" spc="-45" dirty="0"/>
              <a:t> </a:t>
            </a:r>
            <a:r>
              <a:rPr sz="4400" spc="-5" dirty="0"/>
              <a:t>мышления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44830" y="2715925"/>
            <a:ext cx="5651500" cy="3710304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Примеры:</a:t>
            </a:r>
            <a:endParaRPr sz="28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Разорванное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мышление при</a:t>
            </a:r>
            <a:r>
              <a:rPr sz="2000" b="1" spc="-1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шизофрения,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Патологически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ускоренное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20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МДП,</a:t>
            </a:r>
            <a:endParaRPr sz="2000">
              <a:latin typeface="Segoe UI"/>
              <a:cs typeface="Segoe UI"/>
            </a:endParaRPr>
          </a:p>
          <a:p>
            <a:pPr marL="299085" marR="100965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Бессодержательно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мышление</a:t>
            </a:r>
            <a:r>
              <a:rPr sz="2000" b="1" spc="-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при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деменция,</a:t>
            </a:r>
            <a:endParaRPr sz="2000">
              <a:latin typeface="Segoe UI"/>
              <a:cs typeface="Segoe UI"/>
            </a:endParaRPr>
          </a:p>
          <a:p>
            <a:pPr marL="299085" marR="29781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Патологические навязчивые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мысли</a:t>
            </a:r>
            <a:r>
              <a:rPr sz="2000" b="1" spc="-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при  </a:t>
            </a:r>
            <a:r>
              <a:rPr sz="2000" b="1" spc="-65" dirty="0">
                <a:solidFill>
                  <a:srgbClr val="001F5F"/>
                </a:solidFill>
                <a:latin typeface="Segoe UI"/>
                <a:cs typeface="Segoe UI"/>
              </a:rPr>
              <a:t>ОКР,</a:t>
            </a:r>
            <a:endParaRPr sz="2000">
              <a:latin typeface="Segoe UI"/>
              <a:cs typeface="Segoe UI"/>
            </a:endParaRPr>
          </a:p>
          <a:p>
            <a:pPr marL="299085" marR="306070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Патологически замедленное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мышление  при</a:t>
            </a:r>
            <a:r>
              <a:rPr sz="20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паркинсонизме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5227" y="2715925"/>
            <a:ext cx="5098415" cy="376047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Комментарии:</a:t>
            </a:r>
            <a:endParaRPr sz="2800">
              <a:latin typeface="Segoe UI"/>
              <a:cs typeface="Segoe UI"/>
            </a:endParaRPr>
          </a:p>
          <a:p>
            <a:pPr marL="299085" marR="85090" indent="-287020">
              <a:lnSpc>
                <a:spcPct val="100000"/>
              </a:lnSpc>
              <a:spcBef>
                <a:spcPts val="1025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Когда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человек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мыслит он не 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может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заниматься другими формами  деятельности (например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восприятие,  вспоминание,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речь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т.д.),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мышления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необходимо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время</a:t>
            </a:r>
            <a:r>
              <a:rPr sz="2000" b="1" spc="-1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обстановка,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настоящий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момент мы живем</a:t>
            </a:r>
            <a:r>
              <a:rPr sz="2000" b="1" spc="-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во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времени 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когда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у нас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нет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возможности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мыслить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791" y="1044016"/>
            <a:ext cx="383921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har char="-"/>
              <a:tabLst>
                <a:tab pos="22034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Ритм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мышления</a:t>
            </a:r>
            <a:endParaRPr sz="2400">
              <a:latin typeface="Segoe UI"/>
              <a:cs typeface="Segoe UI"/>
            </a:endParaRPr>
          </a:p>
          <a:p>
            <a:pPr marL="219710" indent="-207645">
              <a:lnSpc>
                <a:spcPct val="100000"/>
              </a:lnSpc>
              <a:spcBef>
                <a:spcPts val="5"/>
              </a:spcBef>
              <a:buChar char="-"/>
              <a:tabLst>
                <a:tab pos="220345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Форма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мышления</a:t>
            </a:r>
            <a:endParaRPr sz="2400">
              <a:latin typeface="Segoe UI"/>
              <a:cs typeface="Segoe UI"/>
            </a:endParaRPr>
          </a:p>
          <a:p>
            <a:pPr marL="219710" indent="-207645">
              <a:lnSpc>
                <a:spcPct val="100000"/>
              </a:lnSpc>
              <a:buChar char="-"/>
              <a:tabLst>
                <a:tab pos="22034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Содержание</a:t>
            </a:r>
            <a:r>
              <a:rPr sz="24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мышления</a:t>
            </a:r>
            <a:endParaRPr sz="2400">
              <a:latin typeface="Segoe UI"/>
              <a:cs typeface="Segoe UI"/>
            </a:endParaRPr>
          </a:p>
          <a:p>
            <a:pPr marL="219710" indent="-207645">
              <a:lnSpc>
                <a:spcPct val="100000"/>
              </a:lnSpc>
              <a:buChar char="-"/>
              <a:tabLst>
                <a:tab pos="22034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Контроль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мышления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658" y="96392"/>
            <a:ext cx="1076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2580" algn="l"/>
              </a:tabLst>
            </a:pPr>
            <a:r>
              <a:rPr sz="2800" u="heavy" spc="-2450" dirty="0"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</a:t>
            </a:r>
            <a:r>
              <a:rPr sz="2800" spc="-2450" dirty="0"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ышление</a:t>
            </a:r>
            <a:r>
              <a:rPr sz="2800" spc="-5" dirty="0">
                <a:latin typeface="Calibri"/>
                <a:cs typeface="Calibri"/>
              </a:rPr>
              <a:t> - </a:t>
            </a:r>
            <a:r>
              <a:rPr sz="2800" spc="-10" dirty="0">
                <a:latin typeface="Calibri"/>
                <a:cs typeface="Calibri"/>
              </a:rPr>
              <a:t>психический </a:t>
            </a:r>
            <a:r>
              <a:rPr sz="2800" spc="-15" dirty="0">
                <a:latin typeface="Calibri"/>
                <a:cs typeface="Calibri"/>
              </a:rPr>
              <a:t>процесс моделирования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закономерностей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658" y="480136"/>
            <a:ext cx="10806430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окружающего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мира на основе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аксиоматических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положений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(процесс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отражения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существенных свойств объектов, 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также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связей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между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ними,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приводит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появлению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28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объективной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реальности)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570" y="2192274"/>
            <a:ext cx="5552440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Оценка</a:t>
            </a:r>
            <a:r>
              <a:rPr sz="2400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мышления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1. понимание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сюжетных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картин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текстов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697" y="3196844"/>
            <a:ext cx="6103620" cy="2545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AutoNum type="arabicPeriod" startAt="2"/>
              <a:tabLst>
                <a:tab pos="31686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понимание переносного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смысла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пословиц,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поговорок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метафор</a:t>
            </a:r>
            <a:endParaRPr sz="24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31623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4-ый лишний,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5-лишний</a:t>
            </a:r>
            <a:endParaRPr sz="24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720"/>
              </a:spcBef>
              <a:buAutoNum type="arabicPeriod" startAt="2"/>
              <a:tabLst>
                <a:tab pos="31623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Классификация</a:t>
            </a:r>
            <a:endParaRPr sz="2400">
              <a:latin typeface="Calibri"/>
              <a:cs typeface="Calibri"/>
            </a:endParaRPr>
          </a:p>
          <a:p>
            <a:pPr marL="316865" indent="-304165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31686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Кубики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Кооса,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куб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Линка</a:t>
            </a:r>
            <a:endParaRPr sz="240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705"/>
              </a:spcBef>
              <a:buAutoNum type="arabicPeriod" startAt="2"/>
              <a:tabLst>
                <a:tab pos="31623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арифметических задач и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19" y="6230518"/>
            <a:ext cx="11394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Клинико-психологическая диагностика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пациентов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нарушениями мышления при</a:t>
            </a:r>
            <a:r>
              <a:rPr sz="1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повреждениях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головного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мозга,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клин.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7741" y="2320289"/>
            <a:ext cx="856615" cy="3543300"/>
          </a:xfrm>
          <a:custGeom>
            <a:avLst/>
            <a:gdLst/>
            <a:ahLst/>
            <a:cxnLst/>
            <a:rect l="l" t="t" r="r" b="b"/>
            <a:pathLst>
              <a:path w="856615" h="3543300">
                <a:moveTo>
                  <a:pt x="0" y="0"/>
                </a:moveTo>
                <a:lnTo>
                  <a:pt x="76967" y="1151"/>
                </a:lnTo>
                <a:lnTo>
                  <a:pt x="149412" y="4470"/>
                </a:lnTo>
                <a:lnTo>
                  <a:pt x="216125" y="9755"/>
                </a:lnTo>
                <a:lnTo>
                  <a:pt x="275896" y="16802"/>
                </a:lnTo>
                <a:lnTo>
                  <a:pt x="327513" y="25408"/>
                </a:lnTo>
                <a:lnTo>
                  <a:pt x="369767" y="35371"/>
                </a:lnTo>
                <a:lnTo>
                  <a:pt x="421343" y="58557"/>
                </a:lnTo>
                <a:lnTo>
                  <a:pt x="428243" y="71374"/>
                </a:lnTo>
                <a:lnTo>
                  <a:pt x="428243" y="1700276"/>
                </a:lnTo>
                <a:lnTo>
                  <a:pt x="435144" y="1713092"/>
                </a:lnTo>
                <a:lnTo>
                  <a:pt x="486720" y="1736278"/>
                </a:lnTo>
                <a:lnTo>
                  <a:pt x="528974" y="1746241"/>
                </a:lnTo>
                <a:lnTo>
                  <a:pt x="580591" y="1754847"/>
                </a:lnTo>
                <a:lnTo>
                  <a:pt x="640362" y="1761894"/>
                </a:lnTo>
                <a:lnTo>
                  <a:pt x="707075" y="1767179"/>
                </a:lnTo>
                <a:lnTo>
                  <a:pt x="779520" y="1770498"/>
                </a:lnTo>
                <a:lnTo>
                  <a:pt x="856488" y="1771650"/>
                </a:lnTo>
                <a:lnTo>
                  <a:pt x="779520" y="1772801"/>
                </a:lnTo>
                <a:lnTo>
                  <a:pt x="707075" y="1776120"/>
                </a:lnTo>
                <a:lnTo>
                  <a:pt x="640362" y="1781405"/>
                </a:lnTo>
                <a:lnTo>
                  <a:pt x="580591" y="1788452"/>
                </a:lnTo>
                <a:lnTo>
                  <a:pt x="528974" y="1797058"/>
                </a:lnTo>
                <a:lnTo>
                  <a:pt x="486720" y="1807021"/>
                </a:lnTo>
                <a:lnTo>
                  <a:pt x="435144" y="1830207"/>
                </a:lnTo>
                <a:lnTo>
                  <a:pt x="428243" y="1843024"/>
                </a:lnTo>
                <a:lnTo>
                  <a:pt x="428243" y="3471926"/>
                </a:lnTo>
                <a:lnTo>
                  <a:pt x="421343" y="3484756"/>
                </a:lnTo>
                <a:lnTo>
                  <a:pt x="369767" y="3507950"/>
                </a:lnTo>
                <a:lnTo>
                  <a:pt x="327513" y="3517912"/>
                </a:lnTo>
                <a:lnTo>
                  <a:pt x="275896" y="3526514"/>
                </a:lnTo>
                <a:lnTo>
                  <a:pt x="216125" y="3533555"/>
                </a:lnTo>
                <a:lnTo>
                  <a:pt x="149412" y="3538834"/>
                </a:lnTo>
                <a:lnTo>
                  <a:pt x="76967" y="3542150"/>
                </a:lnTo>
                <a:lnTo>
                  <a:pt x="0" y="3543300"/>
                </a:lnTo>
              </a:path>
            </a:pathLst>
          </a:custGeom>
          <a:ln w="38100">
            <a:solidFill>
              <a:srgbClr val="0A49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26273" y="2021585"/>
            <a:ext cx="1996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б</a:t>
            </a:r>
            <a:r>
              <a:rPr sz="2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л</a:t>
            </a: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тация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7163" y="2385268"/>
            <a:ext cx="4441825" cy="3550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Сортировка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Выделение общего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признака,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Поиск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сходств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различий,</a:t>
            </a:r>
            <a:endParaRPr sz="2400">
              <a:latin typeface="Calibri"/>
              <a:cs typeface="Calibri"/>
            </a:endParaRPr>
          </a:p>
          <a:p>
            <a:pPr marL="469900" marR="399415" indent="-457200">
              <a:lnSpc>
                <a:spcPct val="8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Выбор слов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определенной  категории,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Исключение</a:t>
            </a:r>
            <a:r>
              <a:rPr sz="24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лишнего,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Анализ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объектов,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ts val="2595"/>
              </a:lnSpc>
              <a:spcBef>
                <a:spcPts val="4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Завершение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незаконченных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595"/>
              </a:lnSpc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предложений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0228" y="1594103"/>
            <a:ext cx="2171700" cy="210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6659" y="414908"/>
            <a:ext cx="3134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Мышление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56990" y="1149730"/>
            <a:ext cx="1011555" cy="1019175"/>
          </a:xfrm>
          <a:custGeom>
            <a:avLst/>
            <a:gdLst/>
            <a:ahLst/>
            <a:cxnLst/>
            <a:rect l="l" t="t" r="r" b="b"/>
            <a:pathLst>
              <a:path w="1011554" h="1019175">
                <a:moveTo>
                  <a:pt x="866139" y="0"/>
                </a:moveTo>
                <a:lnTo>
                  <a:pt x="72771" y="801497"/>
                </a:lnTo>
                <a:lnTo>
                  <a:pt x="0" y="729488"/>
                </a:lnTo>
                <a:lnTo>
                  <a:pt x="1524" y="1018794"/>
                </a:lnTo>
                <a:lnTo>
                  <a:pt x="290702" y="1017270"/>
                </a:lnTo>
                <a:lnTo>
                  <a:pt x="218059" y="945388"/>
                </a:lnTo>
                <a:lnTo>
                  <a:pt x="1011427" y="143891"/>
                </a:lnTo>
                <a:lnTo>
                  <a:pt x="8661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7433" y="1062482"/>
            <a:ext cx="1138555" cy="1029335"/>
          </a:xfrm>
          <a:custGeom>
            <a:avLst/>
            <a:gdLst/>
            <a:ahLst/>
            <a:cxnLst/>
            <a:rect l="l" t="t" r="r" b="b"/>
            <a:pathLst>
              <a:path w="1138554" h="1029335">
                <a:moveTo>
                  <a:pt x="134239" y="0"/>
                </a:moveTo>
                <a:lnTo>
                  <a:pt x="0" y="154431"/>
                </a:lnTo>
                <a:lnTo>
                  <a:pt x="917067" y="951610"/>
                </a:lnTo>
                <a:lnTo>
                  <a:pt x="849884" y="1028826"/>
                </a:lnTo>
                <a:lnTo>
                  <a:pt x="1138427" y="1008633"/>
                </a:lnTo>
                <a:lnTo>
                  <a:pt x="1118362" y="720089"/>
                </a:lnTo>
                <a:lnTo>
                  <a:pt x="1051179" y="797305"/>
                </a:lnTo>
                <a:lnTo>
                  <a:pt x="1342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683" y="3858844"/>
            <a:ext cx="460629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1F5F"/>
                </a:solidFill>
                <a:latin typeface="Segoe UI"/>
                <a:cs typeface="Segoe UI"/>
              </a:rPr>
              <a:t>Функция</a:t>
            </a:r>
            <a:r>
              <a:rPr sz="4400" b="1" spc="-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Segoe UI"/>
                <a:cs typeface="Segoe UI"/>
              </a:rPr>
              <a:t>(</a:t>
            </a:r>
            <a:r>
              <a:rPr sz="4400" b="1" spc="-5" dirty="0">
                <a:solidFill>
                  <a:srgbClr val="FF0000"/>
                </a:solidFill>
                <a:latin typeface="Segoe UI"/>
                <a:cs typeface="Segoe UI"/>
              </a:rPr>
              <a:t>Могу</a:t>
            </a:r>
            <a:r>
              <a:rPr sz="4400" b="1" spc="-5" dirty="0">
                <a:solidFill>
                  <a:srgbClr val="001F5F"/>
                </a:solidFill>
                <a:latin typeface="Segoe UI"/>
                <a:cs typeface="Segoe UI"/>
              </a:rPr>
              <a:t>)</a:t>
            </a:r>
            <a:endParaRPr sz="4400">
              <a:latin typeface="Segoe UI"/>
              <a:cs typeface="Segoe UI"/>
            </a:endParaRPr>
          </a:p>
          <a:p>
            <a:pPr marL="12700" marR="741680" algn="ctr">
              <a:lnSpc>
                <a:spcPct val="100000"/>
              </a:lnSpc>
              <a:spcBef>
                <a:spcPts val="3509"/>
              </a:spcBef>
            </a:pP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Специфические умственные функции, 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связанные с</a:t>
            </a:r>
            <a:r>
              <a:rPr sz="16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мыслительным</a:t>
            </a:r>
            <a:endParaRPr sz="1600">
              <a:latin typeface="Segoe UI"/>
              <a:cs typeface="Segoe UI"/>
            </a:endParaRPr>
          </a:p>
          <a:p>
            <a:pPr marR="72771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процессом.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1108" y="3518661"/>
            <a:ext cx="5683885" cy="3189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3755" marR="822325" indent="-1905"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1F5F"/>
                </a:solidFill>
                <a:latin typeface="Segoe UI"/>
                <a:cs typeface="Segoe UI"/>
              </a:rPr>
              <a:t>Активность </a:t>
            </a:r>
            <a:r>
              <a:rPr sz="44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4400" b="1" spc="-5" dirty="0">
                <a:solidFill>
                  <a:srgbClr val="001F5F"/>
                </a:solidFill>
                <a:latin typeface="Segoe UI"/>
                <a:cs typeface="Segoe UI"/>
              </a:rPr>
              <a:t>участие</a:t>
            </a:r>
            <a:r>
              <a:rPr sz="44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Segoe UI"/>
                <a:cs typeface="Segoe UI"/>
              </a:rPr>
              <a:t>(</a:t>
            </a:r>
            <a:r>
              <a:rPr sz="4400" b="1" spc="-10" dirty="0">
                <a:solidFill>
                  <a:srgbClr val="FF0000"/>
                </a:solidFill>
                <a:latin typeface="Segoe UI"/>
                <a:cs typeface="Segoe UI"/>
              </a:rPr>
              <a:t>Хочу</a:t>
            </a:r>
            <a:r>
              <a:rPr sz="4400" b="1" spc="-10" dirty="0">
                <a:solidFill>
                  <a:srgbClr val="001F5F"/>
                </a:solidFill>
                <a:latin typeface="Segoe UI"/>
                <a:cs typeface="Segoe UI"/>
              </a:rPr>
              <a:t>)</a:t>
            </a:r>
            <a:endParaRPr sz="4400">
              <a:latin typeface="Segoe UI"/>
              <a:cs typeface="Segoe UI"/>
            </a:endParaRPr>
          </a:p>
          <a:p>
            <a:pPr marL="13970" marR="5080" algn="ctr">
              <a:lnSpc>
                <a:spcPct val="100000"/>
              </a:lnSpc>
              <a:spcBef>
                <a:spcPts val="905"/>
              </a:spcBef>
            </a:pPr>
            <a:r>
              <a:rPr sz="1600" b="1" spc="-15" dirty="0">
                <a:solidFill>
                  <a:srgbClr val="001F5F"/>
                </a:solidFill>
                <a:latin typeface="Segoe UI"/>
                <a:cs typeface="Segoe UI"/>
              </a:rPr>
              <a:t>Формулирование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использование, самостоятельно или  вместе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другими, идей, концепций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6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образов,</a:t>
            </a:r>
            <a:endParaRPr sz="1600">
              <a:latin typeface="Segoe UI"/>
              <a:cs typeface="Segoe UI"/>
            </a:endParaRPr>
          </a:p>
          <a:p>
            <a:pPr marL="116205" marR="10541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целенаправленно или нецеленаправленно, например, 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создание </a:t>
            </a:r>
            <a:r>
              <a:rPr sz="1600" b="1" spc="-15" dirty="0">
                <a:solidFill>
                  <a:srgbClr val="001F5F"/>
                </a:solidFill>
                <a:latin typeface="Segoe UI"/>
                <a:cs typeface="Segoe UI"/>
              </a:rPr>
              <a:t>художественного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образа, доказательство  теоремы, оперирование идеями, мозговой</a:t>
            </a:r>
            <a:r>
              <a:rPr sz="1600" b="1" spc="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штурм,</a:t>
            </a:r>
            <a:endParaRPr sz="16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медитация, раздумье, </a:t>
            </a:r>
            <a:r>
              <a:rPr sz="1600" b="1" spc="-15" dirty="0">
                <a:solidFill>
                  <a:srgbClr val="001F5F"/>
                </a:solidFill>
                <a:latin typeface="Segoe UI"/>
                <a:cs typeface="Segoe UI"/>
              </a:rPr>
              <a:t>спекулятивное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или рефлекторное  мышление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2186939"/>
            <a:ext cx="1926336" cy="1924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056379" marR="5080" indent="-3681095">
              <a:lnSpc>
                <a:spcPts val="3890"/>
              </a:lnSpc>
              <a:spcBef>
                <a:spcPts val="585"/>
              </a:spcBef>
            </a:pPr>
            <a:r>
              <a:rPr dirty="0"/>
              <a:t>20) </a:t>
            </a:r>
            <a:r>
              <a:rPr spc="-10" dirty="0"/>
              <a:t>Познавательные </a:t>
            </a:r>
            <a:r>
              <a:rPr spc="-5" dirty="0"/>
              <a:t>функции </a:t>
            </a:r>
            <a:r>
              <a:rPr spc="-15" dirty="0"/>
              <a:t>высокого  </a:t>
            </a:r>
            <a:r>
              <a:rPr spc="-5" dirty="0"/>
              <a:t>уровня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671" y="1414348"/>
            <a:ext cx="11132820" cy="488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5440" indent="-208915">
              <a:lnSpc>
                <a:spcPct val="100000"/>
              </a:lnSpc>
              <a:spcBef>
                <a:spcPts val="100"/>
              </a:spcBef>
              <a:buChar char="-"/>
              <a:tabLst>
                <a:tab pos="542607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Абстрагирование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spcBef>
                <a:spcPts val="5"/>
              </a:spcBef>
              <a:buChar char="-"/>
              <a:tabLst>
                <a:tab pos="542607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Организация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планирование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buChar char="-"/>
              <a:tabLst>
                <a:tab pos="5426075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Управление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временем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buChar char="-"/>
              <a:tabLst>
                <a:tab pos="542607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Познавательная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гибкость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buChar char="-"/>
              <a:tabLst>
                <a:tab pos="542607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Проницательность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buChar char="-"/>
              <a:tabLst>
                <a:tab pos="5426075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Суждение</a:t>
            </a:r>
            <a:endParaRPr sz="2400">
              <a:latin typeface="Segoe UI"/>
              <a:cs typeface="Segoe UI"/>
            </a:endParaRPr>
          </a:p>
          <a:p>
            <a:pPr marL="5425440" indent="-208915">
              <a:lnSpc>
                <a:spcPct val="100000"/>
              </a:lnSpc>
              <a:buChar char="-"/>
              <a:tabLst>
                <a:tab pos="5426075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Решение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 проблем</a:t>
            </a:r>
            <a:endParaRPr sz="2400">
              <a:latin typeface="Segoe UI"/>
              <a:cs typeface="Segoe UI"/>
            </a:endParaRPr>
          </a:p>
          <a:p>
            <a:pPr marL="12065" marR="5080" indent="-1270" algn="ctr">
              <a:lnSpc>
                <a:spcPct val="90000"/>
              </a:lnSpc>
              <a:spcBef>
                <a:spcPts val="2575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Специфические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умственные функции, зависимые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основном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лобных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долей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мозга,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включая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сложное целенаправленное поведение,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например,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принятие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решений, абстрагирование,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планирование 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выполнение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задуманного, гибкость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мышления, выбора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адекватного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поведения при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определенных обстоятельствах;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так называемые</a:t>
            </a:r>
            <a:r>
              <a:rPr sz="24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исполнительные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0379" y="1505711"/>
            <a:ext cx="2442972" cy="244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342" y="450341"/>
            <a:ext cx="7267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21) </a:t>
            </a:r>
            <a:r>
              <a:rPr spc="-5" dirty="0"/>
              <a:t>Интеллектуальные</a:t>
            </a:r>
            <a:r>
              <a:rPr spc="-65" dirty="0"/>
              <a:t> </a:t>
            </a:r>
            <a:r>
              <a:rPr spc="-5" dirty="0"/>
              <a:t>функции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45" y="1195781"/>
            <a:ext cx="11367770" cy="51028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0640" marR="196850" algn="ctr">
              <a:lnSpc>
                <a:spcPts val="3030"/>
              </a:lnSpc>
              <a:spcBef>
                <a:spcPts val="47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Общие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умственные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функции,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требующиеся,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чтобы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понимать и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конструктивно объединять различные умственные</a:t>
            </a:r>
            <a:r>
              <a:rPr sz="2800" b="1" spc="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функции,</a:t>
            </a:r>
            <a:endParaRPr sz="2800">
              <a:latin typeface="Segoe UI"/>
              <a:cs typeface="Segoe UI"/>
            </a:endParaRPr>
          </a:p>
          <a:p>
            <a:pPr marR="158750" algn="ctr">
              <a:lnSpc>
                <a:spcPts val="2805"/>
              </a:lnSpc>
            </a:pP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включая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все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познавательные функции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их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развитие</a:t>
            </a:r>
            <a:r>
              <a:rPr sz="2800" b="1" spc="2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endParaRPr sz="2800">
              <a:latin typeface="Segoe UI"/>
              <a:cs typeface="Segoe UI"/>
            </a:endParaRPr>
          </a:p>
          <a:p>
            <a:pPr marR="15557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протяжении</a:t>
            </a:r>
            <a:r>
              <a:rPr sz="2800" b="1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жизни.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Особенности:</a:t>
            </a:r>
            <a:endParaRPr sz="20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Для полной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реализации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 жизни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интеллектуальных функций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должны быть</a:t>
            </a:r>
            <a:r>
              <a:rPr sz="2000" b="1" spc="-1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сохранны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другие когнитивные</a:t>
            </a:r>
            <a:r>
              <a:rPr sz="20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функции,</a:t>
            </a:r>
            <a:endParaRPr sz="2000">
              <a:latin typeface="Segoe UI"/>
              <a:cs typeface="Segoe UI"/>
            </a:endParaRPr>
          </a:p>
          <a:p>
            <a:pPr marL="299085" marR="25971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Иногда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развитии деменции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у пациента 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может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быть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сохранна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интеллектуальная  функция,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но нарушены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другие (память,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внимание,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гнозис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 др.), </a:t>
            </a: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тогда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пациент 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может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самостоятельно решать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отельные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сложные задачи,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но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испытывать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трудности</a:t>
            </a:r>
            <a:r>
              <a:rPr sz="2000" b="1" spc="-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ситуации, </a:t>
            </a:r>
            <a:r>
              <a:rPr sz="2000" b="1" spc="-25" dirty="0">
                <a:solidFill>
                  <a:srgbClr val="001F5F"/>
                </a:solidFill>
                <a:latin typeface="Segoe UI"/>
                <a:cs typeface="Segoe UI"/>
              </a:rPr>
              <a:t>где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не нужны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интеллектуальные функции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(пример деменция у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академика</a:t>
            </a:r>
            <a:r>
              <a:rPr sz="2000" b="1" spc="-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20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профессора),</a:t>
            </a:r>
            <a:endParaRPr sz="2000">
              <a:latin typeface="Segoe UI"/>
              <a:cs typeface="Segoe U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У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детей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интеллектуальные функции </a:t>
            </a:r>
            <a:r>
              <a:rPr sz="2000" b="1" spc="5" dirty="0">
                <a:solidFill>
                  <a:srgbClr val="001F5F"/>
                </a:solidFill>
                <a:latin typeface="Segoe UI"/>
                <a:cs typeface="Segoe UI"/>
              </a:rPr>
              <a:t>могут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быть не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развиты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по причине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невозможности 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передвигаться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 воспринимать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окружающую</a:t>
            </a:r>
            <a:r>
              <a:rPr sz="20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Segoe UI"/>
                <a:cs typeface="Segoe UI"/>
              </a:rPr>
              <a:t>среду.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982" y="999236"/>
            <a:ext cx="3648710" cy="22701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44780" marR="137160" algn="ctr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Ин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ект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альные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функции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210"/>
              </a:lnSpc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объединяют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вместе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ts val="3460"/>
              </a:lnSpc>
              <a:spcBef>
                <a:spcPts val="24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другие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когнитивные  функции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1133983"/>
            <a:ext cx="1396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Функция  эмоций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5155" y="4576064"/>
            <a:ext cx="116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Память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586" y="5609640"/>
            <a:ext cx="1616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Внимание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981" y="5706871"/>
            <a:ext cx="17964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Мышление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7975" y="4434078"/>
            <a:ext cx="315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Восприятие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(гнозис)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9569" y="2743326"/>
            <a:ext cx="2950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Глобальные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1633" y="3170300"/>
            <a:ext cx="192658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социа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ьные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9948" y="2108454"/>
            <a:ext cx="1160145" cy="697865"/>
          </a:xfrm>
          <a:custGeom>
            <a:avLst/>
            <a:gdLst/>
            <a:ahLst/>
            <a:cxnLst/>
            <a:rect l="l" t="t" r="r" b="b"/>
            <a:pathLst>
              <a:path w="1160145" h="697864">
                <a:moveTo>
                  <a:pt x="770636" y="0"/>
                </a:moveTo>
                <a:lnTo>
                  <a:pt x="816482" y="148844"/>
                </a:lnTo>
                <a:lnTo>
                  <a:pt x="0" y="400050"/>
                </a:lnTo>
                <a:lnTo>
                  <a:pt x="91566" y="697865"/>
                </a:lnTo>
                <a:lnTo>
                  <a:pt x="908050" y="446659"/>
                </a:lnTo>
                <a:lnTo>
                  <a:pt x="953897" y="595630"/>
                </a:lnTo>
                <a:lnTo>
                  <a:pt x="1160144" y="206121"/>
                </a:lnTo>
                <a:lnTo>
                  <a:pt x="770636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7746" y="3566540"/>
            <a:ext cx="694690" cy="1994535"/>
          </a:xfrm>
          <a:custGeom>
            <a:avLst/>
            <a:gdLst/>
            <a:ahLst/>
            <a:cxnLst/>
            <a:rect l="l" t="t" r="r" b="b"/>
            <a:pathLst>
              <a:path w="694690" h="1994535">
                <a:moveTo>
                  <a:pt x="265556" y="0"/>
                </a:moveTo>
                <a:lnTo>
                  <a:pt x="0" y="351536"/>
                </a:lnTo>
                <a:lnTo>
                  <a:pt x="154177" y="330073"/>
                </a:lnTo>
                <a:lnTo>
                  <a:pt x="385825" y="1994154"/>
                </a:lnTo>
                <a:lnTo>
                  <a:pt x="694435" y="1951228"/>
                </a:lnTo>
                <a:lnTo>
                  <a:pt x="462787" y="287147"/>
                </a:lnTo>
                <a:lnTo>
                  <a:pt x="617093" y="265684"/>
                </a:lnTo>
                <a:lnTo>
                  <a:pt x="265556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7379" y="3005073"/>
            <a:ext cx="811530" cy="1417955"/>
          </a:xfrm>
          <a:custGeom>
            <a:avLst/>
            <a:gdLst/>
            <a:ahLst/>
            <a:cxnLst/>
            <a:rect l="l" t="t" r="r" b="b"/>
            <a:pathLst>
              <a:path w="811529" h="1417954">
                <a:moveTo>
                  <a:pt x="193040" y="0"/>
                </a:moveTo>
                <a:lnTo>
                  <a:pt x="0" y="396113"/>
                </a:lnTo>
                <a:lnTo>
                  <a:pt x="147320" y="345439"/>
                </a:lnTo>
                <a:lnTo>
                  <a:pt x="516890" y="1417955"/>
                </a:lnTo>
                <a:lnTo>
                  <a:pt x="811529" y="1316355"/>
                </a:lnTo>
                <a:lnTo>
                  <a:pt x="441832" y="243839"/>
                </a:lnTo>
                <a:lnTo>
                  <a:pt x="589152" y="193166"/>
                </a:lnTo>
                <a:lnTo>
                  <a:pt x="193040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6514" y="2042414"/>
            <a:ext cx="1082675" cy="840740"/>
          </a:xfrm>
          <a:custGeom>
            <a:avLst/>
            <a:gdLst/>
            <a:ahLst/>
            <a:cxnLst/>
            <a:rect l="l" t="t" r="r" b="b"/>
            <a:pathLst>
              <a:path w="1082675" h="840739">
                <a:moveTo>
                  <a:pt x="427354" y="0"/>
                </a:moveTo>
                <a:lnTo>
                  <a:pt x="0" y="107569"/>
                </a:lnTo>
                <a:lnTo>
                  <a:pt x="107695" y="534797"/>
                </a:lnTo>
                <a:lnTo>
                  <a:pt x="187578" y="401193"/>
                </a:lnTo>
                <a:lnTo>
                  <a:pt x="922781" y="840486"/>
                </a:lnTo>
                <a:lnTo>
                  <a:pt x="1082675" y="573024"/>
                </a:lnTo>
                <a:lnTo>
                  <a:pt x="347471" y="133731"/>
                </a:lnTo>
                <a:lnTo>
                  <a:pt x="427354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6406" y="3262502"/>
            <a:ext cx="2072005" cy="2190115"/>
          </a:xfrm>
          <a:custGeom>
            <a:avLst/>
            <a:gdLst/>
            <a:ahLst/>
            <a:cxnLst/>
            <a:rect l="l" t="t" r="r" b="b"/>
            <a:pathLst>
              <a:path w="2072004" h="2190115">
                <a:moveTo>
                  <a:pt x="1102741" y="438404"/>
                </a:moveTo>
                <a:lnTo>
                  <a:pt x="1058164" y="0"/>
                </a:lnTo>
                <a:lnTo>
                  <a:pt x="619760" y="44577"/>
                </a:lnTo>
                <a:lnTo>
                  <a:pt x="740537" y="143002"/>
                </a:lnTo>
                <a:lnTo>
                  <a:pt x="0" y="1051179"/>
                </a:lnTo>
                <a:lnTo>
                  <a:pt x="241427" y="1248029"/>
                </a:lnTo>
                <a:lnTo>
                  <a:pt x="981964" y="339852"/>
                </a:lnTo>
                <a:lnTo>
                  <a:pt x="1102741" y="438404"/>
                </a:lnTo>
                <a:close/>
              </a:path>
              <a:path w="2072004" h="2190115">
                <a:moveTo>
                  <a:pt x="2071624" y="730631"/>
                </a:moveTo>
                <a:lnTo>
                  <a:pt x="1876044" y="335788"/>
                </a:lnTo>
                <a:lnTo>
                  <a:pt x="1481201" y="531495"/>
                </a:lnTo>
                <a:lnTo>
                  <a:pt x="1628775" y="581279"/>
                </a:lnTo>
                <a:lnTo>
                  <a:pt x="1119886" y="2090547"/>
                </a:lnTo>
                <a:lnTo>
                  <a:pt x="1415034" y="2190115"/>
                </a:lnTo>
                <a:lnTo>
                  <a:pt x="1924050" y="680847"/>
                </a:lnTo>
                <a:lnTo>
                  <a:pt x="2071624" y="730631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70897" y="86994"/>
            <a:ext cx="25311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marR="5080" indent="-5676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ом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орные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2355" y="645541"/>
            <a:ext cx="1116965" cy="798195"/>
          </a:xfrm>
          <a:custGeom>
            <a:avLst/>
            <a:gdLst/>
            <a:ahLst/>
            <a:cxnLst/>
            <a:rect l="l" t="t" r="r" b="b"/>
            <a:pathLst>
              <a:path w="1116965" h="798194">
                <a:moveTo>
                  <a:pt x="978789" y="0"/>
                </a:moveTo>
                <a:lnTo>
                  <a:pt x="210566" y="378841"/>
                </a:lnTo>
                <a:lnTo>
                  <a:pt x="141731" y="239141"/>
                </a:lnTo>
                <a:lnTo>
                  <a:pt x="0" y="656336"/>
                </a:lnTo>
                <a:lnTo>
                  <a:pt x="417195" y="798068"/>
                </a:lnTo>
                <a:lnTo>
                  <a:pt x="348361" y="658241"/>
                </a:lnTo>
                <a:lnTo>
                  <a:pt x="1116584" y="279526"/>
                </a:lnTo>
                <a:lnTo>
                  <a:pt x="978789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660" y="2598547"/>
            <a:ext cx="29197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Познавательные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функции высокого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уровня.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4773" y="0"/>
            <a:ext cx="4166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9540" marR="5080" indent="-13874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Волевые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побудительные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1448" y="1219453"/>
            <a:ext cx="1176655" cy="618490"/>
          </a:xfrm>
          <a:custGeom>
            <a:avLst/>
            <a:gdLst/>
            <a:ahLst/>
            <a:cxnLst/>
            <a:rect l="l" t="t" r="r" b="b"/>
            <a:pathLst>
              <a:path w="1176654" h="618489">
                <a:moveTo>
                  <a:pt x="827277" y="0"/>
                </a:moveTo>
                <a:lnTo>
                  <a:pt x="847216" y="154432"/>
                </a:lnTo>
                <a:lnTo>
                  <a:pt x="0" y="263779"/>
                </a:lnTo>
                <a:lnTo>
                  <a:pt x="39877" y="572770"/>
                </a:lnTo>
                <a:lnTo>
                  <a:pt x="887094" y="463550"/>
                </a:lnTo>
                <a:lnTo>
                  <a:pt x="907034" y="617982"/>
                </a:lnTo>
                <a:lnTo>
                  <a:pt x="1176147" y="269113"/>
                </a:lnTo>
                <a:lnTo>
                  <a:pt x="827277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0941" y="444754"/>
            <a:ext cx="633730" cy="574040"/>
          </a:xfrm>
          <a:custGeom>
            <a:avLst/>
            <a:gdLst/>
            <a:ahLst/>
            <a:cxnLst/>
            <a:rect l="l" t="t" r="r" b="b"/>
            <a:pathLst>
              <a:path w="633729" h="574040">
                <a:moveTo>
                  <a:pt x="162813" y="0"/>
                </a:moveTo>
                <a:lnTo>
                  <a:pt x="0" y="265684"/>
                </a:lnTo>
                <a:lnTo>
                  <a:pt x="286512" y="441198"/>
                </a:lnTo>
                <a:lnTo>
                  <a:pt x="205105" y="574040"/>
                </a:lnTo>
                <a:lnTo>
                  <a:pt x="633603" y="471170"/>
                </a:lnTo>
                <a:lnTo>
                  <a:pt x="530733" y="42799"/>
                </a:lnTo>
                <a:lnTo>
                  <a:pt x="449325" y="175513"/>
                </a:lnTo>
                <a:lnTo>
                  <a:pt x="162813" y="0"/>
                </a:lnTo>
                <a:close/>
              </a:path>
            </a:pathLst>
          </a:custGeom>
          <a:solidFill>
            <a:srgbClr val="0A499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638" y="609676"/>
            <a:ext cx="10001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Какие </a:t>
            </a:r>
            <a:r>
              <a:rPr sz="4400" spc="-5" dirty="0">
                <a:latin typeface="Calibri"/>
                <a:cs typeface="Calibri"/>
              </a:rPr>
              <a:t>вопросы </a:t>
            </a:r>
            <a:r>
              <a:rPr sz="4400" dirty="0">
                <a:latin typeface="Calibri"/>
                <a:cs typeface="Calibri"/>
              </a:rPr>
              <a:t>мы </a:t>
            </a:r>
            <a:r>
              <a:rPr sz="4400" spc="-20" dirty="0">
                <a:latin typeface="Calibri"/>
                <a:cs typeface="Calibri"/>
              </a:rPr>
              <a:t>должны </a:t>
            </a:r>
            <a:r>
              <a:rPr sz="4400" spc="-5" dirty="0">
                <a:latin typeface="Calibri"/>
                <a:cs typeface="Calibri"/>
              </a:rPr>
              <a:t>задать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себе?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7005" y="1476273"/>
            <a:ext cx="10229215" cy="4246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 изолированно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выглядят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данные</a:t>
            </a:r>
            <a:r>
              <a:rPr sz="2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нарушения?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выглядят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эти нарушения при разной степени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выраженности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(легкие,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умеренные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выраженные)?</a:t>
            </a:r>
            <a:endParaRPr sz="2800">
              <a:latin typeface="Calibri"/>
              <a:cs typeface="Calibri"/>
            </a:endParaRPr>
          </a:p>
          <a:p>
            <a:pPr marL="241300" marR="1539240" indent="-229235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выглядят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эти нарушения при сочетании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другими  нарушениями?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оценить?</a:t>
            </a:r>
            <a:endParaRPr sz="2800">
              <a:latin typeface="Calibri"/>
              <a:cs typeface="Calibri"/>
            </a:endParaRPr>
          </a:p>
          <a:p>
            <a:pPr marL="241300" marR="181610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Каким потенциалом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обладают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эти нарушения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есть  возможность, чтобы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они восстановились или</a:t>
            </a:r>
            <a:r>
              <a:rPr sz="2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нет?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 реабилитировать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их?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33" y="1385392"/>
            <a:ext cx="993267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6615" marR="849630" indent="-2540" algn="ctr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latin typeface="Calibri"/>
                <a:cs typeface="Calibri"/>
              </a:rPr>
              <a:t>Международная </a:t>
            </a:r>
            <a:r>
              <a:rPr sz="4400" spc="-10" dirty="0">
                <a:latin typeface="Calibri"/>
                <a:cs typeface="Calibri"/>
              </a:rPr>
              <a:t>классификация  </a:t>
            </a:r>
            <a:r>
              <a:rPr sz="4400" spc="-5" dirty="0">
                <a:latin typeface="Calibri"/>
                <a:cs typeface="Calibri"/>
              </a:rPr>
              <a:t>функционирования,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ограничения</a:t>
            </a:r>
            <a:endParaRPr sz="4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400" spc="-15" dirty="0">
                <a:latin typeface="Calibri"/>
                <a:cs typeface="Calibri"/>
              </a:rPr>
              <a:t>жизнедеятельности </a:t>
            </a:r>
            <a:r>
              <a:rPr sz="4400" dirty="0">
                <a:latin typeface="Calibri"/>
                <a:cs typeface="Calibri"/>
              </a:rPr>
              <a:t>и </a:t>
            </a:r>
            <a:r>
              <a:rPr sz="4400" spc="-10" dirty="0">
                <a:latin typeface="Calibri"/>
                <a:cs typeface="Calibri"/>
              </a:rPr>
              <a:t>здоровья </a:t>
            </a:r>
            <a:r>
              <a:rPr sz="4400" dirty="0">
                <a:latin typeface="Calibri"/>
                <a:cs typeface="Calibri"/>
              </a:rPr>
              <a:t>– </a:t>
            </a:r>
            <a:r>
              <a:rPr sz="4400" spc="-5" dirty="0">
                <a:latin typeface="Calibri"/>
                <a:cs typeface="Calibri"/>
              </a:rPr>
              <a:t>часть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–  </a:t>
            </a:r>
            <a:r>
              <a:rPr sz="4400" spc="-15" dirty="0">
                <a:latin typeface="Calibri"/>
                <a:cs typeface="Calibri"/>
              </a:rPr>
              <a:t>деятельность, </a:t>
            </a:r>
            <a:r>
              <a:rPr sz="4400" spc="-10" dirty="0">
                <a:latin typeface="Calibri"/>
                <a:cs typeface="Calibri"/>
              </a:rPr>
              <a:t>напрямую связанная </a:t>
            </a:r>
            <a:r>
              <a:rPr sz="4400" dirty="0">
                <a:latin typeface="Calibri"/>
                <a:cs typeface="Calibri"/>
              </a:rPr>
              <a:t>с  </a:t>
            </a:r>
            <a:r>
              <a:rPr sz="4400" spc="-10" dirty="0">
                <a:latin typeface="Calibri"/>
                <a:cs typeface="Calibri"/>
              </a:rPr>
              <a:t>нарушением </a:t>
            </a:r>
            <a:r>
              <a:rPr sz="4400" spc="-5" dirty="0">
                <a:latin typeface="Calibri"/>
                <a:cs typeface="Calibri"/>
              </a:rPr>
              <a:t>когнитивных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функций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239662"/>
            <a:ext cx="307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3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974" y="904494"/>
            <a:ext cx="10480675" cy="1201420"/>
          </a:xfrm>
          <a:prstGeom prst="rect">
            <a:avLst/>
          </a:prstGeom>
          <a:ln w="38100">
            <a:solidFill>
              <a:srgbClr val="41709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31165" marR="92075" indent="-334010">
              <a:lnSpc>
                <a:spcPct val="100000"/>
              </a:lnSpc>
              <a:spcBef>
                <a:spcPts val="265"/>
              </a:spcBef>
            </a:pPr>
            <a:r>
              <a:rPr spc="-5" dirty="0"/>
              <a:t>Проблемы </a:t>
            </a:r>
            <a:r>
              <a:rPr dirty="0"/>
              <a:t>в сфере </a:t>
            </a:r>
            <a:r>
              <a:rPr spc="-10" dirty="0"/>
              <a:t>деятельности (активность  </a:t>
            </a:r>
            <a:r>
              <a:rPr dirty="0"/>
              <a:t>пациента и </a:t>
            </a:r>
            <a:r>
              <a:rPr spc="-20" dirty="0"/>
              <a:t>его </a:t>
            </a:r>
            <a:r>
              <a:rPr spc="-5" dirty="0"/>
              <a:t>участие </a:t>
            </a:r>
            <a:r>
              <a:rPr dirty="0"/>
              <a:t>в </a:t>
            </a:r>
            <a:r>
              <a:rPr spc="-10" dirty="0"/>
              <a:t>жизни</a:t>
            </a:r>
            <a:r>
              <a:rPr spc="-25" dirty="0"/>
              <a:t> </a:t>
            </a:r>
            <a:r>
              <a:rPr spc="-5" dirty="0"/>
              <a:t>общества)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52394" y="3198114"/>
            <a:ext cx="6482080" cy="1199515"/>
          </a:xfrm>
          <a:prstGeom prst="rect">
            <a:avLst/>
          </a:prstGeom>
          <a:ln w="38100">
            <a:solidFill>
              <a:srgbClr val="41709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2725" marR="208915" indent="466090">
              <a:lnSpc>
                <a:spcPct val="100000"/>
              </a:lnSpc>
              <a:spcBef>
                <a:spcPts val="260"/>
              </a:spcBef>
            </a:pP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  (проявление</a:t>
            </a:r>
            <a:r>
              <a:rPr sz="36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заболевания)</a:t>
            </a:r>
            <a:endParaRPr sz="36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379" y="547116"/>
            <a:ext cx="11501755" cy="5547360"/>
            <a:chOff x="373379" y="547116"/>
            <a:chExt cx="11501755" cy="5547360"/>
          </a:xfrm>
        </p:grpSpPr>
        <p:sp>
          <p:nvSpPr>
            <p:cNvPr id="5" name="object 5"/>
            <p:cNvSpPr/>
            <p:nvPr/>
          </p:nvSpPr>
          <p:spPr>
            <a:xfrm>
              <a:off x="5475732" y="2104644"/>
              <a:ext cx="1545590" cy="1092835"/>
            </a:xfrm>
            <a:custGeom>
              <a:avLst/>
              <a:gdLst/>
              <a:ahLst/>
              <a:cxnLst/>
              <a:rect l="l" t="t" r="r" b="b"/>
              <a:pathLst>
                <a:path w="1545590" h="1092835">
                  <a:moveTo>
                    <a:pt x="772667" y="0"/>
                  </a:moveTo>
                  <a:lnTo>
                    <a:pt x="0" y="546353"/>
                  </a:lnTo>
                  <a:lnTo>
                    <a:pt x="386333" y="546353"/>
                  </a:lnTo>
                  <a:lnTo>
                    <a:pt x="386333" y="1092707"/>
                  </a:lnTo>
                  <a:lnTo>
                    <a:pt x="1159001" y="1092707"/>
                  </a:lnTo>
                  <a:lnTo>
                    <a:pt x="1159001" y="546353"/>
                  </a:lnTo>
                  <a:lnTo>
                    <a:pt x="1545336" y="546353"/>
                  </a:lnTo>
                  <a:lnTo>
                    <a:pt x="77266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429" y="566166"/>
              <a:ext cx="11463655" cy="5509260"/>
            </a:xfrm>
            <a:custGeom>
              <a:avLst/>
              <a:gdLst/>
              <a:ahLst/>
              <a:cxnLst/>
              <a:rect l="l" t="t" r="r" b="b"/>
              <a:pathLst>
                <a:path w="11463655" h="5509260">
                  <a:moveTo>
                    <a:pt x="0" y="5509260"/>
                  </a:moveTo>
                  <a:lnTo>
                    <a:pt x="11463528" y="5509260"/>
                  </a:lnTo>
                  <a:lnTo>
                    <a:pt x="11463528" y="0"/>
                  </a:lnTo>
                  <a:lnTo>
                    <a:pt x="0" y="0"/>
                  </a:lnTo>
                  <a:lnTo>
                    <a:pt x="0" y="5509260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26817" y="4978349"/>
            <a:ext cx="67925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Факторы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среды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окружения</a:t>
            </a:r>
            <a:r>
              <a:rPr sz="3200" b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3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персональные </a:t>
            </a: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факторы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 пациента</a:t>
            </a:r>
            <a:endParaRPr sz="32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0657" y="2182495"/>
            <a:ext cx="10815955" cy="3924935"/>
            <a:chOff x="760657" y="2182495"/>
            <a:chExt cx="10815955" cy="3924935"/>
          </a:xfrm>
        </p:grpSpPr>
        <p:sp>
          <p:nvSpPr>
            <p:cNvPr id="9" name="object 9"/>
            <p:cNvSpPr/>
            <p:nvPr/>
          </p:nvSpPr>
          <p:spPr>
            <a:xfrm>
              <a:off x="760657" y="2182495"/>
              <a:ext cx="438784" cy="2280285"/>
            </a:xfrm>
            <a:custGeom>
              <a:avLst/>
              <a:gdLst/>
              <a:ahLst/>
              <a:cxnLst/>
              <a:rect l="l" t="t" r="r" b="b"/>
              <a:pathLst>
                <a:path w="438784" h="2280285">
                  <a:moveTo>
                    <a:pt x="168321" y="0"/>
                  </a:moveTo>
                  <a:lnTo>
                    <a:pt x="209291" y="105155"/>
                  </a:lnTo>
                  <a:lnTo>
                    <a:pt x="188907" y="130725"/>
                  </a:lnTo>
                  <a:lnTo>
                    <a:pt x="169571" y="157826"/>
                  </a:lnTo>
                  <a:lnTo>
                    <a:pt x="134043" y="216468"/>
                  </a:lnTo>
                  <a:lnTo>
                    <a:pt x="102699" y="280787"/>
                  </a:lnTo>
                  <a:lnTo>
                    <a:pt x="75536" y="350482"/>
                  </a:lnTo>
                  <a:lnTo>
                    <a:pt x="63520" y="387253"/>
                  </a:lnTo>
                  <a:lnTo>
                    <a:pt x="52546" y="425257"/>
                  </a:lnTo>
                  <a:lnTo>
                    <a:pt x="42614" y="464457"/>
                  </a:lnTo>
                  <a:lnTo>
                    <a:pt x="33724" y="504815"/>
                  </a:lnTo>
                  <a:lnTo>
                    <a:pt x="25874" y="546293"/>
                  </a:lnTo>
                  <a:lnTo>
                    <a:pt x="19064" y="588856"/>
                  </a:lnTo>
                  <a:lnTo>
                    <a:pt x="13293" y="632466"/>
                  </a:lnTo>
                  <a:lnTo>
                    <a:pt x="8561" y="677085"/>
                  </a:lnTo>
                  <a:lnTo>
                    <a:pt x="4866" y="722676"/>
                  </a:lnTo>
                  <a:lnTo>
                    <a:pt x="2208" y="769202"/>
                  </a:lnTo>
                  <a:lnTo>
                    <a:pt x="586" y="816626"/>
                  </a:lnTo>
                  <a:lnTo>
                    <a:pt x="0" y="864910"/>
                  </a:lnTo>
                  <a:lnTo>
                    <a:pt x="448" y="914018"/>
                  </a:lnTo>
                  <a:lnTo>
                    <a:pt x="1930" y="963913"/>
                  </a:lnTo>
                  <a:lnTo>
                    <a:pt x="4446" y="1014556"/>
                  </a:lnTo>
                  <a:lnTo>
                    <a:pt x="7994" y="1065911"/>
                  </a:lnTo>
                  <a:lnTo>
                    <a:pt x="12574" y="1117940"/>
                  </a:lnTo>
                  <a:lnTo>
                    <a:pt x="18185" y="1170607"/>
                  </a:lnTo>
                  <a:lnTo>
                    <a:pt x="24826" y="1223874"/>
                  </a:lnTo>
                  <a:lnTo>
                    <a:pt x="32497" y="1277704"/>
                  </a:lnTo>
                  <a:lnTo>
                    <a:pt x="41197" y="1332060"/>
                  </a:lnTo>
                  <a:lnTo>
                    <a:pt x="50925" y="1386904"/>
                  </a:lnTo>
                  <a:lnTo>
                    <a:pt x="61680" y="1442199"/>
                  </a:lnTo>
                  <a:lnTo>
                    <a:pt x="73463" y="1497909"/>
                  </a:lnTo>
                  <a:lnTo>
                    <a:pt x="86271" y="1553995"/>
                  </a:lnTo>
                  <a:lnTo>
                    <a:pt x="100104" y="1610421"/>
                  </a:lnTo>
                  <a:lnTo>
                    <a:pt x="114962" y="1667150"/>
                  </a:lnTo>
                  <a:lnTo>
                    <a:pt x="130844" y="1724143"/>
                  </a:lnTo>
                  <a:lnTo>
                    <a:pt x="147749" y="1781365"/>
                  </a:lnTo>
                  <a:lnTo>
                    <a:pt x="165676" y="1838778"/>
                  </a:lnTo>
                  <a:lnTo>
                    <a:pt x="184625" y="1896344"/>
                  </a:lnTo>
                  <a:lnTo>
                    <a:pt x="204595" y="1954026"/>
                  </a:lnTo>
                  <a:lnTo>
                    <a:pt x="225585" y="2011788"/>
                  </a:lnTo>
                  <a:lnTo>
                    <a:pt x="247595" y="2069591"/>
                  </a:lnTo>
                  <a:lnTo>
                    <a:pt x="329535" y="2280030"/>
                  </a:lnTo>
                  <a:lnTo>
                    <a:pt x="307526" y="2222227"/>
                  </a:lnTo>
                  <a:lnTo>
                    <a:pt x="286536" y="2164465"/>
                  </a:lnTo>
                  <a:lnTo>
                    <a:pt x="266566" y="2106783"/>
                  </a:lnTo>
                  <a:lnTo>
                    <a:pt x="247617" y="2049217"/>
                  </a:lnTo>
                  <a:lnTo>
                    <a:pt x="229690" y="1991804"/>
                  </a:lnTo>
                  <a:lnTo>
                    <a:pt x="212785" y="1934582"/>
                  </a:lnTo>
                  <a:lnTo>
                    <a:pt x="196903" y="1877589"/>
                  </a:lnTo>
                  <a:lnTo>
                    <a:pt x="182045" y="1820860"/>
                  </a:lnTo>
                  <a:lnTo>
                    <a:pt x="168211" y="1764434"/>
                  </a:lnTo>
                  <a:lnTo>
                    <a:pt x="155403" y="1708348"/>
                  </a:lnTo>
                  <a:lnTo>
                    <a:pt x="143621" y="1652638"/>
                  </a:lnTo>
                  <a:lnTo>
                    <a:pt x="132866" y="1597343"/>
                  </a:lnTo>
                  <a:lnTo>
                    <a:pt x="123138" y="1542499"/>
                  </a:lnTo>
                  <a:lnTo>
                    <a:pt x="114438" y="1488143"/>
                  </a:lnTo>
                  <a:lnTo>
                    <a:pt x="106767" y="1434313"/>
                  </a:lnTo>
                  <a:lnTo>
                    <a:pt x="100126" y="1381046"/>
                  </a:lnTo>
                  <a:lnTo>
                    <a:pt x="94515" y="1328379"/>
                  </a:lnTo>
                  <a:lnTo>
                    <a:pt x="89935" y="1276350"/>
                  </a:lnTo>
                  <a:lnTo>
                    <a:pt x="86387" y="1224995"/>
                  </a:lnTo>
                  <a:lnTo>
                    <a:pt x="83872" y="1174352"/>
                  </a:lnTo>
                  <a:lnTo>
                    <a:pt x="82390" y="1124457"/>
                  </a:lnTo>
                  <a:lnTo>
                    <a:pt x="81942" y="1075349"/>
                  </a:lnTo>
                  <a:lnTo>
                    <a:pt x="82528" y="1027065"/>
                  </a:lnTo>
                  <a:lnTo>
                    <a:pt x="84151" y="979641"/>
                  </a:lnTo>
                  <a:lnTo>
                    <a:pt x="86809" y="933115"/>
                  </a:lnTo>
                  <a:lnTo>
                    <a:pt x="90504" y="887524"/>
                  </a:lnTo>
                  <a:lnTo>
                    <a:pt x="95237" y="842905"/>
                  </a:lnTo>
                  <a:lnTo>
                    <a:pt x="101008" y="799295"/>
                  </a:lnTo>
                  <a:lnTo>
                    <a:pt x="107819" y="756732"/>
                  </a:lnTo>
                  <a:lnTo>
                    <a:pt x="115669" y="715254"/>
                  </a:lnTo>
                  <a:lnTo>
                    <a:pt x="124560" y="674896"/>
                  </a:lnTo>
                  <a:lnTo>
                    <a:pt x="134492" y="635696"/>
                  </a:lnTo>
                  <a:lnTo>
                    <a:pt x="145466" y="597692"/>
                  </a:lnTo>
                  <a:lnTo>
                    <a:pt x="157483" y="560921"/>
                  </a:lnTo>
                  <a:lnTo>
                    <a:pt x="184648" y="491226"/>
                  </a:lnTo>
                  <a:lnTo>
                    <a:pt x="215993" y="426907"/>
                  </a:lnTo>
                  <a:lnTo>
                    <a:pt x="251523" y="368265"/>
                  </a:lnTo>
                  <a:lnTo>
                    <a:pt x="291244" y="315594"/>
                  </a:lnTo>
                  <a:lnTo>
                    <a:pt x="332215" y="420750"/>
                  </a:lnTo>
                  <a:lnTo>
                    <a:pt x="438691" y="72008"/>
                  </a:lnTo>
                  <a:lnTo>
                    <a:pt x="16832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0709" y="4356735"/>
              <a:ext cx="1572895" cy="1583690"/>
            </a:xfrm>
            <a:custGeom>
              <a:avLst/>
              <a:gdLst/>
              <a:ahLst/>
              <a:cxnLst/>
              <a:rect l="l" t="t" r="r" b="b"/>
              <a:pathLst>
                <a:path w="1572895" h="1583689">
                  <a:moveTo>
                    <a:pt x="0" y="0"/>
                  </a:moveTo>
                  <a:lnTo>
                    <a:pt x="19361" y="53038"/>
                  </a:lnTo>
                  <a:lnTo>
                    <a:pt x="39484" y="105790"/>
                  </a:lnTo>
                  <a:lnTo>
                    <a:pt x="63239" y="165390"/>
                  </a:lnTo>
                  <a:lnTo>
                    <a:pt x="87728" y="224134"/>
                  </a:lnTo>
                  <a:lnTo>
                    <a:pt x="112925" y="281996"/>
                  </a:lnTo>
                  <a:lnTo>
                    <a:pt x="138802" y="338952"/>
                  </a:lnTo>
                  <a:lnTo>
                    <a:pt x="165332" y="394976"/>
                  </a:lnTo>
                  <a:lnTo>
                    <a:pt x="192489" y="450043"/>
                  </a:lnTo>
                  <a:lnTo>
                    <a:pt x="220245" y="504127"/>
                  </a:lnTo>
                  <a:lnTo>
                    <a:pt x="248575" y="557203"/>
                  </a:lnTo>
                  <a:lnTo>
                    <a:pt x="277451" y="609246"/>
                  </a:lnTo>
                  <a:lnTo>
                    <a:pt x="306846" y="660231"/>
                  </a:lnTo>
                  <a:lnTo>
                    <a:pt x="336734" y="710131"/>
                  </a:lnTo>
                  <a:lnTo>
                    <a:pt x="367087" y="758923"/>
                  </a:lnTo>
                  <a:lnTo>
                    <a:pt x="397879" y="806580"/>
                  </a:lnTo>
                  <a:lnTo>
                    <a:pt x="429084" y="853077"/>
                  </a:lnTo>
                  <a:lnTo>
                    <a:pt x="460673" y="898389"/>
                  </a:lnTo>
                  <a:lnTo>
                    <a:pt x="492621" y="942490"/>
                  </a:lnTo>
                  <a:lnTo>
                    <a:pt x="524900" y="985356"/>
                  </a:lnTo>
                  <a:lnTo>
                    <a:pt x="557484" y="1026960"/>
                  </a:lnTo>
                  <a:lnTo>
                    <a:pt x="590346" y="1067278"/>
                  </a:lnTo>
                  <a:lnTo>
                    <a:pt x="623459" y="1106285"/>
                  </a:lnTo>
                  <a:lnTo>
                    <a:pt x="656796" y="1143954"/>
                  </a:lnTo>
                  <a:lnTo>
                    <a:pt x="690331" y="1180260"/>
                  </a:lnTo>
                  <a:lnTo>
                    <a:pt x="724036" y="1215179"/>
                  </a:lnTo>
                  <a:lnTo>
                    <a:pt x="757885" y="1248685"/>
                  </a:lnTo>
                  <a:lnTo>
                    <a:pt x="791851" y="1280753"/>
                  </a:lnTo>
                  <a:lnTo>
                    <a:pt x="825907" y="1311357"/>
                  </a:lnTo>
                  <a:lnTo>
                    <a:pt x="860026" y="1340471"/>
                  </a:lnTo>
                  <a:lnTo>
                    <a:pt x="894182" y="1368072"/>
                  </a:lnTo>
                  <a:lnTo>
                    <a:pt x="928347" y="1394132"/>
                  </a:lnTo>
                  <a:lnTo>
                    <a:pt x="962495" y="1418628"/>
                  </a:lnTo>
                  <a:lnTo>
                    <a:pt x="996598" y="1441533"/>
                  </a:lnTo>
                  <a:lnTo>
                    <a:pt x="1030631" y="1462823"/>
                  </a:lnTo>
                  <a:lnTo>
                    <a:pt x="1064567" y="1482471"/>
                  </a:lnTo>
                  <a:lnTo>
                    <a:pt x="1098377" y="1500453"/>
                  </a:lnTo>
                  <a:lnTo>
                    <a:pt x="1165518" y="1531317"/>
                  </a:lnTo>
                  <a:lnTo>
                    <a:pt x="1231838" y="1555212"/>
                  </a:lnTo>
                  <a:lnTo>
                    <a:pt x="1297124" y="1571935"/>
                  </a:lnTo>
                  <a:lnTo>
                    <a:pt x="1361160" y="1581284"/>
                  </a:lnTo>
                  <a:lnTo>
                    <a:pt x="1392642" y="1583130"/>
                  </a:lnTo>
                  <a:lnTo>
                    <a:pt x="1423732" y="1583056"/>
                  </a:lnTo>
                  <a:lnTo>
                    <a:pt x="1484625" y="1577048"/>
                  </a:lnTo>
                  <a:lnTo>
                    <a:pt x="1543625" y="1563058"/>
                  </a:lnTo>
                  <a:lnTo>
                    <a:pt x="1572348" y="1553006"/>
                  </a:lnTo>
                  <a:lnTo>
                    <a:pt x="1490433" y="1342618"/>
                  </a:lnTo>
                  <a:lnTo>
                    <a:pt x="1461726" y="1352661"/>
                  </a:lnTo>
                  <a:lnTo>
                    <a:pt x="1432481" y="1360657"/>
                  </a:lnTo>
                  <a:lnTo>
                    <a:pt x="1402726" y="1366633"/>
                  </a:lnTo>
                  <a:lnTo>
                    <a:pt x="1372486" y="1370612"/>
                  </a:lnTo>
                  <a:lnTo>
                    <a:pt x="1341791" y="1372619"/>
                  </a:lnTo>
                  <a:lnTo>
                    <a:pt x="1310666" y="1372679"/>
                  </a:lnTo>
                  <a:lnTo>
                    <a:pt x="1279139" y="1370815"/>
                  </a:lnTo>
                  <a:lnTo>
                    <a:pt x="1214987" y="1361415"/>
                  </a:lnTo>
                  <a:lnTo>
                    <a:pt x="1149552" y="1344616"/>
                  </a:lnTo>
                  <a:lnTo>
                    <a:pt x="1083052" y="1320613"/>
                  </a:lnTo>
                  <a:lnTo>
                    <a:pt x="1015703" y="1289602"/>
                  </a:lnTo>
                  <a:lnTo>
                    <a:pt x="981779" y="1271530"/>
                  </a:lnTo>
                  <a:lnTo>
                    <a:pt x="947724" y="1251779"/>
                  </a:lnTo>
                  <a:lnTo>
                    <a:pt x="913565" y="1230374"/>
                  </a:lnTo>
                  <a:lnTo>
                    <a:pt x="879330" y="1207339"/>
                  </a:lnTo>
                  <a:lnTo>
                    <a:pt x="845046" y="1182699"/>
                  </a:lnTo>
                  <a:lnTo>
                    <a:pt x="810740" y="1156478"/>
                  </a:lnTo>
                  <a:lnTo>
                    <a:pt x="776439" y="1128701"/>
                  </a:lnTo>
                  <a:lnTo>
                    <a:pt x="742171" y="1099391"/>
                  </a:lnTo>
                  <a:lnTo>
                    <a:pt x="707961" y="1068575"/>
                  </a:lnTo>
                  <a:lnTo>
                    <a:pt x="673839" y="1036275"/>
                  </a:lnTo>
                  <a:lnTo>
                    <a:pt x="639830" y="1002517"/>
                  </a:lnTo>
                  <a:lnTo>
                    <a:pt x="605962" y="967325"/>
                  </a:lnTo>
                  <a:lnTo>
                    <a:pt x="572262" y="930723"/>
                  </a:lnTo>
                  <a:lnTo>
                    <a:pt x="538757" y="892736"/>
                  </a:lnTo>
                  <a:lnTo>
                    <a:pt x="505475" y="853389"/>
                  </a:lnTo>
                  <a:lnTo>
                    <a:pt x="472442" y="812705"/>
                  </a:lnTo>
                  <a:lnTo>
                    <a:pt x="439685" y="770710"/>
                  </a:lnTo>
                  <a:lnTo>
                    <a:pt x="407233" y="727427"/>
                  </a:lnTo>
                  <a:lnTo>
                    <a:pt x="375111" y="682881"/>
                  </a:lnTo>
                  <a:lnTo>
                    <a:pt x="343348" y="637097"/>
                  </a:lnTo>
                  <a:lnTo>
                    <a:pt x="311969" y="590099"/>
                  </a:lnTo>
                  <a:lnTo>
                    <a:pt x="281003" y="541912"/>
                  </a:lnTo>
                  <a:lnTo>
                    <a:pt x="250477" y="492560"/>
                  </a:lnTo>
                  <a:lnTo>
                    <a:pt x="220417" y="442067"/>
                  </a:lnTo>
                  <a:lnTo>
                    <a:pt x="190852" y="390458"/>
                  </a:lnTo>
                  <a:lnTo>
                    <a:pt x="161807" y="337757"/>
                  </a:lnTo>
                  <a:lnTo>
                    <a:pt x="133310" y="283989"/>
                  </a:lnTo>
                  <a:lnTo>
                    <a:pt x="105389" y="229179"/>
                  </a:lnTo>
                  <a:lnTo>
                    <a:pt x="78070" y="173350"/>
                  </a:lnTo>
                  <a:lnTo>
                    <a:pt x="51381" y="116528"/>
                  </a:lnTo>
                  <a:lnTo>
                    <a:pt x="25348" y="58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84686" y="2345690"/>
              <a:ext cx="492125" cy="2266950"/>
            </a:xfrm>
            <a:custGeom>
              <a:avLst/>
              <a:gdLst/>
              <a:ahLst/>
              <a:cxnLst/>
              <a:rect l="l" t="t" r="r" b="b"/>
              <a:pathLst>
                <a:path w="492125" h="2266950">
                  <a:moveTo>
                    <a:pt x="429260" y="0"/>
                  </a:moveTo>
                  <a:lnTo>
                    <a:pt x="194056" y="35433"/>
                  </a:lnTo>
                  <a:lnTo>
                    <a:pt x="259334" y="355219"/>
                  </a:lnTo>
                  <a:lnTo>
                    <a:pt x="301879" y="266446"/>
                  </a:lnTo>
                  <a:lnTo>
                    <a:pt x="316356" y="292007"/>
                  </a:lnTo>
                  <a:lnTo>
                    <a:pt x="342027" y="347535"/>
                  </a:lnTo>
                  <a:lnTo>
                    <a:pt x="363356" y="408704"/>
                  </a:lnTo>
                  <a:lnTo>
                    <a:pt x="380385" y="475229"/>
                  </a:lnTo>
                  <a:lnTo>
                    <a:pt x="393156" y="546829"/>
                  </a:lnTo>
                  <a:lnTo>
                    <a:pt x="401711" y="623221"/>
                  </a:lnTo>
                  <a:lnTo>
                    <a:pt x="404422" y="663126"/>
                  </a:lnTo>
                  <a:lnTo>
                    <a:pt x="406095" y="704123"/>
                  </a:lnTo>
                  <a:lnTo>
                    <a:pt x="406735" y="746177"/>
                  </a:lnTo>
                  <a:lnTo>
                    <a:pt x="406347" y="789253"/>
                  </a:lnTo>
                  <a:lnTo>
                    <a:pt x="404938" y="833314"/>
                  </a:lnTo>
                  <a:lnTo>
                    <a:pt x="402512" y="878327"/>
                  </a:lnTo>
                  <a:lnTo>
                    <a:pt x="399075" y="924256"/>
                  </a:lnTo>
                  <a:lnTo>
                    <a:pt x="394632" y="971065"/>
                  </a:lnTo>
                  <a:lnTo>
                    <a:pt x="389188" y="1018719"/>
                  </a:lnTo>
                  <a:lnTo>
                    <a:pt x="382749" y="1067183"/>
                  </a:lnTo>
                  <a:lnTo>
                    <a:pt x="375320" y="1116421"/>
                  </a:lnTo>
                  <a:lnTo>
                    <a:pt x="366906" y="1166399"/>
                  </a:lnTo>
                  <a:lnTo>
                    <a:pt x="357512" y="1217080"/>
                  </a:lnTo>
                  <a:lnTo>
                    <a:pt x="347145" y="1268430"/>
                  </a:lnTo>
                  <a:lnTo>
                    <a:pt x="335808" y="1320414"/>
                  </a:lnTo>
                  <a:lnTo>
                    <a:pt x="323508" y="1372995"/>
                  </a:lnTo>
                  <a:lnTo>
                    <a:pt x="310250" y="1426139"/>
                  </a:lnTo>
                  <a:lnTo>
                    <a:pt x="296039" y="1479810"/>
                  </a:lnTo>
                  <a:lnTo>
                    <a:pt x="280880" y="1533974"/>
                  </a:lnTo>
                  <a:lnTo>
                    <a:pt x="264779" y="1588595"/>
                  </a:lnTo>
                  <a:lnTo>
                    <a:pt x="247741" y="1643636"/>
                  </a:lnTo>
                  <a:lnTo>
                    <a:pt x="229771" y="1699065"/>
                  </a:lnTo>
                  <a:lnTo>
                    <a:pt x="210875" y="1754844"/>
                  </a:lnTo>
                  <a:lnTo>
                    <a:pt x="191058" y="1810938"/>
                  </a:lnTo>
                  <a:lnTo>
                    <a:pt x="170325" y="1867313"/>
                  </a:lnTo>
                  <a:lnTo>
                    <a:pt x="148681" y="1923933"/>
                  </a:lnTo>
                  <a:lnTo>
                    <a:pt x="126133" y="1980763"/>
                  </a:lnTo>
                  <a:lnTo>
                    <a:pt x="102685" y="2037767"/>
                  </a:lnTo>
                  <a:lnTo>
                    <a:pt x="78342" y="2094911"/>
                  </a:lnTo>
                  <a:lnTo>
                    <a:pt x="53110" y="2152158"/>
                  </a:lnTo>
                  <a:lnTo>
                    <a:pt x="26994" y="2209474"/>
                  </a:lnTo>
                  <a:lnTo>
                    <a:pt x="0" y="2266823"/>
                  </a:lnTo>
                  <a:lnTo>
                    <a:pt x="84963" y="2089150"/>
                  </a:lnTo>
                  <a:lnTo>
                    <a:pt x="111957" y="2031801"/>
                  </a:lnTo>
                  <a:lnTo>
                    <a:pt x="138073" y="1974485"/>
                  </a:lnTo>
                  <a:lnTo>
                    <a:pt x="163305" y="1917238"/>
                  </a:lnTo>
                  <a:lnTo>
                    <a:pt x="187648" y="1860094"/>
                  </a:lnTo>
                  <a:lnTo>
                    <a:pt x="211096" y="1803090"/>
                  </a:lnTo>
                  <a:lnTo>
                    <a:pt x="233644" y="1746260"/>
                  </a:lnTo>
                  <a:lnTo>
                    <a:pt x="255288" y="1689640"/>
                  </a:lnTo>
                  <a:lnTo>
                    <a:pt x="276021" y="1633265"/>
                  </a:lnTo>
                  <a:lnTo>
                    <a:pt x="295838" y="1577171"/>
                  </a:lnTo>
                  <a:lnTo>
                    <a:pt x="314734" y="1521392"/>
                  </a:lnTo>
                  <a:lnTo>
                    <a:pt x="332704" y="1465963"/>
                  </a:lnTo>
                  <a:lnTo>
                    <a:pt x="349742" y="1410922"/>
                  </a:lnTo>
                  <a:lnTo>
                    <a:pt x="365843" y="1356301"/>
                  </a:lnTo>
                  <a:lnTo>
                    <a:pt x="381002" y="1302137"/>
                  </a:lnTo>
                  <a:lnTo>
                    <a:pt x="395213" y="1248466"/>
                  </a:lnTo>
                  <a:lnTo>
                    <a:pt x="408471" y="1195322"/>
                  </a:lnTo>
                  <a:lnTo>
                    <a:pt x="420771" y="1142741"/>
                  </a:lnTo>
                  <a:lnTo>
                    <a:pt x="432108" y="1090757"/>
                  </a:lnTo>
                  <a:lnTo>
                    <a:pt x="442475" y="1039407"/>
                  </a:lnTo>
                  <a:lnTo>
                    <a:pt x="451869" y="988726"/>
                  </a:lnTo>
                  <a:lnTo>
                    <a:pt x="460283" y="938748"/>
                  </a:lnTo>
                  <a:lnTo>
                    <a:pt x="467712" y="889510"/>
                  </a:lnTo>
                  <a:lnTo>
                    <a:pt x="474151" y="841046"/>
                  </a:lnTo>
                  <a:lnTo>
                    <a:pt x="479595" y="793392"/>
                  </a:lnTo>
                  <a:lnTo>
                    <a:pt x="484038" y="746583"/>
                  </a:lnTo>
                  <a:lnTo>
                    <a:pt x="487475" y="700654"/>
                  </a:lnTo>
                  <a:lnTo>
                    <a:pt x="489901" y="655641"/>
                  </a:lnTo>
                  <a:lnTo>
                    <a:pt x="491310" y="611580"/>
                  </a:lnTo>
                  <a:lnTo>
                    <a:pt x="491698" y="568504"/>
                  </a:lnTo>
                  <a:lnTo>
                    <a:pt x="491058" y="526450"/>
                  </a:lnTo>
                  <a:lnTo>
                    <a:pt x="489385" y="485453"/>
                  </a:lnTo>
                  <a:lnTo>
                    <a:pt x="486674" y="445548"/>
                  </a:lnTo>
                  <a:lnTo>
                    <a:pt x="482921" y="406770"/>
                  </a:lnTo>
                  <a:lnTo>
                    <a:pt x="472263" y="332739"/>
                  </a:lnTo>
                  <a:lnTo>
                    <a:pt x="457368" y="263641"/>
                  </a:lnTo>
                  <a:lnTo>
                    <a:pt x="438195" y="199759"/>
                  </a:lnTo>
                  <a:lnTo>
                    <a:pt x="414700" y="141376"/>
                  </a:lnTo>
                  <a:lnTo>
                    <a:pt x="386842" y="88773"/>
                  </a:lnTo>
                  <a:lnTo>
                    <a:pt x="42926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11791" y="4523232"/>
              <a:ext cx="1614805" cy="1584325"/>
            </a:xfrm>
            <a:custGeom>
              <a:avLst/>
              <a:gdLst/>
              <a:ahLst/>
              <a:cxnLst/>
              <a:rect l="l" t="t" r="r" b="b"/>
              <a:pathLst>
                <a:path w="1614804" h="1584325">
                  <a:moveTo>
                    <a:pt x="1614424" y="0"/>
                  </a:moveTo>
                  <a:lnTo>
                    <a:pt x="1583667" y="60225"/>
                  </a:lnTo>
                  <a:lnTo>
                    <a:pt x="1552409" y="119485"/>
                  </a:lnTo>
                  <a:lnTo>
                    <a:pt x="1520678" y="177753"/>
                  </a:lnTo>
                  <a:lnTo>
                    <a:pt x="1488501" y="235004"/>
                  </a:lnTo>
                  <a:lnTo>
                    <a:pt x="1455908" y="291213"/>
                  </a:lnTo>
                  <a:lnTo>
                    <a:pt x="1422926" y="346354"/>
                  </a:lnTo>
                  <a:lnTo>
                    <a:pt x="1389585" y="400402"/>
                  </a:lnTo>
                  <a:lnTo>
                    <a:pt x="1355911" y="453331"/>
                  </a:lnTo>
                  <a:lnTo>
                    <a:pt x="1321933" y="505116"/>
                  </a:lnTo>
                  <a:lnTo>
                    <a:pt x="1287680" y="555732"/>
                  </a:lnTo>
                  <a:lnTo>
                    <a:pt x="1253179" y="605153"/>
                  </a:lnTo>
                  <a:lnTo>
                    <a:pt x="1218460" y="653354"/>
                  </a:lnTo>
                  <a:lnTo>
                    <a:pt x="1183550" y="700309"/>
                  </a:lnTo>
                  <a:lnTo>
                    <a:pt x="1148478" y="745993"/>
                  </a:lnTo>
                  <a:lnTo>
                    <a:pt x="1113271" y="790381"/>
                  </a:lnTo>
                  <a:lnTo>
                    <a:pt x="1077959" y="833448"/>
                  </a:lnTo>
                  <a:lnTo>
                    <a:pt x="1042569" y="875167"/>
                  </a:lnTo>
                  <a:lnTo>
                    <a:pt x="1007129" y="915514"/>
                  </a:lnTo>
                  <a:lnTo>
                    <a:pt x="971669" y="954462"/>
                  </a:lnTo>
                  <a:lnTo>
                    <a:pt x="936215" y="991988"/>
                  </a:lnTo>
                  <a:lnTo>
                    <a:pt x="900797" y="1028064"/>
                  </a:lnTo>
                  <a:lnTo>
                    <a:pt x="865443" y="1062667"/>
                  </a:lnTo>
                  <a:lnTo>
                    <a:pt x="830181" y="1095770"/>
                  </a:lnTo>
                  <a:lnTo>
                    <a:pt x="795039" y="1127348"/>
                  </a:lnTo>
                  <a:lnTo>
                    <a:pt x="760045" y="1157376"/>
                  </a:lnTo>
                  <a:lnTo>
                    <a:pt x="725229" y="1185828"/>
                  </a:lnTo>
                  <a:lnTo>
                    <a:pt x="690617" y="1212679"/>
                  </a:lnTo>
                  <a:lnTo>
                    <a:pt x="656238" y="1237904"/>
                  </a:lnTo>
                  <a:lnTo>
                    <a:pt x="622121" y="1261477"/>
                  </a:lnTo>
                  <a:lnTo>
                    <a:pt x="588294" y="1283372"/>
                  </a:lnTo>
                  <a:lnTo>
                    <a:pt x="554785" y="1303565"/>
                  </a:lnTo>
                  <a:lnTo>
                    <a:pt x="488835" y="1338741"/>
                  </a:lnTo>
                  <a:lnTo>
                    <a:pt x="424495" y="1366802"/>
                  </a:lnTo>
                  <a:lnTo>
                    <a:pt x="361993" y="1387544"/>
                  </a:lnTo>
                  <a:lnTo>
                    <a:pt x="301555" y="1400765"/>
                  </a:lnTo>
                  <a:lnTo>
                    <a:pt x="243407" y="1406261"/>
                  </a:lnTo>
                  <a:lnTo>
                    <a:pt x="215262" y="1406049"/>
                  </a:lnTo>
                  <a:lnTo>
                    <a:pt x="160973" y="1399576"/>
                  </a:lnTo>
                  <a:lnTo>
                    <a:pt x="109538" y="1384871"/>
                  </a:lnTo>
                  <a:lnTo>
                    <a:pt x="84962" y="1374368"/>
                  </a:lnTo>
                  <a:lnTo>
                    <a:pt x="0" y="1552028"/>
                  </a:lnTo>
                  <a:lnTo>
                    <a:pt x="49574" y="1570837"/>
                  </a:lnTo>
                  <a:lnTo>
                    <a:pt x="102044" y="1581428"/>
                  </a:lnTo>
                  <a:lnTo>
                    <a:pt x="157191" y="1584006"/>
                  </a:lnTo>
                  <a:lnTo>
                    <a:pt x="185699" y="1582354"/>
                  </a:lnTo>
                  <a:lnTo>
                    <a:pt x="244447" y="1573296"/>
                  </a:lnTo>
                  <a:lnTo>
                    <a:pt x="305321" y="1556737"/>
                  </a:lnTo>
                  <a:lnTo>
                    <a:pt x="368099" y="1532882"/>
                  </a:lnTo>
                  <a:lnTo>
                    <a:pt x="432564" y="1501935"/>
                  </a:lnTo>
                  <a:lnTo>
                    <a:pt x="498493" y="1464101"/>
                  </a:lnTo>
                  <a:lnTo>
                    <a:pt x="531938" y="1442666"/>
                  </a:lnTo>
                  <a:lnTo>
                    <a:pt x="565666" y="1419586"/>
                  </a:lnTo>
                  <a:lnTo>
                    <a:pt x="599651" y="1394886"/>
                  </a:lnTo>
                  <a:lnTo>
                    <a:pt x="633865" y="1368593"/>
                  </a:lnTo>
                  <a:lnTo>
                    <a:pt x="668279" y="1340732"/>
                  </a:lnTo>
                  <a:lnTo>
                    <a:pt x="702867" y="1311328"/>
                  </a:lnTo>
                  <a:lnTo>
                    <a:pt x="737601" y="1280407"/>
                  </a:lnTo>
                  <a:lnTo>
                    <a:pt x="772454" y="1247995"/>
                  </a:lnTo>
                  <a:lnTo>
                    <a:pt x="807397" y="1214118"/>
                  </a:lnTo>
                  <a:lnTo>
                    <a:pt x="842404" y="1178800"/>
                  </a:lnTo>
                  <a:lnTo>
                    <a:pt x="877447" y="1142068"/>
                  </a:lnTo>
                  <a:lnTo>
                    <a:pt x="912499" y="1103947"/>
                  </a:lnTo>
                  <a:lnTo>
                    <a:pt x="947531" y="1064462"/>
                  </a:lnTo>
                  <a:lnTo>
                    <a:pt x="982516" y="1023640"/>
                  </a:lnTo>
                  <a:lnTo>
                    <a:pt x="1017428" y="981506"/>
                  </a:lnTo>
                  <a:lnTo>
                    <a:pt x="1052237" y="938085"/>
                  </a:lnTo>
                  <a:lnTo>
                    <a:pt x="1086917" y="893404"/>
                  </a:lnTo>
                  <a:lnTo>
                    <a:pt x="1121441" y="847487"/>
                  </a:lnTo>
                  <a:lnTo>
                    <a:pt x="1155780" y="800360"/>
                  </a:lnTo>
                  <a:lnTo>
                    <a:pt x="1189908" y="752050"/>
                  </a:lnTo>
                  <a:lnTo>
                    <a:pt x="1223796" y="702581"/>
                  </a:lnTo>
                  <a:lnTo>
                    <a:pt x="1257417" y="651979"/>
                  </a:lnTo>
                  <a:lnTo>
                    <a:pt x="1290744" y="600269"/>
                  </a:lnTo>
                  <a:lnTo>
                    <a:pt x="1323749" y="547478"/>
                  </a:lnTo>
                  <a:lnTo>
                    <a:pt x="1356404" y="493631"/>
                  </a:lnTo>
                  <a:lnTo>
                    <a:pt x="1388682" y="438753"/>
                  </a:lnTo>
                  <a:lnTo>
                    <a:pt x="1420556" y="382871"/>
                  </a:lnTo>
                  <a:lnTo>
                    <a:pt x="1451998" y="326009"/>
                  </a:lnTo>
                  <a:lnTo>
                    <a:pt x="1482980" y="268193"/>
                  </a:lnTo>
                  <a:lnTo>
                    <a:pt x="1513476" y="209450"/>
                  </a:lnTo>
                  <a:lnTo>
                    <a:pt x="1543456" y="149804"/>
                  </a:lnTo>
                  <a:lnTo>
                    <a:pt x="1572894" y="89281"/>
                  </a:lnTo>
                  <a:lnTo>
                    <a:pt x="1604238" y="22379"/>
                  </a:lnTo>
                  <a:lnTo>
                    <a:pt x="1614424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343655" y="4396740"/>
            <a:ext cx="1545590" cy="664845"/>
          </a:xfrm>
          <a:custGeom>
            <a:avLst/>
            <a:gdLst/>
            <a:ahLst/>
            <a:cxnLst/>
            <a:rect l="l" t="t" r="r" b="b"/>
            <a:pathLst>
              <a:path w="1545589" h="664845">
                <a:moveTo>
                  <a:pt x="772668" y="0"/>
                </a:moveTo>
                <a:lnTo>
                  <a:pt x="0" y="332232"/>
                </a:lnTo>
                <a:lnTo>
                  <a:pt x="386334" y="332232"/>
                </a:lnTo>
                <a:lnTo>
                  <a:pt x="386334" y="664464"/>
                </a:lnTo>
                <a:lnTo>
                  <a:pt x="1159002" y="664464"/>
                </a:lnTo>
                <a:lnTo>
                  <a:pt x="1159002" y="332232"/>
                </a:lnTo>
                <a:lnTo>
                  <a:pt x="1545336" y="332232"/>
                </a:lnTo>
                <a:lnTo>
                  <a:pt x="7726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3883" y="4396740"/>
            <a:ext cx="1545590" cy="664845"/>
          </a:xfrm>
          <a:custGeom>
            <a:avLst/>
            <a:gdLst/>
            <a:ahLst/>
            <a:cxnLst/>
            <a:rect l="l" t="t" r="r" b="b"/>
            <a:pathLst>
              <a:path w="1545590" h="664845">
                <a:moveTo>
                  <a:pt x="772668" y="0"/>
                </a:moveTo>
                <a:lnTo>
                  <a:pt x="0" y="332232"/>
                </a:lnTo>
                <a:lnTo>
                  <a:pt x="386334" y="332232"/>
                </a:lnTo>
                <a:lnTo>
                  <a:pt x="386334" y="664464"/>
                </a:lnTo>
                <a:lnTo>
                  <a:pt x="1159002" y="664464"/>
                </a:lnTo>
                <a:lnTo>
                  <a:pt x="1159002" y="332232"/>
                </a:lnTo>
                <a:lnTo>
                  <a:pt x="1545336" y="332232"/>
                </a:lnTo>
                <a:lnTo>
                  <a:pt x="7726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2579" y="4396740"/>
            <a:ext cx="1545590" cy="664845"/>
          </a:xfrm>
          <a:custGeom>
            <a:avLst/>
            <a:gdLst/>
            <a:ahLst/>
            <a:cxnLst/>
            <a:rect l="l" t="t" r="r" b="b"/>
            <a:pathLst>
              <a:path w="1545590" h="664845">
                <a:moveTo>
                  <a:pt x="1159002" y="0"/>
                </a:moveTo>
                <a:lnTo>
                  <a:pt x="386334" y="0"/>
                </a:lnTo>
                <a:lnTo>
                  <a:pt x="386334" y="332232"/>
                </a:lnTo>
                <a:lnTo>
                  <a:pt x="0" y="332232"/>
                </a:lnTo>
                <a:lnTo>
                  <a:pt x="772668" y="664464"/>
                </a:lnTo>
                <a:lnTo>
                  <a:pt x="1545336" y="332232"/>
                </a:lnTo>
                <a:lnTo>
                  <a:pt x="1159002" y="332232"/>
                </a:lnTo>
                <a:lnTo>
                  <a:pt x="11590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31143" y="6464300"/>
            <a:ext cx="1068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МКФ,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9090" y="340150"/>
            <a:ext cx="2260001" cy="2259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2021" y="269353"/>
            <a:ext cx="1815907" cy="210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13778" y="4440001"/>
            <a:ext cx="2326948" cy="1797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9480" y="1687576"/>
            <a:ext cx="1930400" cy="223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597" y="1458595"/>
            <a:ext cx="3215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1)</a:t>
            </a:r>
            <a:r>
              <a:rPr sz="3200" spc="-70" dirty="0"/>
              <a:t> </a:t>
            </a:r>
            <a:r>
              <a:rPr sz="3200" spc="-5" dirty="0"/>
              <a:t>Копирование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39597" y="1946328"/>
            <a:ext cx="8154670" cy="37522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09905" indent="-497840">
              <a:lnSpc>
                <a:spcPct val="100000"/>
              </a:lnSpc>
              <a:spcBef>
                <a:spcPts val="715"/>
              </a:spcBef>
              <a:buAutoNum type="arabicParenR" startAt="2"/>
              <a:tabLst>
                <a:tab pos="510540" algn="l"/>
              </a:tabLst>
            </a:pP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Повторение</a:t>
            </a:r>
            <a:endParaRPr sz="3200">
              <a:latin typeface="Segoe UI"/>
              <a:cs typeface="Segoe UI"/>
            </a:endParaRPr>
          </a:p>
          <a:p>
            <a:pPr marL="509270" indent="-497205">
              <a:lnSpc>
                <a:spcPct val="100000"/>
              </a:lnSpc>
              <a:spcBef>
                <a:spcPts val="615"/>
              </a:spcBef>
              <a:buAutoNum type="arabicParenR" startAt="2"/>
              <a:tabLst>
                <a:tab pos="509905" algn="l"/>
              </a:tabLst>
            </a:pPr>
            <a:r>
              <a:rPr sz="3200" b="1" spc="-20" dirty="0">
                <a:solidFill>
                  <a:srgbClr val="001F5F"/>
                </a:solidFill>
                <a:latin typeface="Segoe UI"/>
                <a:cs typeface="Segoe UI"/>
              </a:rPr>
              <a:t>Усвоение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r>
              <a:rPr sz="32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чтения</a:t>
            </a:r>
            <a:endParaRPr sz="3200">
              <a:latin typeface="Segoe UI"/>
              <a:cs typeface="Segoe UI"/>
            </a:endParaRPr>
          </a:p>
          <a:p>
            <a:pPr marL="509270" indent="-497205">
              <a:lnSpc>
                <a:spcPct val="100000"/>
              </a:lnSpc>
              <a:spcBef>
                <a:spcPts val="620"/>
              </a:spcBef>
              <a:buAutoNum type="arabicParenR" startAt="2"/>
              <a:tabLst>
                <a:tab pos="509905" algn="l"/>
              </a:tabLst>
            </a:pPr>
            <a:r>
              <a:rPr sz="3200" b="1" spc="-20" dirty="0">
                <a:solidFill>
                  <a:srgbClr val="001F5F"/>
                </a:solidFill>
                <a:latin typeface="Segoe UI"/>
                <a:cs typeface="Segoe UI"/>
              </a:rPr>
              <a:t>Усвоение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r>
              <a:rPr sz="32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письма</a:t>
            </a:r>
            <a:endParaRPr sz="3200">
              <a:latin typeface="Segoe UI"/>
              <a:cs typeface="Segoe UI"/>
            </a:endParaRPr>
          </a:p>
          <a:p>
            <a:pPr marL="509270" indent="-497205">
              <a:lnSpc>
                <a:spcPct val="100000"/>
              </a:lnSpc>
              <a:spcBef>
                <a:spcPts val="615"/>
              </a:spcBef>
              <a:buAutoNum type="arabicParenR" startAt="2"/>
              <a:tabLst>
                <a:tab pos="509905" algn="l"/>
              </a:tabLst>
            </a:pPr>
            <a:r>
              <a:rPr sz="3200" b="1" spc="-20" dirty="0">
                <a:solidFill>
                  <a:srgbClr val="001F5F"/>
                </a:solidFill>
                <a:latin typeface="Segoe UI"/>
                <a:cs typeface="Segoe UI"/>
              </a:rPr>
              <a:t>Усвоение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r>
              <a:rPr sz="32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счета</a:t>
            </a:r>
            <a:endParaRPr sz="3200">
              <a:latin typeface="Segoe UI"/>
              <a:cs typeface="Segoe UI"/>
            </a:endParaRPr>
          </a:p>
          <a:p>
            <a:pPr marL="509270" indent="-497205">
              <a:lnSpc>
                <a:spcPct val="100000"/>
              </a:lnSpc>
              <a:spcBef>
                <a:spcPts val="615"/>
              </a:spcBef>
              <a:buAutoNum type="arabicParenR" startAt="2"/>
              <a:tabLst>
                <a:tab pos="509905" algn="l"/>
              </a:tabLst>
            </a:pP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Приобретение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практических</a:t>
            </a:r>
            <a:r>
              <a:rPr sz="3200" b="1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endParaRPr sz="3200">
              <a:latin typeface="Segoe UI"/>
              <a:cs typeface="Segoe UI"/>
            </a:endParaRPr>
          </a:p>
          <a:p>
            <a:pPr marL="655320" lvl="1" indent="-242570">
              <a:lnSpc>
                <a:spcPct val="100000"/>
              </a:lnSpc>
              <a:spcBef>
                <a:spcPts val="185"/>
              </a:spcBef>
              <a:buChar char="-"/>
              <a:tabLst>
                <a:tab pos="65595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Приобретение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базисных</a:t>
            </a:r>
            <a:r>
              <a:rPr sz="2800" b="1" spc="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endParaRPr sz="2800">
              <a:latin typeface="Segoe UI"/>
              <a:cs typeface="Segoe UI"/>
            </a:endParaRPr>
          </a:p>
          <a:p>
            <a:pPr marL="655320" lvl="1" indent="-242570">
              <a:lnSpc>
                <a:spcPct val="100000"/>
              </a:lnSpc>
              <a:spcBef>
                <a:spcPts val="155"/>
              </a:spcBef>
              <a:buChar char="-"/>
              <a:tabLst>
                <a:tab pos="655955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Приобретение комплексных</a:t>
            </a:r>
            <a:r>
              <a:rPr sz="28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навыков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6239662"/>
            <a:ext cx="307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6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7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525" y="664844"/>
            <a:ext cx="751713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/>
              <a:t>7) </a:t>
            </a:r>
            <a:r>
              <a:rPr sz="2800" spc="-10" dirty="0"/>
              <a:t>Базисные </a:t>
            </a:r>
            <a:r>
              <a:rPr sz="2800" spc="-5" dirty="0"/>
              <a:t>навыки при </a:t>
            </a:r>
            <a:r>
              <a:rPr sz="2800" spc="-10" dirty="0"/>
              <a:t>обучении, другие  </a:t>
            </a:r>
            <a:r>
              <a:rPr sz="2800" spc="-5" dirty="0"/>
              <a:t>уточненные и </a:t>
            </a:r>
            <a:r>
              <a:rPr sz="2800" dirty="0"/>
              <a:t>не</a:t>
            </a:r>
            <a:r>
              <a:rPr sz="2800" spc="20" dirty="0"/>
              <a:t> </a:t>
            </a:r>
            <a:r>
              <a:rPr sz="2800" spc="-10" dirty="0"/>
              <a:t>уточненные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476146"/>
            <a:ext cx="6055360" cy="533844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654810" indent="-434340">
              <a:lnSpc>
                <a:spcPct val="100000"/>
              </a:lnSpc>
              <a:spcBef>
                <a:spcPts val="760"/>
              </a:spcBef>
              <a:buAutoNum type="arabicParenR" startAt="8"/>
              <a:tabLst>
                <a:tab pos="1655445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Концентрация</a:t>
            </a:r>
            <a:r>
              <a:rPr sz="28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внимания</a:t>
            </a:r>
            <a:endParaRPr sz="2800">
              <a:latin typeface="Segoe UI"/>
              <a:cs typeface="Segoe UI"/>
            </a:endParaRPr>
          </a:p>
          <a:p>
            <a:pPr marL="1654810" indent="-434340">
              <a:lnSpc>
                <a:spcPct val="100000"/>
              </a:lnSpc>
              <a:spcBef>
                <a:spcPts val="665"/>
              </a:spcBef>
              <a:buAutoNum type="arabicParenR" startAt="8"/>
              <a:tabLst>
                <a:tab pos="1655445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Мышление</a:t>
            </a:r>
            <a:endParaRPr sz="2800">
              <a:latin typeface="Segoe UI"/>
              <a:cs typeface="Segoe UI"/>
            </a:endParaRPr>
          </a:p>
          <a:p>
            <a:pPr marL="1860550" indent="-640080">
              <a:lnSpc>
                <a:spcPct val="100000"/>
              </a:lnSpc>
              <a:spcBef>
                <a:spcPts val="660"/>
              </a:spcBef>
              <a:buAutoNum type="arabicParenR" startAt="8"/>
              <a:tabLst>
                <a:tab pos="186118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Чтение</a:t>
            </a:r>
            <a:endParaRPr sz="2800">
              <a:latin typeface="Segoe UI"/>
              <a:cs typeface="Segoe UI"/>
            </a:endParaRPr>
          </a:p>
          <a:p>
            <a:pPr marL="1861185" indent="-640715">
              <a:lnSpc>
                <a:spcPct val="100000"/>
              </a:lnSpc>
              <a:spcBef>
                <a:spcPts val="670"/>
              </a:spcBef>
              <a:buAutoNum type="arabicParenR" startAt="8"/>
              <a:tabLst>
                <a:tab pos="186182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Письмо</a:t>
            </a:r>
            <a:endParaRPr sz="2800">
              <a:latin typeface="Segoe UI"/>
              <a:cs typeface="Segoe UI"/>
            </a:endParaRPr>
          </a:p>
          <a:p>
            <a:pPr marL="1860550" indent="-640080">
              <a:lnSpc>
                <a:spcPct val="100000"/>
              </a:lnSpc>
              <a:spcBef>
                <a:spcPts val="665"/>
              </a:spcBef>
              <a:buAutoNum type="arabicParenR" startAt="8"/>
              <a:tabLst>
                <a:tab pos="1861185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Вычисление</a:t>
            </a:r>
            <a:endParaRPr sz="2800">
              <a:latin typeface="Segoe UI"/>
              <a:cs typeface="Segoe UI"/>
            </a:endParaRPr>
          </a:p>
          <a:p>
            <a:pPr marL="1860550" indent="-640080">
              <a:lnSpc>
                <a:spcPct val="100000"/>
              </a:lnSpc>
              <a:spcBef>
                <a:spcPts val="660"/>
              </a:spcBef>
              <a:buAutoNum type="arabicParenR" startAt="8"/>
              <a:tabLst>
                <a:tab pos="1861185" algn="l"/>
              </a:tabLst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Решение</a:t>
            </a:r>
            <a:r>
              <a:rPr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проблем</a:t>
            </a:r>
            <a:endParaRPr sz="2800">
              <a:latin typeface="Segoe UI"/>
              <a:cs typeface="Segoe UI"/>
            </a:endParaRPr>
          </a:p>
          <a:p>
            <a:pPr marL="1829435" indent="-208279">
              <a:lnSpc>
                <a:spcPct val="100000"/>
              </a:lnSpc>
              <a:spcBef>
                <a:spcPts val="220"/>
              </a:spcBef>
              <a:buChar char="-"/>
              <a:tabLst>
                <a:tab pos="1830070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Решение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простых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проблем</a:t>
            </a:r>
            <a:endParaRPr sz="2400">
              <a:latin typeface="Segoe UI"/>
              <a:cs typeface="Segoe UI"/>
            </a:endParaRPr>
          </a:p>
          <a:p>
            <a:pPr marL="1829435" indent="-208279">
              <a:lnSpc>
                <a:spcPct val="100000"/>
              </a:lnSpc>
              <a:spcBef>
                <a:spcPts val="215"/>
              </a:spcBef>
              <a:buChar char="-"/>
              <a:tabLst>
                <a:tab pos="1830070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Решение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сложных</a:t>
            </a:r>
            <a:r>
              <a:rPr sz="24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проблем</a:t>
            </a:r>
            <a:endParaRPr sz="2400">
              <a:latin typeface="Segoe UI"/>
              <a:cs typeface="Segoe UI"/>
            </a:endParaRPr>
          </a:p>
          <a:p>
            <a:pPr marL="1221105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14) Принятие</a:t>
            </a:r>
            <a:r>
              <a:rPr sz="2800" b="1" spc="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решений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15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3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4853" y="1787651"/>
            <a:ext cx="4977650" cy="403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70234" y="6516725"/>
            <a:ext cx="1217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274" y="550621"/>
            <a:ext cx="5955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15) Выполнение </a:t>
            </a:r>
            <a:r>
              <a:rPr sz="2800" spc="-15" dirty="0"/>
              <a:t>отдельных</a:t>
            </a:r>
            <a:r>
              <a:rPr sz="2800" spc="15" dirty="0"/>
              <a:t> </a:t>
            </a:r>
            <a:r>
              <a:rPr sz="2800" spc="-15" dirty="0"/>
              <a:t>задач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68274" y="977900"/>
            <a:ext cx="7644130" cy="44018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20395" indent="-207645">
              <a:lnSpc>
                <a:spcPct val="100000"/>
              </a:lnSpc>
              <a:spcBef>
                <a:spcPts val="315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простой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задачи</a:t>
            </a:r>
            <a:endParaRPr sz="2400">
              <a:latin typeface="Segoe UI"/>
              <a:cs typeface="Segoe UI"/>
            </a:endParaRPr>
          </a:p>
          <a:p>
            <a:pPr marL="620395" indent="-207645">
              <a:lnSpc>
                <a:spcPct val="100000"/>
              </a:lnSpc>
              <a:spcBef>
                <a:spcPts val="215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сложной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задачи</a:t>
            </a:r>
            <a:endParaRPr sz="2400">
              <a:latin typeface="Segoe UI"/>
              <a:cs typeface="Segoe UI"/>
            </a:endParaRPr>
          </a:p>
          <a:p>
            <a:pPr marL="620395" indent="-207645">
              <a:lnSpc>
                <a:spcPct val="100000"/>
              </a:lnSpc>
              <a:spcBef>
                <a:spcPts val="215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отдельных задач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самостоятельно</a:t>
            </a:r>
            <a:endParaRPr sz="2400">
              <a:latin typeface="Segoe UI"/>
              <a:cs typeface="Segoe UI"/>
            </a:endParaRPr>
          </a:p>
          <a:p>
            <a:pPr marL="413384">
              <a:lnSpc>
                <a:spcPct val="100000"/>
              </a:lnSpc>
              <a:spcBef>
                <a:spcPts val="204"/>
              </a:spcBef>
              <a:tabLst>
                <a:tab pos="756285" algn="l"/>
              </a:tabLst>
            </a:pP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-	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отдельных задач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группе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16) Выполнение многоплановых</a:t>
            </a:r>
            <a:r>
              <a:rPr sz="28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задач</a:t>
            </a:r>
            <a:endParaRPr sz="2800">
              <a:latin typeface="Segoe UI"/>
              <a:cs typeface="Segoe UI"/>
            </a:endParaRPr>
          </a:p>
          <a:p>
            <a:pPr marL="620395" indent="-207645">
              <a:lnSpc>
                <a:spcPct val="100000"/>
              </a:lnSpc>
              <a:spcBef>
                <a:spcPts val="220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многоплановых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задач</a:t>
            </a:r>
            <a:endParaRPr sz="2400">
              <a:latin typeface="Segoe UI"/>
              <a:cs typeface="Segoe UI"/>
            </a:endParaRPr>
          </a:p>
          <a:p>
            <a:pPr marL="620395" indent="-207645">
              <a:lnSpc>
                <a:spcPct val="100000"/>
              </a:lnSpc>
              <a:spcBef>
                <a:spcPts val="220"/>
              </a:spcBef>
              <a:buChar char="-"/>
              <a:tabLst>
                <a:tab pos="62103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Завершение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многоплановых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задач</a:t>
            </a:r>
            <a:endParaRPr sz="2400">
              <a:latin typeface="Segoe UI"/>
              <a:cs typeface="Segoe UI"/>
            </a:endParaRPr>
          </a:p>
          <a:p>
            <a:pPr marL="413384" marR="1699260">
              <a:lnSpc>
                <a:spcPts val="2590"/>
              </a:lnSpc>
              <a:spcBef>
                <a:spcPts val="530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многоплановых задач  самостоятельно</a:t>
            </a:r>
            <a:endParaRPr sz="2400">
              <a:latin typeface="Segoe UI"/>
              <a:cs typeface="Segoe UI"/>
            </a:endParaRPr>
          </a:p>
          <a:p>
            <a:pPr marL="620395" indent="-207645">
              <a:lnSpc>
                <a:spcPct val="100000"/>
              </a:lnSpc>
              <a:spcBef>
                <a:spcPts val="185"/>
              </a:spcBef>
              <a:buChar char="-"/>
              <a:tabLst>
                <a:tab pos="62103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Выполнение многоплановых задач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группе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1143" y="6464300"/>
            <a:ext cx="1068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МКФ,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73411" y="646143"/>
            <a:ext cx="1752600" cy="1675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2749" y="2441331"/>
            <a:ext cx="1909002" cy="2109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2604" y="3757395"/>
            <a:ext cx="2393899" cy="2139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6239662"/>
            <a:ext cx="307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5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6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363" y="448818"/>
            <a:ext cx="641096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5" dirty="0"/>
              <a:t>17) </a:t>
            </a:r>
            <a:r>
              <a:rPr sz="3200" spc="-5" dirty="0"/>
              <a:t>Выполнение </a:t>
            </a:r>
            <a:r>
              <a:rPr sz="3200" spc="-10" dirty="0"/>
              <a:t>повседневного  </a:t>
            </a:r>
            <a:r>
              <a:rPr sz="3200" spc="-5" dirty="0"/>
              <a:t>распорядка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0480" y="1375807"/>
            <a:ext cx="7424420" cy="17532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4635" indent="-242570">
              <a:lnSpc>
                <a:spcPct val="100000"/>
              </a:lnSpc>
              <a:spcBef>
                <a:spcPts val="270"/>
              </a:spcBef>
              <a:buChar char="-"/>
              <a:tabLst>
                <a:tab pos="25527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Организация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повседневного</a:t>
            </a:r>
            <a:r>
              <a:rPr sz="2800" b="1" spc="1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распорядка</a:t>
            </a:r>
            <a:endParaRPr sz="2800">
              <a:latin typeface="Segoe UI"/>
              <a:cs typeface="Segoe UI"/>
            </a:endParaRPr>
          </a:p>
          <a:p>
            <a:pPr marL="254635" indent="-242570">
              <a:lnSpc>
                <a:spcPct val="100000"/>
              </a:lnSpc>
              <a:spcBef>
                <a:spcPts val="170"/>
              </a:spcBef>
              <a:buChar char="-"/>
              <a:tabLst>
                <a:tab pos="2552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Исполнение повседневного</a:t>
            </a:r>
            <a:r>
              <a:rPr sz="28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распорядка</a:t>
            </a:r>
            <a:endParaRPr sz="2800">
              <a:latin typeface="Segoe UI"/>
              <a:cs typeface="Segoe UI"/>
            </a:endParaRPr>
          </a:p>
          <a:p>
            <a:pPr marL="469265" marR="938530" indent="-457200">
              <a:lnSpc>
                <a:spcPts val="3020"/>
              </a:lnSpc>
              <a:spcBef>
                <a:spcPts val="540"/>
              </a:spcBef>
              <a:tabLst>
                <a:tab pos="469265" algn="l"/>
              </a:tabLst>
            </a:pP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-	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Управление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уровнем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собственной  активности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628390"/>
            <a:ext cx="7326630" cy="31864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33070" marR="5080">
              <a:lnSpc>
                <a:spcPts val="3460"/>
              </a:lnSpc>
              <a:spcBef>
                <a:spcPts val="535"/>
              </a:spcBef>
              <a:buAutoNum type="arabicParenR" startAt="18"/>
              <a:tabLst>
                <a:tab pos="1163955" algn="l"/>
              </a:tabLst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Преодоление стресса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и других 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психологических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 нагрузок</a:t>
            </a:r>
            <a:endParaRPr sz="3200">
              <a:latin typeface="Segoe UI"/>
              <a:cs typeface="Segoe UI"/>
            </a:endParaRPr>
          </a:p>
          <a:p>
            <a:pPr marL="1076325" lvl="1" indent="-242570">
              <a:lnSpc>
                <a:spcPct val="100000"/>
              </a:lnSpc>
              <a:spcBef>
                <a:spcPts val="120"/>
              </a:spcBef>
              <a:buChar char="-"/>
              <a:tabLst>
                <a:tab pos="107696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Ответственность</a:t>
            </a:r>
            <a:endParaRPr sz="2800">
              <a:latin typeface="Segoe UI"/>
              <a:cs typeface="Segoe UI"/>
            </a:endParaRPr>
          </a:p>
          <a:p>
            <a:pPr marL="1076325" lvl="1" indent="-242570">
              <a:lnSpc>
                <a:spcPct val="100000"/>
              </a:lnSpc>
              <a:spcBef>
                <a:spcPts val="165"/>
              </a:spcBef>
              <a:buChar char="-"/>
              <a:tabLst>
                <a:tab pos="107696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Преодоление</a:t>
            </a:r>
            <a:r>
              <a:rPr sz="2800" b="1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стресса</a:t>
            </a:r>
            <a:endParaRPr sz="2800">
              <a:latin typeface="Segoe UI"/>
              <a:cs typeface="Segoe UI"/>
            </a:endParaRPr>
          </a:p>
          <a:p>
            <a:pPr marL="1076325" lvl="1" indent="-242570">
              <a:lnSpc>
                <a:spcPct val="100000"/>
              </a:lnSpc>
              <a:spcBef>
                <a:spcPts val="155"/>
              </a:spcBef>
              <a:buChar char="-"/>
              <a:tabLst>
                <a:tab pos="107696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Преодоление кризисных</a:t>
            </a:r>
            <a:r>
              <a:rPr sz="2800" b="1" spc="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ситуаций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3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1792" y="6473444"/>
            <a:ext cx="1218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64933" y="2664467"/>
            <a:ext cx="3517955" cy="3095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96" y="240283"/>
            <a:ext cx="10646410" cy="7397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0"/>
              </a:spcBef>
            </a:pPr>
            <a:r>
              <a:rPr sz="2600" dirty="0"/>
              <a:t>19) </a:t>
            </a:r>
            <a:r>
              <a:rPr sz="2600" spc="-5" dirty="0"/>
              <a:t>Восприятие </a:t>
            </a:r>
            <a:r>
              <a:rPr sz="2600" dirty="0"/>
              <a:t>сообщений на </a:t>
            </a:r>
            <a:r>
              <a:rPr sz="2600" spc="-15" dirty="0"/>
              <a:t>языке </a:t>
            </a:r>
            <a:r>
              <a:rPr sz="2600" dirty="0"/>
              <a:t>формальных символов при  общении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42696" y="952059"/>
            <a:ext cx="11276330" cy="49688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696595" indent="-684530">
              <a:lnSpc>
                <a:spcPct val="100000"/>
              </a:lnSpc>
              <a:spcBef>
                <a:spcPts val="484"/>
              </a:spcBef>
              <a:buAutoNum type="arabicParenR" startAt="20"/>
              <a:tabLst>
                <a:tab pos="696595" algn="l"/>
                <a:tab pos="697230" algn="l"/>
              </a:tabLst>
            </a:pP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Восприятие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письменных сообщений при</a:t>
            </a:r>
            <a:r>
              <a:rPr sz="26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общении</a:t>
            </a:r>
            <a:endParaRPr sz="2600">
              <a:latin typeface="Segoe UI"/>
              <a:cs typeface="Segoe UI"/>
            </a:endParaRPr>
          </a:p>
          <a:p>
            <a:pPr marL="606425" indent="-594360">
              <a:lnSpc>
                <a:spcPct val="100000"/>
              </a:lnSpc>
              <a:spcBef>
                <a:spcPts val="385"/>
              </a:spcBef>
              <a:buAutoNum type="arabicParenR" startAt="20"/>
              <a:tabLst>
                <a:tab pos="607060" algn="l"/>
              </a:tabLst>
            </a:pPr>
            <a:r>
              <a:rPr sz="2600" b="1" spc="-25" dirty="0">
                <a:solidFill>
                  <a:srgbClr val="001F5F"/>
                </a:solidFill>
                <a:latin typeface="Segoe UI"/>
                <a:cs typeface="Segoe UI"/>
              </a:rPr>
              <a:t>Речь</a:t>
            </a:r>
            <a:endParaRPr sz="2600">
              <a:latin typeface="Segoe UI"/>
              <a:cs typeface="Segoe UI"/>
            </a:endParaRPr>
          </a:p>
          <a:p>
            <a:pPr marL="606425" indent="-594360">
              <a:lnSpc>
                <a:spcPct val="100000"/>
              </a:lnSpc>
              <a:spcBef>
                <a:spcPts val="375"/>
              </a:spcBef>
              <a:buAutoNum type="arabicParenR" startAt="20"/>
              <a:tabLst>
                <a:tab pos="607060" algn="l"/>
              </a:tabLst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Составление и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изложение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сообщений в невербальной</a:t>
            </a:r>
            <a:r>
              <a:rPr sz="26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форме</a:t>
            </a:r>
            <a:endParaRPr sz="26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84"/>
              </a:spcBef>
              <a:buChar char="-"/>
              <a:tabLst>
                <a:tab pos="604520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Составление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изложение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сообщений посредством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языка</a:t>
            </a:r>
            <a:r>
              <a:rPr sz="2200" b="1" spc="1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тела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70"/>
              </a:spcBef>
              <a:buChar char="-"/>
              <a:tabLst>
                <a:tab pos="604520" algn="l"/>
              </a:tabLst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Составление 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изложение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сообщений посредством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знаков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200" b="1" spc="1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символов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80"/>
              </a:spcBef>
              <a:buChar char="-"/>
              <a:tabLst>
                <a:tab pos="604520" algn="l"/>
              </a:tabLst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Составление 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изложение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сообщений посредством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рисования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200" b="1" spc="1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фотографии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23)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Segoe UI"/>
                <a:cs typeface="Segoe UI"/>
              </a:rPr>
              <a:t>Разговор</a:t>
            </a:r>
            <a:endParaRPr sz="26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84"/>
              </a:spcBef>
              <a:buChar char="-"/>
              <a:tabLst>
                <a:tab pos="604520" algn="l"/>
              </a:tabLst>
            </a:pP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Начало</a:t>
            </a:r>
            <a:r>
              <a:rPr sz="2200" b="1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разговора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80"/>
              </a:spcBef>
              <a:buChar char="-"/>
              <a:tabLst>
                <a:tab pos="604520" algn="l"/>
              </a:tabLst>
            </a:pP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Поддержание</a:t>
            </a:r>
            <a:r>
              <a:rPr sz="2200" b="1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разговора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70"/>
              </a:spcBef>
              <a:buChar char="-"/>
              <a:tabLst>
                <a:tab pos="604520" algn="l"/>
              </a:tabLst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Завершение</a:t>
            </a:r>
            <a:r>
              <a:rPr sz="22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разговора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65"/>
              </a:spcBef>
              <a:buChar char="-"/>
              <a:tabLst>
                <a:tab pos="604520" algn="l"/>
              </a:tabLst>
            </a:pP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Разговор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одним</a:t>
            </a:r>
            <a:r>
              <a:rPr sz="22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человеком</a:t>
            </a:r>
            <a:endParaRPr sz="2200">
              <a:latin typeface="Segoe UI"/>
              <a:cs typeface="Segoe UI"/>
            </a:endParaRPr>
          </a:p>
          <a:p>
            <a:pPr marL="603885" indent="-191135">
              <a:lnSpc>
                <a:spcPct val="100000"/>
              </a:lnSpc>
              <a:spcBef>
                <a:spcPts val="484"/>
              </a:spcBef>
              <a:buChar char="-"/>
              <a:tabLst>
                <a:tab pos="604520" algn="l"/>
              </a:tabLst>
            </a:pP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Разговор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множеством</a:t>
            </a:r>
            <a:r>
              <a:rPr sz="22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людей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1825" y="6473444"/>
            <a:ext cx="1217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9191" y="3953533"/>
            <a:ext cx="1042863" cy="114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1077" y="4174235"/>
            <a:ext cx="1292133" cy="1093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4281" y="3600665"/>
            <a:ext cx="1180024" cy="1179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01374" y="4740993"/>
            <a:ext cx="1212933" cy="1270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5284" y="5443008"/>
            <a:ext cx="1189356" cy="1140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81720" y="5341620"/>
            <a:ext cx="1193529" cy="1140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6239662"/>
            <a:ext cx="307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8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9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1792" y="6473444"/>
            <a:ext cx="1217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1752" y="384047"/>
            <a:ext cx="4143760" cy="1363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0540" y="4453128"/>
            <a:ext cx="3738372" cy="179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01641" y="2016267"/>
            <a:ext cx="1904648" cy="1781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78" y="370459"/>
            <a:ext cx="3285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pc="5" dirty="0"/>
              <a:t>24</a:t>
            </a:r>
            <a:r>
              <a:rPr dirty="0"/>
              <a:t>)	Диск</a:t>
            </a:r>
            <a:r>
              <a:rPr spc="-25" dirty="0"/>
              <a:t>у</a:t>
            </a:r>
            <a:r>
              <a:rPr dirty="0"/>
              <a:t>ссия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378" y="934338"/>
            <a:ext cx="9925685" cy="469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0880" indent="-277495">
              <a:lnSpc>
                <a:spcPct val="100000"/>
              </a:lnSpc>
              <a:spcBef>
                <a:spcPts val="105"/>
              </a:spcBef>
              <a:buChar char="-"/>
              <a:tabLst>
                <a:tab pos="690880" algn="l"/>
              </a:tabLst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Дискуссия с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одним человеком</a:t>
            </a:r>
            <a:endParaRPr sz="3200">
              <a:latin typeface="Segoe UI"/>
              <a:cs typeface="Segoe UI"/>
            </a:endParaRPr>
          </a:p>
          <a:p>
            <a:pPr marL="690880" indent="-277495">
              <a:lnSpc>
                <a:spcPct val="100000"/>
              </a:lnSpc>
              <a:spcBef>
                <a:spcPts val="120"/>
              </a:spcBef>
              <a:buChar char="-"/>
              <a:tabLst>
                <a:tab pos="690880" algn="l"/>
              </a:tabLst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Дискуссия с </a:t>
            </a: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множеством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людей</a:t>
            </a:r>
            <a:endParaRPr sz="3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Segoe UI"/>
              <a:cs typeface="Segoe UI"/>
            </a:endParaRPr>
          </a:p>
          <a:p>
            <a:pPr marL="12700" marR="5080">
              <a:lnSpc>
                <a:spcPts val="3890"/>
              </a:lnSpc>
              <a:spcBef>
                <a:spcPts val="5"/>
              </a:spcBef>
              <a:buAutoNum type="arabicParenR" startAt="25"/>
              <a:tabLst>
                <a:tab pos="835025" algn="l"/>
              </a:tabLst>
            </a:pP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</a:t>
            </a:r>
            <a:r>
              <a:rPr sz="3600" b="1" dirty="0">
                <a:solidFill>
                  <a:srgbClr val="001F5F"/>
                </a:solidFill>
                <a:latin typeface="Segoe UI"/>
                <a:cs typeface="Segoe UI"/>
              </a:rPr>
              <a:t>средств связи и </a:t>
            </a:r>
            <a:r>
              <a:rPr sz="3600" b="1" spc="-10" dirty="0">
                <a:solidFill>
                  <a:srgbClr val="001F5F"/>
                </a:solidFill>
                <a:latin typeface="Segoe UI"/>
                <a:cs typeface="Segoe UI"/>
              </a:rPr>
              <a:t>техники  </a:t>
            </a:r>
            <a:r>
              <a:rPr sz="3600" b="1" spc="-5" dirty="0">
                <a:solidFill>
                  <a:srgbClr val="001F5F"/>
                </a:solidFill>
                <a:latin typeface="Segoe UI"/>
                <a:cs typeface="Segoe UI"/>
              </a:rPr>
              <a:t>общения</a:t>
            </a:r>
            <a:endParaRPr sz="3600">
              <a:latin typeface="Segoe UI"/>
              <a:cs typeface="Segoe UI"/>
            </a:endParaRPr>
          </a:p>
          <a:p>
            <a:pPr marL="698500" marR="763905" lvl="1">
              <a:lnSpc>
                <a:spcPts val="3460"/>
              </a:lnSpc>
              <a:spcBef>
                <a:spcPts val="495"/>
              </a:spcBef>
              <a:buChar char="-"/>
              <a:tabLst>
                <a:tab pos="975994" algn="l"/>
              </a:tabLst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телекоммуникационных 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устройств</a:t>
            </a:r>
            <a:endParaRPr sz="3200">
              <a:latin typeface="Segoe UI"/>
              <a:cs typeface="Segoe UI"/>
            </a:endParaRPr>
          </a:p>
          <a:p>
            <a:pPr marL="975360" lvl="1" indent="-277495">
              <a:lnSpc>
                <a:spcPct val="100000"/>
              </a:lnSpc>
              <a:spcBef>
                <a:spcPts val="70"/>
              </a:spcBef>
              <a:buChar char="-"/>
              <a:tabLst>
                <a:tab pos="975994" algn="l"/>
              </a:tabLst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пишущих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машин</a:t>
            </a:r>
            <a:endParaRPr sz="3200">
              <a:latin typeface="Segoe UI"/>
              <a:cs typeface="Segoe UI"/>
            </a:endParaRPr>
          </a:p>
          <a:p>
            <a:pPr marL="975360" lvl="1" indent="-277495">
              <a:lnSpc>
                <a:spcPct val="100000"/>
              </a:lnSpc>
              <a:spcBef>
                <a:spcPts val="120"/>
              </a:spcBef>
              <a:buChar char="-"/>
              <a:tabLst>
                <a:tab pos="975994" algn="l"/>
              </a:tabLst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техник</a:t>
            </a:r>
            <a:r>
              <a:rPr sz="3200" b="1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общения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475" y="6150661"/>
            <a:ext cx="307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5"/>
              </a:rPr>
              <a:t>www.icfillustration.com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6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40" y="0"/>
            <a:ext cx="5349240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spc="-5" dirty="0"/>
              <a:t>26) </a:t>
            </a:r>
            <a:r>
              <a:rPr sz="2800" spc="-10" dirty="0"/>
              <a:t>Базисные </a:t>
            </a:r>
            <a:r>
              <a:rPr sz="2800" dirty="0"/>
              <a:t>межличностные  </a:t>
            </a:r>
            <a:r>
              <a:rPr sz="2800" spc="-5" dirty="0"/>
              <a:t>взаимодействия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1340" y="697738"/>
            <a:ext cx="7913370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030" indent="-208279">
              <a:lnSpc>
                <a:spcPts val="2845"/>
              </a:lnSpc>
              <a:spcBef>
                <a:spcPts val="100"/>
              </a:spcBef>
              <a:buChar char="-"/>
              <a:tabLst>
                <a:tab pos="621665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Уважение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сердечность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отношениях</a:t>
            </a:r>
            <a:endParaRPr sz="2400">
              <a:latin typeface="Segoe UI"/>
              <a:cs typeface="Segoe UI"/>
            </a:endParaRPr>
          </a:p>
          <a:p>
            <a:pPr marL="621030" indent="-208279">
              <a:lnSpc>
                <a:spcPts val="2810"/>
              </a:lnSpc>
              <a:buChar char="-"/>
              <a:tabLst>
                <a:tab pos="62166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Положительное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восприятие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отношений</a:t>
            </a:r>
            <a:endParaRPr sz="2400">
              <a:latin typeface="Segoe UI"/>
              <a:cs typeface="Segoe UI"/>
            </a:endParaRPr>
          </a:p>
          <a:p>
            <a:pPr marL="621030" indent="-208279">
              <a:lnSpc>
                <a:spcPts val="2805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Проявление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терпимости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отношениях</a:t>
            </a:r>
            <a:endParaRPr sz="2400">
              <a:latin typeface="Segoe UI"/>
              <a:cs typeface="Segoe UI"/>
            </a:endParaRPr>
          </a:p>
          <a:p>
            <a:pPr marL="621030" indent="-208279">
              <a:lnSpc>
                <a:spcPts val="2805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Критика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отношениях</a:t>
            </a:r>
            <a:endParaRPr sz="2400">
              <a:latin typeface="Segoe UI"/>
              <a:cs typeface="Segoe UI"/>
            </a:endParaRPr>
          </a:p>
          <a:p>
            <a:pPr marL="621030" indent="-208279">
              <a:lnSpc>
                <a:spcPts val="2810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Намеки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отношениях</a:t>
            </a:r>
            <a:endParaRPr sz="2400">
              <a:latin typeface="Segoe UI"/>
              <a:cs typeface="Segoe UI"/>
            </a:endParaRPr>
          </a:p>
          <a:p>
            <a:pPr marL="621030" indent="-208279">
              <a:lnSpc>
                <a:spcPts val="2845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Физический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контакт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отношениях</a:t>
            </a:r>
            <a:endParaRPr sz="2400">
              <a:latin typeface="Segoe UI"/>
              <a:cs typeface="Segoe UI"/>
            </a:endParaRPr>
          </a:p>
          <a:p>
            <a:pPr marL="12700" marR="2607310">
              <a:lnSpc>
                <a:spcPts val="2690"/>
              </a:lnSpc>
              <a:spcBef>
                <a:spcPts val="965"/>
              </a:spcBef>
              <a:buAutoNum type="arabicParenR" startAt="27"/>
              <a:tabLst>
                <a:tab pos="65278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Сложные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межличностные 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взаимодействия</a:t>
            </a:r>
            <a:endParaRPr sz="2800">
              <a:latin typeface="Segoe UI"/>
              <a:cs typeface="Segoe UI"/>
            </a:endParaRPr>
          </a:p>
          <a:p>
            <a:pPr marL="621030" lvl="1" indent="-208279">
              <a:lnSpc>
                <a:spcPts val="2790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Формирование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отношений</a:t>
            </a:r>
            <a:endParaRPr sz="2400">
              <a:latin typeface="Segoe UI"/>
              <a:cs typeface="Segoe UI"/>
            </a:endParaRPr>
          </a:p>
          <a:p>
            <a:pPr marL="621030" lvl="1" indent="-208279">
              <a:lnSpc>
                <a:spcPts val="2805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Завершение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отношений</a:t>
            </a:r>
            <a:endParaRPr sz="2400">
              <a:latin typeface="Segoe UI"/>
              <a:cs typeface="Segoe UI"/>
            </a:endParaRPr>
          </a:p>
          <a:p>
            <a:pPr marL="621030" lvl="1" indent="-208279">
              <a:lnSpc>
                <a:spcPts val="2810"/>
              </a:lnSpc>
              <a:buChar char="-"/>
              <a:tabLst>
                <a:tab pos="621665" algn="l"/>
              </a:tabLst>
            </a:pP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Регуляция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поведения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время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взаимодействий</a:t>
            </a:r>
            <a:endParaRPr sz="2400">
              <a:latin typeface="Segoe UI"/>
              <a:cs typeface="Segoe UI"/>
            </a:endParaRPr>
          </a:p>
          <a:p>
            <a:pPr marL="413384" marR="78740" lvl="1">
              <a:lnSpc>
                <a:spcPts val="2300"/>
              </a:lnSpc>
              <a:spcBef>
                <a:spcPts val="525"/>
              </a:spcBef>
              <a:buChar char="-"/>
              <a:tabLst>
                <a:tab pos="62166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Взаимодействие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соответствии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социальными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нормами</a:t>
            </a:r>
            <a:endParaRPr sz="2400">
              <a:latin typeface="Segoe UI"/>
              <a:cs typeface="Segoe UI"/>
            </a:endParaRPr>
          </a:p>
          <a:p>
            <a:pPr marL="621030" lvl="1" indent="-208279">
              <a:lnSpc>
                <a:spcPts val="2820"/>
              </a:lnSpc>
              <a:buChar char="-"/>
              <a:tabLst>
                <a:tab pos="6216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Соблюдение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дистанции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5436" y="6516725"/>
            <a:ext cx="1217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7247" y="2206751"/>
            <a:ext cx="4859459" cy="1603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7247" y="376427"/>
            <a:ext cx="4859459" cy="1603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4088" y="5120640"/>
            <a:ext cx="6927891" cy="13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340" y="6239662"/>
            <a:ext cx="307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5"/>
              </a:rPr>
              <a:t>www.icfillustration.com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6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872" y="122301"/>
            <a:ext cx="5039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28) Отношения </a:t>
            </a:r>
            <a:r>
              <a:rPr sz="2000" dirty="0"/>
              <a:t>с </a:t>
            </a:r>
            <a:r>
              <a:rPr sz="2000" spc="-10" dirty="0"/>
              <a:t>незнакомыми</a:t>
            </a:r>
            <a:r>
              <a:rPr sz="2000" spc="-55" dirty="0"/>
              <a:t> </a:t>
            </a:r>
            <a:r>
              <a:rPr sz="2000" spc="-5" dirty="0"/>
              <a:t>людьми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26872" y="484594"/>
            <a:ext cx="6499860" cy="5922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67995" indent="-455930">
              <a:lnSpc>
                <a:spcPct val="100000"/>
              </a:lnSpc>
              <a:spcBef>
                <a:spcPts val="420"/>
              </a:spcBef>
              <a:buAutoNum type="arabicParenR" startAt="29"/>
              <a:tabLst>
                <a:tab pos="46863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Формальные</a:t>
            </a:r>
            <a:r>
              <a:rPr sz="20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2000">
              <a:latin typeface="Segoe UI"/>
              <a:cs typeface="Segoe UI"/>
            </a:endParaRPr>
          </a:p>
          <a:p>
            <a:pPr marL="568960" lvl="1" indent="-155575">
              <a:lnSpc>
                <a:spcPct val="100000"/>
              </a:lnSpc>
              <a:spcBef>
                <a:spcPts val="280"/>
              </a:spcBef>
              <a:buChar char="-"/>
              <a:tabLst>
                <a:tab pos="568960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подчиненными</a:t>
            </a:r>
            <a:endParaRPr sz="1800">
              <a:latin typeface="Segoe UI"/>
              <a:cs typeface="Segoe UI"/>
            </a:endParaRPr>
          </a:p>
          <a:p>
            <a:pPr marL="56896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568960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равными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положению</a:t>
            </a:r>
            <a:r>
              <a:rPr sz="18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индивидами</a:t>
            </a:r>
            <a:endParaRPr sz="1800">
              <a:latin typeface="Segoe UI"/>
              <a:cs typeface="Segoe UI"/>
            </a:endParaRPr>
          </a:p>
          <a:p>
            <a:pPr marL="467995" indent="-455930">
              <a:lnSpc>
                <a:spcPct val="100000"/>
              </a:lnSpc>
              <a:spcBef>
                <a:spcPts val="750"/>
              </a:spcBef>
              <a:buAutoNum type="arabicParenR" startAt="29"/>
              <a:tabLst>
                <a:tab pos="468630" algn="l"/>
              </a:tabLst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социальные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20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5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друзьями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8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согражданами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85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со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знакомыми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соседями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75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Неформальные 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равными</a:t>
            </a:r>
            <a:r>
              <a:rPr sz="18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индивидами</a:t>
            </a:r>
            <a:endParaRPr sz="1800">
              <a:latin typeface="Segoe UI"/>
              <a:cs typeface="Segoe UI"/>
            </a:endParaRPr>
          </a:p>
          <a:p>
            <a:pPr marL="467995" indent="-455930">
              <a:lnSpc>
                <a:spcPct val="100000"/>
              </a:lnSpc>
              <a:spcBef>
                <a:spcPts val="760"/>
              </a:spcBef>
              <a:buAutoNum type="arabicParenR" startAt="29"/>
              <a:tabLst>
                <a:tab pos="468630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Семейные</a:t>
            </a:r>
            <a:r>
              <a:rPr sz="20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20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85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r>
              <a:rPr sz="18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родители-дети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r>
              <a:rPr sz="18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дети-родители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детей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семье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75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дальними</a:t>
            </a:r>
            <a:r>
              <a:rPr sz="18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родственниками</a:t>
            </a:r>
            <a:endParaRPr sz="1800">
              <a:latin typeface="Segoe UI"/>
              <a:cs typeface="Segoe UI"/>
            </a:endParaRPr>
          </a:p>
          <a:p>
            <a:pPr marL="467995" indent="-455930">
              <a:lnSpc>
                <a:spcPct val="100000"/>
              </a:lnSpc>
              <a:spcBef>
                <a:spcPts val="760"/>
              </a:spcBef>
              <a:buAutoNum type="arabicParenR" startAt="29"/>
              <a:tabLst>
                <a:tab pos="468630" algn="l"/>
              </a:tabLst>
            </a:pP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Интимные</a:t>
            </a:r>
            <a:r>
              <a:rPr sz="20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20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85"/>
              </a:spcBef>
              <a:buChar char="-"/>
              <a:tabLst>
                <a:tab pos="625475" algn="l"/>
              </a:tabLst>
            </a:pP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Романтичные</a:t>
            </a: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Супружеские</a:t>
            </a:r>
            <a:r>
              <a:rPr sz="1800" b="1" spc="-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1800">
              <a:latin typeface="Segoe UI"/>
              <a:cs typeface="Segoe UI"/>
            </a:endParaRPr>
          </a:p>
          <a:p>
            <a:pPr marL="624840" lvl="1" indent="-155575">
              <a:lnSpc>
                <a:spcPct val="100000"/>
              </a:lnSpc>
              <a:spcBef>
                <a:spcPts val="290"/>
              </a:spcBef>
              <a:buChar char="-"/>
              <a:tabLst>
                <a:tab pos="625475" algn="l"/>
              </a:tabLst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Сексуальные</a:t>
            </a:r>
            <a:r>
              <a:rPr sz="18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отношения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74657" y="5678830"/>
            <a:ext cx="3074670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72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</a:t>
            </a:r>
            <a:r>
              <a:rPr sz="1800" spc="-15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</a:t>
            </a:r>
            <a:r>
              <a:rPr sz="1800" spc="-9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w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.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c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fi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l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  <a:hlinkClick r:id="rId2"/>
              </a:rPr>
              <a:t>lustration.com 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  <a:hlinkClick r:id="rId3"/>
              </a:rPr>
              <a:t>www.who.int/classifications/icf</a:t>
            </a:r>
            <a:endParaRPr sz="1800">
              <a:latin typeface="Segoe UI"/>
              <a:cs typeface="Segoe UI"/>
            </a:endParaRPr>
          </a:p>
          <a:p>
            <a:pPr marL="1719580">
              <a:lnSpc>
                <a:spcPct val="100000"/>
              </a:lnSpc>
              <a:spcBef>
                <a:spcPts val="1940"/>
              </a:spcBef>
            </a:pPr>
            <a:r>
              <a:rPr sz="1800" b="1" spc="-35" dirty="0">
                <a:solidFill>
                  <a:srgbClr val="001F5F"/>
                </a:solidFill>
                <a:latin typeface="Segoe UI"/>
                <a:cs typeface="Segoe UI"/>
              </a:rPr>
              <a:t>МКФ,</a:t>
            </a:r>
            <a:r>
              <a:rPr sz="18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2002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4273" y="1546860"/>
            <a:ext cx="4725495" cy="1563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2386" y="3451859"/>
            <a:ext cx="6258633" cy="1541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4911" y="126492"/>
            <a:ext cx="5657088" cy="1112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787" y="5158738"/>
            <a:ext cx="4916564" cy="1616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955" y="2376677"/>
            <a:ext cx="818070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34920" marR="5080" indent="-2522855">
              <a:lnSpc>
                <a:spcPts val="4750"/>
              </a:lnSpc>
              <a:spcBef>
                <a:spcPts val="705"/>
              </a:spcBef>
            </a:pPr>
            <a:r>
              <a:rPr sz="4400" spc="-5" dirty="0">
                <a:solidFill>
                  <a:srgbClr val="000000"/>
                </a:solidFill>
              </a:rPr>
              <a:t>Оценка </a:t>
            </a:r>
            <a:r>
              <a:rPr sz="4400" spc="-20" dirty="0">
                <a:solidFill>
                  <a:srgbClr val="000000"/>
                </a:solidFill>
              </a:rPr>
              <a:t>тяжести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когнитивных  </a:t>
            </a:r>
            <a:r>
              <a:rPr sz="4400" dirty="0">
                <a:solidFill>
                  <a:srgbClr val="000000"/>
                </a:solidFill>
              </a:rPr>
              <a:t>нарушений</a:t>
            </a:r>
            <a:endParaRPr sz="4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603" y="483234"/>
            <a:ext cx="9850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Когнитивные нарушения </a:t>
            </a:r>
            <a:r>
              <a:rPr dirty="0"/>
              <a:t>в </a:t>
            </a:r>
            <a:r>
              <a:rPr spc="-5" dirty="0"/>
              <a:t>«классическом»  </a:t>
            </a:r>
            <a:r>
              <a:rPr dirty="0"/>
              <a:t>делении – </a:t>
            </a:r>
            <a:r>
              <a:rPr spc="-20" dirty="0"/>
              <a:t>тяжелые, </a:t>
            </a:r>
            <a:r>
              <a:rPr dirty="0"/>
              <a:t>средние и</a:t>
            </a:r>
            <a:r>
              <a:rPr spc="-35" dirty="0"/>
              <a:t> </a:t>
            </a:r>
            <a:r>
              <a:rPr spc="-5" dirty="0"/>
              <a:t>легкие.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70963"/>
            <a:ext cx="3453129" cy="371729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645"/>
              </a:spcBef>
            </a:pPr>
            <a:r>
              <a:rPr sz="3600" b="1" spc="-50" dirty="0">
                <a:solidFill>
                  <a:srgbClr val="FF0000"/>
                </a:solidFill>
                <a:latin typeface="Segoe UI"/>
                <a:cs typeface="Segoe UI"/>
              </a:rPr>
              <a:t>Тяжелые</a:t>
            </a:r>
            <a:endParaRPr sz="36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Жалобы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родственников</a:t>
            </a:r>
            <a:endParaRPr sz="2400">
              <a:latin typeface="Segoe UI"/>
              <a:cs typeface="Segoe UI"/>
            </a:endParaRPr>
          </a:p>
          <a:p>
            <a:pPr marL="355600" marR="124079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Деменция  (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умств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ая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отсталость)</a:t>
            </a:r>
            <a:endParaRPr sz="2400">
              <a:latin typeface="Segoe UI"/>
              <a:cs typeface="Segoe UI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Снижение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МОСА,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ММSE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4745" y="1870963"/>
            <a:ext cx="3455670" cy="371729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645"/>
              </a:spcBef>
            </a:pPr>
            <a:r>
              <a:rPr sz="3600" b="1" spc="-5" dirty="0">
                <a:solidFill>
                  <a:srgbClr val="FF0000"/>
                </a:solidFill>
                <a:latin typeface="Segoe UI"/>
                <a:cs typeface="Segoe UI"/>
              </a:rPr>
              <a:t>Средние</a:t>
            </a:r>
            <a:endParaRPr sz="3600">
              <a:latin typeface="Segoe UI"/>
              <a:cs typeface="Segoe UI"/>
            </a:endParaRPr>
          </a:p>
          <a:p>
            <a:pPr marL="355600" marR="981075" indent="-3429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Жалобы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забы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ч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вос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ь</a:t>
            </a:r>
            <a:endParaRPr sz="2400">
              <a:latin typeface="Segoe UI"/>
              <a:cs typeface="Segoe UI"/>
            </a:endParaRPr>
          </a:p>
          <a:p>
            <a:pPr marL="355600" marR="124333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Деменция  (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умств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ая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отсталость)</a:t>
            </a:r>
            <a:endParaRPr sz="2400">
              <a:latin typeface="Segoe UI"/>
              <a:cs typeface="Segoe UI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Снижение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</a:t>
            </a:r>
            <a:r>
              <a:rPr sz="2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10" dirty="0">
                <a:solidFill>
                  <a:srgbClr val="001F5F"/>
                </a:solidFill>
                <a:latin typeface="Segoe UI"/>
                <a:cs typeface="Segoe UI"/>
              </a:rPr>
              <a:t>МОСА,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ММSE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9005" y="1870963"/>
            <a:ext cx="4812030" cy="483044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645"/>
              </a:spcBef>
            </a:pPr>
            <a:r>
              <a:rPr sz="3600" b="1" dirty="0">
                <a:solidFill>
                  <a:srgbClr val="FF0000"/>
                </a:solidFill>
                <a:latin typeface="Segoe UI"/>
                <a:cs typeface="Segoe UI"/>
              </a:rPr>
              <a:t>Легкие</a:t>
            </a:r>
            <a:endParaRPr sz="3600">
              <a:latin typeface="Segoe UI"/>
              <a:cs typeface="Segoe UI"/>
            </a:endParaRPr>
          </a:p>
          <a:p>
            <a:pPr marL="439420" indent="-42672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Жалоб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нет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Шкал,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доступных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врачам</a:t>
            </a:r>
            <a:r>
              <a:rPr sz="2400" b="1" spc="-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нет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Выявляются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случайно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Выявляются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психологами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Часто обратимы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endParaRPr sz="2400">
              <a:latin typeface="Segoe UI"/>
              <a:cs typeface="Segoe U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своевременной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адекватной 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терапии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Важно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лечить на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этой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стадии!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050" y="0"/>
            <a:ext cx="949325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3650"/>
              </a:lnSpc>
              <a:spcBef>
                <a:spcPts val="100"/>
              </a:spcBef>
            </a:pPr>
            <a:r>
              <a:rPr sz="3200" dirty="0"/>
              <a:t>Как </a:t>
            </a:r>
            <a:r>
              <a:rPr sz="3200" spc="-10" dirty="0"/>
              <a:t>проявляются когнитивные</a:t>
            </a:r>
            <a:r>
              <a:rPr sz="3200" dirty="0"/>
              <a:t> нарушения?</a:t>
            </a:r>
            <a:endParaRPr sz="3200"/>
          </a:p>
          <a:p>
            <a:pPr marL="12700" marR="5080" algn="ctr">
              <a:lnSpc>
                <a:spcPts val="3460"/>
              </a:lnSpc>
              <a:spcBef>
                <a:spcPts val="244"/>
              </a:spcBef>
            </a:pPr>
            <a:r>
              <a:rPr sz="3200" dirty="0"/>
              <a:t>Зависимость </a:t>
            </a:r>
            <a:r>
              <a:rPr sz="3200" spc="-5" dirty="0"/>
              <a:t>когнитивных функций </a:t>
            </a:r>
            <a:r>
              <a:rPr sz="3200" spc="-25" dirty="0"/>
              <a:t>от </a:t>
            </a:r>
            <a:r>
              <a:rPr sz="3200" dirty="0"/>
              <a:t>среды и  </a:t>
            </a:r>
            <a:r>
              <a:rPr sz="3200" spc="-5" dirty="0"/>
              <a:t>персональных </a:t>
            </a:r>
            <a:r>
              <a:rPr sz="3200" spc="-15" dirty="0"/>
              <a:t>факторов</a:t>
            </a:r>
            <a:r>
              <a:rPr sz="3200" spc="5" dirty="0"/>
              <a:t> </a:t>
            </a:r>
            <a:r>
              <a:rPr sz="3200" dirty="0"/>
              <a:t>пациента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82702" y="4060697"/>
            <a:ext cx="11300460" cy="1001394"/>
          </a:xfrm>
          <a:custGeom>
            <a:avLst/>
            <a:gdLst/>
            <a:ahLst/>
            <a:cxnLst/>
            <a:rect l="l" t="t" r="r" b="b"/>
            <a:pathLst>
              <a:path w="11300460" h="1001395">
                <a:moveTo>
                  <a:pt x="11300460" y="0"/>
                </a:moveTo>
                <a:lnTo>
                  <a:pt x="11299555" y="73976"/>
                </a:lnTo>
                <a:lnTo>
                  <a:pt x="11296928" y="144584"/>
                </a:lnTo>
                <a:lnTo>
                  <a:pt x="11292708" y="211048"/>
                </a:lnTo>
                <a:lnTo>
                  <a:pt x="11287022" y="272594"/>
                </a:lnTo>
                <a:lnTo>
                  <a:pt x="11280000" y="328447"/>
                </a:lnTo>
                <a:lnTo>
                  <a:pt x="11271770" y="377832"/>
                </a:lnTo>
                <a:lnTo>
                  <a:pt x="11262462" y="419975"/>
                </a:lnTo>
                <a:lnTo>
                  <a:pt x="11241126" y="479436"/>
                </a:lnTo>
                <a:lnTo>
                  <a:pt x="11217021" y="500633"/>
                </a:lnTo>
                <a:lnTo>
                  <a:pt x="5755640" y="500633"/>
                </a:lnTo>
                <a:lnTo>
                  <a:pt x="5743305" y="506062"/>
                </a:lnTo>
                <a:lnTo>
                  <a:pt x="5720456" y="547166"/>
                </a:lnTo>
                <a:lnTo>
                  <a:pt x="5700890" y="623435"/>
                </a:lnTo>
                <a:lnTo>
                  <a:pt x="5692660" y="672820"/>
                </a:lnTo>
                <a:lnTo>
                  <a:pt x="5685638" y="728673"/>
                </a:lnTo>
                <a:lnTo>
                  <a:pt x="5679952" y="790219"/>
                </a:lnTo>
                <a:lnTo>
                  <a:pt x="5675732" y="856683"/>
                </a:lnTo>
                <a:lnTo>
                  <a:pt x="5673105" y="927291"/>
                </a:lnTo>
                <a:lnTo>
                  <a:pt x="5672201" y="1001268"/>
                </a:lnTo>
                <a:lnTo>
                  <a:pt x="5671296" y="927291"/>
                </a:lnTo>
                <a:lnTo>
                  <a:pt x="5668669" y="856683"/>
                </a:lnTo>
                <a:lnTo>
                  <a:pt x="5664449" y="790219"/>
                </a:lnTo>
                <a:lnTo>
                  <a:pt x="5658763" y="728673"/>
                </a:lnTo>
                <a:lnTo>
                  <a:pt x="5651741" y="672820"/>
                </a:lnTo>
                <a:lnTo>
                  <a:pt x="5643511" y="623435"/>
                </a:lnTo>
                <a:lnTo>
                  <a:pt x="5634203" y="581292"/>
                </a:lnTo>
                <a:lnTo>
                  <a:pt x="5612867" y="521831"/>
                </a:lnTo>
                <a:lnTo>
                  <a:pt x="5588762" y="500633"/>
                </a:lnTo>
                <a:lnTo>
                  <a:pt x="83426" y="500633"/>
                </a:lnTo>
                <a:lnTo>
                  <a:pt x="71098" y="495205"/>
                </a:lnTo>
                <a:lnTo>
                  <a:pt x="48255" y="454101"/>
                </a:lnTo>
                <a:lnTo>
                  <a:pt x="28692" y="377832"/>
                </a:lnTo>
                <a:lnTo>
                  <a:pt x="20462" y="328447"/>
                </a:lnTo>
                <a:lnTo>
                  <a:pt x="13440" y="272594"/>
                </a:lnTo>
                <a:lnTo>
                  <a:pt x="7753" y="211048"/>
                </a:lnTo>
                <a:lnTo>
                  <a:pt x="3532" y="144584"/>
                </a:lnTo>
                <a:lnTo>
                  <a:pt x="904" y="73976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184" y="1469883"/>
            <a:ext cx="10840085" cy="5288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48335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6489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покое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(дома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привычной</a:t>
            </a:r>
            <a:r>
              <a:rPr sz="2800" b="1" spc="1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обстановке),</a:t>
            </a:r>
            <a:endParaRPr sz="2800">
              <a:latin typeface="Segoe UI"/>
              <a:cs typeface="Segoe UI"/>
            </a:endParaRPr>
          </a:p>
          <a:p>
            <a:pPr marL="648335" marR="2362200" indent="-228600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6489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ситуации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привычной нагрузки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(общение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родственниками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800" b="1" spc="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знакомыми),</a:t>
            </a:r>
            <a:endParaRPr sz="2800">
              <a:latin typeface="Segoe UI"/>
              <a:cs typeface="Segoe UI"/>
            </a:endParaRPr>
          </a:p>
          <a:p>
            <a:pPr marL="648335" marR="652145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6489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ситуации новой нагрузки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(общение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 не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знакомыми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людьми),</a:t>
            </a:r>
            <a:endParaRPr sz="2800">
              <a:latin typeface="Segoe UI"/>
              <a:cs typeface="Segoe UI"/>
            </a:endParaRPr>
          </a:p>
          <a:p>
            <a:pPr marL="648335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64897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не привычной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ситуации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(в новом</a:t>
            </a:r>
            <a:r>
              <a:rPr sz="2800" b="1" spc="1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месте),</a:t>
            </a:r>
            <a:endParaRPr sz="2800">
              <a:latin typeface="Segoe UI"/>
              <a:cs typeface="Segoe UI"/>
            </a:endParaRPr>
          </a:p>
          <a:p>
            <a:pPr marL="648335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64897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(например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ситуации</a:t>
            </a:r>
            <a:r>
              <a:rPr sz="2800" b="1" spc="1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конфликта).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Два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главных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вопроса:</a:t>
            </a:r>
            <a:endParaRPr sz="2400">
              <a:latin typeface="Segoe UI"/>
              <a:cs typeface="Segoe UI"/>
            </a:endParaRPr>
          </a:p>
          <a:p>
            <a:pPr marL="299085" marR="147002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нагрузка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является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привычной или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новой?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нагрузки по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качеству.</a:t>
            </a:r>
            <a:endParaRPr sz="2400">
              <a:latin typeface="Segoe UI"/>
              <a:cs typeface="Segoe U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Насколько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хватает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функций перенести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такой 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объем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нагрузки?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Характеристика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нагрузки по</a:t>
            </a:r>
            <a:r>
              <a:rPr sz="24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количеству.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2078558"/>
            <a:ext cx="10754995" cy="396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0" indent="-7181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Все время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 тревожусь.</a:t>
            </a:r>
            <a:endParaRPr sz="2400">
              <a:latin typeface="Segoe UI"/>
              <a:cs typeface="Segoe UI"/>
            </a:endParaRPr>
          </a:p>
          <a:p>
            <a:pPr marL="730250" marR="489584" indent="-718185">
              <a:lnSpc>
                <a:spcPts val="2590"/>
              </a:lnSpc>
              <a:spcBef>
                <a:spcPts val="2035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Рассеянность.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Забываю,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обещал.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Забываю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зайти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магазин.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Забываю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отправить</a:t>
            </a:r>
            <a:r>
              <a:rPr sz="24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письмо.</a:t>
            </a:r>
            <a:endParaRPr sz="24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1685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могу найти вещи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или папку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рабочем столе</a:t>
            </a:r>
            <a:r>
              <a:rPr sz="2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компьютера.</a:t>
            </a:r>
            <a:endParaRPr sz="2400">
              <a:latin typeface="Segoe UI"/>
              <a:cs typeface="Segoe UI"/>
            </a:endParaRPr>
          </a:p>
          <a:p>
            <a:pPr marL="730250" marR="5080" indent="-718185">
              <a:lnSpc>
                <a:spcPts val="2590"/>
              </a:lnSpc>
              <a:spcBef>
                <a:spcPts val="2039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могу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спланировать сложный маршрут, (злюсь,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раздражаюсь)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успеть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забрать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ребенка, заехать за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справкой,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заехать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400" b="1" spc="-1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магазин.</a:t>
            </a:r>
            <a:endParaRPr sz="24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1670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два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читаю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текст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не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понимаю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чем</a:t>
            </a:r>
            <a:r>
              <a:rPr sz="24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это.</a:t>
            </a:r>
            <a:endParaRPr sz="24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1720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могу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сложить тройку</a:t>
            </a:r>
            <a:r>
              <a:rPr sz="2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чисел…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77465" marR="5080" indent="-243459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Легкие </a:t>
            </a:r>
            <a:r>
              <a:rPr sz="4400" spc="-10" dirty="0"/>
              <a:t>когнитивные </a:t>
            </a:r>
            <a:r>
              <a:rPr sz="4400" spc="-5" dirty="0"/>
              <a:t>нарушения</a:t>
            </a:r>
            <a:r>
              <a:rPr sz="4400" spc="-135" dirty="0"/>
              <a:t> </a:t>
            </a:r>
            <a:r>
              <a:rPr sz="4400" dirty="0"/>
              <a:t>в  жизни</a:t>
            </a:r>
            <a:r>
              <a:rPr sz="4400" spc="-35" dirty="0"/>
              <a:t> </a:t>
            </a:r>
            <a:r>
              <a:rPr sz="4400" dirty="0"/>
              <a:t>пациента</a:t>
            </a:r>
            <a:endParaRPr sz="4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3852" y="921258"/>
            <a:ext cx="8869045" cy="53117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33845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Segoe UI"/>
                <a:cs typeface="Segoe UI"/>
              </a:rPr>
              <a:t>Легкие </a:t>
            </a:r>
            <a:r>
              <a:rPr sz="2800" b="1" spc="-15" dirty="0">
                <a:solidFill>
                  <a:srgbClr val="FF0000"/>
                </a:solidFill>
                <a:latin typeface="Segoe UI"/>
                <a:cs typeface="Segoe UI"/>
              </a:rPr>
              <a:t>когнитивные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будут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связаны  со стрессом –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индуцированы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стрессом</a:t>
            </a:r>
            <a:r>
              <a:rPr sz="2800" b="1" spc="1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2800">
              <a:latin typeface="Segoe UI"/>
              <a:cs typeface="Segoe UI"/>
            </a:endParaRPr>
          </a:p>
          <a:p>
            <a:pPr marL="241300">
              <a:lnSpc>
                <a:spcPts val="271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приводят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2800" b="1" spc="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стрессу.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ts val="3025"/>
              </a:lnSpc>
              <a:spcBef>
                <a:spcPts val="1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Раздражительность,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</a:t>
            </a:r>
            <a:r>
              <a:rPr sz="28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продуктивной</a:t>
            </a:r>
            <a:endParaRPr sz="2800">
              <a:latin typeface="Segoe UI"/>
              <a:cs typeface="Segoe UI"/>
            </a:endParaRPr>
          </a:p>
          <a:p>
            <a:pPr marL="241300" marR="484505">
              <a:lnSpc>
                <a:spcPts val="2690"/>
              </a:lnSpc>
              <a:spcBef>
                <a:spcPts val="315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коммуникации, конфликтность, обиды,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смена  настроения,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снижение</a:t>
            </a:r>
            <a:r>
              <a:rPr sz="2800" b="1" spc="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настроение,</a:t>
            </a:r>
            <a:endParaRPr sz="2800">
              <a:latin typeface="Segoe UI"/>
              <a:cs typeface="Segoe UI"/>
            </a:endParaRPr>
          </a:p>
          <a:p>
            <a:pPr marL="241300">
              <a:lnSpc>
                <a:spcPts val="2710"/>
              </a:lnSpc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депрессивность.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ts val="3025"/>
              </a:lnSpc>
              <a:spcBef>
                <a:spcPts val="1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Депрессивное расстройство,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800" b="1" spc="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случае</a:t>
            </a:r>
            <a:endParaRPr sz="2800">
              <a:latin typeface="Segoe UI"/>
              <a:cs typeface="Segoe UI"/>
            </a:endParaRPr>
          </a:p>
          <a:p>
            <a:pPr marL="241300" marR="449580">
              <a:lnSpc>
                <a:spcPts val="2690"/>
              </a:lnSpc>
              <a:spcBef>
                <a:spcPts val="315"/>
              </a:spcBef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существенного нарушения жизненной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рутины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(переезд,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развод, замужество,</a:t>
            </a:r>
            <a:r>
              <a:rPr sz="2800" b="1" spc="1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рождение</a:t>
            </a:r>
            <a:endParaRPr sz="2800">
              <a:latin typeface="Segoe UI"/>
              <a:cs typeface="Segoe UI"/>
            </a:endParaRPr>
          </a:p>
          <a:p>
            <a:pPr marL="241300" marR="5080">
              <a:lnSpc>
                <a:spcPct val="80000"/>
              </a:lnSpc>
              <a:spcBef>
                <a:spcPts val="2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ребенка, увольнение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работы,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выход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 пенсию  и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т.п.)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Возраст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пациентов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30</a:t>
            </a:r>
            <a:r>
              <a:rPr sz="2800" b="1" spc="1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до…</a:t>
            </a:r>
            <a:endParaRPr sz="28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4923" y="861060"/>
            <a:ext cx="1903095" cy="5181600"/>
            <a:chOff x="534923" y="861060"/>
            <a:chExt cx="1903095" cy="5181600"/>
          </a:xfrm>
        </p:grpSpPr>
        <p:sp>
          <p:nvSpPr>
            <p:cNvPr id="4" name="object 4"/>
            <p:cNvSpPr/>
            <p:nvPr/>
          </p:nvSpPr>
          <p:spPr>
            <a:xfrm>
              <a:off x="1325118" y="867156"/>
              <a:ext cx="1106805" cy="2490470"/>
            </a:xfrm>
            <a:custGeom>
              <a:avLst/>
              <a:gdLst/>
              <a:ahLst/>
              <a:cxnLst/>
              <a:rect l="l" t="t" r="r" b="b"/>
              <a:pathLst>
                <a:path w="1106805" h="2490470">
                  <a:moveTo>
                    <a:pt x="299719" y="0"/>
                  </a:moveTo>
                  <a:lnTo>
                    <a:pt x="0" y="0"/>
                  </a:lnTo>
                  <a:lnTo>
                    <a:pt x="20369" y="1113"/>
                  </a:lnTo>
                  <a:lnTo>
                    <a:pt x="40607" y="4434"/>
                  </a:lnTo>
                  <a:lnTo>
                    <a:pt x="80654" y="17583"/>
                  </a:lnTo>
                  <a:lnTo>
                    <a:pt x="120066" y="39215"/>
                  </a:lnTo>
                  <a:lnTo>
                    <a:pt x="158765" y="69096"/>
                  </a:lnTo>
                  <a:lnTo>
                    <a:pt x="196676" y="106995"/>
                  </a:lnTo>
                  <a:lnTo>
                    <a:pt x="233723" y="152679"/>
                  </a:lnTo>
                  <a:lnTo>
                    <a:pt x="269830" y="205916"/>
                  </a:lnTo>
                  <a:lnTo>
                    <a:pt x="304922" y="266474"/>
                  </a:lnTo>
                  <a:lnTo>
                    <a:pt x="338921" y="334119"/>
                  </a:lnTo>
                  <a:lnTo>
                    <a:pt x="355488" y="370528"/>
                  </a:lnTo>
                  <a:lnTo>
                    <a:pt x="371753" y="408621"/>
                  </a:lnTo>
                  <a:lnTo>
                    <a:pt x="387707" y="448370"/>
                  </a:lnTo>
                  <a:lnTo>
                    <a:pt x="403341" y="489746"/>
                  </a:lnTo>
                  <a:lnTo>
                    <a:pt x="418645" y="532720"/>
                  </a:lnTo>
                  <a:lnTo>
                    <a:pt x="433609" y="577262"/>
                  </a:lnTo>
                  <a:lnTo>
                    <a:pt x="448225" y="623344"/>
                  </a:lnTo>
                  <a:lnTo>
                    <a:pt x="462482" y="670937"/>
                  </a:lnTo>
                  <a:lnTo>
                    <a:pt x="476371" y="720012"/>
                  </a:lnTo>
                  <a:lnTo>
                    <a:pt x="489883" y="770539"/>
                  </a:lnTo>
                  <a:lnTo>
                    <a:pt x="503008" y="822489"/>
                  </a:lnTo>
                  <a:lnTo>
                    <a:pt x="515736" y="875834"/>
                  </a:lnTo>
                  <a:lnTo>
                    <a:pt x="528059" y="930545"/>
                  </a:lnTo>
                  <a:lnTo>
                    <a:pt x="539966" y="986592"/>
                  </a:lnTo>
                  <a:lnTo>
                    <a:pt x="551448" y="1043946"/>
                  </a:lnTo>
                  <a:lnTo>
                    <a:pt x="562496" y="1102579"/>
                  </a:lnTo>
                  <a:lnTo>
                    <a:pt x="573100" y="1162461"/>
                  </a:lnTo>
                  <a:lnTo>
                    <a:pt x="583251" y="1223563"/>
                  </a:lnTo>
                  <a:lnTo>
                    <a:pt x="592939" y="1285857"/>
                  </a:lnTo>
                  <a:lnTo>
                    <a:pt x="602154" y="1349312"/>
                  </a:lnTo>
                  <a:lnTo>
                    <a:pt x="610888" y="1413901"/>
                  </a:lnTo>
                  <a:lnTo>
                    <a:pt x="619130" y="1479594"/>
                  </a:lnTo>
                  <a:lnTo>
                    <a:pt x="626872" y="1546361"/>
                  </a:lnTo>
                  <a:lnTo>
                    <a:pt x="634103" y="1614175"/>
                  </a:lnTo>
                  <a:lnTo>
                    <a:pt x="640814" y="1683006"/>
                  </a:lnTo>
                  <a:lnTo>
                    <a:pt x="646996" y="1752825"/>
                  </a:lnTo>
                  <a:lnTo>
                    <a:pt x="652640" y="1823602"/>
                  </a:lnTo>
                  <a:lnTo>
                    <a:pt x="657735" y="1895309"/>
                  </a:lnTo>
                  <a:lnTo>
                    <a:pt x="662272" y="1967918"/>
                  </a:lnTo>
                  <a:lnTo>
                    <a:pt x="666242" y="2041398"/>
                  </a:lnTo>
                  <a:lnTo>
                    <a:pt x="525399" y="2041398"/>
                  </a:lnTo>
                  <a:lnTo>
                    <a:pt x="827151" y="2490216"/>
                  </a:lnTo>
                  <a:lnTo>
                    <a:pt x="1106805" y="2041398"/>
                  </a:lnTo>
                  <a:lnTo>
                    <a:pt x="965962" y="2041398"/>
                  </a:lnTo>
                  <a:lnTo>
                    <a:pt x="961992" y="1967918"/>
                  </a:lnTo>
                  <a:lnTo>
                    <a:pt x="957455" y="1895309"/>
                  </a:lnTo>
                  <a:lnTo>
                    <a:pt x="952360" y="1823602"/>
                  </a:lnTo>
                  <a:lnTo>
                    <a:pt x="946716" y="1752825"/>
                  </a:lnTo>
                  <a:lnTo>
                    <a:pt x="940534" y="1683006"/>
                  </a:lnTo>
                  <a:lnTo>
                    <a:pt x="933823" y="1614175"/>
                  </a:lnTo>
                  <a:lnTo>
                    <a:pt x="926592" y="1546361"/>
                  </a:lnTo>
                  <a:lnTo>
                    <a:pt x="918850" y="1479594"/>
                  </a:lnTo>
                  <a:lnTo>
                    <a:pt x="910608" y="1413901"/>
                  </a:lnTo>
                  <a:lnTo>
                    <a:pt x="901874" y="1349312"/>
                  </a:lnTo>
                  <a:lnTo>
                    <a:pt x="892659" y="1285857"/>
                  </a:lnTo>
                  <a:lnTo>
                    <a:pt x="882971" y="1223563"/>
                  </a:lnTo>
                  <a:lnTo>
                    <a:pt x="872820" y="1162461"/>
                  </a:lnTo>
                  <a:lnTo>
                    <a:pt x="862216" y="1102579"/>
                  </a:lnTo>
                  <a:lnTo>
                    <a:pt x="851168" y="1043946"/>
                  </a:lnTo>
                  <a:lnTo>
                    <a:pt x="839686" y="986592"/>
                  </a:lnTo>
                  <a:lnTo>
                    <a:pt x="827779" y="930545"/>
                  </a:lnTo>
                  <a:lnTo>
                    <a:pt x="815456" y="875834"/>
                  </a:lnTo>
                  <a:lnTo>
                    <a:pt x="802728" y="822489"/>
                  </a:lnTo>
                  <a:lnTo>
                    <a:pt x="789603" y="770539"/>
                  </a:lnTo>
                  <a:lnTo>
                    <a:pt x="776091" y="720012"/>
                  </a:lnTo>
                  <a:lnTo>
                    <a:pt x="762202" y="670937"/>
                  </a:lnTo>
                  <a:lnTo>
                    <a:pt x="747945" y="623344"/>
                  </a:lnTo>
                  <a:lnTo>
                    <a:pt x="733329" y="577262"/>
                  </a:lnTo>
                  <a:lnTo>
                    <a:pt x="718365" y="532720"/>
                  </a:lnTo>
                  <a:lnTo>
                    <a:pt x="703061" y="489746"/>
                  </a:lnTo>
                  <a:lnTo>
                    <a:pt x="687427" y="448370"/>
                  </a:lnTo>
                  <a:lnTo>
                    <a:pt x="671473" y="408621"/>
                  </a:lnTo>
                  <a:lnTo>
                    <a:pt x="655208" y="370528"/>
                  </a:lnTo>
                  <a:lnTo>
                    <a:pt x="638641" y="334119"/>
                  </a:lnTo>
                  <a:lnTo>
                    <a:pt x="621783" y="299425"/>
                  </a:lnTo>
                  <a:lnTo>
                    <a:pt x="587228" y="235294"/>
                  </a:lnTo>
                  <a:lnTo>
                    <a:pt x="551619" y="178368"/>
                  </a:lnTo>
                  <a:lnTo>
                    <a:pt x="515032" y="128879"/>
                  </a:lnTo>
                  <a:lnTo>
                    <a:pt x="477544" y="87058"/>
                  </a:lnTo>
                  <a:lnTo>
                    <a:pt x="439229" y="53139"/>
                  </a:lnTo>
                  <a:lnTo>
                    <a:pt x="400164" y="27353"/>
                  </a:lnTo>
                  <a:lnTo>
                    <a:pt x="360425" y="9934"/>
                  </a:lnTo>
                  <a:lnTo>
                    <a:pt x="320089" y="1113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699" y="867156"/>
              <a:ext cx="827405" cy="2490470"/>
            </a:xfrm>
            <a:custGeom>
              <a:avLst/>
              <a:gdLst/>
              <a:ahLst/>
              <a:cxnLst/>
              <a:rect l="l" t="t" r="r" b="b"/>
              <a:pathLst>
                <a:path w="827405" h="2490470">
                  <a:moveTo>
                    <a:pt x="677418" y="0"/>
                  </a:moveTo>
                  <a:lnTo>
                    <a:pt x="638305" y="4081"/>
                  </a:lnTo>
                  <a:lnTo>
                    <a:pt x="599776" y="16176"/>
                  </a:lnTo>
                  <a:lnTo>
                    <a:pt x="561891" y="36064"/>
                  </a:lnTo>
                  <a:lnTo>
                    <a:pt x="524710" y="63524"/>
                  </a:lnTo>
                  <a:lnTo>
                    <a:pt x="488295" y="98334"/>
                  </a:lnTo>
                  <a:lnTo>
                    <a:pt x="452703" y="140271"/>
                  </a:lnTo>
                  <a:lnTo>
                    <a:pt x="417997" y="189116"/>
                  </a:lnTo>
                  <a:lnTo>
                    <a:pt x="384237" y="244647"/>
                  </a:lnTo>
                  <a:lnTo>
                    <a:pt x="351481" y="306641"/>
                  </a:lnTo>
                  <a:lnTo>
                    <a:pt x="319792" y="374877"/>
                  </a:lnTo>
                  <a:lnTo>
                    <a:pt x="304366" y="411267"/>
                  </a:lnTo>
                  <a:lnTo>
                    <a:pt x="289228" y="449135"/>
                  </a:lnTo>
                  <a:lnTo>
                    <a:pt x="274387" y="488452"/>
                  </a:lnTo>
                  <a:lnTo>
                    <a:pt x="259851" y="529192"/>
                  </a:lnTo>
                  <a:lnTo>
                    <a:pt x="245626" y="571326"/>
                  </a:lnTo>
                  <a:lnTo>
                    <a:pt x="231720" y="614826"/>
                  </a:lnTo>
                  <a:lnTo>
                    <a:pt x="218140" y="659666"/>
                  </a:lnTo>
                  <a:lnTo>
                    <a:pt x="204895" y="705818"/>
                  </a:lnTo>
                  <a:lnTo>
                    <a:pt x="191992" y="753253"/>
                  </a:lnTo>
                  <a:lnTo>
                    <a:pt x="179438" y="801944"/>
                  </a:lnTo>
                  <a:lnTo>
                    <a:pt x="167240" y="851863"/>
                  </a:lnTo>
                  <a:lnTo>
                    <a:pt x="155407" y="902983"/>
                  </a:lnTo>
                  <a:lnTo>
                    <a:pt x="143946" y="955276"/>
                  </a:lnTo>
                  <a:lnTo>
                    <a:pt x="132864" y="1008715"/>
                  </a:lnTo>
                  <a:lnTo>
                    <a:pt x="122169" y="1063270"/>
                  </a:lnTo>
                  <a:lnTo>
                    <a:pt x="111869" y="1118916"/>
                  </a:lnTo>
                  <a:lnTo>
                    <a:pt x="101970" y="1175624"/>
                  </a:lnTo>
                  <a:lnTo>
                    <a:pt x="92481" y="1233367"/>
                  </a:lnTo>
                  <a:lnTo>
                    <a:pt x="83409" y="1292117"/>
                  </a:lnTo>
                  <a:lnTo>
                    <a:pt x="74761" y="1351845"/>
                  </a:lnTo>
                  <a:lnTo>
                    <a:pt x="66546" y="1412525"/>
                  </a:lnTo>
                  <a:lnTo>
                    <a:pt x="58770" y="1474129"/>
                  </a:lnTo>
                  <a:lnTo>
                    <a:pt x="51441" y="1536629"/>
                  </a:lnTo>
                  <a:lnTo>
                    <a:pt x="44566" y="1599998"/>
                  </a:lnTo>
                  <a:lnTo>
                    <a:pt x="38154" y="1664207"/>
                  </a:lnTo>
                  <a:lnTo>
                    <a:pt x="32212" y="1729229"/>
                  </a:lnTo>
                  <a:lnTo>
                    <a:pt x="26747" y="1795037"/>
                  </a:lnTo>
                  <a:lnTo>
                    <a:pt x="21767" y="1861602"/>
                  </a:lnTo>
                  <a:lnTo>
                    <a:pt x="17278" y="1928897"/>
                  </a:lnTo>
                  <a:lnTo>
                    <a:pt x="13290" y="1996895"/>
                  </a:lnTo>
                  <a:lnTo>
                    <a:pt x="9809" y="2065567"/>
                  </a:lnTo>
                  <a:lnTo>
                    <a:pt x="6843" y="2134886"/>
                  </a:lnTo>
                  <a:lnTo>
                    <a:pt x="4400" y="2204824"/>
                  </a:lnTo>
                  <a:lnTo>
                    <a:pt x="2486" y="2275354"/>
                  </a:lnTo>
                  <a:lnTo>
                    <a:pt x="1110" y="2346447"/>
                  </a:lnTo>
                  <a:lnTo>
                    <a:pt x="278" y="2418077"/>
                  </a:lnTo>
                  <a:lnTo>
                    <a:pt x="0" y="2490216"/>
                  </a:lnTo>
                  <a:lnTo>
                    <a:pt x="299719" y="2490216"/>
                  </a:lnTo>
                  <a:lnTo>
                    <a:pt x="299971" y="2421983"/>
                  </a:lnTo>
                  <a:lnTo>
                    <a:pt x="300722" y="2354135"/>
                  </a:lnTo>
                  <a:lnTo>
                    <a:pt x="301966" y="2286698"/>
                  </a:lnTo>
                  <a:lnTo>
                    <a:pt x="303698" y="2219700"/>
                  </a:lnTo>
                  <a:lnTo>
                    <a:pt x="305912" y="2153166"/>
                  </a:lnTo>
                  <a:lnTo>
                    <a:pt x="308602" y="2087125"/>
                  </a:lnTo>
                  <a:lnTo>
                    <a:pt x="311761" y="2021603"/>
                  </a:lnTo>
                  <a:lnTo>
                    <a:pt x="315385" y="1956628"/>
                  </a:lnTo>
                  <a:lnTo>
                    <a:pt x="319467" y="1892225"/>
                  </a:lnTo>
                  <a:lnTo>
                    <a:pt x="324002" y="1828422"/>
                  </a:lnTo>
                  <a:lnTo>
                    <a:pt x="328983" y="1765246"/>
                  </a:lnTo>
                  <a:lnTo>
                    <a:pt x="334405" y="1702724"/>
                  </a:lnTo>
                  <a:lnTo>
                    <a:pt x="340262" y="1640883"/>
                  </a:lnTo>
                  <a:lnTo>
                    <a:pt x="346548" y="1579750"/>
                  </a:lnTo>
                  <a:lnTo>
                    <a:pt x="353258" y="1519351"/>
                  </a:lnTo>
                  <a:lnTo>
                    <a:pt x="360384" y="1459714"/>
                  </a:lnTo>
                  <a:lnTo>
                    <a:pt x="367922" y="1400866"/>
                  </a:lnTo>
                  <a:lnTo>
                    <a:pt x="375866" y="1342833"/>
                  </a:lnTo>
                  <a:lnTo>
                    <a:pt x="384210" y="1285643"/>
                  </a:lnTo>
                  <a:lnTo>
                    <a:pt x="392947" y="1229323"/>
                  </a:lnTo>
                  <a:lnTo>
                    <a:pt x="402073" y="1173899"/>
                  </a:lnTo>
                  <a:lnTo>
                    <a:pt x="411581" y="1119398"/>
                  </a:lnTo>
                  <a:lnTo>
                    <a:pt x="421465" y="1065848"/>
                  </a:lnTo>
                  <a:lnTo>
                    <a:pt x="431720" y="1013275"/>
                  </a:lnTo>
                  <a:lnTo>
                    <a:pt x="442339" y="961706"/>
                  </a:lnTo>
                  <a:lnTo>
                    <a:pt x="453318" y="911169"/>
                  </a:lnTo>
                  <a:lnTo>
                    <a:pt x="464649" y="861690"/>
                  </a:lnTo>
                  <a:lnTo>
                    <a:pt x="476327" y="813296"/>
                  </a:lnTo>
                  <a:lnTo>
                    <a:pt x="488347" y="766014"/>
                  </a:lnTo>
                  <a:lnTo>
                    <a:pt x="500702" y="719871"/>
                  </a:lnTo>
                  <a:lnTo>
                    <a:pt x="513387" y="674894"/>
                  </a:lnTo>
                  <a:lnTo>
                    <a:pt x="526396" y="631110"/>
                  </a:lnTo>
                  <a:lnTo>
                    <a:pt x="539722" y="588546"/>
                  </a:lnTo>
                  <a:lnTo>
                    <a:pt x="553360" y="547228"/>
                  </a:lnTo>
                  <a:lnTo>
                    <a:pt x="567305" y="507185"/>
                  </a:lnTo>
                  <a:lnTo>
                    <a:pt x="581549" y="468442"/>
                  </a:lnTo>
                  <a:lnTo>
                    <a:pt x="596089" y="431027"/>
                  </a:lnTo>
                  <a:lnTo>
                    <a:pt x="610916" y="394967"/>
                  </a:lnTo>
                  <a:lnTo>
                    <a:pt x="641414" y="327018"/>
                  </a:lnTo>
                  <a:lnTo>
                    <a:pt x="672997" y="264812"/>
                  </a:lnTo>
                  <a:lnTo>
                    <a:pt x="705616" y="208563"/>
                  </a:lnTo>
                  <a:lnTo>
                    <a:pt x="739226" y="158487"/>
                  </a:lnTo>
                  <a:lnTo>
                    <a:pt x="773780" y="114800"/>
                  </a:lnTo>
                  <a:lnTo>
                    <a:pt x="809231" y="77718"/>
                  </a:lnTo>
                  <a:lnTo>
                    <a:pt x="827278" y="61722"/>
                  </a:lnTo>
                  <a:lnTo>
                    <a:pt x="790164" y="34772"/>
                  </a:lnTo>
                  <a:lnTo>
                    <a:pt x="752776" y="15478"/>
                  </a:lnTo>
                  <a:lnTo>
                    <a:pt x="715174" y="3875"/>
                  </a:lnTo>
                  <a:lnTo>
                    <a:pt x="677418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699" y="867156"/>
              <a:ext cx="1784350" cy="2490470"/>
            </a:xfrm>
            <a:custGeom>
              <a:avLst/>
              <a:gdLst/>
              <a:ahLst/>
              <a:cxnLst/>
              <a:rect l="l" t="t" r="r" b="b"/>
              <a:pathLst>
                <a:path w="1784350" h="2490470">
                  <a:moveTo>
                    <a:pt x="827278" y="61722"/>
                  </a:moveTo>
                  <a:lnTo>
                    <a:pt x="791396" y="95420"/>
                  </a:lnTo>
                  <a:lnTo>
                    <a:pt x="756388" y="135832"/>
                  </a:lnTo>
                  <a:lnTo>
                    <a:pt x="722300" y="182740"/>
                  </a:lnTo>
                  <a:lnTo>
                    <a:pt x="689180" y="235929"/>
                  </a:lnTo>
                  <a:lnTo>
                    <a:pt x="657073" y="295184"/>
                  </a:lnTo>
                  <a:lnTo>
                    <a:pt x="626027" y="360288"/>
                  </a:lnTo>
                  <a:lnTo>
                    <a:pt x="596089" y="431027"/>
                  </a:lnTo>
                  <a:lnTo>
                    <a:pt x="581549" y="468442"/>
                  </a:lnTo>
                  <a:lnTo>
                    <a:pt x="567305" y="507185"/>
                  </a:lnTo>
                  <a:lnTo>
                    <a:pt x="553360" y="547228"/>
                  </a:lnTo>
                  <a:lnTo>
                    <a:pt x="539722" y="588546"/>
                  </a:lnTo>
                  <a:lnTo>
                    <a:pt x="526396" y="631110"/>
                  </a:lnTo>
                  <a:lnTo>
                    <a:pt x="513387" y="674894"/>
                  </a:lnTo>
                  <a:lnTo>
                    <a:pt x="500702" y="719871"/>
                  </a:lnTo>
                  <a:lnTo>
                    <a:pt x="488347" y="766014"/>
                  </a:lnTo>
                  <a:lnTo>
                    <a:pt x="476327" y="813296"/>
                  </a:lnTo>
                  <a:lnTo>
                    <a:pt x="464649" y="861690"/>
                  </a:lnTo>
                  <a:lnTo>
                    <a:pt x="453318" y="911169"/>
                  </a:lnTo>
                  <a:lnTo>
                    <a:pt x="442339" y="961706"/>
                  </a:lnTo>
                  <a:lnTo>
                    <a:pt x="431720" y="1013275"/>
                  </a:lnTo>
                  <a:lnTo>
                    <a:pt x="421465" y="1065848"/>
                  </a:lnTo>
                  <a:lnTo>
                    <a:pt x="411581" y="1119398"/>
                  </a:lnTo>
                  <a:lnTo>
                    <a:pt x="402073" y="1173899"/>
                  </a:lnTo>
                  <a:lnTo>
                    <a:pt x="392947" y="1229323"/>
                  </a:lnTo>
                  <a:lnTo>
                    <a:pt x="384210" y="1285643"/>
                  </a:lnTo>
                  <a:lnTo>
                    <a:pt x="375866" y="1342833"/>
                  </a:lnTo>
                  <a:lnTo>
                    <a:pt x="367922" y="1400866"/>
                  </a:lnTo>
                  <a:lnTo>
                    <a:pt x="360384" y="1459714"/>
                  </a:lnTo>
                  <a:lnTo>
                    <a:pt x="353258" y="1519351"/>
                  </a:lnTo>
                  <a:lnTo>
                    <a:pt x="346548" y="1579750"/>
                  </a:lnTo>
                  <a:lnTo>
                    <a:pt x="340262" y="1640883"/>
                  </a:lnTo>
                  <a:lnTo>
                    <a:pt x="334405" y="1702724"/>
                  </a:lnTo>
                  <a:lnTo>
                    <a:pt x="328983" y="1765246"/>
                  </a:lnTo>
                  <a:lnTo>
                    <a:pt x="324002" y="1828422"/>
                  </a:lnTo>
                  <a:lnTo>
                    <a:pt x="319467" y="1892225"/>
                  </a:lnTo>
                  <a:lnTo>
                    <a:pt x="315385" y="1956628"/>
                  </a:lnTo>
                  <a:lnTo>
                    <a:pt x="311761" y="2021603"/>
                  </a:lnTo>
                  <a:lnTo>
                    <a:pt x="308602" y="2087125"/>
                  </a:lnTo>
                  <a:lnTo>
                    <a:pt x="305912" y="2153166"/>
                  </a:lnTo>
                  <a:lnTo>
                    <a:pt x="303698" y="2219700"/>
                  </a:lnTo>
                  <a:lnTo>
                    <a:pt x="301966" y="2286698"/>
                  </a:lnTo>
                  <a:lnTo>
                    <a:pt x="300722" y="2354135"/>
                  </a:lnTo>
                  <a:lnTo>
                    <a:pt x="299971" y="2421983"/>
                  </a:lnTo>
                  <a:lnTo>
                    <a:pt x="299719" y="2490216"/>
                  </a:lnTo>
                  <a:lnTo>
                    <a:pt x="0" y="2490216"/>
                  </a:lnTo>
                  <a:lnTo>
                    <a:pt x="278" y="2418077"/>
                  </a:lnTo>
                  <a:lnTo>
                    <a:pt x="1110" y="2346447"/>
                  </a:lnTo>
                  <a:lnTo>
                    <a:pt x="2486" y="2275354"/>
                  </a:lnTo>
                  <a:lnTo>
                    <a:pt x="4400" y="2204824"/>
                  </a:lnTo>
                  <a:lnTo>
                    <a:pt x="6843" y="2134886"/>
                  </a:lnTo>
                  <a:lnTo>
                    <a:pt x="9809" y="2065567"/>
                  </a:lnTo>
                  <a:lnTo>
                    <a:pt x="13290" y="1996895"/>
                  </a:lnTo>
                  <a:lnTo>
                    <a:pt x="17278" y="1928897"/>
                  </a:lnTo>
                  <a:lnTo>
                    <a:pt x="21767" y="1861602"/>
                  </a:lnTo>
                  <a:lnTo>
                    <a:pt x="26747" y="1795037"/>
                  </a:lnTo>
                  <a:lnTo>
                    <a:pt x="32212" y="1729229"/>
                  </a:lnTo>
                  <a:lnTo>
                    <a:pt x="38154" y="1664207"/>
                  </a:lnTo>
                  <a:lnTo>
                    <a:pt x="44566" y="1599998"/>
                  </a:lnTo>
                  <a:lnTo>
                    <a:pt x="51441" y="1536629"/>
                  </a:lnTo>
                  <a:lnTo>
                    <a:pt x="58770" y="1474129"/>
                  </a:lnTo>
                  <a:lnTo>
                    <a:pt x="66546" y="1412525"/>
                  </a:lnTo>
                  <a:lnTo>
                    <a:pt x="74761" y="1351845"/>
                  </a:lnTo>
                  <a:lnTo>
                    <a:pt x="83409" y="1292117"/>
                  </a:lnTo>
                  <a:lnTo>
                    <a:pt x="92481" y="1233367"/>
                  </a:lnTo>
                  <a:lnTo>
                    <a:pt x="101970" y="1175624"/>
                  </a:lnTo>
                  <a:lnTo>
                    <a:pt x="111869" y="1118916"/>
                  </a:lnTo>
                  <a:lnTo>
                    <a:pt x="122169" y="1063270"/>
                  </a:lnTo>
                  <a:lnTo>
                    <a:pt x="132864" y="1008715"/>
                  </a:lnTo>
                  <a:lnTo>
                    <a:pt x="143946" y="955276"/>
                  </a:lnTo>
                  <a:lnTo>
                    <a:pt x="155407" y="902983"/>
                  </a:lnTo>
                  <a:lnTo>
                    <a:pt x="167240" y="851863"/>
                  </a:lnTo>
                  <a:lnTo>
                    <a:pt x="179438" y="801944"/>
                  </a:lnTo>
                  <a:lnTo>
                    <a:pt x="191992" y="753253"/>
                  </a:lnTo>
                  <a:lnTo>
                    <a:pt x="204895" y="705818"/>
                  </a:lnTo>
                  <a:lnTo>
                    <a:pt x="218140" y="659666"/>
                  </a:lnTo>
                  <a:lnTo>
                    <a:pt x="231720" y="614826"/>
                  </a:lnTo>
                  <a:lnTo>
                    <a:pt x="245626" y="571326"/>
                  </a:lnTo>
                  <a:lnTo>
                    <a:pt x="259851" y="529192"/>
                  </a:lnTo>
                  <a:lnTo>
                    <a:pt x="274387" y="488452"/>
                  </a:lnTo>
                  <a:lnTo>
                    <a:pt x="289228" y="449135"/>
                  </a:lnTo>
                  <a:lnTo>
                    <a:pt x="304366" y="411267"/>
                  </a:lnTo>
                  <a:lnTo>
                    <a:pt x="319792" y="374877"/>
                  </a:lnTo>
                  <a:lnTo>
                    <a:pt x="335500" y="339993"/>
                  </a:lnTo>
                  <a:lnTo>
                    <a:pt x="367730" y="274850"/>
                  </a:lnTo>
                  <a:lnTo>
                    <a:pt x="400995" y="216060"/>
                  </a:lnTo>
                  <a:lnTo>
                    <a:pt x="435236" y="163844"/>
                  </a:lnTo>
                  <a:lnTo>
                    <a:pt x="470392" y="118425"/>
                  </a:lnTo>
                  <a:lnTo>
                    <a:pt x="506403" y="80024"/>
                  </a:lnTo>
                  <a:lnTo>
                    <a:pt x="543209" y="48862"/>
                  </a:lnTo>
                  <a:lnTo>
                    <a:pt x="580749" y="25160"/>
                  </a:lnTo>
                  <a:lnTo>
                    <a:pt x="618963" y="9140"/>
                  </a:lnTo>
                  <a:lnTo>
                    <a:pt x="657792" y="1024"/>
                  </a:lnTo>
                  <a:lnTo>
                    <a:pt x="677418" y="0"/>
                  </a:lnTo>
                  <a:lnTo>
                    <a:pt x="977138" y="0"/>
                  </a:lnTo>
                  <a:lnTo>
                    <a:pt x="1017745" y="4434"/>
                  </a:lnTo>
                  <a:lnTo>
                    <a:pt x="1057792" y="17583"/>
                  </a:lnTo>
                  <a:lnTo>
                    <a:pt x="1097204" y="39215"/>
                  </a:lnTo>
                  <a:lnTo>
                    <a:pt x="1135903" y="69096"/>
                  </a:lnTo>
                  <a:lnTo>
                    <a:pt x="1173814" y="106995"/>
                  </a:lnTo>
                  <a:lnTo>
                    <a:pt x="1210861" y="152679"/>
                  </a:lnTo>
                  <a:lnTo>
                    <a:pt x="1246968" y="205916"/>
                  </a:lnTo>
                  <a:lnTo>
                    <a:pt x="1282060" y="266474"/>
                  </a:lnTo>
                  <a:lnTo>
                    <a:pt x="1316059" y="334119"/>
                  </a:lnTo>
                  <a:lnTo>
                    <a:pt x="1332626" y="370528"/>
                  </a:lnTo>
                  <a:lnTo>
                    <a:pt x="1348891" y="408621"/>
                  </a:lnTo>
                  <a:lnTo>
                    <a:pt x="1364845" y="448370"/>
                  </a:lnTo>
                  <a:lnTo>
                    <a:pt x="1380479" y="489746"/>
                  </a:lnTo>
                  <a:lnTo>
                    <a:pt x="1395783" y="532720"/>
                  </a:lnTo>
                  <a:lnTo>
                    <a:pt x="1410747" y="577262"/>
                  </a:lnTo>
                  <a:lnTo>
                    <a:pt x="1425363" y="623344"/>
                  </a:lnTo>
                  <a:lnTo>
                    <a:pt x="1439620" y="670937"/>
                  </a:lnTo>
                  <a:lnTo>
                    <a:pt x="1453509" y="720012"/>
                  </a:lnTo>
                  <a:lnTo>
                    <a:pt x="1467021" y="770539"/>
                  </a:lnTo>
                  <a:lnTo>
                    <a:pt x="1480146" y="822489"/>
                  </a:lnTo>
                  <a:lnTo>
                    <a:pt x="1492874" y="875834"/>
                  </a:lnTo>
                  <a:lnTo>
                    <a:pt x="1505197" y="930545"/>
                  </a:lnTo>
                  <a:lnTo>
                    <a:pt x="1517104" y="986592"/>
                  </a:lnTo>
                  <a:lnTo>
                    <a:pt x="1528586" y="1043946"/>
                  </a:lnTo>
                  <a:lnTo>
                    <a:pt x="1539634" y="1102579"/>
                  </a:lnTo>
                  <a:lnTo>
                    <a:pt x="1550238" y="1162461"/>
                  </a:lnTo>
                  <a:lnTo>
                    <a:pt x="1560389" y="1223563"/>
                  </a:lnTo>
                  <a:lnTo>
                    <a:pt x="1570077" y="1285857"/>
                  </a:lnTo>
                  <a:lnTo>
                    <a:pt x="1579292" y="1349312"/>
                  </a:lnTo>
                  <a:lnTo>
                    <a:pt x="1588026" y="1413901"/>
                  </a:lnTo>
                  <a:lnTo>
                    <a:pt x="1596268" y="1479594"/>
                  </a:lnTo>
                  <a:lnTo>
                    <a:pt x="1604010" y="1546361"/>
                  </a:lnTo>
                  <a:lnTo>
                    <a:pt x="1611241" y="1614175"/>
                  </a:lnTo>
                  <a:lnTo>
                    <a:pt x="1617952" y="1683006"/>
                  </a:lnTo>
                  <a:lnTo>
                    <a:pt x="1624134" y="1752825"/>
                  </a:lnTo>
                  <a:lnTo>
                    <a:pt x="1629778" y="1823602"/>
                  </a:lnTo>
                  <a:lnTo>
                    <a:pt x="1634873" y="1895309"/>
                  </a:lnTo>
                  <a:lnTo>
                    <a:pt x="1639410" y="1967918"/>
                  </a:lnTo>
                  <a:lnTo>
                    <a:pt x="1643380" y="2041398"/>
                  </a:lnTo>
                  <a:lnTo>
                    <a:pt x="1784223" y="2041398"/>
                  </a:lnTo>
                  <a:lnTo>
                    <a:pt x="1504569" y="2490216"/>
                  </a:lnTo>
                  <a:lnTo>
                    <a:pt x="1202817" y="2041398"/>
                  </a:lnTo>
                  <a:lnTo>
                    <a:pt x="1343660" y="2041398"/>
                  </a:lnTo>
                  <a:lnTo>
                    <a:pt x="1339690" y="1967918"/>
                  </a:lnTo>
                  <a:lnTo>
                    <a:pt x="1335153" y="1895309"/>
                  </a:lnTo>
                  <a:lnTo>
                    <a:pt x="1330058" y="1823602"/>
                  </a:lnTo>
                  <a:lnTo>
                    <a:pt x="1324414" y="1752825"/>
                  </a:lnTo>
                  <a:lnTo>
                    <a:pt x="1318232" y="1683006"/>
                  </a:lnTo>
                  <a:lnTo>
                    <a:pt x="1311521" y="1614175"/>
                  </a:lnTo>
                  <a:lnTo>
                    <a:pt x="1304290" y="1546361"/>
                  </a:lnTo>
                  <a:lnTo>
                    <a:pt x="1296548" y="1479594"/>
                  </a:lnTo>
                  <a:lnTo>
                    <a:pt x="1288306" y="1413901"/>
                  </a:lnTo>
                  <a:lnTo>
                    <a:pt x="1279572" y="1349312"/>
                  </a:lnTo>
                  <a:lnTo>
                    <a:pt x="1270357" y="1285857"/>
                  </a:lnTo>
                  <a:lnTo>
                    <a:pt x="1260669" y="1223563"/>
                  </a:lnTo>
                  <a:lnTo>
                    <a:pt x="1250518" y="1162461"/>
                  </a:lnTo>
                  <a:lnTo>
                    <a:pt x="1239914" y="1102579"/>
                  </a:lnTo>
                  <a:lnTo>
                    <a:pt x="1228866" y="1043946"/>
                  </a:lnTo>
                  <a:lnTo>
                    <a:pt x="1217384" y="986592"/>
                  </a:lnTo>
                  <a:lnTo>
                    <a:pt x="1205477" y="930545"/>
                  </a:lnTo>
                  <a:lnTo>
                    <a:pt x="1193154" y="875834"/>
                  </a:lnTo>
                  <a:lnTo>
                    <a:pt x="1180426" y="822489"/>
                  </a:lnTo>
                  <a:lnTo>
                    <a:pt x="1167301" y="770539"/>
                  </a:lnTo>
                  <a:lnTo>
                    <a:pt x="1153789" y="720012"/>
                  </a:lnTo>
                  <a:lnTo>
                    <a:pt x="1139900" y="670937"/>
                  </a:lnTo>
                  <a:lnTo>
                    <a:pt x="1125643" y="623344"/>
                  </a:lnTo>
                  <a:lnTo>
                    <a:pt x="1111027" y="577262"/>
                  </a:lnTo>
                  <a:lnTo>
                    <a:pt x="1096063" y="532720"/>
                  </a:lnTo>
                  <a:lnTo>
                    <a:pt x="1080759" y="489746"/>
                  </a:lnTo>
                  <a:lnTo>
                    <a:pt x="1065125" y="448370"/>
                  </a:lnTo>
                  <a:lnTo>
                    <a:pt x="1049171" y="408621"/>
                  </a:lnTo>
                  <a:lnTo>
                    <a:pt x="1032906" y="370528"/>
                  </a:lnTo>
                  <a:lnTo>
                    <a:pt x="1016339" y="334119"/>
                  </a:lnTo>
                  <a:lnTo>
                    <a:pt x="999481" y="299425"/>
                  </a:lnTo>
                  <a:lnTo>
                    <a:pt x="964926" y="235294"/>
                  </a:lnTo>
                  <a:lnTo>
                    <a:pt x="929317" y="178368"/>
                  </a:lnTo>
                  <a:lnTo>
                    <a:pt x="892730" y="128879"/>
                  </a:lnTo>
                  <a:lnTo>
                    <a:pt x="855242" y="87058"/>
                  </a:lnTo>
                  <a:lnTo>
                    <a:pt x="816927" y="53139"/>
                  </a:lnTo>
                  <a:lnTo>
                    <a:pt x="777862" y="27353"/>
                  </a:lnTo>
                  <a:lnTo>
                    <a:pt x="738123" y="9934"/>
                  </a:lnTo>
                  <a:lnTo>
                    <a:pt x="697787" y="1113"/>
                  </a:lnTo>
                  <a:lnTo>
                    <a:pt x="677418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923" y="3357372"/>
              <a:ext cx="1734312" cy="2685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80" rIns="0" bIns="0" rtlCol="0">
            <a:spAutoFit/>
          </a:bodyPr>
          <a:lstStyle/>
          <a:p>
            <a:pPr marL="2583815" marR="5080" indent="-2112645">
              <a:lnSpc>
                <a:spcPts val="4760"/>
              </a:lnSpc>
              <a:spcBef>
                <a:spcPts val="695"/>
              </a:spcBef>
            </a:pPr>
            <a:r>
              <a:rPr sz="4400" spc="-5" dirty="0"/>
              <a:t>Какие </a:t>
            </a:r>
            <a:r>
              <a:rPr sz="4400" dirty="0"/>
              <a:t>активности</a:t>
            </a:r>
            <a:r>
              <a:rPr sz="4400" spc="-70" dirty="0"/>
              <a:t> </a:t>
            </a:r>
            <a:r>
              <a:rPr sz="4400" spc="-5" dirty="0"/>
              <a:t>повседневной  </a:t>
            </a:r>
            <a:r>
              <a:rPr sz="4400" dirty="0"/>
              <a:t>жизни</a:t>
            </a:r>
            <a:r>
              <a:rPr sz="4400" spc="-25" dirty="0"/>
              <a:t> </a:t>
            </a:r>
            <a:r>
              <a:rPr sz="4400" spc="-15" dirty="0"/>
              <a:t>страдают?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1659" y="1885315"/>
            <a:ext cx="9738360" cy="42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Сложные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маршруты –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перемещение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городу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новых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местах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Поход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магазин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 большим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количеством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покупок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Использование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общественного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транспорта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Планирование собственной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занятости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Общение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незнакомыми</a:t>
            </a:r>
            <a:r>
              <a:rPr sz="24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людьми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Игры с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детьми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обучение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детей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Сложная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работа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дому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Подсчеты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Письмо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Чтение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Работа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9919" y="3302508"/>
            <a:ext cx="4552187" cy="328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005" y="354583"/>
            <a:ext cx="8910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Легкие </a:t>
            </a:r>
            <a:r>
              <a:rPr sz="4400" spc="-10" dirty="0"/>
              <a:t>когнитивные</a:t>
            </a:r>
            <a:r>
              <a:rPr sz="4400" spc="-110" dirty="0"/>
              <a:t> </a:t>
            </a:r>
            <a:r>
              <a:rPr sz="4400" spc="-5" dirty="0"/>
              <a:t>нарушения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151" y="1559433"/>
            <a:ext cx="10836910" cy="4723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36905" marR="327660" indent="-624840" algn="just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63754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Сопровождаются высокой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тревожностью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можно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использовать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быстрые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(скрининговые)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шкалы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тревоги,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например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HARS (шкала  тревоги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Гамильтона),</a:t>
            </a:r>
            <a:endParaRPr sz="2400">
              <a:latin typeface="Segoe UI"/>
              <a:cs typeface="Segoe UI"/>
            </a:endParaRPr>
          </a:p>
          <a:p>
            <a:pPr marL="636905" marR="387350" indent="-624840" algn="just">
              <a:lnSpc>
                <a:spcPts val="2590"/>
              </a:lnSpc>
              <a:spcBef>
                <a:spcPts val="1005"/>
              </a:spcBef>
              <a:buFont typeface="Wingdings"/>
              <a:buChar char=""/>
              <a:tabLst>
                <a:tab pos="63754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Она предназначена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специалистов здравоохранения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-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врачей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общей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практики,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семейный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врачей,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психиатров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т.д.</a:t>
            </a:r>
            <a:endParaRPr sz="2400">
              <a:latin typeface="Segoe UI"/>
              <a:cs typeface="Segoe UI"/>
            </a:endParaRPr>
          </a:p>
          <a:p>
            <a:pPr marL="636905" marR="5080" indent="-624840">
              <a:lnSpc>
                <a:spcPct val="90000"/>
              </a:lnSpc>
              <a:spcBef>
                <a:spcPts val="96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Заполнение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происходит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процессе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полуструктурированного  интервью,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время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которого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специалист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том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числе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собирает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анамнестические сведения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наблюдает за поведением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другими  невербальными проявлениями исследуемых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психопатологических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феноменов,</a:t>
            </a:r>
            <a:endParaRPr sz="2400">
              <a:latin typeface="Segoe UI"/>
              <a:cs typeface="Segoe UI"/>
            </a:endParaRPr>
          </a:p>
          <a:p>
            <a:pPr marL="636905" marR="431165" indent="-624840">
              <a:lnSpc>
                <a:spcPts val="2590"/>
              </a:lnSpc>
              <a:spcBef>
                <a:spcPts val="105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Высокая тревожность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раздражительность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при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снижении  когниции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указывает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значительную обратимость когнитивных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нарушений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т.н.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«неосознанная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критичность».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674" y="631012"/>
            <a:ext cx="7483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Шкала </a:t>
            </a:r>
            <a:r>
              <a:rPr sz="4400" dirty="0"/>
              <a:t>тревоги</a:t>
            </a:r>
            <a:r>
              <a:rPr sz="4400" spc="-110" dirty="0"/>
              <a:t> </a:t>
            </a:r>
            <a:r>
              <a:rPr sz="4400" spc="-60" dirty="0"/>
              <a:t>Гамильтона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93800" y="1825498"/>
            <a:ext cx="9069705" cy="44176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45465" marR="5080" indent="-533400">
              <a:lnSpc>
                <a:spcPct val="80000"/>
              </a:lnSpc>
              <a:spcBef>
                <a:spcPts val="725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Не следует предъявлять шкалу </a:t>
            </a:r>
            <a:r>
              <a:rPr sz="2600" b="1" spc="5" dirty="0">
                <a:solidFill>
                  <a:srgbClr val="001F5F"/>
                </a:solidFill>
                <a:latin typeface="Segoe UI"/>
                <a:cs typeface="Segoe UI"/>
              </a:rPr>
              <a:t>пациенту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6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задавать  ему </a:t>
            </a:r>
            <a:r>
              <a:rPr sz="2600" b="1" spc="5" dirty="0">
                <a:solidFill>
                  <a:srgbClr val="001F5F"/>
                </a:solidFill>
                <a:latin typeface="Segoe UI"/>
                <a:cs typeface="Segoe UI"/>
              </a:rPr>
              <a:t>прямые</a:t>
            </a:r>
            <a:r>
              <a:rPr sz="26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вопросы,</a:t>
            </a:r>
            <a:endParaRPr sz="2600">
              <a:latin typeface="Segoe UI"/>
              <a:cs typeface="Segoe UI"/>
            </a:endParaRPr>
          </a:p>
          <a:p>
            <a:pPr marL="545465" marR="190500" indent="-533400">
              <a:lnSpc>
                <a:spcPts val="2500"/>
              </a:lnSpc>
              <a:spcBef>
                <a:spcPts val="1985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Перечень стандартных пунктов, входящих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в HARS:  </a:t>
            </a:r>
            <a:r>
              <a:rPr sz="2600" b="1" spc="-20" dirty="0">
                <a:solidFill>
                  <a:srgbClr val="001F5F"/>
                </a:solidFill>
                <a:latin typeface="Segoe UI"/>
                <a:cs typeface="Segoe UI"/>
              </a:rPr>
              <a:t>Тревожное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настроение,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Напряжение,</a:t>
            </a:r>
            <a:r>
              <a:rPr sz="26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Страхи,</a:t>
            </a:r>
            <a:endParaRPr sz="2600">
              <a:latin typeface="Segoe UI"/>
              <a:cs typeface="Segoe UI"/>
            </a:endParaRPr>
          </a:p>
          <a:p>
            <a:pPr marL="545465">
              <a:lnSpc>
                <a:spcPts val="2200"/>
              </a:lnSpc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Инсомния, Интеллектуальные</a:t>
            </a:r>
            <a:r>
              <a:rPr sz="26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нарушения,</a:t>
            </a:r>
            <a:endParaRPr sz="2600">
              <a:latin typeface="Segoe UI"/>
              <a:cs typeface="Segoe UI"/>
            </a:endParaRPr>
          </a:p>
          <a:p>
            <a:pPr marL="545465">
              <a:lnSpc>
                <a:spcPts val="2495"/>
              </a:lnSpc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Депрессивное настроение,</a:t>
            </a:r>
            <a:r>
              <a:rPr sz="26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Соматические</a:t>
            </a:r>
            <a:endParaRPr sz="2600">
              <a:latin typeface="Segoe UI"/>
              <a:cs typeface="Segoe UI"/>
            </a:endParaRPr>
          </a:p>
          <a:p>
            <a:pPr marL="545465" marR="306705">
              <a:lnSpc>
                <a:spcPct val="80000"/>
              </a:lnSpc>
              <a:spcBef>
                <a:spcPts val="310"/>
              </a:spcBef>
            </a:pP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мышечные симптомы,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Соматические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сенсорные  симптомы, </a:t>
            </a: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Сердечно-сосудистые</a:t>
            </a:r>
            <a:r>
              <a:rPr sz="26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симптомы,</a:t>
            </a:r>
            <a:endParaRPr sz="2600">
              <a:latin typeface="Segoe UI"/>
              <a:cs typeface="Segoe UI"/>
            </a:endParaRPr>
          </a:p>
          <a:p>
            <a:pPr marL="545465" marR="83185">
              <a:lnSpc>
                <a:spcPct val="80000"/>
              </a:lnSpc>
            </a:pPr>
            <a:r>
              <a:rPr sz="2600" b="1" spc="-10" dirty="0">
                <a:solidFill>
                  <a:srgbClr val="001F5F"/>
                </a:solidFill>
                <a:latin typeface="Segoe UI"/>
                <a:cs typeface="Segoe UI"/>
              </a:rPr>
              <a:t>Респираторные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симптомы, </a:t>
            </a:r>
            <a:r>
              <a:rPr sz="2600" b="1" spc="-15" dirty="0">
                <a:solidFill>
                  <a:srgbClr val="001F5F"/>
                </a:solidFill>
                <a:latin typeface="Segoe UI"/>
                <a:cs typeface="Segoe UI"/>
              </a:rPr>
              <a:t>Гастроинтестинальные 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симптомы, Мочеполовые симптомы,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Вегетативные 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симптомы, Поведение </a:t>
            </a:r>
            <a:r>
              <a:rPr sz="2600" b="1" spc="5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r>
              <a:rPr sz="2600" b="1" spc="-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осмотре,</a:t>
            </a:r>
            <a:endParaRPr sz="2600">
              <a:latin typeface="Segoe UI"/>
              <a:cs typeface="Segoe UI"/>
            </a:endParaRPr>
          </a:p>
          <a:p>
            <a:pPr marL="545465" indent="-533400">
              <a:lnSpc>
                <a:spcPct val="100000"/>
              </a:lnSpc>
              <a:spcBef>
                <a:spcPts val="1370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Оценка проводится </a:t>
            </a:r>
            <a:r>
              <a:rPr sz="2600" b="1" dirty="0">
                <a:solidFill>
                  <a:srgbClr val="001F5F"/>
                </a:solidFill>
                <a:latin typeface="Segoe UI"/>
                <a:cs typeface="Segoe UI"/>
              </a:rPr>
              <a:t>по 5 бальной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системе</a:t>
            </a:r>
            <a:r>
              <a:rPr sz="2600" b="1" spc="-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Segoe UI"/>
                <a:cs typeface="Segoe UI"/>
              </a:rPr>
              <a:t>Ликкена.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0177" y="2206497"/>
            <a:ext cx="156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Max</a:t>
            </a:r>
            <a:r>
              <a:rPr sz="1800" b="1" spc="-60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Hamilton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75392" y="111252"/>
            <a:ext cx="1714500" cy="206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802" y="154050"/>
            <a:ext cx="690372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95885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latin typeface="Calibri"/>
                <a:cs typeface="Calibri"/>
              </a:rPr>
              <a:t>Критерии </a:t>
            </a:r>
            <a:r>
              <a:rPr sz="4000" spc="-5" dirty="0">
                <a:latin typeface="Calibri"/>
                <a:cs typeface="Calibri"/>
              </a:rPr>
              <a:t>легких </a:t>
            </a:r>
            <a:r>
              <a:rPr sz="4000" spc="-10" dirty="0">
                <a:latin typeface="Calibri"/>
                <a:cs typeface="Calibri"/>
              </a:rPr>
              <a:t>когнитивных  нарушений </a:t>
            </a:r>
            <a:r>
              <a:rPr sz="4000" spc="-5" dirty="0">
                <a:latin typeface="Calibri"/>
                <a:cs typeface="Calibri"/>
              </a:rPr>
              <a:t>(по </a:t>
            </a:r>
            <a:r>
              <a:rPr sz="4000" spc="-10" dirty="0">
                <a:latin typeface="Calibri"/>
                <a:cs typeface="Calibri"/>
              </a:rPr>
              <a:t>Яхно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Н.Н.,2005)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551" y="1602104"/>
            <a:ext cx="9638665" cy="48431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7540" marR="27305" indent="-625475">
              <a:lnSpc>
                <a:spcPts val="2690"/>
              </a:lnSpc>
              <a:spcBef>
                <a:spcPts val="740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жалобы, высказанные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самостоятельно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активном  расспросе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врача;</a:t>
            </a:r>
            <a:endParaRPr sz="2800">
              <a:latin typeface="Calibri"/>
              <a:cs typeface="Calibri"/>
            </a:endParaRPr>
          </a:p>
          <a:p>
            <a:pPr marL="637540" marR="1089660" indent="-625475">
              <a:lnSpc>
                <a:spcPct val="80000"/>
              </a:lnSpc>
              <a:spcBef>
                <a:spcPts val="1019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лёгкие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когнитивные нарушения преимущественно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нейродинамического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характера,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выявленные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нейропсихологическом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исследовании;</a:t>
            </a:r>
            <a:endParaRPr sz="2800">
              <a:latin typeface="Calibri"/>
              <a:cs typeface="Calibri"/>
            </a:endParaRPr>
          </a:p>
          <a:p>
            <a:pPr marL="637540" marR="5080" indent="-625475">
              <a:lnSpc>
                <a:spcPts val="2690"/>
              </a:lnSpc>
              <a:spcBef>
                <a:spcPts val="985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когнитивных нарушений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результатам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скрининговых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шкал деменции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результат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краткой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шкалы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психического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статуса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менее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28</a:t>
            </a:r>
            <a:r>
              <a:rPr sz="2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баллов;</a:t>
            </a:r>
            <a:endParaRPr sz="2800">
              <a:latin typeface="Calibri"/>
              <a:cs typeface="Calibri"/>
            </a:endParaRPr>
          </a:p>
          <a:p>
            <a:pPr marL="637540" indent="-625475">
              <a:lnSpc>
                <a:spcPct val="100000"/>
              </a:lnSpc>
              <a:spcBef>
                <a:spcPts val="340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2 стадия по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общей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шкале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</a:t>
            </a:r>
            <a:r>
              <a:rPr sz="28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(GDS);</a:t>
            </a:r>
            <a:endParaRPr sz="2800">
              <a:latin typeface="Calibri"/>
              <a:cs typeface="Calibri"/>
            </a:endParaRPr>
          </a:p>
          <a:p>
            <a:pPr marL="637540" marR="404495" indent="-625475">
              <a:lnSpc>
                <a:spcPts val="2690"/>
              </a:lnSpc>
              <a:spcBef>
                <a:spcPts val="975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 повседневной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активности,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том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числе 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наиболее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сложных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её</a:t>
            </a:r>
            <a:r>
              <a:rPr sz="28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форм;</a:t>
            </a:r>
            <a:endParaRPr sz="2800">
              <a:latin typeface="Calibri"/>
              <a:cs typeface="Calibri"/>
            </a:endParaRPr>
          </a:p>
          <a:p>
            <a:pPr marL="637540" indent="-625475">
              <a:lnSpc>
                <a:spcPct val="100000"/>
              </a:lnSpc>
              <a:spcBef>
                <a:spcPts val="355"/>
              </a:spcBef>
              <a:buFont typeface="Wingdings"/>
              <a:buChar char=""/>
              <a:tabLst>
                <a:tab pos="637540" algn="l"/>
                <a:tab pos="638175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синдрома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УКН;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961" y="6544767"/>
            <a:ext cx="365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Слайд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презентации Краснова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В.С.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03764" y="0"/>
            <a:ext cx="1888235" cy="2793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78414" y="2820162"/>
            <a:ext cx="1236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Яхно</a:t>
            </a:r>
            <a:r>
              <a:rPr sz="20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Н.Н.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350" y="226567"/>
            <a:ext cx="107937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258820" marR="5080" indent="-3246755">
              <a:lnSpc>
                <a:spcPts val="4320"/>
              </a:lnSpc>
              <a:spcBef>
                <a:spcPts val="640"/>
              </a:spcBef>
            </a:pPr>
            <a:r>
              <a:rPr sz="4000" spc="-15" dirty="0"/>
              <a:t>Умеренные </a:t>
            </a:r>
            <a:r>
              <a:rPr sz="4000" spc="-10" dirty="0"/>
              <a:t>когнитивные </a:t>
            </a:r>
            <a:r>
              <a:rPr sz="4000" spc="-5" dirty="0"/>
              <a:t>нарушения </a:t>
            </a:r>
            <a:r>
              <a:rPr sz="4000" spc="-10" dirty="0"/>
              <a:t>(УКН)  </a:t>
            </a:r>
            <a:r>
              <a:rPr sz="4000" spc="-15" dirty="0"/>
              <a:t>(характеристика)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5485" y="1658492"/>
            <a:ext cx="11707495" cy="5195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7540" indent="-624840">
              <a:lnSpc>
                <a:spcPts val="3190"/>
              </a:lnSpc>
              <a:spcBef>
                <a:spcPts val="95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Жалобы,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легкие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ухудшения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сложных</a:t>
            </a:r>
            <a:r>
              <a:rPr sz="2800" b="1" spc="1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видах</a:t>
            </a:r>
            <a:endParaRPr sz="2800">
              <a:latin typeface="Segoe UI"/>
              <a:cs typeface="Segoe UI"/>
            </a:endParaRPr>
          </a:p>
          <a:p>
            <a:pPr marL="637540">
              <a:lnSpc>
                <a:spcPts val="3190"/>
              </a:lnSpc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профессиональной и повседневной</a:t>
            </a:r>
            <a:r>
              <a:rPr sz="2800" b="1" spc="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деятельности,</a:t>
            </a:r>
            <a:endParaRPr sz="2800">
              <a:latin typeface="Segoe UI"/>
              <a:cs typeface="Segoe UI"/>
            </a:endParaRPr>
          </a:p>
          <a:p>
            <a:pPr marL="637540" marR="732155" indent="-624840">
              <a:lnSpc>
                <a:spcPts val="3020"/>
              </a:lnSpc>
              <a:spcBef>
                <a:spcPts val="106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Жалобы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подтверждаются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окружающими (по сравнению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имевшимися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ранее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возможностями)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по</a:t>
            </a:r>
            <a:r>
              <a:rPr sz="2800" b="1" spc="1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результатам</a:t>
            </a:r>
            <a:endParaRPr sz="2800">
              <a:latin typeface="Segoe UI"/>
              <a:cs typeface="Segoe UI"/>
            </a:endParaRPr>
          </a:p>
          <a:p>
            <a:pPr marL="637540" marR="1348740">
              <a:lnSpc>
                <a:spcPts val="3030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нейропсихологического тестирования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(по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сравнению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возрастной</a:t>
            </a:r>
            <a:r>
              <a:rPr sz="2800" b="1" spc="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нормой),</a:t>
            </a:r>
            <a:endParaRPr sz="2800">
              <a:latin typeface="Segoe UI"/>
              <a:cs typeface="Segoe UI"/>
            </a:endParaRPr>
          </a:p>
          <a:p>
            <a:pPr marL="637540" marR="1837055" indent="-624840">
              <a:lnSpc>
                <a:spcPts val="3020"/>
              </a:lnSpc>
              <a:spcBef>
                <a:spcPts val="99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Нет критериев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деменции, нет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бытовой,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социальной,  профессиональной</a:t>
            </a:r>
            <a:r>
              <a:rPr sz="2800" b="1" spc="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дезадаптации,</a:t>
            </a:r>
            <a:endParaRPr sz="2800">
              <a:latin typeface="Segoe UI"/>
              <a:cs typeface="Segoe UI"/>
            </a:endParaRPr>
          </a:p>
          <a:p>
            <a:pPr marL="637540" marR="922019" indent="-624840">
              <a:lnSpc>
                <a:spcPts val="3020"/>
              </a:lnSpc>
              <a:spcBef>
                <a:spcPts val="101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Необратимы,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ранняя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диагностика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адекватная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терапия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–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условие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уменьшения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темпов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прогрессирования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когнитивной</a:t>
            </a:r>
            <a:r>
              <a:rPr sz="2800" b="1" spc="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дисфункции.</a:t>
            </a:r>
            <a:endParaRPr sz="2800">
              <a:latin typeface="Segoe UI"/>
              <a:cs typeface="Segoe UI"/>
            </a:endParaRPr>
          </a:p>
          <a:p>
            <a:pPr marL="7597775">
              <a:lnSpc>
                <a:spcPct val="100000"/>
              </a:lnSpc>
              <a:spcBef>
                <a:spcPts val="1905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Краснова</a:t>
            </a:r>
            <a:r>
              <a:rPr sz="18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848" y="214325"/>
            <a:ext cx="1063942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65"/>
              </a:lnSpc>
              <a:spcBef>
                <a:spcPts val="100"/>
              </a:spcBef>
            </a:pPr>
            <a:r>
              <a:rPr spc="-10" dirty="0"/>
              <a:t>Критерии </a:t>
            </a:r>
            <a:r>
              <a:rPr spc="-5" dirty="0"/>
              <a:t>умеренных </a:t>
            </a:r>
            <a:r>
              <a:rPr spc="-10" dirty="0"/>
              <a:t>когнитивных</a:t>
            </a:r>
            <a:r>
              <a:rPr spc="5" dirty="0"/>
              <a:t> </a:t>
            </a:r>
            <a:r>
              <a:rPr spc="-5" dirty="0"/>
              <a:t>нарушений</a:t>
            </a:r>
          </a:p>
          <a:p>
            <a:pPr marL="1905" algn="ctr">
              <a:lnSpc>
                <a:spcPts val="3204"/>
              </a:lnSpc>
            </a:pPr>
            <a:r>
              <a:rPr sz="2800" spc="-40" dirty="0"/>
              <a:t>(Touchon J., </a:t>
            </a:r>
            <a:r>
              <a:rPr sz="2800" spc="-15" dirty="0"/>
              <a:t>Petersen </a:t>
            </a:r>
            <a:r>
              <a:rPr sz="2800" spc="-5" dirty="0"/>
              <a:t>R.,</a:t>
            </a:r>
            <a:r>
              <a:rPr sz="2800" spc="190" dirty="0"/>
              <a:t> </a:t>
            </a:r>
            <a:r>
              <a:rPr sz="2800" spc="-10" dirty="0"/>
              <a:t>2004)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8812" y="1534795"/>
            <a:ext cx="11346815" cy="44113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6905" marR="269875" indent="-624840">
              <a:lnSpc>
                <a:spcPts val="2300"/>
              </a:lnSpc>
              <a:spcBef>
                <a:spcPts val="66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 словам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и/или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его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ближайшего  окружения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(последнее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предпочтительней);</a:t>
            </a:r>
            <a:endParaRPr sz="2400">
              <a:latin typeface="Segoe UI"/>
              <a:cs typeface="Segoe UI"/>
            </a:endParaRPr>
          </a:p>
          <a:p>
            <a:pPr marL="637540" indent="-624840">
              <a:lnSpc>
                <a:spcPts val="2595"/>
              </a:lnSpc>
              <a:spcBef>
                <a:spcPts val="445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признаки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ухудшения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способностей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сравнению</a:t>
            </a:r>
            <a:r>
              <a:rPr sz="2400" b="1" spc="-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endParaRPr sz="2400">
              <a:latin typeface="Segoe UI"/>
              <a:cs typeface="Segoe UI"/>
            </a:endParaRPr>
          </a:p>
          <a:p>
            <a:pPr marL="636905" marR="1457325">
              <a:lnSpc>
                <a:spcPct val="80000"/>
              </a:lnSpc>
              <a:spcBef>
                <a:spcPts val="28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индивидуальной нормой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данного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индивидуума,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которое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произошло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недавнее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время;</a:t>
            </a:r>
            <a:endParaRPr sz="2400">
              <a:latin typeface="Segoe UI"/>
              <a:cs typeface="Segoe UI"/>
            </a:endParaRPr>
          </a:p>
          <a:p>
            <a:pPr marL="636905" marR="400685" indent="-624840">
              <a:lnSpc>
                <a:spcPts val="2300"/>
              </a:lnSpc>
              <a:spcBef>
                <a:spcPts val="98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объективные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свидетельства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нарушений, полученные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помощью нейропсихологических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тестов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(снижение</a:t>
            </a:r>
            <a:r>
              <a:rPr sz="2400" b="1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результатов</a:t>
            </a:r>
            <a:endParaRPr sz="2400">
              <a:latin typeface="Segoe UI"/>
              <a:cs typeface="Segoe UI"/>
            </a:endParaRPr>
          </a:p>
          <a:p>
            <a:pPr marL="636905" marR="1121410">
              <a:lnSpc>
                <a:spcPct val="80000"/>
              </a:lnSpc>
              <a:spcBef>
                <a:spcPts val="3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нейропсихологических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тестов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менее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чем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 1,5 стандартных  отклонения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среднестатистической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возрастной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нормы);</a:t>
            </a:r>
            <a:endParaRPr sz="2400">
              <a:latin typeface="Segoe UI"/>
              <a:cs typeface="Segoe UI"/>
            </a:endParaRPr>
          </a:p>
          <a:p>
            <a:pPr marL="636905" marR="687705" indent="-624840">
              <a:lnSpc>
                <a:spcPts val="2300"/>
              </a:lnSpc>
              <a:spcBef>
                <a:spcPts val="990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нет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нарушений привычных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форм повседневной  активности,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могут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быть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трудности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сложных видах</a:t>
            </a:r>
            <a:r>
              <a:rPr sz="2400" b="1" spc="-1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деятельности;</a:t>
            </a:r>
            <a:endParaRPr sz="2400">
              <a:latin typeface="Segoe UI"/>
              <a:cs typeface="Segoe UI"/>
            </a:endParaRPr>
          </a:p>
          <a:p>
            <a:pPr marL="636905" marR="5080" indent="-624840">
              <a:lnSpc>
                <a:spcPts val="2300"/>
              </a:lnSpc>
              <a:spcBef>
                <a:spcPts val="1005"/>
              </a:spcBef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деменция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отсутствует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-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результат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краткой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шкалы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оценки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психического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статуса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(MMSE) составляет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менее 24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баллов.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9818" y="6555435"/>
            <a:ext cx="3664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Краснова</a:t>
            </a:r>
            <a:r>
              <a:rPr sz="16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370726"/>
            <a:ext cx="709675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Ritchie </a:t>
            </a:r>
            <a:r>
              <a:rPr sz="1400" b="1" spc="15" dirty="0">
                <a:solidFill>
                  <a:srgbClr val="001F5F"/>
                </a:solidFill>
                <a:latin typeface="Segoe UI"/>
                <a:cs typeface="Segoe UI"/>
              </a:rPr>
              <a:t>K, </a:t>
            </a:r>
            <a:r>
              <a:rPr sz="1400" b="1" spc="5" dirty="0">
                <a:solidFill>
                  <a:srgbClr val="001F5F"/>
                </a:solidFill>
                <a:latin typeface="Segoe UI"/>
                <a:cs typeface="Segoe UI"/>
              </a:rPr>
              <a:t>Artero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S, </a:t>
            </a:r>
            <a:r>
              <a:rPr sz="1400" b="1" spc="-15" dirty="0">
                <a:solidFill>
                  <a:srgbClr val="001F5F"/>
                </a:solidFill>
                <a:latin typeface="Segoe UI"/>
                <a:cs typeface="Segoe UI"/>
              </a:rPr>
              <a:t>Touchon </a:t>
            </a:r>
            <a:r>
              <a:rPr sz="1400" b="1" spc="-35" dirty="0">
                <a:solidFill>
                  <a:srgbClr val="001F5F"/>
                </a:solidFill>
                <a:latin typeface="Segoe UI"/>
                <a:cs typeface="Segoe UI"/>
              </a:rPr>
              <a:t>J.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Classification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criteria for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mild cognitive impairment: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a 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population-based validation </a:t>
            </a:r>
            <a:r>
              <a:rPr sz="1400" b="1" spc="-15" dirty="0">
                <a:solidFill>
                  <a:srgbClr val="001F5F"/>
                </a:solidFill>
                <a:latin typeface="Segoe UI"/>
                <a:cs typeface="Segoe UI"/>
              </a:rPr>
              <a:t>study.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Neurology.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2001 Jan 9;56(1):</a:t>
            </a:r>
            <a:r>
              <a:rPr sz="1400" b="1" spc="-1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37-42.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704" y="128778"/>
            <a:ext cx="11308080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ctr">
              <a:lnSpc>
                <a:spcPts val="3195"/>
              </a:lnSpc>
              <a:spcBef>
                <a:spcPts val="95"/>
              </a:spcBef>
            </a:pPr>
            <a:r>
              <a:rPr sz="2800" spc="-15" dirty="0"/>
              <a:t>Критерии </a:t>
            </a:r>
            <a:r>
              <a:rPr sz="2800" spc="-10" dirty="0"/>
              <a:t>диагностики </a:t>
            </a:r>
            <a:r>
              <a:rPr sz="2800" spc="-5" dirty="0"/>
              <a:t>деменции по</a:t>
            </a:r>
            <a:r>
              <a:rPr sz="2800" spc="170" dirty="0"/>
              <a:t> </a:t>
            </a:r>
            <a:r>
              <a:rPr sz="2800" spc="-15" dirty="0"/>
              <a:t>рекомендациям</a:t>
            </a:r>
            <a:endParaRPr sz="2800"/>
          </a:p>
          <a:p>
            <a:pPr marL="12065" marR="5080" algn="ctr">
              <a:lnSpc>
                <a:spcPts val="3020"/>
              </a:lnSpc>
              <a:spcBef>
                <a:spcPts val="215"/>
              </a:spcBef>
            </a:pPr>
            <a:r>
              <a:rPr sz="2800" dirty="0"/>
              <a:t>международной </a:t>
            </a:r>
            <a:r>
              <a:rPr sz="2800" spc="-5" dirty="0"/>
              <a:t>классификации болезней </a:t>
            </a:r>
            <a:r>
              <a:rPr sz="2800" spc="-15" dirty="0"/>
              <a:t>десятого </a:t>
            </a:r>
            <a:r>
              <a:rPr sz="2800" spc="-10" dirty="0"/>
              <a:t>пересмотра  (МКБ </a:t>
            </a:r>
            <a:r>
              <a:rPr sz="2800" spc="-5" dirty="0"/>
              <a:t>–</a:t>
            </a:r>
            <a:r>
              <a:rPr sz="2800" spc="15" dirty="0"/>
              <a:t> </a:t>
            </a:r>
            <a:r>
              <a:rPr sz="2800" spc="-10" dirty="0"/>
              <a:t>10)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2242" y="1641474"/>
            <a:ext cx="11557635" cy="212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 indent="-542925">
              <a:lnSpc>
                <a:spcPts val="2245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Нарушения памяти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(нарушение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способности к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запоминанию</a:t>
            </a:r>
            <a:r>
              <a:rPr sz="2200" b="1" spc="2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нового</a:t>
            </a:r>
            <a:endParaRPr sz="2200">
              <a:latin typeface="Segoe UI"/>
              <a:cs typeface="Segoe UI"/>
            </a:endParaRPr>
          </a:p>
          <a:p>
            <a:pPr marL="554990">
              <a:lnSpc>
                <a:spcPts val="1850"/>
              </a:lnSpc>
              <a:tabLst>
                <a:tab pos="6047740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материала,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 более </a:t>
            </a: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тяжелых</a:t>
            </a:r>
            <a:r>
              <a:rPr sz="2200" b="1" spc="1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случаях</a:t>
            </a:r>
            <a:r>
              <a:rPr sz="2200" b="1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–	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затруднение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припоминания</a:t>
            </a:r>
            <a:r>
              <a:rPr sz="2200" b="1" spc="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ранее</a:t>
            </a:r>
            <a:endParaRPr sz="2200">
              <a:latin typeface="Segoe UI"/>
              <a:cs typeface="Segoe UI"/>
            </a:endParaRPr>
          </a:p>
          <a:p>
            <a:pPr marL="554990">
              <a:lnSpc>
                <a:spcPts val="1850"/>
              </a:lnSpc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усвоенной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информации).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Проявляются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вербальной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200" b="1" spc="2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невербальной</a:t>
            </a:r>
            <a:endParaRPr sz="2200">
              <a:latin typeface="Segoe UI"/>
              <a:cs typeface="Segoe UI"/>
            </a:endParaRPr>
          </a:p>
          <a:p>
            <a:pPr marL="554990" marR="1829435">
              <a:lnSpc>
                <a:spcPct val="70000"/>
              </a:lnSpc>
              <a:spcBef>
                <a:spcPts val="39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модальности. Подтверждение нейропсихологическими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методами 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исследования,</a:t>
            </a:r>
            <a:endParaRPr sz="2200">
              <a:latin typeface="Segoe UI"/>
              <a:cs typeface="Segoe UI"/>
            </a:endParaRPr>
          </a:p>
          <a:p>
            <a:pPr marL="554990" indent="-542925">
              <a:lnSpc>
                <a:spcPts val="2245"/>
              </a:lnSpc>
              <a:spcBef>
                <a:spcPts val="204"/>
              </a:spcBef>
              <a:buClr>
                <a:srgbClr val="001F5F"/>
              </a:buClr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Нарушения других </a:t>
            </a: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когнитивных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функций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(способность к </a:t>
            </a: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выработке</a:t>
            </a:r>
            <a:r>
              <a:rPr sz="2200" b="1" spc="3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Segoe UI"/>
                <a:cs typeface="Segoe UI"/>
              </a:rPr>
              <a:t>суждений,</a:t>
            </a:r>
            <a:endParaRPr sz="2200">
              <a:latin typeface="Segoe UI"/>
              <a:cs typeface="Segoe UI"/>
            </a:endParaRPr>
          </a:p>
          <a:p>
            <a:pPr marL="554990">
              <a:lnSpc>
                <a:spcPts val="1850"/>
              </a:lnSpc>
            </a:pP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мышление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(планирования,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организации)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переработка</a:t>
            </a:r>
            <a:r>
              <a:rPr sz="2200" b="1" spc="2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информации).</a:t>
            </a:r>
            <a:endParaRPr sz="2200">
              <a:latin typeface="Segoe UI"/>
              <a:cs typeface="Segoe UI"/>
            </a:endParaRPr>
          </a:p>
          <a:p>
            <a:pPr marL="554990">
              <a:lnSpc>
                <a:spcPts val="2245"/>
              </a:lnSpc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Подтверждение нейропсихологическими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методами</a:t>
            </a:r>
            <a:r>
              <a:rPr sz="2200" b="1" spc="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исследования,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242" y="3772661"/>
            <a:ext cx="11097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 indent="-542925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Снижение когнитивных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функций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сравнению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более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высоким</a:t>
            </a:r>
            <a:r>
              <a:rPr sz="2200" b="1" spc="2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исходным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242" y="3979316"/>
            <a:ext cx="10285095" cy="11125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31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интеллектуальным</a:t>
            </a:r>
            <a:r>
              <a:rPr sz="2200" b="1" spc="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уровнем,</a:t>
            </a:r>
            <a:endParaRPr sz="2200">
              <a:latin typeface="Segoe UI"/>
              <a:cs typeface="Segoe UI"/>
            </a:endParaRPr>
          </a:p>
          <a:p>
            <a:pPr marL="554990" indent="-542925">
              <a:lnSpc>
                <a:spcPct val="100000"/>
              </a:lnSpc>
              <a:spcBef>
                <a:spcPts val="215"/>
              </a:spcBef>
              <a:buClr>
                <a:srgbClr val="001F5F"/>
              </a:buClr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Сохранное</a:t>
            </a:r>
            <a:r>
              <a:rPr sz="2200" b="1" spc="5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сознание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endParaRPr sz="2200">
              <a:latin typeface="Segoe UI"/>
              <a:cs typeface="Segoe UI"/>
            </a:endParaRPr>
          </a:p>
          <a:p>
            <a:pPr marL="554990" indent="-542925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Нарушение эмоционального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контроля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или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мотиваций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r>
              <a:rPr sz="2200" b="1" spc="2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изменение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242" y="4966208"/>
            <a:ext cx="10951210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>
              <a:lnSpc>
                <a:spcPts val="2245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социального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поведения – по меньшей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мере, одно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из</a:t>
            </a:r>
            <a:r>
              <a:rPr sz="2200" b="1" spc="2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следующих:</a:t>
            </a:r>
            <a:endParaRPr sz="2200">
              <a:latin typeface="Segoe UI"/>
              <a:cs typeface="Segoe UI"/>
            </a:endParaRPr>
          </a:p>
          <a:p>
            <a:pPr marL="554990" marR="497840">
              <a:lnSpc>
                <a:spcPct val="70000"/>
              </a:lnSpc>
              <a:spcBef>
                <a:spcPts val="395"/>
              </a:spcBef>
            </a:pP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эмоциональная лабильность, </a:t>
            </a: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раздражительность,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апатия, асоциальное 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поведение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endParaRPr sz="2200">
              <a:latin typeface="Segoe UI"/>
              <a:cs typeface="Segoe UI"/>
            </a:endParaRPr>
          </a:p>
          <a:p>
            <a:pPr marL="554990" indent="-542925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554990" algn="l"/>
                <a:tab pos="555625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Перечисленные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признаки </a:t>
            </a: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наблюдаются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,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по меньшей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мере,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6 месяцев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;</a:t>
            </a:r>
            <a:r>
              <a:rPr sz="2200" b="1" spc="3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при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786" y="6031484"/>
            <a:ext cx="11358245" cy="82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более </a:t>
            </a:r>
            <a:r>
              <a:rPr sz="2200" b="1" spc="-20" dirty="0">
                <a:solidFill>
                  <a:srgbClr val="001F5F"/>
                </a:solidFill>
                <a:latin typeface="Segoe UI"/>
                <a:cs typeface="Segoe UI"/>
              </a:rPr>
              <a:t>коротком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наблюдении, диагноз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2200" b="1" spc="20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предположительный</a:t>
            </a:r>
            <a:r>
              <a:rPr sz="2200" spc="-10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2200">
              <a:latin typeface="Segoe UI"/>
              <a:cs typeface="Segoe UI"/>
            </a:endParaRPr>
          </a:p>
          <a:p>
            <a:pPr marL="7248525">
              <a:lnSpc>
                <a:spcPct val="100000"/>
              </a:lnSpc>
              <a:spcBef>
                <a:spcPts val="1475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Краснова</a:t>
            </a:r>
            <a:r>
              <a:rPr sz="18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21" y="115062"/>
            <a:ext cx="1186878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Критерии </a:t>
            </a:r>
            <a:r>
              <a:rPr sz="3200" spc="-5" dirty="0"/>
              <a:t>диагностики деменции </a:t>
            </a:r>
            <a:r>
              <a:rPr sz="3200" spc="-15" dirty="0"/>
              <a:t>согласно </a:t>
            </a:r>
            <a:r>
              <a:rPr sz="3200" spc="-10" dirty="0"/>
              <a:t>американскому  руководству </a:t>
            </a:r>
            <a:r>
              <a:rPr sz="3200" dirty="0"/>
              <a:t>по </a:t>
            </a:r>
            <a:r>
              <a:rPr sz="3200" spc="-5" dirty="0"/>
              <a:t>статистике </a:t>
            </a:r>
            <a:r>
              <a:rPr sz="3200" dirty="0"/>
              <a:t>и </a:t>
            </a:r>
            <a:r>
              <a:rPr sz="3200" spc="-5" dirty="0"/>
              <a:t>диагностике </a:t>
            </a:r>
            <a:r>
              <a:rPr sz="3200" dirty="0"/>
              <a:t>психических  </a:t>
            </a:r>
            <a:r>
              <a:rPr sz="3200" spc="-5" dirty="0"/>
              <a:t>заболеваний</a:t>
            </a:r>
            <a:r>
              <a:rPr sz="3200" spc="5" dirty="0"/>
              <a:t> </a:t>
            </a:r>
            <a:r>
              <a:rPr sz="3200" dirty="0"/>
              <a:t>(DSM-IV)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5726" y="1966925"/>
            <a:ext cx="11457305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74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А. Нарушения памяти, как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виде нарушения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активного</a:t>
            </a:r>
            <a:r>
              <a:rPr sz="2400" b="1" spc="-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воспроизведения</a:t>
            </a:r>
            <a:endParaRPr sz="2400">
              <a:latin typeface="Segoe UI"/>
              <a:cs typeface="Segoe UI"/>
            </a:endParaRPr>
          </a:p>
          <a:p>
            <a:pPr marL="452755" algn="just">
              <a:lnSpc>
                <a:spcPts val="2740"/>
              </a:lnSpc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информации,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так и виде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недостаточности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узнавания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материала</a:t>
            </a:r>
            <a:endParaRPr sz="2400">
              <a:latin typeface="Segoe UI"/>
              <a:cs typeface="Segoe UI"/>
            </a:endParaRPr>
          </a:p>
          <a:p>
            <a:pPr marL="452755" marR="536575" indent="-440690" algn="just">
              <a:lnSpc>
                <a:spcPts val="2590"/>
              </a:lnSpc>
              <a:spcBef>
                <a:spcPts val="103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Б. Нарушения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других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функций,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крайней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мере,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одной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из  следующих: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праксис,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гнозис, речь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исполнительные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функции</a:t>
            </a:r>
            <a:endParaRPr sz="2400">
              <a:latin typeface="Segoe UI"/>
              <a:cs typeface="Segoe UI"/>
            </a:endParaRPr>
          </a:p>
          <a:p>
            <a:pPr marL="452755" marR="117475" indent="-440690" algn="just">
              <a:lnSpc>
                <a:spcPct val="90000"/>
              </a:lnSpc>
              <a:spcBef>
                <a:spcPts val="96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В.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Как </a:t>
            </a:r>
            <a:r>
              <a:rPr sz="2400" b="1" spc="30" dirty="0">
                <a:solidFill>
                  <a:srgbClr val="001F5F"/>
                </a:solidFill>
                <a:latin typeface="Segoe UI"/>
                <a:cs typeface="Segoe UI"/>
              </a:rPr>
              <a:t>А,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так и Б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выражены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такой степени,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независимо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друг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от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друга,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оказывают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клинически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значимое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негативное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влияние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 повседневную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жизнь</a:t>
            </a:r>
            <a:endParaRPr sz="2400">
              <a:latin typeface="Segoe UI"/>
              <a:cs typeface="Segoe UI"/>
            </a:endParaRPr>
          </a:p>
          <a:p>
            <a:pPr marL="12700" algn="just">
              <a:lnSpc>
                <a:spcPts val="2735"/>
              </a:lnSpc>
              <a:spcBef>
                <a:spcPts val="720"/>
              </a:spcBef>
            </a:pPr>
            <a:r>
              <a:rPr sz="2400" b="1" spc="-65" dirty="0">
                <a:solidFill>
                  <a:srgbClr val="001F5F"/>
                </a:solidFill>
                <a:latin typeface="Segoe UI"/>
                <a:cs typeface="Segoe UI"/>
              </a:rPr>
              <a:t>Г.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памяти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других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функций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развиваются</a:t>
            </a:r>
            <a:r>
              <a:rPr sz="2400" b="1" spc="-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endParaRPr sz="2400">
              <a:latin typeface="Segoe UI"/>
              <a:cs typeface="Segoe UI"/>
            </a:endParaRPr>
          </a:p>
          <a:p>
            <a:pPr marL="452755" algn="just">
              <a:lnSpc>
                <a:spcPts val="2735"/>
              </a:lnSpc>
            </a:pP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результате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установленного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органического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заболевания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головного</a:t>
            </a:r>
            <a:r>
              <a:rPr sz="2400" b="1" spc="-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мозга</a:t>
            </a:r>
            <a:endParaRPr sz="2400">
              <a:latin typeface="Segoe UI"/>
              <a:cs typeface="Segoe UI"/>
            </a:endParaRPr>
          </a:p>
          <a:p>
            <a:pPr marL="452755" marR="120650" indent="-440690" algn="just">
              <a:lnSpc>
                <a:spcPts val="2590"/>
              </a:lnSpc>
              <a:spcBef>
                <a:spcPts val="1035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Д.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памяти и других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функций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отмечаются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на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фоне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ясного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сознания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Segoe UI"/>
              <a:cs typeface="Segoe UI"/>
            </a:endParaRPr>
          </a:p>
          <a:p>
            <a:pPr marL="7347584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Краснова</a:t>
            </a:r>
            <a:r>
              <a:rPr sz="18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623" y="2152903"/>
            <a:ext cx="843597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434340">
              <a:lnSpc>
                <a:spcPts val="6480"/>
              </a:lnSpc>
              <a:spcBef>
                <a:spcPts val="915"/>
              </a:spcBef>
            </a:pPr>
            <a:r>
              <a:rPr sz="6000" dirty="0">
                <a:solidFill>
                  <a:srgbClr val="000000"/>
                </a:solidFill>
                <a:latin typeface="Calibri"/>
                <a:cs typeface="Calibri"/>
              </a:rPr>
              <a:t>Пациент </a:t>
            </a:r>
            <a:r>
              <a:rPr sz="6000" spc="-55" dirty="0">
                <a:solidFill>
                  <a:srgbClr val="000000"/>
                </a:solidFill>
                <a:latin typeface="Calibri"/>
                <a:cs typeface="Calibri"/>
              </a:rPr>
              <a:t>выглядит, </a:t>
            </a:r>
            <a:r>
              <a:rPr sz="6000" spc="-30" dirty="0">
                <a:solidFill>
                  <a:srgbClr val="000000"/>
                </a:solidFill>
                <a:latin typeface="Calibri"/>
                <a:cs typeface="Calibri"/>
              </a:rPr>
              <a:t>как  </a:t>
            </a:r>
            <a:r>
              <a:rPr sz="6000" spc="-15" dirty="0">
                <a:solidFill>
                  <a:srgbClr val="000000"/>
                </a:solidFill>
                <a:latin typeface="Calibri"/>
                <a:cs typeface="Calibri"/>
              </a:rPr>
              <a:t>когнитивно</a:t>
            </a:r>
            <a:r>
              <a:rPr sz="6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spc="-15" dirty="0">
                <a:solidFill>
                  <a:srgbClr val="000000"/>
                </a:solidFill>
                <a:latin typeface="Calibri"/>
                <a:cs typeface="Calibri"/>
              </a:rPr>
              <a:t>сниженный…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527050"/>
            <a:ext cx="1015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Сопоставление </a:t>
            </a:r>
            <a:r>
              <a:rPr sz="4400" spc="-10" dirty="0"/>
              <a:t>критериев</a:t>
            </a:r>
            <a:r>
              <a:rPr sz="4400" spc="-110" dirty="0"/>
              <a:t> </a:t>
            </a:r>
            <a:r>
              <a:rPr sz="4400" spc="-5" dirty="0"/>
              <a:t>деменции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7471" y="1758823"/>
            <a:ext cx="10500995" cy="42792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63550" marR="334645" indent="-451484">
              <a:lnSpc>
                <a:spcPts val="3070"/>
              </a:lnSpc>
              <a:spcBef>
                <a:spcPts val="844"/>
              </a:spcBef>
              <a:buClr>
                <a:srgbClr val="001F5F"/>
              </a:buClr>
              <a:buFont typeface="Wingdings"/>
              <a:buChar char=""/>
              <a:tabLst>
                <a:tab pos="464184" algn="l"/>
              </a:tabLst>
            </a:pPr>
            <a:r>
              <a:rPr sz="3200" b="1" spc="-10" dirty="0">
                <a:solidFill>
                  <a:srgbClr val="FF0000"/>
                </a:solidFill>
                <a:latin typeface="Segoe UI"/>
                <a:cs typeface="Segoe UI"/>
              </a:rPr>
              <a:t>Критерии </a:t>
            </a:r>
            <a:r>
              <a:rPr sz="3200" b="1" dirty="0">
                <a:solidFill>
                  <a:srgbClr val="FF0000"/>
                </a:solidFill>
                <a:latin typeface="Segoe UI"/>
                <a:cs typeface="Segoe UI"/>
              </a:rPr>
              <a:t>МКБ-10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: более строгие,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устойчивость  симптомов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течение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6 месяцев,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поведенческие  расстройства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(характерны </a:t>
            </a:r>
            <a:r>
              <a:rPr sz="3200" b="1" spc="5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умеренной</a:t>
            </a:r>
            <a:endParaRPr sz="3200">
              <a:latin typeface="Segoe UI"/>
              <a:cs typeface="Segoe UI"/>
            </a:endParaRPr>
          </a:p>
          <a:p>
            <a:pPr marL="463550" marR="5080">
              <a:lnSpc>
                <a:spcPts val="3070"/>
              </a:lnSpc>
              <a:spcBef>
                <a:spcPts val="10"/>
              </a:spcBef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деменции), </a:t>
            </a:r>
            <a:r>
              <a:rPr sz="3200" b="1" spc="-20" dirty="0">
                <a:solidFill>
                  <a:srgbClr val="001F5F"/>
                </a:solidFill>
                <a:latin typeface="Segoe UI"/>
                <a:cs typeface="Segoe UI"/>
              </a:rPr>
              <a:t>затрудняют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диагностику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обратимой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легкой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 деменции</a:t>
            </a:r>
            <a:endParaRPr sz="3200">
              <a:latin typeface="Segoe UI"/>
              <a:cs typeface="Segoe UI"/>
            </a:endParaRPr>
          </a:p>
          <a:p>
            <a:pPr marL="463550" indent="-451484">
              <a:lnSpc>
                <a:spcPts val="3454"/>
              </a:lnSpc>
              <a:spcBef>
                <a:spcPts val="260"/>
              </a:spcBef>
              <a:buClr>
                <a:srgbClr val="001F5F"/>
              </a:buClr>
              <a:buFont typeface="Wingdings"/>
              <a:buChar char=""/>
              <a:tabLst>
                <a:tab pos="464184" algn="l"/>
              </a:tabLst>
            </a:pPr>
            <a:r>
              <a:rPr sz="3200" b="1" spc="-10" dirty="0">
                <a:solidFill>
                  <a:srgbClr val="FF0000"/>
                </a:solidFill>
                <a:latin typeface="Segoe UI"/>
                <a:cs typeface="Segoe UI"/>
              </a:rPr>
              <a:t>Критерии DSM-IV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: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в 2,5-3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раза</a:t>
            </a:r>
            <a:r>
              <a:rPr sz="32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более</a:t>
            </a:r>
            <a:endParaRPr sz="3200">
              <a:latin typeface="Segoe UI"/>
              <a:cs typeface="Segoe UI"/>
            </a:endParaRPr>
          </a:p>
          <a:p>
            <a:pPr marL="463550" marR="62230">
              <a:lnSpc>
                <a:spcPts val="3070"/>
              </a:lnSpc>
              <a:spcBef>
                <a:spcPts val="360"/>
              </a:spcBef>
            </a:pP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чувствительные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по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данным 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эпидемиологических  исследований</a:t>
            </a:r>
            <a:endParaRPr sz="3200">
              <a:latin typeface="Segoe UI"/>
              <a:cs typeface="Segoe UI"/>
            </a:endParaRPr>
          </a:p>
          <a:p>
            <a:pPr marL="463550" marR="23495" indent="-451484">
              <a:lnSpc>
                <a:spcPts val="3070"/>
              </a:lnSpc>
              <a:spcBef>
                <a:spcPts val="1000"/>
              </a:spcBef>
              <a:buFont typeface="Wingdings"/>
              <a:buChar char=""/>
              <a:tabLst>
                <a:tab pos="464184" algn="l"/>
              </a:tabLst>
            </a:pP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Критерии 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МКБ-10 и DSM-IV привязаны к болезни  Альцгеймера (мнестические</a:t>
            </a:r>
            <a:r>
              <a:rPr sz="32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расстройства)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9818" y="6555435"/>
            <a:ext cx="3664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Краснова</a:t>
            </a:r>
            <a:r>
              <a:rPr sz="1600" b="1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539" rIns="0" bIns="0" rtlCol="0">
            <a:spAutoFit/>
          </a:bodyPr>
          <a:lstStyle/>
          <a:p>
            <a:pPr marL="3157855" marR="5080" indent="-2701290">
              <a:lnSpc>
                <a:spcPts val="3890"/>
              </a:lnSpc>
              <a:spcBef>
                <a:spcPts val="585"/>
              </a:spcBef>
            </a:pPr>
            <a:r>
              <a:rPr spc="-10" dirty="0"/>
              <a:t>Скрининговое нейропсихологическое  тестирование: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928" y="1628393"/>
            <a:ext cx="10967720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0" indent="-718185">
              <a:lnSpc>
                <a:spcPts val="2245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краткая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шкала оценки психического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статуса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(MMSE): ориентировка</a:t>
            </a:r>
            <a:r>
              <a:rPr sz="2200" b="1" spc="2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во</a:t>
            </a:r>
            <a:endParaRPr sz="2200">
              <a:latin typeface="Segoe UI"/>
              <a:cs typeface="Segoe UI"/>
            </a:endParaRPr>
          </a:p>
          <a:p>
            <a:pPr marL="730250" marR="424815">
              <a:lnSpc>
                <a:spcPct val="70000"/>
              </a:lnSpc>
              <a:spcBef>
                <a:spcPts val="39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времени, ориентировка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месте,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восприятие,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концентрация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внимания, 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память,</a:t>
            </a:r>
            <a:r>
              <a:rPr sz="22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речь)</a:t>
            </a:r>
            <a:endParaRPr sz="22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204"/>
              </a:spcBef>
              <a:buClr>
                <a:srgbClr val="001F5F"/>
              </a:buClr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батарея </a:t>
            </a:r>
            <a:r>
              <a:rPr sz="2200" b="1" spc="-20" dirty="0">
                <a:solidFill>
                  <a:srgbClr val="FF0000"/>
                </a:solidFill>
                <a:latin typeface="Segoe UI"/>
                <a:cs typeface="Segoe UI"/>
              </a:rPr>
              <a:t>тестов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на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лобную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дисфункции </a:t>
            </a:r>
            <a:r>
              <a:rPr sz="2200" b="1" spc="-25" dirty="0">
                <a:solidFill>
                  <a:srgbClr val="001F5F"/>
                </a:solidFill>
                <a:latin typeface="Segoe UI"/>
                <a:cs typeface="Segoe UI"/>
              </a:rPr>
              <a:t>(FAB):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концептуализация,</a:t>
            </a:r>
            <a:r>
              <a:rPr sz="2200" b="1" spc="3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беглость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063" y="2693365"/>
            <a:ext cx="9597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речи, динамический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праксис,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простая реакция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выбора,</a:t>
            </a:r>
            <a:r>
              <a:rPr sz="2200" b="1" spc="2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усложненная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928" y="2901321"/>
            <a:ext cx="9953625" cy="28155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730250">
              <a:lnSpc>
                <a:spcPct val="100000"/>
              </a:lnSpc>
              <a:spcBef>
                <a:spcPts val="305"/>
              </a:spcBef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реакция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выбора,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исследование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хватательных</a:t>
            </a:r>
            <a:r>
              <a:rPr sz="2200" b="1" spc="1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рефлексов</a:t>
            </a:r>
            <a:endParaRPr sz="22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209"/>
              </a:spcBef>
              <a:buClr>
                <a:srgbClr val="001F5F"/>
              </a:buClr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тест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рисования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часов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(пространственный</a:t>
            </a:r>
            <a:r>
              <a:rPr sz="2200" b="1" spc="1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праксис)</a:t>
            </a:r>
            <a:endParaRPr sz="2200">
              <a:latin typeface="Segoe UI"/>
              <a:cs typeface="Segoe UI"/>
            </a:endParaRPr>
          </a:p>
          <a:p>
            <a:pPr marL="730250" indent="-718185">
              <a:lnSpc>
                <a:spcPct val="100000"/>
              </a:lnSpc>
              <a:spcBef>
                <a:spcPts val="215"/>
              </a:spcBef>
              <a:buClr>
                <a:srgbClr val="001F5F"/>
              </a:buClr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5" dirty="0">
                <a:solidFill>
                  <a:srgbClr val="FF0000"/>
                </a:solidFill>
                <a:latin typeface="Segoe UI"/>
                <a:cs typeface="Segoe UI"/>
              </a:rPr>
              <a:t>тест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«5 слов»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(непосредственное и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отсроченное</a:t>
            </a:r>
            <a:r>
              <a:rPr sz="2200" b="1" spc="1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воспроизведение)</a:t>
            </a:r>
            <a:endParaRPr sz="2200">
              <a:latin typeface="Segoe UI"/>
              <a:cs typeface="Segoe UI"/>
            </a:endParaRPr>
          </a:p>
          <a:p>
            <a:pPr marL="730250" indent="-718185">
              <a:lnSpc>
                <a:spcPts val="2530"/>
              </a:lnSpc>
              <a:spcBef>
                <a:spcPts val="204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тестирование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r>
              <a:rPr sz="2200" b="1" spc="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выявления:</a:t>
            </a:r>
            <a:endParaRPr sz="2200">
              <a:latin typeface="Segoe UI"/>
              <a:cs typeface="Segoe UI"/>
            </a:endParaRPr>
          </a:p>
          <a:p>
            <a:pPr marL="1309370" lvl="1" indent="-173990">
              <a:lnSpc>
                <a:spcPts val="2185"/>
              </a:lnSpc>
              <a:buFont typeface="Segoe UI"/>
              <a:buChar char="-"/>
              <a:tabLst>
                <a:tab pos="1310005" algn="l"/>
              </a:tabLst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астении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: </a:t>
            </a:r>
            <a:r>
              <a:rPr sz="2000" b="1" dirty="0">
                <a:solidFill>
                  <a:srgbClr val="FF0000"/>
                </a:solidFill>
                <a:latin typeface="Segoe UI"/>
                <a:cs typeface="Segoe UI"/>
              </a:rPr>
              <a:t>шкала </a:t>
            </a:r>
            <a:r>
              <a:rPr sz="2000" b="1" spc="-10" dirty="0">
                <a:solidFill>
                  <a:srgbClr val="FF0000"/>
                </a:solidFill>
                <a:latin typeface="Segoe UI"/>
                <a:cs typeface="Segoe UI"/>
              </a:rPr>
              <a:t>астенического </a:t>
            </a:r>
            <a:r>
              <a:rPr sz="2000" b="1" spc="-5" dirty="0">
                <a:solidFill>
                  <a:srgbClr val="FF0000"/>
                </a:solidFill>
                <a:latin typeface="Segoe UI"/>
                <a:cs typeface="Segoe UI"/>
              </a:rPr>
              <a:t>состояния</a:t>
            </a:r>
            <a:r>
              <a:rPr sz="2000" b="1" spc="-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(ШАС)</a:t>
            </a:r>
            <a:endParaRPr sz="2000">
              <a:latin typeface="Segoe UI"/>
              <a:cs typeface="Segoe UI"/>
            </a:endParaRPr>
          </a:p>
          <a:p>
            <a:pPr marL="1309370" lvl="1" indent="-173990">
              <a:lnSpc>
                <a:spcPts val="2220"/>
              </a:lnSpc>
              <a:buFont typeface="Segoe UI"/>
              <a:buChar char="-"/>
              <a:tabLst>
                <a:tab pos="1310005" algn="l"/>
              </a:tabLst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тревоги: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Segoe UI"/>
                <a:cs typeface="Segoe UI"/>
              </a:rPr>
              <a:t>шкала самооценки</a:t>
            </a:r>
            <a:r>
              <a:rPr sz="2000" b="1" spc="-8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Segoe UI"/>
                <a:cs typeface="Segoe UI"/>
              </a:rPr>
              <a:t>Спилбергера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2032000" marR="4228465">
              <a:lnSpc>
                <a:spcPts val="2020"/>
              </a:lnSpc>
              <a:spcBef>
                <a:spcPts val="110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а) личностная тревожность (ЛТ) 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б)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ситуативная тревожность</a:t>
            </a:r>
            <a:r>
              <a:rPr sz="18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(СТ)</a:t>
            </a:r>
            <a:endParaRPr sz="1800">
              <a:latin typeface="Segoe UI"/>
              <a:cs typeface="Segoe UI"/>
            </a:endParaRPr>
          </a:p>
          <a:p>
            <a:pPr marL="1309370" lvl="1" indent="-173990">
              <a:lnSpc>
                <a:spcPts val="2130"/>
              </a:lnSpc>
              <a:buFont typeface="Segoe UI"/>
              <a:buChar char="-"/>
              <a:tabLst>
                <a:tab pos="1310005" algn="l"/>
              </a:tabLst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депрессии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: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шкала</a:t>
            </a:r>
            <a:r>
              <a:rPr sz="20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Зунга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28" y="5718149"/>
            <a:ext cx="11437620" cy="113601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730250" marR="840740" indent="-718185">
              <a:lnSpc>
                <a:spcPct val="70000"/>
              </a:lnSpc>
              <a:spcBef>
                <a:spcPts val="885"/>
              </a:spcBef>
              <a:buFont typeface="Wingdings"/>
              <a:buChar char=""/>
              <a:tabLst>
                <a:tab pos="730250" algn="l"/>
                <a:tab pos="730885" algn="l"/>
              </a:tabLst>
            </a:pPr>
            <a:r>
              <a:rPr sz="2200" b="1" spc="-15" dirty="0">
                <a:solidFill>
                  <a:srgbClr val="001F5F"/>
                </a:solidFill>
                <a:latin typeface="Segoe UI"/>
                <a:cs typeface="Segoe UI"/>
              </a:rPr>
              <a:t>Вспомогательные тесты: </a:t>
            </a:r>
            <a:r>
              <a:rPr sz="2200" b="1" spc="-5" dirty="0">
                <a:solidFill>
                  <a:srgbClr val="FF0000"/>
                </a:solidFill>
                <a:latin typeface="Segoe UI"/>
                <a:cs typeface="Segoe UI"/>
              </a:rPr>
              <a:t>клиническая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рейтинговая шкала </a:t>
            </a:r>
            <a:r>
              <a:rPr sz="2200" b="1" spc="-10" dirty="0">
                <a:solidFill>
                  <a:srgbClr val="001F5F"/>
                </a:solidFill>
                <a:latin typeface="Segoe UI"/>
                <a:cs typeface="Segoe UI"/>
              </a:rPr>
              <a:t>(CDR), </a:t>
            </a:r>
            <a:r>
              <a:rPr sz="2200" b="1" spc="-10" dirty="0">
                <a:solidFill>
                  <a:srgbClr val="FF0000"/>
                </a:solidFill>
                <a:latin typeface="Segoe UI"/>
                <a:cs typeface="Segoe UI"/>
              </a:rPr>
              <a:t>общая  шкала нарушений</a:t>
            </a:r>
            <a:r>
              <a:rPr sz="2200" b="1" spc="8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Segoe UI"/>
                <a:cs typeface="Segoe UI"/>
              </a:rPr>
              <a:t>(GDS)</a:t>
            </a:r>
            <a:endParaRPr sz="2200">
              <a:latin typeface="Segoe UI"/>
              <a:cs typeface="Segoe UI"/>
            </a:endParaRPr>
          </a:p>
          <a:p>
            <a:pPr marL="7328534">
              <a:lnSpc>
                <a:spcPct val="100000"/>
              </a:lnSpc>
              <a:spcBef>
                <a:spcPts val="2100"/>
              </a:spcBef>
            </a:pP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Слайд из презентации Краснова</a:t>
            </a:r>
            <a:r>
              <a:rPr sz="18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Segoe UI"/>
                <a:cs typeface="Segoe UI"/>
              </a:rPr>
              <a:t>В.С.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3128" y="5303520"/>
            <a:ext cx="855344" cy="251460"/>
          </a:xfrm>
          <a:custGeom>
            <a:avLst/>
            <a:gdLst/>
            <a:ahLst/>
            <a:cxnLst/>
            <a:rect l="l" t="t" r="r" b="b"/>
            <a:pathLst>
              <a:path w="855345" h="251460">
                <a:moveTo>
                  <a:pt x="729233" y="0"/>
                </a:moveTo>
                <a:lnTo>
                  <a:pt x="729233" y="62864"/>
                </a:lnTo>
                <a:lnTo>
                  <a:pt x="0" y="62864"/>
                </a:lnTo>
                <a:lnTo>
                  <a:pt x="0" y="188594"/>
                </a:lnTo>
                <a:lnTo>
                  <a:pt x="729233" y="188594"/>
                </a:lnTo>
                <a:lnTo>
                  <a:pt x="729233" y="251459"/>
                </a:lnTo>
                <a:lnTo>
                  <a:pt x="854964" y="125729"/>
                </a:lnTo>
                <a:lnTo>
                  <a:pt x="729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6847" y="5244084"/>
            <a:ext cx="822960" cy="311150"/>
          </a:xfrm>
          <a:custGeom>
            <a:avLst/>
            <a:gdLst/>
            <a:ahLst/>
            <a:cxnLst/>
            <a:rect l="l" t="t" r="r" b="b"/>
            <a:pathLst>
              <a:path w="822960" h="311150">
                <a:moveTo>
                  <a:pt x="155448" y="0"/>
                </a:moveTo>
                <a:lnTo>
                  <a:pt x="0" y="155447"/>
                </a:lnTo>
                <a:lnTo>
                  <a:pt x="155448" y="310895"/>
                </a:lnTo>
                <a:lnTo>
                  <a:pt x="155448" y="233171"/>
                </a:lnTo>
                <a:lnTo>
                  <a:pt x="822960" y="233171"/>
                </a:lnTo>
                <a:lnTo>
                  <a:pt x="822960" y="77723"/>
                </a:lnTo>
                <a:lnTo>
                  <a:pt x="155448" y="77723"/>
                </a:lnTo>
                <a:lnTo>
                  <a:pt x="15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03105" y="4884547"/>
            <a:ext cx="11906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Для  в</a:t>
            </a:r>
            <a:r>
              <a:rPr sz="3200" b="1" spc="-35" dirty="0">
                <a:solidFill>
                  <a:srgbClr val="001F5F"/>
                </a:solidFill>
                <a:latin typeface="Segoe UI"/>
                <a:cs typeface="Segoe UI"/>
              </a:rPr>
              <a:t>р</a:t>
            </a:r>
            <a:r>
              <a:rPr sz="3200" b="1" spc="-25" dirty="0">
                <a:solidFill>
                  <a:srgbClr val="001F5F"/>
                </a:solidFill>
                <a:latin typeface="Segoe UI"/>
                <a:cs typeface="Segoe UI"/>
              </a:rPr>
              <a:t>а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ча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31" y="4896688"/>
            <a:ext cx="20656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Для</a:t>
            </a:r>
            <a:endParaRPr sz="3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001F5F"/>
                </a:solidFill>
                <a:latin typeface="Segoe UI"/>
                <a:cs typeface="Segoe UI"/>
              </a:rPr>
              <a:t>психолога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647" y="4608321"/>
            <a:ext cx="34740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Нейро-</a:t>
            </a:r>
            <a:endParaRPr sz="32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пси</a:t>
            </a:r>
            <a:r>
              <a:rPr sz="3200" b="1" spc="-30" dirty="0">
                <a:solidFill>
                  <a:srgbClr val="001F5F"/>
                </a:solidFill>
                <a:latin typeface="Segoe UI"/>
                <a:cs typeface="Segoe UI"/>
              </a:rPr>
              <a:t>х</a:t>
            </a:r>
            <a:r>
              <a:rPr sz="3200" b="1" spc="-5" dirty="0">
                <a:solidFill>
                  <a:srgbClr val="001F5F"/>
                </a:solidFill>
                <a:latin typeface="Segoe UI"/>
                <a:cs typeface="Segoe UI"/>
              </a:rPr>
              <a:t>олог</a:t>
            </a:r>
            <a:r>
              <a:rPr sz="3200" b="1" spc="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ч</a:t>
            </a:r>
            <a:r>
              <a:rPr sz="3200" b="1" spc="-10" dirty="0">
                <a:solidFill>
                  <a:srgbClr val="001F5F"/>
                </a:solidFill>
                <a:latin typeface="Segoe UI"/>
                <a:cs typeface="Segoe UI"/>
              </a:rPr>
              <a:t>е</a:t>
            </a:r>
            <a:r>
              <a:rPr sz="3200" b="1" dirty="0">
                <a:solidFill>
                  <a:srgbClr val="001F5F"/>
                </a:solidFill>
                <a:latin typeface="Segoe UI"/>
                <a:cs typeface="Segoe UI"/>
              </a:rPr>
              <a:t>ские  шкалы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53998" y="1870671"/>
            <a:ext cx="2286170" cy="271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9952" y="749808"/>
            <a:ext cx="2851404" cy="3834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2141" y="1841911"/>
            <a:ext cx="3021447" cy="2865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9311" y="827023"/>
            <a:ext cx="46285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Монреальская</a:t>
            </a:r>
          </a:p>
          <a:p>
            <a:pPr marL="12700" marR="5080" algn="ctr">
              <a:lnSpc>
                <a:spcPct val="100000"/>
              </a:lnSpc>
            </a:pPr>
            <a:r>
              <a:rPr dirty="0"/>
              <a:t>шкала</a:t>
            </a:r>
            <a:r>
              <a:rPr spc="-90" dirty="0"/>
              <a:t> </a:t>
            </a:r>
            <a:r>
              <a:rPr spc="-15" dirty="0"/>
              <a:t>когнитивного  </a:t>
            </a:r>
            <a:r>
              <a:rPr dirty="0"/>
              <a:t>статуса:</a:t>
            </a:r>
          </a:p>
        </p:txBody>
      </p:sp>
      <p:sp>
        <p:nvSpPr>
          <p:cNvPr id="3" name="object 3"/>
          <p:cNvSpPr/>
          <p:nvPr/>
        </p:nvSpPr>
        <p:spPr>
          <a:xfrm>
            <a:off x="128015" y="0"/>
            <a:ext cx="5091684" cy="6841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39205" y="3451097"/>
            <a:ext cx="54864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Всего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оценивается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нарушений:  Функций: </a:t>
            </a:r>
            <a:r>
              <a:rPr sz="2800" b="1" spc="-5" dirty="0">
                <a:solidFill>
                  <a:srgbClr val="FF0000"/>
                </a:solidFill>
                <a:latin typeface="Segoe UI"/>
                <a:cs typeface="Segoe UI"/>
              </a:rPr>
              <a:t>10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из </a:t>
            </a:r>
            <a:r>
              <a:rPr sz="2800" b="1" spc="-5" dirty="0">
                <a:solidFill>
                  <a:srgbClr val="FF0000"/>
                </a:solidFill>
                <a:latin typeface="Segoe UI"/>
                <a:cs typeface="Segoe UI"/>
              </a:rPr>
              <a:t>67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(по </a:t>
            </a:r>
            <a:r>
              <a:rPr sz="2800" b="1" spc="-30" dirty="0">
                <a:solidFill>
                  <a:srgbClr val="001F5F"/>
                </a:solidFill>
                <a:latin typeface="Segoe UI"/>
                <a:cs typeface="Segoe UI"/>
              </a:rPr>
              <a:t>МКФ)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Проблем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сфере активности и  участия в жизни</a:t>
            </a:r>
            <a:r>
              <a:rPr sz="2800" b="1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общества:</a:t>
            </a:r>
            <a:endParaRPr sz="2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всего </a:t>
            </a:r>
            <a:r>
              <a:rPr sz="2800" b="1" spc="-10" dirty="0">
                <a:solidFill>
                  <a:srgbClr val="FF0000"/>
                </a:solidFill>
                <a:latin typeface="Segoe UI"/>
                <a:cs typeface="Segoe UI"/>
              </a:rPr>
              <a:t>одна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(по</a:t>
            </a:r>
            <a:r>
              <a:rPr sz="2800" b="1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МКФ).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87" y="2699747"/>
            <a:ext cx="3364991" cy="214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395" y="4494657"/>
            <a:ext cx="3653790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Модификация образа</a:t>
            </a:r>
            <a:r>
              <a:rPr sz="2000" b="1" spc="-1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жизни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(устранение</a:t>
            </a:r>
            <a:endParaRPr sz="2000">
              <a:latin typeface="Segoe UI"/>
              <a:cs typeface="Segoe UI"/>
            </a:endParaRPr>
          </a:p>
          <a:p>
            <a:pPr marL="29209" marR="20320" algn="ctr">
              <a:lnSpc>
                <a:spcPts val="216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модифицируемых</a:t>
            </a:r>
            <a:r>
              <a:rPr sz="2000" b="1" spc="-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факторов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риска),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2457" y="634060"/>
            <a:ext cx="6633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Две </a:t>
            </a:r>
            <a:r>
              <a:rPr spc="-20" dirty="0"/>
              <a:t>главные </a:t>
            </a:r>
            <a:r>
              <a:rPr spc="-15" dirty="0"/>
              <a:t>задачи</a:t>
            </a:r>
            <a:r>
              <a:rPr spc="-35" dirty="0"/>
              <a:t> </a:t>
            </a:r>
            <a:r>
              <a:rPr spc="-15" dirty="0"/>
              <a:t>терапии: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2752" y="1187272"/>
            <a:ext cx="93745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Профилактика</a:t>
            </a:r>
            <a:r>
              <a:rPr sz="2400" b="1" spc="-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прогрессирования,</a:t>
            </a:r>
            <a:endParaRPr sz="2400">
              <a:latin typeface="Segoe UI"/>
              <a:cs typeface="Segoe U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Segoe UI"/>
              <a:buChar char="-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Лечение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возвращением пациента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прежним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показателям  когнитивных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функций.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6683" y="4441697"/>
            <a:ext cx="16649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Лечение  </a:t>
            </a:r>
            <a:r>
              <a:rPr sz="2000" b="1" spc="-45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г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нитивных  нарушений,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7984" y="4525136"/>
            <a:ext cx="398843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 marR="484505" indent="-59753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Первичная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b="1" spc="-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вторичная  профилактика</a:t>
            </a:r>
            <a:endParaRPr sz="2000">
              <a:latin typeface="Segoe UI"/>
              <a:cs typeface="Segoe UI"/>
            </a:endParaRPr>
          </a:p>
          <a:p>
            <a:pPr marL="12700" marR="5080" indent="89535" algn="just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(антигипертензивная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терапия, 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гиполипидемическая </a:t>
            </a:r>
            <a:r>
              <a:rPr sz="2000" b="1" spc="-10" dirty="0">
                <a:solidFill>
                  <a:srgbClr val="001F5F"/>
                </a:solidFill>
                <a:latin typeface="Segoe UI"/>
                <a:cs typeface="Segoe UI"/>
              </a:rPr>
              <a:t>терапия,  антиагрегантная терапия </a:t>
            </a:r>
            <a:r>
              <a:rPr sz="20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Segoe UI"/>
                <a:cs typeface="Segoe UI"/>
              </a:rPr>
              <a:t>др.),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55023" y="2465832"/>
            <a:ext cx="2346960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6379" y="2602992"/>
            <a:ext cx="2842260" cy="2048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772" y="186004"/>
            <a:ext cx="9456420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5020"/>
              </a:lnSpc>
              <a:spcBef>
                <a:spcPts val="105"/>
              </a:spcBef>
            </a:pPr>
            <a:r>
              <a:rPr sz="4400" spc="-5" dirty="0"/>
              <a:t>Медицина основанная</a:t>
            </a:r>
            <a:r>
              <a:rPr sz="4400" spc="-85" dirty="0"/>
              <a:t> </a:t>
            </a:r>
            <a:r>
              <a:rPr sz="4400" dirty="0"/>
              <a:t>на</a:t>
            </a:r>
            <a:endParaRPr sz="4400"/>
          </a:p>
          <a:p>
            <a:pPr marL="12700" marR="5080" algn="ctr">
              <a:lnSpc>
                <a:spcPts val="4750"/>
              </a:lnSpc>
              <a:spcBef>
                <a:spcPts val="335"/>
              </a:spcBef>
            </a:pPr>
            <a:r>
              <a:rPr sz="4400" spc="-10" dirty="0"/>
              <a:t>доказательствах </a:t>
            </a:r>
            <a:r>
              <a:rPr sz="4400" dirty="0"/>
              <a:t>и</a:t>
            </a:r>
            <a:r>
              <a:rPr sz="4400" spc="-75" dirty="0"/>
              <a:t> </a:t>
            </a:r>
            <a:r>
              <a:rPr sz="4400" dirty="0"/>
              <a:t>специфическая  </a:t>
            </a:r>
            <a:r>
              <a:rPr sz="4400" spc="-15" dirty="0"/>
              <a:t>терапия </a:t>
            </a:r>
            <a:r>
              <a:rPr sz="4400" spc="-10" dirty="0"/>
              <a:t>когнитивных</a:t>
            </a:r>
            <a:r>
              <a:rPr sz="4400" spc="-105" dirty="0"/>
              <a:t> </a:t>
            </a:r>
            <a:r>
              <a:rPr sz="4400" spc="-5" dirty="0"/>
              <a:t>нарушений: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30123" y="2345016"/>
            <a:ext cx="10704195" cy="39928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Легкие 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умеренные когнитивные</a:t>
            </a:r>
            <a:r>
              <a:rPr sz="28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нарушения:</a:t>
            </a:r>
            <a:endParaRPr sz="2800">
              <a:latin typeface="Segoe UI"/>
              <a:cs typeface="Segoe U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Segoe UI"/>
              <a:buChar char="-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Нет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российских клинических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рекомендаций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 ЛКН и УКН.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Есть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рекомендации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 деменциям 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реабилитации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при 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тяжелых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когнитивных</a:t>
            </a:r>
            <a:r>
              <a:rPr sz="2800" b="1" spc="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нарушениях.</a:t>
            </a:r>
            <a:endParaRPr sz="2800">
              <a:latin typeface="Segoe UI"/>
              <a:cs typeface="Segoe UI"/>
            </a:endParaRPr>
          </a:p>
          <a:p>
            <a:pPr marL="241300" marR="428625" indent="-228600">
              <a:lnSpc>
                <a:spcPts val="3020"/>
              </a:lnSpc>
              <a:spcBef>
                <a:spcPts val="1010"/>
              </a:spcBef>
              <a:buFont typeface="Segoe UI"/>
              <a:buChar char="-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Нет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препаратов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показавших свою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эффективность или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не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эффективность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рандомизированных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клинических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исследованиях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(Cochrane, </a:t>
            </a:r>
            <a:r>
              <a:rPr sz="2800" b="1" spc="5" dirty="0">
                <a:solidFill>
                  <a:srgbClr val="001F5F"/>
                </a:solidFill>
                <a:latin typeface="Segoe UI"/>
                <a:cs typeface="Segoe UI"/>
              </a:rPr>
              <a:t>FDA,</a:t>
            </a:r>
            <a:r>
              <a:rPr sz="2800" b="1" spc="1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AAN)</a:t>
            </a:r>
            <a:endParaRPr sz="2800">
              <a:latin typeface="Segoe UI"/>
              <a:cs typeface="Segoe UI"/>
            </a:endParaRPr>
          </a:p>
          <a:p>
            <a:pPr marL="241300" marR="635000" indent="-228600">
              <a:lnSpc>
                <a:spcPts val="3020"/>
              </a:lnSpc>
              <a:spcBef>
                <a:spcPts val="1010"/>
              </a:spcBef>
              <a:buFont typeface="Segoe UI"/>
              <a:buChar char="-"/>
              <a:tabLst>
                <a:tab pos="241300" algn="l"/>
              </a:tabLst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Рекомендовано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выявлять и лечить легкие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когнитивные 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(Sanford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А.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2017,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Petersen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R.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2016)</a:t>
            </a:r>
            <a:r>
              <a:rPr sz="2800" b="1" spc="229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808101"/>
            <a:ext cx="9785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Что </a:t>
            </a:r>
            <a:r>
              <a:rPr dirty="0"/>
              <a:t>делать с </a:t>
            </a:r>
            <a:r>
              <a:rPr spc="-10" dirty="0"/>
              <a:t>когнитивными</a:t>
            </a:r>
            <a:r>
              <a:rPr spc="-45" dirty="0"/>
              <a:t> </a:t>
            </a:r>
            <a:r>
              <a:rPr dirty="0"/>
              <a:t>нарушениями?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781517"/>
            <a:ext cx="10105390" cy="4247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Выявить причину 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добиться устранения</a:t>
            </a:r>
            <a:r>
              <a:rPr sz="2800" b="1" spc="1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причин.</a:t>
            </a:r>
            <a:endParaRPr sz="28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Корректно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вести себя с</a:t>
            </a:r>
            <a:r>
              <a:rPr sz="2800" b="1" spc="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пациентом.</a:t>
            </a:r>
            <a:endParaRPr sz="2800">
              <a:latin typeface="Segoe UI"/>
              <a:cs typeface="Segoe UI"/>
            </a:endParaRPr>
          </a:p>
          <a:p>
            <a:pPr marL="527685" marR="653415" indent="-515620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Выяснить как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образ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жизни влияет на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когнитивные 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способности</a:t>
            </a:r>
            <a:r>
              <a:rPr sz="28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пациента.</a:t>
            </a:r>
            <a:endParaRPr sz="2800">
              <a:latin typeface="Segoe UI"/>
              <a:cs typeface="Segoe UI"/>
            </a:endParaRPr>
          </a:p>
          <a:p>
            <a:pPr marL="527685" marR="120650" indent="-515620">
              <a:lnSpc>
                <a:spcPts val="302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Выяснить как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когнитивный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дефицит влияет на жизнь  пациента.</a:t>
            </a:r>
            <a:endParaRPr sz="2800">
              <a:latin typeface="Segoe UI"/>
              <a:cs typeface="Segoe UI"/>
            </a:endParaRPr>
          </a:p>
          <a:p>
            <a:pPr marL="527685" indent="-515620">
              <a:lnSpc>
                <a:spcPts val="3195"/>
              </a:lnSpc>
              <a:spcBef>
                <a:spcPts val="6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Подобрать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лекарственную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терапию</a:t>
            </a:r>
            <a:r>
              <a:rPr sz="2800" b="1" spc="10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2800">
              <a:latin typeface="Segoe UI"/>
              <a:cs typeface="Segoe UI"/>
            </a:endParaRPr>
          </a:p>
          <a:p>
            <a:pPr marL="527685">
              <a:lnSpc>
                <a:spcPts val="3195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проконтролировать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ее прием</a:t>
            </a:r>
            <a:r>
              <a:rPr sz="2800" b="1" spc="6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пациентом.</a:t>
            </a:r>
            <a:endParaRPr sz="28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 startAt="6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Провести оценку эффективности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терапии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2800" b="1" spc="2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динамике.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054" y="503885"/>
            <a:ext cx="6306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Тактика </a:t>
            </a:r>
            <a:r>
              <a:rPr sz="4000" spc="-20" dirty="0"/>
              <a:t>работы.</a:t>
            </a:r>
            <a:r>
              <a:rPr sz="4000" spc="15" dirty="0"/>
              <a:t> </a:t>
            </a:r>
            <a:r>
              <a:rPr sz="4000" spc="-10" dirty="0"/>
              <a:t>Приемы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Составление </a:t>
            </a:r>
            <a:r>
              <a:rPr spc="-10" dirty="0"/>
              <a:t>расписаний активностей </a:t>
            </a:r>
            <a:r>
              <a:rPr dirty="0"/>
              <a:t>на день, </a:t>
            </a:r>
            <a:r>
              <a:rPr spc="-5" dirty="0"/>
              <a:t>неделю,</a:t>
            </a:r>
            <a:r>
              <a:rPr spc="-80" dirty="0"/>
              <a:t> </a:t>
            </a:r>
            <a:r>
              <a:rPr spc="-5" dirty="0"/>
              <a:t>месяц.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Ригидный режим </a:t>
            </a:r>
            <a:r>
              <a:rPr dirty="0"/>
              <a:t>дня, </a:t>
            </a:r>
            <a:r>
              <a:rPr spc="-10" dirty="0"/>
              <a:t>минимум изменений </a:t>
            </a:r>
            <a:r>
              <a:rPr dirty="0"/>
              <a:t>и </a:t>
            </a:r>
            <a:r>
              <a:rPr spc="-5" dirty="0"/>
              <a:t>отклонений </a:t>
            </a:r>
            <a:r>
              <a:rPr spc="-20" dirty="0"/>
              <a:t>от</a:t>
            </a:r>
            <a:r>
              <a:rPr spc="-40" dirty="0"/>
              <a:t> </a:t>
            </a:r>
            <a:r>
              <a:rPr dirty="0"/>
              <a:t>планов.</a:t>
            </a: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Переключение </a:t>
            </a:r>
            <a:r>
              <a:rPr dirty="0"/>
              <a:t>с </a:t>
            </a:r>
            <a:r>
              <a:rPr spc="-15" dirty="0"/>
              <a:t>одного </a:t>
            </a:r>
            <a:r>
              <a:rPr spc="-5" dirty="0"/>
              <a:t>вида деятельности </a:t>
            </a:r>
            <a:r>
              <a:rPr dirty="0"/>
              <a:t>на </a:t>
            </a:r>
            <a:r>
              <a:rPr spc="-10" dirty="0"/>
              <a:t>другой </a:t>
            </a:r>
            <a:r>
              <a:rPr dirty="0"/>
              <a:t>2 </a:t>
            </a:r>
            <a:r>
              <a:rPr spc="-10" dirty="0"/>
              <a:t>раза </a:t>
            </a:r>
            <a:r>
              <a:rPr dirty="0"/>
              <a:t>в</a:t>
            </a:r>
            <a:r>
              <a:rPr spc="-45" dirty="0"/>
              <a:t> </a:t>
            </a:r>
            <a:r>
              <a:rPr dirty="0"/>
              <a:t>неделю.</a:t>
            </a:r>
          </a:p>
          <a:p>
            <a:pPr marL="241300" marR="10160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Получение </a:t>
            </a:r>
            <a:r>
              <a:rPr spc="-15" dirty="0"/>
              <a:t>нового (простейшего) </a:t>
            </a:r>
            <a:r>
              <a:rPr dirty="0"/>
              <a:t>навыка. </a:t>
            </a:r>
            <a:r>
              <a:rPr spc="-20" dirty="0"/>
              <a:t>Усвоение </a:t>
            </a:r>
            <a:r>
              <a:rPr spc="-10" dirty="0"/>
              <a:t>небольшого  количества </a:t>
            </a:r>
            <a:r>
              <a:rPr spc="-5" dirty="0"/>
              <a:t>новой </a:t>
            </a:r>
            <a:r>
              <a:rPr spc="-10" dirty="0"/>
              <a:t>(простой)</a:t>
            </a:r>
            <a:r>
              <a:rPr spc="-70" dirty="0"/>
              <a:t> </a:t>
            </a:r>
            <a:r>
              <a:rPr spc="-10" dirty="0"/>
              <a:t>информации.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Разделение сложных </a:t>
            </a:r>
            <a:r>
              <a:rPr spc="-5" dirty="0"/>
              <a:t>видов активности </a:t>
            </a:r>
            <a:r>
              <a:rPr dirty="0"/>
              <a:t>на </a:t>
            </a:r>
            <a:r>
              <a:rPr spc="-5" dirty="0"/>
              <a:t>простые </a:t>
            </a:r>
            <a:r>
              <a:rPr spc="-15" dirty="0"/>
              <a:t>короткие</a:t>
            </a:r>
            <a:r>
              <a:rPr spc="-75" dirty="0"/>
              <a:t> </a:t>
            </a:r>
            <a:r>
              <a:rPr dirty="0"/>
              <a:t>части.</a:t>
            </a: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Планирование (с записями </a:t>
            </a:r>
            <a:r>
              <a:rPr dirty="0"/>
              <a:t>и </a:t>
            </a:r>
            <a:r>
              <a:rPr spc="-10" dirty="0"/>
              <a:t>картами) всего, </a:t>
            </a:r>
            <a:r>
              <a:rPr spc="-15" dirty="0"/>
              <a:t>что </a:t>
            </a:r>
            <a:r>
              <a:rPr spc="-10" dirty="0"/>
              <a:t>необходимо</a:t>
            </a:r>
            <a:r>
              <a:rPr spc="-40" dirty="0"/>
              <a:t> </a:t>
            </a:r>
            <a:r>
              <a:rPr spc="-5" dirty="0"/>
              <a:t>сделать.</a:t>
            </a: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Сортировка необходимых предметов </a:t>
            </a:r>
            <a:r>
              <a:rPr dirty="0"/>
              <a:t>по </a:t>
            </a:r>
            <a:r>
              <a:rPr spc="-5" dirty="0"/>
              <a:t>видам </a:t>
            </a:r>
            <a:r>
              <a:rPr spc="-10" dirty="0"/>
              <a:t>деятельности</a:t>
            </a:r>
            <a:r>
              <a:rPr spc="-25" dirty="0"/>
              <a:t> </a:t>
            </a:r>
            <a:r>
              <a:rPr spc="-5" dirty="0"/>
              <a:t>или</a:t>
            </a:r>
          </a:p>
          <a:p>
            <a:pPr marL="241300" marR="1165860">
              <a:lnSpc>
                <a:spcPct val="70000"/>
              </a:lnSpc>
              <a:spcBef>
                <a:spcPts val="430"/>
              </a:spcBef>
            </a:pPr>
            <a:r>
              <a:rPr spc="-5" dirty="0"/>
              <a:t>востребованности </a:t>
            </a:r>
            <a:r>
              <a:rPr spc="-10" dirty="0"/>
              <a:t>(часто, редко, </a:t>
            </a:r>
            <a:r>
              <a:rPr spc="-5" dirty="0"/>
              <a:t>средне), раскладывание их </a:t>
            </a:r>
            <a:r>
              <a:rPr dirty="0"/>
              <a:t>по  </a:t>
            </a:r>
            <a:r>
              <a:rPr spc="-15" dirty="0"/>
              <a:t>емкостям-органайзерам.</a:t>
            </a: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Цветные записки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«напоминалки»</a:t>
            </a: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Писание </a:t>
            </a:r>
            <a:r>
              <a:rPr spc="-15" dirty="0"/>
              <a:t>текста </a:t>
            </a:r>
            <a:r>
              <a:rPr spc="-10" dirty="0"/>
              <a:t>карандашом, </a:t>
            </a:r>
            <a:r>
              <a:rPr dirty="0"/>
              <a:t>по </a:t>
            </a:r>
            <a:r>
              <a:rPr spc="-5" dirty="0"/>
              <a:t>0,5 </a:t>
            </a:r>
            <a:r>
              <a:rPr spc="-15" dirty="0"/>
              <a:t>тетрадного </a:t>
            </a:r>
            <a:r>
              <a:rPr spc="-5" dirty="0"/>
              <a:t>листа </a:t>
            </a:r>
            <a:r>
              <a:rPr dirty="0"/>
              <a:t>в</a:t>
            </a:r>
            <a:r>
              <a:rPr spc="-65" dirty="0"/>
              <a:t> </a:t>
            </a:r>
            <a:r>
              <a:rPr spc="-5" dirty="0"/>
              <a:t>день.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469" y="5733999"/>
            <a:ext cx="10181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Чтение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классической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литературы,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рисование, вышивание,</a:t>
            </a:r>
            <a:r>
              <a:rPr sz="2400" b="1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сборка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069" y="5990031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моделей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т.п.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749" y="659968"/>
            <a:ext cx="10133330" cy="39274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0960" marR="46990" algn="ctr">
              <a:lnSpc>
                <a:spcPct val="90000"/>
              </a:lnSpc>
              <a:spcBef>
                <a:spcPts val="575"/>
              </a:spcBef>
              <a:tabLst>
                <a:tab pos="4534535" algn="l"/>
              </a:tabLst>
            </a:pPr>
            <a:r>
              <a:rPr sz="4000" b="1" spc="-35" dirty="0">
                <a:solidFill>
                  <a:srgbClr val="001F5F"/>
                </a:solidFill>
                <a:latin typeface="Segoe UI"/>
                <a:cs typeface="Segoe UI"/>
              </a:rPr>
              <a:t>Регулярное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физическая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нагрузка </a:t>
            </a:r>
            <a:r>
              <a:rPr sz="4000" b="1" spc="-30" dirty="0">
                <a:solidFill>
                  <a:srgbClr val="001F5F"/>
                </a:solidFill>
                <a:latin typeface="Segoe UI"/>
                <a:cs typeface="Segoe UI"/>
              </a:rPr>
              <a:t>может 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принести</a:t>
            </a:r>
            <a:r>
              <a:rPr sz="40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пользу	пациентам с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легкими  </a:t>
            </a:r>
            <a:r>
              <a:rPr sz="4000" b="1" spc="-15" dirty="0">
                <a:solidFill>
                  <a:srgbClr val="001F5F"/>
                </a:solidFill>
                <a:latin typeface="Segoe UI"/>
                <a:cs typeface="Segoe UI"/>
              </a:rPr>
              <a:t>когнитивными</a:t>
            </a:r>
            <a:r>
              <a:rPr sz="4000" b="1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нарушениями.</a:t>
            </a:r>
            <a:endParaRPr sz="4000">
              <a:latin typeface="Segoe UI"/>
              <a:cs typeface="Segoe UI"/>
            </a:endParaRPr>
          </a:p>
          <a:p>
            <a:pPr marL="12700" marR="5080" algn="ctr">
              <a:lnSpc>
                <a:spcPct val="90000"/>
              </a:lnSpc>
              <a:spcBef>
                <a:spcPts val="4325"/>
              </a:spcBef>
              <a:tabLst>
                <a:tab pos="2140585" algn="l"/>
              </a:tabLst>
            </a:pP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Следует	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включать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физическую </a:t>
            </a:r>
            <a:r>
              <a:rPr sz="4000" b="1" spc="-25" dirty="0">
                <a:solidFill>
                  <a:srgbClr val="001F5F"/>
                </a:solidFill>
                <a:latin typeface="Segoe UI"/>
                <a:cs typeface="Segoe UI"/>
              </a:rPr>
              <a:t>терапию 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программу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помощи пациентам с  </a:t>
            </a:r>
            <a:r>
              <a:rPr sz="4000" b="1" spc="-10" dirty="0">
                <a:solidFill>
                  <a:srgbClr val="001F5F"/>
                </a:solidFill>
                <a:latin typeface="Segoe UI"/>
                <a:cs typeface="Segoe UI"/>
              </a:rPr>
              <a:t>легкими когнитивными</a:t>
            </a:r>
            <a:r>
              <a:rPr sz="4000" b="1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нарушениями.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13" y="5455918"/>
            <a:ext cx="4191745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53128" y="5455918"/>
            <a:ext cx="7739380" cy="1402080"/>
            <a:chOff x="4453128" y="5455918"/>
            <a:chExt cx="7739380" cy="1402080"/>
          </a:xfrm>
        </p:grpSpPr>
        <p:sp>
          <p:nvSpPr>
            <p:cNvPr id="5" name="object 5"/>
            <p:cNvSpPr/>
            <p:nvPr/>
          </p:nvSpPr>
          <p:spPr>
            <a:xfrm>
              <a:off x="4453128" y="5455919"/>
              <a:ext cx="4872228" cy="1402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7741" y="5455918"/>
              <a:ext cx="2834258" cy="1402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890" marR="5080" algn="ctr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Рекомендации </a:t>
            </a:r>
            <a:r>
              <a:rPr dirty="0"/>
              <a:t>по </a:t>
            </a:r>
            <a:r>
              <a:rPr spc="-5" dirty="0"/>
              <a:t>общению </a:t>
            </a:r>
            <a:r>
              <a:rPr dirty="0"/>
              <a:t>с </a:t>
            </a:r>
            <a:r>
              <a:rPr spc="-10" dirty="0"/>
              <a:t>пациентами </a:t>
            </a:r>
            <a:r>
              <a:rPr dirty="0"/>
              <a:t>с  </a:t>
            </a:r>
            <a:r>
              <a:rPr spc="-5" dirty="0"/>
              <a:t>легкими </a:t>
            </a:r>
            <a:r>
              <a:rPr dirty="0"/>
              <a:t>и </a:t>
            </a:r>
            <a:r>
              <a:rPr spc="-5" dirty="0"/>
              <a:t>умеренными</a:t>
            </a:r>
            <a:r>
              <a:rPr spc="-25" dirty="0"/>
              <a:t> </a:t>
            </a:r>
            <a:r>
              <a:rPr spc="-10" dirty="0"/>
              <a:t>когнитивными</a:t>
            </a:r>
          </a:p>
          <a:p>
            <a:pPr marL="635" algn="ctr">
              <a:lnSpc>
                <a:spcPts val="3829"/>
              </a:lnSpc>
            </a:pPr>
            <a:r>
              <a:rPr dirty="0"/>
              <a:t>нарушениями -</a:t>
            </a:r>
            <a:r>
              <a:rPr spc="-25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859" y="1895043"/>
            <a:ext cx="10836910" cy="4674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11480" marR="495300" indent="-411480" algn="just">
              <a:lnSpc>
                <a:spcPts val="3030"/>
              </a:lnSpc>
              <a:spcBef>
                <a:spcPts val="475"/>
              </a:spcBef>
              <a:buAutoNum type="arabicPeriod"/>
              <a:tabLst>
                <a:tab pos="411480" algn="l"/>
              </a:tabLst>
            </a:pP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усугублять тревогу и стресс пациента – стресс сам по  себе снижает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когницию,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 усугубляет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когнитивный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дефицит.</a:t>
            </a:r>
            <a:endParaRPr sz="2800">
              <a:latin typeface="Segoe UI"/>
              <a:cs typeface="Segoe UI"/>
            </a:endParaRPr>
          </a:p>
          <a:p>
            <a:pPr marL="411480" marR="80645" indent="-411480" algn="just">
              <a:lnSpc>
                <a:spcPts val="3030"/>
              </a:lnSpc>
              <a:spcBef>
                <a:spcPts val="990"/>
              </a:spcBef>
              <a:buAutoNum type="arabicPeriod"/>
              <a:tabLst>
                <a:tab pos="411480" algn="l"/>
              </a:tabLst>
            </a:pP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Избегать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слов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«когнитивный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дефицит» «плохая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память» и 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т.п.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Лучше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употребить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слово</a:t>
            </a:r>
            <a:r>
              <a:rPr sz="2800" b="1" spc="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забывчивость.</a:t>
            </a:r>
            <a:endParaRPr sz="2800">
              <a:latin typeface="Segoe UI"/>
              <a:cs typeface="Segoe UI"/>
            </a:endParaRPr>
          </a:p>
          <a:p>
            <a:pPr marL="411480" marR="108585" indent="-411480" algn="just">
              <a:lnSpc>
                <a:spcPts val="3020"/>
              </a:lnSpc>
              <a:spcBef>
                <a:spcPts val="994"/>
              </a:spcBef>
              <a:buAutoNum type="arabicPeriod"/>
              <a:tabLst>
                <a:tab pos="411480" algn="l"/>
              </a:tabLst>
            </a:pP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Расскажите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пациенту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о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том,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что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его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состояние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может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быть  связано с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хроническим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стрессом, переутомлением.</a:t>
            </a:r>
            <a:r>
              <a:rPr sz="2800" b="1" spc="2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Он</a:t>
            </a:r>
            <a:endParaRPr sz="2800">
              <a:latin typeface="Segoe UI"/>
              <a:cs typeface="Segoe UI"/>
            </a:endParaRPr>
          </a:p>
          <a:p>
            <a:pPr marL="454659" algn="just">
              <a:lnSpc>
                <a:spcPts val="2985"/>
              </a:lnSpc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будет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вам больше доверять и меньше</a:t>
            </a:r>
            <a:r>
              <a:rPr sz="2800" b="1" spc="1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тревожиться.</a:t>
            </a:r>
            <a:endParaRPr sz="2800">
              <a:latin typeface="Segoe UI"/>
              <a:cs typeface="Segoe UI"/>
            </a:endParaRPr>
          </a:p>
          <a:p>
            <a:pPr marL="411480" marR="5080" indent="-411480">
              <a:lnSpc>
                <a:spcPts val="3020"/>
              </a:lnSpc>
              <a:spcBef>
                <a:spcPts val="1045"/>
              </a:spcBef>
              <a:buAutoNum type="arabicPeriod" startAt="4"/>
              <a:tabLst>
                <a:tab pos="411480" algn="l"/>
              </a:tabLst>
            </a:pP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Составьте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четкий план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лечения, пусть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его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себе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запишет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держит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при себе.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Понимание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сценария лечения  снижает</a:t>
            </a:r>
            <a:r>
              <a:rPr sz="2800" b="1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тревогу.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379" y="7740"/>
            <a:ext cx="8929112" cy="6796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2361691"/>
            <a:ext cx="10852785" cy="393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 algn="just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549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Если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вы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собираетесь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процессе лечения менять дозировки</a:t>
            </a:r>
            <a:r>
              <a:rPr sz="24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или</a:t>
            </a:r>
            <a:endParaRPr sz="2400">
              <a:latin typeface="Segoe UI"/>
              <a:cs typeface="Segoe UI"/>
            </a:endParaRPr>
          </a:p>
          <a:p>
            <a:pPr marL="363220" marR="5080" algn="just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препараты,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расскажите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пациенту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об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этом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заранее. Объясните,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это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тактика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лечения,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 «поиск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того,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 поможет методом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тыка»</a:t>
            </a:r>
            <a:endParaRPr sz="2400">
              <a:latin typeface="Segoe UI"/>
              <a:cs typeface="Segoe UI"/>
            </a:endParaRPr>
          </a:p>
          <a:p>
            <a:pPr marL="363220" marR="163830" indent="-351155" algn="just">
              <a:lnSpc>
                <a:spcPct val="100000"/>
              </a:lnSpc>
              <a:spcBef>
                <a:spcPts val="994"/>
              </a:spcBef>
              <a:buAutoNum type="arabicPeriod" startAt="6"/>
              <a:tabLst>
                <a:tab pos="354965" algn="l"/>
              </a:tabLst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Если прием препарата сопровождается изменением самоощущений  пациента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предупредите об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этом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заранее.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будет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понимать, 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нормально,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так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работает</a:t>
            </a:r>
            <a:r>
              <a:rPr sz="24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лекарство.</a:t>
            </a:r>
            <a:endParaRPr sz="2400">
              <a:latin typeface="Segoe UI"/>
              <a:cs typeface="Segoe UI"/>
            </a:endParaRPr>
          </a:p>
          <a:p>
            <a:pPr marL="363220" marR="1464310" indent="-351155" algn="just">
              <a:lnSpc>
                <a:spcPct val="100000"/>
              </a:lnSpc>
              <a:spcBef>
                <a:spcPts val="1000"/>
              </a:spcBef>
              <a:buAutoNum type="arabicPeriod" startAt="6"/>
              <a:tabLst>
                <a:tab pos="354965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Сообщайте информацию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простом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доступном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виде. Не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используйте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медицинских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терминов,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сообщайте</a:t>
            </a:r>
            <a:r>
              <a:rPr sz="2400" b="1" spc="-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лишние</a:t>
            </a:r>
            <a:endParaRPr sz="2400">
              <a:latin typeface="Segoe UI"/>
              <a:cs typeface="Segoe UI"/>
            </a:endParaRPr>
          </a:p>
          <a:p>
            <a:pPr marL="363220" marR="915035" algn="just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подробности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помните,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у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пациента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снижен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объем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рабочей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памяти.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890" marR="5080" algn="ctr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Рекомендации </a:t>
            </a:r>
            <a:r>
              <a:rPr dirty="0"/>
              <a:t>по </a:t>
            </a:r>
            <a:r>
              <a:rPr spc="-5" dirty="0"/>
              <a:t>общению </a:t>
            </a:r>
            <a:r>
              <a:rPr dirty="0"/>
              <a:t>с </a:t>
            </a:r>
            <a:r>
              <a:rPr spc="-10" dirty="0"/>
              <a:t>пациентами </a:t>
            </a:r>
            <a:r>
              <a:rPr dirty="0"/>
              <a:t>с  </a:t>
            </a:r>
            <a:r>
              <a:rPr spc="-5" dirty="0"/>
              <a:t>легкими </a:t>
            </a:r>
            <a:r>
              <a:rPr dirty="0"/>
              <a:t>и </a:t>
            </a:r>
            <a:r>
              <a:rPr spc="-5" dirty="0"/>
              <a:t>умеренными</a:t>
            </a:r>
            <a:r>
              <a:rPr spc="-25" dirty="0"/>
              <a:t> </a:t>
            </a:r>
            <a:r>
              <a:rPr spc="-10" dirty="0"/>
              <a:t>когнитивными</a:t>
            </a:r>
          </a:p>
          <a:p>
            <a:pPr marL="635" algn="ctr">
              <a:lnSpc>
                <a:spcPts val="3829"/>
              </a:lnSpc>
            </a:pPr>
            <a:r>
              <a:rPr dirty="0"/>
              <a:t>нарушениями -</a:t>
            </a:r>
            <a:r>
              <a:rPr spc="-25" dirty="0"/>
              <a:t> </a:t>
            </a: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211" y="2667076"/>
            <a:ext cx="10973435" cy="288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845" indent="-398780">
              <a:lnSpc>
                <a:spcPts val="3195"/>
              </a:lnSpc>
              <a:spcBef>
                <a:spcPts val="95"/>
              </a:spcBef>
              <a:buAutoNum type="arabicPeriod" startAt="8"/>
              <a:tabLst>
                <a:tab pos="411480" algn="l"/>
              </a:tabLst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Пациент </a:t>
            </a:r>
            <a:r>
              <a:rPr sz="2800" b="1" spc="-25" dirty="0">
                <a:solidFill>
                  <a:srgbClr val="001F5F"/>
                </a:solidFill>
                <a:latin typeface="Segoe UI"/>
                <a:cs typeface="Segoe UI"/>
              </a:rPr>
              <a:t>может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задавать странные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вопросы</a:t>
            </a:r>
            <a:r>
              <a:rPr sz="2800" b="1" spc="20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endParaRPr sz="2800">
              <a:latin typeface="Segoe UI"/>
              <a:cs typeface="Segoe UI"/>
            </a:endParaRPr>
          </a:p>
          <a:p>
            <a:pPr marL="364490" marR="1660525">
              <a:lnSpc>
                <a:spcPts val="3020"/>
              </a:lnSpc>
              <a:spcBef>
                <a:spcPts val="220"/>
              </a:spcBef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переспрашивать,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показывайте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раздражения,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но 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предложите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ему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все</a:t>
            </a:r>
            <a:r>
              <a:rPr sz="2800" b="1" spc="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записать.</a:t>
            </a:r>
            <a:endParaRPr sz="2800">
              <a:latin typeface="Segoe UI"/>
              <a:cs typeface="Segoe UI"/>
            </a:endParaRPr>
          </a:p>
          <a:p>
            <a:pPr marL="364490" marR="5080" indent="-352425">
              <a:lnSpc>
                <a:spcPts val="3030"/>
              </a:lnSpc>
              <a:spcBef>
                <a:spcPts val="1005"/>
              </a:spcBef>
              <a:buClr>
                <a:srgbClr val="001F5F"/>
              </a:buClr>
              <a:buFont typeface="Segoe UI"/>
              <a:buAutoNum type="arabicPeriod" startAt="9"/>
              <a:tabLst>
                <a:tab pos="411480" algn="l"/>
              </a:tabLst>
            </a:pPr>
            <a:r>
              <a:rPr dirty="0"/>
              <a:t>	</a:t>
            </a:r>
            <a:r>
              <a:rPr sz="2800" b="1" spc="-45" dirty="0">
                <a:solidFill>
                  <a:srgbClr val="001F5F"/>
                </a:solidFill>
                <a:latin typeface="Segoe UI"/>
                <a:cs typeface="Segoe UI"/>
              </a:rPr>
              <a:t>Также,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предложите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пациенту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вести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записи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ежедневнике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качестве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помощи </a:t>
            </a:r>
            <a:r>
              <a:rPr sz="2800" b="1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запоминания. </a:t>
            </a:r>
            <a:r>
              <a:rPr sz="2800" b="1" spc="-20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нужно делать 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акцентируя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внимание не на </a:t>
            </a:r>
            <a:r>
              <a:rPr sz="2800" b="1" spc="-15" dirty="0">
                <a:solidFill>
                  <a:srgbClr val="001F5F"/>
                </a:solidFill>
                <a:latin typeface="Segoe UI"/>
                <a:cs typeface="Segoe UI"/>
              </a:rPr>
              <a:t>«плохой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памяти», а</a:t>
            </a:r>
            <a:r>
              <a:rPr sz="2800" b="1" spc="19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на</a:t>
            </a:r>
            <a:endParaRPr sz="2800">
              <a:latin typeface="Segoe UI"/>
              <a:cs typeface="Segoe UI"/>
            </a:endParaRPr>
          </a:p>
          <a:p>
            <a:pPr marL="364490">
              <a:lnSpc>
                <a:spcPts val="2970"/>
              </a:lnSpc>
            </a:pP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сложности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запоминании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дел при наличии</a:t>
            </a:r>
            <a:r>
              <a:rPr sz="2800" b="1" spc="1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Segoe UI"/>
                <a:cs typeface="Segoe UI"/>
              </a:rPr>
              <a:t>стресса.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890" marR="5080" algn="ctr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Рекомендации </a:t>
            </a:r>
            <a:r>
              <a:rPr dirty="0"/>
              <a:t>по </a:t>
            </a:r>
            <a:r>
              <a:rPr spc="-5" dirty="0"/>
              <a:t>общению </a:t>
            </a:r>
            <a:r>
              <a:rPr dirty="0"/>
              <a:t>с </a:t>
            </a:r>
            <a:r>
              <a:rPr spc="-10" dirty="0"/>
              <a:t>пациентами </a:t>
            </a:r>
            <a:r>
              <a:rPr dirty="0"/>
              <a:t>с  </a:t>
            </a:r>
            <a:r>
              <a:rPr spc="-5" dirty="0"/>
              <a:t>легкими </a:t>
            </a:r>
            <a:r>
              <a:rPr dirty="0"/>
              <a:t>и </a:t>
            </a:r>
            <a:r>
              <a:rPr spc="-5" dirty="0"/>
              <a:t>умеренными</a:t>
            </a:r>
            <a:r>
              <a:rPr spc="-25" dirty="0"/>
              <a:t> </a:t>
            </a:r>
            <a:r>
              <a:rPr spc="-10" dirty="0"/>
              <a:t>когнитивными</a:t>
            </a:r>
          </a:p>
          <a:p>
            <a:pPr marL="635" algn="ctr">
              <a:lnSpc>
                <a:spcPts val="3829"/>
              </a:lnSpc>
            </a:pPr>
            <a:r>
              <a:rPr dirty="0"/>
              <a:t>нарушениями -</a:t>
            </a:r>
            <a:r>
              <a:rPr spc="-25" dirty="0"/>
              <a:t> </a:t>
            </a: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822" y="3002991"/>
            <a:ext cx="6504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Лекарственная</a:t>
            </a:r>
            <a:r>
              <a:rPr sz="4400" spc="-100" dirty="0"/>
              <a:t> </a:t>
            </a:r>
            <a:r>
              <a:rPr sz="4400" spc="-15" dirty="0"/>
              <a:t>терапия</a:t>
            </a:r>
            <a:endParaRPr sz="44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1070" y="3123438"/>
            <a:ext cx="2970530" cy="179832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19"/>
              </a:spcBef>
            </a:pPr>
            <a:r>
              <a:rPr sz="2000" b="1" spc="-15" dirty="0">
                <a:latin typeface="Segoe UI"/>
                <a:cs typeface="Segoe UI"/>
              </a:rPr>
              <a:t>ПАТОГЕНЕТИЧЕСКАЯ</a:t>
            </a:r>
            <a:endParaRPr sz="2000">
              <a:latin typeface="Segoe UI"/>
              <a:cs typeface="Segoe UI"/>
            </a:endParaRPr>
          </a:p>
          <a:p>
            <a:pPr marL="494665" marR="489584" indent="3810" algn="ctr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latin typeface="Segoe UI"/>
                <a:cs typeface="Segoe UI"/>
              </a:rPr>
              <a:t>ТЕРАПИЯ  СОСУДИСТЫХ  </a:t>
            </a:r>
            <a:r>
              <a:rPr sz="2000" b="1" spc="-80" dirty="0">
                <a:latin typeface="Segoe UI"/>
                <a:cs typeface="Segoe UI"/>
              </a:rPr>
              <a:t>К</a:t>
            </a:r>
            <a:r>
              <a:rPr sz="2000" b="1" spc="-5" dirty="0">
                <a:latin typeface="Segoe UI"/>
                <a:cs typeface="Segoe UI"/>
              </a:rPr>
              <a:t>ОГНИТИВНЫХ  </a:t>
            </a:r>
            <a:r>
              <a:rPr sz="2000" b="1" dirty="0">
                <a:latin typeface="Segoe UI"/>
                <a:cs typeface="Segoe UI"/>
              </a:rPr>
              <a:t>НАРУШЕНИЙ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457" y="1401317"/>
            <a:ext cx="2747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ДОФАМИНЕРГИЧЕСКИЕ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агонист </a:t>
            </a:r>
            <a:r>
              <a:rPr sz="1600" b="1" spc="-5" dirty="0">
                <a:solidFill>
                  <a:srgbClr val="C00000"/>
                </a:solidFill>
                <a:latin typeface="Segoe UI"/>
                <a:cs typeface="Segoe UI"/>
              </a:rPr>
              <a:t>D2/D3</a:t>
            </a:r>
            <a:r>
              <a:rPr sz="1600" b="1" spc="-5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рецепторов:</a:t>
            </a:r>
            <a:endParaRPr sz="16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Пирибедил</a:t>
            </a:r>
            <a:endParaRPr sz="16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600" b="1" spc="-15" dirty="0">
                <a:latin typeface="Segoe UI"/>
                <a:cs typeface="Segoe UI"/>
              </a:rPr>
              <a:t>(лобно-подкорковый</a:t>
            </a:r>
            <a:r>
              <a:rPr sz="1600" b="1" spc="3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тип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Segoe UI"/>
                <a:cs typeface="Segoe UI"/>
              </a:rPr>
              <a:t>нарушений)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1090" y="3707129"/>
            <a:ext cx="26581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Segoe UI"/>
                <a:cs typeface="Segoe UI"/>
              </a:rPr>
              <a:t>СОСУДИСТЫЕ</a:t>
            </a:r>
            <a:endParaRPr sz="16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препараты </a:t>
            </a:r>
            <a:r>
              <a:rPr sz="1600" b="1" spc="-15" dirty="0">
                <a:latin typeface="Segoe UI"/>
                <a:cs typeface="Segoe UI"/>
              </a:rPr>
              <a:t>гинкго </a:t>
            </a:r>
            <a:r>
              <a:rPr sz="1600" b="1" spc="-5" dirty="0">
                <a:latin typeface="Segoe UI"/>
                <a:cs typeface="Segoe UI"/>
              </a:rPr>
              <a:t>билобы  </a:t>
            </a:r>
            <a:r>
              <a:rPr sz="1600" b="1" spc="-10" dirty="0">
                <a:latin typeface="Segoe UI"/>
                <a:cs typeface="Segoe UI"/>
              </a:rPr>
              <a:t>винпоцетин</a:t>
            </a:r>
            <a:endParaRPr sz="1600">
              <a:latin typeface="Segoe UI"/>
              <a:cs typeface="Segoe UI"/>
            </a:endParaRPr>
          </a:p>
          <a:p>
            <a:pPr marL="486409" marR="481965" algn="ctr">
              <a:lnSpc>
                <a:spcPct val="100000"/>
              </a:lnSpc>
            </a:pPr>
            <a:r>
              <a:rPr sz="1600" b="1" spc="-5" dirty="0">
                <a:latin typeface="Segoe UI"/>
                <a:cs typeface="Segoe UI"/>
              </a:rPr>
              <a:t>пе</a:t>
            </a:r>
            <a:r>
              <a:rPr sz="1600" b="1" spc="-15" dirty="0">
                <a:latin typeface="Segoe UI"/>
                <a:cs typeface="Segoe UI"/>
              </a:rPr>
              <a:t>н</a:t>
            </a:r>
            <a:r>
              <a:rPr sz="1600" b="1" spc="-35" dirty="0">
                <a:latin typeface="Segoe UI"/>
                <a:cs typeface="Segoe UI"/>
              </a:rPr>
              <a:t>т</a:t>
            </a:r>
            <a:r>
              <a:rPr sz="1600" b="1" spc="-10" dirty="0">
                <a:latin typeface="Segoe UI"/>
                <a:cs typeface="Segoe UI"/>
              </a:rPr>
              <a:t>о</a:t>
            </a:r>
            <a:r>
              <a:rPr sz="1600" b="1" spc="-40" dirty="0">
                <a:latin typeface="Segoe UI"/>
                <a:cs typeface="Segoe UI"/>
              </a:rPr>
              <a:t>к</a:t>
            </a:r>
            <a:r>
              <a:rPr sz="1600" b="1" spc="-5" dirty="0">
                <a:latin typeface="Segoe UI"/>
                <a:cs typeface="Segoe UI"/>
              </a:rPr>
              <a:t>си</a:t>
            </a:r>
            <a:r>
              <a:rPr sz="1600" b="1" spc="-15" dirty="0">
                <a:latin typeface="Segoe UI"/>
                <a:cs typeface="Segoe UI"/>
              </a:rPr>
              <a:t>ф</a:t>
            </a:r>
            <a:r>
              <a:rPr sz="1600" b="1" spc="-10" dirty="0">
                <a:latin typeface="Segoe UI"/>
                <a:cs typeface="Segoe UI"/>
              </a:rPr>
              <a:t>и</a:t>
            </a:r>
            <a:r>
              <a:rPr sz="1600" b="1" spc="-15" dirty="0">
                <a:latin typeface="Segoe UI"/>
                <a:cs typeface="Segoe UI"/>
              </a:rPr>
              <a:t>л</a:t>
            </a:r>
            <a:r>
              <a:rPr sz="1600" b="1" spc="-5" dirty="0">
                <a:latin typeface="Segoe UI"/>
                <a:cs typeface="Segoe UI"/>
              </a:rPr>
              <a:t>л</a:t>
            </a:r>
            <a:r>
              <a:rPr sz="1600" b="1" spc="-15" dirty="0">
                <a:latin typeface="Segoe UI"/>
                <a:cs typeface="Segoe UI"/>
              </a:rPr>
              <a:t>и</a:t>
            </a:r>
            <a:r>
              <a:rPr sz="1600" b="1" spc="-5" dirty="0">
                <a:latin typeface="Segoe UI"/>
                <a:cs typeface="Segoe UI"/>
              </a:rPr>
              <a:t>н  </a:t>
            </a:r>
            <a:r>
              <a:rPr sz="1600" b="1" spc="-10" dirty="0">
                <a:latin typeface="Segoe UI"/>
                <a:cs typeface="Segoe UI"/>
              </a:rPr>
              <a:t>ницерголин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453" y="3435858"/>
            <a:ext cx="26231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Segoe UI"/>
                <a:cs typeface="Segoe UI"/>
              </a:rPr>
              <a:t>МЕТАБОЛИЧЕСКИЕ</a:t>
            </a:r>
            <a:endParaRPr sz="1600">
              <a:latin typeface="Segoe UI"/>
              <a:cs typeface="Segoe U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Актовегин  (депротеинизированный  гемодериват крови</a:t>
            </a:r>
            <a:r>
              <a:rPr sz="1600" b="1" spc="-3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Segoe UI"/>
                <a:cs typeface="Segoe UI"/>
              </a:rPr>
              <a:t>телят)  </a:t>
            </a:r>
            <a:r>
              <a:rPr sz="1600" b="1" spc="-10" dirty="0">
                <a:latin typeface="Segoe UI"/>
                <a:cs typeface="Segoe UI"/>
              </a:rPr>
              <a:t>церебролизин</a:t>
            </a:r>
            <a:endParaRPr sz="160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15" dirty="0">
                <a:latin typeface="Segoe UI"/>
                <a:cs typeface="Segoe UI"/>
              </a:rPr>
              <a:t>пиридитол</a:t>
            </a:r>
            <a:endParaRPr sz="16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пирацетам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4345" y="1716481"/>
            <a:ext cx="23691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Segoe UI"/>
                <a:cs typeface="Segoe UI"/>
              </a:rPr>
              <a:t>ГЛУТАМАТЕРГИЧЕСКИЕ</a:t>
            </a:r>
            <a:endParaRPr sz="1600">
              <a:latin typeface="Segoe UI"/>
              <a:cs typeface="Segoe UI"/>
            </a:endParaRPr>
          </a:p>
          <a:p>
            <a:pPr marL="253365" marR="24701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антагонист</a:t>
            </a:r>
            <a:r>
              <a:rPr sz="1600" b="1" spc="-6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NMDA-  рецепторов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мемантин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8921" y="329311"/>
            <a:ext cx="3815079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АЦЕТИЛХОЛИНЕРГИЧЕСКИЕ</a:t>
            </a:r>
            <a:endParaRPr sz="1600">
              <a:latin typeface="Segoe UI"/>
              <a:cs typeface="Segoe UI"/>
            </a:endParaRPr>
          </a:p>
          <a:p>
            <a:pPr marL="15240" marR="9525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-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ингибиторы ацетилхолинестеразы:  </a:t>
            </a:r>
            <a:r>
              <a:rPr sz="1600" b="1" spc="-10" dirty="0">
                <a:latin typeface="Segoe UI"/>
                <a:cs typeface="Segoe UI"/>
              </a:rPr>
              <a:t>донепезил, ривастигмин, галантамин,  ипидакрин</a:t>
            </a:r>
            <a:endParaRPr sz="1600">
              <a:latin typeface="Segoe UI"/>
              <a:cs typeface="Segoe UI"/>
            </a:endParaRPr>
          </a:p>
          <a:p>
            <a:pPr marL="1349375" marR="100330" indent="-1245870">
              <a:lnSpc>
                <a:spcPct val="100000"/>
              </a:lnSpc>
              <a:tabLst>
                <a:tab pos="390525" algn="l"/>
              </a:tabLst>
            </a:pPr>
            <a:r>
              <a:rPr sz="1600" spc="-5" dirty="0">
                <a:solidFill>
                  <a:srgbClr val="C00000"/>
                </a:solidFill>
                <a:latin typeface="Segoe UI"/>
                <a:cs typeface="Segoe UI"/>
              </a:rPr>
              <a:t>-	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предшественники ацетилхолина: 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Цитиколин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Холина</a:t>
            </a:r>
            <a:r>
              <a:rPr sz="1600" b="1" spc="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альфосцерат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Segoe UI"/>
                <a:cs typeface="Segoe UI"/>
              </a:rPr>
              <a:t>(лобно-подкорковый </a:t>
            </a:r>
            <a:r>
              <a:rPr sz="1600" b="1" spc="-10" dirty="0">
                <a:latin typeface="Segoe UI"/>
                <a:cs typeface="Segoe UI"/>
              </a:rPr>
              <a:t>тип</a:t>
            </a:r>
            <a:r>
              <a:rPr sz="1600" b="1" spc="5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нарушений,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нарушения</a:t>
            </a:r>
            <a:r>
              <a:rPr sz="1600" b="1" spc="-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памяти)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3" y="5573064"/>
            <a:ext cx="24225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НОРАДРЕНЕРГИЧЕСКИЕ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Пирибедил</a:t>
            </a:r>
            <a:endParaRPr sz="160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(запоминание,</a:t>
            </a:r>
            <a:r>
              <a:rPr sz="1600" b="1" spc="1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астения</a:t>
            </a:r>
            <a:r>
              <a:rPr sz="1600" spc="-10" dirty="0">
                <a:latin typeface="Segoe UI"/>
                <a:cs typeface="Segoe UI"/>
              </a:rPr>
              <a:t>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3588" y="5751982"/>
            <a:ext cx="2543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2815" marR="5080" indent="-92075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Segoe UI"/>
                <a:cs typeface="Segoe UI"/>
              </a:rPr>
              <a:t>СЕРОТОНИНЕРГИЧЕСКИЕ  </a:t>
            </a:r>
            <a:r>
              <a:rPr sz="1600" b="1" spc="-10" dirty="0">
                <a:solidFill>
                  <a:srgbClr val="C00000"/>
                </a:solidFill>
                <a:latin typeface="Segoe UI"/>
                <a:cs typeface="Segoe UI"/>
              </a:rPr>
              <a:t>СИОЗС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621" y="1591436"/>
            <a:ext cx="10819765" cy="4775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72326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это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отдельный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синдром,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а большая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группа нарушений,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которые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связаны с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различными</a:t>
            </a:r>
            <a:r>
              <a:rPr sz="2400" b="1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сферами</a:t>
            </a:r>
            <a:endParaRPr sz="2400">
              <a:latin typeface="Segoe UI"/>
              <a:cs typeface="Segoe UI"/>
            </a:endParaRPr>
          </a:p>
          <a:p>
            <a:pPr marL="241300" marR="153035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активности: мобильностью,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коммуникацией,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приспособляемостью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др.</a:t>
            </a:r>
            <a:endParaRPr sz="2400">
              <a:latin typeface="Segoe UI"/>
              <a:cs typeface="Segoe UI"/>
            </a:endParaRPr>
          </a:p>
          <a:p>
            <a:pPr marL="241300" marR="357505" indent="-228600">
              <a:lnSpc>
                <a:spcPts val="2590"/>
              </a:lnSpc>
              <a:spcBef>
                <a:spcPts val="1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 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могут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приводить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к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ограничениям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жизни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людей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снижать их адаптивные</a:t>
            </a:r>
            <a:r>
              <a:rPr sz="24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способности,</a:t>
            </a:r>
            <a:endParaRPr sz="2400">
              <a:latin typeface="Segoe UI"/>
              <a:cs typeface="Segoe UI"/>
            </a:endParaRPr>
          </a:p>
          <a:p>
            <a:pPr marL="241300" indent="-228600">
              <a:lnSpc>
                <a:spcPts val="2735"/>
              </a:lnSpc>
              <a:spcBef>
                <a:spcPts val="11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эффективной помощи пациентам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когнитивными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нарушениями</a:t>
            </a:r>
            <a:endParaRPr sz="2400">
              <a:latin typeface="Segoe UI"/>
              <a:cs typeface="Segoe UI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следует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выявить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характер этих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нарушений,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тяжесть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их</a:t>
            </a:r>
            <a:r>
              <a:rPr sz="2400" b="1" spc="-1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причину,</a:t>
            </a:r>
            <a:endParaRPr sz="2400">
              <a:latin typeface="Segoe UI"/>
              <a:cs typeface="Segoe UI"/>
            </a:endParaRPr>
          </a:p>
          <a:p>
            <a:pPr marL="241300" marR="1114425" indent="-228600">
              <a:lnSpc>
                <a:spcPts val="259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Для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эффективной помощи следует привлекать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специалистов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-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психологов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 эрготерапевтов,</a:t>
            </a:r>
            <a:endParaRPr sz="2400">
              <a:latin typeface="Segoe UI"/>
              <a:cs typeface="Segoe UI"/>
            </a:endParaRPr>
          </a:p>
          <a:p>
            <a:pPr marL="241300" marR="5080" indent="-228600">
              <a:lnSpc>
                <a:spcPts val="2590"/>
              </a:lnSpc>
              <a:spcBef>
                <a:spcPts val="1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Лекарственная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терапия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позволяет профилактировать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лечить легкие 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умеренные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когнитивные</a:t>
            </a:r>
            <a:r>
              <a:rPr sz="2400" b="1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нарушения.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1246" y="551179"/>
            <a:ext cx="3110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Заключение</a:t>
            </a:r>
            <a:endParaRPr sz="40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555" y="133299"/>
            <a:ext cx="5570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Спасибо </a:t>
            </a:r>
            <a:r>
              <a:rPr sz="4000" spc="-5" dirty="0"/>
              <a:t>за внимание!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16660" marR="5080" indent="-670560">
              <a:lnSpc>
                <a:spcPts val="5180"/>
              </a:lnSpc>
              <a:spcBef>
                <a:spcPts val="755"/>
              </a:spcBef>
            </a:pPr>
            <a:r>
              <a:rPr sz="4800" spc="-5" dirty="0"/>
              <a:t>Дифференциальный </a:t>
            </a:r>
            <a:r>
              <a:rPr sz="4800" dirty="0"/>
              <a:t>диагноз  </a:t>
            </a:r>
            <a:r>
              <a:rPr sz="4800" spc="-10" dirty="0"/>
              <a:t>когнитивных</a:t>
            </a:r>
            <a:r>
              <a:rPr sz="4800" spc="-25" dirty="0"/>
              <a:t> </a:t>
            </a:r>
            <a:r>
              <a:rPr sz="4800" dirty="0"/>
              <a:t>нарушений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24840" y="4277867"/>
            <a:ext cx="2528570" cy="832485"/>
          </a:xfrm>
          <a:prstGeom prst="rect">
            <a:avLst/>
          </a:prstGeom>
          <a:ln w="64008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779145">
              <a:lnSpc>
                <a:spcPct val="100000"/>
              </a:lnSpc>
              <a:spcBef>
                <a:spcPts val="310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Стресс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200" y="4277867"/>
            <a:ext cx="2615565" cy="832485"/>
          </a:xfrm>
          <a:prstGeom prst="rect">
            <a:avLst/>
          </a:prstGeom>
          <a:ln w="64007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64490" marR="140335" indent="-215265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Ох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р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ани</a:t>
            </a:r>
            <a:r>
              <a:rPr sz="2400" b="1" spc="-45" dirty="0">
                <a:solidFill>
                  <a:srgbClr val="001F5F"/>
                </a:solidFill>
                <a:latin typeface="Segoe UI"/>
                <a:cs typeface="Segoe UI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ельное 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торможение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8304" y="4282440"/>
            <a:ext cx="2985770" cy="830580"/>
          </a:xfrm>
          <a:prstGeom prst="rect">
            <a:avLst/>
          </a:prstGeom>
          <a:ln w="64007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37565" marR="475615" indent="-350520">
              <a:lnSpc>
                <a:spcPct val="100000"/>
              </a:lnSpc>
              <a:spcBef>
                <a:spcPts val="305"/>
              </a:spcBef>
            </a:pP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ог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ит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вный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дефицит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3176" y="4277867"/>
            <a:ext cx="2356485" cy="832485"/>
          </a:xfrm>
          <a:prstGeom prst="rect">
            <a:avLst/>
          </a:prstGeom>
          <a:ln w="64007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09600" marR="233679" indent="-367665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Депрессия</a:t>
            </a:r>
            <a:r>
              <a:rPr sz="24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тревога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51" y="5136007"/>
            <a:ext cx="240284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300" b="1" dirty="0">
                <a:solidFill>
                  <a:srgbClr val="001F5F"/>
                </a:solidFill>
                <a:latin typeface="Segoe UI"/>
                <a:cs typeface="Segoe UI"/>
              </a:rPr>
              <a:t>Острый</a:t>
            </a:r>
            <a:endParaRPr sz="23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300" b="1" spc="-5" dirty="0">
                <a:solidFill>
                  <a:srgbClr val="001F5F"/>
                </a:solidFill>
                <a:latin typeface="Segoe UI"/>
                <a:cs typeface="Segoe UI"/>
              </a:rPr>
              <a:t>Х</a:t>
            </a:r>
            <a:r>
              <a:rPr sz="2300" b="1" dirty="0">
                <a:solidFill>
                  <a:srgbClr val="001F5F"/>
                </a:solidFill>
                <a:latin typeface="Segoe UI"/>
                <a:cs typeface="Segoe UI"/>
              </a:rPr>
              <a:t>р</a:t>
            </a:r>
            <a:r>
              <a:rPr sz="2300" b="1" spc="-5" dirty="0">
                <a:solidFill>
                  <a:srgbClr val="001F5F"/>
                </a:solidFill>
                <a:latin typeface="Segoe UI"/>
                <a:cs typeface="Segoe UI"/>
              </a:rPr>
              <a:t>он</a:t>
            </a:r>
            <a:r>
              <a:rPr sz="2300" b="1" spc="-10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300" b="1" dirty="0">
                <a:solidFill>
                  <a:srgbClr val="001F5F"/>
                </a:solidFill>
                <a:latin typeface="Segoe UI"/>
                <a:cs typeface="Segoe UI"/>
              </a:rPr>
              <a:t>ческий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28620" y="2212848"/>
            <a:ext cx="1729049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6965" y="2180844"/>
            <a:ext cx="1067300" cy="2054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0331" y="2170176"/>
            <a:ext cx="1681460" cy="2048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9340" y="2220747"/>
            <a:ext cx="2022348" cy="2010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733" rIns="0" bIns="0" rtlCol="0">
            <a:spAutoFit/>
          </a:bodyPr>
          <a:lstStyle/>
          <a:p>
            <a:pPr marL="2613660" marR="5080" indent="-2538095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Как выявить </a:t>
            </a:r>
            <a:r>
              <a:rPr sz="4000" spc="-15" dirty="0"/>
              <a:t>когнитивные </a:t>
            </a:r>
            <a:r>
              <a:rPr sz="4000" spc="-5" dirty="0"/>
              <a:t>проблемы у  пациента? </a:t>
            </a:r>
            <a:r>
              <a:rPr sz="4000" spc="-10" dirty="0"/>
              <a:t>Начало.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77264" y="3966464"/>
            <a:ext cx="374840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Жалобы пациента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запрос пациента,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в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том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числе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не</a:t>
            </a:r>
            <a:r>
              <a:rPr sz="2400" b="1" spc="-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специфические  жалобы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(головная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боль,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головокружение,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повышение </a:t>
            </a:r>
            <a:r>
              <a:rPr sz="2400" b="1" spc="40" dirty="0">
                <a:solidFill>
                  <a:srgbClr val="001F5F"/>
                </a:solidFill>
                <a:latin typeface="Segoe UI"/>
                <a:cs typeface="Segoe UI"/>
              </a:rPr>
              <a:t>АД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spc="-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Segoe UI"/>
                <a:cs typeface="Segoe UI"/>
              </a:rPr>
              <a:t>т.д.)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4489" y="4218178"/>
            <a:ext cx="195516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Наб</a:t>
            </a:r>
            <a:r>
              <a:rPr sz="2400" b="1" spc="5" dirty="0">
                <a:solidFill>
                  <a:srgbClr val="001F5F"/>
                </a:solidFill>
                <a:latin typeface="Segoe UI"/>
                <a:cs typeface="Segoe UI"/>
              </a:rPr>
              <a:t>л</a:t>
            </a:r>
            <a:r>
              <a:rPr sz="2400" b="1" spc="-25" dirty="0">
                <a:solidFill>
                  <a:srgbClr val="001F5F"/>
                </a:solidFill>
                <a:latin typeface="Segoe UI"/>
                <a:cs typeface="Segoe UI"/>
              </a:rPr>
              <a:t>ю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ден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е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специалиста  </a:t>
            </a: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(невролога,  психолога,  </a:t>
            </a:r>
            <a:r>
              <a:rPr sz="2400" b="1" spc="-15" dirty="0">
                <a:solidFill>
                  <a:srgbClr val="001F5F"/>
                </a:solidFill>
                <a:latin typeface="Segoe UI"/>
                <a:cs typeface="Segoe UI"/>
              </a:rPr>
              <a:t>кардиолога)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494" y="4091127"/>
            <a:ext cx="253746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Жалобы</a:t>
            </a:r>
            <a:endParaRPr sz="2400">
              <a:latin typeface="Segoe UI"/>
              <a:cs typeface="Segoe UI"/>
            </a:endParaRPr>
          </a:p>
          <a:p>
            <a:pPr marL="12700" marR="5080" algn="ctr">
              <a:lnSpc>
                <a:spcPts val="2590"/>
              </a:lnSpc>
              <a:spcBef>
                <a:spcPts val="185"/>
              </a:spcBef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родственников</a:t>
            </a:r>
            <a:r>
              <a:rPr sz="2400" b="1" spc="-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Segoe UI"/>
                <a:cs typeface="Segoe UI"/>
              </a:rPr>
              <a:t>– 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запрос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ts val="2555"/>
              </a:lnSpc>
            </a:pPr>
            <a:r>
              <a:rPr sz="2400" b="1" spc="-10" dirty="0">
                <a:solidFill>
                  <a:srgbClr val="001F5F"/>
                </a:solidFill>
                <a:latin typeface="Segoe UI"/>
                <a:cs typeface="Segoe UI"/>
              </a:rPr>
              <a:t>родственников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3969" y="1950720"/>
            <a:ext cx="1755570" cy="215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9052" y="1860804"/>
            <a:ext cx="2241804" cy="224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1576" y="2058923"/>
            <a:ext cx="1854707" cy="185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4144</Words>
  <Application>Microsoft Office PowerPoint</Application>
  <PresentationFormat>Произвольный</PresentationFormat>
  <Paragraphs>701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Office Theme</vt:lpstr>
      <vt:lpstr>Расстройства высших мозговых функций. Симптомы  поражения отдельных долей головного мозга. гнозис и  праксис. Когнитивные нарушения и деменции: критерии диагностики и тактика лекарственной терапии</vt:lpstr>
      <vt:lpstr>Вершина айсберга – то что видит у пациента врач на приеме</vt:lpstr>
      <vt:lpstr>Наша жизнь и деятельность</vt:lpstr>
      <vt:lpstr>Проблемы в сфере деятельности (активность  пациента и его участие в жизни общества)</vt:lpstr>
      <vt:lpstr>Как проявляются когнитивные нарушения? Зависимость когнитивных функций от среды и  персональных факторов пациента</vt:lpstr>
      <vt:lpstr>Пациент выглядит, как  когнитивно сниженный…</vt:lpstr>
      <vt:lpstr>Презентация PowerPoint</vt:lpstr>
      <vt:lpstr>Дифференциальный диагноз  когнитивных нарушений</vt:lpstr>
      <vt:lpstr>Как выявить когнитивные проблемы у  пациента? Начало.</vt:lpstr>
      <vt:lpstr>Презентация PowerPoint</vt:lpstr>
      <vt:lpstr>1) Функции ориентированности</vt:lpstr>
      <vt:lpstr>2) Функции самоощущения и ощущения времени</vt:lpstr>
      <vt:lpstr>3) Функции эмоций</vt:lpstr>
      <vt:lpstr>Презентация PowerPoint</vt:lpstr>
      <vt:lpstr>5) Темперамент и личностные функции</vt:lpstr>
      <vt:lpstr>6) Волевые и побудительные функции</vt:lpstr>
      <vt:lpstr>7) Функции памяти Специфические умственные функции регистрации, хранения  информации и восстановления ее в случае необходимости.</vt:lpstr>
      <vt:lpstr>Внимание</vt:lpstr>
      <vt:lpstr>8) Функции внимания</vt:lpstr>
      <vt:lpstr>9) Психомоторные функции  (двигательное внимание)</vt:lpstr>
      <vt:lpstr>Пример нарушения психомоторной функции</vt:lpstr>
      <vt:lpstr>Примеры нарушения психомоторных функций</vt:lpstr>
      <vt:lpstr>9) Функции сна</vt:lpstr>
      <vt:lpstr>10) Функции восприятия (гнозис)</vt:lpstr>
      <vt:lpstr>Картинка для оценки зрительной  агнозии</vt:lpstr>
      <vt:lpstr> Неглект (игнорирование пространства) –  синдром вызванный очаговым поражением  коры головного мозга и характеризующийся  игнорированием информации из</vt:lpstr>
      <vt:lpstr>Примеры неглекта</vt:lpstr>
      <vt:lpstr>Соматосенсорный и зрительный неглект</vt:lpstr>
      <vt:lpstr>Презентация PowerPoint</vt:lpstr>
      <vt:lpstr>16) Вычисление</vt:lpstr>
      <vt:lpstr>17) Умственные функции речи</vt:lpstr>
      <vt:lpstr>19) Функции мышления</vt:lpstr>
      <vt:lpstr>М ышление - психический процесс моделирования закономерностей</vt:lpstr>
      <vt:lpstr>Мышление</vt:lpstr>
      <vt:lpstr>20) Познавательные функции высокого  уровня</vt:lpstr>
      <vt:lpstr>21) Интеллектуальные функции</vt:lpstr>
      <vt:lpstr>Презентация PowerPoint</vt:lpstr>
      <vt:lpstr>Какие вопросы мы должны задать себе?</vt:lpstr>
      <vt:lpstr>Международная классификация  функционирования, ограничения жизнедеятельности и здоровья – часть –  деятельность, напрямую связанная с  нарушением когнитивных функций</vt:lpstr>
      <vt:lpstr>1) Копирование</vt:lpstr>
      <vt:lpstr>7) Базисные навыки при обучении, другие  уточненные и не уточненные</vt:lpstr>
      <vt:lpstr>15) Выполнение отдельных задач</vt:lpstr>
      <vt:lpstr>17) Выполнение повседневного  распорядка</vt:lpstr>
      <vt:lpstr>19) Восприятие сообщений на языке формальных символов при  общении</vt:lpstr>
      <vt:lpstr>24) Дискуссия</vt:lpstr>
      <vt:lpstr>26) Базисные межличностные  взаимодействия</vt:lpstr>
      <vt:lpstr>28) Отношения с незнакомыми людьми</vt:lpstr>
      <vt:lpstr>Оценка тяжести когнитивных  нарушений</vt:lpstr>
      <vt:lpstr>Когнитивные нарушения в «классическом»  делении – тяжелые, средние и легкие.</vt:lpstr>
      <vt:lpstr>Легкие когнитивные нарушения в  жизни пациента</vt:lpstr>
      <vt:lpstr>Презентация PowerPoint</vt:lpstr>
      <vt:lpstr>Какие активности повседневной  жизни страдают?</vt:lpstr>
      <vt:lpstr>Легкие когнитивные нарушения</vt:lpstr>
      <vt:lpstr>Шкала тревоги Гамильтона</vt:lpstr>
      <vt:lpstr>Критерии легких когнитивных  нарушений (по Яхно Н.Н.,2005)</vt:lpstr>
      <vt:lpstr>Умеренные когнитивные нарушения (УКН)  (характеристика)</vt:lpstr>
      <vt:lpstr>Критерии умеренных когнитивных нарушений (Touchon J., Petersen R., 2004)</vt:lpstr>
      <vt:lpstr>Критерии диагностики деменции по рекомендациям международной классификации болезней десятого пересмотра  (МКБ – 10)</vt:lpstr>
      <vt:lpstr>Критерии диагностики деменции согласно американскому  руководству по статистике и диагностике психических  заболеваний (DSM-IV)</vt:lpstr>
      <vt:lpstr>Сопоставление критериев деменции</vt:lpstr>
      <vt:lpstr>Скрининговое нейропсихологическое  тестирование:</vt:lpstr>
      <vt:lpstr>Презентация PowerPoint</vt:lpstr>
      <vt:lpstr>Монреальская шкала когнитивного  статуса:</vt:lpstr>
      <vt:lpstr>Две главные задачи терапии:</vt:lpstr>
      <vt:lpstr>Медицина основанная на доказательствах и специфическая  терапия когнитивных нарушений:</vt:lpstr>
      <vt:lpstr>Что делать с когнитивными нарушениями?</vt:lpstr>
      <vt:lpstr>Тактика работы. Приемы</vt:lpstr>
      <vt:lpstr>Презентация PowerPoint</vt:lpstr>
      <vt:lpstr>Рекомендации по общению с пациентами с  легкими и умеренными когнитивными нарушениями - 1</vt:lpstr>
      <vt:lpstr>Рекомендации по общению с пациентами с  легкими и умеренными когнитивными нарушениями - 2</vt:lpstr>
      <vt:lpstr>Рекомендации по общению с пациентами с  легкими и умеренными когнитивными нарушениями - 3</vt:lpstr>
      <vt:lpstr>Лекарственная терапия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Нестандартные подходы в ведении пациентов с легкими и умеренными когнитивными нарушениями</dc:title>
  <dc:creator>Lenovo</dc:creator>
  <cp:lastModifiedBy>Екатерина Быкова</cp:lastModifiedBy>
  <cp:revision>1</cp:revision>
  <dcterms:created xsi:type="dcterms:W3CDTF">2020-11-14T12:57:07Z</dcterms:created>
  <dcterms:modified xsi:type="dcterms:W3CDTF">2020-11-16T11:26:23Z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2020-11-14T00:00:00Z</vt:filetime>
  </property>
</Properties>
</file>