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1" r:id="rId6"/>
    <p:sldId id="260" r:id="rId7"/>
    <p:sldId id="270" r:id="rId8"/>
    <p:sldId id="262" r:id="rId9"/>
    <p:sldId id="263" r:id="rId10"/>
    <p:sldId id="264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8D18-9647-4B21-9364-27003AD401DC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5BBF-84BC-4DF5-BC0F-29F28FE3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1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0AAA176-CDFC-47FB-8A2E-FBF9605B6F1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4CF1-1A4E-4A18-BFF3-C42A616CA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E84B8-C337-4A3D-85A9-1A8508062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068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5A9F9-5E47-4B80-B54A-AA677783E0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E7E06-1DCA-4981-9A1C-1DCAEA07B6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399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DC3B5-A1C3-451E-9954-04AEA03D6C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EDA08-A56B-4BAC-87CD-CDFC85FDD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63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891E6-A75F-4EA9-BD6D-A3C9FBCE17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82C43-B8DD-49CD-9B11-DBB311A5A4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81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C31AA-0F59-4B79-A9B5-015C57FF1A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00033-8A09-495E-9071-EEF8C8726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51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AFACB-3AF5-48DC-B1D5-AC47AF88A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3D665-E969-4CAA-BF0B-B4BADDC5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64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6DCCE-1D0A-4112-802E-30E59852CF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DC0B4-6530-4054-9CC3-A7212C8C8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023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A8D70-FD9B-41E3-80D5-F0F022220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6B9AA-FA7C-4681-ACD4-76547461F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50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7CC05-AB09-4F51-A263-17DBD65F7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A2823-63C1-4D83-A2B3-4E119927D4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647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89AD4-2B4C-411F-A507-078087B43F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321-12F8-4F26-A816-F11C8E34A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20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E28A2-8CFE-4E07-9E3C-2693E0E6B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60121-490B-4DF3-8E08-ED9491D12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206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BF340-15E6-4EFE-A96A-FCD34EE79E5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28.06.2021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2D0D1-267B-4049-9062-E95BEA02B8D8}" type="slidenum">
              <a:rPr lang="ru-RU" alt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00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МДК 03.01.  «Организация деятельности аптеки и её структурных подразделений»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Санитарный режим аптечной организации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410537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БЮДЖЕТНОЕ ОБРАЗОВАТЕЛЬНОЕ УЧРЕЖДЕНИЕ</a:t>
            </a:r>
          </a:p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ВЫСШЕГО  ОБРАЗОВАНИЯ «КРАСНОЯРСКИЙ  ГОСУДАРСТВЕННЫЙ  МЕДИЦИНСКИЙ  УНИВЕРСИТЕТ ИМЕНИ ПРОФЕССОРА В.Ф. ВОЙНО-ЯСЕНЕЦКОГО»</a:t>
            </a:r>
          </a:p>
          <a:p>
            <a:pPr algn="ctr">
              <a:defRPr/>
            </a:pPr>
            <a:r>
              <a:rPr lang="ru-RU" sz="12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 2021г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827584" y="4652963"/>
            <a:ext cx="7630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выполнила: студентка 2 курса,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201-2 группы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отделения «Фармация»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Ростовцева Е.А.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Преподаватель: Казакова Е.Н. </a:t>
            </a:r>
          </a:p>
        </p:txBody>
      </p:sp>
    </p:spTree>
    <p:extLst>
      <p:ext uri="{BB962C8B-B14F-4D97-AF65-F5344CB8AC3E}">
        <p14:creationId xmlns:p14="http://schemas.microsoft.com/office/powerpoint/2010/main" val="45870373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3096344" cy="28083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шкафов, стеллажей в помещениях хранения лекарственных средств проводится:  не реже одного раза в месяц, по мере необходимости.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70D6D-1783-4C0F-BB98-7E81BFC3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697" y="404664"/>
            <a:ext cx="4038600" cy="154503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Уборка всех помещений с обработкой стен, полов, оборудования, инвентаря, светильников с применением моющих и дезинфицирующих средств: не реже 1 раза в месяц.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75D00-8092-4F27-892B-B1D13D1B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41" y="2693252"/>
            <a:ext cx="2808312" cy="3744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81B31-2FB4-4C10-A468-12707225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47" y="322878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57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2372" y="476672"/>
            <a:ext cx="4397660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производственных помещений и торговых залов подвергают ежедневной уборке, шкафы для хранения лекарственных средств в помещениях хранения (материальные комнаты) убирают по мере необходимости, но не реже одного раза в неделю.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 должен быть промаркирован и использован строго по назначению. Хранение его осуществляют в специально  выделенном месте (комната, шкафы) раздельно.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D3C4B-9082-4721-A521-D688197D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82" y="98072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3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4380" y="1556792"/>
            <a:ext cx="8075240" cy="40653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собирается в специальные контейнеры с приводной крышкой и удаляется из помещения не реже одного раза в смену.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Раковины для мытья рук, санитарные узлы и контейнеры для мусора моют, чистят и дезинфицируют ежедневно.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день в аптеках проводят 1 раз в месяц (одновременно, кроме тщательной уборки, можно проводить мелкий текущий ремонт).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091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0"/>
            <a:ext cx="8424936" cy="19637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Санитарно-гигиенические требования предъявляемые к  персоналу аптеки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одежды и обуви осуществляется отдельно от спецодежды (формы).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сменять санитарную одежду по мере загрязнения, но не реже одного раза в неделю.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Стирка санитарной одежды осуществляется в прачечной (стиральной машине) самой организации, либо по договору со специализированной организацией.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аптечной организации организовывают  административно бытовую зону для приема пищи и хранения личных вещей работников.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607DDF-874E-4B40-A928-4B60CE30F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4003"/>
            <a:ext cx="4038600" cy="35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842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790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Нормативные документы, которые регламентируют санитарный режим в аптечной 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помещениям и оборудованию аптеки;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помещений, оборудования, инвентаря в аптеке;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требования к персоналу аптеки;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80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4461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«Аптека В7» Аптека №76 находится по адресу: улица Академика Павлова 33Ж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«Дешевой аптекой» находятся торговый центр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, жилые дома, женская консультация.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аптеке имеется только отдел готовых лекарственных форм.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контингент покупателей: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Пожилые люди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Мамы, домохозяйки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Работники находящихся по соседству организаций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Студенты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Школьники;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•	Покупатели мужчины заходят крайне редко, в основном по просьбе своих домочадцев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99203A-2164-4021-BA9C-36BC9F191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4863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14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Нормативные документы, которые регламентируют санитарный режим в аптечной организации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0109" y="1303465"/>
            <a:ext cx="8229600" cy="1659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 которые предъявляются к санитарному режиму аптечной организации и личной гигиене работников аптеки, утверждены: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2.1.3678-20 V. Санитарно-эпидемиологические требования при предоставлении услуг аптечными организациями;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№ 647 от 31 августа 2016 г. Об утверждении правил надлежащей аптечной практики лекарственных препаратов для медицинского применения.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44231D2-3643-42A5-9D7E-5A4CB3EFF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46677" y="3429000"/>
            <a:ext cx="4450645" cy="2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7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Санитарные требования к помещениям и оборудованию аптеки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EE49F5-FC88-4DF2-973C-1303ADF05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1600200"/>
            <a:ext cx="3209204" cy="4276223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DBAC32B-8253-4415-8750-266F9235C0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аптеке должны быть приспособления для очистки обуви от грязи. Очистка самих приспособлений проводится по мере необходимости, но не реже 1 раза в день.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Рабочие места персонала аптеки в торговом зале должны быть оснащены устройствами, предохраняющими работников от прямой капельной инфекции.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126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9582" y="764704"/>
            <a:ext cx="4038600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устанавливается на расстоянии не менее 0,5 метров от стен или другого оборудования, необходимо чтобы был доступ для очистки, дезинфекции, ремонта, технического обслуживания, поверки и (или) калибровки оборудования, обеспечивать доступ к товарам аптечного ассортимента, свободный проход работников.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не загораживает  естественный или искусственный источник света, а также не закрывает проходы.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095126-5F5F-4C0F-8511-D797AAA0C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583" y="1697606"/>
            <a:ext cx="4611071" cy="34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410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507288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СП 2.1.3678-20 V. Санитарно-эпидемиологические требования при предоставлении услуг аптечными организациями: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аптек должны иметь естественное и искусственное освещение. Естественное освещение может отсутствовать в складских помещениях (без постоянного рабочего места), кладовых, туалетах, гардеробных, душевых, бытовых и вспомогательных помещениях.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искусственное освещение должно быть предусмотрено во всех помещениях.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естественного освещения в торговых залах аптек должны быть обеспечены компенсационные мероприятия (нормируемые показатели искусственной освещенности принимаются на ступень выше).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общего и местного освещения должны иметь защитную арматуру, позволяющую осуществить их влажную очистку.</a:t>
            </a:r>
          </a:p>
        </p:txBody>
      </p:sp>
    </p:spTree>
    <p:extLst>
      <p:ext uri="{BB962C8B-B14F-4D97-AF65-F5344CB8AC3E}">
        <p14:creationId xmlns:p14="http://schemas.microsoft.com/office/powerpoint/2010/main" val="144098133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Требования предъявляемые к санитарному содержанию помещений, оборудования, инвентаря в аптеке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77997" y="1182691"/>
            <a:ext cx="4093026" cy="51993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мебели и оборудования должны быть устойчивы к воздействию моющих и дезинфицирующих средств, а также поверхность гладкой, не имеющей сколов и царапин, позволяющая проводить влажную уборку.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аптеки проводится ежедневно влажная уборка с применением моющих и дезинфицирующих средств. В аптеке должен быть запас моющих средств минимум на три дня.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84368" y="4653136"/>
            <a:ext cx="802432" cy="1473027"/>
          </a:xfrm>
        </p:spPr>
        <p:txBody>
          <a:bodyPr>
            <a:normAutofit lnSpcReduction="10000"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D4B48-BEF6-4961-8424-133E9DC5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2" y="1182691"/>
            <a:ext cx="3901892" cy="51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89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18356" y="188640"/>
            <a:ext cx="8507288" cy="21888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уборки различных помещений (производственные помещения, туалеты, гардеробные и душевые) и оборудования выделяется раздельный уборочный инвентарь, который необходимо промаркировать и использовать строго по назначению. Хранение инвентаря производится  в выделенном месте (помещения или шкафы). Ветошь, предназначенная для уборки производственного оборудования, после дезинфекции и сушки хранится в чистой промаркированной закрытой таре.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45E297F-4F1B-4A35-BCE7-1288E8C8B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39752" y="2852936"/>
            <a:ext cx="4652334" cy="3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07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845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1_Тема Office</vt:lpstr>
      <vt:lpstr>МДК 03.01.  «Организация деятельности аптеки и её структурных подразделений» Санитарный режим аптечной организации</vt:lpstr>
      <vt:lpstr>Содержание</vt:lpstr>
      <vt:lpstr>Введение</vt:lpstr>
      <vt:lpstr>Нормативные документы, которые регламентируют санитарный режим в аптечной организации</vt:lpstr>
      <vt:lpstr>Санитарные требования к помещениям и оборудованию аптеки</vt:lpstr>
      <vt:lpstr>Презентация PowerPoint</vt:lpstr>
      <vt:lpstr>Презентация PowerPoint</vt:lpstr>
      <vt:lpstr>Требования предъявляемые к санитарному содержанию помещений, оборудования, инвентаря в аптеке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Санитарно-гигиенические требования предъявляемые к  персоналу аптеки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 Ростовцева</cp:lastModifiedBy>
  <cp:revision>18</cp:revision>
  <dcterms:created xsi:type="dcterms:W3CDTF">2021-06-25T13:06:00Z</dcterms:created>
  <dcterms:modified xsi:type="dcterms:W3CDTF">2021-06-28T16:00:21Z</dcterms:modified>
</cp:coreProperties>
</file>