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9" Type="http://schemas.openxmlformats.org/officeDocument/2006/relationships/image" Target="../media/image9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0"/>
          <p:cNvSpPr txBox="1"/>
          <p:nvPr/>
        </p:nvSpPr>
        <p:spPr>
          <a:xfrm>
            <a:off x="842162" y="1396999"/>
            <a:ext cx="7751405" cy="318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Методики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ортезирования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3200" i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  <a:p>
            <a:pPr marL="0" indent="1411198">
              <a:lnSpc>
                <a:spcPct val="100000"/>
              </a:lnSpc>
            </a:pP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3200" i="1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3200" i="1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3200" i="1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</a:rPr>
              <a:t>ОДА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9"/>
              </a:lnSpc>
            </a:pPr>
            <a:endParaRPr lang="en-US" dirty="0" smtClean="0"/>
          </a:p>
          <a:p>
            <a:pPr marL="0" indent="3342741">
              <a:lnSpc>
                <a:spcPct val="100000"/>
              </a:lnSpc>
            </a:pPr>
            <a:endParaRPr lang="en-US" altLang="zh-CN" sz="180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2798952" y="192659"/>
            <a:ext cx="364452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3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9915" y="689482"/>
            <a:ext cx="813994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1.	Определение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ортезирования,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задачи,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противопоказания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9915" y="1096391"/>
            <a:ext cx="32451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7420" y="1109129"/>
            <a:ext cx="7955027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тазобедренного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сус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тава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9915" y="1806955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47420" y="1819656"/>
            <a:ext cx="7158933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9915" y="2518663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7420" y="2531402"/>
            <a:ext cx="7734885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9915" y="3230626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47420" y="3243326"/>
            <a:ext cx="7143663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9915" y="3940733"/>
            <a:ext cx="32086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7420" y="3953586"/>
            <a:ext cx="7115141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локтевого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9915" y="4652898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47420" y="4665599"/>
            <a:ext cx="7704344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лучезапястного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9915" y="5364860"/>
            <a:ext cx="807713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8.	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2"/>
          <p:cNvSpPr/>
          <p:nvPr/>
        </p:nvSpPr>
        <p:spPr>
          <a:xfrm>
            <a:off x="704850" y="1530350"/>
            <a:ext cx="3219450" cy="527050"/>
          </a:xfrm>
          <a:custGeom>
            <a:avLst/>
            <a:gdLst>
              <a:gd name="connsiteX0" fmla="*/ 9905 w 3219450"/>
              <a:gd name="connsiteY0" fmla="*/ 539242 h 527050"/>
              <a:gd name="connsiteX1" fmla="*/ 3224021 w 3219450"/>
              <a:gd name="connsiteY1" fmla="*/ 539242 h 527050"/>
              <a:gd name="connsiteX2" fmla="*/ 3224021 w 3219450"/>
              <a:gd name="connsiteY2" fmla="*/ 18033 h 527050"/>
              <a:gd name="connsiteX3" fmla="*/ 9905 w 3219450"/>
              <a:gd name="connsiteY3" fmla="*/ 18033 h 527050"/>
              <a:gd name="connsiteX4" fmla="*/ 9905 w 3219450"/>
              <a:gd name="connsiteY4" fmla="*/ 539242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450" h="527050">
                <a:moveTo>
                  <a:pt x="9905" y="539242"/>
                </a:moveTo>
                <a:lnTo>
                  <a:pt x="3224021" y="539242"/>
                </a:lnTo>
                <a:lnTo>
                  <a:pt x="3224021" y="18033"/>
                </a:lnTo>
                <a:lnTo>
                  <a:pt x="9905" y="18033"/>
                </a:lnTo>
                <a:lnTo>
                  <a:pt x="9905" y="539242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" y="1912620"/>
            <a:ext cx="4488179" cy="4061460"/>
          </a:xfrm>
          <a:prstGeom prst="rect">
            <a:avLst/>
          </a:prstGeom>
        </p:spPr>
      </p:pic>
      <p:sp>
        <p:nvSpPr>
          <p:cNvPr id="2" name="TextBox 44"/>
          <p:cNvSpPr txBox="1"/>
          <p:nvPr/>
        </p:nvSpPr>
        <p:spPr>
          <a:xfrm>
            <a:off x="1496313" y="429183"/>
            <a:ext cx="6416224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жесткой</a:t>
            </a:r>
            <a:r>
              <a:rPr lang="en-US" altLang="zh-CN" sz="4400" spc="-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фиксации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05891" y="1617852"/>
            <a:ext cx="865265" cy="408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17</a:t>
            </a:r>
            <a:r>
              <a:rPr lang="en-US" altLang="zh-CN" sz="1400" spc="5" dirty="0">
                <a:solidFill>
                  <a:srgbClr val="FEFEFE"/>
                </a:solidFill>
                <a:latin typeface="Calibri"/>
                <a:ea typeface="Calibri"/>
              </a:rPr>
              <a:t>H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400" b="1" spc="-10" dirty="0">
                <a:solidFill>
                  <a:srgbClr val="FEFEFE"/>
                </a:solidFill>
                <a:latin typeface="Calibri"/>
                <a:ea typeface="Calibri"/>
              </a:rPr>
              <a:t>Coxa</a:t>
            </a:r>
            <a:r>
              <a:rPr lang="en-US" altLang="zh-CN" sz="1400" b="1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-10" dirty="0">
                <a:solidFill>
                  <a:srgbClr val="FEFEFE"/>
                </a:solidFill>
                <a:latin typeface="Calibri"/>
                <a:ea typeface="Calibri"/>
              </a:rPr>
              <a:t>Stable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78452" y="1556345"/>
            <a:ext cx="4378547" cy="2447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81583">
              <a:lnSpc>
                <a:spcPct val="100000"/>
              </a:lnSpc>
            </a:pPr>
            <a:r>
              <a:rPr lang="en-US" altLang="zh-CN" sz="2600" spc="5" dirty="0">
                <a:solidFill>
                  <a:srgbClr val="7F7F7F"/>
                </a:solidFill>
                <a:latin typeface="Georgia"/>
                <a:ea typeface="Georgia"/>
              </a:rPr>
              <a:t>По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казания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000" spc="80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Нестабильность</a:t>
            </a:r>
            <a:r>
              <a:rPr lang="en-US" altLang="zh-CN" sz="20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тазобедренного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устава.</a:t>
            </a:r>
          </a:p>
          <a:p>
            <a:pPr marL="0" indent="2609722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17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H50</a:t>
            </a:r>
          </a:p>
          <a:p>
            <a:pPr marL="0">
              <a:lnSpc>
                <a:spcPct val="75416"/>
              </a:lnSpc>
            </a:pPr>
            <a:r>
              <a:rPr lang="en-US" altLang="zh-CN" sz="20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000" spc="75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20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расшатывания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эндопротеза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тазобедренного</a:t>
            </a:r>
            <a:r>
              <a:rPr lang="en-US" altLang="zh-CN" sz="20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сустава.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20" y="2240280"/>
            <a:ext cx="2346960" cy="31242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060" y="2240280"/>
            <a:ext cx="2255520" cy="3124200"/>
          </a:xfrm>
          <a:prstGeom prst="rect">
            <a:avLst/>
          </a:prstGeom>
        </p:spPr>
      </p:pic>
      <p:sp>
        <p:nvSpPr>
          <p:cNvPr id="2" name="TextBox 49"/>
          <p:cNvSpPr txBox="1"/>
          <p:nvPr/>
        </p:nvSpPr>
        <p:spPr>
          <a:xfrm>
            <a:off x="798880" y="504697"/>
            <a:ext cx="7527355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Бандажи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6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тазобедренный</a:t>
            </a:r>
          </a:p>
          <a:p>
            <a:pPr marL="0" indent="3142818">
              <a:lnSpc>
                <a:spcPct val="100000"/>
              </a:lnSpc>
            </a:pPr>
            <a:r>
              <a:rPr lang="en-US" altLang="zh-CN" sz="3600" b="1" spc="-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3600" b="1" dirty="0">
                <a:solidFill>
                  <a:srgbClr val="000000"/>
                </a:solidFill>
                <a:latin typeface="Calibri"/>
                <a:ea typeface="Calibri"/>
              </a:rPr>
              <a:t>устав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 txBox="1"/>
          <p:nvPr/>
        </p:nvSpPr>
        <p:spPr>
          <a:xfrm>
            <a:off x="2798952" y="192659"/>
            <a:ext cx="364452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3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915" y="689482"/>
            <a:ext cx="813994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1.	Определение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ортезирования,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задачи,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противопоказания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9915" y="1096391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47420" y="1109129"/>
            <a:ext cx="7783496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тазобедренного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сус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тава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9915" y="1806955"/>
            <a:ext cx="32451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47420" y="1819656"/>
            <a:ext cx="7328682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су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става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9915" y="2518663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47420" y="2531402"/>
            <a:ext cx="7734885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9915" y="3230626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47420" y="3243326"/>
            <a:ext cx="7143663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9915" y="3940733"/>
            <a:ext cx="32086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47420" y="3953586"/>
            <a:ext cx="7115141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локтевого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9915" y="4652898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47420" y="4665599"/>
            <a:ext cx="7704344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лучезапястного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9915" y="5364860"/>
            <a:ext cx="807745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8.	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20" y="2621280"/>
            <a:ext cx="883919" cy="185166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620" y="2621280"/>
            <a:ext cx="883919" cy="185166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280" y="2697480"/>
            <a:ext cx="1051560" cy="1676400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820" y="4785360"/>
            <a:ext cx="1036319" cy="160782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79" y="4785360"/>
            <a:ext cx="960119" cy="1684020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8360" y="4861560"/>
            <a:ext cx="1112519" cy="1607820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0880" y="899160"/>
            <a:ext cx="1181100" cy="1455420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6860" y="899160"/>
            <a:ext cx="1402080" cy="1455420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1380" y="899160"/>
            <a:ext cx="1104900" cy="1455420"/>
          </a:xfrm>
          <a:prstGeom prst="rect">
            <a:avLst/>
          </a:prstGeom>
        </p:spPr>
      </p:pic>
      <p:sp>
        <p:nvSpPr>
          <p:cNvPr id="2" name="TextBox 74"/>
          <p:cNvSpPr txBox="1"/>
          <p:nvPr/>
        </p:nvSpPr>
        <p:spPr>
          <a:xfrm>
            <a:off x="2723642" y="0"/>
            <a:ext cx="381399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Ассортимент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84276" y="1655572"/>
            <a:ext cx="1137087" cy="4163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Бан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дажи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85"/>
              </a:lnSpc>
            </a:pPr>
            <a:endParaRPr lang="en-US" dirty="0" smtClean="0"/>
          </a:p>
          <a:p>
            <a:pPr marL="0" indent="287426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Ор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тезы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marL="0" indent="503529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Ш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ины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6"/>
          <p:cNvSpPr/>
          <p:nvPr/>
        </p:nvSpPr>
        <p:spPr>
          <a:xfrm>
            <a:off x="1310894" y="4409694"/>
            <a:ext cx="6829806" cy="1711705"/>
          </a:xfrm>
          <a:custGeom>
            <a:avLst/>
            <a:gdLst>
              <a:gd name="connsiteX0" fmla="*/ 6834123 w 6829806"/>
              <a:gd name="connsiteY0" fmla="*/ 1719072 h 1711705"/>
              <a:gd name="connsiteX1" fmla="*/ 6834123 w 6829806"/>
              <a:gd name="connsiteY1" fmla="*/ 19812 h 1711705"/>
              <a:gd name="connsiteX2" fmla="*/ 21844 w 6829806"/>
              <a:gd name="connsiteY2" fmla="*/ 1719072 h 1711705"/>
              <a:gd name="connsiteX3" fmla="*/ 6834123 w 6829806"/>
              <a:gd name="connsiteY3" fmla="*/ 1719072 h 171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9806" h="1711705">
                <a:moveTo>
                  <a:pt x="6834123" y="1719072"/>
                </a:moveTo>
                <a:lnTo>
                  <a:pt x="6834123" y="19812"/>
                </a:lnTo>
                <a:lnTo>
                  <a:pt x="21844" y="1719072"/>
                </a:lnTo>
                <a:lnTo>
                  <a:pt x="6834123" y="171907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981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752094" y="2479294"/>
            <a:ext cx="6740906" cy="3400805"/>
          </a:xfrm>
          <a:custGeom>
            <a:avLst/>
            <a:gdLst>
              <a:gd name="connsiteX0" fmla="*/ 11874 w 6740906"/>
              <a:gd name="connsiteY0" fmla="*/ 1842643 h 3400805"/>
              <a:gd name="connsiteX1" fmla="*/ 436587 w 6740906"/>
              <a:gd name="connsiteY1" fmla="*/ 3413137 h 3400805"/>
              <a:gd name="connsiteX2" fmla="*/ 6749668 w 6740906"/>
              <a:gd name="connsiteY2" fmla="*/ 20574 h 3400805"/>
              <a:gd name="connsiteX3" fmla="*/ 11874 w 6740906"/>
              <a:gd name="connsiteY3" fmla="*/ 1842643 h 340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906" h="3400805">
                <a:moveTo>
                  <a:pt x="11874" y="1842643"/>
                </a:moveTo>
                <a:lnTo>
                  <a:pt x="436587" y="3413137"/>
                </a:lnTo>
                <a:lnTo>
                  <a:pt x="6749668" y="20574"/>
                </a:lnTo>
                <a:lnTo>
                  <a:pt x="11874" y="1842643"/>
                </a:lnTo>
                <a:close/>
              </a:path>
            </a:pathLst>
          </a:custGeom>
          <a:solidFill>
            <a:srgbClr val="00007A">
              <a:alpha val="0"/>
            </a:srgbClr>
          </a:solidFill>
          <a:ln w="1905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8"/>
          <p:cNvSpPr/>
          <p:nvPr/>
        </p:nvSpPr>
        <p:spPr>
          <a:xfrm>
            <a:off x="1323594" y="2631694"/>
            <a:ext cx="6690106" cy="3350005"/>
          </a:xfrm>
          <a:custGeom>
            <a:avLst/>
            <a:gdLst>
              <a:gd name="connsiteX0" fmla="*/ 6700646 w 6690106"/>
              <a:gd name="connsiteY0" fmla="*/ 1550670 h 3350005"/>
              <a:gd name="connsiteX1" fmla="*/ 6284087 w 6690106"/>
              <a:gd name="connsiteY1" fmla="*/ 10414 h 3350005"/>
              <a:gd name="connsiteX2" fmla="*/ 16002 w 6690106"/>
              <a:gd name="connsiteY2" fmla="*/ 3358426 h 3350005"/>
              <a:gd name="connsiteX3" fmla="*/ 6700646 w 6690106"/>
              <a:gd name="connsiteY3" fmla="*/ 1550670 h 335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106" h="3350005">
                <a:moveTo>
                  <a:pt x="6700646" y="1550670"/>
                </a:moveTo>
                <a:lnTo>
                  <a:pt x="6284087" y="10414"/>
                </a:lnTo>
                <a:lnTo>
                  <a:pt x="16002" y="3358426"/>
                </a:lnTo>
                <a:lnTo>
                  <a:pt x="6700646" y="1550670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9"/>
          <p:cNvSpPr/>
          <p:nvPr/>
        </p:nvSpPr>
        <p:spPr>
          <a:xfrm>
            <a:off x="1323594" y="2631694"/>
            <a:ext cx="6690106" cy="3350005"/>
          </a:xfrm>
          <a:custGeom>
            <a:avLst/>
            <a:gdLst>
              <a:gd name="connsiteX0" fmla="*/ 6700646 w 6690106"/>
              <a:gd name="connsiteY0" fmla="*/ 1550670 h 3350005"/>
              <a:gd name="connsiteX1" fmla="*/ 6284087 w 6690106"/>
              <a:gd name="connsiteY1" fmla="*/ 10414 h 3350005"/>
              <a:gd name="connsiteX2" fmla="*/ 16002 w 6690106"/>
              <a:gd name="connsiteY2" fmla="*/ 3358426 h 3350005"/>
              <a:gd name="connsiteX3" fmla="*/ 6700646 w 6690106"/>
              <a:gd name="connsiteY3" fmla="*/ 1550670 h 335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106" h="3350005">
                <a:moveTo>
                  <a:pt x="6700646" y="1550670"/>
                </a:moveTo>
                <a:lnTo>
                  <a:pt x="6284087" y="10414"/>
                </a:lnTo>
                <a:lnTo>
                  <a:pt x="16002" y="3358426"/>
                </a:lnTo>
                <a:lnTo>
                  <a:pt x="6700646" y="1550670"/>
                </a:lnTo>
                <a:close/>
              </a:path>
            </a:pathLst>
          </a:custGeom>
          <a:solidFill>
            <a:srgbClr val="00007A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3398520"/>
            <a:ext cx="6598920" cy="1836420"/>
          </a:xfrm>
          <a:prstGeom prst="rect">
            <a:avLst/>
          </a:prstGeom>
        </p:spPr>
      </p:pic>
      <p:sp>
        <p:nvSpPr>
          <p:cNvPr id="2" name="Freeform 81"/>
          <p:cNvSpPr/>
          <p:nvPr/>
        </p:nvSpPr>
        <p:spPr>
          <a:xfrm>
            <a:off x="764794" y="1768094"/>
            <a:ext cx="2105405" cy="594105"/>
          </a:xfrm>
          <a:custGeom>
            <a:avLst/>
            <a:gdLst>
              <a:gd name="connsiteX0" fmla="*/ 21589 w 2105405"/>
              <a:gd name="connsiteY0" fmla="*/ 601726 h 594105"/>
              <a:gd name="connsiteX1" fmla="*/ 2107945 w 2105405"/>
              <a:gd name="connsiteY1" fmla="*/ 601726 h 594105"/>
              <a:gd name="connsiteX2" fmla="*/ 2107945 w 2105405"/>
              <a:gd name="connsiteY2" fmla="*/ 18034 h 594105"/>
              <a:gd name="connsiteX3" fmla="*/ 21589 w 2105405"/>
              <a:gd name="connsiteY3" fmla="*/ 18034 h 594105"/>
              <a:gd name="connsiteX4" fmla="*/ 21589 w 2105405"/>
              <a:gd name="connsiteY4" fmla="*/ 601726 h 59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405" h="594105">
                <a:moveTo>
                  <a:pt x="21589" y="601726"/>
                </a:moveTo>
                <a:lnTo>
                  <a:pt x="2107945" y="601726"/>
                </a:lnTo>
                <a:lnTo>
                  <a:pt x="2107945" y="18034"/>
                </a:lnTo>
                <a:lnTo>
                  <a:pt x="21589" y="18034"/>
                </a:lnTo>
                <a:lnTo>
                  <a:pt x="21589" y="6017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191">
            <a:solidFill>
              <a:srgbClr val="C89E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2"/>
          <p:cNvSpPr/>
          <p:nvPr/>
        </p:nvSpPr>
        <p:spPr>
          <a:xfrm>
            <a:off x="3482594" y="1768094"/>
            <a:ext cx="2105405" cy="594105"/>
          </a:xfrm>
          <a:custGeom>
            <a:avLst/>
            <a:gdLst>
              <a:gd name="connsiteX0" fmla="*/ 18034 w 2105405"/>
              <a:gd name="connsiteY0" fmla="*/ 601726 h 594105"/>
              <a:gd name="connsiteX1" fmla="*/ 2105914 w 2105405"/>
              <a:gd name="connsiteY1" fmla="*/ 601726 h 594105"/>
              <a:gd name="connsiteX2" fmla="*/ 2105914 w 2105405"/>
              <a:gd name="connsiteY2" fmla="*/ 18034 h 594105"/>
              <a:gd name="connsiteX3" fmla="*/ 18034 w 2105405"/>
              <a:gd name="connsiteY3" fmla="*/ 18034 h 594105"/>
              <a:gd name="connsiteX4" fmla="*/ 18034 w 2105405"/>
              <a:gd name="connsiteY4" fmla="*/ 601726 h 59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405" h="594105">
                <a:moveTo>
                  <a:pt x="18034" y="601726"/>
                </a:moveTo>
                <a:lnTo>
                  <a:pt x="2105914" y="601726"/>
                </a:lnTo>
                <a:lnTo>
                  <a:pt x="2105914" y="18034"/>
                </a:lnTo>
                <a:lnTo>
                  <a:pt x="18034" y="18034"/>
                </a:lnTo>
                <a:lnTo>
                  <a:pt x="18034" y="601726"/>
                </a:lnTo>
                <a:close/>
              </a:path>
            </a:pathLst>
          </a:custGeom>
          <a:solidFill>
            <a:srgbClr val="00007F">
              <a:alpha val="0"/>
            </a:srgbClr>
          </a:solidFill>
          <a:ln w="12191">
            <a:solidFill>
              <a:srgbClr val="70873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3"/>
          <p:cNvSpPr/>
          <p:nvPr/>
        </p:nvSpPr>
        <p:spPr>
          <a:xfrm>
            <a:off x="6200394" y="1768094"/>
            <a:ext cx="2168905" cy="594105"/>
          </a:xfrm>
          <a:custGeom>
            <a:avLst/>
            <a:gdLst>
              <a:gd name="connsiteX0" fmla="*/ 14477 w 2168905"/>
              <a:gd name="connsiteY0" fmla="*/ 601726 h 594105"/>
              <a:gd name="connsiteX1" fmla="*/ 2173985 w 2168905"/>
              <a:gd name="connsiteY1" fmla="*/ 601726 h 594105"/>
              <a:gd name="connsiteX2" fmla="*/ 2173985 w 2168905"/>
              <a:gd name="connsiteY2" fmla="*/ 18034 h 594105"/>
              <a:gd name="connsiteX3" fmla="*/ 14477 w 2168905"/>
              <a:gd name="connsiteY3" fmla="*/ 18034 h 594105"/>
              <a:gd name="connsiteX4" fmla="*/ 14477 w 2168905"/>
              <a:gd name="connsiteY4" fmla="*/ 601726 h 59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8905" h="594105">
                <a:moveTo>
                  <a:pt x="14477" y="601726"/>
                </a:moveTo>
                <a:lnTo>
                  <a:pt x="2173985" y="601726"/>
                </a:lnTo>
                <a:lnTo>
                  <a:pt x="2173985" y="18034"/>
                </a:lnTo>
                <a:lnTo>
                  <a:pt x="14477" y="18034"/>
                </a:lnTo>
                <a:lnTo>
                  <a:pt x="14477" y="6017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191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4"/>
          <p:cNvSpPr txBox="1"/>
          <p:nvPr/>
        </p:nvSpPr>
        <p:spPr>
          <a:xfrm>
            <a:off x="810768" y="981024"/>
            <a:ext cx="6691891" cy="75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Принципы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ортезирования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нестабильности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связочного</a:t>
            </a:r>
            <a:r>
              <a:rPr lang="en-US" altLang="zh-CN" sz="2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аппарата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149400" y="1850009"/>
            <a:ext cx="1373721" cy="487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2484">
              <a:lnSpc>
                <a:spcPct val="100000"/>
              </a:lnSpc>
            </a:pPr>
            <a:r>
              <a:rPr lang="en-US" altLang="zh-CN" sz="1600" spc="-5" dirty="0">
                <a:solidFill>
                  <a:srgbClr val="C89E00"/>
                </a:solidFill>
                <a:latin typeface="Calibri"/>
                <a:ea typeface="Calibri"/>
              </a:rPr>
              <a:t>Минимал</a:t>
            </a:r>
            <a:r>
              <a:rPr lang="en-US" altLang="zh-CN" sz="1600" dirty="0">
                <a:solidFill>
                  <a:srgbClr val="C89E00"/>
                </a:solidFill>
                <a:latin typeface="Calibri"/>
                <a:ea typeface="Calibri"/>
              </a:rPr>
              <a:t>ьная</a:t>
            </a:r>
          </a:p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C89E00"/>
                </a:solidFill>
                <a:latin typeface="Calibri"/>
                <a:ea typeface="Calibri"/>
              </a:rPr>
              <a:t>нестабил</a:t>
            </a:r>
            <a:r>
              <a:rPr lang="en-US" altLang="zh-CN" sz="1600" dirty="0">
                <a:solidFill>
                  <a:srgbClr val="C89E00"/>
                </a:solidFill>
                <a:latin typeface="Calibri"/>
                <a:ea typeface="Calibri"/>
              </a:rPr>
              <a:t>ьность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649345" y="1788799"/>
            <a:ext cx="1803073" cy="487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708732"/>
                </a:solidFill>
                <a:latin typeface="Cambria"/>
                <a:ea typeface="Cambria"/>
              </a:rPr>
              <a:t>Легкая</a:t>
            </a:r>
            <a:r>
              <a:rPr lang="en-US" altLang="zh-CN" sz="1600" dirty="0">
                <a:solidFill>
                  <a:srgbClr val="708732"/>
                </a:solidFill>
                <a:latin typeface="Cambria"/>
                <a:cs typeface="Cambria"/>
              </a:rPr>
              <a:t> </a:t>
            </a:r>
            <a:r>
              <a:rPr lang="en-US" altLang="zh-CN" sz="1600" dirty="0">
                <a:solidFill>
                  <a:srgbClr val="708732"/>
                </a:solidFill>
                <a:latin typeface="DaunPenh"/>
                <a:ea typeface="DaunPenh"/>
              </a:rPr>
              <a:t>/</a:t>
            </a:r>
            <a:r>
              <a:rPr lang="en-US" altLang="zh-CN" sz="1600" spc="-10" dirty="0">
                <a:solidFill>
                  <a:srgbClr val="708732"/>
                </a:solidFill>
                <a:latin typeface="DaunPenh"/>
                <a:cs typeface="DaunPenh"/>
              </a:rPr>
              <a:t> </a:t>
            </a:r>
            <a:r>
              <a:rPr lang="en-US" altLang="zh-CN" sz="1600" dirty="0">
                <a:solidFill>
                  <a:srgbClr val="708732"/>
                </a:solidFill>
                <a:latin typeface="Cambria"/>
                <a:ea typeface="Cambria"/>
              </a:rPr>
              <a:t>умеренная</a:t>
            </a:r>
          </a:p>
          <a:p>
            <a:pPr marL="0" indent="155828">
              <a:lnSpc>
                <a:spcPct val="100000"/>
              </a:lnSpc>
            </a:pPr>
            <a:r>
              <a:rPr lang="en-US" altLang="zh-CN" sz="1600" spc="-5" dirty="0">
                <a:solidFill>
                  <a:srgbClr val="708732"/>
                </a:solidFill>
                <a:latin typeface="Cambria"/>
                <a:ea typeface="Cambria"/>
              </a:rPr>
              <a:t>нестабильн</a:t>
            </a:r>
            <a:r>
              <a:rPr lang="en-US" altLang="zh-CN" sz="1600" dirty="0">
                <a:solidFill>
                  <a:srgbClr val="708732"/>
                </a:solidFill>
                <a:latin typeface="Cambria"/>
                <a:ea typeface="Cambria"/>
              </a:rPr>
              <a:t>ость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554978" y="1788799"/>
            <a:ext cx="1492787" cy="487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3923">
              <a:lnSpc>
                <a:spcPct val="100000"/>
              </a:lnSpc>
            </a:pPr>
            <a:r>
              <a:rPr lang="en-US" altLang="zh-CN" sz="1600" spc="-10" dirty="0">
                <a:solidFill>
                  <a:srgbClr val="BF0000"/>
                </a:solidFill>
                <a:latin typeface="Cambria"/>
                <a:ea typeface="Cambria"/>
              </a:rPr>
              <a:t>Вы</a:t>
            </a:r>
            <a:r>
              <a:rPr lang="en-US" altLang="zh-CN" sz="1600" spc="-5" dirty="0">
                <a:solidFill>
                  <a:srgbClr val="BF0000"/>
                </a:solidFill>
                <a:latin typeface="Cambria"/>
                <a:ea typeface="Cambria"/>
              </a:rPr>
              <a:t>раженная</a:t>
            </a:r>
          </a:p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BF0000"/>
                </a:solidFill>
                <a:latin typeface="Cambria"/>
                <a:ea typeface="Cambria"/>
              </a:rPr>
              <a:t>нестабильн</a:t>
            </a:r>
            <a:r>
              <a:rPr lang="en-US" altLang="zh-CN" sz="1600" dirty="0">
                <a:solidFill>
                  <a:srgbClr val="BF0000"/>
                </a:solidFill>
                <a:latin typeface="Cambria"/>
                <a:ea typeface="Cambria"/>
              </a:rPr>
              <a:t>ость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04495" y="5562143"/>
            <a:ext cx="7025664" cy="1276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023029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Внешняя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стабилизация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(ортез)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0" indent="6339890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15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аспекты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1800" spc="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серийных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988820"/>
            <a:ext cx="3985260" cy="3261360"/>
          </a:xfrm>
          <a:prstGeom prst="rect">
            <a:avLst/>
          </a:prstGeom>
        </p:spPr>
      </p:pic>
      <p:pic>
        <p:nvPicPr>
          <p:cNvPr id="91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60" y="1988820"/>
            <a:ext cx="3977640" cy="3261360"/>
          </a:xfrm>
          <a:prstGeom prst="rect">
            <a:avLst/>
          </a:prstGeom>
        </p:spPr>
      </p:pic>
      <p:sp>
        <p:nvSpPr>
          <p:cNvPr id="2" name="TextBox 91"/>
          <p:cNvSpPr txBox="1"/>
          <p:nvPr/>
        </p:nvSpPr>
        <p:spPr>
          <a:xfrm>
            <a:off x="810768" y="945669"/>
            <a:ext cx="7708317" cy="732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Влияние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ортеза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функциональную</a:t>
            </a:r>
            <a:r>
              <a:rPr lang="en-US" altLang="zh-CN" sz="2400" spc="89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способность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нижней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конечности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у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пациентов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после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пластики</a:t>
            </a:r>
            <a:r>
              <a:rPr lang="en-US" altLang="zh-CN" sz="2400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ПКС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62940" y="5351272"/>
            <a:ext cx="1622184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</a:rPr>
              <a:t>Простой</a:t>
            </a:r>
            <a:r>
              <a:rPr lang="en-US" altLang="zh-CN" sz="16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</a:rPr>
              <a:t>прыжок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949952" y="5361482"/>
            <a:ext cx="2158077" cy="467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600" b="1" spc="10" dirty="0">
                <a:solidFill>
                  <a:srgbClr val="000000"/>
                </a:solidFill>
                <a:latin typeface="Calibri"/>
                <a:ea typeface="Calibri"/>
              </a:rPr>
              <a:t>Комбинированный</a:t>
            </a:r>
            <a:r>
              <a:rPr lang="en-US" altLang="zh-CN" sz="1600" b="1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25" dirty="0">
                <a:solidFill>
                  <a:srgbClr val="000000"/>
                </a:solidFill>
                <a:latin typeface="Calibri"/>
                <a:ea typeface="Calibri"/>
              </a:rPr>
              <a:t>тест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(прыжок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возвышения)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05714" y="6136868"/>
            <a:ext cx="7691546" cy="540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Laube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W,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Kannenberg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A: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effects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soft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knee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orthosis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on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performance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jumps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five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years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after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ACL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surgery.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(Article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German).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Orthopädietechnik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2009,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60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(4):</a:t>
            </a:r>
            <a:r>
              <a:rPr lang="en-US" altLang="zh-CN" sz="1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216-224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indent="716584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серийных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практике.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Арсеньев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А.О.|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12.04.2013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5"/>
          <p:cNvSpPr txBox="1"/>
          <p:nvPr/>
        </p:nvSpPr>
        <p:spPr>
          <a:xfrm>
            <a:off x="304495" y="940504"/>
            <a:ext cx="7338121" cy="5881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06272">
              <a:lnSpc>
                <a:spcPct val="100000"/>
              </a:lnSpc>
            </a:pPr>
            <a:r>
              <a:rPr lang="en-US" altLang="zh-CN" sz="2600" spc="5" dirty="0">
                <a:solidFill>
                  <a:srgbClr val="000000"/>
                </a:solidFill>
                <a:latin typeface="Calibri"/>
                <a:ea typeface="Calibri"/>
              </a:rPr>
              <a:t>Резу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льтаты</a:t>
            </a:r>
          </a:p>
          <a:p>
            <a:pPr marL="0" indent="481583">
              <a:lnSpc>
                <a:spcPct val="100000"/>
              </a:lnSpc>
            </a:pP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При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выполнении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теста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в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ортезе</a:t>
            </a:r>
            <a:r>
              <a:rPr lang="en-US" altLang="zh-CN" sz="2600" spc="2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отмечалось:</a:t>
            </a:r>
          </a:p>
          <a:p>
            <a:pPr>
              <a:lnSpc>
                <a:spcPts val="1380"/>
              </a:lnSpc>
            </a:pPr>
            <a:endParaRPr lang="en-US" dirty="0" smtClean="0"/>
          </a:p>
          <a:p>
            <a:pPr marL="0" indent="433120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Значимое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скорости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высоты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прыжка</a:t>
            </a:r>
          </a:p>
          <a:p>
            <a:pPr>
              <a:lnSpc>
                <a:spcPts val="1030"/>
              </a:lnSpc>
            </a:pPr>
            <a:endParaRPr lang="en-US" dirty="0" smtClean="0"/>
          </a:p>
          <a:p>
            <a:pPr marL="0" indent="433120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Значимое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мощности,</a:t>
            </a:r>
            <a:r>
              <a:rPr lang="en-US" altLang="zh-CN" sz="1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70744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числе,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приведенной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массе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тела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испытуемого</a:t>
            </a:r>
            <a:r>
              <a:rPr lang="en-US" altLang="zh-CN" sz="1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(кВт/кг)</a:t>
            </a:r>
          </a:p>
          <a:p>
            <a:pPr>
              <a:lnSpc>
                <a:spcPts val="1030"/>
              </a:lnSpc>
            </a:pPr>
            <a:endParaRPr lang="en-US" dirty="0" smtClean="0"/>
          </a:p>
          <a:p>
            <a:pPr marL="0" indent="433120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Эсслингенского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фитнес-индекса</a:t>
            </a:r>
            <a:r>
              <a:rPr lang="en-US" altLang="zh-CN" sz="1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(мощность</a:t>
            </a:r>
          </a:p>
          <a:p>
            <a:pPr marL="0" indent="70744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приведенная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массе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возраста)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0" indent="695248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сравнению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аналогичными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показателями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ортеза.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аспекты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1800" spc="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серийных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6"/>
          <p:cNvSpPr txBox="1"/>
          <p:nvPr/>
        </p:nvSpPr>
        <p:spPr>
          <a:xfrm>
            <a:off x="304495" y="965123"/>
            <a:ext cx="7446361" cy="5856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06272">
              <a:lnSpc>
                <a:spcPct val="100000"/>
              </a:lnSpc>
            </a:pPr>
            <a:r>
              <a:rPr lang="en-US" altLang="zh-CN" sz="2600" spc="5" dirty="0">
                <a:solidFill>
                  <a:srgbClr val="000000"/>
                </a:solidFill>
                <a:latin typeface="Calibri"/>
                <a:ea typeface="Calibri"/>
              </a:rPr>
              <a:t>Выв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оды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0"/>
              </a:lnSpc>
            </a:pPr>
            <a:endParaRPr lang="en-US" dirty="0" smtClean="0"/>
          </a:p>
          <a:p>
            <a:pPr marL="530047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продемонстрировало,</a:t>
            </a:r>
            <a:r>
              <a:rPr lang="en-US" altLang="zh-CN" sz="20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0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улучшает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сенсомоторный</a:t>
            </a:r>
            <a:r>
              <a:rPr lang="en-US" altLang="zh-CN" sz="20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контроль</a:t>
            </a:r>
            <a:r>
              <a:rPr lang="en-US" altLang="zh-CN" sz="20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движений,</a:t>
            </a:r>
            <a:r>
              <a:rPr lang="en-US" altLang="zh-CN" sz="20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свидетельством</a:t>
            </a:r>
            <a:r>
              <a:rPr lang="en-US" altLang="zh-CN" sz="20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чего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соответствующих</a:t>
            </a:r>
            <a:r>
              <a:rPr lang="en-US" altLang="zh-CN" sz="20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биомеханических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показателей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(сила,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скорость,</a:t>
            </a:r>
            <a:r>
              <a:rPr lang="en-US" altLang="zh-CN" sz="20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выносливость).</a:t>
            </a:r>
          </a:p>
          <a:p>
            <a:pPr>
              <a:lnSpc>
                <a:spcPts val="1350"/>
              </a:lnSpc>
            </a:pPr>
            <a:endParaRPr lang="en-US" dirty="0" smtClean="0"/>
          </a:p>
          <a:p>
            <a:pPr marL="530047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Эти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данные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свидетельствовать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пользу</a:t>
            </a:r>
            <a:r>
              <a:rPr lang="en-US" altLang="zh-CN" sz="20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целью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защиты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улучшения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оперированной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конечности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занятиях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активными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видами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спорта.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аспекты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1800" spc="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серийных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9" y="1950720"/>
            <a:ext cx="7780020" cy="4122420"/>
          </a:xfrm>
          <a:prstGeom prst="rect">
            <a:avLst/>
          </a:prstGeom>
        </p:spPr>
      </p:pic>
      <p:sp>
        <p:nvSpPr>
          <p:cNvPr id="2" name="TextBox 98"/>
          <p:cNvSpPr txBox="1"/>
          <p:nvPr/>
        </p:nvSpPr>
        <p:spPr>
          <a:xfrm>
            <a:off x="810768" y="965123"/>
            <a:ext cx="7131452" cy="5712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Применение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медиальном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гонартрозе</a:t>
            </a:r>
          </a:p>
          <a:p>
            <a:pPr>
              <a:lnSpc>
                <a:spcPts val="1889"/>
              </a:lnSpc>
            </a:pPr>
            <a:endParaRPr lang="en-US" dirty="0" smtClean="0"/>
          </a:p>
          <a:p>
            <a:pPr marL="0" indent="618109">
              <a:lnSpc>
                <a:spcPct val="100000"/>
              </a:lnSpc>
            </a:pPr>
            <a:r>
              <a:rPr lang="en-US" altLang="zh-CN" sz="1800" b="1" dirty="0">
                <a:solidFill>
                  <a:srgbClr val="A70000"/>
                </a:solidFill>
                <a:latin typeface="Calibri"/>
                <a:ea typeface="Calibri"/>
              </a:rPr>
              <a:t>The</a:t>
            </a:r>
            <a:r>
              <a:rPr lang="en-US" altLang="zh-CN" sz="1800" b="1" spc="-44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A70000"/>
                </a:solidFill>
                <a:latin typeface="Calibri"/>
                <a:ea typeface="Calibri"/>
              </a:rPr>
              <a:t>Effect</a:t>
            </a:r>
            <a:r>
              <a:rPr lang="en-US" altLang="zh-CN" sz="1800" b="1" spc="-44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A70000"/>
                </a:solidFill>
                <a:latin typeface="Calibri"/>
                <a:ea typeface="Calibri"/>
              </a:rPr>
              <a:t>of</a:t>
            </a:r>
            <a:r>
              <a:rPr lang="en-US" altLang="zh-CN" sz="1800" b="1" spc="-44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A70000"/>
                </a:solidFill>
                <a:latin typeface="Calibri"/>
                <a:ea typeface="Calibri"/>
              </a:rPr>
              <a:t>Bracing</a:t>
            </a:r>
            <a:r>
              <a:rPr lang="en-US" altLang="zh-CN" sz="1800" b="1" spc="-44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A70000"/>
                </a:solidFill>
                <a:latin typeface="Calibri"/>
                <a:ea typeface="Calibri"/>
              </a:rPr>
              <a:t>on</a:t>
            </a:r>
            <a:r>
              <a:rPr lang="en-US" altLang="zh-CN" sz="1800" b="1" spc="-44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A70000"/>
                </a:solidFill>
                <a:latin typeface="Calibri"/>
                <a:ea typeface="Calibri"/>
              </a:rPr>
              <a:t>Varus</a:t>
            </a:r>
            <a:r>
              <a:rPr lang="en-US" altLang="zh-CN" sz="1800" b="1" spc="-50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A70000"/>
                </a:solidFill>
                <a:latin typeface="Calibri"/>
                <a:ea typeface="Calibri"/>
              </a:rPr>
              <a:t>Gonarthrosis</a:t>
            </a:r>
          </a:p>
          <a:p>
            <a:pPr>
              <a:lnSpc>
                <a:spcPts val="935"/>
              </a:lnSpc>
            </a:pPr>
            <a:endParaRPr lang="en-US" dirty="0" smtClean="0"/>
          </a:p>
          <a:p>
            <a:pPr marL="0" indent="618109">
              <a:lnSpc>
                <a:spcPct val="100000"/>
              </a:lnSpc>
            </a:pPr>
            <a:r>
              <a:rPr lang="en-US" altLang="zh-CN" sz="1800" b="1" i="1" dirty="0">
                <a:solidFill>
                  <a:srgbClr val="A70000"/>
                </a:solidFill>
                <a:latin typeface="Calibri"/>
                <a:ea typeface="Calibri"/>
              </a:rPr>
              <a:t>Kirkley</a:t>
            </a:r>
            <a:r>
              <a:rPr lang="en-US" altLang="zh-CN" sz="1800" b="1" i="1" spc="-10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A70000"/>
                </a:solidFill>
                <a:latin typeface="Calibri"/>
                <a:ea typeface="Calibri"/>
              </a:rPr>
              <a:t>et</a:t>
            </a:r>
            <a:r>
              <a:rPr lang="en-US" altLang="zh-CN" sz="1800" b="1" i="1" spc="-15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i="1" dirty="0">
                <a:solidFill>
                  <a:srgbClr val="A70000"/>
                </a:solidFill>
                <a:latin typeface="Calibri"/>
                <a:ea typeface="Calibri"/>
              </a:rPr>
              <a:t>al.</a:t>
            </a:r>
            <a:r>
              <a:rPr lang="en-US" altLang="zh-CN" sz="1800" b="1" i="1" spc="-15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(Journal</a:t>
            </a:r>
            <a:r>
              <a:rPr lang="en-US" altLang="zh-CN" sz="16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Bone</a:t>
            </a:r>
            <a:r>
              <a:rPr lang="en-US" altLang="zh-CN" sz="16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16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Joint</a:t>
            </a:r>
            <a:r>
              <a:rPr lang="en-US" altLang="zh-CN" sz="16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Surgery,</a:t>
            </a:r>
            <a:r>
              <a:rPr lang="en-US" altLang="zh-CN" sz="16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April</a:t>
            </a:r>
            <a:r>
              <a:rPr lang="en-US" altLang="zh-CN" sz="16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1999)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5"/>
              </a:lnSpc>
            </a:pPr>
            <a:endParaRPr lang="en-US" dirty="0" smtClean="0"/>
          </a:p>
          <a:p>
            <a:pPr marL="0" indent="211531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серийных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практике.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Арсеньев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А.О.|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12.04.2013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2798952" y="192659"/>
            <a:ext cx="364452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3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89915" y="689482"/>
            <a:ext cx="832964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1.	Определение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ортезирования,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задачи,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противопоказания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915" y="1096391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7420" y="1109129"/>
            <a:ext cx="7783496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тазобедренного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сус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тава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915" y="1806955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7420" y="1819656"/>
            <a:ext cx="7158933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915" y="2518663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7420" y="2531402"/>
            <a:ext cx="7734885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915" y="3230626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7420" y="3243326"/>
            <a:ext cx="7143663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915" y="3940733"/>
            <a:ext cx="32086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7420" y="3953586"/>
            <a:ext cx="7115141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локтевого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915" y="4652898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7420" y="4665599"/>
            <a:ext cx="7704344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лучезапястного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915" y="5364860"/>
            <a:ext cx="807745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8.	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99"/>
          <p:cNvSpPr/>
          <p:nvPr/>
        </p:nvSpPr>
        <p:spPr>
          <a:xfrm>
            <a:off x="717550" y="1530350"/>
            <a:ext cx="3067050" cy="501650"/>
          </a:xfrm>
          <a:custGeom>
            <a:avLst/>
            <a:gdLst>
              <a:gd name="connsiteX0" fmla="*/ 9398 w 3067050"/>
              <a:gd name="connsiteY0" fmla="*/ 510286 h 501650"/>
              <a:gd name="connsiteX1" fmla="*/ 3068065 w 3067050"/>
              <a:gd name="connsiteY1" fmla="*/ 510286 h 501650"/>
              <a:gd name="connsiteX2" fmla="*/ 3068065 w 3067050"/>
              <a:gd name="connsiteY2" fmla="*/ 18033 h 501650"/>
              <a:gd name="connsiteX3" fmla="*/ 9398 w 3067050"/>
              <a:gd name="connsiteY3" fmla="*/ 18033 h 501650"/>
              <a:gd name="connsiteX4" fmla="*/ 9398 w 3067050"/>
              <a:gd name="connsiteY4" fmla="*/ 510286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050" h="501650">
                <a:moveTo>
                  <a:pt x="9398" y="510286"/>
                </a:moveTo>
                <a:lnTo>
                  <a:pt x="3068065" y="510286"/>
                </a:lnTo>
                <a:lnTo>
                  <a:pt x="3068065" y="18033"/>
                </a:lnTo>
                <a:lnTo>
                  <a:pt x="9398" y="18033"/>
                </a:lnTo>
                <a:lnTo>
                  <a:pt x="9398" y="510286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100"/>
          <p:cNvSpPr/>
          <p:nvPr/>
        </p:nvSpPr>
        <p:spPr>
          <a:xfrm>
            <a:off x="4197350" y="1530350"/>
            <a:ext cx="4654550" cy="946150"/>
          </a:xfrm>
          <a:custGeom>
            <a:avLst/>
            <a:gdLst>
              <a:gd name="connsiteX0" fmla="*/ 18034 w 4654550"/>
              <a:gd name="connsiteY0" fmla="*/ 946150 h 946150"/>
              <a:gd name="connsiteX1" fmla="*/ 4661662 w 4654550"/>
              <a:gd name="connsiteY1" fmla="*/ 946150 h 946150"/>
              <a:gd name="connsiteX2" fmla="*/ 4661662 w 4654550"/>
              <a:gd name="connsiteY2" fmla="*/ 7366 h 946150"/>
              <a:gd name="connsiteX3" fmla="*/ 18034 w 4654550"/>
              <a:gd name="connsiteY3" fmla="*/ 7366 h 946150"/>
              <a:gd name="connsiteX4" fmla="*/ 18034 w 4654550"/>
              <a:gd name="connsiteY4" fmla="*/ 94615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550" h="946150">
                <a:moveTo>
                  <a:pt x="18034" y="946150"/>
                </a:moveTo>
                <a:lnTo>
                  <a:pt x="4661662" y="946150"/>
                </a:lnTo>
                <a:lnTo>
                  <a:pt x="4661662" y="7366"/>
                </a:lnTo>
                <a:lnTo>
                  <a:pt x="18034" y="7366"/>
                </a:lnTo>
                <a:lnTo>
                  <a:pt x="18034" y="946150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1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C89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" y="2202180"/>
            <a:ext cx="3070860" cy="3810000"/>
          </a:xfrm>
          <a:prstGeom prst="rect">
            <a:avLst/>
          </a:prstGeom>
        </p:spPr>
      </p:pic>
      <p:sp>
        <p:nvSpPr>
          <p:cNvPr id="2" name="TextBox 103"/>
          <p:cNvSpPr txBox="1"/>
          <p:nvPr/>
        </p:nvSpPr>
        <p:spPr>
          <a:xfrm>
            <a:off x="719327" y="919403"/>
            <a:ext cx="5889064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стабилизации</a:t>
            </a:r>
            <a:r>
              <a:rPr lang="en-US" altLang="zh-CN" sz="2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надколенника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18692" y="1608963"/>
            <a:ext cx="2756529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8320/</a:t>
            </a:r>
            <a:r>
              <a:rPr lang="en-US" altLang="zh-CN" sz="1400" spc="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8360</a:t>
            </a:r>
          </a:p>
          <a:p>
            <a:pPr marL="0">
              <a:lnSpc>
                <a:spcPct val="100000"/>
              </a:lnSpc>
            </a:pPr>
            <a:r>
              <a:rPr lang="en-US" altLang="zh-CN" sz="1200" b="1" dirty="0">
                <a:solidFill>
                  <a:srgbClr val="FEFEFE"/>
                </a:solidFill>
                <a:latin typeface="Calibri"/>
                <a:ea typeface="Calibri"/>
              </a:rPr>
              <a:t>Patella</a:t>
            </a:r>
            <a:r>
              <a:rPr lang="en-US" altLang="zh-CN" sz="1200" b="1" spc="-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FEFEFE"/>
                </a:solidFill>
                <a:latin typeface="Calibri"/>
                <a:ea typeface="Calibri"/>
              </a:rPr>
              <a:t>Pro</a:t>
            </a:r>
            <a:r>
              <a:rPr lang="en-US" altLang="zh-CN" sz="1200" b="1" spc="-3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FEFEFE"/>
                </a:solidFill>
                <a:latin typeface="Calibri"/>
                <a:ea typeface="Calibri"/>
              </a:rPr>
              <a:t>/</a:t>
            </a:r>
            <a:r>
              <a:rPr lang="en-US" altLang="zh-CN" sz="1200" b="1" spc="-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FEFEFE"/>
                </a:solidFill>
                <a:latin typeface="Calibri"/>
                <a:ea typeface="Calibri"/>
              </a:rPr>
              <a:t>Genu</a:t>
            </a:r>
            <a:r>
              <a:rPr lang="en-US" altLang="zh-CN" sz="1200" b="1" spc="-3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FEFEFE"/>
                </a:solidFill>
                <a:latin typeface="Calibri"/>
                <a:ea typeface="Calibri"/>
              </a:rPr>
              <a:t>Carezza</a:t>
            </a:r>
            <a:r>
              <a:rPr lang="en-US" altLang="zh-CN" sz="1200" b="1" spc="-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FEFEFE"/>
                </a:solidFill>
                <a:latin typeface="Calibri"/>
                <a:ea typeface="Calibri"/>
              </a:rPr>
              <a:t>Patella</a:t>
            </a:r>
            <a:r>
              <a:rPr lang="en-US" altLang="zh-CN" sz="1200" b="1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200" b="1" dirty="0">
                <a:solidFill>
                  <a:srgbClr val="FEFEFE"/>
                </a:solidFill>
                <a:latin typeface="Calibri"/>
                <a:ea typeface="Calibri"/>
              </a:rPr>
              <a:t>Stabilizer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236973" y="1604327"/>
            <a:ext cx="4258107" cy="2546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985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компактных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размеров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ограничения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бокового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смещения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стабилизации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надколен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ника.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spc="-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Удерживают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надколенник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правильном</a:t>
            </a:r>
          </a:p>
          <a:p>
            <a:pPr marL="0" indent="27432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положен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ии.</a:t>
            </a:r>
          </a:p>
          <a:p>
            <a:pPr>
              <a:lnSpc>
                <a:spcPts val="814"/>
              </a:lnSpc>
            </a:pPr>
            <a:endParaRPr lang="en-US" dirty="0" smtClean="0"/>
          </a:p>
          <a:p>
            <a:pPr marL="274320" indent="-27432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Уменьшают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устраняют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болевой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синдром,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связанный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патологическим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смещением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надколенника.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74573" y="5762777"/>
            <a:ext cx="6358680" cy="914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ea typeface="Calibri"/>
              </a:rPr>
              <a:t>50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S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3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9"/>
              </a:lnSpc>
            </a:pPr>
            <a:endParaRPr lang="en-US" dirty="0" smtClean="0"/>
          </a:p>
          <a:p>
            <a:pPr marL="0" indent="547725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серийных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практике.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Арсеньев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А.О.|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12.04.2013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307958" y="6518833"/>
            <a:ext cx="128543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Calibri"/>
                <a:ea typeface="Calibri"/>
              </a:rPr>
              <a:t>20</a:t>
            </a:r>
          </a:p>
        </p:txBody>
      </p:sp>
      <p:sp>
        <p:nvSpPr>
          <p:cNvPr id="108" name="TextBox 108"/>
          <p:cNvSpPr txBox="1"/>
          <p:nvPr/>
        </p:nvSpPr>
        <p:spPr>
          <a:xfrm rot="16200000">
            <a:off x="-1229051" y="4889324"/>
            <a:ext cx="303059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0000"/>
                </a:solidFill>
                <a:latin typeface="Arial"/>
                <a:ea typeface="Arial"/>
              </a:rPr>
              <a:t>Стабилизация</a:t>
            </a:r>
            <a:r>
              <a:rPr lang="en-US" altLang="zh-CN" sz="16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b="1" spc="-10" dirty="0">
                <a:solidFill>
                  <a:srgbClr val="000000"/>
                </a:solidFill>
                <a:latin typeface="Arial"/>
                <a:ea typeface="Arial"/>
              </a:rPr>
              <a:t>надколенника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/>
          <p:nvPr/>
        </p:nvSpPr>
        <p:spPr>
          <a:xfrm>
            <a:off x="717550" y="1530350"/>
            <a:ext cx="3282950" cy="527050"/>
          </a:xfrm>
          <a:custGeom>
            <a:avLst/>
            <a:gdLst>
              <a:gd name="connsiteX0" fmla="*/ 9398 w 3282950"/>
              <a:gd name="connsiteY0" fmla="*/ 539242 h 527050"/>
              <a:gd name="connsiteX1" fmla="*/ 3282950 w 3282950"/>
              <a:gd name="connsiteY1" fmla="*/ 539242 h 527050"/>
              <a:gd name="connsiteX2" fmla="*/ 3282950 w 3282950"/>
              <a:gd name="connsiteY2" fmla="*/ 18033 h 527050"/>
              <a:gd name="connsiteX3" fmla="*/ 9398 w 3282950"/>
              <a:gd name="connsiteY3" fmla="*/ 18033 h 527050"/>
              <a:gd name="connsiteX4" fmla="*/ 9398 w 3282950"/>
              <a:gd name="connsiteY4" fmla="*/ 539242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950" h="527050">
                <a:moveTo>
                  <a:pt x="9398" y="539242"/>
                </a:moveTo>
                <a:lnTo>
                  <a:pt x="3282950" y="539242"/>
                </a:lnTo>
                <a:lnTo>
                  <a:pt x="3282950" y="18033"/>
                </a:lnTo>
                <a:lnTo>
                  <a:pt x="9398" y="18033"/>
                </a:lnTo>
                <a:lnTo>
                  <a:pt x="9398" y="539242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10"/>
          <p:cNvSpPr/>
          <p:nvPr/>
        </p:nvSpPr>
        <p:spPr>
          <a:xfrm>
            <a:off x="4197350" y="1530350"/>
            <a:ext cx="4654550" cy="946150"/>
          </a:xfrm>
          <a:custGeom>
            <a:avLst/>
            <a:gdLst>
              <a:gd name="connsiteX0" fmla="*/ 18034 w 4654550"/>
              <a:gd name="connsiteY0" fmla="*/ 946150 h 946150"/>
              <a:gd name="connsiteX1" fmla="*/ 4661662 w 4654550"/>
              <a:gd name="connsiteY1" fmla="*/ 946150 h 946150"/>
              <a:gd name="connsiteX2" fmla="*/ 4661662 w 4654550"/>
              <a:gd name="connsiteY2" fmla="*/ 7366 h 946150"/>
              <a:gd name="connsiteX3" fmla="*/ 18034 w 4654550"/>
              <a:gd name="connsiteY3" fmla="*/ 7366 h 946150"/>
              <a:gd name="connsiteX4" fmla="*/ 18034 w 4654550"/>
              <a:gd name="connsiteY4" fmla="*/ 94615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550" h="946150">
                <a:moveTo>
                  <a:pt x="18034" y="946150"/>
                </a:moveTo>
                <a:lnTo>
                  <a:pt x="4661662" y="946150"/>
                </a:lnTo>
                <a:lnTo>
                  <a:pt x="4661662" y="7366"/>
                </a:lnTo>
                <a:lnTo>
                  <a:pt x="18034" y="7366"/>
                </a:lnTo>
                <a:lnTo>
                  <a:pt x="18034" y="946150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1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C89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202180"/>
            <a:ext cx="3284220" cy="3962400"/>
          </a:xfrm>
          <a:prstGeom prst="rect">
            <a:avLst/>
          </a:prstGeom>
        </p:spPr>
      </p:pic>
      <p:sp>
        <p:nvSpPr>
          <p:cNvPr id="2" name="TextBox 113"/>
          <p:cNvSpPr txBox="1"/>
          <p:nvPr/>
        </p:nvSpPr>
        <p:spPr>
          <a:xfrm>
            <a:off x="719327" y="919403"/>
            <a:ext cx="3942783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Коленный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Patella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Pro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818692" y="1608963"/>
            <a:ext cx="807703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83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20</a:t>
            </a:r>
          </a:p>
          <a:p>
            <a:pPr marL="0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Patella</a:t>
            </a:r>
            <a:r>
              <a:rPr lang="en-US" altLang="zh-CN" sz="1400" b="1" spc="-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Pro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4306823" y="1604327"/>
            <a:ext cx="4038697" cy="837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Инновационный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коленный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1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динамической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стабилизации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надколенника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всего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цикла</a:t>
            </a:r>
            <a:r>
              <a:rPr lang="en-US" altLang="zh-CN" sz="1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«сгибание-разгибание».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4326001" y="2673851"/>
            <a:ext cx="4396858" cy="271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9148" hangingPunct="0">
              <a:lnSpc>
                <a:spcPct val="105416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диапазоне</a:t>
            </a:r>
            <a:r>
              <a:rPr lang="en-US" altLang="zh-CN" sz="16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углов</a:t>
            </a:r>
            <a:r>
              <a:rPr lang="en-US" altLang="zh-CN" sz="16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°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-30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°</a:t>
            </a:r>
            <a:r>
              <a:rPr lang="en-US" altLang="zh-CN" sz="16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восстанавливается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правильная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траектория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движения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надколенника:</a:t>
            </a:r>
          </a:p>
          <a:p>
            <a:pPr>
              <a:lnSpc>
                <a:spcPts val="415"/>
              </a:lnSpc>
            </a:pPr>
            <a:endParaRPr lang="en-US" dirty="0" smtClean="0"/>
          </a:p>
          <a:p>
            <a:pPr marL="0" indent="49148">
              <a:lnSpc>
                <a:spcPct val="100000"/>
              </a:lnSpc>
            </a:pP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•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Разгружаются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мягкие</a:t>
            </a:r>
            <a:r>
              <a:rPr lang="en-US" altLang="zh-CN" sz="16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ткани</a:t>
            </a:r>
          </a:p>
          <a:p>
            <a:pPr marL="0" indent="49148">
              <a:lnSpc>
                <a:spcPct val="100000"/>
              </a:lnSpc>
              <a:spcBef>
                <a:spcPts val="379"/>
              </a:spcBef>
            </a:pP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•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Уменьшается</a:t>
            </a:r>
            <a:r>
              <a:rPr lang="en-US" altLang="zh-CN" sz="1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воспаление</a:t>
            </a:r>
          </a:p>
          <a:p>
            <a:pPr marL="0" indent="49148">
              <a:lnSpc>
                <a:spcPct val="100000"/>
              </a:lnSpc>
              <a:spcBef>
                <a:spcPts val="384"/>
              </a:spcBef>
            </a:pP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•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Уменьшается</a:t>
            </a:r>
            <a:r>
              <a:rPr lang="en-US" altLang="zh-CN" sz="16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боль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 hangingPunct="0">
              <a:lnSpc>
                <a:spcPct val="105416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Calibri"/>
                <a:ea typeface="Calibri"/>
              </a:rPr>
              <a:t>В</a:t>
            </a:r>
            <a:r>
              <a:rPr lang="en-US" altLang="zh-CN" sz="1600" b="1" spc="-4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диапазоне</a:t>
            </a:r>
            <a:r>
              <a:rPr lang="en-US" altLang="zh-CN" sz="16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углов</a:t>
            </a:r>
            <a:r>
              <a:rPr lang="en-US" altLang="zh-CN" sz="16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&gt;30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°</a:t>
            </a:r>
            <a:r>
              <a:rPr lang="en-US" altLang="zh-CN" sz="16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точно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регулируется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сила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воздействия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надколенник:</a:t>
            </a:r>
          </a:p>
          <a:p>
            <a:pPr>
              <a:lnSpc>
                <a:spcPts val="4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•</a:t>
            </a:r>
            <a:r>
              <a:rPr lang="en-US" altLang="zh-CN" sz="16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гиперкоррекции,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наклона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надколенника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304495" y="5762777"/>
            <a:ext cx="5742440" cy="1059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0078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ea typeface="Calibri"/>
              </a:rPr>
              <a:t>50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S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3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аспекты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1800" spc="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серийных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8260715" y="6544513"/>
            <a:ext cx="1285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2</a:t>
            </a:r>
          </a:p>
        </p:txBody>
      </p:sp>
      <p:sp>
        <p:nvSpPr>
          <p:cNvPr id="119" name="TextBox 119"/>
          <p:cNvSpPr txBox="1"/>
          <p:nvPr/>
        </p:nvSpPr>
        <p:spPr>
          <a:xfrm rot="16200000">
            <a:off x="-1229051" y="4889324"/>
            <a:ext cx="303059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Arial"/>
                <a:ea typeface="Arial"/>
              </a:rPr>
              <a:t>Стабилизация</a:t>
            </a:r>
            <a:r>
              <a:rPr lang="en-US" altLang="zh-CN" sz="1600" b="1" spc="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10" dirty="0">
                <a:solidFill>
                  <a:srgbClr val="FEFEFE"/>
                </a:solidFill>
                <a:latin typeface="Arial"/>
                <a:ea typeface="Arial"/>
              </a:rPr>
              <a:t>надколенника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120"/>
          <p:cNvSpPr/>
          <p:nvPr/>
        </p:nvSpPr>
        <p:spPr>
          <a:xfrm>
            <a:off x="4514850" y="3194050"/>
            <a:ext cx="1416050" cy="1987550"/>
          </a:xfrm>
          <a:custGeom>
            <a:avLst/>
            <a:gdLst>
              <a:gd name="connsiteX0" fmla="*/ 12953 w 1416050"/>
              <a:gd name="connsiteY0" fmla="*/ 1989074 h 1987550"/>
              <a:gd name="connsiteX1" fmla="*/ 1422653 w 1416050"/>
              <a:gd name="connsiteY1" fmla="*/ 1989074 h 1987550"/>
              <a:gd name="connsiteX2" fmla="*/ 1422653 w 1416050"/>
              <a:gd name="connsiteY2" fmla="*/ 18542 h 1987550"/>
              <a:gd name="connsiteX3" fmla="*/ 12953 w 1416050"/>
              <a:gd name="connsiteY3" fmla="*/ 18542 h 1987550"/>
              <a:gd name="connsiteX4" fmla="*/ 12953 w 1416050"/>
              <a:gd name="connsiteY4" fmla="*/ 1989074 h 19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050" h="1987550">
                <a:moveTo>
                  <a:pt x="12953" y="1989074"/>
                </a:moveTo>
                <a:lnTo>
                  <a:pt x="1422653" y="1989074"/>
                </a:lnTo>
                <a:lnTo>
                  <a:pt x="1422653" y="18542"/>
                </a:lnTo>
                <a:lnTo>
                  <a:pt x="12953" y="18542"/>
                </a:lnTo>
                <a:lnTo>
                  <a:pt x="12953" y="198907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144">
            <a:solidFill>
              <a:srgbClr val="00CB9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60" y="83820"/>
            <a:ext cx="4625340" cy="6141720"/>
          </a:xfrm>
          <a:prstGeom prst="rect">
            <a:avLst/>
          </a:prstGeom>
        </p:spPr>
      </p:pic>
      <p:sp>
        <p:nvSpPr>
          <p:cNvPr id="2" name="TextBox 122"/>
          <p:cNvSpPr txBox="1"/>
          <p:nvPr/>
        </p:nvSpPr>
        <p:spPr>
          <a:xfrm>
            <a:off x="703173" y="264099"/>
            <a:ext cx="4778187" cy="2258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73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Коленный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ортез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Genu</a:t>
            </a:r>
            <a:r>
              <a:rPr lang="en-US" altLang="zh-CN" sz="2600" spc="44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Neurexa</a:t>
            </a:r>
          </a:p>
          <a:p>
            <a:pPr>
              <a:lnSpc>
                <a:spcPts val="850"/>
              </a:lnSpc>
            </a:pPr>
            <a:endParaRPr lang="en-US" dirty="0" smtClean="0"/>
          </a:p>
          <a:p>
            <a:pPr marL="0" indent="52730">
              <a:lnSpc>
                <a:spcPct val="100000"/>
              </a:lnSpc>
            </a:pPr>
            <a:r>
              <a:rPr lang="en-US" altLang="zh-CN" sz="2600" spc="5" dirty="0">
                <a:solidFill>
                  <a:srgbClr val="7F7F7F"/>
                </a:solidFill>
                <a:latin typeface="Georgia"/>
                <a:ea typeface="Georgia"/>
              </a:rPr>
              <a:t>Особ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енности</a:t>
            </a:r>
          </a:p>
          <a:p>
            <a:pPr>
              <a:lnSpc>
                <a:spcPts val="900"/>
              </a:lnSpc>
            </a:pPr>
            <a:endParaRPr lang="en-US" dirty="0" smtClean="0"/>
          </a:p>
          <a:p>
            <a:pPr marL="274624" indent="-274624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Шарниры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позволяют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устанавливать</a:t>
            </a:r>
            <a:r>
              <a:rPr lang="en-US" altLang="zh-CN" sz="1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необходимый</a:t>
            </a:r>
            <a:r>
              <a:rPr lang="en-US" altLang="zh-CN" sz="1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угол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(диапазон)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шагом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ts val="14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Ремни,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крестообразно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703173" y="2525268"/>
            <a:ext cx="3580180" cy="3528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4624" hangingPunct="0">
              <a:lnSpc>
                <a:spcPct val="10166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расположенные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сзади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уровне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подколенной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ямки,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наряду</a:t>
            </a:r>
            <a:r>
              <a:rPr lang="en-US" altLang="zh-CN" sz="1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шарнирами,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служат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предотвращения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гиперэкстензии.</a:t>
            </a:r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274624" indent="-274624" hangingPunct="0">
              <a:lnSpc>
                <a:spcPct val="101666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Анатомически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точный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дизайн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</a:rPr>
              <a:t>способствует</a:t>
            </a:r>
            <a:r>
              <a:rPr lang="en-US" altLang="zh-CN" sz="1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</a:rPr>
              <a:t>плотному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облеганию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колена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смежных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сегме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нтов.</a:t>
            </a:r>
          </a:p>
          <a:p>
            <a:pPr>
              <a:lnSpc>
                <a:spcPts val="12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Улучшает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проприоцепцию</a:t>
            </a:r>
            <a:r>
              <a:rPr lang="en-US" altLang="zh-CN" sz="1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274624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сенсомоторный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контроль.</a:t>
            </a:r>
          </a:p>
          <a:p>
            <a:pPr>
              <a:lnSpc>
                <a:spcPts val="12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Уменьшает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болевой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синдром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4592701" y="2594355"/>
            <a:ext cx="819051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9872"/>
                </a:solidFill>
                <a:latin typeface="Calibri"/>
                <a:ea typeface="Calibri"/>
              </a:rPr>
              <a:t>С</a:t>
            </a:r>
            <a:r>
              <a:rPr lang="en-US" altLang="zh-CN" sz="1800" spc="-5" dirty="0">
                <a:solidFill>
                  <a:srgbClr val="009872"/>
                </a:solidFill>
                <a:latin typeface="Calibri"/>
                <a:ea typeface="Calibri"/>
              </a:rPr>
              <a:t>истема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9872"/>
                </a:solidFill>
                <a:latin typeface="Calibri"/>
                <a:ea typeface="Calibri"/>
              </a:rPr>
              <a:t>Click</a:t>
            </a:r>
            <a:r>
              <a:rPr lang="en-US" altLang="zh-CN" sz="1800" dirty="0">
                <a:solidFill>
                  <a:srgbClr val="009872"/>
                </a:solidFill>
                <a:latin typeface="Calibri"/>
                <a:ea typeface="Calibri"/>
              </a:rPr>
              <a:t>2Go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125"/>
          <p:cNvSpPr/>
          <p:nvPr/>
        </p:nvSpPr>
        <p:spPr>
          <a:xfrm>
            <a:off x="0" y="3285744"/>
            <a:ext cx="321563" cy="3572255"/>
          </a:xfrm>
          <a:custGeom>
            <a:avLst/>
            <a:gdLst>
              <a:gd name="connsiteX0" fmla="*/ 0 w 321563"/>
              <a:gd name="connsiteY0" fmla="*/ 3572255 h 3572255"/>
              <a:gd name="connsiteX1" fmla="*/ 321563 w 321563"/>
              <a:gd name="connsiteY1" fmla="*/ 3572255 h 3572255"/>
              <a:gd name="connsiteX2" fmla="*/ 321563 w 321563"/>
              <a:gd name="connsiteY2" fmla="*/ 0 h 3572255"/>
              <a:gd name="connsiteX3" fmla="*/ 0 w 321563"/>
              <a:gd name="connsiteY3" fmla="*/ 0 h 3572255"/>
              <a:gd name="connsiteX4" fmla="*/ 0 w 321563"/>
              <a:gd name="connsiteY4" fmla="*/ 3572255 h 357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72255">
                <a:moveTo>
                  <a:pt x="0" y="3572255"/>
                </a:moveTo>
                <a:lnTo>
                  <a:pt x="321563" y="3572255"/>
                </a:lnTo>
                <a:lnTo>
                  <a:pt x="321563" y="0"/>
                </a:lnTo>
                <a:lnTo>
                  <a:pt x="0" y="0"/>
                </a:lnTo>
                <a:lnTo>
                  <a:pt x="0" y="3572255"/>
                </a:lnTo>
                <a:close/>
              </a:path>
            </a:pathLst>
          </a:custGeom>
          <a:solidFill>
            <a:srgbClr val="9A144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80" y="1760220"/>
            <a:ext cx="3131820" cy="3970020"/>
          </a:xfrm>
          <a:prstGeom prst="rect">
            <a:avLst/>
          </a:prstGeom>
        </p:spPr>
      </p:pic>
      <p:sp>
        <p:nvSpPr>
          <p:cNvPr id="2" name="TextBox 127"/>
          <p:cNvSpPr txBox="1"/>
          <p:nvPr/>
        </p:nvSpPr>
        <p:spPr>
          <a:xfrm>
            <a:off x="719327" y="878097"/>
            <a:ext cx="6766490" cy="57992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</a:p>
          <a:p>
            <a:pPr marL="18897" hangingPunct="0">
              <a:lnSpc>
                <a:spcPct val="1229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Жесткий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рамный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коленный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ортез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Genu</a:t>
            </a:r>
            <a:r>
              <a:rPr lang="en-US" altLang="zh-CN" sz="2600" spc="2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Arexa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1600" b="1" spc="-10" dirty="0">
                <a:solidFill>
                  <a:srgbClr val="000000"/>
                </a:solidFill>
                <a:latin typeface="Calibri"/>
                <a:ea typeface="Calibri"/>
              </a:rPr>
              <a:t>Дейс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твие</a:t>
            </a:r>
          </a:p>
          <a:p>
            <a:pPr marL="329793" indent="-27432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Жесткая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фиксация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сагиттальной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плоскости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(уменьшение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симптома</a:t>
            </a:r>
            <a:r>
              <a:rPr lang="en-US" altLang="zh-CN" sz="1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"переднего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выдвижного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ящика").</a:t>
            </a:r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0" indent="5547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Надежная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боковая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стабилизация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329793" hangingPunct="0">
              <a:lnSpc>
                <a:spcPct val="114166"/>
              </a:lnSpc>
              <a:spcBef>
                <a:spcPts val="13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поддерживающий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эффект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внешнего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опорного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карк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аса.</a:t>
            </a:r>
          </a:p>
          <a:p>
            <a:pPr>
              <a:lnSpc>
                <a:spcPts val="1355"/>
              </a:lnSpc>
            </a:pPr>
            <a:endParaRPr lang="en-US" dirty="0" smtClean="0"/>
          </a:p>
          <a:p>
            <a:pPr marL="0" indent="5547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16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проприоцепции.</a:t>
            </a:r>
          </a:p>
          <a:p>
            <a:pPr marL="0" indent="2118105">
              <a:lnSpc>
                <a:spcPct val="100000"/>
              </a:lnSpc>
            </a:pP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8354</a:t>
            </a:r>
          </a:p>
          <a:p>
            <a:pPr marL="0" indent="5547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Предотвращение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гиперэкстензии.</a:t>
            </a:r>
          </a:p>
          <a:p>
            <a:pPr>
              <a:lnSpc>
                <a:spcPts val="1230"/>
              </a:lnSpc>
            </a:pPr>
            <a:endParaRPr lang="en-US" dirty="0" smtClean="0"/>
          </a:p>
          <a:p>
            <a:pPr marL="0" indent="5547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Возможность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установки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необходимого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объема</a:t>
            </a:r>
          </a:p>
          <a:p>
            <a:pPr marL="0" indent="329793">
              <a:lnSpc>
                <a:spcPct val="100000"/>
              </a:lnSpc>
              <a:spcBef>
                <a:spcPts val="284"/>
              </a:spcBef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движе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ний.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39"/>
              </a:lnSpc>
            </a:pPr>
            <a:endParaRPr lang="en-US" dirty="0" smtClean="0"/>
          </a:p>
          <a:p>
            <a:pPr marL="0" indent="302971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серийных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практике.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Арсеньев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А.О.|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12.04.2013</a:t>
            </a:r>
          </a:p>
        </p:txBody>
      </p:sp>
      <p:sp>
        <p:nvSpPr>
          <p:cNvPr id="128" name="TextBox 128"/>
          <p:cNvSpPr txBox="1"/>
          <p:nvPr/>
        </p:nvSpPr>
        <p:spPr>
          <a:xfrm rot="16200000">
            <a:off x="-724282" y="4901841"/>
            <a:ext cx="2021054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Жесткая</a:t>
            </a:r>
            <a:r>
              <a:rPr lang="en-US" altLang="zh-CN" sz="1600" b="1" spc="-6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фиксация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9"/>
          <p:cNvSpPr/>
          <p:nvPr/>
        </p:nvSpPr>
        <p:spPr>
          <a:xfrm>
            <a:off x="0" y="3285744"/>
            <a:ext cx="321563" cy="3572255"/>
          </a:xfrm>
          <a:custGeom>
            <a:avLst/>
            <a:gdLst>
              <a:gd name="connsiteX0" fmla="*/ 0 w 321563"/>
              <a:gd name="connsiteY0" fmla="*/ 3572255 h 3572255"/>
              <a:gd name="connsiteX1" fmla="*/ 321563 w 321563"/>
              <a:gd name="connsiteY1" fmla="*/ 3572255 h 3572255"/>
              <a:gd name="connsiteX2" fmla="*/ 321563 w 321563"/>
              <a:gd name="connsiteY2" fmla="*/ 0 h 3572255"/>
              <a:gd name="connsiteX3" fmla="*/ 0 w 321563"/>
              <a:gd name="connsiteY3" fmla="*/ 0 h 3572255"/>
              <a:gd name="connsiteX4" fmla="*/ 0 w 321563"/>
              <a:gd name="connsiteY4" fmla="*/ 3572255 h 357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72255">
                <a:moveTo>
                  <a:pt x="0" y="3572255"/>
                </a:moveTo>
                <a:lnTo>
                  <a:pt x="321563" y="3572255"/>
                </a:lnTo>
                <a:lnTo>
                  <a:pt x="321563" y="0"/>
                </a:lnTo>
                <a:lnTo>
                  <a:pt x="0" y="0"/>
                </a:lnTo>
                <a:lnTo>
                  <a:pt x="0" y="3572255"/>
                </a:lnTo>
                <a:close/>
              </a:path>
            </a:pathLst>
          </a:custGeom>
          <a:solidFill>
            <a:srgbClr val="9A144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2560320"/>
            <a:ext cx="2461260" cy="2842260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79" y="1203960"/>
            <a:ext cx="2804160" cy="5265420"/>
          </a:xfrm>
          <a:prstGeom prst="rect">
            <a:avLst/>
          </a:prstGeom>
        </p:spPr>
      </p:pic>
      <p:sp>
        <p:nvSpPr>
          <p:cNvPr id="2" name="TextBox 132"/>
          <p:cNvSpPr txBox="1"/>
          <p:nvPr/>
        </p:nvSpPr>
        <p:spPr>
          <a:xfrm>
            <a:off x="666292" y="773369"/>
            <a:ext cx="6785195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Жесткий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рамный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коленный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ea typeface="Georgia"/>
              </a:rPr>
              <a:t>ортез</a:t>
            </a:r>
            <a:r>
              <a:rPr lang="en-US" altLang="zh-CN" sz="2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Genu</a:t>
            </a:r>
            <a:r>
              <a:rPr lang="en-US" altLang="zh-CN" sz="2600" spc="8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Arexa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1798954" y="1423035"/>
            <a:ext cx="2715593" cy="4260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9971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Самоадапти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рующиеся</a:t>
            </a:r>
          </a:p>
          <a:p>
            <a:pPr marL="0" indent="1837563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крыл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ья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Пронумерованные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ремни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5"/>
              </a:lnSpc>
            </a:pPr>
            <a:endParaRPr lang="en-US" dirty="0" smtClean="0"/>
          </a:p>
          <a:p>
            <a:pPr marL="0" indent="79883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Съемные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концевые</a:t>
            </a:r>
          </a:p>
          <a:p>
            <a:pPr marL="0" indent="751586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застежки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«велькро»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 indent="200533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Полицентрические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шарниры</a:t>
            </a:r>
          </a:p>
          <a:p>
            <a:pPr marL="0" indent="1224915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Система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Click2Go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0" indent="1794002">
              <a:lnSpc>
                <a:spcPct val="100000"/>
              </a:lnSpc>
            </a:pP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8354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45"/>
              </a:lnSpc>
            </a:pPr>
            <a:endParaRPr lang="en-US" dirty="0" smtClean="0"/>
          </a:p>
          <a:p>
            <a:pPr marL="0" indent="317246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Съемные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смягчающие</a:t>
            </a:r>
          </a:p>
          <a:p>
            <a:pPr marL="0" indent="1321943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подклад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ки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6166103" y="1418209"/>
            <a:ext cx="2413821" cy="4265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Анатомичная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конструкция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 indent="417576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Легкая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прочная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рама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5"/>
              </a:lnSpc>
            </a:pPr>
            <a:endParaRPr lang="en-US" dirty="0" smtClean="0"/>
          </a:p>
          <a:p>
            <a:pPr marL="335280" hangingPunct="0">
              <a:lnSpc>
                <a:spcPct val="95833"/>
              </a:lnSpc>
            </a:pPr>
            <a:r>
              <a:rPr lang="en-US" altLang="zh-CN" sz="1600" spc="10" dirty="0">
                <a:solidFill>
                  <a:srgbClr val="000000"/>
                </a:solidFill>
                <a:latin typeface="Calibri"/>
                <a:ea typeface="Calibri"/>
              </a:rPr>
              <a:t>Мыщелковые</a:t>
            </a:r>
            <a:r>
              <a:rPr lang="en-US" altLang="zh-CN" sz="1600" spc="-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ea typeface="Calibri"/>
              </a:rPr>
              <a:t>пелоты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ea typeface="Calibri"/>
              </a:rPr>
              <a:t>Techn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oGel®</a:t>
            </a:r>
          </a:p>
          <a:p>
            <a:pPr>
              <a:lnSpc>
                <a:spcPts val="1389"/>
              </a:lnSpc>
            </a:pPr>
            <a:endParaRPr lang="en-US" dirty="0" smtClean="0"/>
          </a:p>
          <a:p>
            <a:pPr marL="0" indent="422402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Переме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щаемый</a:t>
            </a:r>
          </a:p>
          <a:p>
            <a:pPr marL="265176" indent="157226" hangingPunct="0">
              <a:lnSpc>
                <a:spcPct val="267083"/>
              </a:lnSpc>
            </a:pPr>
            <a:r>
              <a:rPr lang="en-US" altLang="zh-CN" sz="1600" spc="5" dirty="0">
                <a:solidFill>
                  <a:srgbClr val="000000"/>
                </a:solidFill>
                <a:latin typeface="Calibri"/>
                <a:ea typeface="Calibri"/>
              </a:rPr>
              <a:t>подколенный</a:t>
            </a:r>
            <a:r>
              <a:rPr lang="en-US" altLang="zh-CN" sz="1600" spc="-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ea typeface="Calibri"/>
              </a:rPr>
              <a:t>ремень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Тибиальный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пелот</a:t>
            </a:r>
          </a:p>
        </p:txBody>
      </p:sp>
      <p:sp>
        <p:nvSpPr>
          <p:cNvPr id="135" name="TextBox 135"/>
          <p:cNvSpPr txBox="1"/>
          <p:nvPr/>
        </p:nvSpPr>
        <p:spPr>
          <a:xfrm rot="16200000">
            <a:off x="-724282" y="4901841"/>
            <a:ext cx="2021054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Жесткая</a:t>
            </a:r>
            <a:r>
              <a:rPr lang="en-US" altLang="zh-CN" sz="1600" b="1" spc="-6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фиксация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" y="1897380"/>
            <a:ext cx="2918460" cy="4099560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1760220"/>
            <a:ext cx="2903220" cy="4404360"/>
          </a:xfrm>
          <a:prstGeom prst="rect">
            <a:avLst/>
          </a:prstGeom>
        </p:spPr>
      </p:pic>
      <p:sp>
        <p:nvSpPr>
          <p:cNvPr id="2" name="TextBox 138"/>
          <p:cNvSpPr txBox="1"/>
          <p:nvPr/>
        </p:nvSpPr>
        <p:spPr>
          <a:xfrm>
            <a:off x="1271269" y="675131"/>
            <a:ext cx="5896449" cy="1097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коленный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укороченный,</a:t>
            </a:r>
            <a:r>
              <a:rPr lang="en-US" altLang="zh-CN" sz="2400" b="1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удлиненный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9"/>
              </a:lnSpc>
            </a:pPr>
            <a:endParaRPr lang="en-US" dirty="0" smtClean="0"/>
          </a:p>
          <a:p>
            <a:pPr marL="0" indent="117386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Изделия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medi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Orthopaedics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820" y="2156460"/>
            <a:ext cx="2918460" cy="4701540"/>
          </a:xfrm>
          <a:prstGeom prst="rect">
            <a:avLst/>
          </a:prstGeom>
        </p:spPr>
      </p:pic>
      <p:sp>
        <p:nvSpPr>
          <p:cNvPr id="2" name="TextBox 140"/>
          <p:cNvSpPr txBox="1"/>
          <p:nvPr/>
        </p:nvSpPr>
        <p:spPr>
          <a:xfrm>
            <a:off x="847953" y="1409827"/>
            <a:ext cx="133197" cy="281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50" b="1" dirty="0">
                <a:solidFill>
                  <a:srgbClr val="000000"/>
                </a:solidFill>
                <a:latin typeface="Calibri"/>
                <a:ea typeface="Calibri"/>
              </a:rPr>
              <a:t>®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1766951" y="424738"/>
            <a:ext cx="4897857" cy="1280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800" b="1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коленный</a:t>
            </a:r>
            <a:r>
              <a:rPr lang="en-US" altLang="zh-CN" sz="2800" b="1" spc="-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регулируемый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0"/>
              </a:lnSpc>
            </a:pPr>
            <a:endParaRPr lang="en-US" dirty="0" smtClean="0"/>
          </a:p>
          <a:p>
            <a:pPr marL="0" indent="40385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изделия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medi</a:t>
            </a:r>
            <a:r>
              <a:rPr lang="en-US" altLang="zh-CN" sz="28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Orthopaedics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0" y="2255520"/>
            <a:ext cx="2903220" cy="4389120"/>
          </a:xfrm>
          <a:prstGeom prst="rect">
            <a:avLst/>
          </a:prstGeom>
        </p:spPr>
      </p:pic>
      <p:sp>
        <p:nvSpPr>
          <p:cNvPr id="2" name="TextBox 143"/>
          <p:cNvSpPr txBox="1"/>
          <p:nvPr/>
        </p:nvSpPr>
        <p:spPr>
          <a:xfrm>
            <a:off x="1691639" y="203834"/>
            <a:ext cx="4759403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коленный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регулируемый</a:t>
            </a:r>
          </a:p>
          <a:p>
            <a:pPr marL="0" indent="1905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универсальный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medi</a:t>
            </a:r>
            <a:r>
              <a:rPr lang="en-US" altLang="zh-CN" sz="28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ROM</a:t>
            </a:r>
            <a:r>
              <a:rPr lang="en-US" altLang="zh-CN" sz="1850" dirty="0">
                <a:solidFill>
                  <a:srgbClr val="000000"/>
                </a:solidFill>
                <a:latin typeface="Calibri"/>
                <a:ea typeface="Calibri"/>
              </a:rPr>
              <a:t>®</a:t>
            </a:r>
            <a:r>
              <a:rPr lang="en-US" altLang="zh-CN" sz="185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4450079"/>
            <a:ext cx="1684020" cy="1950720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450079"/>
            <a:ext cx="1684020" cy="1943100"/>
          </a:xfrm>
          <a:prstGeom prst="rect">
            <a:avLst/>
          </a:prstGeom>
        </p:spPr>
      </p:pic>
      <p:sp>
        <p:nvSpPr>
          <p:cNvPr id="2" name="Freeform 146"/>
          <p:cNvSpPr/>
          <p:nvPr/>
        </p:nvSpPr>
        <p:spPr>
          <a:xfrm>
            <a:off x="0" y="3285744"/>
            <a:ext cx="321563" cy="3572255"/>
          </a:xfrm>
          <a:custGeom>
            <a:avLst/>
            <a:gdLst>
              <a:gd name="connsiteX0" fmla="*/ 0 w 321563"/>
              <a:gd name="connsiteY0" fmla="*/ 3572255 h 3572255"/>
              <a:gd name="connsiteX1" fmla="*/ 321563 w 321563"/>
              <a:gd name="connsiteY1" fmla="*/ 3572255 h 3572255"/>
              <a:gd name="connsiteX2" fmla="*/ 321563 w 321563"/>
              <a:gd name="connsiteY2" fmla="*/ 0 h 3572255"/>
              <a:gd name="connsiteX3" fmla="*/ 0 w 321563"/>
              <a:gd name="connsiteY3" fmla="*/ 0 h 3572255"/>
              <a:gd name="connsiteX4" fmla="*/ 0 w 321563"/>
              <a:gd name="connsiteY4" fmla="*/ 3572255 h 357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72255">
                <a:moveTo>
                  <a:pt x="0" y="3572255"/>
                </a:moveTo>
                <a:lnTo>
                  <a:pt x="321563" y="3572255"/>
                </a:lnTo>
                <a:lnTo>
                  <a:pt x="321563" y="0"/>
                </a:lnTo>
                <a:lnTo>
                  <a:pt x="0" y="0"/>
                </a:lnTo>
                <a:lnTo>
                  <a:pt x="0" y="3572255"/>
                </a:lnTo>
                <a:close/>
              </a:path>
            </a:pathLst>
          </a:custGeom>
          <a:solidFill>
            <a:srgbClr val="5B0B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579" y="4450079"/>
            <a:ext cx="1699260" cy="1950720"/>
          </a:xfrm>
          <a:prstGeom prst="rect">
            <a:avLst/>
          </a:prstGeom>
        </p:spPr>
      </p:pic>
      <p:pic>
        <p:nvPicPr>
          <p:cNvPr id="149" name="Picture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120" y="3550920"/>
            <a:ext cx="1859280" cy="2842260"/>
          </a:xfrm>
          <a:prstGeom prst="rect">
            <a:avLst/>
          </a:prstGeom>
        </p:spPr>
      </p:pic>
      <p:sp>
        <p:nvSpPr>
          <p:cNvPr id="3" name="TextBox 149"/>
          <p:cNvSpPr txBox="1"/>
          <p:nvPr/>
        </p:nvSpPr>
        <p:spPr>
          <a:xfrm>
            <a:off x="719327" y="922424"/>
            <a:ext cx="4373428" cy="3083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" indent="-18288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7F7F7F"/>
                </a:solidFill>
                <a:latin typeface="Georgia"/>
                <a:ea typeface="Georgia"/>
              </a:rPr>
              <a:t>Коленные</a:t>
            </a:r>
            <a:r>
              <a:rPr lang="en-US" altLang="zh-CN" sz="2400" spc="-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400" dirty="0">
                <a:solidFill>
                  <a:srgbClr val="7F7F7F"/>
                </a:solidFill>
                <a:latin typeface="Georgia"/>
                <a:ea typeface="Georgia"/>
              </a:rPr>
              <a:t>туторы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 indent="18897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</a:rPr>
              <a:t>Показа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ния</a:t>
            </a:r>
          </a:p>
          <a:p>
            <a:pPr>
              <a:lnSpc>
                <a:spcPts val="650"/>
              </a:lnSpc>
            </a:pPr>
            <a:endParaRPr lang="en-US" dirty="0" smtClean="0"/>
          </a:p>
          <a:p>
            <a:pPr marL="0" indent="5547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Травмы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сустава.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 indent="5547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5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Иммобилизация</a:t>
            </a:r>
            <a:r>
              <a:rPr lang="en-US" altLang="zh-CN" sz="16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6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операций.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 indent="5547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Ранняя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снятия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гипсовой</a:t>
            </a:r>
          </a:p>
          <a:p>
            <a:pPr marL="0" indent="329793">
              <a:lnSpc>
                <a:spcPct val="100000"/>
              </a:lnSpc>
              <a:spcBef>
                <a:spcPts val="284"/>
              </a:spcBef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повя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зки.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 indent="5547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Гемартроз.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 indent="5547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Острый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артрит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сустава.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529742" y="6189687"/>
            <a:ext cx="4220300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705076" algn="l"/>
                <a:tab pos="3391509" algn="l"/>
              </a:tabLst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8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8060/8062	Арт.</a:t>
            </a:r>
            <a:r>
              <a:rPr lang="en-US" altLang="zh-CN" sz="1400" spc="-69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8065	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ea typeface="Calibri"/>
              </a:rPr>
              <a:t>8066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304495" y="6547484"/>
            <a:ext cx="585674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аспекты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1800" spc="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серийных</a:t>
            </a:r>
          </a:p>
        </p:txBody>
      </p:sp>
      <p:sp>
        <p:nvSpPr>
          <p:cNvPr id="152" name="TextBox 152"/>
          <p:cNvSpPr txBox="1"/>
          <p:nvPr/>
        </p:nvSpPr>
        <p:spPr>
          <a:xfrm rot="16200000">
            <a:off x="-602160" y="4898995"/>
            <a:ext cx="1776810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FEFEFE"/>
                </a:solidFill>
                <a:latin typeface="Arial"/>
                <a:ea typeface="Arial"/>
              </a:rPr>
              <a:t>Иммобилизация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60" y="1973580"/>
            <a:ext cx="2903220" cy="4541520"/>
          </a:xfrm>
          <a:prstGeom prst="rect">
            <a:avLst/>
          </a:prstGeom>
        </p:spPr>
      </p:pic>
      <p:sp>
        <p:nvSpPr>
          <p:cNvPr id="2" name="TextBox 154"/>
          <p:cNvSpPr txBox="1"/>
          <p:nvPr/>
        </p:nvSpPr>
        <p:spPr>
          <a:xfrm>
            <a:off x="986332" y="822832"/>
            <a:ext cx="644673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Шина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medi</a:t>
            </a:r>
            <a:r>
              <a:rPr lang="en-US" altLang="zh-CN" sz="2800" b="1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Classic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80" y="1226820"/>
            <a:ext cx="2537460" cy="4831079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631240" y="759587"/>
            <a:ext cx="6200642" cy="5899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10105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Calibri"/>
                <a:ea typeface="Calibri"/>
              </a:rPr>
              <a:t>Орт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езирование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5"/>
              </a:lnSpc>
            </a:pPr>
            <a:endParaRPr lang="en-US" dirty="0" smtClean="0"/>
          </a:p>
          <a:p>
            <a:pPr marL="71628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внешние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ортопедические</a:t>
            </a:r>
            <a:r>
              <a:rPr lang="en-US" altLang="zh-CN" sz="1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приспособления,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выполняющие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вспомогательные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отношению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опорно-двигательной</a:t>
            </a:r>
            <a:r>
              <a:rPr lang="en-US" altLang="zh-CN" sz="1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системе: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0" indent="89611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стабилизация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и/или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иммобилизация</a:t>
            </a:r>
          </a:p>
          <a:p>
            <a:pPr marL="0" indent="89611">
              <a:lnSpc>
                <a:spcPct val="100000"/>
              </a:lnSpc>
              <a:spcBef>
                <a:spcPts val="345"/>
              </a:spcBef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защита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разгрузка</a:t>
            </a:r>
          </a:p>
          <a:p>
            <a:pPr marL="0" indent="89611">
              <a:lnSpc>
                <a:spcPct val="100000"/>
              </a:lnSpc>
              <a:spcBef>
                <a:spcPts val="334"/>
              </a:spcBef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коррекция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положения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</a:p>
          <a:p>
            <a:pPr marL="0" indent="89611">
              <a:lnSpc>
                <a:spcPct val="100000"/>
              </a:lnSpc>
              <a:spcBef>
                <a:spcPts val="334"/>
              </a:spcBef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частичная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компенсация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утраченных</a:t>
            </a:r>
            <a:r>
              <a:rPr lang="en-US" altLang="zh-CN" sz="18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44"/>
              </a:lnSpc>
            </a:pPr>
            <a:endParaRPr lang="en-US" dirty="0" smtClean="0"/>
          </a:p>
          <a:p>
            <a:pPr marL="0" hangingPunct="0">
              <a:lnSpc>
                <a:spcPct val="109583"/>
              </a:lnSpc>
            </a:pPr>
            <a:r>
              <a:rPr lang="en-US" altLang="zh-CN" sz="1800" b="1" dirty="0">
                <a:solidFill>
                  <a:srgbClr val="962B22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1800" b="1" dirty="0">
                <a:solidFill>
                  <a:srgbClr val="962B22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вид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лечебной</a:t>
            </a:r>
            <a:r>
              <a:rPr lang="en-US" altLang="zh-CN" sz="1800" b="1" spc="-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помощи,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направленной</a:t>
            </a:r>
            <a:r>
              <a:rPr lang="en-US" altLang="zh-CN" sz="18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на</a:t>
            </a:r>
            <a:r>
              <a:rPr lang="en-US" altLang="zh-CN" sz="18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восстановление</a:t>
            </a:r>
            <a:r>
              <a:rPr lang="en-US" altLang="zh-CN" sz="18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формы</a:t>
            </a:r>
            <a:r>
              <a:rPr lang="en-US" altLang="zh-CN" sz="18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и</a:t>
            </a:r>
            <a:r>
              <a:rPr lang="en-US" altLang="zh-CN" sz="1800" b="1" spc="-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отдельных</a:t>
            </a:r>
            <a:r>
              <a:rPr lang="en-US" altLang="zh-CN" sz="1800" b="1" spc="-4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органов</a:t>
            </a:r>
            <a:r>
              <a:rPr lang="en-US" altLang="zh-CN" sz="1800" b="1" spc="-4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с</a:t>
            </a:r>
            <a:r>
              <a:rPr lang="en-US" altLang="zh-CN" sz="1800" b="1" spc="-5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использованием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ов.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5"/>
              </a:lnSpc>
            </a:pPr>
            <a:endParaRPr lang="en-US" dirty="0" smtClean="0"/>
          </a:p>
          <a:p>
            <a:pPr marL="0" indent="793953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практике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|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Claudia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Salwiczek,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PM;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Nina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Drobkova,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Business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Unit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Head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|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04.09.2012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65870" y="6518833"/>
            <a:ext cx="70631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5"/>
          <p:cNvSpPr txBox="1"/>
          <p:nvPr/>
        </p:nvSpPr>
        <p:spPr>
          <a:xfrm>
            <a:off x="2798952" y="192659"/>
            <a:ext cx="364452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3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89915" y="689482"/>
            <a:ext cx="813994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1.	Определение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ортезирования,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задачи,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противопоказания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89915" y="1096391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547420" y="1109129"/>
            <a:ext cx="7783496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тазобедренного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сус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тава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89915" y="1806955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547420" y="1819656"/>
            <a:ext cx="7158933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89915" y="2518663"/>
            <a:ext cx="32451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547420" y="2531402"/>
            <a:ext cx="7907687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25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0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55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3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89915" y="3230626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547420" y="3243326"/>
            <a:ext cx="7143663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89915" y="3940733"/>
            <a:ext cx="32086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547420" y="3953586"/>
            <a:ext cx="7115141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локтевого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89915" y="4652898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547420" y="4665599"/>
            <a:ext cx="7704344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лучезапястного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89915" y="5364860"/>
            <a:ext cx="807713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8.	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reeform 170"/>
          <p:cNvSpPr/>
          <p:nvPr/>
        </p:nvSpPr>
        <p:spPr>
          <a:xfrm>
            <a:off x="717550" y="1530350"/>
            <a:ext cx="3067050" cy="527050"/>
          </a:xfrm>
          <a:custGeom>
            <a:avLst/>
            <a:gdLst>
              <a:gd name="connsiteX0" fmla="*/ 9398 w 3067050"/>
              <a:gd name="connsiteY0" fmla="*/ 539242 h 527050"/>
              <a:gd name="connsiteX1" fmla="*/ 3068065 w 3067050"/>
              <a:gd name="connsiteY1" fmla="*/ 539242 h 527050"/>
              <a:gd name="connsiteX2" fmla="*/ 3068065 w 3067050"/>
              <a:gd name="connsiteY2" fmla="*/ 18033 h 527050"/>
              <a:gd name="connsiteX3" fmla="*/ 9398 w 3067050"/>
              <a:gd name="connsiteY3" fmla="*/ 18033 h 527050"/>
              <a:gd name="connsiteX4" fmla="*/ 9398 w 3067050"/>
              <a:gd name="connsiteY4" fmla="*/ 539242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050" h="527050">
                <a:moveTo>
                  <a:pt x="9398" y="539242"/>
                </a:moveTo>
                <a:lnTo>
                  <a:pt x="3068065" y="539242"/>
                </a:lnTo>
                <a:lnTo>
                  <a:pt x="3068065" y="18033"/>
                </a:lnTo>
                <a:lnTo>
                  <a:pt x="9398" y="18033"/>
                </a:lnTo>
                <a:lnTo>
                  <a:pt x="9398" y="539242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1"/>
          <p:cNvSpPr/>
          <p:nvPr/>
        </p:nvSpPr>
        <p:spPr>
          <a:xfrm>
            <a:off x="4197350" y="1530350"/>
            <a:ext cx="4654550" cy="946150"/>
          </a:xfrm>
          <a:custGeom>
            <a:avLst/>
            <a:gdLst>
              <a:gd name="connsiteX0" fmla="*/ 18034 w 4654550"/>
              <a:gd name="connsiteY0" fmla="*/ 946150 h 946150"/>
              <a:gd name="connsiteX1" fmla="*/ 4661662 w 4654550"/>
              <a:gd name="connsiteY1" fmla="*/ 946150 h 946150"/>
              <a:gd name="connsiteX2" fmla="*/ 4661662 w 4654550"/>
              <a:gd name="connsiteY2" fmla="*/ 7366 h 946150"/>
              <a:gd name="connsiteX3" fmla="*/ 18034 w 4654550"/>
              <a:gd name="connsiteY3" fmla="*/ 7366 h 946150"/>
              <a:gd name="connsiteX4" fmla="*/ 18034 w 4654550"/>
              <a:gd name="connsiteY4" fmla="*/ 94615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550" h="946150">
                <a:moveTo>
                  <a:pt x="18034" y="946150"/>
                </a:moveTo>
                <a:lnTo>
                  <a:pt x="4661662" y="946150"/>
                </a:lnTo>
                <a:lnTo>
                  <a:pt x="4661662" y="7366"/>
                </a:lnTo>
                <a:lnTo>
                  <a:pt x="18034" y="7366"/>
                </a:lnTo>
                <a:lnTo>
                  <a:pt x="18034" y="946150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3" name="Picture 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202180"/>
            <a:ext cx="3688079" cy="2804160"/>
          </a:xfrm>
          <a:prstGeom prst="rect">
            <a:avLst/>
          </a:prstGeom>
        </p:spPr>
      </p:pic>
      <p:sp>
        <p:nvSpPr>
          <p:cNvPr id="2" name="Freeform 173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650C2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4"/>
          <p:cNvSpPr txBox="1"/>
          <p:nvPr/>
        </p:nvSpPr>
        <p:spPr>
          <a:xfrm>
            <a:off x="719327" y="919403"/>
            <a:ext cx="6374296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Голеностопные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иммобилизации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818692" y="1617852"/>
            <a:ext cx="2077113" cy="408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50S10,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50S11,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50S12,</a:t>
            </a:r>
            <a:r>
              <a:rPr lang="en-US" altLang="zh-CN" sz="1400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50S14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Malleo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Immobil</a:t>
            </a:r>
            <a:r>
              <a:rPr lang="en-US" altLang="zh-CN" sz="1400" b="1" spc="-89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Walkers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4306823" y="1604327"/>
            <a:ext cx="4345755" cy="837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Иммобилизирующие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жестким</a:t>
            </a:r>
            <a:r>
              <a:rPr lang="en-US" altLang="zh-CN" sz="1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внешним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каркасом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мягкой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подкладкой.</a:t>
            </a:r>
            <a:r>
              <a:rPr lang="en-US" altLang="zh-CN" sz="1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Альтернатива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гипсовой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повязке.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474573" y="5762777"/>
            <a:ext cx="70657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ea typeface="Calibri"/>
              </a:rPr>
              <a:t>50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S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3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4236973" y="2727325"/>
            <a:ext cx="4298698" cy="3563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Иммобилизация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274320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топы.</a:t>
            </a:r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274320" indent="-27432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Модели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пневмокамерой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дополнительная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стабилизация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контролируемого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компрессионного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воздействия.</a:t>
            </a:r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Укороченные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стандартной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высоты.</a:t>
            </a:r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Возможность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установки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угла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сгибания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274320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модели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шарниром.</a:t>
            </a:r>
          </a:p>
          <a:p>
            <a:pPr>
              <a:lnSpc>
                <a:spcPts val="1139"/>
              </a:lnSpc>
            </a:pPr>
            <a:endParaRPr lang="en-US" dirty="0" smtClean="0"/>
          </a:p>
          <a:p>
            <a:pPr marL="274320" indent="-27432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Закругленный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подошвенный</a:t>
            </a:r>
            <a:r>
              <a:rPr lang="en-US" altLang="zh-CN" sz="16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контур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обеспечивает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физиологический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перекат</a:t>
            </a:r>
            <a:r>
              <a:rPr lang="en-US" altLang="zh-CN" sz="1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ea typeface="Calibri"/>
              </a:rPr>
              <a:t>ход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ьбе.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304495" y="6547484"/>
            <a:ext cx="585674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аспекты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1800" spc="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серийных</a:t>
            </a:r>
          </a:p>
        </p:txBody>
      </p:sp>
      <p:sp>
        <p:nvSpPr>
          <p:cNvPr id="180" name="TextBox 180"/>
          <p:cNvSpPr txBox="1"/>
          <p:nvPr/>
        </p:nvSpPr>
        <p:spPr>
          <a:xfrm rot="16200000">
            <a:off x="-602160" y="4888327"/>
            <a:ext cx="1776810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FEFEFE"/>
                </a:solidFill>
                <a:latin typeface="Arial"/>
                <a:ea typeface="Arial"/>
              </a:rPr>
              <a:t>Иммобилизация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eeform 181"/>
          <p:cNvSpPr/>
          <p:nvPr/>
        </p:nvSpPr>
        <p:spPr>
          <a:xfrm>
            <a:off x="717550" y="1530350"/>
            <a:ext cx="3067050" cy="527050"/>
          </a:xfrm>
          <a:custGeom>
            <a:avLst/>
            <a:gdLst>
              <a:gd name="connsiteX0" fmla="*/ 9398 w 3067050"/>
              <a:gd name="connsiteY0" fmla="*/ 539242 h 527050"/>
              <a:gd name="connsiteX1" fmla="*/ 3068065 w 3067050"/>
              <a:gd name="connsiteY1" fmla="*/ 539242 h 527050"/>
              <a:gd name="connsiteX2" fmla="*/ 3068065 w 3067050"/>
              <a:gd name="connsiteY2" fmla="*/ 18033 h 527050"/>
              <a:gd name="connsiteX3" fmla="*/ 9398 w 3067050"/>
              <a:gd name="connsiteY3" fmla="*/ 18033 h 527050"/>
              <a:gd name="connsiteX4" fmla="*/ 9398 w 3067050"/>
              <a:gd name="connsiteY4" fmla="*/ 539242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050" h="527050">
                <a:moveTo>
                  <a:pt x="9398" y="539242"/>
                </a:moveTo>
                <a:lnTo>
                  <a:pt x="3068065" y="539242"/>
                </a:lnTo>
                <a:lnTo>
                  <a:pt x="3068065" y="18033"/>
                </a:lnTo>
                <a:lnTo>
                  <a:pt x="9398" y="18033"/>
                </a:lnTo>
                <a:lnTo>
                  <a:pt x="9398" y="539242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2"/>
          <p:cNvSpPr/>
          <p:nvPr/>
        </p:nvSpPr>
        <p:spPr>
          <a:xfrm>
            <a:off x="4197350" y="1530350"/>
            <a:ext cx="4654550" cy="946150"/>
          </a:xfrm>
          <a:custGeom>
            <a:avLst/>
            <a:gdLst>
              <a:gd name="connsiteX0" fmla="*/ 18034 w 4654550"/>
              <a:gd name="connsiteY0" fmla="*/ 946150 h 946150"/>
              <a:gd name="connsiteX1" fmla="*/ 4661662 w 4654550"/>
              <a:gd name="connsiteY1" fmla="*/ 946150 h 946150"/>
              <a:gd name="connsiteX2" fmla="*/ 4661662 w 4654550"/>
              <a:gd name="connsiteY2" fmla="*/ 7366 h 946150"/>
              <a:gd name="connsiteX3" fmla="*/ 18034 w 4654550"/>
              <a:gd name="connsiteY3" fmla="*/ 7366 h 946150"/>
              <a:gd name="connsiteX4" fmla="*/ 18034 w 4654550"/>
              <a:gd name="connsiteY4" fmla="*/ 94615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550" h="946150">
                <a:moveTo>
                  <a:pt x="18034" y="946150"/>
                </a:moveTo>
                <a:lnTo>
                  <a:pt x="4661662" y="946150"/>
                </a:lnTo>
                <a:lnTo>
                  <a:pt x="4661662" y="7366"/>
                </a:lnTo>
                <a:lnTo>
                  <a:pt x="18034" y="7366"/>
                </a:lnTo>
                <a:lnTo>
                  <a:pt x="18034" y="946150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3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E9514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5" name="Picture 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1706880"/>
            <a:ext cx="3589020" cy="4457700"/>
          </a:xfrm>
          <a:prstGeom prst="rect">
            <a:avLst/>
          </a:prstGeom>
        </p:spPr>
      </p:pic>
      <p:sp>
        <p:nvSpPr>
          <p:cNvPr id="2" name="TextBox 185"/>
          <p:cNvSpPr txBox="1"/>
          <p:nvPr/>
        </p:nvSpPr>
        <p:spPr>
          <a:xfrm>
            <a:off x="719327" y="930529"/>
            <a:ext cx="708264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Голеностопный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трехэтапной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818692" y="1608963"/>
            <a:ext cx="1176487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S8</a:t>
            </a:r>
          </a:p>
          <a:p>
            <a:pPr marL="0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Malleo</a:t>
            </a:r>
            <a:r>
              <a:rPr lang="en-US" altLang="zh-CN" sz="1400" b="1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-5" dirty="0">
                <a:solidFill>
                  <a:srgbClr val="FEFEFE"/>
                </a:solidFill>
                <a:latin typeface="Calibri"/>
                <a:ea typeface="Calibri"/>
              </a:rPr>
              <a:t>TriStep®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4306823" y="1604327"/>
            <a:ext cx="4307777" cy="837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Различные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комбинации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модулей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обеспечивают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необходимую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степень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фиксации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поддержки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каждом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этапов.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4236973" y="2727325"/>
            <a:ext cx="4114687" cy="2428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Модули:</a:t>
            </a:r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Arial"/>
                <a:ea typeface="Arial"/>
              </a:rPr>
              <a:t>−</a:t>
            </a:r>
            <a:r>
              <a:rPr lang="en-US" altLang="zh-CN" sz="1600" spc="89" dirty="0">
                <a:solidFill>
                  <a:srgbClr val="5E9EAD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Подошвенная</a:t>
            </a:r>
            <a:r>
              <a:rPr lang="en-US" altLang="zh-CN" sz="16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шина</a:t>
            </a:r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600" spc="20" dirty="0">
                <a:solidFill>
                  <a:srgbClr val="5E9EAD"/>
                </a:solidFill>
                <a:latin typeface="Arial"/>
                <a:ea typeface="Arial"/>
              </a:rPr>
              <a:t>−</a:t>
            </a:r>
            <a:r>
              <a:rPr lang="en-US" altLang="zh-CN" sz="1600" spc="10" dirty="0">
                <a:solidFill>
                  <a:srgbClr val="5E9EAD"/>
                </a:solidFill>
                <a:latin typeface="Arial"/>
                <a:cs typeface="Arial"/>
              </a:rPr>
              <a:t>  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ea typeface="Calibri"/>
              </a:rPr>
              <a:t>Бандаж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ea typeface="Calibri"/>
              </a:rPr>
              <a:t>основа</a:t>
            </a:r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Arial"/>
                <a:ea typeface="Arial"/>
              </a:rPr>
              <a:t>−</a:t>
            </a:r>
            <a:r>
              <a:rPr lang="en-US" altLang="zh-CN" sz="1600" spc="55" dirty="0">
                <a:solidFill>
                  <a:srgbClr val="5E9EAD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Боковые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усиливающие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вставки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двух</a:t>
            </a:r>
          </a:p>
          <a:p>
            <a:pPr marL="0" indent="731520">
              <a:lnSpc>
                <a:spcPct val="100000"/>
              </a:lnSpc>
              <a:spcBef>
                <a:spcPts val="395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степеней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жесткости</a:t>
            </a:r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0" indent="45720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Arial"/>
                <a:ea typeface="Arial"/>
              </a:rPr>
              <a:t>−</a:t>
            </a:r>
            <a:r>
              <a:rPr lang="en-US" altLang="zh-CN" sz="1600" spc="50" dirty="0">
                <a:solidFill>
                  <a:srgbClr val="5E9EAD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Дополнительные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фиксирующие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ремни</a:t>
            </a:r>
          </a:p>
          <a:p>
            <a:pPr marL="0" indent="731520">
              <a:lnSpc>
                <a:spcPct val="100000"/>
              </a:lnSpc>
              <a:spcBef>
                <a:spcPts val="395"/>
              </a:spcBef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(несколько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видов)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474573" y="5762777"/>
            <a:ext cx="6358680" cy="914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ea typeface="Calibri"/>
              </a:rPr>
              <a:t>50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S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3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9"/>
              </a:lnSpc>
            </a:pPr>
            <a:endParaRPr lang="en-US" dirty="0" smtClean="0"/>
          </a:p>
          <a:p>
            <a:pPr marL="0" indent="547725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серийных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практике.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Арсеньев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А.О.|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12.04.2013</a:t>
            </a:r>
          </a:p>
        </p:txBody>
      </p:sp>
      <p:sp>
        <p:nvSpPr>
          <p:cNvPr id="190" name="TextBox 190"/>
          <p:cNvSpPr txBox="1"/>
          <p:nvPr/>
        </p:nvSpPr>
        <p:spPr>
          <a:xfrm rot="16200000">
            <a:off x="-1053656" y="4889458"/>
            <a:ext cx="267980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Поэтапная</a:t>
            </a:r>
            <a:r>
              <a:rPr lang="en-US" altLang="zh-CN" sz="1600" b="1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реабилитация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eeform 191"/>
          <p:cNvSpPr/>
          <p:nvPr/>
        </p:nvSpPr>
        <p:spPr>
          <a:xfrm>
            <a:off x="476250" y="3917950"/>
            <a:ext cx="8159750" cy="1860550"/>
          </a:xfrm>
          <a:custGeom>
            <a:avLst/>
            <a:gdLst>
              <a:gd name="connsiteX0" fmla="*/ 7619 w 8159750"/>
              <a:gd name="connsiteY0" fmla="*/ 1869440 h 1860550"/>
              <a:gd name="connsiteX1" fmla="*/ 7619 w 8159750"/>
              <a:gd name="connsiteY1" fmla="*/ 11684 h 1860550"/>
              <a:gd name="connsiteX2" fmla="*/ 8168640 w 8159750"/>
              <a:gd name="connsiteY2" fmla="*/ 1869440 h 1860550"/>
              <a:gd name="connsiteX3" fmla="*/ 7619 w 8159750"/>
              <a:gd name="connsiteY3" fmla="*/ 1869440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9750" h="1860550">
                <a:moveTo>
                  <a:pt x="7619" y="1869440"/>
                </a:moveTo>
                <a:lnTo>
                  <a:pt x="7619" y="11684"/>
                </a:lnTo>
                <a:lnTo>
                  <a:pt x="8168640" y="1869440"/>
                </a:lnTo>
                <a:lnTo>
                  <a:pt x="7619" y="1869440"/>
                </a:lnTo>
                <a:close/>
              </a:path>
            </a:pathLst>
          </a:custGeom>
          <a:solidFill>
            <a:srgbClr val="5E9EA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2"/>
          <p:cNvSpPr/>
          <p:nvPr/>
        </p:nvSpPr>
        <p:spPr>
          <a:xfrm>
            <a:off x="472694" y="3914394"/>
            <a:ext cx="8163306" cy="1864105"/>
          </a:xfrm>
          <a:custGeom>
            <a:avLst/>
            <a:gdLst>
              <a:gd name="connsiteX0" fmla="*/ 11175 w 8163306"/>
              <a:gd name="connsiteY0" fmla="*/ 1872996 h 1864105"/>
              <a:gd name="connsiteX1" fmla="*/ 11175 w 8163306"/>
              <a:gd name="connsiteY1" fmla="*/ 15240 h 1864105"/>
              <a:gd name="connsiteX2" fmla="*/ 8172195 w 8163306"/>
              <a:gd name="connsiteY2" fmla="*/ 1872996 h 1864105"/>
              <a:gd name="connsiteX3" fmla="*/ 11175 w 8163306"/>
              <a:gd name="connsiteY3" fmla="*/ 1872996 h 18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3306" h="1864105">
                <a:moveTo>
                  <a:pt x="11175" y="1872996"/>
                </a:moveTo>
                <a:lnTo>
                  <a:pt x="11175" y="15240"/>
                </a:lnTo>
                <a:lnTo>
                  <a:pt x="8172195" y="1872996"/>
                </a:lnTo>
                <a:lnTo>
                  <a:pt x="11175" y="1872996"/>
                </a:lnTo>
                <a:close/>
              </a:path>
            </a:pathLst>
          </a:custGeom>
          <a:solidFill>
            <a:srgbClr val="00007F">
              <a:alpha val="0"/>
            </a:srgbClr>
          </a:solidFill>
          <a:ln w="1981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1341120"/>
            <a:ext cx="1699260" cy="2537460"/>
          </a:xfrm>
          <a:prstGeom prst="rect">
            <a:avLst/>
          </a:prstGeom>
        </p:spPr>
      </p:pic>
      <p:pic>
        <p:nvPicPr>
          <p:cNvPr id="195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1988820"/>
            <a:ext cx="1699260" cy="2522220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880" y="2560320"/>
            <a:ext cx="1684020" cy="2522220"/>
          </a:xfrm>
          <a:prstGeom prst="rect">
            <a:avLst/>
          </a:prstGeom>
        </p:spPr>
      </p:pic>
      <p:sp>
        <p:nvSpPr>
          <p:cNvPr id="2" name="TextBox 196"/>
          <p:cNvSpPr txBox="1"/>
          <p:nvPr/>
        </p:nvSpPr>
        <p:spPr>
          <a:xfrm>
            <a:off x="143865" y="122800"/>
            <a:ext cx="7543807" cy="5332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</a:rPr>
              <a:t>Stage-Adapted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</a:rPr>
              <a:t>Orthotic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</a:rPr>
              <a:t>Fitting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</a:rPr>
              <a:t>Ankle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</a:rPr>
              <a:t>Joint</a:t>
            </a:r>
            <a:r>
              <a:rPr lang="en-US" altLang="zh-CN" sz="2200" b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spc="-10" dirty="0">
                <a:solidFill>
                  <a:srgbClr val="000000"/>
                </a:solidFill>
                <a:latin typeface="Arial"/>
                <a:ea typeface="Arial"/>
              </a:rPr>
              <a:t>Malleo</a:t>
            </a:r>
            <a:r>
              <a:rPr lang="en-US" altLang="zh-CN" sz="2200" b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b="1" spc="-15" dirty="0">
                <a:solidFill>
                  <a:srgbClr val="000000"/>
                </a:solidFill>
                <a:latin typeface="Arial"/>
                <a:ea typeface="Arial"/>
              </a:rPr>
              <a:t>TriStep</a:t>
            </a:r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 indent="575462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Голеностопный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трехэтапной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0"/>
              </a:lnSpc>
            </a:pPr>
            <a:endParaRPr lang="en-US" dirty="0" smtClean="0"/>
          </a:p>
          <a:p>
            <a:pPr marL="662025" hangingPunct="0">
              <a:lnSpc>
                <a:spcPct val="99583"/>
              </a:lnSpc>
            </a:pPr>
            <a:r>
              <a:rPr lang="en-US" altLang="zh-CN" sz="2000" b="1" spc="30" dirty="0">
                <a:solidFill>
                  <a:srgbClr val="FEFEFE"/>
                </a:solidFill>
                <a:latin typeface="Arial"/>
                <a:ea typeface="Arial"/>
              </a:rPr>
              <a:t>Уровень</a:t>
            </a:r>
            <a:r>
              <a:rPr lang="en-US" altLang="zh-CN" sz="2000" b="1" spc="-25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b="1" spc="30" dirty="0">
                <a:solidFill>
                  <a:srgbClr val="FEFEFE"/>
                </a:solidFill>
                <a:latin typeface="Arial"/>
                <a:ea typeface="Arial"/>
              </a:rPr>
              <a:t>внешней</a:t>
            </a:r>
            <a:r>
              <a:rPr lang="en-US" altLang="zh-CN" sz="20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000" b="1" spc="-5" dirty="0">
                <a:solidFill>
                  <a:srgbClr val="FEFEFE"/>
                </a:solidFill>
                <a:latin typeface="Arial"/>
                <a:ea typeface="Arial"/>
              </a:rPr>
              <a:t>стаби</a:t>
            </a:r>
            <a:r>
              <a:rPr lang="en-US" altLang="zh-CN" sz="2000" b="1" dirty="0">
                <a:solidFill>
                  <a:srgbClr val="FEFEFE"/>
                </a:solidFill>
                <a:latin typeface="Arial"/>
                <a:ea typeface="Arial"/>
              </a:rPr>
              <a:t>лизации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901293" y="5902528"/>
            <a:ext cx="925715" cy="459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7931">
              <a:lnSpc>
                <a:spcPct val="100000"/>
              </a:lnSpc>
            </a:pPr>
            <a:r>
              <a:rPr lang="en-US" altLang="zh-CN" sz="1400" b="1" dirty="0">
                <a:solidFill>
                  <a:srgbClr val="A70000"/>
                </a:solidFill>
                <a:latin typeface="Calibri"/>
                <a:ea typeface="Calibri"/>
              </a:rPr>
              <a:t>Этап</a:t>
            </a:r>
            <a:r>
              <a:rPr lang="en-US" altLang="zh-CN" sz="1400" b="1" spc="-25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5" dirty="0">
                <a:solidFill>
                  <a:srgbClr val="A70000"/>
                </a:solidFill>
                <a:latin typeface="Calibri"/>
                <a:ea typeface="Calibri"/>
              </a:rPr>
              <a:t>1</a:t>
            </a:r>
          </a:p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FEFEFE"/>
                </a:solidFill>
                <a:latin typeface="Georgia"/>
                <a:ea typeface="Georgia"/>
              </a:rPr>
              <a:t>(1</a:t>
            </a:r>
            <a:r>
              <a:rPr lang="en-US" altLang="zh-CN" sz="1600" dirty="0">
                <a:solidFill>
                  <a:srgbClr val="FEFEFE"/>
                </a:solidFill>
                <a:latin typeface="Georgia"/>
                <a:ea typeface="Georgia"/>
              </a:rPr>
              <a:t>-3</a:t>
            </a:r>
            <a:r>
              <a:rPr lang="en-US" altLang="zh-CN" sz="1600" spc="20" dirty="0">
                <a:solidFill>
                  <a:srgbClr val="FEFEFE"/>
                </a:solidFill>
                <a:latin typeface="Georgia"/>
                <a:cs typeface="Georgia"/>
              </a:rPr>
              <a:t> </a:t>
            </a:r>
            <a:r>
              <a:rPr lang="en-US" altLang="zh-CN" sz="1600" spc="-5" dirty="0">
                <a:solidFill>
                  <a:srgbClr val="FEFEFE"/>
                </a:solidFill>
                <a:latin typeface="Georgia"/>
                <a:ea typeface="Georgia"/>
              </a:rPr>
              <a:t>день)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3464940" y="5902528"/>
            <a:ext cx="1073725" cy="46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2989">
              <a:lnSpc>
                <a:spcPct val="100000"/>
              </a:lnSpc>
            </a:pPr>
            <a:r>
              <a:rPr lang="en-US" altLang="zh-CN" sz="1400" b="1" dirty="0">
                <a:solidFill>
                  <a:srgbClr val="C89E00"/>
                </a:solidFill>
                <a:latin typeface="Calibri"/>
                <a:ea typeface="Calibri"/>
              </a:rPr>
              <a:t>Этап</a:t>
            </a:r>
            <a:r>
              <a:rPr lang="en-US" altLang="zh-CN" sz="1400" b="1" spc="-25" dirty="0">
                <a:solidFill>
                  <a:srgbClr val="C89E00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5" dirty="0">
                <a:solidFill>
                  <a:srgbClr val="C89E00"/>
                </a:solidFill>
                <a:latin typeface="Calibri"/>
                <a:ea typeface="Calibri"/>
              </a:rPr>
              <a:t>2</a:t>
            </a:r>
          </a:p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FEFEFE"/>
                </a:solidFill>
                <a:latin typeface="Georgia"/>
                <a:ea typeface="Georgia"/>
              </a:rPr>
              <a:t>(4</a:t>
            </a:r>
            <a:r>
              <a:rPr lang="en-US" altLang="zh-CN" sz="1600" dirty="0">
                <a:solidFill>
                  <a:srgbClr val="FEFEFE"/>
                </a:solidFill>
                <a:latin typeface="Georgia"/>
                <a:ea typeface="Georgia"/>
              </a:rPr>
              <a:t>-28</a:t>
            </a:r>
            <a:r>
              <a:rPr lang="en-US" altLang="zh-CN" sz="1600" dirty="0">
                <a:solidFill>
                  <a:srgbClr val="FEFEFE"/>
                </a:solidFill>
                <a:latin typeface="Georgia"/>
                <a:cs typeface="Georgia"/>
              </a:rPr>
              <a:t> </a:t>
            </a:r>
            <a:r>
              <a:rPr lang="en-US" altLang="zh-CN" sz="1600" spc="-5" dirty="0">
                <a:solidFill>
                  <a:srgbClr val="FEFEFE"/>
                </a:solidFill>
                <a:latin typeface="Georgia"/>
                <a:ea typeface="Georgia"/>
              </a:rPr>
              <a:t>день)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6243573" y="5902528"/>
            <a:ext cx="1181661" cy="46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5947">
              <a:lnSpc>
                <a:spcPct val="100000"/>
              </a:lnSpc>
            </a:pPr>
            <a:r>
              <a:rPr lang="en-US" altLang="zh-CN" sz="1400" b="1" dirty="0">
                <a:solidFill>
                  <a:srgbClr val="43511D"/>
                </a:solidFill>
                <a:latin typeface="Calibri"/>
                <a:ea typeface="Calibri"/>
              </a:rPr>
              <a:t>Этап</a:t>
            </a:r>
            <a:r>
              <a:rPr lang="en-US" altLang="zh-CN" sz="1400" b="1" spc="-25" dirty="0">
                <a:solidFill>
                  <a:srgbClr val="43511D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5" dirty="0">
                <a:solidFill>
                  <a:srgbClr val="43511D"/>
                </a:solidFill>
                <a:latin typeface="Calibri"/>
                <a:ea typeface="Calibri"/>
              </a:rPr>
              <a:t>3</a:t>
            </a:r>
          </a:p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FEFEFE"/>
                </a:solidFill>
                <a:latin typeface="Georgia"/>
                <a:ea typeface="Georgia"/>
              </a:rPr>
              <a:t>(29</a:t>
            </a:r>
            <a:r>
              <a:rPr lang="en-US" altLang="zh-CN" sz="1600" dirty="0">
                <a:solidFill>
                  <a:srgbClr val="FEFEFE"/>
                </a:solidFill>
                <a:latin typeface="Georgia"/>
                <a:ea typeface="Georgia"/>
              </a:rPr>
              <a:t>-</a:t>
            </a:r>
            <a:r>
              <a:rPr lang="en-US" altLang="zh-CN" sz="1600" spc="-5" dirty="0">
                <a:solidFill>
                  <a:srgbClr val="FEFEFE"/>
                </a:solidFill>
                <a:latin typeface="Georgia"/>
                <a:ea typeface="Georgia"/>
              </a:rPr>
              <a:t>42</a:t>
            </a:r>
            <a:r>
              <a:rPr lang="en-US" altLang="zh-CN" sz="1600" spc="20" dirty="0">
                <a:solidFill>
                  <a:srgbClr val="FEFEFE"/>
                </a:solidFill>
                <a:latin typeface="Georgia"/>
                <a:cs typeface="Georgia"/>
              </a:rPr>
              <a:t> </a:t>
            </a:r>
            <a:r>
              <a:rPr lang="en-US" altLang="zh-CN" sz="1600" spc="-5" dirty="0">
                <a:solidFill>
                  <a:srgbClr val="FEFEFE"/>
                </a:solidFill>
                <a:latin typeface="Georgia"/>
                <a:ea typeface="Georgia"/>
              </a:rPr>
              <a:t>день)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79" y="2049780"/>
            <a:ext cx="2895600" cy="4594860"/>
          </a:xfrm>
          <a:prstGeom prst="rect">
            <a:avLst/>
          </a:prstGeom>
        </p:spPr>
      </p:pic>
      <p:sp>
        <p:nvSpPr>
          <p:cNvPr id="2" name="TextBox 201"/>
          <p:cNvSpPr txBox="1"/>
          <p:nvPr/>
        </p:nvSpPr>
        <p:spPr>
          <a:xfrm>
            <a:off x="1332864" y="419988"/>
            <a:ext cx="5928740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154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69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0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44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2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64" dirty="0">
                <a:solidFill>
                  <a:srgbClr val="000000"/>
                </a:solidFill>
                <a:latin typeface="Calibri"/>
                <a:ea typeface="Calibri"/>
              </a:rPr>
              <a:t>пенно</a:t>
            </a:r>
            <a:r>
              <a:rPr lang="en-US" altLang="zh-CN" sz="2800" b="1" spc="-94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</a:p>
          <a:p>
            <a:pPr marL="0" indent="776097">
              <a:lnSpc>
                <a:spcPct val="100000"/>
              </a:lnSpc>
            </a:pPr>
            <a:r>
              <a:rPr lang="en-US" altLang="zh-CN" sz="2800" b="1" spc="-145" dirty="0">
                <a:solidFill>
                  <a:srgbClr val="000000"/>
                </a:solidFill>
                <a:latin typeface="Calibri"/>
                <a:ea typeface="Calibri"/>
              </a:rPr>
              <a:t>гелевыми</a:t>
            </a:r>
            <a:r>
              <a:rPr lang="en-US" altLang="zh-CN" sz="28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9" dirty="0">
                <a:solidFill>
                  <a:srgbClr val="000000"/>
                </a:solidFill>
                <a:latin typeface="Calibri"/>
                <a:ea typeface="Calibri"/>
              </a:rPr>
              <a:t>вкладышами</a:t>
            </a:r>
            <a:r>
              <a:rPr lang="en-US" altLang="zh-CN" sz="2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29" dirty="0">
                <a:solidFill>
                  <a:srgbClr val="000000"/>
                </a:solidFill>
                <a:latin typeface="Calibri"/>
                <a:ea typeface="Calibri"/>
              </a:rPr>
              <a:t>M.step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847953" y="1329817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000000"/>
                </a:solidFill>
                <a:latin typeface="Calibri"/>
                <a:ea typeface="Calibri"/>
              </a:rPr>
              <a:t>®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2049780"/>
            <a:ext cx="2903220" cy="4518660"/>
          </a:xfrm>
          <a:prstGeom prst="rect">
            <a:avLst/>
          </a:prstGeom>
        </p:spPr>
      </p:pic>
      <p:sp>
        <p:nvSpPr>
          <p:cNvPr id="2" name="TextBox 204"/>
          <p:cNvSpPr txBox="1"/>
          <p:nvPr/>
        </p:nvSpPr>
        <p:spPr>
          <a:xfrm>
            <a:off x="1256080" y="396113"/>
            <a:ext cx="5813927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164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75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9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2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45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69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</a:p>
          <a:p>
            <a:pPr marL="0" indent="633933">
              <a:lnSpc>
                <a:spcPct val="100000"/>
              </a:lnSpc>
            </a:pPr>
            <a:r>
              <a:rPr lang="en-US" altLang="zh-CN" sz="2800" b="1" spc="-164" dirty="0">
                <a:solidFill>
                  <a:srgbClr val="000000"/>
                </a:solidFill>
                <a:latin typeface="Calibri"/>
                <a:ea typeface="Calibri"/>
              </a:rPr>
              <a:t>регулируемый</a:t>
            </a:r>
            <a:r>
              <a:rPr lang="en-US" altLang="zh-CN" sz="28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60" dirty="0">
                <a:solidFill>
                  <a:srgbClr val="000000"/>
                </a:solidFill>
                <a:latin typeface="Calibri"/>
                <a:ea typeface="Calibri"/>
              </a:rPr>
              <a:t>medi</a:t>
            </a:r>
            <a:r>
              <a:rPr lang="en-US" altLang="zh-CN" sz="28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220" dirty="0">
                <a:solidFill>
                  <a:srgbClr val="000000"/>
                </a:solidFill>
                <a:latin typeface="Calibri"/>
                <a:ea typeface="Calibri"/>
              </a:rPr>
              <a:t>ROM</a:t>
            </a:r>
            <a:r>
              <a:rPr lang="en-US" altLang="zh-CN"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54" dirty="0">
                <a:solidFill>
                  <a:srgbClr val="000000"/>
                </a:solidFill>
                <a:latin typeface="Calibri"/>
                <a:ea typeface="Calibri"/>
              </a:rPr>
              <a:t>Walker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717550" y="1530350"/>
            <a:ext cx="3067050" cy="527050"/>
          </a:xfrm>
          <a:custGeom>
            <a:avLst/>
            <a:gdLst>
              <a:gd name="connsiteX0" fmla="*/ 9398 w 3067050"/>
              <a:gd name="connsiteY0" fmla="*/ 539242 h 527050"/>
              <a:gd name="connsiteX1" fmla="*/ 3068065 w 3067050"/>
              <a:gd name="connsiteY1" fmla="*/ 539242 h 527050"/>
              <a:gd name="connsiteX2" fmla="*/ 3068065 w 3067050"/>
              <a:gd name="connsiteY2" fmla="*/ 18033 h 527050"/>
              <a:gd name="connsiteX3" fmla="*/ 9398 w 3067050"/>
              <a:gd name="connsiteY3" fmla="*/ 18033 h 527050"/>
              <a:gd name="connsiteX4" fmla="*/ 9398 w 3067050"/>
              <a:gd name="connsiteY4" fmla="*/ 539242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050" h="527050">
                <a:moveTo>
                  <a:pt x="9398" y="539242"/>
                </a:moveTo>
                <a:lnTo>
                  <a:pt x="3068065" y="539242"/>
                </a:lnTo>
                <a:lnTo>
                  <a:pt x="3068065" y="18033"/>
                </a:lnTo>
                <a:lnTo>
                  <a:pt x="9398" y="18033"/>
                </a:lnTo>
                <a:lnTo>
                  <a:pt x="9398" y="539242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6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E9514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2346960"/>
            <a:ext cx="3017520" cy="4008120"/>
          </a:xfrm>
          <a:prstGeom prst="rect">
            <a:avLst/>
          </a:prstGeom>
        </p:spPr>
      </p:pic>
      <p:sp>
        <p:nvSpPr>
          <p:cNvPr id="2" name="Freeform 208"/>
          <p:cNvSpPr/>
          <p:nvPr/>
        </p:nvSpPr>
        <p:spPr>
          <a:xfrm>
            <a:off x="4197350" y="1530350"/>
            <a:ext cx="4654550" cy="946150"/>
          </a:xfrm>
          <a:custGeom>
            <a:avLst/>
            <a:gdLst>
              <a:gd name="connsiteX0" fmla="*/ 18034 w 4654550"/>
              <a:gd name="connsiteY0" fmla="*/ 946150 h 946150"/>
              <a:gd name="connsiteX1" fmla="*/ 4661662 w 4654550"/>
              <a:gd name="connsiteY1" fmla="*/ 946150 h 946150"/>
              <a:gd name="connsiteX2" fmla="*/ 4661662 w 4654550"/>
              <a:gd name="connsiteY2" fmla="*/ 7366 h 946150"/>
              <a:gd name="connsiteX3" fmla="*/ 18034 w 4654550"/>
              <a:gd name="connsiteY3" fmla="*/ 7366 h 946150"/>
              <a:gd name="connsiteX4" fmla="*/ 18034 w 4654550"/>
              <a:gd name="connsiteY4" fmla="*/ 94615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550" h="946150">
                <a:moveTo>
                  <a:pt x="18034" y="946150"/>
                </a:moveTo>
                <a:lnTo>
                  <a:pt x="4661662" y="946150"/>
                </a:lnTo>
                <a:lnTo>
                  <a:pt x="4661662" y="7366"/>
                </a:lnTo>
                <a:lnTo>
                  <a:pt x="18034" y="7366"/>
                </a:lnTo>
                <a:lnTo>
                  <a:pt x="18034" y="946150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9"/>
          <p:cNvSpPr txBox="1"/>
          <p:nvPr/>
        </p:nvSpPr>
        <p:spPr>
          <a:xfrm>
            <a:off x="719327" y="930529"/>
            <a:ext cx="669494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Разгрузочный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переломе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пяточной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кости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818692" y="1608963"/>
            <a:ext cx="1469463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28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F10</a:t>
            </a:r>
          </a:p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Heel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Relief</a:t>
            </a:r>
            <a:r>
              <a:rPr lang="en-US" altLang="zh-CN" sz="1400" b="1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Orthosis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4215384" y="1604327"/>
            <a:ext cx="3803400" cy="3137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39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разгрузки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пятки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постепенным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восстановлением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помощью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подпяточных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вкладышей.</a:t>
            </a:r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7F7F7F"/>
                </a:solidFill>
                <a:latin typeface="Georgia"/>
                <a:ea typeface="Georgia"/>
              </a:rPr>
              <a:t>Пре</a:t>
            </a:r>
            <a:r>
              <a:rPr lang="en-US" altLang="zh-CN" sz="2400" dirty="0">
                <a:solidFill>
                  <a:srgbClr val="7F7F7F"/>
                </a:solidFill>
                <a:latin typeface="Georgia"/>
                <a:ea typeface="Georgia"/>
              </a:rPr>
              <a:t>имущества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 indent="21589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1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Ходьба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ортезе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6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самых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ранних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этапах</a:t>
            </a:r>
          </a:p>
          <a:p>
            <a:pPr marL="0" indent="295909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реаби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литации.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 indent="21589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Практически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физиологический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перекат</a:t>
            </a:r>
          </a:p>
          <a:p>
            <a:pPr marL="0" indent="295909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травмированной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стопы.</a:t>
            </a:r>
          </a:p>
          <a:p>
            <a:pPr>
              <a:lnSpc>
                <a:spcPts val="525"/>
              </a:lnSpc>
            </a:pPr>
            <a:endParaRPr lang="en-US" dirty="0" smtClean="0"/>
          </a:p>
          <a:p>
            <a:pPr marL="0" indent="21589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сокращается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два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раза</a:t>
            </a:r>
          </a:p>
          <a:p>
            <a:pPr marL="0" indent="295909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(до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12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недель).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601065" y="4816347"/>
            <a:ext cx="910907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28F10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2377694" y="4811522"/>
            <a:ext cx="745939" cy="426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Ком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плект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п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оставки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6644385" y="6312484"/>
            <a:ext cx="35884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36</a:t>
            </a:r>
          </a:p>
        </p:txBody>
      </p:sp>
      <p:sp>
        <p:nvSpPr>
          <p:cNvPr id="215" name="TextBox 215"/>
          <p:cNvSpPr txBox="1"/>
          <p:nvPr/>
        </p:nvSpPr>
        <p:spPr>
          <a:xfrm rot="16200000">
            <a:off x="-1053656" y="4889458"/>
            <a:ext cx="267980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Поэтапная</a:t>
            </a:r>
            <a:r>
              <a:rPr lang="en-US" altLang="zh-CN" sz="1600" b="1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реабилитация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6"/>
          <p:cNvSpPr/>
          <p:nvPr/>
        </p:nvSpPr>
        <p:spPr>
          <a:xfrm>
            <a:off x="717550" y="1530350"/>
            <a:ext cx="3067050" cy="527050"/>
          </a:xfrm>
          <a:custGeom>
            <a:avLst/>
            <a:gdLst>
              <a:gd name="connsiteX0" fmla="*/ 9398 w 3067050"/>
              <a:gd name="connsiteY0" fmla="*/ 539242 h 527050"/>
              <a:gd name="connsiteX1" fmla="*/ 3068065 w 3067050"/>
              <a:gd name="connsiteY1" fmla="*/ 539242 h 527050"/>
              <a:gd name="connsiteX2" fmla="*/ 3068065 w 3067050"/>
              <a:gd name="connsiteY2" fmla="*/ 18033 h 527050"/>
              <a:gd name="connsiteX3" fmla="*/ 9398 w 3067050"/>
              <a:gd name="connsiteY3" fmla="*/ 18033 h 527050"/>
              <a:gd name="connsiteX4" fmla="*/ 9398 w 3067050"/>
              <a:gd name="connsiteY4" fmla="*/ 539242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050" h="527050">
                <a:moveTo>
                  <a:pt x="9398" y="539242"/>
                </a:moveTo>
                <a:lnTo>
                  <a:pt x="3068065" y="539242"/>
                </a:lnTo>
                <a:lnTo>
                  <a:pt x="3068065" y="18033"/>
                </a:lnTo>
                <a:lnTo>
                  <a:pt x="9398" y="18033"/>
                </a:lnTo>
                <a:lnTo>
                  <a:pt x="9398" y="539242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7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E9514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9" name="Picture 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80" y="2125980"/>
            <a:ext cx="1676400" cy="1676400"/>
          </a:xfrm>
          <a:prstGeom prst="rect">
            <a:avLst/>
          </a:prstGeom>
        </p:spPr>
      </p:pic>
      <p:pic>
        <p:nvPicPr>
          <p:cNvPr id="220" name="Picture 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3840479"/>
            <a:ext cx="3108960" cy="2385060"/>
          </a:xfrm>
          <a:prstGeom prst="rect">
            <a:avLst/>
          </a:prstGeom>
        </p:spPr>
      </p:pic>
      <p:pic>
        <p:nvPicPr>
          <p:cNvPr id="221" name="Picture 2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" y="2125980"/>
            <a:ext cx="1607820" cy="1676400"/>
          </a:xfrm>
          <a:prstGeom prst="rect">
            <a:avLst/>
          </a:prstGeom>
        </p:spPr>
      </p:pic>
      <p:sp>
        <p:nvSpPr>
          <p:cNvPr id="2" name="TextBox 221"/>
          <p:cNvSpPr txBox="1"/>
          <p:nvPr/>
        </p:nvSpPr>
        <p:spPr>
          <a:xfrm>
            <a:off x="719327" y="930529"/>
            <a:ext cx="669494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Разгрузочный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переломе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пяточной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кости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818692" y="1608963"/>
            <a:ext cx="1469463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28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F10</a:t>
            </a:r>
          </a:p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Heel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Relief</a:t>
            </a:r>
            <a:r>
              <a:rPr lang="en-US" altLang="zh-CN" sz="1400" b="1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Orthosis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4215384" y="1478727"/>
            <a:ext cx="4503940" cy="312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spc="5" dirty="0">
                <a:solidFill>
                  <a:srgbClr val="7F7F7F"/>
                </a:solidFill>
                <a:latin typeface="Georgia"/>
                <a:ea typeface="Georgia"/>
              </a:rPr>
              <a:t>Осо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бенности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0"/>
              </a:lnSpc>
            </a:pPr>
            <a:endParaRPr lang="en-US" dirty="0" smtClean="0"/>
          </a:p>
          <a:p>
            <a:pPr marL="0" indent="9296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Разгрузка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пяточной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зоны.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 indent="9296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Постепенное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пяточную</a:t>
            </a:r>
          </a:p>
          <a:p>
            <a:pPr marL="0" indent="367537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кость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помощью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подпяточных</a:t>
            </a:r>
            <a:r>
              <a:rPr lang="en-US" altLang="zh-CN" sz="1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вкладышей.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indent="9296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Компенсация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обуви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высоте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</a:p>
          <a:p>
            <a:pPr marL="0" indent="367537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противоположной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стороны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требуется.</a:t>
            </a:r>
          </a:p>
          <a:p>
            <a:pPr>
              <a:lnSpc>
                <a:spcPts val="730"/>
              </a:lnSpc>
            </a:pPr>
            <a:endParaRPr lang="en-US" dirty="0" smtClean="0"/>
          </a:p>
          <a:p>
            <a:pPr marL="367537" indent="-274573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1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поставляется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виде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комплекта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деталей,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требует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сборки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подгонки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условиях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ортопедической</a:t>
            </a:r>
            <a:r>
              <a:rPr lang="en-US" altLang="zh-CN" sz="16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мастерской.</a:t>
            </a:r>
          </a:p>
        </p:txBody>
      </p:sp>
      <p:sp>
        <p:nvSpPr>
          <p:cNvPr id="224" name="TextBox 224"/>
          <p:cNvSpPr txBox="1"/>
          <p:nvPr/>
        </p:nvSpPr>
        <p:spPr>
          <a:xfrm>
            <a:off x="601065" y="4797209"/>
            <a:ext cx="930330" cy="426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28F10</a:t>
            </a:r>
          </a:p>
          <a:p>
            <a:pPr marL="0" indent="133502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28F10</a:t>
            </a:r>
          </a:p>
        </p:txBody>
      </p:sp>
      <p:sp>
        <p:nvSpPr>
          <p:cNvPr id="225" name="TextBox 225"/>
          <p:cNvSpPr txBox="1"/>
          <p:nvPr/>
        </p:nvSpPr>
        <p:spPr>
          <a:xfrm>
            <a:off x="2377694" y="4718304"/>
            <a:ext cx="1505584" cy="613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spc="5" dirty="0">
                <a:solidFill>
                  <a:srgbClr val="FEFEFE"/>
                </a:solidFill>
                <a:latin typeface="Calibri"/>
                <a:ea typeface="Calibri"/>
              </a:rPr>
              <a:t>Ко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мплект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15" dirty="0">
                <a:solidFill>
                  <a:srgbClr val="FEFEFE"/>
                </a:solidFill>
                <a:latin typeface="Calibri"/>
                <a:ea typeface="Calibri"/>
              </a:rPr>
              <a:t>Комплект</a:t>
            </a:r>
            <a:r>
              <a:rPr lang="en-US" altLang="zh-CN" sz="1400" spc="-139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15" dirty="0">
                <a:solidFill>
                  <a:srgbClr val="FEFEFE"/>
                </a:solidFill>
                <a:latin typeface="Calibri"/>
                <a:ea typeface="Calibri"/>
              </a:rPr>
              <a:t>поставки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п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оставки</a:t>
            </a:r>
          </a:p>
        </p:txBody>
      </p:sp>
      <p:sp>
        <p:nvSpPr>
          <p:cNvPr id="226" name="TextBox 226"/>
          <p:cNvSpPr txBox="1"/>
          <p:nvPr/>
        </p:nvSpPr>
        <p:spPr>
          <a:xfrm>
            <a:off x="6644385" y="6312484"/>
            <a:ext cx="35884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37</a:t>
            </a:r>
          </a:p>
        </p:txBody>
      </p:sp>
      <p:sp>
        <p:nvSpPr>
          <p:cNvPr id="227" name="TextBox 227"/>
          <p:cNvSpPr txBox="1"/>
          <p:nvPr/>
        </p:nvSpPr>
        <p:spPr>
          <a:xfrm rot="16200000">
            <a:off x="-1053656" y="4889458"/>
            <a:ext cx="267980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Поэтапная</a:t>
            </a:r>
            <a:r>
              <a:rPr lang="en-US" altLang="zh-CN" sz="1600" b="1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реабилитация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980" y="3688079"/>
            <a:ext cx="3261360" cy="2667000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1859280"/>
            <a:ext cx="2827020" cy="4389120"/>
          </a:xfrm>
          <a:prstGeom prst="rect">
            <a:avLst/>
          </a:prstGeom>
        </p:spPr>
      </p:pic>
      <p:sp>
        <p:nvSpPr>
          <p:cNvPr id="2" name="Freeform 230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C89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1"/>
          <p:cNvSpPr txBox="1"/>
          <p:nvPr/>
        </p:nvSpPr>
        <p:spPr>
          <a:xfrm>
            <a:off x="719327" y="919403"/>
            <a:ext cx="7758635" cy="5667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Стоподержатели,</a:t>
            </a:r>
            <a:r>
              <a:rPr lang="en-US" altLang="zh-CN" sz="26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динамические</a:t>
            </a:r>
            <a:r>
              <a:rPr lang="en-US" altLang="zh-CN" sz="26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3240658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коррекции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отвисания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  <a:r>
              <a:rPr lang="en-US" altLang="zh-CN" sz="1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(«петушиная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походка»,</a:t>
            </a:r>
            <a:r>
              <a:rPr lang="en-US" altLang="zh-CN" sz="1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«степпаж»)</a:t>
            </a:r>
            <a:r>
              <a:rPr lang="en-US" altLang="zh-CN" sz="1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применяют</a:t>
            </a:r>
          </a:p>
          <a:p>
            <a:pPr>
              <a:lnSpc>
                <a:spcPts val="1114"/>
              </a:lnSpc>
            </a:pPr>
            <a:endParaRPr lang="en-US" dirty="0" smtClean="0"/>
          </a:p>
          <a:p>
            <a:pPr marL="0" indent="3242182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spc="-4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Стоподержатели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indent="3242182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Динамические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голеностопные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</a:p>
          <a:p>
            <a:pPr marL="0" indent="3516503">
              <a:lnSpc>
                <a:spcPct val="100000"/>
              </a:lnSpc>
            </a:pPr>
            <a:r>
              <a:rPr lang="en-US" altLang="zh-CN" sz="1800" spc="-20" dirty="0">
                <a:solidFill>
                  <a:srgbClr val="000000"/>
                </a:solidFill>
                <a:latin typeface="Calibri"/>
                <a:ea typeface="Calibri"/>
              </a:rPr>
              <a:t>ход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ьбы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0"/>
              </a:lnSpc>
            </a:pPr>
            <a:endParaRPr lang="en-US" dirty="0" smtClean="0"/>
          </a:p>
          <a:p>
            <a:pPr marL="0" indent="5925057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38</a:t>
            </a:r>
          </a:p>
        </p:txBody>
      </p:sp>
      <p:sp>
        <p:nvSpPr>
          <p:cNvPr id="232" name="TextBox 232"/>
          <p:cNvSpPr txBox="1"/>
          <p:nvPr/>
        </p:nvSpPr>
        <p:spPr>
          <a:xfrm rot="16200000">
            <a:off x="-897685" y="4889982"/>
            <a:ext cx="2367860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FEFEFE"/>
                </a:solidFill>
                <a:latin typeface="Arial"/>
                <a:ea typeface="Arial"/>
              </a:rPr>
              <a:t>Коррекция</a:t>
            </a:r>
            <a:r>
              <a:rPr lang="en-US" altLang="zh-CN" sz="1600" b="1" spc="-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10" dirty="0">
                <a:solidFill>
                  <a:srgbClr val="FEFEFE"/>
                </a:solidFill>
                <a:latin typeface="Arial"/>
                <a:ea typeface="Arial"/>
              </a:rPr>
              <a:t>положения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0" y="0"/>
            <a:ext cx="731520" cy="6858000"/>
          </a:xfrm>
          <a:prstGeom prst="rect">
            <a:avLst/>
          </a:prstGeom>
        </p:spPr>
      </p:pic>
      <p:pic>
        <p:nvPicPr>
          <p:cNvPr id="235" name="Picture 2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9" y="4594860"/>
            <a:ext cx="6652259" cy="2164080"/>
          </a:xfrm>
          <a:prstGeom prst="rect">
            <a:avLst/>
          </a:prstGeom>
        </p:spPr>
      </p:pic>
      <p:sp>
        <p:nvSpPr>
          <p:cNvPr id="2" name="TextBox 235"/>
          <p:cNvSpPr txBox="1"/>
          <p:nvPr/>
        </p:nvSpPr>
        <p:spPr>
          <a:xfrm>
            <a:off x="431901" y="338775"/>
            <a:ext cx="7564999" cy="4232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895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Динамические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голеностопные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ортезы</a:t>
            </a:r>
            <a:r>
              <a:rPr lang="en-US" altLang="zh-CN" sz="2600" spc="4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WalkOn</a:t>
            </a:r>
          </a:p>
          <a:p>
            <a:pPr>
              <a:lnSpc>
                <a:spcPts val="1094"/>
              </a:lnSpc>
            </a:pPr>
            <a:endParaRPr lang="en-US" dirty="0" smtClean="0"/>
          </a:p>
          <a:p>
            <a:pPr marL="0" indent="163677">
              <a:lnSpc>
                <a:spcPct val="100000"/>
              </a:lnSpc>
            </a:pP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Механизм</a:t>
            </a:r>
            <a:r>
              <a:rPr lang="en-US" altLang="zh-CN" sz="2600" spc="1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действия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способствует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подниманию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фазе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переноса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ограничивает</a:t>
            </a:r>
          </a:p>
          <a:p>
            <a:pPr marL="0" indent="27432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подошвенное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сгибание.</a:t>
            </a:r>
          </a:p>
          <a:p>
            <a:pPr>
              <a:lnSpc>
                <a:spcPts val="10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spc="-1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Восстанавливает</a:t>
            </a:r>
            <a:r>
              <a:rPr lang="en-US" altLang="zh-CN" sz="18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динамический</a:t>
            </a:r>
            <a:r>
              <a:rPr lang="en-US" altLang="zh-CN" sz="1800" b="1" spc="-1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перекат</a:t>
            </a:r>
            <a:r>
              <a:rPr lang="en-US" altLang="zh-CN" sz="1800" b="1" spc="-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и</a:t>
            </a:r>
            <a:r>
              <a:rPr lang="en-US" altLang="zh-CN" sz="1800" b="1" spc="-2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толчковую</a:t>
            </a:r>
            <a:r>
              <a:rPr lang="en-US" altLang="zh-CN" sz="1800" b="1" spc="-1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функцию</a:t>
            </a:r>
            <a:r>
              <a:rPr lang="en-US" altLang="zh-CN" sz="1800" b="1" spc="-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стопы.</a:t>
            </a:r>
          </a:p>
          <a:p>
            <a:pPr>
              <a:lnSpc>
                <a:spcPts val="10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Обеспечивает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легкость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естественность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ходьбы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ровной</a:t>
            </a:r>
          </a:p>
          <a:p>
            <a:pPr marL="0" indent="27432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поверхности,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так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пересеченной</a:t>
            </a:r>
            <a:r>
              <a:rPr lang="en-US" altLang="zh-CN" sz="1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местности.</a:t>
            </a:r>
          </a:p>
          <a:p>
            <a:pPr>
              <a:lnSpc>
                <a:spcPts val="10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spc="-2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изготовлен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карбона,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отличающегося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высокой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упругостью,</a:t>
            </a:r>
          </a:p>
          <a:p>
            <a:pPr marL="0" indent="27432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прочностью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малым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весом.</a:t>
            </a:r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274320" indent="-27432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Энергия,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накапливаемая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углеродными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волокнами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изменении</a:t>
            </a:r>
            <a:r>
              <a:rPr lang="en-US" altLang="zh-CN" sz="1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формы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ортеза,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используется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физиологического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рисунка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ea typeface="Calibri"/>
              </a:rPr>
              <a:t>ход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ьбы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8307958" y="6518833"/>
            <a:ext cx="242843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Calibri"/>
                <a:ea typeface="Calibri"/>
              </a:rPr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629716" y="362331"/>
            <a:ext cx="7400460" cy="3449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8707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степени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фиксации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легкая</a:t>
            </a:r>
            <a:r>
              <a:rPr lang="en-US" altLang="zh-CN" sz="2400" b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(уменьшение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1/3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физиологической</a:t>
            </a:r>
          </a:p>
          <a:p>
            <a:pPr marL="0" indent="343204">
              <a:lnSpc>
                <a:spcPct val="100000"/>
              </a:lnSpc>
              <a:spcBef>
                <a:spcPts val="185"/>
              </a:spcBef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моби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льности);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средняя</a:t>
            </a:r>
            <a:r>
              <a:rPr lang="en-US" altLang="zh-CN" sz="2400" b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(сокращение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подвижности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1/2);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сильная</a:t>
            </a:r>
            <a:r>
              <a:rPr lang="en-US" altLang="zh-CN" sz="2400" b="1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(уменьшение</a:t>
            </a:r>
            <a:r>
              <a:rPr lang="en-US" altLang="zh-CN" sz="24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2/3);</a:t>
            </a:r>
          </a:p>
          <a:p>
            <a:pPr>
              <a:lnSpc>
                <a:spcPts val="7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полная</a:t>
            </a:r>
            <a:r>
              <a:rPr lang="en-US" altLang="zh-CN" sz="2400" b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(полное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мобильности).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0" y="2194560"/>
            <a:ext cx="2903220" cy="3573779"/>
          </a:xfrm>
          <a:prstGeom prst="rect">
            <a:avLst/>
          </a:prstGeom>
        </p:spPr>
      </p:pic>
      <p:sp>
        <p:nvSpPr>
          <p:cNvPr id="2" name="TextBox 238"/>
          <p:cNvSpPr txBox="1"/>
          <p:nvPr/>
        </p:nvSpPr>
        <p:spPr>
          <a:xfrm>
            <a:off x="1881504" y="318897"/>
            <a:ext cx="5898064" cy="1463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Бандаж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голеностопный</a:t>
            </a:r>
            <a:r>
              <a:rPr lang="en-US" altLang="zh-CN" sz="3200" b="1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сустав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39"/>
              </a:lnSpc>
            </a:pPr>
            <a:endParaRPr lang="en-US" dirty="0" smtClean="0"/>
          </a:p>
          <a:p>
            <a:pPr marL="0" indent="463296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medi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elastic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ankle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support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501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Freeform 239"/>
          <p:cNvSpPr/>
          <p:nvPr/>
        </p:nvSpPr>
        <p:spPr>
          <a:xfrm>
            <a:off x="125221" y="1966722"/>
            <a:ext cx="8434578" cy="4116578"/>
          </a:xfrm>
          <a:custGeom>
            <a:avLst/>
            <a:gdLst>
              <a:gd name="connsiteX0" fmla="*/ 18796 w 8434578"/>
              <a:gd name="connsiteY0" fmla="*/ 4126992 h 4116578"/>
              <a:gd name="connsiteX1" fmla="*/ 8443468 w 8434578"/>
              <a:gd name="connsiteY1" fmla="*/ 4126992 h 4116578"/>
              <a:gd name="connsiteX2" fmla="*/ 8443468 w 8434578"/>
              <a:gd name="connsiteY2" fmla="*/ 22860 h 4116578"/>
              <a:gd name="connsiteX3" fmla="*/ 18796 w 8434578"/>
              <a:gd name="connsiteY3" fmla="*/ 22860 h 4116578"/>
              <a:gd name="connsiteX4" fmla="*/ 18796 w 8434578"/>
              <a:gd name="connsiteY4" fmla="*/ 4126992 h 411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4578" h="4116578">
                <a:moveTo>
                  <a:pt x="18796" y="4126992"/>
                </a:moveTo>
                <a:lnTo>
                  <a:pt x="8443468" y="4126992"/>
                </a:lnTo>
                <a:lnTo>
                  <a:pt x="8443468" y="22860"/>
                </a:lnTo>
                <a:lnTo>
                  <a:pt x="18796" y="22860"/>
                </a:lnTo>
                <a:lnTo>
                  <a:pt x="18796" y="41269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240"/>
          <p:cNvSpPr/>
          <p:nvPr/>
        </p:nvSpPr>
        <p:spPr>
          <a:xfrm>
            <a:off x="761" y="762"/>
            <a:ext cx="8567928" cy="1862328"/>
          </a:xfrm>
          <a:custGeom>
            <a:avLst/>
            <a:gdLst>
              <a:gd name="connsiteX0" fmla="*/ 0 w 8567928"/>
              <a:gd name="connsiteY0" fmla="*/ 1862328 h 1862328"/>
              <a:gd name="connsiteX1" fmla="*/ 8567928 w 8567928"/>
              <a:gd name="connsiteY1" fmla="*/ 1862328 h 1862328"/>
              <a:gd name="connsiteX2" fmla="*/ 8567928 w 8567928"/>
              <a:gd name="connsiteY2" fmla="*/ 0 h 1862328"/>
              <a:gd name="connsiteX3" fmla="*/ 0 w 8567928"/>
              <a:gd name="connsiteY3" fmla="*/ 0 h 1862328"/>
              <a:gd name="connsiteX4" fmla="*/ 0 w 8567928"/>
              <a:gd name="connsiteY4" fmla="*/ 1862328 h 18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7928" h="1862328">
                <a:moveTo>
                  <a:pt x="0" y="1862328"/>
                </a:moveTo>
                <a:lnTo>
                  <a:pt x="8567928" y="1862328"/>
                </a:lnTo>
                <a:lnTo>
                  <a:pt x="8567928" y="0"/>
                </a:lnTo>
                <a:lnTo>
                  <a:pt x="0" y="0"/>
                </a:lnTo>
                <a:lnTo>
                  <a:pt x="0" y="186232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1"/>
          <p:cNvSpPr/>
          <p:nvPr/>
        </p:nvSpPr>
        <p:spPr>
          <a:xfrm>
            <a:off x="8761221" y="5383021"/>
            <a:ext cx="166878" cy="154178"/>
          </a:xfrm>
          <a:custGeom>
            <a:avLst/>
            <a:gdLst>
              <a:gd name="connsiteX0" fmla="*/ 25400 w 166878"/>
              <a:gd name="connsiteY0" fmla="*/ 91186 h 154178"/>
              <a:gd name="connsiteX1" fmla="*/ 96266 w 166878"/>
              <a:gd name="connsiteY1" fmla="*/ 20320 h 154178"/>
              <a:gd name="connsiteX2" fmla="*/ 167132 w 166878"/>
              <a:gd name="connsiteY2" fmla="*/ 91186 h 154178"/>
              <a:gd name="connsiteX3" fmla="*/ 96266 w 166878"/>
              <a:gd name="connsiteY3" fmla="*/ 162052 h 154178"/>
              <a:gd name="connsiteX4" fmla="*/ 25400 w 166878"/>
              <a:gd name="connsiteY4" fmla="*/ 91186 h 154178"/>
              <a:gd name="connsiteX5" fmla="*/ 25400 w 166878"/>
              <a:gd name="connsiteY5" fmla="*/ 91186 h 15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878" h="154178">
                <a:moveTo>
                  <a:pt x="25400" y="91186"/>
                </a:moveTo>
                <a:cubicBezTo>
                  <a:pt x="25400" y="52070"/>
                  <a:pt x="57150" y="20320"/>
                  <a:pt x="96266" y="20320"/>
                </a:cubicBezTo>
                <a:cubicBezTo>
                  <a:pt x="135382" y="20320"/>
                  <a:pt x="167132" y="52070"/>
                  <a:pt x="167132" y="91186"/>
                </a:cubicBezTo>
                <a:cubicBezTo>
                  <a:pt x="167132" y="130302"/>
                  <a:pt x="135382" y="162052"/>
                  <a:pt x="96266" y="162052"/>
                </a:cubicBezTo>
                <a:cubicBezTo>
                  <a:pt x="57150" y="162052"/>
                  <a:pt x="25400" y="130302"/>
                  <a:pt x="25400" y="91186"/>
                </a:cubicBezTo>
                <a:lnTo>
                  <a:pt x="25400" y="911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DC746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 242"/>
          <p:cNvSpPr/>
          <p:nvPr/>
        </p:nvSpPr>
        <p:spPr>
          <a:xfrm>
            <a:off x="8799321" y="5421121"/>
            <a:ext cx="90677" cy="77977"/>
          </a:xfrm>
          <a:custGeom>
            <a:avLst/>
            <a:gdLst>
              <a:gd name="connsiteX0" fmla="*/ 22733 w 90677"/>
              <a:gd name="connsiteY0" fmla="*/ 53086 h 77977"/>
              <a:gd name="connsiteX1" fmla="*/ 58166 w 90677"/>
              <a:gd name="connsiteY1" fmla="*/ 88519 h 77977"/>
              <a:gd name="connsiteX2" fmla="*/ 93598 w 90677"/>
              <a:gd name="connsiteY2" fmla="*/ 53086 h 77977"/>
              <a:gd name="connsiteX3" fmla="*/ 58166 w 90677"/>
              <a:gd name="connsiteY3" fmla="*/ 17653 h 77977"/>
              <a:gd name="connsiteX4" fmla="*/ 22733 w 90677"/>
              <a:gd name="connsiteY4" fmla="*/ 53086 h 77977"/>
              <a:gd name="connsiteX5" fmla="*/ 22733 w 90677"/>
              <a:gd name="connsiteY5" fmla="*/ 53086 h 7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7" h="77977">
                <a:moveTo>
                  <a:pt x="22733" y="53086"/>
                </a:moveTo>
                <a:cubicBezTo>
                  <a:pt x="22733" y="72644"/>
                  <a:pt x="38608" y="88519"/>
                  <a:pt x="58166" y="88519"/>
                </a:cubicBezTo>
                <a:cubicBezTo>
                  <a:pt x="77723" y="88519"/>
                  <a:pt x="93598" y="72644"/>
                  <a:pt x="93598" y="53086"/>
                </a:cubicBezTo>
                <a:cubicBezTo>
                  <a:pt x="93598" y="33528"/>
                  <a:pt x="77723" y="17653"/>
                  <a:pt x="58166" y="17653"/>
                </a:cubicBezTo>
                <a:cubicBezTo>
                  <a:pt x="38608" y="17653"/>
                  <a:pt x="22733" y="33528"/>
                  <a:pt x="22733" y="53086"/>
                </a:cubicBezTo>
                <a:lnTo>
                  <a:pt x="22733" y="530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DC746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20" y="3550920"/>
            <a:ext cx="1051560" cy="1874520"/>
          </a:xfrm>
          <a:prstGeom prst="rect">
            <a:avLst/>
          </a:prstGeom>
        </p:spPr>
      </p:pic>
      <p:pic>
        <p:nvPicPr>
          <p:cNvPr id="245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379" y="2979420"/>
            <a:ext cx="2247900" cy="2773680"/>
          </a:xfrm>
          <a:prstGeom prst="rect">
            <a:avLst/>
          </a:prstGeom>
        </p:spPr>
      </p:pic>
      <p:sp>
        <p:nvSpPr>
          <p:cNvPr id="2" name="TextBox 245"/>
          <p:cNvSpPr txBox="1"/>
          <p:nvPr/>
        </p:nvSpPr>
        <p:spPr>
          <a:xfrm>
            <a:off x="895502" y="26162"/>
            <a:ext cx="7148462" cy="1693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1182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голеностопный</a:t>
            </a:r>
            <a:r>
              <a:rPr lang="en-US" altLang="zh-CN" sz="36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сустав</a:t>
            </a:r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36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дополнительными</a:t>
            </a:r>
            <a:r>
              <a:rPr lang="en-US" altLang="zh-CN" sz="3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фиксирующими</a:t>
            </a:r>
          </a:p>
          <a:p>
            <a:pPr marL="0" indent="2673705">
              <a:lnSpc>
                <a:spcPct val="100000"/>
              </a:lnSpc>
              <a:spcBef>
                <a:spcPts val="370"/>
              </a:spcBef>
            </a:pPr>
            <a:r>
              <a:rPr lang="en-US" altLang="zh-CN" sz="3600" spc="-10" dirty="0">
                <a:solidFill>
                  <a:srgbClr val="000000"/>
                </a:solidFill>
                <a:latin typeface="Calibri"/>
                <a:ea typeface="Calibri"/>
              </a:rPr>
              <a:t>рем</a:t>
            </a:r>
            <a:r>
              <a:rPr lang="en-US" altLang="zh-CN" sz="3600" dirty="0">
                <a:solidFill>
                  <a:srgbClr val="000000"/>
                </a:solidFill>
                <a:latin typeface="Calibri"/>
                <a:ea typeface="Calibri"/>
              </a:rPr>
              <a:t>нями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545080"/>
            <a:ext cx="8595359" cy="3017520"/>
          </a:xfrm>
          <a:prstGeom prst="rect">
            <a:avLst/>
          </a:prstGeom>
        </p:spPr>
      </p:pic>
      <p:sp>
        <p:nvSpPr>
          <p:cNvPr id="2" name="TextBox 247"/>
          <p:cNvSpPr txBox="1"/>
          <p:nvPr/>
        </p:nvSpPr>
        <p:spPr>
          <a:xfrm>
            <a:off x="1470405" y="1218565"/>
            <a:ext cx="6216402" cy="2011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spc="-15" dirty="0">
                <a:solidFill>
                  <a:srgbClr val="000000"/>
                </a:solidFill>
                <a:latin typeface="Calibri"/>
                <a:ea typeface="Calibri"/>
              </a:rPr>
              <a:t>ОРТОПЕДИЧЕСКИЕ</a:t>
            </a:r>
            <a:r>
              <a:rPr lang="en-US" altLang="zh-CN" sz="4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spc="-15" dirty="0">
                <a:solidFill>
                  <a:srgbClr val="000000"/>
                </a:solidFill>
                <a:latin typeface="Calibri"/>
                <a:ea typeface="Calibri"/>
              </a:rPr>
              <a:t>СТЕЛЬКИ</a:t>
            </a:r>
            <a:r>
              <a:rPr lang="en-US" altLang="zh-CN" sz="4000" spc="-1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</a:p>
          <a:p>
            <a:pPr>
              <a:lnSpc>
                <a:spcPts val="715"/>
              </a:lnSpc>
            </a:pPr>
            <a:endParaRPr lang="en-US" dirty="0" smtClean="0"/>
          </a:p>
          <a:p>
            <a:pPr marL="0" indent="431292">
              <a:lnSpc>
                <a:spcPct val="100000"/>
              </a:lnSpc>
            </a:pPr>
            <a:r>
              <a:rPr lang="en-US" altLang="zh-CN" sz="4000" spc="-25" dirty="0">
                <a:solidFill>
                  <a:srgbClr val="000000"/>
                </a:solidFill>
                <a:latin typeface="Calibri"/>
                <a:ea typeface="Calibri"/>
              </a:rPr>
              <a:t>ПОЛУСТЕЛЬКИ,</a:t>
            </a:r>
            <a:r>
              <a:rPr lang="en-US" altLang="zh-CN" sz="4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spc="-20" dirty="0">
                <a:solidFill>
                  <a:srgbClr val="000000"/>
                </a:solidFill>
                <a:latin typeface="Calibri"/>
                <a:ea typeface="Calibri"/>
              </a:rPr>
              <a:t>ПЕЛОТЫ,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1275588">
              <a:lnSpc>
                <a:spcPct val="100000"/>
              </a:lnSpc>
            </a:pPr>
            <a:r>
              <a:rPr lang="en-US" altLang="zh-CN" sz="4000" spc="-25" dirty="0">
                <a:solidFill>
                  <a:srgbClr val="000000"/>
                </a:solidFill>
                <a:latin typeface="Calibri"/>
                <a:ea typeface="Calibri"/>
              </a:rPr>
              <a:t>ПОДПЯТОЧН</a:t>
            </a:r>
            <a:r>
              <a:rPr lang="en-US" altLang="zh-CN" sz="4000" spc="-20" dirty="0">
                <a:solidFill>
                  <a:srgbClr val="000000"/>
                </a:solidFill>
                <a:latin typeface="Calibri"/>
                <a:ea typeface="Calibri"/>
              </a:rPr>
              <a:t>ИКИ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248"/>
          <p:cNvSpPr txBox="1"/>
          <p:nvPr/>
        </p:nvSpPr>
        <p:spPr>
          <a:xfrm>
            <a:off x="547420" y="222631"/>
            <a:ext cx="7547571" cy="3684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92556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Ортопедические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изделия</a:t>
            </a:r>
            <a:r>
              <a:rPr lang="en-US" altLang="zh-CN" sz="4400" spc="-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</a:p>
          <a:p>
            <a:pPr marL="0" indent="3306521">
              <a:lnSpc>
                <a:spcPct val="100000"/>
              </a:lnSpc>
            </a:pPr>
            <a:r>
              <a:rPr lang="en-US" altLang="zh-CN" sz="4400" spc="-1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4400" spc="-10" dirty="0">
                <a:solidFill>
                  <a:srgbClr val="000000"/>
                </a:solidFill>
                <a:latin typeface="Calibri"/>
                <a:ea typeface="Calibri"/>
              </a:rPr>
              <a:t>топы</a:t>
            </a:r>
          </a:p>
          <a:p>
            <a:pPr>
              <a:lnSpc>
                <a:spcPts val="68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стельки</a:t>
            </a:r>
          </a:p>
          <a:p>
            <a:pPr>
              <a:lnSpc>
                <a:spcPts val="7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6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полустельки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6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вкладыши</a:t>
            </a:r>
            <a:r>
              <a:rPr lang="en-US" altLang="zh-CN" sz="3200" spc="1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пелоты</a:t>
            </a:r>
          </a:p>
          <a:p>
            <a:pPr>
              <a:lnSpc>
                <a:spcPts val="8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200" spc="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подпяточники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" y="3474720"/>
            <a:ext cx="4152900" cy="2727960"/>
          </a:xfrm>
          <a:prstGeom prst="rect">
            <a:avLst/>
          </a:prstGeom>
        </p:spPr>
      </p:pic>
      <p:pic>
        <p:nvPicPr>
          <p:cNvPr id="251" name="Picture 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60" y="3611879"/>
            <a:ext cx="4297679" cy="2590800"/>
          </a:xfrm>
          <a:prstGeom prst="rect">
            <a:avLst/>
          </a:prstGeom>
        </p:spPr>
      </p:pic>
      <p:sp>
        <p:nvSpPr>
          <p:cNvPr id="2" name="TextBox 251"/>
          <p:cNvSpPr txBox="1"/>
          <p:nvPr/>
        </p:nvSpPr>
        <p:spPr>
          <a:xfrm>
            <a:off x="1064666" y="1152580"/>
            <a:ext cx="7356583" cy="9751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65022" indent="-765022" hangingPunct="0">
              <a:lnSpc>
                <a:spcPct val="99583"/>
              </a:lnSpc>
            </a:pPr>
            <a:r>
              <a:rPr lang="en-US" altLang="zh-CN" sz="3200" spc="-104" dirty="0">
                <a:solidFill>
                  <a:srgbClr val="BF0000"/>
                </a:solidFill>
                <a:latin typeface="Times New Roman"/>
                <a:ea typeface="Times New Roman"/>
              </a:rPr>
              <a:t>КОРРИГИРУЮЩИЕ</a:t>
            </a:r>
            <a:r>
              <a:rPr lang="en-US" altLang="zh-CN" sz="3200" spc="-30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-104" dirty="0">
                <a:solidFill>
                  <a:srgbClr val="BF0000"/>
                </a:solidFill>
                <a:latin typeface="Times New Roman"/>
                <a:ea typeface="Times New Roman"/>
              </a:rPr>
              <a:t>ПРИСПОСОБЛЕНИЯ</a:t>
            </a:r>
            <a:r>
              <a:rPr lang="en-US" altLang="zh-CN" sz="320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-100" dirty="0">
                <a:solidFill>
                  <a:srgbClr val="BF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3200" spc="-3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-94" dirty="0">
                <a:solidFill>
                  <a:srgbClr val="BF0000"/>
                </a:solidFill>
                <a:latin typeface="Times New Roman"/>
                <a:ea typeface="Times New Roman"/>
              </a:rPr>
              <a:t>ОРТОПЕДИЧЕСКИЕ</a:t>
            </a:r>
            <a:r>
              <a:rPr lang="en-US" altLang="zh-CN" sz="3200" spc="-3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-90" dirty="0">
                <a:solidFill>
                  <a:srgbClr val="BF0000"/>
                </a:solidFill>
                <a:latin typeface="Times New Roman"/>
                <a:ea typeface="Times New Roman"/>
              </a:rPr>
              <a:t>СТЕЛЬКИ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reeform 252"/>
          <p:cNvSpPr/>
          <p:nvPr/>
        </p:nvSpPr>
        <p:spPr>
          <a:xfrm>
            <a:off x="2978150" y="2127250"/>
            <a:ext cx="3295650" cy="4210050"/>
          </a:xfrm>
          <a:custGeom>
            <a:avLst/>
            <a:gdLst>
              <a:gd name="connsiteX0" fmla="*/ 8889 w 3295650"/>
              <a:gd name="connsiteY0" fmla="*/ 4221734 h 4210050"/>
              <a:gd name="connsiteX1" fmla="*/ 3296157 w 3295650"/>
              <a:gd name="connsiteY1" fmla="*/ 4221734 h 4210050"/>
              <a:gd name="connsiteX2" fmla="*/ 3296157 w 3295650"/>
              <a:gd name="connsiteY2" fmla="*/ 6350 h 4210050"/>
              <a:gd name="connsiteX3" fmla="*/ 8889 w 3295650"/>
              <a:gd name="connsiteY3" fmla="*/ 6350 h 4210050"/>
              <a:gd name="connsiteX4" fmla="*/ 8889 w 3295650"/>
              <a:gd name="connsiteY4" fmla="*/ 4221734 h 42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10050">
                <a:moveTo>
                  <a:pt x="8889" y="4221734"/>
                </a:moveTo>
                <a:lnTo>
                  <a:pt x="3296157" y="4221734"/>
                </a:lnTo>
                <a:lnTo>
                  <a:pt x="3296157" y="6350"/>
                </a:lnTo>
                <a:lnTo>
                  <a:pt x="8889" y="6350"/>
                </a:lnTo>
                <a:lnTo>
                  <a:pt x="8889" y="422173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0" y="2407920"/>
            <a:ext cx="2766060" cy="2766060"/>
          </a:xfrm>
          <a:prstGeom prst="rect">
            <a:avLst/>
          </a:prstGeom>
        </p:spPr>
      </p:pic>
      <p:sp>
        <p:nvSpPr>
          <p:cNvPr id="2" name="TextBox 254"/>
          <p:cNvSpPr txBox="1"/>
          <p:nvPr/>
        </p:nvSpPr>
        <p:spPr>
          <a:xfrm>
            <a:off x="1334388" y="919046"/>
            <a:ext cx="7518535" cy="52822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spc="-114" dirty="0">
                <a:solidFill>
                  <a:srgbClr val="BF0000"/>
                </a:solidFill>
                <a:latin typeface="Times New Roman"/>
                <a:ea typeface="Times New Roman"/>
              </a:rPr>
              <a:t>ЭЛАСТИЧНАЯ</a:t>
            </a:r>
            <a:r>
              <a:rPr lang="en-US" altLang="zh-CN" sz="2900" spc="-4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120" dirty="0">
                <a:solidFill>
                  <a:srgbClr val="BF0000"/>
                </a:solidFill>
                <a:latin typeface="Times New Roman"/>
                <a:ea typeface="Times New Roman"/>
              </a:rPr>
              <a:t>СТЯЖКА</a:t>
            </a:r>
            <a:r>
              <a:rPr lang="en-US" altLang="zh-CN" sz="2900" spc="-4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110" dirty="0">
                <a:solidFill>
                  <a:srgbClr val="BF0000"/>
                </a:solidFill>
                <a:latin typeface="Times New Roman"/>
                <a:ea typeface="Times New Roman"/>
              </a:rPr>
              <a:t>ПЕРЕДНЕГО</a:t>
            </a:r>
            <a:r>
              <a:rPr lang="en-US" altLang="zh-CN" sz="2900" spc="-5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114" dirty="0">
                <a:solidFill>
                  <a:srgbClr val="BF0000"/>
                </a:solidFill>
                <a:latin typeface="Times New Roman"/>
                <a:ea typeface="Times New Roman"/>
              </a:rPr>
              <a:t>ОТДЕЛА</a:t>
            </a:r>
          </a:p>
          <a:p>
            <a:pPr marL="0" indent="2496692">
              <a:lnSpc>
                <a:spcPct val="100416"/>
              </a:lnSpc>
            </a:pPr>
            <a:r>
              <a:rPr lang="en-US" altLang="zh-CN" sz="2900" spc="-189" dirty="0">
                <a:solidFill>
                  <a:srgbClr val="BF0000"/>
                </a:solidFill>
                <a:latin typeface="Times New Roman"/>
                <a:ea typeface="Times New Roman"/>
              </a:rPr>
              <a:t>СТОПЫ</a:t>
            </a:r>
            <a:r>
              <a:rPr lang="en-US" altLang="zh-CN" sz="2900" spc="17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169" dirty="0">
                <a:solidFill>
                  <a:srgbClr val="0000FE"/>
                </a:solidFill>
                <a:latin typeface="Times New Roman"/>
                <a:ea typeface="Times New Roman"/>
              </a:rPr>
              <a:t>VESTA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0"/>
              </a:lnSpc>
            </a:pPr>
            <a:endParaRPr lang="en-US" dirty="0" smtClean="0"/>
          </a:p>
          <a:p>
            <a:pPr marL="3399789" indent="-1029080" hangingPunct="0">
              <a:lnSpc>
                <a:spcPct val="100000"/>
              </a:lnSpc>
            </a:pPr>
            <a:r>
              <a:rPr lang="en-US" altLang="zh-CN" sz="1800" spc="80" dirty="0">
                <a:solidFill>
                  <a:srgbClr val="BF0000"/>
                </a:solidFill>
                <a:latin typeface="Times New Roman"/>
                <a:ea typeface="Times New Roman"/>
              </a:rPr>
              <a:t>Размеры:</a:t>
            </a:r>
            <a:r>
              <a:rPr lang="en-US" altLang="zh-CN" sz="1800" spc="4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000000"/>
                </a:solidFill>
                <a:latin typeface="Times New Roman"/>
                <a:ea typeface="Times New Roman"/>
              </a:rPr>
              <a:t>16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,5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000000"/>
                </a:solidFill>
                <a:latin typeface="Times New Roman"/>
                <a:ea typeface="Times New Roman"/>
              </a:rPr>
              <a:t>см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en-US" altLang="zh-CN" sz="18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18</a:t>
            </a:r>
            <a:r>
              <a:rPr lang="en-US" altLang="zh-CN" sz="1800" spc="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см</a:t>
            </a:r>
          </a:p>
          <a:p>
            <a:pPr marL="0" indent="3466845">
              <a:lnSpc>
                <a:spcPct val="100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18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19</a:t>
            </a:r>
            <a:r>
              <a:rPr lang="en-US" altLang="zh-CN" sz="18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см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3333750" y="2127250"/>
            <a:ext cx="3295650" cy="4210050"/>
          </a:xfrm>
          <a:custGeom>
            <a:avLst/>
            <a:gdLst>
              <a:gd name="connsiteX0" fmla="*/ 14478 w 3295650"/>
              <a:gd name="connsiteY0" fmla="*/ 4221734 h 4210050"/>
              <a:gd name="connsiteX1" fmla="*/ 3300221 w 3295650"/>
              <a:gd name="connsiteY1" fmla="*/ 4221734 h 4210050"/>
              <a:gd name="connsiteX2" fmla="*/ 3300221 w 3295650"/>
              <a:gd name="connsiteY2" fmla="*/ 6350 h 4210050"/>
              <a:gd name="connsiteX3" fmla="*/ 14478 w 3295650"/>
              <a:gd name="connsiteY3" fmla="*/ 6350 h 4210050"/>
              <a:gd name="connsiteX4" fmla="*/ 14478 w 3295650"/>
              <a:gd name="connsiteY4" fmla="*/ 4221734 h 42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10050">
                <a:moveTo>
                  <a:pt x="14478" y="4221734"/>
                </a:moveTo>
                <a:lnTo>
                  <a:pt x="3300221" y="4221734"/>
                </a:lnTo>
                <a:lnTo>
                  <a:pt x="3300221" y="6350"/>
                </a:lnTo>
                <a:lnTo>
                  <a:pt x="14478" y="6350"/>
                </a:lnTo>
                <a:lnTo>
                  <a:pt x="14478" y="422173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7" name="Picture 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79" y="2331720"/>
            <a:ext cx="2766060" cy="2766060"/>
          </a:xfrm>
          <a:prstGeom prst="rect">
            <a:avLst/>
          </a:prstGeom>
        </p:spPr>
      </p:pic>
      <p:sp>
        <p:nvSpPr>
          <p:cNvPr id="2" name="TextBox 257"/>
          <p:cNvSpPr txBox="1"/>
          <p:nvPr/>
        </p:nvSpPr>
        <p:spPr>
          <a:xfrm>
            <a:off x="1992757" y="919046"/>
            <a:ext cx="6201142" cy="5077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spc="-80" dirty="0">
                <a:solidFill>
                  <a:srgbClr val="BF0000"/>
                </a:solidFill>
                <a:latin typeface="Times New Roman"/>
                <a:ea typeface="Times New Roman"/>
              </a:rPr>
              <a:t>ПЕЛОТ</a:t>
            </a:r>
            <a:r>
              <a:rPr lang="en-US" altLang="zh-CN" sz="2900" spc="-3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80" dirty="0">
                <a:solidFill>
                  <a:srgbClr val="BF0000"/>
                </a:solidFill>
                <a:latin typeface="Times New Roman"/>
                <a:ea typeface="Times New Roman"/>
              </a:rPr>
              <a:t>ПЕРЕДНЕГО</a:t>
            </a:r>
            <a:r>
              <a:rPr lang="en-US" altLang="zh-CN" sz="2900" spc="-3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80" dirty="0">
                <a:solidFill>
                  <a:srgbClr val="BF0000"/>
                </a:solidFill>
                <a:latin typeface="Times New Roman"/>
                <a:ea typeface="Times New Roman"/>
              </a:rPr>
              <a:t>ОТДЕЛА</a:t>
            </a:r>
            <a:r>
              <a:rPr lang="en-US" altLang="zh-CN" sz="2900" spc="-3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85" dirty="0">
                <a:solidFill>
                  <a:srgbClr val="BF0000"/>
                </a:solidFill>
                <a:latin typeface="Times New Roman"/>
                <a:ea typeface="Times New Roman"/>
              </a:rPr>
              <a:t>СТОПЫ</a:t>
            </a:r>
          </a:p>
          <a:p>
            <a:pPr marL="0" indent="2319908">
              <a:lnSpc>
                <a:spcPct val="100416"/>
              </a:lnSpc>
            </a:pPr>
            <a:r>
              <a:rPr lang="en-US" altLang="zh-CN" sz="2900" spc="-189" dirty="0">
                <a:solidFill>
                  <a:srgbClr val="0000FE"/>
                </a:solidFill>
                <a:latin typeface="Times New Roman"/>
                <a:ea typeface="Times New Roman"/>
              </a:rPr>
              <a:t>FORM</a:t>
            </a:r>
            <a:r>
              <a:rPr lang="en-US" altLang="zh-CN" sz="2900" spc="-185" dirty="0">
                <a:solidFill>
                  <a:srgbClr val="0000FE"/>
                </a:solidFill>
                <a:latin typeface="Times New Roman"/>
                <a:ea typeface="Times New Roman"/>
              </a:rPr>
              <a:t>AN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5"/>
              </a:lnSpc>
            </a:pPr>
            <a:endParaRPr lang="en-US" dirty="0" smtClean="0"/>
          </a:p>
          <a:p>
            <a:pPr marL="2787777" indent="-1071372" hangingPunct="0">
              <a:lnSpc>
                <a:spcPct val="100000"/>
              </a:lnSpc>
            </a:pPr>
            <a:r>
              <a:rPr lang="en-US" altLang="zh-CN" sz="1800" spc="69" dirty="0">
                <a:solidFill>
                  <a:srgbClr val="BF0000"/>
                </a:solidFill>
                <a:latin typeface="Times New Roman"/>
                <a:ea typeface="Times New Roman"/>
              </a:rPr>
              <a:t>Размеры:</a:t>
            </a:r>
            <a:r>
              <a:rPr lang="en-US" altLang="zh-CN" sz="1800" spc="3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BF0000"/>
                </a:solidFill>
                <a:latin typeface="Times New Roman"/>
                <a:ea typeface="Times New Roman"/>
              </a:rPr>
              <a:t>М</a:t>
            </a:r>
            <a:r>
              <a:rPr lang="en-US" altLang="zh-CN" sz="1800" spc="4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lang="en-US" altLang="zh-CN" sz="18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000000"/>
                </a:solidFill>
                <a:latin typeface="Times New Roman"/>
                <a:ea typeface="Times New Roman"/>
              </a:rPr>
              <a:t>см</a:t>
            </a:r>
            <a:r>
              <a:rPr lang="en-US" altLang="zh-CN" sz="18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ea typeface="Times New Roman"/>
              </a:rPr>
              <a:t>женская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55" dirty="0">
                <a:solidFill>
                  <a:srgbClr val="BF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1800" spc="2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5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50" dirty="0">
                <a:solidFill>
                  <a:srgbClr val="000000"/>
                </a:solidFill>
                <a:latin typeface="Times New Roman"/>
                <a:ea typeface="Times New Roman"/>
              </a:rPr>
              <a:t>см</a:t>
            </a:r>
            <a:r>
              <a:rPr lang="en-US" altLang="zh-CN" sz="18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50" dirty="0">
                <a:solidFill>
                  <a:srgbClr val="000000"/>
                </a:solidFill>
                <a:latin typeface="Times New Roman"/>
                <a:ea typeface="Times New Roman"/>
              </a:rPr>
              <a:t>мужская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Freeform 258"/>
          <p:cNvSpPr/>
          <p:nvPr/>
        </p:nvSpPr>
        <p:spPr>
          <a:xfrm>
            <a:off x="2978150" y="1974850"/>
            <a:ext cx="3295650" cy="4222750"/>
          </a:xfrm>
          <a:custGeom>
            <a:avLst/>
            <a:gdLst>
              <a:gd name="connsiteX0" fmla="*/ 8889 w 3295650"/>
              <a:gd name="connsiteY0" fmla="*/ 4229354 h 4222750"/>
              <a:gd name="connsiteX1" fmla="*/ 3296157 w 3295650"/>
              <a:gd name="connsiteY1" fmla="*/ 4229354 h 4222750"/>
              <a:gd name="connsiteX2" fmla="*/ 3296157 w 3295650"/>
              <a:gd name="connsiteY2" fmla="*/ 13969 h 4222750"/>
              <a:gd name="connsiteX3" fmla="*/ 8889 w 3295650"/>
              <a:gd name="connsiteY3" fmla="*/ 13969 h 4222750"/>
              <a:gd name="connsiteX4" fmla="*/ 8889 w 3295650"/>
              <a:gd name="connsiteY4" fmla="*/ 4229354 h 42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22750">
                <a:moveTo>
                  <a:pt x="8889" y="4229354"/>
                </a:moveTo>
                <a:lnTo>
                  <a:pt x="3296157" y="4229354"/>
                </a:lnTo>
                <a:lnTo>
                  <a:pt x="3296157" y="13969"/>
                </a:lnTo>
                <a:lnTo>
                  <a:pt x="8889" y="13969"/>
                </a:lnTo>
                <a:lnTo>
                  <a:pt x="8889" y="422935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0" y="2049780"/>
            <a:ext cx="2766060" cy="2766060"/>
          </a:xfrm>
          <a:prstGeom prst="rect">
            <a:avLst/>
          </a:prstGeom>
        </p:spPr>
      </p:pic>
      <p:sp>
        <p:nvSpPr>
          <p:cNvPr id="2" name="TextBox 260"/>
          <p:cNvSpPr txBox="1"/>
          <p:nvPr/>
        </p:nvSpPr>
        <p:spPr>
          <a:xfrm>
            <a:off x="2047620" y="847798"/>
            <a:ext cx="6093462" cy="4921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spc="-94" dirty="0">
                <a:solidFill>
                  <a:srgbClr val="BF0000"/>
                </a:solidFill>
                <a:latin typeface="Times New Roman"/>
                <a:ea typeface="Times New Roman"/>
              </a:rPr>
              <a:t>НОЧНОЙ</a:t>
            </a:r>
            <a:r>
              <a:rPr lang="en-US" altLang="zh-CN" sz="2900" spc="-3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94" dirty="0">
                <a:solidFill>
                  <a:srgbClr val="BF0000"/>
                </a:solidFill>
                <a:latin typeface="Times New Roman"/>
                <a:ea typeface="Times New Roman"/>
              </a:rPr>
              <a:t>ОТВОДЯЩИЙ</a:t>
            </a:r>
            <a:r>
              <a:rPr lang="en-US" altLang="zh-CN" sz="2900" spc="-3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94" dirty="0">
                <a:solidFill>
                  <a:srgbClr val="BF0000"/>
                </a:solidFill>
                <a:latin typeface="Times New Roman"/>
                <a:ea typeface="Times New Roman"/>
              </a:rPr>
              <a:t>БАНДАЖ</a:t>
            </a:r>
            <a:r>
              <a:rPr lang="en-US" altLang="zh-CN" sz="2900" spc="-4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100" dirty="0">
                <a:solidFill>
                  <a:srgbClr val="BF0000"/>
                </a:solidFill>
                <a:latin typeface="Times New Roman"/>
                <a:ea typeface="Times New Roman"/>
              </a:rPr>
              <a:t>НА</a:t>
            </a:r>
          </a:p>
          <a:p>
            <a:pPr marL="0" indent="917829">
              <a:lnSpc>
                <a:spcPct val="100416"/>
              </a:lnSpc>
            </a:pPr>
            <a:r>
              <a:rPr lang="en-US" altLang="zh-CN" sz="2900" spc="-85" dirty="0">
                <a:solidFill>
                  <a:srgbClr val="BF0000"/>
                </a:solidFill>
                <a:latin typeface="Times New Roman"/>
                <a:ea typeface="Times New Roman"/>
              </a:rPr>
              <a:t>БОЛЬШОЙ</a:t>
            </a:r>
            <a:r>
              <a:rPr lang="en-US" altLang="zh-CN" sz="2900" spc="-3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80" dirty="0">
                <a:solidFill>
                  <a:srgbClr val="BF0000"/>
                </a:solidFill>
                <a:latin typeface="Times New Roman"/>
                <a:ea typeface="Times New Roman"/>
              </a:rPr>
              <a:t>ПАЛЕЦ</a:t>
            </a:r>
            <a:r>
              <a:rPr lang="en-US" altLang="zh-CN" sz="2900" spc="-3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80" dirty="0">
                <a:solidFill>
                  <a:srgbClr val="0000FE"/>
                </a:solidFill>
                <a:latin typeface="Times New Roman"/>
                <a:ea typeface="Times New Roman"/>
              </a:rPr>
              <a:t>DANS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2229357" indent="-999744" hangingPunct="0">
              <a:lnSpc>
                <a:spcPct val="100000"/>
              </a:lnSpc>
            </a:pPr>
            <a:r>
              <a:rPr lang="en-US" altLang="zh-CN" sz="1800" spc="85" dirty="0">
                <a:solidFill>
                  <a:srgbClr val="BF0000"/>
                </a:solidFill>
                <a:latin typeface="Times New Roman"/>
                <a:ea typeface="Times New Roman"/>
              </a:rPr>
              <a:t>Размеры:</a:t>
            </a:r>
            <a:r>
              <a:rPr lang="en-US" altLang="zh-CN" sz="1800" spc="4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000000"/>
                </a:solidFill>
                <a:latin typeface="Times New Roman"/>
                <a:ea typeface="Times New Roman"/>
              </a:rPr>
              <a:t>34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89" dirty="0">
                <a:solidFill>
                  <a:srgbClr val="000000"/>
                </a:solidFill>
                <a:latin typeface="Times New Roman"/>
                <a:ea typeface="Times New Roman"/>
              </a:rPr>
              <a:t>36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104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ea typeface="Times New Roman"/>
              </a:rPr>
              <a:t>37</a:t>
            </a:r>
            <a:r>
              <a:rPr lang="en-US" altLang="zh-CN" sz="1800" spc="3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ea typeface="Times New Roman"/>
              </a:rPr>
              <a:t>40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</a:p>
          <a:p>
            <a:pPr marL="0" indent="2300986">
              <a:lnSpc>
                <a:spcPct val="100416"/>
              </a:lnSpc>
            </a:pPr>
            <a:r>
              <a:rPr lang="en-US" altLang="zh-CN" sz="1800" spc="75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41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46</a:t>
            </a:r>
            <a:r>
              <a:rPr lang="en-US" altLang="zh-CN" sz="18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Freeform 261"/>
          <p:cNvSpPr/>
          <p:nvPr/>
        </p:nvSpPr>
        <p:spPr>
          <a:xfrm>
            <a:off x="3117850" y="2051050"/>
            <a:ext cx="3295650" cy="4222750"/>
          </a:xfrm>
          <a:custGeom>
            <a:avLst/>
            <a:gdLst>
              <a:gd name="connsiteX0" fmla="*/ 13970 w 3295650"/>
              <a:gd name="connsiteY0" fmla="*/ 4224782 h 4222750"/>
              <a:gd name="connsiteX1" fmla="*/ 3299714 w 3295650"/>
              <a:gd name="connsiteY1" fmla="*/ 4224782 h 4222750"/>
              <a:gd name="connsiteX2" fmla="*/ 3299714 w 3295650"/>
              <a:gd name="connsiteY2" fmla="*/ 9398 h 4222750"/>
              <a:gd name="connsiteX3" fmla="*/ 13970 w 3295650"/>
              <a:gd name="connsiteY3" fmla="*/ 9398 h 4222750"/>
              <a:gd name="connsiteX4" fmla="*/ 13970 w 3295650"/>
              <a:gd name="connsiteY4" fmla="*/ 4224782 h 42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22750">
                <a:moveTo>
                  <a:pt x="13970" y="4224782"/>
                </a:moveTo>
                <a:lnTo>
                  <a:pt x="3299714" y="4224782"/>
                </a:lnTo>
                <a:lnTo>
                  <a:pt x="3299714" y="9398"/>
                </a:lnTo>
                <a:lnTo>
                  <a:pt x="13970" y="9398"/>
                </a:lnTo>
                <a:lnTo>
                  <a:pt x="13970" y="422478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3" name="Picture 2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2194560"/>
            <a:ext cx="2766060" cy="2758440"/>
          </a:xfrm>
          <a:prstGeom prst="rect">
            <a:avLst/>
          </a:prstGeom>
        </p:spPr>
      </p:pic>
      <p:sp>
        <p:nvSpPr>
          <p:cNvPr id="2" name="TextBox 263"/>
          <p:cNvSpPr txBox="1"/>
          <p:nvPr/>
        </p:nvSpPr>
        <p:spPr>
          <a:xfrm>
            <a:off x="2653029" y="847798"/>
            <a:ext cx="4881801" cy="4728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spc="-119" dirty="0">
                <a:solidFill>
                  <a:srgbClr val="BF0000"/>
                </a:solidFill>
                <a:latin typeface="Times New Roman"/>
                <a:ea typeface="Times New Roman"/>
              </a:rPr>
              <a:t>ГЕЛЕВЫЙ</a:t>
            </a:r>
            <a:r>
              <a:rPr lang="en-US" altLang="zh-CN" sz="2900" spc="1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110" dirty="0">
                <a:solidFill>
                  <a:srgbClr val="BF0000"/>
                </a:solidFill>
                <a:latin typeface="Times New Roman"/>
                <a:ea typeface="Times New Roman"/>
              </a:rPr>
              <a:t>БУРСОПРОТЕКТОР</a:t>
            </a:r>
          </a:p>
          <a:p>
            <a:pPr marL="0" indent="1435608">
              <a:lnSpc>
                <a:spcPct val="100416"/>
              </a:lnSpc>
            </a:pPr>
            <a:r>
              <a:rPr lang="en-US" altLang="zh-CN" sz="2900" spc="-150" dirty="0">
                <a:solidFill>
                  <a:srgbClr val="0000FE"/>
                </a:solidFill>
                <a:latin typeface="Times New Roman"/>
                <a:ea typeface="Times New Roman"/>
              </a:rPr>
              <a:t>ALTIS</a:t>
            </a:r>
            <a:r>
              <a:rPr lang="en-US" altLang="zh-CN" sz="2900" spc="170" dirty="0">
                <a:solidFill>
                  <a:srgbClr val="0000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164" dirty="0">
                <a:solidFill>
                  <a:srgbClr val="0000FE"/>
                </a:solidFill>
                <a:latin typeface="Times New Roman"/>
                <a:ea typeface="Times New Roman"/>
              </a:rPr>
              <a:t>PLUS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89"/>
              </a:lnSpc>
            </a:pPr>
            <a:endParaRPr lang="en-US" dirty="0" smtClean="0"/>
          </a:p>
          <a:p>
            <a:pPr marL="0" indent="839978">
              <a:lnSpc>
                <a:spcPct val="100416"/>
              </a:lnSpc>
            </a:pPr>
            <a:r>
              <a:rPr lang="en-US" altLang="zh-CN" sz="1800" spc="69" dirty="0">
                <a:solidFill>
                  <a:srgbClr val="BF0000"/>
                </a:solidFill>
                <a:latin typeface="Times New Roman"/>
                <a:ea typeface="Times New Roman"/>
              </a:rPr>
              <a:t>Размер:</a:t>
            </a:r>
            <a:r>
              <a:rPr lang="en-US" altLang="zh-CN" sz="1800" spc="16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000000"/>
                </a:solidFill>
                <a:latin typeface="Times New Roman"/>
                <a:ea typeface="Times New Roman"/>
              </a:rPr>
              <a:t>универсальный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Freeform 264"/>
          <p:cNvSpPr/>
          <p:nvPr/>
        </p:nvSpPr>
        <p:spPr>
          <a:xfrm>
            <a:off x="2762250" y="1898650"/>
            <a:ext cx="3295650" cy="4222750"/>
          </a:xfrm>
          <a:custGeom>
            <a:avLst/>
            <a:gdLst>
              <a:gd name="connsiteX0" fmla="*/ 9905 w 3295650"/>
              <a:gd name="connsiteY0" fmla="*/ 4232402 h 4222750"/>
              <a:gd name="connsiteX1" fmla="*/ 3295650 w 3295650"/>
              <a:gd name="connsiteY1" fmla="*/ 4232402 h 4222750"/>
              <a:gd name="connsiteX2" fmla="*/ 3295650 w 3295650"/>
              <a:gd name="connsiteY2" fmla="*/ 17018 h 4222750"/>
              <a:gd name="connsiteX3" fmla="*/ 9905 w 3295650"/>
              <a:gd name="connsiteY3" fmla="*/ 17018 h 4222750"/>
              <a:gd name="connsiteX4" fmla="*/ 9905 w 3295650"/>
              <a:gd name="connsiteY4" fmla="*/ 4232402 h 42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22750">
                <a:moveTo>
                  <a:pt x="9905" y="4232402"/>
                </a:moveTo>
                <a:lnTo>
                  <a:pt x="3295650" y="4232402"/>
                </a:lnTo>
                <a:lnTo>
                  <a:pt x="3295650" y="17018"/>
                </a:lnTo>
                <a:lnTo>
                  <a:pt x="9905" y="17018"/>
                </a:lnTo>
                <a:lnTo>
                  <a:pt x="9905" y="423240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1973580"/>
            <a:ext cx="2766060" cy="2766060"/>
          </a:xfrm>
          <a:prstGeom prst="rect">
            <a:avLst/>
          </a:prstGeom>
        </p:spPr>
      </p:pic>
      <p:sp>
        <p:nvSpPr>
          <p:cNvPr id="2" name="TextBox 266"/>
          <p:cNvSpPr txBox="1"/>
          <p:nvPr/>
        </p:nvSpPr>
        <p:spPr>
          <a:xfrm>
            <a:off x="2906014" y="919046"/>
            <a:ext cx="4373497" cy="5066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spc="-114" dirty="0">
                <a:solidFill>
                  <a:srgbClr val="BF0000"/>
                </a:solidFill>
                <a:latin typeface="Times New Roman"/>
                <a:ea typeface="Times New Roman"/>
              </a:rPr>
              <a:t>СТЕЛЬКИ</a:t>
            </a:r>
            <a:r>
              <a:rPr lang="en-US" altLang="zh-CN" sz="2900" spc="15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129" dirty="0">
                <a:solidFill>
                  <a:srgbClr val="BF0000"/>
                </a:solidFill>
                <a:latin typeface="Times New Roman"/>
                <a:ea typeface="Times New Roman"/>
              </a:rPr>
              <a:t>СИЛИКОНОВЫЕ</a:t>
            </a:r>
          </a:p>
          <a:p>
            <a:pPr marL="0" indent="1693417">
              <a:lnSpc>
                <a:spcPct val="100416"/>
              </a:lnSpc>
            </a:pPr>
            <a:r>
              <a:rPr lang="en-US" altLang="zh-CN" sz="2900" spc="-244" dirty="0">
                <a:solidFill>
                  <a:srgbClr val="0000FE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2900" spc="-234" dirty="0">
                <a:solidFill>
                  <a:srgbClr val="0000FE"/>
                </a:solidFill>
                <a:latin typeface="Times New Roman"/>
                <a:ea typeface="Times New Roman"/>
              </a:rPr>
              <a:t>DA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1010665" indent="-999997" hangingPunct="0">
              <a:lnSpc>
                <a:spcPct val="99583"/>
              </a:lnSpc>
            </a:pPr>
            <a:r>
              <a:rPr lang="en-US" altLang="zh-CN" sz="1800" spc="85" dirty="0">
                <a:solidFill>
                  <a:srgbClr val="BF0000"/>
                </a:solidFill>
                <a:latin typeface="Times New Roman"/>
                <a:ea typeface="Times New Roman"/>
              </a:rPr>
              <a:t>Размеры:</a:t>
            </a:r>
            <a:r>
              <a:rPr lang="en-US" altLang="zh-CN" sz="1800" spc="4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000000"/>
                </a:solidFill>
                <a:latin typeface="Times New Roman"/>
                <a:ea typeface="Times New Roman"/>
              </a:rPr>
              <a:t>35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89" dirty="0">
                <a:solidFill>
                  <a:srgbClr val="000000"/>
                </a:solidFill>
                <a:latin typeface="Times New Roman"/>
                <a:ea typeface="Times New Roman"/>
              </a:rPr>
              <a:t>36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104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ea typeface="Times New Roman"/>
              </a:rPr>
              <a:t>37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ea typeface="Times New Roman"/>
              </a:rPr>
              <a:t>39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</a:p>
          <a:p>
            <a:pPr marL="0" indent="1082294">
              <a:lnSpc>
                <a:spcPct val="100416"/>
              </a:lnSpc>
            </a:pPr>
            <a:r>
              <a:rPr lang="en-US" altLang="zh-CN" sz="1800" spc="75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40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42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629716" y="148640"/>
            <a:ext cx="7874913" cy="5229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8386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28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особенностей</a:t>
            </a:r>
          </a:p>
          <a:p>
            <a:pPr marL="0" indent="3117799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устройс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тва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неэластичные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(мягкие,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изготовлены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малорастяжимых</a:t>
            </a:r>
          </a:p>
          <a:p>
            <a:pPr marL="0" indent="343204">
              <a:lnSpc>
                <a:spcPct val="100000"/>
              </a:lnSpc>
              <a:spcBef>
                <a:spcPts val="185"/>
              </a:spcBef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материалов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);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жесткие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(фиксируют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прежде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всего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костные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структуры);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343204" indent="-343204" hangingPunct="0">
              <a:lnSpc>
                <a:spcPct val="1041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шарнирные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(ортезы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жесткой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эластичной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основе,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имеющие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дозированное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воздействие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суставы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околосуставные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зоны);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упругие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(воздействуют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хрящевые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фиброзные</a:t>
            </a:r>
          </a:p>
          <a:p>
            <a:pPr marL="0" indent="343204">
              <a:lnSpc>
                <a:spcPct val="100000"/>
              </a:lnSpc>
              <a:spcBef>
                <a:spcPts val="18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структуры,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мышцы);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эластичные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(для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соединительных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эпидермиса).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reeform 267"/>
          <p:cNvSpPr/>
          <p:nvPr/>
        </p:nvSpPr>
        <p:spPr>
          <a:xfrm>
            <a:off x="3041650" y="2127250"/>
            <a:ext cx="3295650" cy="4210050"/>
          </a:xfrm>
          <a:custGeom>
            <a:avLst/>
            <a:gdLst>
              <a:gd name="connsiteX0" fmla="*/ 17017 w 3295650"/>
              <a:gd name="connsiteY0" fmla="*/ 4221734 h 4210050"/>
              <a:gd name="connsiteX1" fmla="*/ 3304285 w 3295650"/>
              <a:gd name="connsiteY1" fmla="*/ 4221734 h 4210050"/>
              <a:gd name="connsiteX2" fmla="*/ 3304285 w 3295650"/>
              <a:gd name="connsiteY2" fmla="*/ 6350 h 4210050"/>
              <a:gd name="connsiteX3" fmla="*/ 17017 w 3295650"/>
              <a:gd name="connsiteY3" fmla="*/ 6350 h 4210050"/>
              <a:gd name="connsiteX4" fmla="*/ 17017 w 3295650"/>
              <a:gd name="connsiteY4" fmla="*/ 4221734 h 42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10050">
                <a:moveTo>
                  <a:pt x="17017" y="4221734"/>
                </a:moveTo>
                <a:lnTo>
                  <a:pt x="3304285" y="4221734"/>
                </a:lnTo>
                <a:lnTo>
                  <a:pt x="3304285" y="6350"/>
                </a:lnTo>
                <a:lnTo>
                  <a:pt x="17017" y="6350"/>
                </a:lnTo>
                <a:lnTo>
                  <a:pt x="17017" y="422173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9" name="Picture 2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60" y="2331720"/>
            <a:ext cx="2758440" cy="2766060"/>
          </a:xfrm>
          <a:prstGeom prst="rect">
            <a:avLst/>
          </a:prstGeom>
        </p:spPr>
      </p:pic>
      <p:sp>
        <p:nvSpPr>
          <p:cNvPr id="2" name="TextBox 269"/>
          <p:cNvSpPr txBox="1"/>
          <p:nvPr/>
        </p:nvSpPr>
        <p:spPr>
          <a:xfrm>
            <a:off x="2238120" y="919046"/>
            <a:ext cx="5713745" cy="5066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spc="-114" dirty="0">
                <a:solidFill>
                  <a:srgbClr val="BF0000"/>
                </a:solidFill>
                <a:latin typeface="Times New Roman"/>
                <a:ea typeface="Times New Roman"/>
              </a:rPr>
              <a:t>ПОДПЯТОЧНИКИ</a:t>
            </a:r>
            <a:r>
              <a:rPr lang="en-US" altLang="zh-CN" sz="2900" spc="15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spc="-120" dirty="0">
                <a:solidFill>
                  <a:srgbClr val="BF0000"/>
                </a:solidFill>
                <a:latin typeface="Times New Roman"/>
                <a:ea typeface="Times New Roman"/>
              </a:rPr>
              <a:t>СИЛИКОНОВЫЕ</a:t>
            </a:r>
          </a:p>
          <a:p>
            <a:pPr marL="0" indent="2155570">
              <a:lnSpc>
                <a:spcPct val="100416"/>
              </a:lnSpc>
            </a:pPr>
            <a:r>
              <a:rPr lang="en-US" altLang="zh-CN" sz="2900" spc="-55" dirty="0">
                <a:solidFill>
                  <a:srgbClr val="0000FE"/>
                </a:solidFill>
                <a:latin typeface="Times New Roman"/>
                <a:ea typeface="Times New Roman"/>
              </a:rPr>
              <a:t>BIS</a:t>
            </a:r>
            <a:r>
              <a:rPr lang="en-US" altLang="zh-CN" sz="2900" spc="-44" dirty="0">
                <a:solidFill>
                  <a:srgbClr val="0000FE"/>
                </a:solidFill>
                <a:latin typeface="Times New Roman"/>
                <a:ea typeface="Times New Roman"/>
              </a:rPr>
              <a:t>HOP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2038857" indent="-999744" hangingPunct="0">
              <a:lnSpc>
                <a:spcPct val="99583"/>
              </a:lnSpc>
            </a:pPr>
            <a:r>
              <a:rPr lang="en-US" altLang="zh-CN" sz="1800" spc="85" dirty="0">
                <a:solidFill>
                  <a:srgbClr val="BF0000"/>
                </a:solidFill>
                <a:latin typeface="Times New Roman"/>
                <a:ea typeface="Times New Roman"/>
              </a:rPr>
              <a:t>Размеры:</a:t>
            </a:r>
            <a:r>
              <a:rPr lang="en-US" altLang="zh-CN" sz="1800" spc="44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000000"/>
                </a:solidFill>
                <a:latin typeface="Times New Roman"/>
                <a:ea typeface="Times New Roman"/>
              </a:rPr>
              <a:t>35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89" dirty="0">
                <a:solidFill>
                  <a:srgbClr val="000000"/>
                </a:solidFill>
                <a:latin typeface="Times New Roman"/>
                <a:ea typeface="Times New Roman"/>
              </a:rPr>
              <a:t>37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104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ea typeface="Times New Roman"/>
              </a:rPr>
              <a:t>38</a:t>
            </a:r>
            <a:r>
              <a:rPr lang="en-US" altLang="zh-CN" sz="1800" spc="4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55" dirty="0">
                <a:solidFill>
                  <a:srgbClr val="000000"/>
                </a:solidFill>
                <a:latin typeface="Times New Roman"/>
                <a:ea typeface="Times New Roman"/>
              </a:rPr>
              <a:t>40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</a:p>
          <a:p>
            <a:pPr marL="0" indent="2110486">
              <a:lnSpc>
                <a:spcPct val="100416"/>
              </a:lnSpc>
            </a:pPr>
            <a:r>
              <a:rPr lang="en-US" altLang="zh-CN" sz="1800" spc="75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41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44</a:t>
            </a:r>
            <a:r>
              <a:rPr lang="en-US" altLang="zh-CN" sz="18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р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" y="2202180"/>
            <a:ext cx="2179320" cy="1638300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920" y="2202180"/>
            <a:ext cx="2217420" cy="1661160"/>
          </a:xfrm>
          <a:prstGeom prst="rect">
            <a:avLst/>
          </a:prstGeom>
        </p:spPr>
      </p:pic>
      <p:pic>
        <p:nvPicPr>
          <p:cNvPr id="273" name="Picture 2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420" y="2202180"/>
            <a:ext cx="2194560" cy="1645920"/>
          </a:xfrm>
          <a:prstGeom prst="rect">
            <a:avLst/>
          </a:prstGeom>
        </p:spPr>
      </p:pic>
      <p:pic>
        <p:nvPicPr>
          <p:cNvPr id="274" name="Picture 2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" y="4411979"/>
            <a:ext cx="2103120" cy="1584960"/>
          </a:xfrm>
          <a:prstGeom prst="rect">
            <a:avLst/>
          </a:prstGeom>
        </p:spPr>
      </p:pic>
      <p:pic>
        <p:nvPicPr>
          <p:cNvPr id="275" name="Picture 2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920" y="4411979"/>
            <a:ext cx="2141220" cy="1600200"/>
          </a:xfrm>
          <a:prstGeom prst="rect">
            <a:avLst/>
          </a:prstGeom>
        </p:spPr>
      </p:pic>
      <p:pic>
        <p:nvPicPr>
          <p:cNvPr id="276" name="Picture 2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8420" y="4411979"/>
            <a:ext cx="2087880" cy="1569720"/>
          </a:xfrm>
          <a:prstGeom prst="rect">
            <a:avLst/>
          </a:prstGeom>
        </p:spPr>
      </p:pic>
      <p:sp>
        <p:nvSpPr>
          <p:cNvPr id="2" name="TextBox 276"/>
          <p:cNvSpPr txBox="1"/>
          <p:nvPr/>
        </p:nvSpPr>
        <p:spPr>
          <a:xfrm>
            <a:off x="2093341" y="354639"/>
            <a:ext cx="5053241" cy="489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416"/>
              </a:lnSpc>
            </a:pPr>
            <a:r>
              <a:rPr lang="en-US" altLang="zh-CN" sz="3200" spc="-129" dirty="0">
                <a:solidFill>
                  <a:srgbClr val="BF0000"/>
                </a:solidFill>
                <a:latin typeface="Times New Roman"/>
                <a:ea typeface="Times New Roman"/>
              </a:rPr>
              <a:t>ОРТОПЕДИЧЕСКАЯ</a:t>
            </a:r>
            <a:r>
              <a:rPr lang="en-US" altLang="zh-CN" sz="3200" spc="19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-129" dirty="0">
                <a:solidFill>
                  <a:srgbClr val="BF0000"/>
                </a:solidFill>
                <a:latin typeface="Times New Roman"/>
                <a:ea typeface="Times New Roman"/>
              </a:rPr>
              <a:t>ОБУВЬ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643127" y="1857351"/>
            <a:ext cx="6276783" cy="245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784982" algn="l"/>
                <a:tab pos="5569966" algn="l"/>
              </a:tabLst>
            </a:pPr>
            <a:r>
              <a:rPr lang="en-US" altLang="zh-CN" sz="16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BERN	</a:t>
            </a:r>
            <a:r>
              <a:rPr lang="en-US" altLang="zh-CN" sz="1600" b="1" spc="-35" dirty="0">
                <a:solidFill>
                  <a:srgbClr val="000000"/>
                </a:solidFill>
                <a:latin typeface="Times New Roman"/>
                <a:ea typeface="Times New Roman"/>
              </a:rPr>
              <a:t>VEGAS	</a:t>
            </a:r>
            <a:r>
              <a:rPr lang="en-US" altLang="zh-CN" sz="1600" b="1" spc="-69" dirty="0">
                <a:solidFill>
                  <a:srgbClr val="000000"/>
                </a:solidFill>
                <a:latin typeface="Times New Roman"/>
                <a:ea typeface="Times New Roman"/>
              </a:rPr>
              <a:t>YORK</a:t>
            </a:r>
          </a:p>
        </p:txBody>
      </p:sp>
      <p:sp>
        <p:nvSpPr>
          <p:cNvPr id="278" name="TextBox 278"/>
          <p:cNvSpPr txBox="1"/>
          <p:nvPr/>
        </p:nvSpPr>
        <p:spPr>
          <a:xfrm>
            <a:off x="643127" y="3985414"/>
            <a:ext cx="6556090" cy="24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784982" algn="l"/>
                <a:tab pos="5569966" algn="l"/>
              </a:tabLst>
            </a:pPr>
            <a:r>
              <a:rPr lang="en-US" altLang="zh-CN" sz="1600" b="1" spc="-80" dirty="0">
                <a:solidFill>
                  <a:srgbClr val="000000"/>
                </a:solidFill>
                <a:latin typeface="Times New Roman"/>
                <a:ea typeface="Times New Roman"/>
              </a:rPr>
              <a:t>MARCEL	</a:t>
            </a:r>
            <a:r>
              <a:rPr lang="en-US" altLang="zh-CN" sz="1600" b="1" spc="55" dirty="0">
                <a:solidFill>
                  <a:srgbClr val="000000"/>
                </a:solidFill>
                <a:latin typeface="Times New Roman"/>
                <a:ea typeface="Times New Roman"/>
              </a:rPr>
              <a:t>PARIS	</a:t>
            </a:r>
            <a:r>
              <a:rPr lang="en-US" altLang="zh-CN" sz="1600" b="1" spc="-35" dirty="0">
                <a:solidFill>
                  <a:srgbClr val="000000"/>
                </a:solidFill>
                <a:latin typeface="Times New Roman"/>
                <a:ea typeface="Times New Roman"/>
              </a:rPr>
              <a:t>VERONA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279"/>
          <p:cNvSpPr txBox="1"/>
          <p:nvPr/>
        </p:nvSpPr>
        <p:spPr>
          <a:xfrm>
            <a:off x="2798952" y="192659"/>
            <a:ext cx="364452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3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</p:txBody>
      </p:sp>
      <p:sp>
        <p:nvSpPr>
          <p:cNvPr id="280" name="TextBox 280"/>
          <p:cNvSpPr txBox="1"/>
          <p:nvPr/>
        </p:nvSpPr>
        <p:spPr>
          <a:xfrm>
            <a:off x="89915" y="689482"/>
            <a:ext cx="813994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1.	Определение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ортезирования,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задачи,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противопоказания</a:t>
            </a:r>
          </a:p>
        </p:txBody>
      </p:sp>
      <p:sp>
        <p:nvSpPr>
          <p:cNvPr id="281" name="TextBox 281"/>
          <p:cNvSpPr txBox="1"/>
          <p:nvPr/>
        </p:nvSpPr>
        <p:spPr>
          <a:xfrm>
            <a:off x="89915" y="1096391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282" name="TextBox 282"/>
          <p:cNvSpPr txBox="1"/>
          <p:nvPr/>
        </p:nvSpPr>
        <p:spPr>
          <a:xfrm>
            <a:off x="547420" y="1109129"/>
            <a:ext cx="7783496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тазобедренного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сус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тава</a:t>
            </a:r>
          </a:p>
        </p:txBody>
      </p:sp>
      <p:sp>
        <p:nvSpPr>
          <p:cNvPr id="283" name="TextBox 283"/>
          <p:cNvSpPr txBox="1"/>
          <p:nvPr/>
        </p:nvSpPr>
        <p:spPr>
          <a:xfrm>
            <a:off x="89915" y="1806955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</a:p>
        </p:txBody>
      </p:sp>
      <p:sp>
        <p:nvSpPr>
          <p:cNvPr id="284" name="TextBox 284"/>
          <p:cNvSpPr txBox="1"/>
          <p:nvPr/>
        </p:nvSpPr>
        <p:spPr>
          <a:xfrm>
            <a:off x="547420" y="1819656"/>
            <a:ext cx="7158933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285" name="TextBox 285"/>
          <p:cNvSpPr txBox="1"/>
          <p:nvPr/>
        </p:nvSpPr>
        <p:spPr>
          <a:xfrm>
            <a:off x="89915" y="2518663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</a:p>
        </p:txBody>
      </p:sp>
      <p:sp>
        <p:nvSpPr>
          <p:cNvPr id="286" name="TextBox 286"/>
          <p:cNvSpPr txBox="1"/>
          <p:nvPr/>
        </p:nvSpPr>
        <p:spPr>
          <a:xfrm>
            <a:off x="547420" y="2531402"/>
            <a:ext cx="7734885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</a:p>
        </p:txBody>
      </p:sp>
      <p:sp>
        <p:nvSpPr>
          <p:cNvPr id="287" name="TextBox 287"/>
          <p:cNvSpPr txBox="1"/>
          <p:nvPr/>
        </p:nvSpPr>
        <p:spPr>
          <a:xfrm>
            <a:off x="89915" y="3230626"/>
            <a:ext cx="32451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</a:p>
        </p:txBody>
      </p:sp>
      <p:sp>
        <p:nvSpPr>
          <p:cNvPr id="288" name="TextBox 288"/>
          <p:cNvSpPr txBox="1"/>
          <p:nvPr/>
        </p:nvSpPr>
        <p:spPr>
          <a:xfrm>
            <a:off x="547420" y="3243326"/>
            <a:ext cx="7311631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су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става</a:t>
            </a:r>
          </a:p>
        </p:txBody>
      </p:sp>
      <p:sp>
        <p:nvSpPr>
          <p:cNvPr id="289" name="TextBox 289"/>
          <p:cNvSpPr txBox="1"/>
          <p:nvPr/>
        </p:nvSpPr>
        <p:spPr>
          <a:xfrm>
            <a:off x="89915" y="3940733"/>
            <a:ext cx="32086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</a:p>
        </p:txBody>
      </p:sp>
      <p:sp>
        <p:nvSpPr>
          <p:cNvPr id="290" name="TextBox 290"/>
          <p:cNvSpPr txBox="1"/>
          <p:nvPr/>
        </p:nvSpPr>
        <p:spPr>
          <a:xfrm>
            <a:off x="547420" y="3953586"/>
            <a:ext cx="7115141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локтевого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291" name="TextBox 291"/>
          <p:cNvSpPr txBox="1"/>
          <p:nvPr/>
        </p:nvSpPr>
        <p:spPr>
          <a:xfrm>
            <a:off x="89915" y="4652898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</a:p>
        </p:txBody>
      </p:sp>
      <p:sp>
        <p:nvSpPr>
          <p:cNvPr id="292" name="TextBox 292"/>
          <p:cNvSpPr txBox="1"/>
          <p:nvPr/>
        </p:nvSpPr>
        <p:spPr>
          <a:xfrm>
            <a:off x="547420" y="4665599"/>
            <a:ext cx="7704344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лучезапястного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293" name="TextBox 293"/>
          <p:cNvSpPr txBox="1"/>
          <p:nvPr/>
        </p:nvSpPr>
        <p:spPr>
          <a:xfrm>
            <a:off x="89915" y="5364860"/>
            <a:ext cx="807713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8.	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Freeform 294"/>
          <p:cNvSpPr/>
          <p:nvPr/>
        </p:nvSpPr>
        <p:spPr>
          <a:xfrm>
            <a:off x="125221" y="1966722"/>
            <a:ext cx="8434578" cy="4116578"/>
          </a:xfrm>
          <a:custGeom>
            <a:avLst/>
            <a:gdLst>
              <a:gd name="connsiteX0" fmla="*/ 18796 w 8434578"/>
              <a:gd name="connsiteY0" fmla="*/ 4126992 h 4116578"/>
              <a:gd name="connsiteX1" fmla="*/ 8443468 w 8434578"/>
              <a:gd name="connsiteY1" fmla="*/ 4126992 h 4116578"/>
              <a:gd name="connsiteX2" fmla="*/ 8443468 w 8434578"/>
              <a:gd name="connsiteY2" fmla="*/ 22860 h 4116578"/>
              <a:gd name="connsiteX3" fmla="*/ 18796 w 8434578"/>
              <a:gd name="connsiteY3" fmla="*/ 22860 h 4116578"/>
              <a:gd name="connsiteX4" fmla="*/ 18796 w 8434578"/>
              <a:gd name="connsiteY4" fmla="*/ 4126992 h 411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4578" h="4116578">
                <a:moveTo>
                  <a:pt x="18796" y="4126992"/>
                </a:moveTo>
                <a:lnTo>
                  <a:pt x="8443468" y="4126992"/>
                </a:lnTo>
                <a:lnTo>
                  <a:pt x="8443468" y="22860"/>
                </a:lnTo>
                <a:lnTo>
                  <a:pt x="18796" y="22860"/>
                </a:lnTo>
                <a:lnTo>
                  <a:pt x="18796" y="41269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5"/>
          <p:cNvSpPr/>
          <p:nvPr/>
        </p:nvSpPr>
        <p:spPr>
          <a:xfrm>
            <a:off x="303022" y="315722"/>
            <a:ext cx="8256778" cy="1538477"/>
          </a:xfrm>
          <a:custGeom>
            <a:avLst/>
            <a:gdLst>
              <a:gd name="connsiteX0" fmla="*/ 22352 w 8256778"/>
              <a:gd name="connsiteY0" fmla="*/ 1547368 h 1538477"/>
              <a:gd name="connsiteX1" fmla="*/ 8265668 w 8256778"/>
              <a:gd name="connsiteY1" fmla="*/ 1547368 h 1538477"/>
              <a:gd name="connsiteX2" fmla="*/ 8265668 w 8256778"/>
              <a:gd name="connsiteY2" fmla="*/ 18796 h 1538477"/>
              <a:gd name="connsiteX3" fmla="*/ 22352 w 8256778"/>
              <a:gd name="connsiteY3" fmla="*/ 18796 h 1538477"/>
              <a:gd name="connsiteX4" fmla="*/ 22352 w 8256778"/>
              <a:gd name="connsiteY4" fmla="*/ 1547368 h 153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6778" h="1538477">
                <a:moveTo>
                  <a:pt x="22352" y="1547368"/>
                </a:moveTo>
                <a:lnTo>
                  <a:pt x="8265668" y="1547368"/>
                </a:lnTo>
                <a:lnTo>
                  <a:pt x="8265668" y="18796"/>
                </a:lnTo>
                <a:lnTo>
                  <a:pt x="22352" y="18796"/>
                </a:lnTo>
                <a:lnTo>
                  <a:pt x="22352" y="154736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Picture 2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20" y="2331720"/>
            <a:ext cx="2194560" cy="3268979"/>
          </a:xfrm>
          <a:prstGeom prst="rect">
            <a:avLst/>
          </a:prstGeom>
        </p:spPr>
      </p:pic>
      <p:sp>
        <p:nvSpPr>
          <p:cNvPr id="2" name="Freeform 297"/>
          <p:cNvSpPr/>
          <p:nvPr/>
        </p:nvSpPr>
        <p:spPr>
          <a:xfrm>
            <a:off x="3109722" y="2182622"/>
            <a:ext cx="2935477" cy="3748278"/>
          </a:xfrm>
          <a:custGeom>
            <a:avLst/>
            <a:gdLst>
              <a:gd name="connsiteX0" fmla="*/ 22860 w 2935477"/>
              <a:gd name="connsiteY0" fmla="*/ 3757168 h 3748278"/>
              <a:gd name="connsiteX1" fmla="*/ 2936748 w 2935477"/>
              <a:gd name="connsiteY1" fmla="*/ 3757168 h 3748278"/>
              <a:gd name="connsiteX2" fmla="*/ 2936748 w 2935477"/>
              <a:gd name="connsiteY2" fmla="*/ 23368 h 3748278"/>
              <a:gd name="connsiteX3" fmla="*/ 22860 w 2935477"/>
              <a:gd name="connsiteY3" fmla="*/ 23368 h 3748278"/>
              <a:gd name="connsiteX4" fmla="*/ 22860 w 2935477"/>
              <a:gd name="connsiteY4" fmla="*/ 3757168 h 374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477" h="3748278">
                <a:moveTo>
                  <a:pt x="22860" y="3757168"/>
                </a:moveTo>
                <a:lnTo>
                  <a:pt x="2936748" y="3757168"/>
                </a:lnTo>
                <a:lnTo>
                  <a:pt x="2936748" y="23368"/>
                </a:lnTo>
                <a:lnTo>
                  <a:pt x="22860" y="23368"/>
                </a:lnTo>
                <a:lnTo>
                  <a:pt x="22860" y="375716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AB0D26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298"/>
          <p:cNvSpPr/>
          <p:nvPr/>
        </p:nvSpPr>
        <p:spPr>
          <a:xfrm>
            <a:off x="8761221" y="4138421"/>
            <a:ext cx="166878" cy="154178"/>
          </a:xfrm>
          <a:custGeom>
            <a:avLst/>
            <a:gdLst>
              <a:gd name="connsiteX0" fmla="*/ 25400 w 166878"/>
              <a:gd name="connsiteY0" fmla="*/ 94488 h 154178"/>
              <a:gd name="connsiteX1" fmla="*/ 96266 w 166878"/>
              <a:gd name="connsiteY1" fmla="*/ 22860 h 154178"/>
              <a:gd name="connsiteX2" fmla="*/ 167132 w 166878"/>
              <a:gd name="connsiteY2" fmla="*/ 94488 h 154178"/>
              <a:gd name="connsiteX3" fmla="*/ 96266 w 166878"/>
              <a:gd name="connsiteY3" fmla="*/ 166116 h 154178"/>
              <a:gd name="connsiteX4" fmla="*/ 25400 w 166878"/>
              <a:gd name="connsiteY4" fmla="*/ 94488 h 154178"/>
              <a:gd name="connsiteX5" fmla="*/ 25400 w 166878"/>
              <a:gd name="connsiteY5" fmla="*/ 94488 h 15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878" h="154178">
                <a:moveTo>
                  <a:pt x="25400" y="94488"/>
                </a:moveTo>
                <a:cubicBezTo>
                  <a:pt x="25400" y="54991"/>
                  <a:pt x="57150" y="22860"/>
                  <a:pt x="96266" y="22860"/>
                </a:cubicBezTo>
                <a:cubicBezTo>
                  <a:pt x="135382" y="22860"/>
                  <a:pt x="167132" y="54991"/>
                  <a:pt x="167132" y="94488"/>
                </a:cubicBezTo>
                <a:cubicBezTo>
                  <a:pt x="167132" y="133985"/>
                  <a:pt x="135382" y="166116"/>
                  <a:pt x="96266" y="166116"/>
                </a:cubicBezTo>
                <a:cubicBezTo>
                  <a:pt x="57150" y="166116"/>
                  <a:pt x="25400" y="133985"/>
                  <a:pt x="25400" y="94488"/>
                </a:cubicBezTo>
                <a:lnTo>
                  <a:pt x="25400" y="9448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962B2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reeform 299"/>
          <p:cNvSpPr/>
          <p:nvPr/>
        </p:nvSpPr>
        <p:spPr>
          <a:xfrm>
            <a:off x="8799321" y="4176521"/>
            <a:ext cx="90677" cy="90677"/>
          </a:xfrm>
          <a:custGeom>
            <a:avLst/>
            <a:gdLst>
              <a:gd name="connsiteX0" fmla="*/ 22733 w 90677"/>
              <a:gd name="connsiteY0" fmla="*/ 56388 h 90677"/>
              <a:gd name="connsiteX1" fmla="*/ 58166 w 90677"/>
              <a:gd name="connsiteY1" fmla="*/ 92583 h 90677"/>
              <a:gd name="connsiteX2" fmla="*/ 93598 w 90677"/>
              <a:gd name="connsiteY2" fmla="*/ 56388 h 90677"/>
              <a:gd name="connsiteX3" fmla="*/ 58166 w 90677"/>
              <a:gd name="connsiteY3" fmla="*/ 20193 h 90677"/>
              <a:gd name="connsiteX4" fmla="*/ 22733 w 90677"/>
              <a:gd name="connsiteY4" fmla="*/ 56388 h 90677"/>
              <a:gd name="connsiteX5" fmla="*/ 22733 w 90677"/>
              <a:gd name="connsiteY5" fmla="*/ 56388 h 9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7" h="90677">
                <a:moveTo>
                  <a:pt x="22733" y="56388"/>
                </a:moveTo>
                <a:cubicBezTo>
                  <a:pt x="22733" y="76327"/>
                  <a:pt x="38608" y="92583"/>
                  <a:pt x="58166" y="92583"/>
                </a:cubicBezTo>
                <a:cubicBezTo>
                  <a:pt x="77723" y="92583"/>
                  <a:pt x="93598" y="76327"/>
                  <a:pt x="93598" y="56388"/>
                </a:cubicBezTo>
                <a:cubicBezTo>
                  <a:pt x="93598" y="36449"/>
                  <a:pt x="77723" y="20193"/>
                  <a:pt x="58166" y="20193"/>
                </a:cubicBezTo>
                <a:cubicBezTo>
                  <a:pt x="38608" y="20193"/>
                  <a:pt x="22733" y="36449"/>
                  <a:pt x="22733" y="56388"/>
                </a:cubicBezTo>
                <a:lnTo>
                  <a:pt x="22733" y="56388"/>
                </a:lnTo>
                <a:close/>
              </a:path>
            </a:pathLst>
          </a:custGeom>
          <a:solidFill>
            <a:srgbClr val="0000EB">
              <a:alpha val="0"/>
            </a:srgbClr>
          </a:solidFill>
          <a:ln w="28955">
            <a:solidFill>
              <a:srgbClr val="962B22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300"/>
          <p:cNvSpPr txBox="1"/>
          <p:nvPr/>
        </p:nvSpPr>
        <p:spPr>
          <a:xfrm>
            <a:off x="326136" y="270255"/>
            <a:ext cx="7770997" cy="121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4000" spc="-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легкой</a:t>
            </a:r>
          </a:p>
          <a:p>
            <a:pPr marL="0" indent="2829178">
              <a:lnSpc>
                <a:spcPct val="100000"/>
              </a:lnSpc>
            </a:pPr>
            <a:r>
              <a:rPr lang="en-US" altLang="zh-CN" sz="4000" spc="-10" dirty="0">
                <a:solidFill>
                  <a:srgbClr val="000000"/>
                </a:solidFill>
                <a:latin typeface="Calibri"/>
                <a:ea typeface="Calibri"/>
              </a:rPr>
              <a:t>фиксац</a:t>
            </a:r>
            <a:r>
              <a:rPr lang="en-US" altLang="zh-CN" sz="4000" spc="-5" dirty="0">
                <a:solidFill>
                  <a:srgbClr val="000000"/>
                </a:solidFill>
                <a:latin typeface="Calibri"/>
                <a:ea typeface="Calibri"/>
              </a:rPr>
              <a:t>ии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820" y="2125980"/>
            <a:ext cx="2918460" cy="3528060"/>
          </a:xfrm>
          <a:prstGeom prst="rect">
            <a:avLst/>
          </a:prstGeom>
        </p:spPr>
      </p:pic>
      <p:sp>
        <p:nvSpPr>
          <p:cNvPr id="2" name="TextBox 302"/>
          <p:cNvSpPr txBox="1"/>
          <p:nvPr/>
        </p:nvSpPr>
        <p:spPr>
          <a:xfrm>
            <a:off x="853744" y="396113"/>
            <a:ext cx="6598097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Бандаж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плечевой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поддерживающий</a:t>
            </a:r>
            <a:r>
              <a:rPr lang="en-US" altLang="zh-CN" sz="28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medi</a:t>
            </a:r>
          </a:p>
          <a:p>
            <a:pPr marL="0" indent="2485974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arm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sling</a:t>
            </a:r>
            <a:r>
              <a:rPr lang="en-US" altLang="zh-CN" sz="28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II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0" y="2255520"/>
            <a:ext cx="2903220" cy="3688079"/>
          </a:xfrm>
          <a:prstGeom prst="rect">
            <a:avLst/>
          </a:prstGeom>
        </p:spPr>
      </p:pic>
      <p:sp>
        <p:nvSpPr>
          <p:cNvPr id="2" name="TextBox 304"/>
          <p:cNvSpPr txBox="1"/>
          <p:nvPr/>
        </p:nvSpPr>
        <p:spPr>
          <a:xfrm>
            <a:off x="1993645" y="396113"/>
            <a:ext cx="4319272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Шина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плеча</a:t>
            </a:r>
            <a:r>
              <a:rPr lang="en-US" altLang="zh-CN" sz="2800" b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отводящая</a:t>
            </a:r>
          </a:p>
          <a:p>
            <a:pPr marL="0" indent="521208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подкачиваемая</a:t>
            </a:r>
            <a:r>
              <a:rPr lang="en-US" altLang="zh-CN" sz="2800" b="1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SAK</a:t>
            </a:r>
            <a:r>
              <a:rPr lang="en-US" altLang="zh-CN" sz="2800" b="1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50" b="1" dirty="0">
                <a:solidFill>
                  <a:srgbClr val="000000"/>
                </a:solidFill>
                <a:latin typeface="Calibri"/>
                <a:ea typeface="Calibri"/>
              </a:rPr>
              <a:t>®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05"/>
          <p:cNvSpPr/>
          <p:nvPr/>
        </p:nvSpPr>
        <p:spPr>
          <a:xfrm>
            <a:off x="717550" y="1530350"/>
            <a:ext cx="3067050" cy="527050"/>
          </a:xfrm>
          <a:custGeom>
            <a:avLst/>
            <a:gdLst>
              <a:gd name="connsiteX0" fmla="*/ 9398 w 3067050"/>
              <a:gd name="connsiteY0" fmla="*/ 539242 h 527050"/>
              <a:gd name="connsiteX1" fmla="*/ 3068065 w 3067050"/>
              <a:gd name="connsiteY1" fmla="*/ 539242 h 527050"/>
              <a:gd name="connsiteX2" fmla="*/ 3068065 w 3067050"/>
              <a:gd name="connsiteY2" fmla="*/ 18033 h 527050"/>
              <a:gd name="connsiteX3" fmla="*/ 9398 w 3067050"/>
              <a:gd name="connsiteY3" fmla="*/ 18033 h 527050"/>
              <a:gd name="connsiteX4" fmla="*/ 9398 w 3067050"/>
              <a:gd name="connsiteY4" fmla="*/ 539242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050" h="527050">
                <a:moveTo>
                  <a:pt x="9398" y="539242"/>
                </a:moveTo>
                <a:lnTo>
                  <a:pt x="3068065" y="539242"/>
                </a:lnTo>
                <a:lnTo>
                  <a:pt x="3068065" y="18033"/>
                </a:lnTo>
                <a:lnTo>
                  <a:pt x="9398" y="18033"/>
                </a:lnTo>
                <a:lnTo>
                  <a:pt x="9398" y="539242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6"/>
          <p:cNvSpPr/>
          <p:nvPr/>
        </p:nvSpPr>
        <p:spPr>
          <a:xfrm>
            <a:off x="4197350" y="1530350"/>
            <a:ext cx="4654550" cy="654050"/>
          </a:xfrm>
          <a:custGeom>
            <a:avLst/>
            <a:gdLst>
              <a:gd name="connsiteX0" fmla="*/ 18034 w 4654550"/>
              <a:gd name="connsiteY0" fmla="*/ 664210 h 654050"/>
              <a:gd name="connsiteX1" fmla="*/ 4661662 w 4654550"/>
              <a:gd name="connsiteY1" fmla="*/ 664210 h 654050"/>
              <a:gd name="connsiteX2" fmla="*/ 4661662 w 4654550"/>
              <a:gd name="connsiteY2" fmla="*/ 7366 h 654050"/>
              <a:gd name="connsiteX3" fmla="*/ 18034 w 4654550"/>
              <a:gd name="connsiteY3" fmla="*/ 7366 h 654050"/>
              <a:gd name="connsiteX4" fmla="*/ 18034 w 4654550"/>
              <a:gd name="connsiteY4" fmla="*/ 66421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550" h="654050">
                <a:moveTo>
                  <a:pt x="18034" y="664210"/>
                </a:moveTo>
                <a:lnTo>
                  <a:pt x="4661662" y="664210"/>
                </a:lnTo>
                <a:lnTo>
                  <a:pt x="4661662" y="7366"/>
                </a:lnTo>
                <a:lnTo>
                  <a:pt x="18034" y="7366"/>
                </a:lnTo>
                <a:lnTo>
                  <a:pt x="18034" y="664210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reeform 307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650C2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" name="Picture 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" y="2202180"/>
            <a:ext cx="3108960" cy="3680460"/>
          </a:xfrm>
          <a:prstGeom prst="rect">
            <a:avLst/>
          </a:prstGeom>
        </p:spPr>
      </p:pic>
      <p:sp>
        <p:nvSpPr>
          <p:cNvPr id="2" name="TextBox 309"/>
          <p:cNvSpPr txBox="1"/>
          <p:nvPr/>
        </p:nvSpPr>
        <p:spPr>
          <a:xfrm>
            <a:off x="719327" y="919403"/>
            <a:ext cx="6632869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Абдукционный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верхней</a:t>
            </a:r>
            <a:r>
              <a:rPr lang="en-US" altLang="zh-CN" sz="2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конечности</a:t>
            </a:r>
          </a:p>
        </p:txBody>
      </p:sp>
      <p:sp>
        <p:nvSpPr>
          <p:cNvPr id="310" name="TextBox 310"/>
          <p:cNvSpPr txBox="1"/>
          <p:nvPr/>
        </p:nvSpPr>
        <p:spPr>
          <a:xfrm>
            <a:off x="818692" y="1608963"/>
            <a:ext cx="1028272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A10</a:t>
            </a:r>
          </a:p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Omo</a:t>
            </a:r>
            <a:r>
              <a:rPr lang="en-US" altLang="zh-CN" sz="1400" b="1" spc="-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Immobil</a:t>
            </a:r>
          </a:p>
        </p:txBody>
      </p:sp>
      <p:sp>
        <p:nvSpPr>
          <p:cNvPr id="311" name="TextBox 311"/>
          <p:cNvSpPr txBox="1"/>
          <p:nvPr/>
        </p:nvSpPr>
        <p:spPr>
          <a:xfrm>
            <a:off x="4306823" y="1604327"/>
            <a:ext cx="4116489" cy="558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Уникальный</a:t>
            </a:r>
            <a:r>
              <a:rPr lang="en-US" altLang="zh-CN" sz="1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абдукционный</a:t>
            </a:r>
            <a:r>
              <a:rPr lang="en-US" altLang="zh-CN" sz="1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16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модульной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конструкции</a:t>
            </a:r>
            <a:r>
              <a:rPr lang="en-US" altLang="zh-CN" sz="1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регулируемым</a:t>
            </a:r>
            <a:r>
              <a:rPr lang="en-US" altLang="zh-CN" sz="1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углом</a:t>
            </a:r>
            <a:r>
              <a:rPr lang="en-US" altLang="zh-CN" sz="1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отведения.</a:t>
            </a:r>
          </a:p>
        </p:txBody>
      </p:sp>
      <p:sp>
        <p:nvSpPr>
          <p:cNvPr id="312" name="TextBox 312"/>
          <p:cNvSpPr txBox="1"/>
          <p:nvPr/>
        </p:nvSpPr>
        <p:spPr>
          <a:xfrm>
            <a:off x="474573" y="5762777"/>
            <a:ext cx="70657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Арт.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FEFEFE"/>
                </a:solidFill>
                <a:latin typeface="Calibri"/>
                <a:ea typeface="Calibri"/>
              </a:rPr>
              <a:t>50</a:t>
            </a:r>
            <a:r>
              <a:rPr lang="en-US" altLang="zh-CN" sz="1400" spc="-5" dirty="0">
                <a:solidFill>
                  <a:srgbClr val="FEFEFE"/>
                </a:solidFill>
                <a:latin typeface="Calibri"/>
                <a:ea typeface="Calibri"/>
              </a:rPr>
              <a:t>S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ea typeface="Calibri"/>
              </a:rPr>
              <a:t>3</a:t>
            </a:r>
          </a:p>
        </p:txBody>
      </p:sp>
      <p:sp>
        <p:nvSpPr>
          <p:cNvPr id="313" name="TextBox 313"/>
          <p:cNvSpPr txBox="1"/>
          <p:nvPr/>
        </p:nvSpPr>
        <p:spPr>
          <a:xfrm>
            <a:off x="4215384" y="2315297"/>
            <a:ext cx="4027536" cy="3539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spc="5" dirty="0">
                <a:solidFill>
                  <a:srgbClr val="7F7F7F"/>
                </a:solidFill>
                <a:latin typeface="Georgia"/>
                <a:ea typeface="Georgia"/>
              </a:rPr>
              <a:t>Пок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азания</a:t>
            </a:r>
          </a:p>
          <a:p>
            <a:pPr marL="478789" indent="-457200" hangingPunct="0">
              <a:lnSpc>
                <a:spcPct val="125833"/>
              </a:lnSpc>
              <a:spcBef>
                <a:spcPts val="225"/>
              </a:spcBef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Иммобилизация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травм: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400" dirty="0">
                <a:solidFill>
                  <a:srgbClr val="5E9EAD"/>
                </a:solidFill>
                <a:latin typeface="Arial"/>
                <a:ea typeface="Arial"/>
              </a:rPr>
              <a:t>−</a:t>
            </a:r>
            <a:r>
              <a:rPr lang="en-US" altLang="zh-CN" sz="1400" spc="44" dirty="0">
                <a:solidFill>
                  <a:srgbClr val="5E9EAD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задний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вывих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плеча</a:t>
            </a:r>
          </a:p>
          <a:p>
            <a:pPr marL="0" indent="478789">
              <a:lnSpc>
                <a:spcPct val="100000"/>
              </a:lnSpc>
              <a:spcBef>
                <a:spcPts val="304"/>
              </a:spcBef>
            </a:pPr>
            <a:r>
              <a:rPr lang="en-US" altLang="zh-CN" sz="1400" dirty="0">
                <a:solidFill>
                  <a:srgbClr val="5E9EAD"/>
                </a:solidFill>
                <a:latin typeface="Arial"/>
                <a:ea typeface="Arial"/>
              </a:rPr>
              <a:t>−</a:t>
            </a:r>
            <a:r>
              <a:rPr lang="en-US" altLang="zh-CN" sz="1400" spc="34" dirty="0">
                <a:solidFill>
                  <a:srgbClr val="5E9EAD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субкапитальные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переломы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плеча</a:t>
            </a:r>
          </a:p>
          <a:p>
            <a:pPr>
              <a:lnSpc>
                <a:spcPts val="730"/>
              </a:lnSpc>
            </a:pPr>
            <a:endParaRPr lang="en-US" dirty="0" smtClean="0"/>
          </a:p>
          <a:p>
            <a:pPr marL="0" indent="21589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Иммобилизация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послеоперационном</a:t>
            </a:r>
          </a:p>
          <a:p>
            <a:pPr marL="0" indent="295909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пер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иоде:</a:t>
            </a:r>
          </a:p>
          <a:p>
            <a:pPr marL="478789" hangingPunct="0">
              <a:lnSpc>
                <a:spcPct val="135416"/>
              </a:lnSpc>
              <a:spcBef>
                <a:spcPts val="164"/>
              </a:spcBef>
            </a:pPr>
            <a:r>
              <a:rPr lang="en-US" altLang="zh-CN" sz="1400" dirty="0">
                <a:solidFill>
                  <a:srgbClr val="5E9EAD"/>
                </a:solidFill>
                <a:latin typeface="Arial"/>
                <a:ea typeface="Arial"/>
              </a:rPr>
              <a:t>−</a:t>
            </a:r>
            <a:r>
              <a:rPr lang="en-US" altLang="zh-CN" sz="1400" dirty="0">
                <a:solidFill>
                  <a:srgbClr val="5E9EAD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пластика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ротаторной</a:t>
            </a:r>
            <a:r>
              <a:rPr lang="en-US" altLang="zh-CN" sz="1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манжеты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400" dirty="0">
                <a:solidFill>
                  <a:srgbClr val="5E9EAD"/>
                </a:solidFill>
                <a:latin typeface="Arial"/>
                <a:ea typeface="Arial"/>
              </a:rPr>
              <a:t>−</a:t>
            </a:r>
            <a:r>
              <a:rPr lang="en-US" altLang="zh-CN" sz="1400" spc="34" dirty="0">
                <a:solidFill>
                  <a:srgbClr val="5E9EAD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эндопротезирование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</a:p>
          <a:p>
            <a:pPr marL="0" indent="478789">
              <a:lnSpc>
                <a:spcPct val="100000"/>
              </a:lnSpc>
              <a:spcBef>
                <a:spcPts val="309"/>
              </a:spcBef>
            </a:pPr>
            <a:r>
              <a:rPr lang="en-US" altLang="zh-CN" sz="1400" dirty="0">
                <a:solidFill>
                  <a:srgbClr val="5E9EAD"/>
                </a:solidFill>
                <a:latin typeface="Arial"/>
                <a:ea typeface="Arial"/>
              </a:rPr>
              <a:t>−</a:t>
            </a:r>
            <a:r>
              <a:rPr lang="en-US" altLang="zh-CN" sz="1400" spc="50" dirty="0">
                <a:solidFill>
                  <a:srgbClr val="5E9EAD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стабилизирующие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операции</a:t>
            </a:r>
          </a:p>
          <a:p>
            <a:pPr>
              <a:lnSpc>
                <a:spcPts val="730"/>
              </a:lnSpc>
            </a:pPr>
            <a:endParaRPr lang="en-US" dirty="0" smtClean="0"/>
          </a:p>
          <a:p>
            <a:pPr marL="0" indent="21589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Воспалительные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дегенеративные</a:t>
            </a:r>
          </a:p>
          <a:p>
            <a:pPr marL="0" indent="295909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заболевани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я: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 indent="478789">
              <a:lnSpc>
                <a:spcPct val="100000"/>
              </a:lnSpc>
            </a:pPr>
            <a:r>
              <a:rPr lang="en-US" altLang="zh-CN" sz="1400" dirty="0">
                <a:solidFill>
                  <a:srgbClr val="5E9EAD"/>
                </a:solidFill>
                <a:latin typeface="Arial"/>
                <a:ea typeface="Arial"/>
              </a:rPr>
              <a:t>−</a:t>
            </a:r>
            <a:r>
              <a:rPr lang="en-US" altLang="zh-CN" sz="1400" spc="60" dirty="0">
                <a:solidFill>
                  <a:srgbClr val="5E9EAD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субакромиальный</a:t>
            </a:r>
            <a:r>
              <a:rPr lang="en-US" altLang="zh-CN" sz="1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импинджмент-синдром</a:t>
            </a:r>
          </a:p>
        </p:txBody>
      </p:sp>
      <p:sp>
        <p:nvSpPr>
          <p:cNvPr id="314" name="TextBox 314"/>
          <p:cNvSpPr txBox="1"/>
          <p:nvPr/>
        </p:nvSpPr>
        <p:spPr>
          <a:xfrm rot="16200000">
            <a:off x="-602160" y="4888327"/>
            <a:ext cx="1776810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0" dirty="0">
                <a:solidFill>
                  <a:srgbClr val="FEFEFE"/>
                </a:solidFill>
                <a:latin typeface="Arial"/>
                <a:ea typeface="Arial"/>
              </a:rPr>
              <a:t>Иммобилизация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0" y="2468880"/>
            <a:ext cx="2461260" cy="2880360"/>
          </a:xfrm>
          <a:prstGeom prst="rect">
            <a:avLst/>
          </a:prstGeom>
        </p:spPr>
      </p:pic>
      <p:sp>
        <p:nvSpPr>
          <p:cNvPr id="2" name="Freeform 316"/>
          <p:cNvSpPr/>
          <p:nvPr/>
        </p:nvSpPr>
        <p:spPr>
          <a:xfrm>
            <a:off x="125221" y="1966722"/>
            <a:ext cx="8434578" cy="4116578"/>
          </a:xfrm>
          <a:custGeom>
            <a:avLst/>
            <a:gdLst>
              <a:gd name="connsiteX0" fmla="*/ 18796 w 8434578"/>
              <a:gd name="connsiteY0" fmla="*/ 4126992 h 4116578"/>
              <a:gd name="connsiteX1" fmla="*/ 8443468 w 8434578"/>
              <a:gd name="connsiteY1" fmla="*/ 4126992 h 4116578"/>
              <a:gd name="connsiteX2" fmla="*/ 8443468 w 8434578"/>
              <a:gd name="connsiteY2" fmla="*/ 22860 h 4116578"/>
              <a:gd name="connsiteX3" fmla="*/ 18796 w 8434578"/>
              <a:gd name="connsiteY3" fmla="*/ 22860 h 4116578"/>
              <a:gd name="connsiteX4" fmla="*/ 18796 w 8434578"/>
              <a:gd name="connsiteY4" fmla="*/ 4126992 h 411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4578" h="4116578">
                <a:moveTo>
                  <a:pt x="18796" y="4126992"/>
                </a:moveTo>
                <a:lnTo>
                  <a:pt x="8443468" y="4126992"/>
                </a:lnTo>
                <a:lnTo>
                  <a:pt x="8443468" y="22860"/>
                </a:lnTo>
                <a:lnTo>
                  <a:pt x="18796" y="22860"/>
                </a:lnTo>
                <a:lnTo>
                  <a:pt x="18796" y="41269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reeform 317"/>
          <p:cNvSpPr/>
          <p:nvPr/>
        </p:nvSpPr>
        <p:spPr>
          <a:xfrm>
            <a:off x="180594" y="762"/>
            <a:ext cx="8388095" cy="1862328"/>
          </a:xfrm>
          <a:custGeom>
            <a:avLst/>
            <a:gdLst>
              <a:gd name="connsiteX0" fmla="*/ 0 w 8388095"/>
              <a:gd name="connsiteY0" fmla="*/ 1862328 h 1862328"/>
              <a:gd name="connsiteX1" fmla="*/ 8388095 w 8388095"/>
              <a:gd name="connsiteY1" fmla="*/ 1862328 h 1862328"/>
              <a:gd name="connsiteX2" fmla="*/ 8388095 w 8388095"/>
              <a:gd name="connsiteY2" fmla="*/ 0 h 1862328"/>
              <a:gd name="connsiteX3" fmla="*/ 0 w 8388095"/>
              <a:gd name="connsiteY3" fmla="*/ 0 h 1862328"/>
              <a:gd name="connsiteX4" fmla="*/ 0 w 8388095"/>
              <a:gd name="connsiteY4" fmla="*/ 1862328 h 18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8095" h="1862328">
                <a:moveTo>
                  <a:pt x="0" y="1862328"/>
                </a:moveTo>
                <a:lnTo>
                  <a:pt x="8388095" y="1862328"/>
                </a:lnTo>
                <a:lnTo>
                  <a:pt x="8388095" y="0"/>
                </a:lnTo>
                <a:lnTo>
                  <a:pt x="0" y="0"/>
                </a:lnTo>
                <a:lnTo>
                  <a:pt x="0" y="186232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9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20" y="2407920"/>
            <a:ext cx="1722120" cy="2293620"/>
          </a:xfrm>
          <a:prstGeom prst="rect">
            <a:avLst/>
          </a:prstGeom>
        </p:spPr>
      </p:pic>
      <p:sp>
        <p:nvSpPr>
          <p:cNvPr id="3" name="Freeform 319"/>
          <p:cNvSpPr/>
          <p:nvPr/>
        </p:nvSpPr>
        <p:spPr>
          <a:xfrm>
            <a:off x="4913121" y="2398522"/>
            <a:ext cx="2452877" cy="2871977"/>
          </a:xfrm>
          <a:custGeom>
            <a:avLst/>
            <a:gdLst>
              <a:gd name="connsiteX0" fmla="*/ 19304 w 2452877"/>
              <a:gd name="connsiteY0" fmla="*/ 2884424 h 2871977"/>
              <a:gd name="connsiteX1" fmla="*/ 2457704 w 2452877"/>
              <a:gd name="connsiteY1" fmla="*/ 2884424 h 2871977"/>
              <a:gd name="connsiteX2" fmla="*/ 2457704 w 2452877"/>
              <a:gd name="connsiteY2" fmla="*/ 23876 h 2871977"/>
              <a:gd name="connsiteX3" fmla="*/ 19304 w 2452877"/>
              <a:gd name="connsiteY3" fmla="*/ 23876 h 2871977"/>
              <a:gd name="connsiteX4" fmla="*/ 19304 w 2452877"/>
              <a:gd name="connsiteY4" fmla="*/ 2884424 h 287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77" h="2871977">
                <a:moveTo>
                  <a:pt x="19304" y="2884424"/>
                </a:moveTo>
                <a:lnTo>
                  <a:pt x="2457704" y="2884424"/>
                </a:lnTo>
                <a:lnTo>
                  <a:pt x="2457704" y="23876"/>
                </a:lnTo>
                <a:lnTo>
                  <a:pt x="19304" y="23876"/>
                </a:lnTo>
                <a:lnTo>
                  <a:pt x="19304" y="2884424"/>
                </a:lnTo>
                <a:close/>
              </a:path>
            </a:pathLst>
          </a:custGeom>
          <a:solidFill>
            <a:srgbClr val="00007F">
              <a:alpha val="0"/>
            </a:srgbClr>
          </a:solidFill>
          <a:ln w="28955">
            <a:solidFill>
              <a:srgbClr val="AB0D26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TextBox 320"/>
          <p:cNvSpPr txBox="1"/>
          <p:nvPr/>
        </p:nvSpPr>
        <p:spPr>
          <a:xfrm>
            <a:off x="959815" y="478840"/>
            <a:ext cx="6908253" cy="975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56894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плечевой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сустав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32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руку</a:t>
            </a:r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(фиксирующий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плечевой</a:t>
            </a:r>
            <a:r>
              <a:rPr lang="en-US" altLang="zh-CN" sz="32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пояс)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321"/>
          <p:cNvSpPr/>
          <p:nvPr/>
        </p:nvSpPr>
        <p:spPr>
          <a:xfrm>
            <a:off x="125221" y="1966722"/>
            <a:ext cx="8434578" cy="4116578"/>
          </a:xfrm>
          <a:custGeom>
            <a:avLst/>
            <a:gdLst>
              <a:gd name="connsiteX0" fmla="*/ 18796 w 8434578"/>
              <a:gd name="connsiteY0" fmla="*/ 4126992 h 4116578"/>
              <a:gd name="connsiteX1" fmla="*/ 8443468 w 8434578"/>
              <a:gd name="connsiteY1" fmla="*/ 4126992 h 4116578"/>
              <a:gd name="connsiteX2" fmla="*/ 8443468 w 8434578"/>
              <a:gd name="connsiteY2" fmla="*/ 22860 h 4116578"/>
              <a:gd name="connsiteX3" fmla="*/ 18796 w 8434578"/>
              <a:gd name="connsiteY3" fmla="*/ 22860 h 4116578"/>
              <a:gd name="connsiteX4" fmla="*/ 18796 w 8434578"/>
              <a:gd name="connsiteY4" fmla="*/ 4126992 h 411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4578" h="4116578">
                <a:moveTo>
                  <a:pt x="18796" y="4126992"/>
                </a:moveTo>
                <a:lnTo>
                  <a:pt x="8443468" y="4126992"/>
                </a:lnTo>
                <a:lnTo>
                  <a:pt x="8443468" y="22860"/>
                </a:lnTo>
                <a:lnTo>
                  <a:pt x="18796" y="22860"/>
                </a:lnTo>
                <a:lnTo>
                  <a:pt x="18796" y="41269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reeform 322"/>
          <p:cNvSpPr/>
          <p:nvPr/>
        </p:nvSpPr>
        <p:spPr>
          <a:xfrm>
            <a:off x="125221" y="1128522"/>
            <a:ext cx="8434578" cy="725677"/>
          </a:xfrm>
          <a:custGeom>
            <a:avLst/>
            <a:gdLst>
              <a:gd name="connsiteX0" fmla="*/ 18796 w 8434578"/>
              <a:gd name="connsiteY0" fmla="*/ 734568 h 725677"/>
              <a:gd name="connsiteX1" fmla="*/ 8443468 w 8434578"/>
              <a:gd name="connsiteY1" fmla="*/ 734568 h 725677"/>
              <a:gd name="connsiteX2" fmla="*/ 8443468 w 8434578"/>
              <a:gd name="connsiteY2" fmla="*/ 15240 h 725677"/>
              <a:gd name="connsiteX3" fmla="*/ 18796 w 8434578"/>
              <a:gd name="connsiteY3" fmla="*/ 15240 h 725677"/>
              <a:gd name="connsiteX4" fmla="*/ 18796 w 8434578"/>
              <a:gd name="connsiteY4" fmla="*/ 734568 h 72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4578" h="725677">
                <a:moveTo>
                  <a:pt x="18796" y="734568"/>
                </a:moveTo>
                <a:lnTo>
                  <a:pt x="8443468" y="734568"/>
                </a:lnTo>
                <a:lnTo>
                  <a:pt x="8443468" y="15240"/>
                </a:lnTo>
                <a:lnTo>
                  <a:pt x="18796" y="15240"/>
                </a:lnTo>
                <a:lnTo>
                  <a:pt x="18796" y="73456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4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2484120"/>
            <a:ext cx="2118360" cy="2849880"/>
          </a:xfrm>
          <a:prstGeom prst="rect">
            <a:avLst/>
          </a:prstGeom>
        </p:spPr>
      </p:pic>
      <p:sp>
        <p:nvSpPr>
          <p:cNvPr id="2" name="Freeform 324"/>
          <p:cNvSpPr/>
          <p:nvPr/>
        </p:nvSpPr>
        <p:spPr>
          <a:xfrm>
            <a:off x="3185922" y="2182622"/>
            <a:ext cx="2821177" cy="3621278"/>
          </a:xfrm>
          <a:custGeom>
            <a:avLst/>
            <a:gdLst>
              <a:gd name="connsiteX0" fmla="*/ 18288 w 2821177"/>
              <a:gd name="connsiteY0" fmla="*/ 3623056 h 3621278"/>
              <a:gd name="connsiteX1" fmla="*/ 2828544 w 2821177"/>
              <a:gd name="connsiteY1" fmla="*/ 3623056 h 3621278"/>
              <a:gd name="connsiteX2" fmla="*/ 2828544 w 2821177"/>
              <a:gd name="connsiteY2" fmla="*/ 23368 h 3621278"/>
              <a:gd name="connsiteX3" fmla="*/ 18288 w 2821177"/>
              <a:gd name="connsiteY3" fmla="*/ 23368 h 3621278"/>
              <a:gd name="connsiteX4" fmla="*/ 18288 w 2821177"/>
              <a:gd name="connsiteY4" fmla="*/ 3623056 h 362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177" h="3621278">
                <a:moveTo>
                  <a:pt x="18288" y="3623056"/>
                </a:moveTo>
                <a:lnTo>
                  <a:pt x="2828544" y="3623056"/>
                </a:lnTo>
                <a:lnTo>
                  <a:pt x="2828544" y="23368"/>
                </a:lnTo>
                <a:lnTo>
                  <a:pt x="18288" y="23368"/>
                </a:lnTo>
                <a:lnTo>
                  <a:pt x="18288" y="3623056"/>
                </a:lnTo>
                <a:close/>
              </a:path>
            </a:pathLst>
          </a:custGeom>
          <a:solidFill>
            <a:srgbClr val="00000E">
              <a:alpha val="0"/>
            </a:srgbClr>
          </a:solidFill>
          <a:ln w="28955">
            <a:solidFill>
              <a:srgbClr val="AB0D26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extBox 325"/>
          <p:cNvSpPr txBox="1"/>
          <p:nvPr/>
        </p:nvSpPr>
        <p:spPr>
          <a:xfrm>
            <a:off x="1038148" y="1241933"/>
            <a:ext cx="6772368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верхней</a:t>
            </a:r>
            <a:r>
              <a:rPr lang="en-US" altLang="zh-CN" sz="4000" spc="-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конечности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3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60" y="1859280"/>
            <a:ext cx="3078480" cy="3962400"/>
          </a:xfrm>
          <a:prstGeom prst="rect">
            <a:avLst/>
          </a:prstGeom>
        </p:spPr>
      </p:pic>
      <p:sp>
        <p:nvSpPr>
          <p:cNvPr id="2" name="TextBox 327"/>
          <p:cNvSpPr txBox="1"/>
          <p:nvPr/>
        </p:nvSpPr>
        <p:spPr>
          <a:xfrm>
            <a:off x="719327" y="898549"/>
            <a:ext cx="6952477" cy="5116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16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Ортез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верхней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конечности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Omo</a:t>
            </a:r>
            <a:r>
              <a:rPr lang="en-US" altLang="zh-CN" sz="2600" spc="1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Neurexa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Механизм</a:t>
            </a:r>
            <a:r>
              <a:rPr lang="en-US" altLang="zh-CN" sz="2600" spc="2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действия</a:t>
            </a:r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marL="0" indent="25298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Частичное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замещение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</a:p>
          <a:p>
            <a:pPr marL="0" indent="299618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плеча</a:t>
            </a:r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299618" indent="-27432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Облегчение</a:t>
            </a:r>
            <a:r>
              <a:rPr lang="en-US" altLang="zh-CN" sz="16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растягивающего</a:t>
            </a:r>
            <a:r>
              <a:rPr lang="en-US" altLang="zh-CN" sz="16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воздействия</a:t>
            </a:r>
            <a:r>
              <a:rPr lang="en-US" altLang="zh-CN" sz="16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капсулу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(масса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верхней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конечности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=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1/12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массы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тела)</a:t>
            </a:r>
          </a:p>
          <a:p>
            <a:pPr>
              <a:lnSpc>
                <a:spcPts val="1155"/>
              </a:lnSpc>
            </a:pPr>
            <a:endParaRPr lang="en-US" dirty="0" smtClean="0"/>
          </a:p>
          <a:p>
            <a:pPr marL="0" indent="25298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Уменьшение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выраженности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вправление</a:t>
            </a:r>
          </a:p>
          <a:p>
            <a:pPr marL="0" indent="299618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(под)вывиха</a:t>
            </a:r>
            <a:r>
              <a:rPr lang="en-US" altLang="zh-CN" sz="16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головки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плеча</a:t>
            </a:r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 indent="25298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Защита</a:t>
            </a:r>
            <a:r>
              <a:rPr lang="en-US" altLang="zh-CN" sz="16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паретичной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конечности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резких</a:t>
            </a:r>
          </a:p>
          <a:p>
            <a:pPr marL="0" indent="299618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движений</a:t>
            </a:r>
            <a:r>
              <a:rPr lang="en-US" altLang="zh-CN" sz="16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ходьбе</a:t>
            </a:r>
          </a:p>
          <a:p>
            <a:pPr>
              <a:lnSpc>
                <a:spcPts val="1139"/>
              </a:lnSpc>
            </a:pPr>
            <a:endParaRPr lang="en-US" dirty="0" smtClean="0"/>
          </a:p>
          <a:p>
            <a:pPr marL="299618" indent="-274320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1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Коррекция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положения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верхней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конечности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противодействие</a:t>
            </a:r>
            <a:r>
              <a:rPr lang="en-US" altLang="zh-CN" sz="16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патологической</a:t>
            </a:r>
            <a:r>
              <a:rPr lang="en-US" altLang="zh-CN" sz="16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позе</a:t>
            </a:r>
            <a:r>
              <a:rPr lang="en-US" altLang="zh-CN" sz="16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ротацией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плеча,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сгибанием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локтевом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суставе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пронацией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кисти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629716" y="148640"/>
            <a:ext cx="7428184" cy="5618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99541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Классификация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</a:p>
          <a:p>
            <a:pPr marL="0" indent="2183587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медицинского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эффекта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медицинские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(при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беременности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качестве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замены</a:t>
            </a:r>
          </a:p>
          <a:p>
            <a:pPr marL="0" indent="343204">
              <a:lnSpc>
                <a:spcPct val="100000"/>
              </a:lnSpc>
              <a:spcBef>
                <a:spcPts val="18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перевязочных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материалов);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этапно-функциональные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(поэтапное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восстановление</a:t>
            </a:r>
          </a:p>
          <a:p>
            <a:pPr marL="0" indent="343204">
              <a:lnSpc>
                <a:spcPct val="100000"/>
              </a:lnSpc>
              <a:spcBef>
                <a:spcPts val="185"/>
              </a:spcBef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устава);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стабилизирующие</a:t>
            </a:r>
            <a:r>
              <a:rPr lang="en-US" altLang="zh-CN" sz="2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(фиксирование</a:t>
            </a:r>
            <a:r>
              <a:rPr lang="en-US" altLang="zh-CN" sz="2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придание</a:t>
            </a:r>
          </a:p>
          <a:p>
            <a:pPr marL="0" indent="343204">
              <a:lnSpc>
                <a:spcPct val="100000"/>
              </a:lnSpc>
              <a:spcBef>
                <a:spcPts val="185"/>
              </a:spcBef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корректного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положения);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функциональные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(сохраняют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полную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мобильность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343204">
              <a:lnSpc>
                <a:spcPct val="100000"/>
              </a:lnSpc>
              <a:spcBef>
                <a:spcPts val="18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строение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сустава);</a:t>
            </a:r>
          </a:p>
          <a:p>
            <a:pPr>
              <a:lnSpc>
                <a:spcPts val="6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динамические</a:t>
            </a:r>
            <a:r>
              <a:rPr lang="en-US" altLang="zh-CN" sz="24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(восстановление,</a:t>
            </a:r>
            <a:r>
              <a:rPr lang="en-US" altLang="zh-CN" sz="24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профилактическое</a:t>
            </a:r>
          </a:p>
          <a:p>
            <a:pPr marL="0" indent="343204">
              <a:lnSpc>
                <a:spcPct val="100000"/>
              </a:lnSpc>
              <a:spcBef>
                <a:spcPts val="185"/>
              </a:spcBef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воздейств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ие).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3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011680"/>
            <a:ext cx="3177540" cy="4236720"/>
          </a:xfrm>
          <a:prstGeom prst="rect">
            <a:avLst/>
          </a:prstGeom>
        </p:spPr>
      </p:pic>
      <p:pic>
        <p:nvPicPr>
          <p:cNvPr id="330" name="Picture 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220" y="1950720"/>
            <a:ext cx="3230880" cy="4297679"/>
          </a:xfrm>
          <a:prstGeom prst="rect">
            <a:avLst/>
          </a:prstGeom>
        </p:spPr>
      </p:pic>
      <p:sp>
        <p:nvSpPr>
          <p:cNvPr id="2" name="Freeform 330"/>
          <p:cNvSpPr/>
          <p:nvPr/>
        </p:nvSpPr>
        <p:spPr>
          <a:xfrm>
            <a:off x="641350" y="1771650"/>
            <a:ext cx="7385050" cy="425450"/>
          </a:xfrm>
          <a:custGeom>
            <a:avLst/>
            <a:gdLst>
              <a:gd name="connsiteX0" fmla="*/ 6350 w 7385050"/>
              <a:gd name="connsiteY0" fmla="*/ 433578 h 425450"/>
              <a:gd name="connsiteX1" fmla="*/ 7387081 w 7385050"/>
              <a:gd name="connsiteY1" fmla="*/ 433578 h 425450"/>
              <a:gd name="connsiteX2" fmla="*/ 7387081 w 7385050"/>
              <a:gd name="connsiteY2" fmla="*/ 6858 h 425450"/>
              <a:gd name="connsiteX3" fmla="*/ 6350 w 7385050"/>
              <a:gd name="connsiteY3" fmla="*/ 6858 h 425450"/>
              <a:gd name="connsiteX4" fmla="*/ 6350 w 7385050"/>
              <a:gd name="connsiteY4" fmla="*/ 433578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5050" h="425450">
                <a:moveTo>
                  <a:pt x="6350" y="433578"/>
                </a:moveTo>
                <a:lnTo>
                  <a:pt x="7387081" y="433578"/>
                </a:lnTo>
                <a:lnTo>
                  <a:pt x="7387081" y="6858"/>
                </a:lnTo>
                <a:lnTo>
                  <a:pt x="6350" y="6858"/>
                </a:lnTo>
                <a:lnTo>
                  <a:pt x="6350" y="433578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extBox 331"/>
          <p:cNvSpPr txBox="1"/>
          <p:nvPr/>
        </p:nvSpPr>
        <p:spPr>
          <a:xfrm>
            <a:off x="719327" y="898549"/>
            <a:ext cx="6952477" cy="787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16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Ортез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верхней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конечности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Omo</a:t>
            </a:r>
            <a:r>
              <a:rPr lang="en-US" altLang="zh-CN" sz="2600" spc="1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Neurexa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Уменьшение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подвывиха</a:t>
            </a:r>
            <a:r>
              <a:rPr lang="en-US" altLang="zh-CN" sz="2600" spc="4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плеча</a:t>
            </a:r>
          </a:p>
        </p:txBody>
      </p:sp>
      <p:sp>
        <p:nvSpPr>
          <p:cNvPr id="332" name="TextBox 332"/>
          <p:cNvSpPr txBox="1"/>
          <p:nvPr/>
        </p:nvSpPr>
        <p:spPr>
          <a:xfrm>
            <a:off x="739140" y="1831173"/>
            <a:ext cx="5325925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076064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Без</a:t>
            </a:r>
            <a:r>
              <a:rPr lang="en-US" altLang="zh-CN" sz="22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ортеза	</a:t>
            </a:r>
            <a:r>
              <a:rPr lang="en-US" altLang="zh-CN" sz="2200" spc="-3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20" dirty="0">
                <a:solidFill>
                  <a:srgbClr val="000000"/>
                </a:solidFill>
                <a:latin typeface="Arial"/>
                <a:ea typeface="Arial"/>
              </a:rPr>
              <a:t>ортезе</a:t>
            </a:r>
          </a:p>
        </p:txBody>
      </p:sp>
      <p:sp>
        <p:nvSpPr>
          <p:cNvPr id="333" name="TextBox 333"/>
          <p:cNvSpPr txBox="1"/>
          <p:nvPr/>
        </p:nvSpPr>
        <p:spPr>
          <a:xfrm>
            <a:off x="342290" y="6504206"/>
            <a:ext cx="4656144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Courtesy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of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Prof.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Dr.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med.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Stefan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Hesse,</a:t>
            </a:r>
            <a:r>
              <a:rPr lang="en-US" altLang="zh-CN" sz="1600" b="1" spc="-9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Berlin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3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80" y="1859280"/>
            <a:ext cx="3528060" cy="3985260"/>
          </a:xfrm>
          <a:prstGeom prst="rect">
            <a:avLst/>
          </a:prstGeom>
        </p:spPr>
      </p:pic>
      <p:sp>
        <p:nvSpPr>
          <p:cNvPr id="2" name="TextBox 335"/>
          <p:cNvSpPr txBox="1"/>
          <p:nvPr/>
        </p:nvSpPr>
        <p:spPr>
          <a:xfrm>
            <a:off x="719327" y="898549"/>
            <a:ext cx="6952477" cy="4907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16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Ортез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для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верхней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конечности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Omo</a:t>
            </a:r>
            <a:r>
              <a:rPr lang="en-US" altLang="zh-CN" sz="2600" spc="1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Neurexa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Клиническая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апробация,</a:t>
            </a:r>
            <a:r>
              <a:rPr lang="en-US" altLang="zh-CN" sz="2600" spc="2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предварительные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результаты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этапа</a:t>
            </a:r>
            <a:r>
              <a:rPr lang="en-US" altLang="zh-CN" sz="2600" spc="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II</a:t>
            </a:r>
          </a:p>
          <a:p>
            <a:pPr>
              <a:lnSpc>
                <a:spcPts val="1945"/>
              </a:lnSpc>
            </a:pPr>
            <a:endParaRPr lang="en-US" dirty="0" smtClean="0"/>
          </a:p>
          <a:p>
            <a:pPr marL="299618" indent="-27432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прилегания</a:t>
            </a:r>
            <a:r>
              <a:rPr lang="en-US" altLang="zh-CN" sz="1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лопатки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грудной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клетке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стороне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гемип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ареза</a:t>
            </a:r>
          </a:p>
          <a:p>
            <a:pPr>
              <a:lnSpc>
                <a:spcPts val="1614"/>
              </a:lnSpc>
            </a:pPr>
            <a:endParaRPr lang="en-US" dirty="0" smtClean="0"/>
          </a:p>
          <a:p>
            <a:pPr marL="299618" indent="-27432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значительный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перенос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веса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тела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паретичную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нижнюю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конечность</a:t>
            </a:r>
          </a:p>
          <a:p>
            <a:pPr>
              <a:lnSpc>
                <a:spcPts val="1444"/>
              </a:lnSpc>
            </a:pPr>
            <a:endParaRPr lang="en-US" dirty="0" smtClean="0"/>
          </a:p>
          <a:p>
            <a:pPr marL="0" indent="25298">
              <a:lnSpc>
                <a:spcPct val="100000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Улучшение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симметрии</a:t>
            </a:r>
            <a:r>
              <a:rPr lang="en-US" altLang="zh-CN" sz="1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</a:p>
          <a:p>
            <a:pPr marL="0" indent="299618">
              <a:lnSpc>
                <a:spcPct val="100000"/>
              </a:lnSpc>
            </a:pPr>
            <a:r>
              <a:rPr lang="en-US" altLang="zh-CN" sz="1800" spc="-20" dirty="0">
                <a:solidFill>
                  <a:srgbClr val="000000"/>
                </a:solidFill>
                <a:latin typeface="Calibri"/>
                <a:ea typeface="Calibri"/>
              </a:rPr>
              <a:t>ход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ьбе</a:t>
            </a:r>
          </a:p>
          <a:p>
            <a:pPr>
              <a:lnSpc>
                <a:spcPts val="1410"/>
              </a:lnSpc>
            </a:pPr>
            <a:endParaRPr lang="en-US" dirty="0" smtClean="0"/>
          </a:p>
          <a:p>
            <a:pPr marL="299618" indent="-27432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8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ранняя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регистрация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ЭМГ-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квадрицепса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бедра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стороне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гемипареза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36"/>
          <p:cNvSpPr txBox="1"/>
          <p:nvPr/>
        </p:nvSpPr>
        <p:spPr>
          <a:xfrm>
            <a:off x="2798952" y="192659"/>
            <a:ext cx="364452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3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</p:txBody>
      </p:sp>
      <p:sp>
        <p:nvSpPr>
          <p:cNvPr id="337" name="TextBox 337"/>
          <p:cNvSpPr txBox="1"/>
          <p:nvPr/>
        </p:nvSpPr>
        <p:spPr>
          <a:xfrm>
            <a:off x="89915" y="689482"/>
            <a:ext cx="813994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1.	Определение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ортезирования,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задачи,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противопоказания</a:t>
            </a:r>
          </a:p>
        </p:txBody>
      </p:sp>
      <p:sp>
        <p:nvSpPr>
          <p:cNvPr id="338" name="TextBox 338"/>
          <p:cNvSpPr txBox="1"/>
          <p:nvPr/>
        </p:nvSpPr>
        <p:spPr>
          <a:xfrm>
            <a:off x="89915" y="1096391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339" name="TextBox 339"/>
          <p:cNvSpPr txBox="1"/>
          <p:nvPr/>
        </p:nvSpPr>
        <p:spPr>
          <a:xfrm>
            <a:off x="547420" y="1109129"/>
            <a:ext cx="7783496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тазобедренного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сус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тава</a:t>
            </a:r>
          </a:p>
        </p:txBody>
      </p:sp>
      <p:sp>
        <p:nvSpPr>
          <p:cNvPr id="340" name="TextBox 340"/>
          <p:cNvSpPr txBox="1"/>
          <p:nvPr/>
        </p:nvSpPr>
        <p:spPr>
          <a:xfrm>
            <a:off x="89915" y="1806955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</a:p>
        </p:txBody>
      </p:sp>
      <p:sp>
        <p:nvSpPr>
          <p:cNvPr id="341" name="TextBox 341"/>
          <p:cNvSpPr txBox="1"/>
          <p:nvPr/>
        </p:nvSpPr>
        <p:spPr>
          <a:xfrm>
            <a:off x="547420" y="1819656"/>
            <a:ext cx="7158933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342" name="TextBox 342"/>
          <p:cNvSpPr txBox="1"/>
          <p:nvPr/>
        </p:nvSpPr>
        <p:spPr>
          <a:xfrm>
            <a:off x="89915" y="2518663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</a:p>
        </p:txBody>
      </p:sp>
      <p:sp>
        <p:nvSpPr>
          <p:cNvPr id="343" name="TextBox 343"/>
          <p:cNvSpPr txBox="1"/>
          <p:nvPr/>
        </p:nvSpPr>
        <p:spPr>
          <a:xfrm>
            <a:off x="547420" y="2531402"/>
            <a:ext cx="7734885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</a:p>
        </p:txBody>
      </p:sp>
      <p:sp>
        <p:nvSpPr>
          <p:cNvPr id="344" name="TextBox 344"/>
          <p:cNvSpPr txBox="1"/>
          <p:nvPr/>
        </p:nvSpPr>
        <p:spPr>
          <a:xfrm>
            <a:off x="89915" y="3230626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</a:p>
        </p:txBody>
      </p:sp>
      <p:sp>
        <p:nvSpPr>
          <p:cNvPr id="345" name="TextBox 345"/>
          <p:cNvSpPr txBox="1"/>
          <p:nvPr/>
        </p:nvSpPr>
        <p:spPr>
          <a:xfrm>
            <a:off x="547420" y="3243326"/>
            <a:ext cx="7143663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346" name="TextBox 346"/>
          <p:cNvSpPr txBox="1"/>
          <p:nvPr/>
        </p:nvSpPr>
        <p:spPr>
          <a:xfrm>
            <a:off x="89915" y="3940733"/>
            <a:ext cx="32459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</a:p>
        </p:txBody>
      </p:sp>
      <p:sp>
        <p:nvSpPr>
          <p:cNvPr id="347" name="TextBox 347"/>
          <p:cNvSpPr txBox="1"/>
          <p:nvPr/>
        </p:nvSpPr>
        <p:spPr>
          <a:xfrm>
            <a:off x="547420" y="3953586"/>
            <a:ext cx="7285309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локтевого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су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става</a:t>
            </a:r>
          </a:p>
        </p:txBody>
      </p:sp>
      <p:sp>
        <p:nvSpPr>
          <p:cNvPr id="348" name="TextBox 348"/>
          <p:cNvSpPr txBox="1"/>
          <p:nvPr/>
        </p:nvSpPr>
        <p:spPr>
          <a:xfrm>
            <a:off x="89915" y="4652898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</a:p>
        </p:txBody>
      </p:sp>
      <p:sp>
        <p:nvSpPr>
          <p:cNvPr id="349" name="TextBox 349"/>
          <p:cNvSpPr txBox="1"/>
          <p:nvPr/>
        </p:nvSpPr>
        <p:spPr>
          <a:xfrm>
            <a:off x="547420" y="4665599"/>
            <a:ext cx="7704344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лучезапястного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350" name="TextBox 350"/>
          <p:cNvSpPr txBox="1"/>
          <p:nvPr/>
        </p:nvSpPr>
        <p:spPr>
          <a:xfrm>
            <a:off x="89915" y="5364860"/>
            <a:ext cx="807745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8.	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20" y="2194560"/>
            <a:ext cx="2903220" cy="3497579"/>
          </a:xfrm>
          <a:prstGeom prst="rect">
            <a:avLst/>
          </a:prstGeom>
        </p:spPr>
      </p:pic>
      <p:sp>
        <p:nvSpPr>
          <p:cNvPr id="2" name="TextBox 352"/>
          <p:cNvSpPr txBox="1"/>
          <p:nvPr/>
        </p:nvSpPr>
        <p:spPr>
          <a:xfrm>
            <a:off x="1202740" y="396113"/>
            <a:ext cx="5901406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Бандаж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локтевой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фиксирующий</a:t>
            </a:r>
            <a:r>
              <a:rPr lang="en-US" altLang="zh-CN" sz="2800" b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medi</a:t>
            </a:r>
          </a:p>
          <a:p>
            <a:pPr marL="0" indent="2076018">
              <a:lnSpc>
                <a:spcPct val="100000"/>
              </a:lnSpc>
            </a:pPr>
            <a:r>
              <a:rPr lang="en-US" altLang="zh-CN" sz="2800" b="1" spc="-15" dirty="0">
                <a:solidFill>
                  <a:srgbClr val="000000"/>
                </a:solidFill>
                <a:latin typeface="Calibri"/>
                <a:ea typeface="Calibri"/>
              </a:rPr>
              <a:t>elbow</a:t>
            </a:r>
            <a:r>
              <a:rPr lang="en-US" altLang="zh-CN" sz="28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</a:rPr>
              <a:t>strap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3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0" y="4137660"/>
            <a:ext cx="3017520" cy="2240280"/>
          </a:xfrm>
          <a:prstGeom prst="rect">
            <a:avLst/>
          </a:prstGeom>
        </p:spPr>
      </p:pic>
      <p:pic>
        <p:nvPicPr>
          <p:cNvPr id="355" name="Picture 3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" y="1775460"/>
            <a:ext cx="2316480" cy="1950720"/>
          </a:xfrm>
          <a:prstGeom prst="rect">
            <a:avLst/>
          </a:prstGeom>
        </p:spPr>
      </p:pic>
      <p:sp>
        <p:nvSpPr>
          <p:cNvPr id="2" name="Freeform 355"/>
          <p:cNvSpPr/>
          <p:nvPr/>
        </p:nvSpPr>
        <p:spPr>
          <a:xfrm>
            <a:off x="4984750" y="3486150"/>
            <a:ext cx="3067050" cy="311150"/>
          </a:xfrm>
          <a:custGeom>
            <a:avLst/>
            <a:gdLst>
              <a:gd name="connsiteX0" fmla="*/ 18541 w 3067050"/>
              <a:gd name="connsiteY0" fmla="*/ 322326 h 311150"/>
              <a:gd name="connsiteX1" fmla="*/ 3078733 w 3067050"/>
              <a:gd name="connsiteY1" fmla="*/ 322326 h 311150"/>
              <a:gd name="connsiteX2" fmla="*/ 3078733 w 3067050"/>
              <a:gd name="connsiteY2" fmla="*/ 14478 h 311150"/>
              <a:gd name="connsiteX3" fmla="*/ 18541 w 3067050"/>
              <a:gd name="connsiteY3" fmla="*/ 14478 h 311150"/>
              <a:gd name="connsiteX4" fmla="*/ 18541 w 3067050"/>
              <a:gd name="connsiteY4" fmla="*/ 322326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050" h="311150">
                <a:moveTo>
                  <a:pt x="18541" y="322326"/>
                </a:moveTo>
                <a:lnTo>
                  <a:pt x="3078733" y="322326"/>
                </a:lnTo>
                <a:lnTo>
                  <a:pt x="3078733" y="14478"/>
                </a:lnTo>
                <a:lnTo>
                  <a:pt x="18541" y="14478"/>
                </a:lnTo>
                <a:lnTo>
                  <a:pt x="18541" y="322326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Freeform 356"/>
          <p:cNvSpPr/>
          <p:nvPr/>
        </p:nvSpPr>
        <p:spPr>
          <a:xfrm>
            <a:off x="717550" y="1492250"/>
            <a:ext cx="3067050" cy="311150"/>
          </a:xfrm>
          <a:custGeom>
            <a:avLst/>
            <a:gdLst>
              <a:gd name="connsiteX0" fmla="*/ 10922 w 3067050"/>
              <a:gd name="connsiteY0" fmla="*/ 315214 h 311150"/>
              <a:gd name="connsiteX1" fmla="*/ 3069590 w 3067050"/>
              <a:gd name="connsiteY1" fmla="*/ 315214 h 311150"/>
              <a:gd name="connsiteX2" fmla="*/ 3069590 w 3067050"/>
              <a:gd name="connsiteY2" fmla="*/ 7366 h 311150"/>
              <a:gd name="connsiteX3" fmla="*/ 10922 w 3067050"/>
              <a:gd name="connsiteY3" fmla="*/ 7366 h 311150"/>
              <a:gd name="connsiteX4" fmla="*/ 10922 w 3067050"/>
              <a:gd name="connsiteY4" fmla="*/ 315214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050" h="311150">
                <a:moveTo>
                  <a:pt x="10922" y="315214"/>
                </a:moveTo>
                <a:lnTo>
                  <a:pt x="3069590" y="315214"/>
                </a:lnTo>
                <a:lnTo>
                  <a:pt x="3069590" y="7366"/>
                </a:lnTo>
                <a:lnTo>
                  <a:pt x="10922" y="7366"/>
                </a:lnTo>
                <a:lnTo>
                  <a:pt x="10922" y="315214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TextBox 357"/>
          <p:cNvSpPr txBox="1"/>
          <p:nvPr/>
        </p:nvSpPr>
        <p:spPr>
          <a:xfrm>
            <a:off x="394715" y="511307"/>
            <a:ext cx="7921027" cy="3263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Georgia"/>
                <a:ea typeface="Georgia"/>
              </a:rPr>
              <a:t>Локтевые</a:t>
            </a:r>
            <a:r>
              <a:rPr lang="en-US" altLang="zh-CN" sz="3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Georgia"/>
                <a:ea typeface="Georgia"/>
              </a:rPr>
              <a:t>бандажи</a:t>
            </a:r>
            <a:r>
              <a:rPr lang="en-US" altLang="zh-CN" sz="3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Georgia"/>
                <a:ea typeface="Georgia"/>
              </a:rPr>
              <a:t>легкой</a:t>
            </a:r>
            <a:r>
              <a:rPr lang="en-US" altLang="zh-CN" sz="360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Georgia"/>
                <a:ea typeface="Georgia"/>
              </a:rPr>
              <a:t>фиксации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45"/>
              </a:lnSpc>
            </a:pPr>
            <a:endParaRPr lang="en-US" dirty="0" smtClean="0"/>
          </a:p>
          <a:p>
            <a:pPr marL="0" indent="42550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50A7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Epi</a:t>
            </a:r>
            <a:r>
              <a:rPr lang="en-US" altLang="zh-CN" sz="1400" b="1" spc="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Sensa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 indent="4701286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7122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Epi</a:t>
            </a:r>
            <a:r>
              <a:rPr lang="en-US" altLang="zh-CN" sz="1400" b="1" spc="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Ulna</a:t>
            </a:r>
          </a:p>
        </p:txBody>
      </p:sp>
      <p:sp>
        <p:nvSpPr>
          <p:cNvPr id="358" name="TextBox 358"/>
          <p:cNvSpPr txBox="1"/>
          <p:nvPr/>
        </p:nvSpPr>
        <p:spPr>
          <a:xfrm>
            <a:off x="8307958" y="6518833"/>
            <a:ext cx="242843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900" spc="-10" dirty="0">
                <a:solidFill>
                  <a:srgbClr val="000000"/>
                </a:solidFill>
                <a:latin typeface="Calibri"/>
                <a:ea typeface="Calibri"/>
              </a:rPr>
              <a:t>64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3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3268979"/>
            <a:ext cx="4998720" cy="2819400"/>
          </a:xfrm>
          <a:prstGeom prst="rect">
            <a:avLst/>
          </a:prstGeom>
        </p:spPr>
      </p:pic>
      <p:sp>
        <p:nvSpPr>
          <p:cNvPr id="2" name="Freeform 360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C89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2" name="Picture 3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1973580"/>
            <a:ext cx="3108960" cy="2026920"/>
          </a:xfrm>
          <a:prstGeom prst="rect">
            <a:avLst/>
          </a:prstGeom>
        </p:spPr>
      </p:pic>
      <p:sp>
        <p:nvSpPr>
          <p:cNvPr id="3" name="Freeform 362"/>
          <p:cNvSpPr/>
          <p:nvPr/>
        </p:nvSpPr>
        <p:spPr>
          <a:xfrm>
            <a:off x="717550" y="1543050"/>
            <a:ext cx="3067050" cy="311150"/>
          </a:xfrm>
          <a:custGeom>
            <a:avLst/>
            <a:gdLst>
              <a:gd name="connsiteX0" fmla="*/ 10922 w 3067050"/>
              <a:gd name="connsiteY0" fmla="*/ 322326 h 311150"/>
              <a:gd name="connsiteX1" fmla="*/ 3069590 w 3067050"/>
              <a:gd name="connsiteY1" fmla="*/ 322326 h 311150"/>
              <a:gd name="connsiteX2" fmla="*/ 3069590 w 3067050"/>
              <a:gd name="connsiteY2" fmla="*/ 16002 h 311150"/>
              <a:gd name="connsiteX3" fmla="*/ 10922 w 3067050"/>
              <a:gd name="connsiteY3" fmla="*/ 16002 h 311150"/>
              <a:gd name="connsiteX4" fmla="*/ 10922 w 3067050"/>
              <a:gd name="connsiteY4" fmla="*/ 322326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050" h="311150">
                <a:moveTo>
                  <a:pt x="10922" y="322326"/>
                </a:moveTo>
                <a:lnTo>
                  <a:pt x="3069590" y="322326"/>
                </a:lnTo>
                <a:lnTo>
                  <a:pt x="3069590" y="16002"/>
                </a:lnTo>
                <a:lnTo>
                  <a:pt x="10922" y="16002"/>
                </a:lnTo>
                <a:lnTo>
                  <a:pt x="10922" y="322326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TextBox 363"/>
          <p:cNvSpPr txBox="1"/>
          <p:nvPr/>
        </p:nvSpPr>
        <p:spPr>
          <a:xfrm>
            <a:off x="719327" y="882770"/>
            <a:ext cx="6192180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Ортез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при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эпикондилите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Epi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Forsa</a:t>
            </a:r>
            <a:r>
              <a:rPr lang="en-US" altLang="zh-CN" sz="2600" spc="1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Plus</a:t>
            </a:r>
          </a:p>
        </p:txBody>
      </p:sp>
      <p:sp>
        <p:nvSpPr>
          <p:cNvPr id="364" name="TextBox 364"/>
          <p:cNvSpPr txBox="1"/>
          <p:nvPr/>
        </p:nvSpPr>
        <p:spPr>
          <a:xfrm>
            <a:off x="820216" y="1279010"/>
            <a:ext cx="5367519" cy="53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35416"/>
              </a:lnSpc>
              <a:tabLst>
                <a:tab pos="3538169" algn="l"/>
              </a:tabLst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50A7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Epi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Forsa</a:t>
            </a:r>
            <a:r>
              <a:rPr lang="en-US" altLang="zh-CN" sz="1400" b="1" spc="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FEFEFE"/>
                </a:solidFill>
                <a:latin typeface="Calibri"/>
                <a:ea typeface="Calibri"/>
              </a:rPr>
              <a:t>Plus	</a:t>
            </a:r>
            <a:r>
              <a:rPr lang="en-US" altLang="zh-CN" sz="2600" spc="-5" dirty="0">
                <a:solidFill>
                  <a:srgbClr val="7F7F7F"/>
                </a:solidFill>
                <a:latin typeface="Georgia"/>
                <a:ea typeface="Georgia"/>
              </a:rPr>
              <a:t>Показания</a:t>
            </a:r>
          </a:p>
        </p:txBody>
      </p:sp>
      <p:sp>
        <p:nvSpPr>
          <p:cNvPr id="365" name="TextBox 365"/>
          <p:cNvSpPr txBox="1"/>
          <p:nvPr/>
        </p:nvSpPr>
        <p:spPr>
          <a:xfrm>
            <a:off x="4359909" y="1935911"/>
            <a:ext cx="3703178" cy="11023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Лучевой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(латеральный)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эпикондилит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</a:p>
          <a:p>
            <a:pPr marL="0" indent="27432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«теннисный</a:t>
            </a:r>
            <a:r>
              <a:rPr lang="en-US" altLang="zh-CN" sz="16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локоть».</a:t>
            </a:r>
          </a:p>
          <a:p>
            <a:pPr>
              <a:lnSpc>
                <a:spcPts val="9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Локтевой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(медиальный)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эпикондилит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</a:p>
          <a:p>
            <a:pPr marL="0" indent="27432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«локоть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игрока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гольф».</a:t>
            </a:r>
          </a:p>
        </p:txBody>
      </p:sp>
      <p:sp>
        <p:nvSpPr>
          <p:cNvPr id="366" name="TextBox 366"/>
          <p:cNvSpPr txBox="1"/>
          <p:nvPr/>
        </p:nvSpPr>
        <p:spPr>
          <a:xfrm rot="16200000">
            <a:off x="-1151420" y="4889231"/>
            <a:ext cx="2875331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Arial"/>
                <a:ea typeface="Arial"/>
              </a:rPr>
              <a:t>Функциональная</a:t>
            </a:r>
            <a:r>
              <a:rPr lang="en-US" altLang="zh-CN" sz="16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spc="-5" dirty="0">
                <a:solidFill>
                  <a:srgbClr val="FEFEFE"/>
                </a:solidFill>
                <a:latin typeface="Arial"/>
                <a:ea typeface="Arial"/>
              </a:rPr>
              <a:t>разгрузка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Freeform 367"/>
          <p:cNvSpPr/>
          <p:nvPr/>
        </p:nvSpPr>
        <p:spPr>
          <a:xfrm>
            <a:off x="125221" y="1966722"/>
            <a:ext cx="8434578" cy="4116578"/>
          </a:xfrm>
          <a:custGeom>
            <a:avLst/>
            <a:gdLst>
              <a:gd name="connsiteX0" fmla="*/ 18796 w 8434578"/>
              <a:gd name="connsiteY0" fmla="*/ 4126992 h 4116578"/>
              <a:gd name="connsiteX1" fmla="*/ 8443468 w 8434578"/>
              <a:gd name="connsiteY1" fmla="*/ 4126992 h 4116578"/>
              <a:gd name="connsiteX2" fmla="*/ 8443468 w 8434578"/>
              <a:gd name="connsiteY2" fmla="*/ 22860 h 4116578"/>
              <a:gd name="connsiteX3" fmla="*/ 18796 w 8434578"/>
              <a:gd name="connsiteY3" fmla="*/ 22860 h 4116578"/>
              <a:gd name="connsiteX4" fmla="*/ 18796 w 8434578"/>
              <a:gd name="connsiteY4" fmla="*/ 4126992 h 411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4578" h="4116578">
                <a:moveTo>
                  <a:pt x="18796" y="4126992"/>
                </a:moveTo>
                <a:lnTo>
                  <a:pt x="8443468" y="4126992"/>
                </a:lnTo>
                <a:lnTo>
                  <a:pt x="8443468" y="22860"/>
                </a:lnTo>
                <a:lnTo>
                  <a:pt x="18796" y="22860"/>
                </a:lnTo>
                <a:lnTo>
                  <a:pt x="18796" y="4126992"/>
                </a:lnTo>
                <a:close/>
              </a:path>
            </a:pathLst>
          </a:custGeom>
          <a:solidFill>
            <a:srgbClr val="000019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Freeform 368"/>
          <p:cNvSpPr/>
          <p:nvPr/>
        </p:nvSpPr>
        <p:spPr>
          <a:xfrm>
            <a:off x="226822" y="163321"/>
            <a:ext cx="8371078" cy="1678177"/>
          </a:xfrm>
          <a:custGeom>
            <a:avLst/>
            <a:gdLst>
              <a:gd name="connsiteX0" fmla="*/ 25400 w 8371078"/>
              <a:gd name="connsiteY0" fmla="*/ 1681480 h 1678177"/>
              <a:gd name="connsiteX1" fmla="*/ 8378443 w 8371078"/>
              <a:gd name="connsiteY1" fmla="*/ 1681480 h 1678177"/>
              <a:gd name="connsiteX2" fmla="*/ 8378443 w 8371078"/>
              <a:gd name="connsiteY2" fmla="*/ 26416 h 1678177"/>
              <a:gd name="connsiteX3" fmla="*/ 25400 w 8371078"/>
              <a:gd name="connsiteY3" fmla="*/ 26416 h 1678177"/>
              <a:gd name="connsiteX4" fmla="*/ 25400 w 8371078"/>
              <a:gd name="connsiteY4" fmla="*/ 1681480 h 167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1078" h="1678177">
                <a:moveTo>
                  <a:pt x="25400" y="1681480"/>
                </a:moveTo>
                <a:lnTo>
                  <a:pt x="8378443" y="1681480"/>
                </a:lnTo>
                <a:lnTo>
                  <a:pt x="8378443" y="26416"/>
                </a:lnTo>
                <a:lnTo>
                  <a:pt x="25400" y="26416"/>
                </a:lnTo>
                <a:lnTo>
                  <a:pt x="25400" y="168148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0" y="2545080"/>
            <a:ext cx="2514600" cy="2918460"/>
          </a:xfrm>
          <a:prstGeom prst="rect">
            <a:avLst/>
          </a:prstGeom>
        </p:spPr>
      </p:pic>
      <p:sp>
        <p:nvSpPr>
          <p:cNvPr id="2" name="TextBox 370"/>
          <p:cNvSpPr txBox="1"/>
          <p:nvPr/>
        </p:nvSpPr>
        <p:spPr>
          <a:xfrm>
            <a:off x="1189329" y="459790"/>
            <a:ext cx="6671706" cy="1219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40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регулируемой</a:t>
            </a:r>
            <a:r>
              <a:rPr lang="en-US" altLang="zh-CN" sz="40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фиксации</a:t>
            </a:r>
          </a:p>
          <a:p>
            <a:pPr marL="0" indent="1400835">
              <a:lnSpc>
                <a:spcPct val="100000"/>
              </a:lnSpc>
            </a:pPr>
            <a:r>
              <a:rPr lang="en-US" altLang="zh-CN" sz="4000" spc="-5" dirty="0">
                <a:solidFill>
                  <a:srgbClr val="000000"/>
                </a:solidFill>
                <a:latin typeface="Calibri"/>
                <a:ea typeface="Calibri"/>
              </a:rPr>
              <a:t>локтевого</a:t>
            </a:r>
            <a:r>
              <a:rPr lang="en-US" altLang="zh-CN" sz="4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spc="-10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1"/>
          <p:cNvSpPr txBox="1"/>
          <p:nvPr/>
        </p:nvSpPr>
        <p:spPr>
          <a:xfrm>
            <a:off x="2798952" y="192659"/>
            <a:ext cx="364452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3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</p:txBody>
      </p:sp>
      <p:sp>
        <p:nvSpPr>
          <p:cNvPr id="372" name="TextBox 372"/>
          <p:cNvSpPr txBox="1"/>
          <p:nvPr/>
        </p:nvSpPr>
        <p:spPr>
          <a:xfrm>
            <a:off x="89915" y="689482"/>
            <a:ext cx="813994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1.	Определение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ортезирования,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задачи,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противопоказания</a:t>
            </a:r>
          </a:p>
        </p:txBody>
      </p:sp>
      <p:sp>
        <p:nvSpPr>
          <p:cNvPr id="373" name="TextBox 373"/>
          <p:cNvSpPr txBox="1"/>
          <p:nvPr/>
        </p:nvSpPr>
        <p:spPr>
          <a:xfrm>
            <a:off x="89915" y="1096391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374" name="TextBox 374"/>
          <p:cNvSpPr txBox="1"/>
          <p:nvPr/>
        </p:nvSpPr>
        <p:spPr>
          <a:xfrm>
            <a:off x="547420" y="1109129"/>
            <a:ext cx="7783496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тазобедренного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сус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тава</a:t>
            </a:r>
          </a:p>
        </p:txBody>
      </p:sp>
      <p:sp>
        <p:nvSpPr>
          <p:cNvPr id="375" name="TextBox 375"/>
          <p:cNvSpPr txBox="1"/>
          <p:nvPr/>
        </p:nvSpPr>
        <p:spPr>
          <a:xfrm>
            <a:off x="89915" y="1806955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</a:p>
        </p:txBody>
      </p:sp>
      <p:sp>
        <p:nvSpPr>
          <p:cNvPr id="376" name="TextBox 376"/>
          <p:cNvSpPr txBox="1"/>
          <p:nvPr/>
        </p:nvSpPr>
        <p:spPr>
          <a:xfrm>
            <a:off x="547420" y="1819656"/>
            <a:ext cx="7158933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377" name="TextBox 377"/>
          <p:cNvSpPr txBox="1"/>
          <p:nvPr/>
        </p:nvSpPr>
        <p:spPr>
          <a:xfrm>
            <a:off x="89915" y="2518663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</a:p>
        </p:txBody>
      </p:sp>
      <p:sp>
        <p:nvSpPr>
          <p:cNvPr id="378" name="TextBox 378"/>
          <p:cNvSpPr txBox="1"/>
          <p:nvPr/>
        </p:nvSpPr>
        <p:spPr>
          <a:xfrm>
            <a:off x="547420" y="2531402"/>
            <a:ext cx="7734885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</a:p>
        </p:txBody>
      </p:sp>
      <p:sp>
        <p:nvSpPr>
          <p:cNvPr id="379" name="TextBox 379"/>
          <p:cNvSpPr txBox="1"/>
          <p:nvPr/>
        </p:nvSpPr>
        <p:spPr>
          <a:xfrm>
            <a:off x="89915" y="3230626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</a:p>
        </p:txBody>
      </p:sp>
      <p:sp>
        <p:nvSpPr>
          <p:cNvPr id="380" name="TextBox 380"/>
          <p:cNvSpPr txBox="1"/>
          <p:nvPr/>
        </p:nvSpPr>
        <p:spPr>
          <a:xfrm>
            <a:off x="547420" y="3243326"/>
            <a:ext cx="7143663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381" name="TextBox 381"/>
          <p:cNvSpPr txBox="1"/>
          <p:nvPr/>
        </p:nvSpPr>
        <p:spPr>
          <a:xfrm>
            <a:off x="89915" y="3940733"/>
            <a:ext cx="32086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</a:p>
        </p:txBody>
      </p:sp>
      <p:sp>
        <p:nvSpPr>
          <p:cNvPr id="382" name="TextBox 382"/>
          <p:cNvSpPr txBox="1"/>
          <p:nvPr/>
        </p:nvSpPr>
        <p:spPr>
          <a:xfrm>
            <a:off x="547420" y="3953586"/>
            <a:ext cx="7115141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локтевого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383" name="TextBox 383"/>
          <p:cNvSpPr txBox="1"/>
          <p:nvPr/>
        </p:nvSpPr>
        <p:spPr>
          <a:xfrm>
            <a:off x="89915" y="4652898"/>
            <a:ext cx="32451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</a:p>
        </p:txBody>
      </p:sp>
      <p:sp>
        <p:nvSpPr>
          <p:cNvPr id="384" name="TextBox 384"/>
          <p:cNvSpPr txBox="1"/>
          <p:nvPr/>
        </p:nvSpPr>
        <p:spPr>
          <a:xfrm>
            <a:off x="547420" y="4665599"/>
            <a:ext cx="7881474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лучезапястного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Calibri"/>
                <a:ea typeface="Calibri"/>
              </a:rPr>
              <a:t>су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става</a:t>
            </a:r>
          </a:p>
        </p:txBody>
      </p:sp>
      <p:sp>
        <p:nvSpPr>
          <p:cNvPr id="385" name="TextBox 385"/>
          <p:cNvSpPr txBox="1"/>
          <p:nvPr/>
        </p:nvSpPr>
        <p:spPr>
          <a:xfrm>
            <a:off x="89915" y="5364860"/>
            <a:ext cx="807745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8.	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Picture 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2484120"/>
            <a:ext cx="5036820" cy="3360420"/>
          </a:xfrm>
          <a:prstGeom prst="rect">
            <a:avLst/>
          </a:prstGeom>
        </p:spPr>
      </p:pic>
      <p:sp>
        <p:nvSpPr>
          <p:cNvPr id="2" name="TextBox 387"/>
          <p:cNvSpPr txBox="1"/>
          <p:nvPr/>
        </p:nvSpPr>
        <p:spPr>
          <a:xfrm>
            <a:off x="988466" y="231230"/>
            <a:ext cx="7088615" cy="1341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Georgia"/>
                <a:ea typeface="Georgia"/>
              </a:rPr>
              <a:t>Ортез</a:t>
            </a:r>
            <a:r>
              <a:rPr lang="en-US" altLang="zh-CN" sz="4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Georgia"/>
                <a:ea typeface="Georgia"/>
              </a:rPr>
              <a:t>для</a:t>
            </a:r>
            <a:r>
              <a:rPr lang="en-US" altLang="zh-CN" sz="4400" spc="5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Georgia"/>
                <a:ea typeface="Georgia"/>
              </a:rPr>
              <a:t>иммобилизации</a:t>
            </a:r>
          </a:p>
          <a:p>
            <a:pPr marL="0" indent="2781909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Georgia"/>
                <a:ea typeface="Georgia"/>
              </a:rPr>
              <a:t>к</a:t>
            </a:r>
            <a:r>
              <a:rPr lang="en-US" altLang="zh-CN" sz="4400" dirty="0">
                <a:solidFill>
                  <a:srgbClr val="000000"/>
                </a:solidFill>
                <a:latin typeface="Georgia"/>
                <a:ea typeface="Georgia"/>
              </a:rPr>
              <a:t>исти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3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820" y="2331720"/>
            <a:ext cx="2918460" cy="3649979"/>
          </a:xfrm>
          <a:prstGeom prst="rect">
            <a:avLst/>
          </a:prstGeom>
        </p:spPr>
      </p:pic>
      <p:sp>
        <p:nvSpPr>
          <p:cNvPr id="2" name="TextBox 389"/>
          <p:cNvSpPr txBox="1"/>
          <p:nvPr/>
        </p:nvSpPr>
        <p:spPr>
          <a:xfrm>
            <a:off x="961948" y="396113"/>
            <a:ext cx="6380425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Шина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запястья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пальцев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кисти</a:t>
            </a:r>
            <a:r>
              <a:rPr lang="en-US" altLang="zh-CN" sz="28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medi</a:t>
            </a:r>
          </a:p>
          <a:p>
            <a:pPr marL="0" indent="2920314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</a:rPr>
              <a:t>CTS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754989" y="176199"/>
            <a:ext cx="6782025" cy="3259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74876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Общие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4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</a:p>
          <a:p>
            <a:pPr marL="0" indent="1927885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Calibri"/>
                <a:ea typeface="Calibri"/>
              </a:rPr>
              <a:t>ор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тезированию</a:t>
            </a:r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900" spc="55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Воспаление</a:t>
            </a:r>
            <a:r>
              <a:rPr lang="en-US" altLang="zh-CN" sz="19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и/или</a:t>
            </a:r>
            <a:r>
              <a:rPr lang="en-US" altLang="zh-CN" sz="19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дегенеративные</a:t>
            </a:r>
            <a:r>
              <a:rPr lang="en-US" altLang="zh-CN" sz="19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19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сустава,</a:t>
            </a:r>
            <a:r>
              <a:rPr lang="en-US" altLang="zh-CN" sz="19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связок,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околосуставных</a:t>
            </a:r>
            <a:r>
              <a:rPr lang="en-US" altLang="zh-CN" sz="19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</a:p>
          <a:p>
            <a:pPr>
              <a:lnSpc>
                <a:spcPts val="8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34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900" spc="30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1900" spc="40" dirty="0">
                <a:solidFill>
                  <a:srgbClr val="000000"/>
                </a:solidFill>
                <a:latin typeface="Calibri"/>
                <a:ea typeface="Calibri"/>
              </a:rPr>
              <a:t>Травмы</a:t>
            </a:r>
          </a:p>
          <a:p>
            <a:pPr>
              <a:lnSpc>
                <a:spcPts val="9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900" spc="85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9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9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операций</a:t>
            </a:r>
          </a:p>
          <a:p>
            <a:pPr>
              <a:lnSpc>
                <a:spcPts val="9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2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900" spc="30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1900" spc="20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25194" y="6520357"/>
            <a:ext cx="7125608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940677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практике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|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Claudia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Salwiczek,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PM;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Nina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Drobkova,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Business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Unit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Head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|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04.09.2012	</a:t>
            </a:r>
            <a:r>
              <a:rPr lang="en-US" altLang="zh-CN" sz="900" spc="-45" dirty="0">
                <a:solidFill>
                  <a:srgbClr val="000000"/>
                </a:solidFill>
                <a:latin typeface="Calibri"/>
                <a:ea typeface="Calibri"/>
              </a:rPr>
              <a:t>7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3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80" y="2484120"/>
            <a:ext cx="3009900" cy="3474720"/>
          </a:xfrm>
          <a:prstGeom prst="rect">
            <a:avLst/>
          </a:prstGeom>
        </p:spPr>
      </p:pic>
      <p:sp>
        <p:nvSpPr>
          <p:cNvPr id="2" name="Freeform 391"/>
          <p:cNvSpPr/>
          <p:nvPr/>
        </p:nvSpPr>
        <p:spPr>
          <a:xfrm>
            <a:off x="125221" y="1966722"/>
            <a:ext cx="8434578" cy="4116578"/>
          </a:xfrm>
          <a:custGeom>
            <a:avLst/>
            <a:gdLst>
              <a:gd name="connsiteX0" fmla="*/ 18796 w 8434578"/>
              <a:gd name="connsiteY0" fmla="*/ 4126992 h 4116578"/>
              <a:gd name="connsiteX1" fmla="*/ 8443468 w 8434578"/>
              <a:gd name="connsiteY1" fmla="*/ 4126992 h 4116578"/>
              <a:gd name="connsiteX2" fmla="*/ 8443468 w 8434578"/>
              <a:gd name="connsiteY2" fmla="*/ 22860 h 4116578"/>
              <a:gd name="connsiteX3" fmla="*/ 18796 w 8434578"/>
              <a:gd name="connsiteY3" fmla="*/ 22860 h 4116578"/>
              <a:gd name="connsiteX4" fmla="*/ 18796 w 8434578"/>
              <a:gd name="connsiteY4" fmla="*/ 4126992 h 411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4578" h="4116578">
                <a:moveTo>
                  <a:pt x="18796" y="4126992"/>
                </a:moveTo>
                <a:lnTo>
                  <a:pt x="8443468" y="4126992"/>
                </a:lnTo>
                <a:lnTo>
                  <a:pt x="8443468" y="22860"/>
                </a:lnTo>
                <a:lnTo>
                  <a:pt x="18796" y="22860"/>
                </a:lnTo>
                <a:lnTo>
                  <a:pt x="18796" y="4126992"/>
                </a:lnTo>
                <a:close/>
              </a:path>
            </a:pathLst>
          </a:custGeom>
          <a:solidFill>
            <a:srgbClr val="000013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Freeform 392"/>
          <p:cNvSpPr/>
          <p:nvPr/>
        </p:nvSpPr>
        <p:spPr>
          <a:xfrm>
            <a:off x="125221" y="1128522"/>
            <a:ext cx="8434578" cy="725677"/>
          </a:xfrm>
          <a:custGeom>
            <a:avLst/>
            <a:gdLst>
              <a:gd name="connsiteX0" fmla="*/ 18796 w 8434578"/>
              <a:gd name="connsiteY0" fmla="*/ 734568 h 725677"/>
              <a:gd name="connsiteX1" fmla="*/ 8443468 w 8434578"/>
              <a:gd name="connsiteY1" fmla="*/ 734568 h 725677"/>
              <a:gd name="connsiteX2" fmla="*/ 8443468 w 8434578"/>
              <a:gd name="connsiteY2" fmla="*/ 15240 h 725677"/>
              <a:gd name="connsiteX3" fmla="*/ 18796 w 8434578"/>
              <a:gd name="connsiteY3" fmla="*/ 15240 h 725677"/>
              <a:gd name="connsiteX4" fmla="*/ 18796 w 8434578"/>
              <a:gd name="connsiteY4" fmla="*/ 734568 h 72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4578" h="725677">
                <a:moveTo>
                  <a:pt x="18796" y="734568"/>
                </a:moveTo>
                <a:lnTo>
                  <a:pt x="8443468" y="734568"/>
                </a:lnTo>
                <a:lnTo>
                  <a:pt x="8443468" y="15240"/>
                </a:lnTo>
                <a:lnTo>
                  <a:pt x="18796" y="15240"/>
                </a:lnTo>
                <a:lnTo>
                  <a:pt x="18796" y="73456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95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TextBox 393"/>
          <p:cNvSpPr txBox="1"/>
          <p:nvPr/>
        </p:nvSpPr>
        <p:spPr>
          <a:xfrm>
            <a:off x="1014069" y="1243380"/>
            <a:ext cx="6828396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лучезапястный</a:t>
            </a:r>
            <a:r>
              <a:rPr lang="en-US" altLang="zh-CN" sz="40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ea typeface="Calibri"/>
              </a:rPr>
              <a:t>сустав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3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380" y="899160"/>
            <a:ext cx="3200400" cy="5684520"/>
          </a:xfrm>
          <a:prstGeom prst="rect">
            <a:avLst/>
          </a:prstGeom>
        </p:spPr>
      </p:pic>
      <p:sp>
        <p:nvSpPr>
          <p:cNvPr id="2" name="TextBox 395"/>
          <p:cNvSpPr txBox="1"/>
          <p:nvPr/>
        </p:nvSpPr>
        <p:spPr>
          <a:xfrm>
            <a:off x="2195829" y="318823"/>
            <a:ext cx="5718976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Лучезапястный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ea typeface="Georgia"/>
              </a:rPr>
              <a:t>ортез</a:t>
            </a:r>
            <a:r>
              <a:rPr lang="en-US" altLang="zh-CN" sz="26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Manu</a:t>
            </a:r>
            <a:r>
              <a:rPr lang="en-US" altLang="zh-CN" sz="2600" spc="2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Neurexa</a:t>
            </a:r>
          </a:p>
        </p:txBody>
      </p:sp>
      <p:sp>
        <p:nvSpPr>
          <p:cNvPr id="396" name="TextBox 396"/>
          <p:cNvSpPr txBox="1"/>
          <p:nvPr/>
        </p:nvSpPr>
        <p:spPr>
          <a:xfrm>
            <a:off x="90525" y="715063"/>
            <a:ext cx="5672204" cy="4613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373">
              <a:lnSpc>
                <a:spcPct val="100000"/>
              </a:lnSpc>
            </a:pPr>
            <a:r>
              <a:rPr lang="en-US" altLang="zh-CN" sz="2600" spc="5" dirty="0">
                <a:solidFill>
                  <a:srgbClr val="7F7F7F"/>
                </a:solidFill>
                <a:latin typeface="Georgia"/>
                <a:ea typeface="Georgia"/>
              </a:rPr>
              <a:t>По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казания</a:t>
            </a:r>
          </a:p>
          <a:p>
            <a:pPr>
              <a:lnSpc>
                <a:spcPts val="894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Парезы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верхней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конечности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снижением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силы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кисти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вследствие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20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неврологических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заболеваний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(при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вялом</a:t>
            </a:r>
            <a:r>
              <a:rPr lang="en-US" altLang="zh-CN" sz="2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парезе,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  <a:r>
              <a:rPr lang="en-US" altLang="zh-CN" sz="2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легкой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умеренной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спастичности):</a:t>
            </a:r>
          </a:p>
          <a:p>
            <a:pPr>
              <a:lnSpc>
                <a:spcPts val="85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000" spc="50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Формуемая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пластиковая</a:t>
            </a:r>
            <a:r>
              <a:rPr lang="en-US" altLang="zh-CN" sz="20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шина</a:t>
            </a:r>
            <a:r>
              <a:rPr lang="en-US" altLang="zh-CN" sz="2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анатомической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формы,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расположенная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ладонной</a:t>
            </a:r>
            <a:r>
              <a:rPr lang="en-US" altLang="zh-CN" sz="20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поверхности,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исключает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сгибательные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движения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лучезапястном</a:t>
            </a:r>
            <a:r>
              <a:rPr lang="en-US" altLang="zh-CN"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суставе.</a:t>
            </a:r>
          </a:p>
          <a:p>
            <a:pPr>
              <a:lnSpc>
                <a:spcPts val="1885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000" spc="2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000" spc="15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способствует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восстановлению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чувствительности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кисти,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проприоцепции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сенсомоторного</a:t>
            </a:r>
            <a:r>
              <a:rPr lang="en-US" altLang="zh-CN" sz="20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контроля.</a:t>
            </a:r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000" spc="40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Уменьшает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спастичность</a:t>
            </a:r>
            <a:r>
              <a:rPr lang="en-US" altLang="zh-CN"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болевой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синдром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Box 397"/>
          <p:cNvSpPr txBox="1"/>
          <p:nvPr/>
        </p:nvSpPr>
        <p:spPr>
          <a:xfrm>
            <a:off x="2798952" y="192659"/>
            <a:ext cx="364452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Calibri"/>
                <a:ea typeface="Calibri"/>
              </a:rPr>
              <a:t>Содержание</a:t>
            </a:r>
            <a:r>
              <a:rPr lang="en-US" altLang="zh-CN" sz="3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лекции</a:t>
            </a:r>
          </a:p>
        </p:txBody>
      </p:sp>
      <p:sp>
        <p:nvSpPr>
          <p:cNvPr id="398" name="TextBox 398"/>
          <p:cNvSpPr txBox="1"/>
          <p:nvPr/>
        </p:nvSpPr>
        <p:spPr>
          <a:xfrm>
            <a:off x="89915" y="689482"/>
            <a:ext cx="813994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1.	Определение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ортезирования,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задачи,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показания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противопоказания</a:t>
            </a:r>
          </a:p>
        </p:txBody>
      </p:sp>
      <p:sp>
        <p:nvSpPr>
          <p:cNvPr id="399" name="TextBox 399"/>
          <p:cNvSpPr txBox="1"/>
          <p:nvPr/>
        </p:nvSpPr>
        <p:spPr>
          <a:xfrm>
            <a:off x="89915" y="1096391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</a:p>
        </p:txBody>
      </p:sp>
      <p:sp>
        <p:nvSpPr>
          <p:cNvPr id="400" name="TextBox 400"/>
          <p:cNvSpPr txBox="1"/>
          <p:nvPr/>
        </p:nvSpPr>
        <p:spPr>
          <a:xfrm>
            <a:off x="547420" y="1109129"/>
            <a:ext cx="7783496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тазобедренного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сус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тава</a:t>
            </a:r>
          </a:p>
        </p:txBody>
      </p:sp>
      <p:sp>
        <p:nvSpPr>
          <p:cNvPr id="401" name="TextBox 401"/>
          <p:cNvSpPr txBox="1"/>
          <p:nvPr/>
        </p:nvSpPr>
        <p:spPr>
          <a:xfrm>
            <a:off x="89915" y="1806955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</a:p>
        </p:txBody>
      </p:sp>
      <p:sp>
        <p:nvSpPr>
          <p:cNvPr id="402" name="TextBox 402"/>
          <p:cNvSpPr txBox="1"/>
          <p:nvPr/>
        </p:nvSpPr>
        <p:spPr>
          <a:xfrm>
            <a:off x="547420" y="1819656"/>
            <a:ext cx="7158933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коленного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403" name="TextBox 403"/>
          <p:cNvSpPr txBox="1"/>
          <p:nvPr/>
        </p:nvSpPr>
        <p:spPr>
          <a:xfrm>
            <a:off x="89915" y="2518663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</a:p>
        </p:txBody>
      </p:sp>
      <p:sp>
        <p:nvSpPr>
          <p:cNvPr id="404" name="TextBox 404"/>
          <p:cNvSpPr txBox="1"/>
          <p:nvPr/>
        </p:nvSpPr>
        <p:spPr>
          <a:xfrm>
            <a:off x="547420" y="2531402"/>
            <a:ext cx="7734885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голеностопного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сустава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6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стопы</a:t>
            </a:r>
          </a:p>
        </p:txBody>
      </p:sp>
      <p:sp>
        <p:nvSpPr>
          <p:cNvPr id="405" name="TextBox 405"/>
          <p:cNvSpPr txBox="1"/>
          <p:nvPr/>
        </p:nvSpPr>
        <p:spPr>
          <a:xfrm>
            <a:off x="89915" y="3230626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</a:p>
        </p:txBody>
      </p:sp>
      <p:sp>
        <p:nvSpPr>
          <p:cNvPr id="406" name="TextBox 406"/>
          <p:cNvSpPr txBox="1"/>
          <p:nvPr/>
        </p:nvSpPr>
        <p:spPr>
          <a:xfrm>
            <a:off x="547420" y="3243326"/>
            <a:ext cx="7143663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плечевого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407" name="TextBox 407"/>
          <p:cNvSpPr txBox="1"/>
          <p:nvPr/>
        </p:nvSpPr>
        <p:spPr>
          <a:xfrm>
            <a:off x="89915" y="3940733"/>
            <a:ext cx="320865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6.</a:t>
            </a:r>
          </a:p>
        </p:txBody>
      </p:sp>
      <p:sp>
        <p:nvSpPr>
          <p:cNvPr id="408" name="TextBox 408"/>
          <p:cNvSpPr txBox="1"/>
          <p:nvPr/>
        </p:nvSpPr>
        <p:spPr>
          <a:xfrm>
            <a:off x="547420" y="3953586"/>
            <a:ext cx="7115141" cy="584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локтевого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409" name="TextBox 409"/>
          <p:cNvSpPr txBox="1"/>
          <p:nvPr/>
        </p:nvSpPr>
        <p:spPr>
          <a:xfrm>
            <a:off x="89915" y="4652898"/>
            <a:ext cx="3207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7.</a:t>
            </a:r>
          </a:p>
        </p:txBody>
      </p:sp>
      <p:sp>
        <p:nvSpPr>
          <p:cNvPr id="410" name="TextBox 410"/>
          <p:cNvSpPr txBox="1"/>
          <p:nvPr/>
        </p:nvSpPr>
        <p:spPr>
          <a:xfrm>
            <a:off x="547420" y="4665599"/>
            <a:ext cx="7704344" cy="584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Ортезирование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лучезапястного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устава</a:t>
            </a:r>
          </a:p>
        </p:txBody>
      </p:sp>
      <p:sp>
        <p:nvSpPr>
          <p:cNvPr id="411" name="TextBox 411"/>
          <p:cNvSpPr txBox="1"/>
          <p:nvPr/>
        </p:nvSpPr>
        <p:spPr>
          <a:xfrm>
            <a:off x="89915" y="5364860"/>
            <a:ext cx="8259573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7504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8.	Ортезирование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реабилитации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больных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0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патологией</a:t>
            </a:r>
            <a:r>
              <a:rPr lang="en-US" altLang="zh-CN"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2"/>
          <p:cNvSpPr txBox="1"/>
          <p:nvPr/>
        </p:nvSpPr>
        <p:spPr>
          <a:xfrm>
            <a:off x="704392" y="235584"/>
            <a:ext cx="7926723" cy="6351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5229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Механизм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действия</a:t>
            </a:r>
            <a:r>
              <a:rPr lang="en-US" altLang="zh-CN"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пояснично-крестцовых</a:t>
            </a:r>
          </a:p>
          <a:p>
            <a:pPr marL="0" indent="2408885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бандажей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корсетов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000" spc="15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разгрузка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пораженной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зоны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восстановления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проприоцепции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0" indent="27432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сенсомоторного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контроля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мышечная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стабилизация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Calibri"/>
                <a:ea typeface="Calibri"/>
              </a:rPr>
              <a:t>(все</a:t>
            </a:r>
            <a:r>
              <a:rPr lang="en-US" altLang="zh-CN" sz="2000" spc="-8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Calibri"/>
                <a:ea typeface="Calibri"/>
              </a:rPr>
              <a:t>ортезы)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000" spc="25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циркулярное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внутрибрюшного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давления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Calibri"/>
                <a:ea typeface="Calibri"/>
              </a:rPr>
              <a:t>(все</a:t>
            </a:r>
            <a:r>
              <a:rPr lang="en-US" altLang="zh-CN" sz="2000" spc="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Calibri"/>
                <a:ea typeface="Calibri"/>
              </a:rPr>
              <a:t>ортезы)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000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уменьшение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мобильности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пояснично-крестцового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</a:p>
          <a:p>
            <a:pPr marL="0" indent="27432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Calibri"/>
                <a:ea typeface="Calibri"/>
              </a:rPr>
              <a:t>(все</a:t>
            </a:r>
            <a:r>
              <a:rPr lang="en-US" altLang="zh-CN" sz="2000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Calibri"/>
                <a:ea typeface="Calibri"/>
              </a:rPr>
              <a:t>ортезы)</a:t>
            </a:r>
          </a:p>
          <a:p>
            <a:pPr>
              <a:lnSpc>
                <a:spcPts val="7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000" spc="40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внешняя</a:t>
            </a:r>
            <a:r>
              <a:rPr lang="en-US" altLang="zh-CN"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стабилизация</a:t>
            </a:r>
            <a:r>
              <a:rPr lang="en-US" altLang="zh-CN"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«шинирование»</a:t>
            </a:r>
            <a:r>
              <a:rPr lang="en-US" altLang="zh-CN"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Calibri"/>
                <a:ea typeface="Calibri"/>
              </a:rPr>
              <a:t>(большинство</a:t>
            </a:r>
            <a:r>
              <a:rPr lang="en-US" altLang="zh-CN" sz="2000" spc="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Calibri"/>
                <a:ea typeface="Calibri"/>
              </a:rPr>
              <a:t>ортезов)</a:t>
            </a:r>
          </a:p>
          <a:p>
            <a:pPr>
              <a:lnSpc>
                <a:spcPts val="8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000" dirty="0">
                <a:solidFill>
                  <a:srgbClr val="5E9EAD"/>
                </a:solidFill>
                <a:latin typeface="Calibri"/>
                <a:cs typeface="Calibri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уменьшение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поясничного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лордоза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Calibri"/>
                <a:ea typeface="Calibri"/>
              </a:rPr>
              <a:t>(некоторые</a:t>
            </a:r>
            <a:r>
              <a:rPr lang="en-US" altLang="zh-CN" sz="2000" spc="104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7F7F7F"/>
                </a:solidFill>
                <a:latin typeface="Calibri"/>
                <a:ea typeface="Calibri"/>
              </a:rPr>
              <a:t>ортезы)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5"/>
              </a:lnSpc>
            </a:pPr>
            <a:endParaRPr lang="en-US" dirty="0" smtClean="0"/>
          </a:p>
          <a:p>
            <a:pPr marL="0" indent="5939993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73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420" y="1912620"/>
            <a:ext cx="4709160" cy="4122420"/>
          </a:xfrm>
          <a:prstGeom prst="rect">
            <a:avLst/>
          </a:prstGeom>
        </p:spPr>
      </p:pic>
      <p:sp>
        <p:nvSpPr>
          <p:cNvPr id="2" name="TextBox 414"/>
          <p:cNvSpPr txBox="1"/>
          <p:nvPr/>
        </p:nvSpPr>
        <p:spPr>
          <a:xfrm>
            <a:off x="702868" y="222631"/>
            <a:ext cx="7123188" cy="6364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12876">
              <a:lnSpc>
                <a:spcPct val="100000"/>
              </a:lnSpc>
            </a:pPr>
            <a:r>
              <a:rPr lang="en-US" altLang="zh-CN" sz="4400" spc="-5" dirty="0">
                <a:solidFill>
                  <a:srgbClr val="000000"/>
                </a:solidFill>
                <a:latin typeface="Calibri"/>
                <a:ea typeface="Calibri"/>
              </a:rPr>
              <a:t>Циркулярное</a:t>
            </a:r>
            <a:r>
              <a:rPr lang="en-US" altLang="zh-CN"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1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</a:p>
          <a:p>
            <a:pPr marL="0" indent="599516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внутрибрюшного</a:t>
            </a:r>
            <a:r>
              <a:rPr lang="en-US" altLang="zh-CN" sz="4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5" dirty="0">
                <a:solidFill>
                  <a:srgbClr val="000000"/>
                </a:solidFill>
                <a:latin typeface="Calibri"/>
                <a:ea typeface="Calibri"/>
              </a:rPr>
              <a:t>давления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94"/>
              </a:lnSpc>
            </a:pPr>
            <a:endParaRPr lang="en-US" dirty="0" smtClean="0"/>
          </a:p>
          <a:p>
            <a:pPr marL="0" hangingPunct="0">
              <a:lnSpc>
                <a:spcPct val="99583"/>
              </a:lnSpc>
            </a:pPr>
            <a:r>
              <a:rPr lang="en-US" altLang="zh-CN" sz="1800" spc="20" dirty="0">
                <a:solidFill>
                  <a:srgbClr val="000000"/>
                </a:solidFill>
                <a:latin typeface="Arial"/>
                <a:ea typeface="Arial"/>
              </a:rPr>
              <a:t>Внешнее</a:t>
            </a:r>
            <a:r>
              <a:rPr lang="en-US" altLang="zh-CN" sz="1800" spc="-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ea typeface="Arial"/>
              </a:rPr>
              <a:t>компрессионное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воздействия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ортеза:</a:t>
            </a:r>
          </a:p>
          <a:p>
            <a:pPr>
              <a:lnSpc>
                <a:spcPts val="12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вызывает</a:t>
            </a:r>
            <a:r>
              <a:rPr lang="en-US" altLang="zh-CN" sz="16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перемещение</a:t>
            </a:r>
          </a:p>
          <a:p>
            <a:pPr marL="0" indent="275844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органов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брюшной</a:t>
            </a:r>
            <a:r>
              <a:rPr lang="en-US" altLang="zh-CN" sz="1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полости</a:t>
            </a:r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275844" indent="-274320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передается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диафрагму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мышцы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тазового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дна,</a:t>
            </a:r>
            <a:r>
              <a:rPr lang="en-US" altLang="zh-CN" sz="1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прикрепляются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позвоночнику</a:t>
            </a:r>
          </a:p>
          <a:p>
            <a:pPr>
              <a:lnSpc>
                <a:spcPts val="11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опосредованно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уменьшает</a:t>
            </a:r>
          </a:p>
          <a:p>
            <a:pPr marL="0" indent="275844">
              <a:lnSpc>
                <a:spcPct val="100000"/>
              </a:lnSpc>
              <a:spcBef>
                <a:spcPts val="284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мобильность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позвонков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94"/>
              </a:lnSpc>
            </a:pPr>
            <a:endParaRPr lang="en-US" dirty="0" smtClean="0"/>
          </a:p>
          <a:p>
            <a:pPr marL="0" indent="5941517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74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4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59" y="5013960"/>
            <a:ext cx="1226820" cy="1463040"/>
          </a:xfrm>
          <a:prstGeom prst="rect">
            <a:avLst/>
          </a:prstGeom>
        </p:spPr>
      </p:pic>
      <p:pic>
        <p:nvPicPr>
          <p:cNvPr id="417" name="Picture 4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60" y="4937760"/>
            <a:ext cx="883919" cy="883919"/>
          </a:xfrm>
          <a:prstGeom prst="rect">
            <a:avLst/>
          </a:prstGeom>
        </p:spPr>
      </p:pic>
      <p:pic>
        <p:nvPicPr>
          <p:cNvPr id="418" name="Picture 4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720" y="1897380"/>
            <a:ext cx="1287780" cy="1181100"/>
          </a:xfrm>
          <a:prstGeom prst="rect">
            <a:avLst/>
          </a:prstGeom>
        </p:spPr>
      </p:pic>
      <p:pic>
        <p:nvPicPr>
          <p:cNvPr id="419" name="Picture 4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20" y="1607820"/>
            <a:ext cx="1356360" cy="1470660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759" y="3459479"/>
            <a:ext cx="1226820" cy="1371600"/>
          </a:xfrm>
          <a:prstGeom prst="rect">
            <a:avLst/>
          </a:prstGeom>
        </p:spPr>
      </p:pic>
      <p:pic>
        <p:nvPicPr>
          <p:cNvPr id="421" name="Picture 4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720" y="3268979"/>
            <a:ext cx="1249680" cy="1562100"/>
          </a:xfrm>
          <a:prstGeom prst="rect">
            <a:avLst/>
          </a:prstGeom>
        </p:spPr>
      </p:pic>
      <p:pic>
        <p:nvPicPr>
          <p:cNvPr id="422" name="Picture 4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5420" y="3169920"/>
            <a:ext cx="807720" cy="868680"/>
          </a:xfrm>
          <a:prstGeom prst="rect">
            <a:avLst/>
          </a:prstGeom>
        </p:spPr>
      </p:pic>
      <p:sp>
        <p:nvSpPr>
          <p:cNvPr id="2" name="Freeform 422"/>
          <p:cNvSpPr/>
          <p:nvPr/>
        </p:nvSpPr>
        <p:spPr>
          <a:xfrm>
            <a:off x="6140450" y="1593850"/>
            <a:ext cx="2673350" cy="311150"/>
          </a:xfrm>
          <a:custGeom>
            <a:avLst/>
            <a:gdLst>
              <a:gd name="connsiteX0" fmla="*/ 16509 w 2673350"/>
              <a:gd name="connsiteY0" fmla="*/ 321818 h 311150"/>
              <a:gd name="connsiteX1" fmla="*/ 2681985 w 2673350"/>
              <a:gd name="connsiteY1" fmla="*/ 321818 h 311150"/>
              <a:gd name="connsiteX2" fmla="*/ 2681985 w 2673350"/>
              <a:gd name="connsiteY2" fmla="*/ 15494 h 311150"/>
              <a:gd name="connsiteX3" fmla="*/ 16509 w 2673350"/>
              <a:gd name="connsiteY3" fmla="*/ 15494 h 311150"/>
              <a:gd name="connsiteX4" fmla="*/ 16509 w 2673350"/>
              <a:gd name="connsiteY4" fmla="*/ 321818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350" h="311150">
                <a:moveTo>
                  <a:pt x="16509" y="321818"/>
                </a:moveTo>
                <a:lnTo>
                  <a:pt x="2681985" y="321818"/>
                </a:lnTo>
                <a:lnTo>
                  <a:pt x="2681985" y="15494"/>
                </a:lnTo>
                <a:lnTo>
                  <a:pt x="16509" y="15494"/>
                </a:lnTo>
                <a:lnTo>
                  <a:pt x="16509" y="321818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4" name="Picture 4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6480" y="5135880"/>
            <a:ext cx="1394460" cy="1341120"/>
          </a:xfrm>
          <a:prstGeom prst="rect">
            <a:avLst/>
          </a:prstGeom>
        </p:spPr>
      </p:pic>
      <p:pic>
        <p:nvPicPr>
          <p:cNvPr id="425" name="Picture 4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0180" y="1546860"/>
            <a:ext cx="807720" cy="1630680"/>
          </a:xfrm>
          <a:prstGeom prst="rect">
            <a:avLst/>
          </a:prstGeom>
        </p:spPr>
      </p:pic>
      <p:sp>
        <p:nvSpPr>
          <p:cNvPr id="3" name="Freeform 425"/>
          <p:cNvSpPr/>
          <p:nvPr/>
        </p:nvSpPr>
        <p:spPr>
          <a:xfrm>
            <a:off x="6140450" y="3270250"/>
            <a:ext cx="2673350" cy="311150"/>
          </a:xfrm>
          <a:custGeom>
            <a:avLst/>
            <a:gdLst>
              <a:gd name="connsiteX0" fmla="*/ 16509 w 2673350"/>
              <a:gd name="connsiteY0" fmla="*/ 321818 h 311150"/>
              <a:gd name="connsiteX1" fmla="*/ 2677414 w 2673350"/>
              <a:gd name="connsiteY1" fmla="*/ 321818 h 311150"/>
              <a:gd name="connsiteX2" fmla="*/ 2677414 w 2673350"/>
              <a:gd name="connsiteY2" fmla="*/ 13970 h 311150"/>
              <a:gd name="connsiteX3" fmla="*/ 16509 w 2673350"/>
              <a:gd name="connsiteY3" fmla="*/ 13970 h 311150"/>
              <a:gd name="connsiteX4" fmla="*/ 16509 w 2673350"/>
              <a:gd name="connsiteY4" fmla="*/ 321818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350" h="311150">
                <a:moveTo>
                  <a:pt x="16509" y="321818"/>
                </a:moveTo>
                <a:lnTo>
                  <a:pt x="2677414" y="321818"/>
                </a:lnTo>
                <a:lnTo>
                  <a:pt x="2677414" y="13970"/>
                </a:lnTo>
                <a:lnTo>
                  <a:pt x="16509" y="13970"/>
                </a:lnTo>
                <a:lnTo>
                  <a:pt x="16509" y="321818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Freeform 426"/>
          <p:cNvSpPr/>
          <p:nvPr/>
        </p:nvSpPr>
        <p:spPr>
          <a:xfrm>
            <a:off x="6140450" y="5010150"/>
            <a:ext cx="2660650" cy="311150"/>
          </a:xfrm>
          <a:custGeom>
            <a:avLst/>
            <a:gdLst>
              <a:gd name="connsiteX0" fmla="*/ 16509 w 2660650"/>
              <a:gd name="connsiteY0" fmla="*/ 322326 h 311150"/>
              <a:gd name="connsiteX1" fmla="*/ 2669793 w 2660650"/>
              <a:gd name="connsiteY1" fmla="*/ 322326 h 311150"/>
              <a:gd name="connsiteX2" fmla="*/ 2669793 w 2660650"/>
              <a:gd name="connsiteY2" fmla="*/ 14478 h 311150"/>
              <a:gd name="connsiteX3" fmla="*/ 16509 w 2660650"/>
              <a:gd name="connsiteY3" fmla="*/ 14478 h 311150"/>
              <a:gd name="connsiteX4" fmla="*/ 16509 w 2660650"/>
              <a:gd name="connsiteY4" fmla="*/ 322326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650" h="311150">
                <a:moveTo>
                  <a:pt x="16509" y="322326"/>
                </a:moveTo>
                <a:lnTo>
                  <a:pt x="2669793" y="322326"/>
                </a:lnTo>
                <a:lnTo>
                  <a:pt x="2669793" y="14478"/>
                </a:lnTo>
                <a:lnTo>
                  <a:pt x="16509" y="14478"/>
                </a:lnTo>
                <a:lnTo>
                  <a:pt x="16509" y="322326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Freeform 427"/>
          <p:cNvSpPr/>
          <p:nvPr/>
        </p:nvSpPr>
        <p:spPr>
          <a:xfrm>
            <a:off x="0" y="3285744"/>
            <a:ext cx="329184" cy="3572255"/>
          </a:xfrm>
          <a:custGeom>
            <a:avLst/>
            <a:gdLst>
              <a:gd name="connsiteX0" fmla="*/ 0 w 329184"/>
              <a:gd name="connsiteY0" fmla="*/ 3572255 h 3572255"/>
              <a:gd name="connsiteX1" fmla="*/ 329184 w 329184"/>
              <a:gd name="connsiteY1" fmla="*/ 3572255 h 3572255"/>
              <a:gd name="connsiteX2" fmla="*/ 329184 w 329184"/>
              <a:gd name="connsiteY2" fmla="*/ 0 h 3572255"/>
              <a:gd name="connsiteX3" fmla="*/ 0 w 329184"/>
              <a:gd name="connsiteY3" fmla="*/ 0 h 3572255"/>
              <a:gd name="connsiteX4" fmla="*/ 0 w 329184"/>
              <a:gd name="connsiteY4" fmla="*/ 3572255 h 357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84" h="3572255">
                <a:moveTo>
                  <a:pt x="0" y="3572255"/>
                </a:moveTo>
                <a:lnTo>
                  <a:pt x="329184" y="3572255"/>
                </a:lnTo>
                <a:lnTo>
                  <a:pt x="329184" y="0"/>
                </a:lnTo>
                <a:lnTo>
                  <a:pt x="0" y="0"/>
                </a:lnTo>
                <a:lnTo>
                  <a:pt x="0" y="3572255"/>
                </a:lnTo>
                <a:close/>
              </a:path>
            </a:pathLst>
          </a:custGeom>
          <a:solidFill>
            <a:srgbClr val="D98DA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TextBox 428"/>
          <p:cNvSpPr txBox="1"/>
          <p:nvPr/>
        </p:nvSpPr>
        <p:spPr>
          <a:xfrm>
            <a:off x="665073" y="637082"/>
            <a:ext cx="7795922" cy="2501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Бандажи</a:t>
            </a:r>
            <a:r>
              <a:rPr lang="en-US" altLang="zh-CN" sz="3200" b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32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пояснично-крестцового</a:t>
            </a:r>
            <a:r>
              <a:rPr lang="en-US" altLang="zh-CN" sz="32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</a:p>
          <a:p>
            <a:pPr>
              <a:lnSpc>
                <a:spcPts val="1310"/>
              </a:lnSpc>
            </a:pPr>
            <a:endParaRPr lang="en-US" dirty="0" smtClean="0"/>
          </a:p>
          <a:p>
            <a:pPr marL="0" indent="54254">
              <a:lnSpc>
                <a:spcPct val="100000"/>
              </a:lnSpc>
            </a:pP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Показания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</a:t>
            </a:r>
            <a:r>
              <a:rPr lang="en-US" altLang="zh-CN" sz="2600" spc="34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применению</a:t>
            </a:r>
          </a:p>
          <a:p>
            <a:pPr marL="0" indent="558358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50R8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Lumbo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Therma</a:t>
            </a:r>
          </a:p>
          <a:p>
            <a:pPr marL="0" indent="72542">
              <a:lnSpc>
                <a:spcPct val="100000"/>
              </a:lnSpc>
              <a:spcBef>
                <a:spcPts val="229"/>
              </a:spcBef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Легкий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умеренный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болевой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синдром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346862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нижней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части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спины,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люмбоишиалгия</a:t>
            </a:r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 indent="7254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Миостатические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мышечная</a:t>
            </a:r>
          </a:p>
          <a:p>
            <a:pPr marL="0" indent="346862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дистония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пояснично-крестцового</a:t>
            </a:r>
          </a:p>
        </p:txBody>
      </p:sp>
      <p:sp>
        <p:nvSpPr>
          <p:cNvPr id="429" name="TextBox 429"/>
          <p:cNvSpPr txBox="1"/>
          <p:nvPr/>
        </p:nvSpPr>
        <p:spPr>
          <a:xfrm>
            <a:off x="737616" y="3174110"/>
            <a:ext cx="4088031" cy="2193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4319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274319" indent="-274319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Начальные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умеренные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проявления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дегенеративных</a:t>
            </a:r>
            <a:r>
              <a:rPr lang="en-US" altLang="zh-CN" sz="1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заболеваний</a:t>
            </a:r>
            <a:r>
              <a:rPr lang="en-US" altLang="zh-CN" sz="1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пояснично-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крестцового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  <a:p>
            <a:pPr>
              <a:lnSpc>
                <a:spcPts val="989"/>
              </a:lnSpc>
            </a:pPr>
            <a:endParaRPr lang="en-US" dirty="0" smtClean="0"/>
          </a:p>
          <a:p>
            <a:pPr marL="274319" indent="-274319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1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Легкий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умеренный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болевой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синдром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  <a:r>
              <a:rPr lang="en-US" altLang="zh-CN" sz="16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ea typeface="Calibri"/>
              </a:rPr>
              <a:t>подвздошно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ea typeface="Calibri"/>
              </a:rPr>
              <a:t>крестцового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сочленен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ия</a:t>
            </a:r>
          </a:p>
        </p:txBody>
      </p:sp>
      <p:sp>
        <p:nvSpPr>
          <p:cNvPr id="430" name="TextBox 430"/>
          <p:cNvSpPr txBox="1"/>
          <p:nvPr/>
        </p:nvSpPr>
        <p:spPr>
          <a:xfrm>
            <a:off x="6248653" y="3346069"/>
            <a:ext cx="1967026" cy="3240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50R40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Lumbo</a:t>
            </a:r>
            <a:r>
              <a:rPr lang="en-US" altLang="zh-CN" sz="1400" spc="-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Carezza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50R42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Lumbo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Carezza</a:t>
            </a:r>
            <a:r>
              <a:rPr lang="en-US" altLang="zh-CN" sz="1400" spc="-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High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 indent="395732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75</a:t>
            </a:r>
          </a:p>
        </p:txBody>
      </p:sp>
      <p:sp>
        <p:nvSpPr>
          <p:cNvPr id="431" name="TextBox 431"/>
          <p:cNvSpPr txBox="1"/>
          <p:nvPr/>
        </p:nvSpPr>
        <p:spPr>
          <a:xfrm rot="16200000">
            <a:off x="-634068" y="4903358"/>
            <a:ext cx="1853428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Легкая</a:t>
            </a:r>
            <a:r>
              <a:rPr lang="en-US" altLang="zh-CN" sz="1600" b="1" spc="-6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фиксация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4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59" y="5021580"/>
            <a:ext cx="1226820" cy="1447800"/>
          </a:xfrm>
          <a:prstGeom prst="rect">
            <a:avLst/>
          </a:prstGeom>
        </p:spPr>
      </p:pic>
      <p:pic>
        <p:nvPicPr>
          <p:cNvPr id="434" name="Picture 4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5166360"/>
            <a:ext cx="1394460" cy="1310640"/>
          </a:xfrm>
          <a:prstGeom prst="rect">
            <a:avLst/>
          </a:prstGeom>
        </p:spPr>
      </p:pic>
      <p:pic>
        <p:nvPicPr>
          <p:cNvPr id="435" name="Picture 4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720" y="3421379"/>
            <a:ext cx="1356360" cy="1394460"/>
          </a:xfrm>
          <a:prstGeom prst="rect">
            <a:avLst/>
          </a:prstGeom>
        </p:spPr>
      </p:pic>
      <p:pic>
        <p:nvPicPr>
          <p:cNvPr id="436" name="Picture 4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759" y="3268979"/>
            <a:ext cx="1234440" cy="1562100"/>
          </a:xfrm>
          <a:prstGeom prst="rect">
            <a:avLst/>
          </a:prstGeom>
        </p:spPr>
      </p:pic>
      <p:pic>
        <p:nvPicPr>
          <p:cNvPr id="437" name="Picture 4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720" y="1684020"/>
            <a:ext cx="1280160" cy="1394460"/>
          </a:xfrm>
          <a:prstGeom prst="rect">
            <a:avLst/>
          </a:prstGeom>
        </p:spPr>
      </p:pic>
      <p:pic>
        <p:nvPicPr>
          <p:cNvPr id="438" name="Picture 4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759" y="1737360"/>
            <a:ext cx="1234440" cy="1341120"/>
          </a:xfrm>
          <a:prstGeom prst="rect">
            <a:avLst/>
          </a:prstGeom>
        </p:spPr>
      </p:pic>
      <p:sp>
        <p:nvSpPr>
          <p:cNvPr id="2" name="Freeform 438"/>
          <p:cNvSpPr/>
          <p:nvPr/>
        </p:nvSpPr>
        <p:spPr>
          <a:xfrm>
            <a:off x="6140450" y="1593850"/>
            <a:ext cx="2673350" cy="311150"/>
          </a:xfrm>
          <a:custGeom>
            <a:avLst/>
            <a:gdLst>
              <a:gd name="connsiteX0" fmla="*/ 16509 w 2673350"/>
              <a:gd name="connsiteY0" fmla="*/ 321818 h 311150"/>
              <a:gd name="connsiteX1" fmla="*/ 2681985 w 2673350"/>
              <a:gd name="connsiteY1" fmla="*/ 321818 h 311150"/>
              <a:gd name="connsiteX2" fmla="*/ 2681985 w 2673350"/>
              <a:gd name="connsiteY2" fmla="*/ 15494 h 311150"/>
              <a:gd name="connsiteX3" fmla="*/ 16509 w 2673350"/>
              <a:gd name="connsiteY3" fmla="*/ 15494 h 311150"/>
              <a:gd name="connsiteX4" fmla="*/ 16509 w 2673350"/>
              <a:gd name="connsiteY4" fmla="*/ 321818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350" h="311150">
                <a:moveTo>
                  <a:pt x="16509" y="321818"/>
                </a:moveTo>
                <a:lnTo>
                  <a:pt x="2681985" y="321818"/>
                </a:lnTo>
                <a:lnTo>
                  <a:pt x="2681985" y="15494"/>
                </a:lnTo>
                <a:lnTo>
                  <a:pt x="16509" y="15494"/>
                </a:lnTo>
                <a:lnTo>
                  <a:pt x="16509" y="321818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Freeform 439"/>
          <p:cNvSpPr/>
          <p:nvPr/>
        </p:nvSpPr>
        <p:spPr>
          <a:xfrm>
            <a:off x="6140450" y="3270250"/>
            <a:ext cx="2673350" cy="311150"/>
          </a:xfrm>
          <a:custGeom>
            <a:avLst/>
            <a:gdLst>
              <a:gd name="connsiteX0" fmla="*/ 16509 w 2673350"/>
              <a:gd name="connsiteY0" fmla="*/ 321818 h 311150"/>
              <a:gd name="connsiteX1" fmla="*/ 2677414 w 2673350"/>
              <a:gd name="connsiteY1" fmla="*/ 321818 h 311150"/>
              <a:gd name="connsiteX2" fmla="*/ 2677414 w 2673350"/>
              <a:gd name="connsiteY2" fmla="*/ 13970 h 311150"/>
              <a:gd name="connsiteX3" fmla="*/ 16509 w 2673350"/>
              <a:gd name="connsiteY3" fmla="*/ 13970 h 311150"/>
              <a:gd name="connsiteX4" fmla="*/ 16509 w 2673350"/>
              <a:gd name="connsiteY4" fmla="*/ 321818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350" h="311150">
                <a:moveTo>
                  <a:pt x="16509" y="321818"/>
                </a:moveTo>
                <a:lnTo>
                  <a:pt x="2677414" y="321818"/>
                </a:lnTo>
                <a:lnTo>
                  <a:pt x="2677414" y="13970"/>
                </a:lnTo>
                <a:lnTo>
                  <a:pt x="16509" y="13970"/>
                </a:lnTo>
                <a:lnTo>
                  <a:pt x="16509" y="321818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Freeform 440"/>
          <p:cNvSpPr/>
          <p:nvPr/>
        </p:nvSpPr>
        <p:spPr>
          <a:xfrm>
            <a:off x="6140450" y="5010150"/>
            <a:ext cx="2660650" cy="311150"/>
          </a:xfrm>
          <a:custGeom>
            <a:avLst/>
            <a:gdLst>
              <a:gd name="connsiteX0" fmla="*/ 16509 w 2660650"/>
              <a:gd name="connsiteY0" fmla="*/ 322326 h 311150"/>
              <a:gd name="connsiteX1" fmla="*/ 2669793 w 2660650"/>
              <a:gd name="connsiteY1" fmla="*/ 322326 h 311150"/>
              <a:gd name="connsiteX2" fmla="*/ 2669793 w 2660650"/>
              <a:gd name="connsiteY2" fmla="*/ 14478 h 311150"/>
              <a:gd name="connsiteX3" fmla="*/ 16509 w 2660650"/>
              <a:gd name="connsiteY3" fmla="*/ 14478 h 311150"/>
              <a:gd name="connsiteX4" fmla="*/ 16509 w 2660650"/>
              <a:gd name="connsiteY4" fmla="*/ 322326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650" h="311150">
                <a:moveTo>
                  <a:pt x="16509" y="322326"/>
                </a:moveTo>
                <a:lnTo>
                  <a:pt x="2669793" y="322326"/>
                </a:lnTo>
                <a:lnTo>
                  <a:pt x="2669793" y="14478"/>
                </a:lnTo>
                <a:lnTo>
                  <a:pt x="16509" y="14478"/>
                </a:lnTo>
                <a:lnTo>
                  <a:pt x="16509" y="322326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2" name="Picture 4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460" y="4937760"/>
            <a:ext cx="883919" cy="883919"/>
          </a:xfrm>
          <a:prstGeom prst="rect">
            <a:avLst/>
          </a:prstGeom>
        </p:spPr>
      </p:pic>
      <p:pic>
        <p:nvPicPr>
          <p:cNvPr id="443" name="Picture 4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420" y="3169920"/>
            <a:ext cx="807720" cy="868680"/>
          </a:xfrm>
          <a:prstGeom prst="rect">
            <a:avLst/>
          </a:prstGeom>
        </p:spPr>
      </p:pic>
      <p:pic>
        <p:nvPicPr>
          <p:cNvPr id="444" name="Picture 4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0180" y="1546860"/>
            <a:ext cx="807720" cy="868680"/>
          </a:xfrm>
          <a:prstGeom prst="rect">
            <a:avLst/>
          </a:prstGeom>
        </p:spPr>
      </p:pic>
      <p:sp>
        <p:nvSpPr>
          <p:cNvPr id="3" name="Freeform 444"/>
          <p:cNvSpPr/>
          <p:nvPr/>
        </p:nvSpPr>
        <p:spPr>
          <a:xfrm>
            <a:off x="1523" y="3285744"/>
            <a:ext cx="336804" cy="3572255"/>
          </a:xfrm>
          <a:custGeom>
            <a:avLst/>
            <a:gdLst>
              <a:gd name="connsiteX0" fmla="*/ 0 w 336804"/>
              <a:gd name="connsiteY0" fmla="*/ 3572255 h 3572255"/>
              <a:gd name="connsiteX1" fmla="*/ 336804 w 336804"/>
              <a:gd name="connsiteY1" fmla="*/ 3572255 h 3572255"/>
              <a:gd name="connsiteX2" fmla="*/ 336804 w 336804"/>
              <a:gd name="connsiteY2" fmla="*/ 0 h 3572255"/>
              <a:gd name="connsiteX3" fmla="*/ 0 w 336804"/>
              <a:gd name="connsiteY3" fmla="*/ 0 h 3572255"/>
              <a:gd name="connsiteX4" fmla="*/ 0 w 336804"/>
              <a:gd name="connsiteY4" fmla="*/ 3572255 h 357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804" h="3572255">
                <a:moveTo>
                  <a:pt x="0" y="3572255"/>
                </a:moveTo>
                <a:lnTo>
                  <a:pt x="336804" y="3572255"/>
                </a:lnTo>
                <a:lnTo>
                  <a:pt x="336804" y="0"/>
                </a:lnTo>
                <a:lnTo>
                  <a:pt x="0" y="0"/>
                </a:lnTo>
                <a:lnTo>
                  <a:pt x="0" y="3572255"/>
                </a:lnTo>
                <a:close/>
              </a:path>
            </a:pathLst>
          </a:custGeom>
          <a:solidFill>
            <a:srgbClr val="C44E6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TextBox 445"/>
          <p:cNvSpPr txBox="1"/>
          <p:nvPr/>
        </p:nvSpPr>
        <p:spPr>
          <a:xfrm>
            <a:off x="719327" y="662305"/>
            <a:ext cx="7194937" cy="247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91642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Корсеты</a:t>
            </a:r>
            <a:r>
              <a:rPr lang="en-US" altLang="zh-CN" sz="2800" b="1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пояснично-крестцового</a:t>
            </a:r>
            <a:r>
              <a:rPr lang="en-US" altLang="zh-CN" sz="2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Показания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</a:t>
            </a:r>
            <a:r>
              <a:rPr lang="en-US" altLang="zh-CN" sz="2600" spc="34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применению</a:t>
            </a:r>
          </a:p>
          <a:p>
            <a:pPr marL="0" indent="5529326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50R50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Lumbo</a:t>
            </a:r>
            <a:r>
              <a:rPr lang="en-US" altLang="zh-CN" sz="1400" spc="-69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Direxa</a:t>
            </a:r>
          </a:p>
          <a:p>
            <a:pPr marL="292608" indent="-274319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Умеренный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болевой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синдром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нижнегрудном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(модель</a:t>
            </a:r>
            <a:r>
              <a:rPr lang="en-US" altLang="zh-CN" sz="1600" spc="-6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50R52)</a:t>
            </a:r>
            <a:r>
              <a:rPr lang="en-US" altLang="zh-CN" sz="1600" spc="-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пояснично-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крестцовом</a:t>
            </a:r>
            <a:r>
              <a:rPr lang="en-US" altLang="zh-CN" sz="1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отделах</a:t>
            </a:r>
            <a:r>
              <a:rPr lang="en-US" altLang="zh-CN" sz="16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0" indent="18288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Умеренные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проявления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дегенеративных</a:t>
            </a:r>
          </a:p>
        </p:txBody>
      </p:sp>
      <p:sp>
        <p:nvSpPr>
          <p:cNvPr id="446" name="TextBox 446"/>
          <p:cNvSpPr txBox="1"/>
          <p:nvPr/>
        </p:nvSpPr>
        <p:spPr>
          <a:xfrm>
            <a:off x="737616" y="3174110"/>
            <a:ext cx="4327611" cy="2454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4319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заболеваний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нижнегрудного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(модель</a:t>
            </a:r>
            <a:r>
              <a:rPr lang="en-US" altLang="zh-CN" sz="1600" spc="-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50R52)</a:t>
            </a:r>
            <a:r>
              <a:rPr lang="en-US" altLang="zh-CN" sz="1600" spc="-6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</a:p>
          <a:p>
            <a:pPr marL="274319" hangingPunct="0">
              <a:lnSpc>
                <a:spcPct val="114166"/>
              </a:lnSpc>
              <a:spcBef>
                <a:spcPts val="15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крестцового</a:t>
            </a:r>
            <a:r>
              <a:rPr lang="en-US" altLang="zh-CN" sz="16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ea typeface="Calibri"/>
              </a:rPr>
              <a:t>отделов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звоночника</a:t>
            </a:r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274319" indent="-274319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Протрузия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грыжа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межпозвонкового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диска,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дискэктомия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уровне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L1-S1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(модель</a:t>
            </a:r>
            <a:r>
              <a:rPr lang="en-US" altLang="zh-CN" sz="1600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50R52)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L4-S1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(50R50,</a:t>
            </a:r>
            <a:r>
              <a:rPr lang="en-US" altLang="zh-CN" sz="1600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50R51)</a:t>
            </a:r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1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Умеренный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болевой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синдром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</a:p>
          <a:p>
            <a:pPr marL="0" indent="274319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подвздошно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крестцового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сочленения</a:t>
            </a:r>
          </a:p>
        </p:txBody>
      </p:sp>
      <p:sp>
        <p:nvSpPr>
          <p:cNvPr id="447" name="TextBox 447"/>
          <p:cNvSpPr txBox="1"/>
          <p:nvPr/>
        </p:nvSpPr>
        <p:spPr>
          <a:xfrm>
            <a:off x="6248653" y="3346069"/>
            <a:ext cx="2111197" cy="3240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50R51</a:t>
            </a:r>
            <a:r>
              <a:rPr lang="en-US" altLang="zh-CN" sz="1400" spc="-3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Lumbo</a:t>
            </a:r>
            <a:r>
              <a:rPr lang="en-US" altLang="zh-CN" sz="1400" spc="-3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Direxa</a:t>
            </a:r>
            <a:r>
              <a:rPr lang="en-US" altLang="zh-CN" sz="1400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Woman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50R52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Lumbo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Carezza</a:t>
            </a:r>
            <a:r>
              <a:rPr lang="en-US" altLang="zh-CN" sz="1400" spc="-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High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0"/>
              </a:lnSpc>
            </a:pPr>
            <a:endParaRPr lang="en-US" dirty="0" smtClean="0"/>
          </a:p>
          <a:p>
            <a:pPr marL="0" indent="395732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76</a:t>
            </a:r>
          </a:p>
        </p:txBody>
      </p:sp>
      <p:sp>
        <p:nvSpPr>
          <p:cNvPr id="448" name="TextBox 448"/>
          <p:cNvSpPr txBox="1"/>
          <p:nvPr/>
        </p:nvSpPr>
        <p:spPr>
          <a:xfrm rot="16200000">
            <a:off x="-723735" y="4901778"/>
            <a:ext cx="2051661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Средняя</a:t>
            </a:r>
            <a:r>
              <a:rPr lang="en-US" altLang="zh-CN" sz="1600" b="1" spc="-6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фиксация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Picture 4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380" y="1836420"/>
            <a:ext cx="1219200" cy="1455420"/>
          </a:xfrm>
          <a:prstGeom prst="rect">
            <a:avLst/>
          </a:prstGeom>
        </p:spPr>
      </p:pic>
      <p:pic>
        <p:nvPicPr>
          <p:cNvPr id="451" name="Picture 4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1821180"/>
            <a:ext cx="1211580" cy="1470660"/>
          </a:xfrm>
          <a:prstGeom prst="rect">
            <a:avLst/>
          </a:prstGeom>
        </p:spPr>
      </p:pic>
      <p:pic>
        <p:nvPicPr>
          <p:cNvPr id="452" name="Picture 4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180" y="1592580"/>
            <a:ext cx="746760" cy="746760"/>
          </a:xfrm>
          <a:prstGeom prst="rect">
            <a:avLst/>
          </a:prstGeom>
        </p:spPr>
      </p:pic>
      <p:sp>
        <p:nvSpPr>
          <p:cNvPr id="2" name="Freeform 452"/>
          <p:cNvSpPr/>
          <p:nvPr/>
        </p:nvSpPr>
        <p:spPr>
          <a:xfrm>
            <a:off x="6140450" y="1593850"/>
            <a:ext cx="2673350" cy="311150"/>
          </a:xfrm>
          <a:custGeom>
            <a:avLst/>
            <a:gdLst>
              <a:gd name="connsiteX0" fmla="*/ 16509 w 2673350"/>
              <a:gd name="connsiteY0" fmla="*/ 321818 h 311150"/>
              <a:gd name="connsiteX1" fmla="*/ 2681985 w 2673350"/>
              <a:gd name="connsiteY1" fmla="*/ 321818 h 311150"/>
              <a:gd name="connsiteX2" fmla="*/ 2681985 w 2673350"/>
              <a:gd name="connsiteY2" fmla="*/ 15494 h 311150"/>
              <a:gd name="connsiteX3" fmla="*/ 16509 w 2673350"/>
              <a:gd name="connsiteY3" fmla="*/ 15494 h 311150"/>
              <a:gd name="connsiteX4" fmla="*/ 16509 w 2673350"/>
              <a:gd name="connsiteY4" fmla="*/ 321818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350" h="311150">
                <a:moveTo>
                  <a:pt x="16509" y="321818"/>
                </a:moveTo>
                <a:lnTo>
                  <a:pt x="2681985" y="321818"/>
                </a:lnTo>
                <a:lnTo>
                  <a:pt x="2681985" y="15494"/>
                </a:lnTo>
                <a:lnTo>
                  <a:pt x="16509" y="15494"/>
                </a:lnTo>
                <a:lnTo>
                  <a:pt x="16509" y="321818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Freeform 453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FBCC1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xtBox 454"/>
          <p:cNvSpPr txBox="1"/>
          <p:nvPr/>
        </p:nvSpPr>
        <p:spPr>
          <a:xfrm>
            <a:off x="719327" y="509270"/>
            <a:ext cx="7708351" cy="6077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8165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Ортопедический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ea typeface="Calibri"/>
              </a:rPr>
              <a:t>реклинатор</a:t>
            </a:r>
            <a:r>
              <a:rPr lang="en-US" altLang="zh-CN"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(корректор</a:t>
            </a:r>
            <a:r>
              <a:rPr lang="en-US" altLang="zh-CN" sz="28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осанки)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9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Показания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</a:t>
            </a:r>
            <a:r>
              <a:rPr lang="en-US" altLang="zh-CN" sz="2600" spc="34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применению</a:t>
            </a:r>
          </a:p>
          <a:p>
            <a:pPr marL="0" indent="5529326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50R49</a:t>
            </a:r>
            <a:r>
              <a:rPr lang="en-US" altLang="zh-CN" sz="1400" spc="-4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Dorso</a:t>
            </a:r>
            <a:r>
              <a:rPr lang="en-US" altLang="zh-CN" sz="1400" spc="-4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Carezza</a:t>
            </a:r>
            <a:r>
              <a:rPr lang="en-US" altLang="zh-CN" sz="1400" spc="-5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Posture</a:t>
            </a:r>
          </a:p>
          <a:p>
            <a:pPr marL="0" indent="18288">
              <a:lnSpc>
                <a:spcPct val="100000"/>
              </a:lnSpc>
              <a:spcBef>
                <a:spcPts val="229"/>
              </a:spcBef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Сутулость,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осанки</a:t>
            </a:r>
          </a:p>
          <a:p>
            <a:pPr>
              <a:lnSpc>
                <a:spcPts val="1269"/>
              </a:lnSpc>
            </a:pPr>
            <a:endParaRPr lang="en-US" dirty="0" smtClean="0"/>
          </a:p>
          <a:p>
            <a:pPr marL="0" indent="18288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Боли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грудного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  <a:r>
              <a:rPr lang="en-US" altLang="zh-CN" sz="1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 indent="18288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травм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операций</a:t>
            </a:r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292608" indent="-274319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Остеопороз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болевым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синдромом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локализацией</a:t>
            </a:r>
            <a:r>
              <a:rPr lang="en-US" altLang="zh-CN" sz="1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  <a:r>
              <a:rPr lang="en-US" altLang="zh-CN" sz="1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грудного</a:t>
            </a:r>
            <a:r>
              <a:rPr lang="en-US" altLang="zh-CN" sz="1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звоночника</a:t>
            </a:r>
          </a:p>
          <a:p>
            <a:pPr>
              <a:lnSpc>
                <a:spcPts val="1155"/>
              </a:lnSpc>
            </a:pPr>
            <a:endParaRPr lang="en-US" dirty="0" smtClean="0"/>
          </a:p>
          <a:p>
            <a:pPr marL="0" indent="18288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остеопоротических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переломов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85"/>
              </a:lnSpc>
            </a:pPr>
            <a:endParaRPr lang="en-US" dirty="0" smtClean="0"/>
          </a:p>
          <a:p>
            <a:pPr marL="0" indent="5925057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77</a:t>
            </a:r>
          </a:p>
        </p:txBody>
      </p:sp>
      <p:sp>
        <p:nvSpPr>
          <p:cNvPr id="455" name="TextBox 455"/>
          <p:cNvSpPr txBox="1"/>
          <p:nvPr/>
        </p:nvSpPr>
        <p:spPr>
          <a:xfrm rot="16200000">
            <a:off x="-379401" y="4889801"/>
            <a:ext cx="133129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Arial"/>
                <a:ea typeface="Arial"/>
              </a:rPr>
              <a:t>Реклинация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icture 4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820" y="1836420"/>
            <a:ext cx="1127760" cy="1455420"/>
          </a:xfrm>
          <a:prstGeom prst="rect">
            <a:avLst/>
          </a:prstGeom>
        </p:spPr>
      </p:pic>
      <p:pic>
        <p:nvPicPr>
          <p:cNvPr id="458" name="Picture 4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1836420"/>
            <a:ext cx="1165860" cy="1455420"/>
          </a:xfrm>
          <a:prstGeom prst="rect">
            <a:avLst/>
          </a:prstGeom>
        </p:spPr>
      </p:pic>
      <p:sp>
        <p:nvSpPr>
          <p:cNvPr id="2" name="Freeform 458"/>
          <p:cNvSpPr/>
          <p:nvPr/>
        </p:nvSpPr>
        <p:spPr>
          <a:xfrm>
            <a:off x="6140450" y="1593850"/>
            <a:ext cx="2673350" cy="311150"/>
          </a:xfrm>
          <a:custGeom>
            <a:avLst/>
            <a:gdLst>
              <a:gd name="connsiteX0" fmla="*/ 16509 w 2673350"/>
              <a:gd name="connsiteY0" fmla="*/ 321818 h 311150"/>
              <a:gd name="connsiteX1" fmla="*/ 2681985 w 2673350"/>
              <a:gd name="connsiteY1" fmla="*/ 321818 h 311150"/>
              <a:gd name="connsiteX2" fmla="*/ 2681985 w 2673350"/>
              <a:gd name="connsiteY2" fmla="*/ 15494 h 311150"/>
              <a:gd name="connsiteX3" fmla="*/ 16509 w 2673350"/>
              <a:gd name="connsiteY3" fmla="*/ 15494 h 311150"/>
              <a:gd name="connsiteX4" fmla="*/ 16509 w 2673350"/>
              <a:gd name="connsiteY4" fmla="*/ 321818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350" h="311150">
                <a:moveTo>
                  <a:pt x="16509" y="321818"/>
                </a:moveTo>
                <a:lnTo>
                  <a:pt x="2681985" y="321818"/>
                </a:lnTo>
                <a:lnTo>
                  <a:pt x="2681985" y="15494"/>
                </a:lnTo>
                <a:lnTo>
                  <a:pt x="16509" y="15494"/>
                </a:lnTo>
                <a:lnTo>
                  <a:pt x="16509" y="321818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" name="Picture 4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320" y="1516380"/>
            <a:ext cx="861060" cy="1638300"/>
          </a:xfrm>
          <a:prstGeom prst="rect">
            <a:avLst/>
          </a:prstGeom>
        </p:spPr>
      </p:pic>
      <p:sp>
        <p:nvSpPr>
          <p:cNvPr id="3" name="Freeform 460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FBCC1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TextBox 461"/>
          <p:cNvSpPr txBox="1"/>
          <p:nvPr/>
        </p:nvSpPr>
        <p:spPr>
          <a:xfrm>
            <a:off x="719327" y="906515"/>
            <a:ext cx="7553797" cy="5680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59814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Корсет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b="1" spc="-10" dirty="0">
                <a:solidFill>
                  <a:srgbClr val="000000"/>
                </a:solidFill>
                <a:latin typeface="Calibri"/>
                <a:ea typeface="Calibri"/>
              </a:rPr>
              <a:t>реклинатор</a:t>
            </a:r>
            <a:r>
              <a:rPr lang="en-US" altLang="zh-CN" sz="28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грудо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поясничный</a:t>
            </a:r>
          </a:p>
          <a:p>
            <a:pPr marL="0">
              <a:lnSpc>
                <a:spcPct val="89583"/>
              </a:lnSpc>
            </a:pP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Показания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</a:t>
            </a:r>
            <a:r>
              <a:rPr lang="en-US" altLang="zh-CN" sz="2600" spc="34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применению</a:t>
            </a:r>
          </a:p>
          <a:p>
            <a:pPr marL="0" indent="5529326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50R59</a:t>
            </a:r>
            <a:r>
              <a:rPr lang="en-US" altLang="zh-CN" sz="1400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Dorso</a:t>
            </a:r>
            <a:r>
              <a:rPr lang="en-US" altLang="zh-CN" sz="1400" spc="-4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Direxa</a:t>
            </a:r>
            <a:r>
              <a:rPr lang="en-US" altLang="zh-CN" sz="1400" spc="-5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Posture</a:t>
            </a:r>
          </a:p>
          <a:p>
            <a:pPr marL="0" indent="18288">
              <a:lnSpc>
                <a:spcPct val="100000"/>
              </a:lnSpc>
              <a:spcBef>
                <a:spcPts val="225"/>
              </a:spcBef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Сутулость,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осанки</a:t>
            </a:r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292608" indent="-274319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1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Остеопороз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грудного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пояснично-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крестцового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позвоночника,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том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числе,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остеопоротические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переломы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восстановительном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периоде</a:t>
            </a:r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0" indent="18288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Боли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области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грудного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6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пояснично-</a:t>
            </a:r>
          </a:p>
          <a:p>
            <a:pPr marL="0" indent="292608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крестцового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292608" indent="-274319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Умеренные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проявления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дегенеративных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заболеваний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пояснично-крестцового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грудного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9"/>
              </a:lnSpc>
            </a:pPr>
            <a:endParaRPr lang="en-US" dirty="0" smtClean="0"/>
          </a:p>
          <a:p>
            <a:pPr marL="0" indent="5925057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78</a:t>
            </a:r>
          </a:p>
        </p:txBody>
      </p:sp>
      <p:sp>
        <p:nvSpPr>
          <p:cNvPr id="462" name="TextBox 462"/>
          <p:cNvSpPr txBox="1"/>
          <p:nvPr/>
        </p:nvSpPr>
        <p:spPr>
          <a:xfrm rot="16200000">
            <a:off x="-379401" y="4889801"/>
            <a:ext cx="133129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Arial"/>
                <a:ea typeface="Arial"/>
              </a:rPr>
              <a:t>Реклинация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icture 4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1836420"/>
            <a:ext cx="2552700" cy="3893820"/>
          </a:xfrm>
          <a:prstGeom prst="rect">
            <a:avLst/>
          </a:prstGeom>
        </p:spPr>
      </p:pic>
      <p:sp>
        <p:nvSpPr>
          <p:cNvPr id="2" name="Freeform 464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FBCC1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TextBox 465"/>
          <p:cNvSpPr txBox="1"/>
          <p:nvPr/>
        </p:nvSpPr>
        <p:spPr>
          <a:xfrm>
            <a:off x="719327" y="431241"/>
            <a:ext cx="7944863" cy="6387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91337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Лечебно-тренировочный</a:t>
            </a:r>
            <a:r>
              <a:rPr lang="en-US" altLang="zh-CN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</a:p>
          <a:p>
            <a:pPr marL="0" indent="1206119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Georgia"/>
                <a:ea typeface="Georgia"/>
              </a:rPr>
              <a:t>50R20</a:t>
            </a:r>
            <a:r>
              <a:rPr lang="en-US" altLang="zh-CN" sz="44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Georgia"/>
                <a:ea typeface="Georgia"/>
              </a:rPr>
              <a:t>Dorso</a:t>
            </a:r>
            <a:r>
              <a:rPr lang="en-US" altLang="zh-CN" sz="4400" spc="4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Georgia"/>
                <a:ea typeface="Georgia"/>
              </a:rPr>
              <a:t>OsteoCare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Показания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</a:t>
            </a:r>
            <a:r>
              <a:rPr lang="en-US" altLang="zh-CN" sz="2600" spc="34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применению</a:t>
            </a:r>
          </a:p>
          <a:p>
            <a:pPr>
              <a:lnSpc>
                <a:spcPts val="1114"/>
              </a:lnSpc>
            </a:pPr>
            <a:endParaRPr lang="en-US" dirty="0" smtClean="0"/>
          </a:p>
          <a:p>
            <a:pPr marL="301142" indent="-274319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Остеопороз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грудного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поясничного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отделов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нарушением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осанки,</a:t>
            </a:r>
            <a:r>
              <a:rPr lang="en-US" altLang="zh-CN" sz="1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болевым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синдромо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м.</a:t>
            </a:r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0" indent="2682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Профилактика</a:t>
            </a:r>
            <a:r>
              <a:rPr lang="en-US" altLang="zh-CN" sz="16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остеопоротических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переломов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тел</a:t>
            </a:r>
          </a:p>
          <a:p>
            <a:pPr marL="0" indent="301142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позвонков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грудном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поясничном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отделах.</a:t>
            </a:r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 indent="2682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остеопоротических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переломов</a:t>
            </a:r>
          </a:p>
          <a:p>
            <a:pPr marL="0" indent="301142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позвонк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ов.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 indent="7541386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7</a:t>
            </a:r>
          </a:p>
        </p:txBody>
      </p:sp>
      <p:sp>
        <p:nvSpPr>
          <p:cNvPr id="466" name="TextBox 466"/>
          <p:cNvSpPr txBox="1"/>
          <p:nvPr/>
        </p:nvSpPr>
        <p:spPr>
          <a:xfrm rot="16200000">
            <a:off x="-379401" y="4889801"/>
            <a:ext cx="133129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Arial"/>
                <a:ea typeface="Arial"/>
              </a:rPr>
              <a:t>Реклинация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754989" y="176199"/>
            <a:ext cx="7120410" cy="3751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96519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Общие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противопоказания</a:t>
            </a:r>
            <a:r>
              <a:rPr lang="en-US" altLang="zh-CN" sz="4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</a:p>
          <a:p>
            <a:pPr marL="0" indent="1927504">
              <a:lnSpc>
                <a:spcPct val="100000"/>
              </a:lnSpc>
            </a:pPr>
            <a:r>
              <a:rPr lang="en-US" altLang="zh-CN" sz="4400" spc="5" dirty="0">
                <a:solidFill>
                  <a:srgbClr val="000000"/>
                </a:solidFill>
                <a:latin typeface="Calibri"/>
                <a:ea typeface="Calibri"/>
              </a:rPr>
              <a:t>ор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тезированию</a:t>
            </a:r>
          </a:p>
          <a:p>
            <a:pPr>
              <a:lnSpc>
                <a:spcPts val="13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400" spc="85" dirty="0">
                <a:solidFill>
                  <a:srgbClr val="5E9EAD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Аллергические</a:t>
            </a:r>
            <a:r>
              <a:rPr lang="en-US" altLang="zh-CN" sz="2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реакции</a:t>
            </a:r>
            <a:r>
              <a:rPr lang="en-US" altLang="zh-CN" sz="2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9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материалы,</a:t>
            </a:r>
            <a:r>
              <a:rPr lang="en-US" altLang="zh-CN" sz="19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использованные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изготовления</a:t>
            </a:r>
            <a:r>
              <a:rPr lang="en-US" altLang="zh-CN" sz="19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400" spc="94" dirty="0">
                <a:solidFill>
                  <a:srgbClr val="5E9EAD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Воспалительное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поражение</a:t>
            </a:r>
            <a:r>
              <a:rPr lang="en-US" altLang="zh-CN" sz="24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кожи</a:t>
            </a:r>
            <a:r>
              <a:rPr lang="en-US" altLang="zh-CN" sz="24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ортезируемой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1900" spc="-5" dirty="0">
                <a:solidFill>
                  <a:srgbClr val="000000"/>
                </a:solidFill>
                <a:latin typeface="Calibri"/>
                <a:ea typeface="Calibri"/>
              </a:rPr>
              <a:t>конечнос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2400" spc="110" dirty="0">
                <a:solidFill>
                  <a:srgbClr val="5E9EAD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Выраженные</a:t>
            </a:r>
            <a:r>
              <a:rPr lang="en-US" altLang="zh-CN" sz="24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кровообращения</a:t>
            </a:r>
            <a:r>
              <a:rPr lang="en-US" altLang="zh-CN" sz="24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274319">
              <a:lnSpc>
                <a:spcPct val="100000"/>
              </a:lnSpc>
            </a:pPr>
            <a:r>
              <a:rPr lang="en-US" altLang="zh-CN" sz="1900" spc="-5" dirty="0">
                <a:solidFill>
                  <a:srgbClr val="000000"/>
                </a:solidFill>
                <a:latin typeface="Calibri"/>
                <a:ea typeface="Calibri"/>
              </a:rPr>
              <a:t>ортезируемой</a:t>
            </a:r>
            <a:r>
              <a:rPr lang="en-US" altLang="zh-CN" sz="19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ea typeface="Calibri"/>
              </a:rPr>
              <a:t>конечности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2299" y="6529501"/>
            <a:ext cx="7528503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7343571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Ортезирование.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Основные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аспекты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применения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серийных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практике.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Арсеньев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А.О.|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12.04.2013	</a:t>
            </a:r>
            <a:r>
              <a:rPr lang="en-US" altLang="zh-CN" sz="900" spc="-45" dirty="0">
                <a:solidFill>
                  <a:srgbClr val="000000"/>
                </a:solidFill>
                <a:latin typeface="Calibri"/>
                <a:ea typeface="Calibri"/>
              </a:rPr>
              <a:t>8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4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2011680"/>
            <a:ext cx="990600" cy="4251960"/>
          </a:xfrm>
          <a:prstGeom prst="rect">
            <a:avLst/>
          </a:prstGeom>
        </p:spPr>
      </p:pic>
      <p:pic>
        <p:nvPicPr>
          <p:cNvPr id="469" name="Picture 4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580" y="1965960"/>
            <a:ext cx="975360" cy="4221479"/>
          </a:xfrm>
          <a:prstGeom prst="rect">
            <a:avLst/>
          </a:prstGeom>
        </p:spPr>
      </p:pic>
      <p:sp>
        <p:nvSpPr>
          <p:cNvPr id="2" name="Freeform 469"/>
          <p:cNvSpPr/>
          <p:nvPr/>
        </p:nvSpPr>
        <p:spPr>
          <a:xfrm>
            <a:off x="7207250" y="3346450"/>
            <a:ext cx="654050" cy="285750"/>
          </a:xfrm>
          <a:custGeom>
            <a:avLst/>
            <a:gdLst>
              <a:gd name="connsiteX0" fmla="*/ 7366 w 654050"/>
              <a:gd name="connsiteY0" fmla="*/ 81788 h 285750"/>
              <a:gd name="connsiteX1" fmla="*/ 513333 w 654050"/>
              <a:gd name="connsiteY1" fmla="*/ 81788 h 285750"/>
              <a:gd name="connsiteX2" fmla="*/ 513333 w 654050"/>
              <a:gd name="connsiteY2" fmla="*/ 10922 h 285750"/>
              <a:gd name="connsiteX3" fmla="*/ 655066 w 654050"/>
              <a:gd name="connsiteY3" fmla="*/ 152654 h 285750"/>
              <a:gd name="connsiteX4" fmla="*/ 513333 w 654050"/>
              <a:gd name="connsiteY4" fmla="*/ 294386 h 285750"/>
              <a:gd name="connsiteX5" fmla="*/ 513333 w 654050"/>
              <a:gd name="connsiteY5" fmla="*/ 223520 h 285750"/>
              <a:gd name="connsiteX6" fmla="*/ 7366 w 654050"/>
              <a:gd name="connsiteY6" fmla="*/ 223520 h 285750"/>
              <a:gd name="connsiteX7" fmla="*/ 7366 w 654050"/>
              <a:gd name="connsiteY7" fmla="*/ 81788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050" h="285750">
                <a:moveTo>
                  <a:pt x="7366" y="81788"/>
                </a:moveTo>
                <a:lnTo>
                  <a:pt x="513333" y="81788"/>
                </a:lnTo>
                <a:lnTo>
                  <a:pt x="513333" y="10922"/>
                </a:lnTo>
                <a:lnTo>
                  <a:pt x="655066" y="152654"/>
                </a:lnTo>
                <a:lnTo>
                  <a:pt x="513333" y="294386"/>
                </a:lnTo>
                <a:lnTo>
                  <a:pt x="513333" y="223520"/>
                </a:lnTo>
                <a:lnTo>
                  <a:pt x="7366" y="223520"/>
                </a:lnTo>
                <a:lnTo>
                  <a:pt x="7366" y="81788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Freeform 470"/>
          <p:cNvSpPr/>
          <p:nvPr/>
        </p:nvSpPr>
        <p:spPr>
          <a:xfrm>
            <a:off x="7207250" y="3346450"/>
            <a:ext cx="654050" cy="285750"/>
          </a:xfrm>
          <a:custGeom>
            <a:avLst/>
            <a:gdLst>
              <a:gd name="connsiteX0" fmla="*/ 7366 w 654050"/>
              <a:gd name="connsiteY0" fmla="*/ 81788 h 285750"/>
              <a:gd name="connsiteX1" fmla="*/ 513333 w 654050"/>
              <a:gd name="connsiteY1" fmla="*/ 81788 h 285750"/>
              <a:gd name="connsiteX2" fmla="*/ 513333 w 654050"/>
              <a:gd name="connsiteY2" fmla="*/ 10922 h 285750"/>
              <a:gd name="connsiteX3" fmla="*/ 655066 w 654050"/>
              <a:gd name="connsiteY3" fmla="*/ 152654 h 285750"/>
              <a:gd name="connsiteX4" fmla="*/ 513333 w 654050"/>
              <a:gd name="connsiteY4" fmla="*/ 294386 h 285750"/>
              <a:gd name="connsiteX5" fmla="*/ 513333 w 654050"/>
              <a:gd name="connsiteY5" fmla="*/ 223520 h 285750"/>
              <a:gd name="connsiteX6" fmla="*/ 7366 w 654050"/>
              <a:gd name="connsiteY6" fmla="*/ 223520 h 285750"/>
              <a:gd name="connsiteX7" fmla="*/ 7366 w 654050"/>
              <a:gd name="connsiteY7" fmla="*/ 81788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050" h="285750">
                <a:moveTo>
                  <a:pt x="7366" y="81788"/>
                </a:moveTo>
                <a:lnTo>
                  <a:pt x="513333" y="81788"/>
                </a:lnTo>
                <a:lnTo>
                  <a:pt x="513333" y="10922"/>
                </a:lnTo>
                <a:lnTo>
                  <a:pt x="655066" y="152654"/>
                </a:lnTo>
                <a:lnTo>
                  <a:pt x="513333" y="294386"/>
                </a:lnTo>
                <a:lnTo>
                  <a:pt x="513333" y="223520"/>
                </a:lnTo>
                <a:lnTo>
                  <a:pt x="7366" y="223520"/>
                </a:lnTo>
                <a:lnTo>
                  <a:pt x="7366" y="8178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191">
            <a:solidFill>
              <a:srgbClr val="7F7F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Freeform 471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FBCC1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TextBox 472"/>
          <p:cNvSpPr txBox="1"/>
          <p:nvPr/>
        </p:nvSpPr>
        <p:spPr>
          <a:xfrm>
            <a:off x="2204592" y="677367"/>
            <a:ext cx="4742565" cy="857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Лечебно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тренировочный</a:t>
            </a:r>
            <a:r>
              <a:rPr lang="en-US" altLang="zh-CN" sz="28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</a:p>
          <a:p>
            <a:pPr marL="0" indent="45415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50R20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Dorso</a:t>
            </a:r>
            <a:r>
              <a:rPr lang="en-US" altLang="zh-CN" sz="2800" spc="-44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Georgia"/>
                <a:ea typeface="Georgia"/>
              </a:rPr>
              <a:t>OsteoCare</a:t>
            </a:r>
          </a:p>
        </p:txBody>
      </p:sp>
      <p:sp>
        <p:nvSpPr>
          <p:cNvPr id="473" name="TextBox 473"/>
          <p:cNvSpPr txBox="1"/>
          <p:nvPr/>
        </p:nvSpPr>
        <p:spPr>
          <a:xfrm>
            <a:off x="719327" y="1777071"/>
            <a:ext cx="4859284" cy="3802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spc="5" dirty="0">
                <a:solidFill>
                  <a:srgbClr val="7F7F7F"/>
                </a:solidFill>
                <a:latin typeface="Georgia"/>
                <a:ea typeface="Georgia"/>
              </a:rPr>
              <a:t>Эф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фекты</a:t>
            </a:r>
          </a:p>
          <a:p>
            <a:pPr>
              <a:lnSpc>
                <a:spcPts val="960"/>
              </a:lnSpc>
            </a:pPr>
            <a:endParaRPr lang="en-US" dirty="0" smtClean="0"/>
          </a:p>
          <a:p>
            <a:pPr marL="275844" indent="-27432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смещения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центра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тяжести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кзади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стабилизирует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ходьбе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уменьшает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</a:rPr>
              <a:t>риск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падения</a:t>
            </a:r>
          </a:p>
          <a:p>
            <a:pPr>
              <a:lnSpc>
                <a:spcPts val="11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Обеспечивает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тренировку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  <a:r>
              <a:rPr lang="en-US" altLang="zh-CN" sz="16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спины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</a:p>
          <a:p>
            <a:pPr marL="0" indent="275844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постоянных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активных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сокращений</a:t>
            </a:r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5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Нормализует</a:t>
            </a:r>
            <a:r>
              <a:rPr lang="en-US" altLang="zh-CN" sz="1600" b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мышечный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тонус</a:t>
            </a:r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275844" indent="-274320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Способствует</a:t>
            </a:r>
            <a:r>
              <a:rPr lang="en-US" altLang="zh-CN" sz="16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восстановлению</a:t>
            </a:r>
            <a:r>
              <a:rPr lang="en-US" altLang="zh-CN" sz="16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костной</a:t>
            </a:r>
            <a:r>
              <a:rPr lang="en-US" altLang="zh-CN" sz="16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ткани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позвонка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перелома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активации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работы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мы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шц</a:t>
            </a:r>
          </a:p>
          <a:p>
            <a:pPr>
              <a:lnSpc>
                <a:spcPts val="11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Уменьшает</a:t>
            </a:r>
            <a:r>
              <a:rPr lang="en-US" altLang="zh-CN" sz="16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устраняет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боль</a:t>
            </a:r>
          </a:p>
        </p:txBody>
      </p:sp>
      <p:sp>
        <p:nvSpPr>
          <p:cNvPr id="474" name="TextBox 474"/>
          <p:cNvSpPr txBox="1"/>
          <p:nvPr/>
        </p:nvSpPr>
        <p:spPr>
          <a:xfrm>
            <a:off x="8260715" y="6544513"/>
            <a:ext cx="24286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Calibri"/>
                <a:ea typeface="Calibri"/>
              </a:rPr>
              <a:t>8</a:t>
            </a:r>
          </a:p>
        </p:txBody>
      </p:sp>
      <p:sp>
        <p:nvSpPr>
          <p:cNvPr id="475" name="TextBox 475"/>
          <p:cNvSpPr txBox="1"/>
          <p:nvPr/>
        </p:nvSpPr>
        <p:spPr>
          <a:xfrm rot="16200000">
            <a:off x="-379401" y="4889801"/>
            <a:ext cx="133129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FEFEFE"/>
                </a:solidFill>
                <a:latin typeface="Arial"/>
                <a:ea typeface="Arial"/>
              </a:rPr>
              <a:t>Реклинация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Picture 4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2766060"/>
            <a:ext cx="1927860" cy="3535679"/>
          </a:xfrm>
          <a:prstGeom prst="rect">
            <a:avLst/>
          </a:prstGeom>
        </p:spPr>
      </p:pic>
      <p:pic>
        <p:nvPicPr>
          <p:cNvPr id="478" name="Picture 4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3421379"/>
            <a:ext cx="3703320" cy="2613660"/>
          </a:xfrm>
          <a:prstGeom prst="rect">
            <a:avLst/>
          </a:prstGeom>
        </p:spPr>
      </p:pic>
      <p:sp>
        <p:nvSpPr>
          <p:cNvPr id="2" name="Freeform 478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C89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9"/>
          <p:cNvSpPr txBox="1"/>
          <p:nvPr/>
        </p:nvSpPr>
        <p:spPr>
          <a:xfrm>
            <a:off x="719327" y="709912"/>
            <a:ext cx="7382406" cy="5883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85850">
              <a:lnSpc>
                <a:spcPct val="100000"/>
              </a:lnSpc>
            </a:pPr>
            <a:r>
              <a:rPr lang="en-US" altLang="zh-CN" sz="4400" spc="-15" dirty="0">
                <a:solidFill>
                  <a:srgbClr val="000000"/>
                </a:solidFill>
                <a:latin typeface="Calibri"/>
                <a:ea typeface="Calibri"/>
              </a:rPr>
              <a:t>Гиперэкстензионные</a:t>
            </a:r>
            <a:r>
              <a:rPr lang="en-US" altLang="zh-CN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2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Показания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</a:t>
            </a:r>
            <a:r>
              <a:rPr lang="en-US" altLang="zh-CN" sz="2600" spc="34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применению</a:t>
            </a:r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 indent="92963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1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Стабильные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компрессионные</a:t>
            </a:r>
            <a:r>
              <a:rPr lang="en-US" altLang="zh-CN" sz="16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переломы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тел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позвонков</a:t>
            </a:r>
            <a:r>
              <a:rPr lang="en-US" altLang="zh-CN" sz="16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(в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том</a:t>
            </a:r>
            <a:r>
              <a:rPr lang="en-US" altLang="zh-CN" sz="16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числе,</a:t>
            </a:r>
          </a:p>
          <a:p>
            <a:pPr marL="0" indent="367283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остеопоротические)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неврологической</a:t>
            </a:r>
            <a:r>
              <a:rPr lang="en-US" altLang="zh-CN" sz="1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симптоматики</a:t>
            </a:r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0" indent="37033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Arial"/>
                <a:ea typeface="Arial"/>
              </a:rPr>
              <a:t>–</a:t>
            </a:r>
            <a:r>
              <a:rPr lang="en-US" altLang="zh-CN" sz="1600" spc="-64" dirty="0">
                <a:solidFill>
                  <a:srgbClr val="5E9EA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нижнегрудном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отделе</a:t>
            </a:r>
          </a:p>
          <a:p>
            <a:pPr>
              <a:lnSpc>
                <a:spcPts val="875"/>
              </a:lnSpc>
            </a:pPr>
            <a:endParaRPr lang="en-US" dirty="0" smtClean="0"/>
          </a:p>
          <a:p>
            <a:pPr marL="0" indent="37033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Arial"/>
                <a:ea typeface="Arial"/>
              </a:rPr>
              <a:t>–</a:t>
            </a:r>
            <a:r>
              <a:rPr lang="en-US" altLang="zh-CN" sz="1600" spc="-40" dirty="0">
                <a:solidFill>
                  <a:srgbClr val="5E9EA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верхнепоясничном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4"/>
              </a:lnSpc>
            </a:pPr>
            <a:endParaRPr lang="en-US" dirty="0" smtClean="0"/>
          </a:p>
          <a:p>
            <a:pPr marL="415442" hangingPunct="0">
              <a:lnSpc>
                <a:spcPct val="100000"/>
              </a:lnSpc>
            </a:pP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Источник: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Denis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F: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The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three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column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spine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and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its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significance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in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the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classification</a:t>
            </a:r>
            <a:r>
              <a:rPr lang="en-US" altLang="zh-CN" sz="1100" spc="-8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of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acute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thoracolumbar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spine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injuries.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Spine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8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(1983),</a:t>
            </a:r>
            <a:r>
              <a:rPr lang="en-US" altLang="zh-CN" sz="1100" spc="-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latin typeface="Arial"/>
                <a:ea typeface="Arial"/>
              </a:rPr>
              <a:t>817</a:t>
            </a:r>
          </a:p>
          <a:p>
            <a:pPr marL="0" indent="5925057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81</a:t>
            </a:r>
          </a:p>
        </p:txBody>
      </p:sp>
      <p:sp>
        <p:nvSpPr>
          <p:cNvPr id="480" name="TextBox 480"/>
          <p:cNvSpPr txBox="1"/>
          <p:nvPr/>
        </p:nvSpPr>
        <p:spPr>
          <a:xfrm rot="16200000">
            <a:off x="-571857" y="4889369"/>
            <a:ext cx="1716205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5" dirty="0">
                <a:solidFill>
                  <a:srgbClr val="FEFEFE"/>
                </a:solidFill>
                <a:latin typeface="Arial"/>
                <a:ea typeface="Arial"/>
              </a:rPr>
              <a:t>Гиперэкстензия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Picture 4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417320"/>
            <a:ext cx="3970020" cy="4617720"/>
          </a:xfrm>
          <a:prstGeom prst="rect">
            <a:avLst/>
          </a:prstGeom>
        </p:spPr>
      </p:pic>
      <p:sp>
        <p:nvSpPr>
          <p:cNvPr id="2" name="Freeform 482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C89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TextBox 483"/>
          <p:cNvSpPr txBox="1"/>
          <p:nvPr/>
        </p:nvSpPr>
        <p:spPr>
          <a:xfrm>
            <a:off x="719327" y="709912"/>
            <a:ext cx="7382406" cy="587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85850">
              <a:lnSpc>
                <a:spcPct val="100000"/>
              </a:lnSpc>
            </a:pPr>
            <a:r>
              <a:rPr lang="en-US" altLang="zh-CN" sz="4400" spc="-15" dirty="0">
                <a:solidFill>
                  <a:srgbClr val="000000"/>
                </a:solidFill>
                <a:latin typeface="Calibri"/>
                <a:ea typeface="Calibri"/>
              </a:rPr>
              <a:t>Гиперэкстензионные</a:t>
            </a:r>
            <a:r>
              <a:rPr lang="en-US" altLang="zh-CN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spc="-20" dirty="0">
                <a:solidFill>
                  <a:srgbClr val="000000"/>
                </a:solidFill>
                <a:latin typeface="Calibri"/>
                <a:ea typeface="Calibri"/>
              </a:rPr>
              <a:t>ортезы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Механизм</a:t>
            </a:r>
            <a:r>
              <a:rPr lang="en-US" altLang="zh-CN" sz="2600" spc="2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действия</a:t>
            </a:r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0" indent="18288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Принцип</a:t>
            </a:r>
            <a:r>
              <a:rPr lang="en-US" altLang="zh-CN" sz="16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трех</a:t>
            </a:r>
            <a:r>
              <a:rPr lang="en-US" altLang="zh-CN" sz="16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точек:</a:t>
            </a:r>
            <a:r>
              <a:rPr lang="en-US" altLang="zh-CN" sz="16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1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упора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</a:p>
          <a:p>
            <a:pPr marL="0" indent="292608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грудину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(1</a:t>
            </a:r>
            <a:r>
              <a:rPr lang="en-US" altLang="zh-CN" sz="1600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точка)</a:t>
            </a:r>
            <a:r>
              <a:rPr lang="en-US" altLang="zh-CN" sz="1600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лонное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сочленение</a:t>
            </a:r>
          </a:p>
          <a:p>
            <a:pPr marL="292608" hangingPunct="0">
              <a:lnSpc>
                <a:spcPct val="114583"/>
              </a:lnSpc>
              <a:spcBef>
                <a:spcPts val="125"/>
              </a:spcBef>
            </a:pP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(2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точка)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спереди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поясничную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область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(3</a:t>
            </a:r>
            <a:r>
              <a:rPr lang="en-US" altLang="zh-CN" sz="1600" spc="-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7F7F7F"/>
                </a:solidFill>
                <a:latin typeface="Calibri"/>
                <a:ea typeface="Calibri"/>
              </a:rPr>
              <a:t>точка)</a:t>
            </a:r>
            <a:r>
              <a:rPr lang="en-US" altLang="zh-CN" sz="1600" spc="-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сзади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поддерживают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иперэкстензионное</a:t>
            </a:r>
            <a:r>
              <a:rPr lang="en-US" altLang="zh-CN" sz="16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положение</a:t>
            </a:r>
            <a:r>
              <a:rPr lang="en-US" altLang="zh-CN" sz="16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грудо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ea typeface="Calibri"/>
              </a:rPr>
              <a:t>поясничном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отделе</a:t>
            </a:r>
          </a:p>
          <a:p>
            <a:pPr>
              <a:lnSpc>
                <a:spcPts val="1010"/>
              </a:lnSpc>
            </a:pPr>
            <a:endParaRPr lang="en-US" dirty="0" smtClean="0"/>
          </a:p>
          <a:p>
            <a:pPr marL="292608" indent="-274319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1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Уменьшают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грудной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кифоз</a:t>
            </a:r>
            <a:r>
              <a:rPr lang="en-US" altLang="zh-CN" sz="1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увеличивает</a:t>
            </a:r>
            <a:r>
              <a:rPr lang="en-US" altLang="zh-CN" sz="1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поясничный</a:t>
            </a:r>
            <a:r>
              <a:rPr lang="en-US" altLang="zh-CN" sz="1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лордоз,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разгружая</a:t>
            </a:r>
            <a:r>
              <a:rPr lang="en-US" altLang="zh-CN" sz="16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передние</a:t>
            </a:r>
            <a:r>
              <a:rPr lang="en-US" altLang="zh-CN" sz="16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отделы</a:t>
            </a:r>
            <a:r>
              <a:rPr lang="en-US" altLang="zh-CN" sz="16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тел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поз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вонков</a:t>
            </a:r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292608" indent="-274319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2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Рамочный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также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ограничивает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ротационные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движения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боковое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</a:rPr>
              <a:t>сги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бание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4"/>
              </a:lnSpc>
            </a:pPr>
            <a:endParaRPr lang="en-US" dirty="0" smtClean="0"/>
          </a:p>
          <a:p>
            <a:pPr marL="0" indent="5925057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Calibri"/>
                <a:ea typeface="Calibri"/>
              </a:rPr>
              <a:t>82</a:t>
            </a:r>
          </a:p>
        </p:txBody>
      </p:sp>
      <p:sp>
        <p:nvSpPr>
          <p:cNvPr id="484" name="TextBox 484"/>
          <p:cNvSpPr txBox="1"/>
          <p:nvPr/>
        </p:nvSpPr>
        <p:spPr>
          <a:xfrm rot="16200000">
            <a:off x="-571857" y="4889369"/>
            <a:ext cx="1716205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15" dirty="0">
                <a:solidFill>
                  <a:srgbClr val="FEFEFE"/>
                </a:solidFill>
                <a:latin typeface="Arial"/>
                <a:ea typeface="Arial"/>
              </a:rPr>
              <a:t>Гиперэкстензия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Picture 4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0" y="1607820"/>
            <a:ext cx="3924300" cy="4785360"/>
          </a:xfrm>
          <a:prstGeom prst="rect">
            <a:avLst/>
          </a:prstGeom>
        </p:spPr>
      </p:pic>
      <p:sp>
        <p:nvSpPr>
          <p:cNvPr id="2" name="Freeform 486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E9514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TextBox 487"/>
          <p:cNvSpPr txBox="1"/>
          <p:nvPr/>
        </p:nvSpPr>
        <p:spPr>
          <a:xfrm>
            <a:off x="719327" y="935304"/>
            <a:ext cx="6040788" cy="419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регулируемой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степенью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фиксации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50R30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Lumbo</a:t>
            </a:r>
            <a:r>
              <a:rPr lang="en-US" altLang="zh-CN" sz="2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TriStep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spc="5" dirty="0">
                <a:solidFill>
                  <a:srgbClr val="7F7F7F"/>
                </a:solidFill>
                <a:latin typeface="Georgia"/>
                <a:ea typeface="Georgia"/>
              </a:rPr>
              <a:t>По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казания</a:t>
            </a:r>
          </a:p>
          <a:p>
            <a:pPr>
              <a:lnSpc>
                <a:spcPts val="1510"/>
              </a:lnSpc>
            </a:pPr>
            <a:endParaRPr lang="en-US" dirty="0" smtClean="0"/>
          </a:p>
          <a:p>
            <a:pPr marL="301142" indent="-274319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Стабилизация</a:t>
            </a:r>
            <a:r>
              <a:rPr lang="en-US" altLang="zh-CN" sz="16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раннем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послеоперационном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периоде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вмешательств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600" b="1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позвоночнике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(операции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дисках,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ламинэктомия,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спондилодез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</a:p>
          <a:p>
            <a:pPr>
              <a:lnSpc>
                <a:spcPts val="1130"/>
              </a:lnSpc>
            </a:pPr>
            <a:endParaRPr lang="en-US" dirty="0" smtClean="0"/>
          </a:p>
          <a:p>
            <a:pPr marL="0" indent="2682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Стеноз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позвоночного</a:t>
            </a:r>
            <a:r>
              <a:rPr lang="en-US" altLang="zh-CN" sz="16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канала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поясничном</a:t>
            </a:r>
          </a:p>
          <a:p>
            <a:pPr marL="0" indent="301142">
              <a:lnSpc>
                <a:spcPct val="100000"/>
              </a:lnSpc>
              <a:spcBef>
                <a:spcPts val="284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отдел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е.</a:t>
            </a:r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301142" indent="-274319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Стеноз</a:t>
            </a:r>
            <a:r>
              <a:rPr lang="en-US" altLang="zh-CN" sz="16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межпозвонковых</a:t>
            </a:r>
            <a:r>
              <a:rPr lang="en-US" altLang="zh-CN" sz="16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отверстий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поясничном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отделе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клинической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симпто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матикой.</a:t>
            </a:r>
          </a:p>
        </p:txBody>
      </p:sp>
      <p:sp>
        <p:nvSpPr>
          <p:cNvPr id="488" name="TextBox 488"/>
          <p:cNvSpPr txBox="1"/>
          <p:nvPr/>
        </p:nvSpPr>
        <p:spPr>
          <a:xfrm rot="16200000">
            <a:off x="-1053656" y="4889458"/>
            <a:ext cx="267980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Поэтапная</a:t>
            </a:r>
            <a:r>
              <a:rPr lang="en-US" altLang="zh-CN" sz="1600" b="1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реабилитация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Picture 4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80" y="1607820"/>
            <a:ext cx="3848100" cy="4709160"/>
          </a:xfrm>
          <a:prstGeom prst="rect">
            <a:avLst/>
          </a:prstGeom>
        </p:spPr>
      </p:pic>
      <p:sp>
        <p:nvSpPr>
          <p:cNvPr id="2" name="Freeform 490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E9514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TextBox 491"/>
          <p:cNvSpPr txBox="1"/>
          <p:nvPr/>
        </p:nvSpPr>
        <p:spPr>
          <a:xfrm>
            <a:off x="719327" y="935304"/>
            <a:ext cx="6040788" cy="484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регулируемой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степенью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фиксации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50R30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Lumbo</a:t>
            </a:r>
            <a:r>
              <a:rPr lang="en-US" altLang="zh-CN" sz="2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TriStep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spc="5" dirty="0">
                <a:solidFill>
                  <a:srgbClr val="7F7F7F"/>
                </a:solidFill>
                <a:latin typeface="Georgia"/>
                <a:ea typeface="Georgia"/>
              </a:rPr>
              <a:t>По</a:t>
            </a: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казания</a:t>
            </a:r>
          </a:p>
          <a:p>
            <a:pPr>
              <a:lnSpc>
                <a:spcPts val="1650"/>
              </a:lnSpc>
            </a:pPr>
            <a:endParaRPr lang="en-US" dirty="0" smtClean="0"/>
          </a:p>
          <a:p>
            <a:pPr marL="0" indent="2682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Нестабильность</a:t>
            </a:r>
            <a:r>
              <a:rPr lang="en-US" altLang="zh-CN" sz="16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поясничном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отделе</a:t>
            </a:r>
            <a:r>
              <a:rPr lang="en-US" altLang="zh-CN" sz="16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</a:p>
          <a:p>
            <a:pPr marL="0" indent="301142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дегенеративных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заболеваниях</a:t>
            </a:r>
            <a:r>
              <a:rPr lang="en-US" altLang="zh-CN" sz="1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 indent="2682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55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Осложненная</a:t>
            </a:r>
            <a:r>
              <a:rPr lang="en-US" altLang="zh-CN" sz="16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фасеточная</a:t>
            </a:r>
            <a:r>
              <a:rPr lang="en-US" altLang="zh-CN" sz="16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артропатия</a:t>
            </a:r>
          </a:p>
          <a:p>
            <a:pPr marL="0" indent="301142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(спондилоар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троз).</a:t>
            </a:r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 indent="2682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8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Спондилолиз</a:t>
            </a:r>
          </a:p>
          <a:p>
            <a:pPr>
              <a:lnSpc>
                <a:spcPts val="1269"/>
              </a:lnSpc>
            </a:pPr>
            <a:endParaRPr lang="en-US" dirty="0" smtClean="0"/>
          </a:p>
          <a:p>
            <a:pPr marL="0" indent="2682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8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Спондилолистез</a:t>
            </a:r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 indent="2682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Консервативное</a:t>
            </a:r>
            <a:r>
              <a:rPr lang="en-US" altLang="zh-CN" sz="16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лечение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6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грыжах</a:t>
            </a:r>
          </a:p>
          <a:p>
            <a:pPr marL="0" indent="301142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межпозвонковых</a:t>
            </a:r>
            <a:r>
              <a:rPr lang="en-US" altLang="zh-CN" sz="16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дисков</a:t>
            </a:r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 indent="26822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Переломы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тел</a:t>
            </a:r>
            <a:r>
              <a:rPr lang="en-US" altLang="zh-CN" sz="16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позвонков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нижнепоясничном</a:t>
            </a:r>
          </a:p>
          <a:p>
            <a:pPr marL="0" indent="301142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</a:rPr>
              <a:t>отде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ле</a:t>
            </a:r>
          </a:p>
        </p:txBody>
      </p:sp>
      <p:sp>
        <p:nvSpPr>
          <p:cNvPr id="492" name="TextBox 492"/>
          <p:cNvSpPr txBox="1"/>
          <p:nvPr/>
        </p:nvSpPr>
        <p:spPr>
          <a:xfrm rot="16200000">
            <a:off x="-1053656" y="4889458"/>
            <a:ext cx="267980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Поэтапная</a:t>
            </a:r>
            <a:r>
              <a:rPr lang="en-US" altLang="zh-CN" sz="1600" b="1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реабилитация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Freeform 493"/>
          <p:cNvSpPr/>
          <p:nvPr/>
        </p:nvSpPr>
        <p:spPr>
          <a:xfrm>
            <a:off x="4984750" y="1619250"/>
            <a:ext cx="3829050" cy="4679950"/>
          </a:xfrm>
          <a:custGeom>
            <a:avLst/>
            <a:gdLst>
              <a:gd name="connsiteX0" fmla="*/ 18541 w 3829050"/>
              <a:gd name="connsiteY0" fmla="*/ 4691634 h 4679950"/>
              <a:gd name="connsiteX1" fmla="*/ 3836161 w 3829050"/>
              <a:gd name="connsiteY1" fmla="*/ 4691634 h 4679950"/>
              <a:gd name="connsiteX2" fmla="*/ 3836161 w 3829050"/>
              <a:gd name="connsiteY2" fmla="*/ 9905 h 4679950"/>
              <a:gd name="connsiteX3" fmla="*/ 18541 w 3829050"/>
              <a:gd name="connsiteY3" fmla="*/ 9905 h 4679950"/>
              <a:gd name="connsiteX4" fmla="*/ 18541 w 3829050"/>
              <a:gd name="connsiteY4" fmla="*/ 4691634 h 467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050" h="4679950">
                <a:moveTo>
                  <a:pt x="18541" y="4691634"/>
                </a:moveTo>
                <a:lnTo>
                  <a:pt x="3836161" y="4691634"/>
                </a:lnTo>
                <a:lnTo>
                  <a:pt x="3836161" y="9905"/>
                </a:lnTo>
                <a:lnTo>
                  <a:pt x="18541" y="9905"/>
                </a:lnTo>
                <a:lnTo>
                  <a:pt x="18541" y="4691634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5" name="Picture 4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60" y="1607820"/>
            <a:ext cx="4130040" cy="4678679"/>
          </a:xfrm>
          <a:prstGeom prst="rect">
            <a:avLst/>
          </a:prstGeom>
        </p:spPr>
      </p:pic>
      <p:sp>
        <p:nvSpPr>
          <p:cNvPr id="2" name="Freeform 495"/>
          <p:cNvSpPr/>
          <p:nvPr/>
        </p:nvSpPr>
        <p:spPr>
          <a:xfrm>
            <a:off x="0" y="3264408"/>
            <a:ext cx="321563" cy="3593591"/>
          </a:xfrm>
          <a:custGeom>
            <a:avLst/>
            <a:gdLst>
              <a:gd name="connsiteX0" fmla="*/ 0 w 321563"/>
              <a:gd name="connsiteY0" fmla="*/ 3593591 h 3593591"/>
              <a:gd name="connsiteX1" fmla="*/ 321563 w 321563"/>
              <a:gd name="connsiteY1" fmla="*/ 3593591 h 3593591"/>
              <a:gd name="connsiteX2" fmla="*/ 321563 w 321563"/>
              <a:gd name="connsiteY2" fmla="*/ 0 h 3593591"/>
              <a:gd name="connsiteX3" fmla="*/ 0 w 321563"/>
              <a:gd name="connsiteY3" fmla="*/ 0 h 3593591"/>
              <a:gd name="connsiteX4" fmla="*/ 0 w 321563"/>
              <a:gd name="connsiteY4" fmla="*/ 3593591 h 359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63" h="3593591">
                <a:moveTo>
                  <a:pt x="0" y="3593591"/>
                </a:moveTo>
                <a:lnTo>
                  <a:pt x="321563" y="3593591"/>
                </a:lnTo>
                <a:lnTo>
                  <a:pt x="321563" y="0"/>
                </a:lnTo>
                <a:lnTo>
                  <a:pt x="0" y="0"/>
                </a:lnTo>
                <a:lnTo>
                  <a:pt x="0" y="3593591"/>
                </a:lnTo>
                <a:close/>
              </a:path>
            </a:pathLst>
          </a:custGeom>
          <a:solidFill>
            <a:srgbClr val="E9514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TextBox 496"/>
          <p:cNvSpPr txBox="1"/>
          <p:nvPr/>
        </p:nvSpPr>
        <p:spPr>
          <a:xfrm>
            <a:off x="719327" y="935304"/>
            <a:ext cx="6040788" cy="1238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Ортез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регулируемой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степенью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фиксации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50R30</a:t>
            </a:r>
            <a:r>
              <a:rPr lang="en-US" altLang="zh-CN" sz="2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Lumbo</a:t>
            </a:r>
            <a:r>
              <a:rPr lang="en-US" altLang="zh-CN" sz="2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TriStep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7F7F7F"/>
                </a:solidFill>
                <a:latin typeface="Georgia"/>
                <a:ea typeface="Georgia"/>
              </a:rPr>
              <a:t>Особенности</a:t>
            </a:r>
            <a:r>
              <a:rPr lang="en-US" altLang="zh-CN" sz="2600" spc="-25" dirty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altLang="zh-CN" sz="2600" spc="5" dirty="0">
                <a:solidFill>
                  <a:srgbClr val="7F7F7F"/>
                </a:solidFill>
                <a:latin typeface="Georgia"/>
                <a:ea typeface="Georgia"/>
              </a:rPr>
              <a:t>ортеза</a:t>
            </a:r>
          </a:p>
        </p:txBody>
      </p:sp>
      <p:sp>
        <p:nvSpPr>
          <p:cNvPr id="497" name="TextBox 497"/>
          <p:cNvSpPr txBox="1"/>
          <p:nvPr/>
        </p:nvSpPr>
        <p:spPr>
          <a:xfrm>
            <a:off x="6950075" y="1838070"/>
            <a:ext cx="178503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A70000"/>
                </a:solidFill>
                <a:latin typeface="Calibri"/>
                <a:ea typeface="Calibri"/>
              </a:rPr>
              <a:t>Гребенчатая</a:t>
            </a:r>
            <a:r>
              <a:rPr lang="en-US" altLang="zh-CN" sz="1800" spc="5" dirty="0">
                <a:solidFill>
                  <a:srgbClr val="A7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A70000"/>
                </a:solidFill>
                <a:latin typeface="Calibri"/>
                <a:ea typeface="Calibri"/>
              </a:rPr>
              <a:t>шина</a:t>
            </a:r>
          </a:p>
        </p:txBody>
      </p:sp>
      <p:sp>
        <p:nvSpPr>
          <p:cNvPr id="498" name="TextBox 498"/>
          <p:cNvSpPr txBox="1"/>
          <p:nvPr/>
        </p:nvSpPr>
        <p:spPr>
          <a:xfrm>
            <a:off x="746150" y="2383154"/>
            <a:ext cx="3962848" cy="3952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Три</a:t>
            </a:r>
            <a:r>
              <a:rPr lang="en-US" altLang="zh-CN" sz="16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элемента</a:t>
            </a:r>
            <a:r>
              <a:rPr lang="en-US" altLang="zh-CN" sz="16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конструкции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поэтапной</a:t>
            </a:r>
          </a:p>
          <a:p>
            <a:pPr marL="0" indent="274319">
              <a:lnSpc>
                <a:spcPct val="100000"/>
              </a:lnSpc>
              <a:spcBef>
                <a:spcPts val="275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мобилизации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пациента.</a:t>
            </a:r>
          </a:p>
          <a:p>
            <a:pPr>
              <a:lnSpc>
                <a:spcPts val="1139"/>
              </a:lnSpc>
            </a:pPr>
            <a:endParaRPr lang="en-US" dirty="0" smtClean="0"/>
          </a:p>
          <a:p>
            <a:pPr marL="274319" indent="-274319" hangingPunct="0">
              <a:lnSpc>
                <a:spcPct val="114166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Крепление</a:t>
            </a:r>
            <a:r>
              <a:rPr lang="en-US" altLang="zh-CN" sz="16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элементов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точная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подгонка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6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использования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дополнительных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Calibri"/>
                <a:ea typeface="Calibri"/>
              </a:rPr>
              <a:t>инструментов</a:t>
            </a:r>
            <a:r>
              <a:rPr lang="en-US" altLang="zh-CN" sz="1600" spc="1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274319" indent="-274319" hangingPunct="0">
              <a:lnSpc>
                <a:spcPct val="114583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Регулировка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объема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ортеза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степени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фиксации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съемных</a:t>
            </a:r>
            <a:r>
              <a:rPr lang="en-US" altLang="zh-CN" sz="16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боковых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текстильных</a:t>
            </a:r>
            <a:r>
              <a:rPr lang="en-US" altLang="zh-CN" sz="16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вставок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ts val="11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5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Поясничный</a:t>
            </a:r>
            <a:r>
              <a:rPr lang="en-US" altLang="zh-CN" sz="16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массажный</a:t>
            </a:r>
            <a:r>
              <a:rPr lang="en-US" altLang="zh-CN" sz="16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пелот</a:t>
            </a:r>
          </a:p>
          <a:p>
            <a:pPr marL="0" indent="274319">
              <a:lnSpc>
                <a:spcPct val="100000"/>
              </a:lnSpc>
              <a:spcBef>
                <a:spcPts val="284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(использование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Этапе</a:t>
            </a:r>
            <a:r>
              <a:rPr lang="en-US" altLang="zh-CN" sz="16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).</a:t>
            </a:r>
          </a:p>
          <a:p>
            <a:pPr>
              <a:lnSpc>
                <a:spcPts val="12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40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Легкий,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эстетичный,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моющийся</a:t>
            </a:r>
            <a:r>
              <a:rPr lang="en-US" altLang="zh-CN" sz="1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ортез.</a:t>
            </a:r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5E9EAD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5E9EAD"/>
                </a:solidFill>
                <a:latin typeface="Calibri"/>
                <a:cs typeface="Calibri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Легко</a:t>
            </a:r>
            <a:r>
              <a:rPr lang="en-US" altLang="zh-CN"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надевается</a:t>
            </a:r>
            <a:r>
              <a:rPr lang="en-US" altLang="zh-CN" sz="16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снимается.</a:t>
            </a:r>
          </a:p>
        </p:txBody>
      </p:sp>
      <p:sp>
        <p:nvSpPr>
          <p:cNvPr id="499" name="TextBox 499"/>
          <p:cNvSpPr txBox="1"/>
          <p:nvPr/>
        </p:nvSpPr>
        <p:spPr>
          <a:xfrm>
            <a:off x="5587619" y="2342184"/>
            <a:ext cx="2306508" cy="778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7303">
              <a:lnSpc>
                <a:spcPct val="100000"/>
              </a:lnSpc>
            </a:pPr>
            <a:r>
              <a:rPr lang="en-US" altLang="zh-CN" sz="1800" spc="-5" dirty="0">
                <a:solidFill>
                  <a:srgbClr val="C89E00"/>
                </a:solidFill>
                <a:latin typeface="Calibri"/>
                <a:ea typeface="Calibri"/>
              </a:rPr>
              <a:t>Опорный</a:t>
            </a:r>
            <a:r>
              <a:rPr lang="en-US" altLang="zh-CN" sz="1800" spc="20" dirty="0">
                <a:solidFill>
                  <a:srgbClr val="C89E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C89E00"/>
                </a:solidFill>
                <a:latin typeface="Calibri"/>
                <a:ea typeface="Calibri"/>
              </a:rPr>
              <a:t>элемент</a:t>
            </a:r>
          </a:p>
          <a:p>
            <a:pPr>
              <a:lnSpc>
                <a:spcPts val="18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7F7F7F"/>
                </a:solidFill>
                <a:latin typeface="Calibri"/>
                <a:ea typeface="Calibri"/>
              </a:rPr>
              <a:t>Бандаж</a:t>
            </a:r>
            <a:r>
              <a:rPr lang="en-US" altLang="zh-CN" sz="1800" spc="-5" dirty="0">
                <a:solidFill>
                  <a:srgbClr val="7F7F7F"/>
                </a:solidFill>
                <a:latin typeface="Calibri"/>
                <a:ea typeface="Calibri"/>
              </a:rPr>
              <a:t>-ос</a:t>
            </a:r>
            <a:r>
              <a:rPr lang="en-US" altLang="zh-CN" sz="1800" dirty="0">
                <a:solidFill>
                  <a:srgbClr val="7F7F7F"/>
                </a:solidFill>
                <a:latin typeface="Calibri"/>
                <a:ea typeface="Calibri"/>
              </a:rPr>
              <a:t>нова</a:t>
            </a:r>
          </a:p>
        </p:txBody>
      </p:sp>
      <p:sp>
        <p:nvSpPr>
          <p:cNvPr id="500" name="TextBox 500"/>
          <p:cNvSpPr txBox="1"/>
          <p:nvPr/>
        </p:nvSpPr>
        <p:spPr>
          <a:xfrm rot="16200000">
            <a:off x="-1053656" y="4889458"/>
            <a:ext cx="2679803" cy="226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Поэтапная</a:t>
            </a:r>
            <a:r>
              <a:rPr lang="en-US" altLang="zh-CN" sz="1600" b="1" spc="-12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FEFE"/>
                </a:solidFill>
                <a:latin typeface="Arial"/>
                <a:ea typeface="Arial"/>
              </a:rPr>
              <a:t>реабилитация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Box 501"/>
          <p:cNvSpPr txBox="1"/>
          <p:nvPr/>
        </p:nvSpPr>
        <p:spPr>
          <a:xfrm>
            <a:off x="547420" y="557834"/>
            <a:ext cx="7912633" cy="4412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76528">
              <a:lnSpc>
                <a:spcPct val="100000"/>
              </a:lnSpc>
            </a:pP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Эффекты</a:t>
            </a:r>
            <a:r>
              <a:rPr lang="en-US" altLang="zh-CN" sz="4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Calibri"/>
                <a:ea typeface="Calibri"/>
              </a:rPr>
              <a:t>ортезирования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предупреждение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замедление</a:t>
            </a:r>
            <a:r>
              <a:rPr lang="en-US" altLang="zh-CN" sz="2800" spc="-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развития</a:t>
            </a:r>
          </a:p>
          <a:p>
            <a:pPr marL="0" indent="51511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контрактур,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девиаций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деформаций</a:t>
            </a:r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515112" indent="-515112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компенсация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функциональной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недостаточности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длительное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поддержание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функциональной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спос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обности</a:t>
            </a:r>
          </a:p>
          <a:p>
            <a:pPr>
              <a:lnSpc>
                <a:spcPts val="10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защита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разгрузка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суставов</a:t>
            </a:r>
          </a:p>
          <a:p>
            <a:pPr>
              <a:lnSpc>
                <a:spcPts val="7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уменьшение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болей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03"/>
          <p:cNvSpPr txBox="1"/>
          <p:nvPr/>
        </p:nvSpPr>
        <p:spPr>
          <a:xfrm>
            <a:off x="2279013" y="2935370"/>
            <a:ext cx="4710997" cy="430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833"/>
              </a:lnSpc>
            </a:pPr>
            <a:r>
              <a:rPr lang="en-US" altLang="zh-CN" sz="2800" i="1" dirty="0">
                <a:solidFill>
                  <a:srgbClr val="FE3200"/>
                </a:solidFill>
                <a:latin typeface="Verdana"/>
                <a:ea typeface="Verdana"/>
              </a:rPr>
              <a:t>СПАСИБО</a:t>
            </a:r>
            <a:r>
              <a:rPr lang="en-US" altLang="zh-CN" sz="2800" i="1" dirty="0">
                <a:solidFill>
                  <a:srgbClr val="FE3200"/>
                </a:solidFill>
                <a:latin typeface="Verdana"/>
                <a:cs typeface="Verdana"/>
              </a:rPr>
              <a:t> </a:t>
            </a:r>
            <a:r>
              <a:rPr lang="en-US" altLang="zh-CN" sz="2800" i="1" dirty="0">
                <a:solidFill>
                  <a:srgbClr val="FE3200"/>
                </a:solidFill>
                <a:latin typeface="Verdana"/>
                <a:ea typeface="Verdana"/>
              </a:rPr>
              <a:t>ЗА</a:t>
            </a:r>
            <a:r>
              <a:rPr lang="en-US" altLang="zh-CN" sz="2800" i="1" spc="-50" dirty="0">
                <a:solidFill>
                  <a:srgbClr val="FE3200"/>
                </a:solidFill>
                <a:latin typeface="Verdana"/>
                <a:cs typeface="Verdana"/>
              </a:rPr>
              <a:t> </a:t>
            </a:r>
            <a:r>
              <a:rPr lang="en-US" altLang="zh-CN" sz="2800" i="1" dirty="0">
                <a:solidFill>
                  <a:srgbClr val="FE3200"/>
                </a:solidFill>
                <a:latin typeface="Verdana"/>
                <a:ea typeface="Verdana"/>
              </a:rPr>
              <a:t>ВНИМАНИЕ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 txBox="1"/>
          <p:nvPr/>
        </p:nvSpPr>
        <p:spPr>
          <a:xfrm>
            <a:off x="89915" y="110362"/>
            <a:ext cx="8943400" cy="5862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19602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Виды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ортезов</a:t>
            </a:r>
          </a:p>
          <a:p>
            <a:pPr marL="343204" indent="-343204" hangingPunct="0">
              <a:lnSpc>
                <a:spcPct val="95833"/>
              </a:lnSpc>
              <a:spcBef>
                <a:spcPts val="220"/>
              </a:spcBef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Корсет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техническое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устройство,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изготовленное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виде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гильзы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разной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степени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жесткости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деталей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крепления.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Фиксируется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туловище,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«посадкой»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гребни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подвздошных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костей,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стабилизации,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разгрузки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коррекции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патологических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установок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деформаций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поясничном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грудопоясничном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отделах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позвоночника.</a:t>
            </a:r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343204" indent="-343204" hangingPunct="0">
              <a:lnSpc>
                <a:spcPct val="95416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Реклинатор</a:t>
            </a:r>
            <a:r>
              <a:rPr lang="en-US" altLang="zh-CN" sz="1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(изделие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грудной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отдел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позвоночника)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техническое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устройство,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обеспечивающее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выпрямление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сагиттальной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плоскости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(анатомическая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плоскость,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делящая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тело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продольно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правую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левую</a:t>
            </a:r>
            <a:r>
              <a:rPr lang="en-US" altLang="zh-CN" sz="1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половины)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посредством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конструктивных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элементов.</a:t>
            </a:r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Корректор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корсет,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функциями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реклинатора.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зависимости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количества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ребер</a:t>
            </a:r>
          </a:p>
          <a:p>
            <a:pPr marL="0" indent="343204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жесткости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выделяют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жесткий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полужесткий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корректоры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осанки.</a:t>
            </a:r>
          </a:p>
          <a:p>
            <a:pPr>
              <a:lnSpc>
                <a:spcPts val="7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Гиперэкстензор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жесткий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реклинатор,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предназначенный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переноса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осевых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нагрузок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</a:p>
          <a:p>
            <a:pPr marL="0" indent="343204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тел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позвонков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задние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элементы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позвоночника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(дуги,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отростки,</a:t>
            </a:r>
            <a:r>
              <a:rPr lang="en-US" altLang="zh-CN" sz="1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связки).</a:t>
            </a:r>
          </a:p>
          <a:p>
            <a:pPr>
              <a:lnSpc>
                <a:spcPts val="939"/>
              </a:lnSpc>
            </a:pPr>
            <a:endParaRPr lang="en-US" dirty="0" smtClean="0"/>
          </a:p>
          <a:p>
            <a:pPr marL="343204" indent="-343204" hangingPunct="0">
              <a:lnSpc>
                <a:spcPct val="95416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Тутор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тех.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устройство,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изготовленное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сплошной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гильзы,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охватывающей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всю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конечность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часть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деталей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крепления,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предназначенное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обеспечения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неподвижности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суставе</a:t>
            </a:r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343204" indent="-343204" hangingPunct="0">
              <a:lnSpc>
                <a:spcPct val="95416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Бандажи,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протекторы,</a:t>
            </a:r>
            <a:r>
              <a:rPr lang="en-US" altLang="zh-CN" sz="18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напульсники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ортезы,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изготовляемые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мягких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мягко-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эластичных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материалов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деталей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крепления,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плотно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охватывающее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части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тела</a:t>
            </a:r>
            <a:r>
              <a:rPr lang="en-US" altLang="zh-CN" sz="18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плотно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прилегающие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телу.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2995</Words>
  <Application>Microsoft Office PowerPoint</Application>
  <PresentationFormat>Экран (4:3)</PresentationFormat>
  <Paragraphs>1398</Paragraphs>
  <Slides>87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2</cp:revision>
  <dcterms:created xsi:type="dcterms:W3CDTF">2011-01-21T15:00:27Z</dcterms:created>
  <dcterms:modified xsi:type="dcterms:W3CDTF">2020-11-11T17:16:01Z</dcterms:modified>
</cp:coreProperties>
</file>