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1" r:id="rId6"/>
    <p:sldId id="267" r:id="rId7"/>
    <p:sldId id="268" r:id="rId8"/>
    <p:sldId id="269" r:id="rId9"/>
    <p:sldId id="266" r:id="rId10"/>
    <p:sldId id="263" r:id="rId11"/>
    <p:sldId id="265" r:id="rId12"/>
    <p:sldId id="258" r:id="rId13"/>
    <p:sldId id="271" r:id="rId14"/>
    <p:sldId id="270" r:id="rId15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A6F10-0B0E-40B1-818C-26FC2451513B}" v="20" dt="2022-02-25T15:23:46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9740" y="678264"/>
            <a:ext cx="7695855" cy="1872207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  <a:effectLst/>
              </a:rPr>
              <a:t>ОСНОВНЫЕ ПРИЧИНЫ НЕУДОЛЕТВОРИТЕЛЬНЫХ ИСХОДОВ ПОСЛЕ ЭНДОПРОТЕЗИРОВАНИЯ ТАЗОБЕДРЕННЫХ СУСТАВОВ</a:t>
            </a:r>
            <a:endParaRPr lang="ru-RU" sz="32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6" y="4021340"/>
            <a:ext cx="4824537" cy="2792036"/>
          </a:xfrm>
        </p:spPr>
        <p:txBody>
          <a:bodyPr lIns="91440" tIns="0" rIns="91440" bIns="45720" anchor="t">
            <a:normAutofit/>
          </a:bodyPr>
          <a:lstStyle/>
          <a:p>
            <a:pPr marL="27305">
              <a:lnSpc>
                <a:spcPct val="120000"/>
              </a:lnSpc>
            </a:pPr>
            <a:r>
              <a:rPr lang="ru-RU" sz="1900" b="1" dirty="0">
                <a:solidFill>
                  <a:schemeClr val="tx1"/>
                </a:solidFill>
                <a:latin typeface="Times New Roman"/>
                <a:cs typeface="Times New Roman"/>
              </a:rPr>
              <a:t>Докладчик: ординатор 106гр.</a:t>
            </a:r>
            <a:br>
              <a:rPr lang="ru-RU" sz="1900" b="1" dirty="0">
                <a:latin typeface="Times New Roman"/>
                <a:cs typeface="Times New Roman"/>
              </a:rPr>
            </a:br>
            <a:r>
              <a:rPr lang="ru-RU" sz="19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Бискаев</a:t>
            </a:r>
            <a:r>
              <a:rPr lang="ru-RU" sz="1900" b="1" dirty="0">
                <a:solidFill>
                  <a:schemeClr val="tx1"/>
                </a:solidFill>
                <a:latin typeface="Times New Roman"/>
                <a:cs typeface="Times New Roman"/>
              </a:rPr>
              <a:t> Павел Олегович </a:t>
            </a:r>
            <a:endParaRPr lang="ru-RU">
              <a:solidFill>
                <a:schemeClr val="tx1"/>
              </a:solidFill>
            </a:endParaRPr>
          </a:p>
          <a:p>
            <a:pPr marL="27305">
              <a:lnSpc>
                <a:spcPct val="170000"/>
              </a:lnSpc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">
              <a:lnSpc>
                <a:spcPct val="170000"/>
              </a:lnSpc>
            </a:pP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8440" y="6488668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ru-RU" dirty="0">
              <a:latin typeface="Corbe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6495" r="45954" b="24674"/>
          <a:stretch/>
        </p:blipFill>
        <p:spPr bwMode="auto">
          <a:xfrm>
            <a:off x="4668326" y="2640776"/>
            <a:ext cx="4400811" cy="389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19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9" y="404664"/>
            <a:ext cx="4283851" cy="306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5"/>
          <a:stretch/>
        </p:blipFill>
        <p:spPr bwMode="auto">
          <a:xfrm>
            <a:off x="1036813" y="3789040"/>
            <a:ext cx="4255267" cy="2497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75336"/>
            <a:ext cx="3605963" cy="2545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0133" r="56375" b="24933"/>
          <a:stretch/>
        </p:blipFill>
        <p:spPr bwMode="auto">
          <a:xfrm>
            <a:off x="5803469" y="620688"/>
            <a:ext cx="2871216" cy="30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95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Выделенные штаммы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Actinomyces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odontolyticus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32165" r="47529" b="28935"/>
          <a:stretch/>
        </p:blipFill>
        <p:spPr bwMode="auto">
          <a:xfrm>
            <a:off x="1191056" y="1196752"/>
            <a:ext cx="512299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55" y="4005064"/>
            <a:ext cx="5122997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14053" y="1231763"/>
            <a:ext cx="26277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-ИМТ &gt;40 кг/м2 -исходным гемоглобином &lt; 115 г/л, ходом -операции &gt; 90 мин и</a:t>
            </a:r>
          </a:p>
          <a:p>
            <a:r>
              <a:rPr lang="ru-RU" sz="2800" dirty="0"/>
              <a:t> </a:t>
            </a:r>
            <a:r>
              <a:rPr lang="ru-RU" sz="2800" dirty="0" err="1"/>
              <a:t>интраоперационной</a:t>
            </a:r>
            <a:r>
              <a:rPr lang="ru-RU" sz="2800" dirty="0"/>
              <a:t> кровопотерей &gt; 410 мл</a:t>
            </a:r>
          </a:p>
        </p:txBody>
      </p:sp>
    </p:spTree>
    <p:extLst>
      <p:ext uri="{BB962C8B-B14F-4D97-AF65-F5344CB8AC3E}">
        <p14:creationId xmlns:p14="http://schemas.microsoft.com/office/powerpoint/2010/main" val="240452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364" y="299654"/>
            <a:ext cx="6489968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Выводы: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352" y="1296341"/>
            <a:ext cx="2844316" cy="5472608"/>
          </a:xfrm>
        </p:spPr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ru-RU" b="1" dirty="0"/>
              <a:t>1)</a:t>
            </a:r>
            <a:r>
              <a:rPr lang="ru-RU" dirty="0"/>
              <a:t> расшатывание и асептическая нестабильность компонентов </a:t>
            </a:r>
            <a:r>
              <a:rPr lang="ru-RU" dirty="0" err="1"/>
              <a:t>эндопротеза</a:t>
            </a:r>
            <a:r>
              <a:rPr lang="ru-RU" dirty="0"/>
              <a:t>;</a:t>
            </a:r>
          </a:p>
          <a:p>
            <a:pPr marL="82296" indent="0">
              <a:buNone/>
            </a:pPr>
            <a:r>
              <a:rPr lang="ru-RU" b="1" dirty="0"/>
              <a:t>2)</a:t>
            </a:r>
            <a:r>
              <a:rPr lang="ru-RU" dirty="0"/>
              <a:t> рецидивирующие вывихи головки </a:t>
            </a:r>
            <a:r>
              <a:rPr lang="ru-RU" dirty="0" err="1"/>
              <a:t>эндопротеза</a:t>
            </a:r>
            <a:r>
              <a:rPr lang="ru-RU" dirty="0"/>
              <a:t>;</a:t>
            </a:r>
          </a:p>
          <a:p>
            <a:pPr marL="82296" indent="0">
              <a:buNone/>
            </a:pPr>
            <a:r>
              <a:rPr lang="ru-RU" b="1" dirty="0"/>
              <a:t>3) </a:t>
            </a:r>
            <a:r>
              <a:rPr lang="ru-RU" dirty="0"/>
              <a:t>механические повреждения компонентов;</a:t>
            </a:r>
          </a:p>
          <a:p>
            <a:pPr marL="82296" indent="0">
              <a:buNone/>
            </a:pPr>
            <a:r>
              <a:rPr lang="ru-RU" b="1" dirty="0"/>
              <a:t>4) </a:t>
            </a:r>
            <a:r>
              <a:rPr lang="ru-RU" dirty="0"/>
              <a:t>износ в паре трения (частая причина ревизионного </a:t>
            </a:r>
            <a:r>
              <a:rPr lang="ru-RU" dirty="0" err="1"/>
              <a:t>эндопротезирования</a:t>
            </a:r>
            <a:endParaRPr lang="ru-RU" dirty="0"/>
          </a:p>
          <a:p>
            <a:pPr marL="82296" indent="0">
              <a:buNone/>
            </a:pPr>
            <a:r>
              <a:rPr lang="ru-RU" b="1" dirty="0"/>
              <a:t>5)</a:t>
            </a:r>
            <a:r>
              <a:rPr lang="ru-RU" dirty="0"/>
              <a:t> </a:t>
            </a:r>
            <a:r>
              <a:rPr lang="ru-RU" dirty="0" err="1"/>
              <a:t>остеолиз</a:t>
            </a:r>
            <a:r>
              <a:rPr lang="ru-RU" dirty="0"/>
              <a:t> и </a:t>
            </a:r>
            <a:r>
              <a:rPr lang="ru-RU" dirty="0" err="1"/>
              <a:t>перипротезные</a:t>
            </a:r>
            <a:r>
              <a:rPr lang="ru-RU" dirty="0"/>
              <a:t> переломы;</a:t>
            </a:r>
          </a:p>
          <a:p>
            <a:pPr marL="82296" indent="0">
              <a:buNone/>
            </a:pPr>
            <a:r>
              <a:rPr lang="ru-RU" b="1" dirty="0"/>
              <a:t>6)Послеоперационная </a:t>
            </a:r>
            <a:r>
              <a:rPr lang="ru-RU" dirty="0"/>
              <a:t> </a:t>
            </a:r>
            <a:r>
              <a:rPr lang="ru-RU" b="1" dirty="0"/>
              <a:t>инфекция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t="25704" r="62809" b="33471"/>
          <a:stretch/>
        </p:blipFill>
        <p:spPr bwMode="auto">
          <a:xfrm>
            <a:off x="5647666" y="200647"/>
            <a:ext cx="1503617" cy="1503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00736" y="1181044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34533" r="68025" b="22800"/>
          <a:stretch/>
        </p:blipFill>
        <p:spPr bwMode="auto">
          <a:xfrm>
            <a:off x="7516951" y="63290"/>
            <a:ext cx="1592113" cy="206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2264" y="188640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5" t="32000" r="38254" b="20133"/>
          <a:stretch/>
        </p:blipFill>
        <p:spPr bwMode="auto">
          <a:xfrm>
            <a:off x="4023206" y="1700808"/>
            <a:ext cx="1829957" cy="2530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15169" y="190127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3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66340"/>
            <a:ext cx="2112234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36184" y="253076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4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8"/>
          <a:stretch/>
        </p:blipFill>
        <p:spPr bwMode="auto">
          <a:xfrm>
            <a:off x="3959932" y="4494310"/>
            <a:ext cx="1512168" cy="2085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3206" y="4614362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5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2758" r="14340" b="20568"/>
          <a:stretch/>
        </p:blipFill>
        <p:spPr bwMode="auto">
          <a:xfrm>
            <a:off x="6222337" y="3860277"/>
            <a:ext cx="1814500" cy="271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36184" y="403264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7053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0" y="980728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Ранний подход к диагностике возбудителя, выбор хирургической тактики, антибиотикотерапия являются важными составляющими профилактики 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4066227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7498080" cy="1143000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Спасибо за внимание!</a:t>
            </a:r>
          </a:p>
        </p:txBody>
      </p:sp>
      <p:pic>
        <p:nvPicPr>
          <p:cNvPr id="8194" name="Picture 2" descr="https://fb.ru/misc/i/gallery/43342/3109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573023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3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4536504" cy="1075556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643403"/>
            <a:ext cx="4104456" cy="5108590"/>
          </a:xfrm>
        </p:spPr>
        <p:txBody>
          <a:bodyPr>
            <a:normAutofit fontScale="92500"/>
          </a:bodyPr>
          <a:lstStyle/>
          <a:p>
            <a:r>
              <a:rPr lang="ru-RU" sz="2400" b="1" dirty="0"/>
              <a:t>1-</a:t>
            </a:r>
            <a:r>
              <a:rPr lang="ru-RU" sz="2400" dirty="0"/>
              <a:t>  Рост пожилых людей в популяции.</a:t>
            </a:r>
          </a:p>
          <a:p>
            <a:r>
              <a:rPr lang="ru-RU" sz="2400" b="1" dirty="0"/>
              <a:t>2-</a:t>
            </a:r>
            <a:r>
              <a:rPr lang="ru-RU" sz="2400" dirty="0"/>
              <a:t> каждый третий в возрасте старше 50 лет страдает заболеваниями суставов .</a:t>
            </a:r>
          </a:p>
          <a:p>
            <a:r>
              <a:rPr lang="ru-RU" sz="2400" b="1" dirty="0"/>
              <a:t>3-</a:t>
            </a:r>
            <a:r>
              <a:rPr lang="ru-RU" sz="2400" dirty="0"/>
              <a:t> </a:t>
            </a:r>
            <a:r>
              <a:rPr lang="ru-RU" sz="2400" dirty="0" err="1"/>
              <a:t>эндопротезирование</a:t>
            </a:r>
            <a:r>
              <a:rPr lang="ru-RU" sz="2400" dirty="0"/>
              <a:t> ТБС улучшает качество жизни.</a:t>
            </a:r>
          </a:p>
          <a:p>
            <a:r>
              <a:rPr lang="ru-RU" sz="2400" b="1" dirty="0"/>
              <a:t>4-</a:t>
            </a:r>
            <a:r>
              <a:rPr lang="ru-RU" sz="2400" dirty="0"/>
              <a:t> ежегодно выполняется по 1 млн. операций в год.</a:t>
            </a:r>
          </a:p>
          <a:p>
            <a:r>
              <a:rPr lang="ru-RU" sz="2400" b="1" dirty="0"/>
              <a:t>5-</a:t>
            </a:r>
            <a:r>
              <a:rPr lang="ru-RU" sz="2400" dirty="0"/>
              <a:t> в России за 2018 год- 72.270 </a:t>
            </a:r>
            <a:r>
              <a:rPr lang="ru-RU" sz="2400" dirty="0" err="1"/>
              <a:t>эндопротезирований</a:t>
            </a:r>
            <a:r>
              <a:rPr lang="ru-RU" sz="2400" dirty="0"/>
              <a:t>.</a:t>
            </a:r>
          </a:p>
          <a:p>
            <a:r>
              <a:rPr lang="ru-RU" sz="2400" b="1" dirty="0"/>
              <a:t>6- </a:t>
            </a:r>
            <a:r>
              <a:rPr lang="ru-RU" sz="2400" dirty="0"/>
              <a:t>с количеством операций растет количество ревизий.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624"/>
            <a:ext cx="179726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6"/>
          <a:stretch/>
        </p:blipFill>
        <p:spPr bwMode="auto">
          <a:xfrm>
            <a:off x="6156176" y="53800"/>
            <a:ext cx="792088" cy="135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39" y="1213583"/>
            <a:ext cx="3854050" cy="25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34639" r="65825" b="33333"/>
          <a:stretch/>
        </p:blipFill>
        <p:spPr bwMode="auto">
          <a:xfrm>
            <a:off x="4788024" y="3781522"/>
            <a:ext cx="4032447" cy="2331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59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243408"/>
            <a:ext cx="7498080" cy="1143000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Цель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4869160"/>
            <a:ext cx="7524327" cy="1378283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400" dirty="0"/>
              <a:t>Провести литературный обзор и анализ клинических, теоретических и экспериментальных исследований по оценке влияния факторов, приводящих к осложнениям после </a:t>
            </a:r>
            <a:r>
              <a:rPr lang="ru-RU" sz="2400" dirty="0" err="1"/>
              <a:t>эндопротезирования</a:t>
            </a:r>
            <a:r>
              <a:rPr lang="ru-RU" sz="2400" dirty="0"/>
              <a:t> тазобедренных суставов.</a:t>
            </a:r>
          </a:p>
          <a:p>
            <a:pPr marL="82296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6046829" cy="40327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74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2904"/>
            <a:ext cx="7498080" cy="1143000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Материалы и методы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628" y="894992"/>
            <a:ext cx="7704856" cy="144016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400" dirty="0"/>
              <a:t>Был изучен 21 источник, 19 из которых – отечественные, 2 – зарубежные. Проведен систематический обзор и анализ данных литературы.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8064896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44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7498080" cy="1143000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Результаты исследования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0" t="29829" r="55387" b="18213"/>
          <a:stretch/>
        </p:blipFill>
        <p:spPr bwMode="auto">
          <a:xfrm>
            <a:off x="1121352" y="3356992"/>
            <a:ext cx="4865119" cy="3501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37401" r="32375" b="34533"/>
          <a:stretch/>
        </p:blipFill>
        <p:spPr bwMode="auto">
          <a:xfrm>
            <a:off x="1115614" y="764704"/>
            <a:ext cx="4865121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7" t="39217" r="39382" b="28248"/>
          <a:stretch/>
        </p:blipFill>
        <p:spPr bwMode="auto">
          <a:xfrm>
            <a:off x="5980735" y="764704"/>
            <a:ext cx="3127769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3380" r="45850" b="24597"/>
          <a:stretch/>
        </p:blipFill>
        <p:spPr bwMode="auto">
          <a:xfrm>
            <a:off x="5986471" y="3356992"/>
            <a:ext cx="3127769" cy="3501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61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498080" cy="4900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Определение степени износа вкладыша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26392" r="41237" b="13402"/>
          <a:stretch/>
        </p:blipFill>
        <p:spPr bwMode="auto">
          <a:xfrm>
            <a:off x="1043609" y="1268760"/>
            <a:ext cx="799288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80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561" y="-1714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Механические причины осложнений</a:t>
            </a:r>
            <a:endParaRPr lang="ru-RU" sz="36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5296" y="764704"/>
            <a:ext cx="3312368" cy="1008112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ru-RU" b="1" dirty="0"/>
              <a:t>1</a:t>
            </a:r>
            <a:r>
              <a:rPr lang="ru-RU" dirty="0"/>
              <a:t>-Причины связанные с пациентом</a:t>
            </a:r>
          </a:p>
        </p:txBody>
      </p:sp>
      <p:pic>
        <p:nvPicPr>
          <p:cNvPr id="6146" name="Picture 2" descr="https://schitovidka.su/wp-content/uploads/2017/01/chasche-vsego-autoimmunnogo-tireodit-diagnostiru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1484784"/>
            <a:ext cx="2617113" cy="174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332" y="2444696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-Связанные с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имплантом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механическими повреждениями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14571" r="39380" b="23299"/>
          <a:stretch/>
        </p:blipFill>
        <p:spPr bwMode="auto">
          <a:xfrm>
            <a:off x="1691680" y="4005064"/>
            <a:ext cx="1803616" cy="241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0480"/>
            <a:ext cx="3764672" cy="250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3501008"/>
            <a:ext cx="50606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3</a:t>
            </a:r>
            <a:r>
              <a:rPr lang="ru-RU" sz="2400" dirty="0"/>
              <a:t>-ошибками хирургической техники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60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4824536" cy="5358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0860" y="188640"/>
            <a:ext cx="8088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Малоинвазивный доступ MISAL и МДМ</a:t>
            </a:r>
          </a:p>
        </p:txBody>
      </p:sp>
    </p:spTree>
    <p:extLst>
      <p:ext uri="{BB962C8B-B14F-4D97-AF65-F5344CB8AC3E}">
        <p14:creationId xmlns:p14="http://schemas.microsoft.com/office/powerpoint/2010/main" val="140123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6808" y="3717032"/>
            <a:ext cx="2450561" cy="1728192"/>
          </a:xfrm>
        </p:spPr>
        <p:txBody>
          <a:bodyPr>
            <a:noAutofit/>
          </a:bodyPr>
          <a:lstStyle/>
          <a:p>
            <a:r>
              <a:rPr lang="ru-RU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Эндопротезирование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 использованием цемента чаще приводит к осложнениям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36427" r="41392" b="22198"/>
          <a:stretch/>
        </p:blipFill>
        <p:spPr bwMode="auto">
          <a:xfrm>
            <a:off x="1097336" y="116631"/>
            <a:ext cx="5634904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5538" r="52835" b="41718"/>
          <a:stretch/>
        </p:blipFill>
        <p:spPr bwMode="auto">
          <a:xfrm>
            <a:off x="1031927" y="3284984"/>
            <a:ext cx="570031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404664"/>
            <a:ext cx="1944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Бедренный компонент </a:t>
            </a:r>
            <a:r>
              <a:rPr lang="ru-RU" sz="2400" dirty="0" err="1"/>
              <a:t>Alloclassic</a:t>
            </a:r>
            <a:r>
              <a:rPr lang="ru-RU" sz="2400" dirty="0"/>
              <a:t> SL прямоугольного сечения </a:t>
            </a:r>
          </a:p>
        </p:txBody>
      </p:sp>
    </p:spTree>
    <p:extLst>
      <p:ext uri="{BB962C8B-B14F-4D97-AF65-F5344CB8AC3E}">
        <p14:creationId xmlns:p14="http://schemas.microsoft.com/office/powerpoint/2010/main" val="3178717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39CBA07-9589-4C1A-964B-BD51F3C19A3B}"/>
  <p:tag name="ISPRING_RESOURCE_FOLDER" val="C:\Users\Бискаев Павел\Desktop\НАУЧКА\Бискаев ТБС\"/>
  <p:tag name="ISPRING_PRESENTATION_PATH" val="C:\Users\Бискаев Павел\Desktop\НАУЧКА\Бискаев ТБС.pptx"/>
  <p:tag name="ISPRING_PROJECT_VERSION" val="9.3"/>
  <p:tag name="ISPRING_PROJECT_FOLDER_UPDATED" val="1"/>
  <p:tag name="ISPRING_SCREEN_RECS_UPDATED" val="C:\Users\Бискаев Павел\Desktop\НАУЧКА\Бискаев ТБС\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512</TotalTime>
  <Words>261</Words>
  <Application>Microsoft Office PowerPoint</Application>
  <PresentationFormat>Экран (4:3)</PresentationFormat>
  <Paragraphs>43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Солнцестояние</vt:lpstr>
      <vt:lpstr> ОСНОВНЫЕ ПРИЧИНЫ НЕУДОЛЕТВОРИТЕЛЬНЫХ ИСХОДОВ ПОСЛЕ ЭНДОПРОТЕЗИРОВАНИЯ ТАЗОБЕДРЕННЫХ СУСТАВОВ</vt:lpstr>
      <vt:lpstr>Актуальность</vt:lpstr>
      <vt:lpstr>Цель исследования</vt:lpstr>
      <vt:lpstr>Материалы и методы</vt:lpstr>
      <vt:lpstr>Результаты исследования</vt:lpstr>
      <vt:lpstr>Определение степени износа вкладыша</vt:lpstr>
      <vt:lpstr>Механические причины осложнений</vt:lpstr>
      <vt:lpstr>Презентация PowerPoint</vt:lpstr>
      <vt:lpstr>Эндопротезирование с использованием цемента чаще приводит к осложнениям</vt:lpstr>
      <vt:lpstr>Презентация PowerPoint</vt:lpstr>
      <vt:lpstr>Выделенные штаммы Actinomyces odontolyticus  </vt:lpstr>
      <vt:lpstr>Выводы: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Литературный обзор «Осложнения после перенесенного эндопротезирования тазобедренного сустава». </dc:title>
  <dc:creator>Бискаев Павел</dc:creator>
  <cp:lastModifiedBy>HP</cp:lastModifiedBy>
  <cp:revision>86</cp:revision>
  <dcterms:created xsi:type="dcterms:W3CDTF">2020-09-28T18:10:49Z</dcterms:created>
  <dcterms:modified xsi:type="dcterms:W3CDTF">2022-02-25T15:24:39Z</dcterms:modified>
</cp:coreProperties>
</file>