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7"/>
  </p:notesMasterIdLst>
  <p:sldIdLst>
    <p:sldId id="256" r:id="rId2"/>
    <p:sldId id="257" r:id="rId3"/>
    <p:sldId id="258" r:id="rId4"/>
    <p:sldId id="278" r:id="rId5"/>
    <p:sldId id="259" r:id="rId6"/>
    <p:sldId id="282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80" r:id="rId24"/>
    <p:sldId id="279" r:id="rId25"/>
    <p:sldId id="27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>
      <p:cViewPr varScale="1">
        <p:scale>
          <a:sx n="83" d="100"/>
          <a:sy n="83" d="100"/>
        </p:scale>
        <p:origin x="-1411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B0B84-7683-48F5-A508-51DCF6D503C5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59A6B-BC5E-47FF-BFB7-5FFE06252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192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59A6B-BC5E-47FF-BFB7-5FFE062522B3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829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F1886-EA87-49AB-9191-AA61FEDE1F34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35D3-29D3-43A6-B03C-93C8C08CA63A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F1886-EA87-49AB-9191-AA61FEDE1F34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35D3-29D3-43A6-B03C-93C8C08CA6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F1886-EA87-49AB-9191-AA61FEDE1F34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35D3-29D3-43A6-B03C-93C8C08CA6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F1886-EA87-49AB-9191-AA61FEDE1F34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35D3-29D3-43A6-B03C-93C8C08CA6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F1886-EA87-49AB-9191-AA61FEDE1F34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35D3-29D3-43A6-B03C-93C8C08CA63A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F1886-EA87-49AB-9191-AA61FEDE1F34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35D3-29D3-43A6-B03C-93C8C08CA6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F1886-EA87-49AB-9191-AA61FEDE1F34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35D3-29D3-43A6-B03C-93C8C08CA63A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F1886-EA87-49AB-9191-AA61FEDE1F34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35D3-29D3-43A6-B03C-93C8C08CA6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F1886-EA87-49AB-9191-AA61FEDE1F34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35D3-29D3-43A6-B03C-93C8C08CA6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F1886-EA87-49AB-9191-AA61FEDE1F34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35D3-29D3-43A6-B03C-93C8C08CA63A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F1886-EA87-49AB-9191-AA61FEDE1F34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35D3-29D3-43A6-B03C-93C8C08CA6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03F1886-EA87-49AB-9191-AA61FEDE1F34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F2835D3-29D3-43A6-B03C-93C8C08CA63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556792"/>
            <a:ext cx="8458200" cy="151216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Съемные </a:t>
            </a:r>
            <a:r>
              <a:rPr lang="ru-RU" sz="2800" dirty="0" err="1" smtClean="0"/>
              <a:t>ортодонтические</a:t>
            </a:r>
            <a:r>
              <a:rPr lang="ru-RU" sz="2800" dirty="0" smtClean="0"/>
              <a:t> аппараты</a:t>
            </a:r>
            <a:br>
              <a:rPr lang="ru-RU" sz="2800" dirty="0" smtClean="0"/>
            </a:br>
            <a:r>
              <a:rPr lang="ru-RU" sz="2800" dirty="0" smtClean="0"/>
              <a:t> Показания к применению</a:t>
            </a:r>
            <a:endParaRPr lang="ru-RU" sz="28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860032" y="3717032"/>
            <a:ext cx="3628256" cy="1728192"/>
          </a:xfrm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</a:pPr>
            <a:r>
              <a:rPr lang="ru-RU" sz="1600" dirty="0" smtClean="0"/>
              <a:t>Выполнила </a:t>
            </a:r>
            <a:r>
              <a:rPr lang="ru-RU" sz="1600" dirty="0"/>
              <a:t>ординатор</a:t>
            </a:r>
          </a:p>
          <a:p>
            <a:pPr algn="l">
              <a:lnSpc>
                <a:spcPct val="120000"/>
              </a:lnSpc>
            </a:pPr>
            <a:r>
              <a:rPr lang="ru-RU" sz="1600" dirty="0"/>
              <a:t>Кафедры стоматологии ИПО</a:t>
            </a:r>
          </a:p>
          <a:p>
            <a:pPr algn="l">
              <a:lnSpc>
                <a:spcPct val="120000"/>
              </a:lnSpc>
            </a:pPr>
            <a:r>
              <a:rPr lang="ru-RU" sz="1600" dirty="0"/>
              <a:t>по специальности «Ортодонтия»</a:t>
            </a:r>
          </a:p>
          <a:p>
            <a:pPr algn="l">
              <a:lnSpc>
                <a:spcPct val="120000"/>
              </a:lnSpc>
            </a:pPr>
            <a:r>
              <a:rPr lang="ru-RU" sz="1600" dirty="0"/>
              <a:t>Петренко Анастасия Сергеевна</a:t>
            </a:r>
          </a:p>
          <a:p>
            <a:pPr algn="l">
              <a:lnSpc>
                <a:spcPct val="120000"/>
              </a:lnSpc>
            </a:pPr>
            <a:r>
              <a:rPr lang="ru-RU" sz="1600" dirty="0"/>
              <a:t>Рецензент к.м.н</a:t>
            </a:r>
            <a:r>
              <a:rPr lang="ru-RU" sz="1600" dirty="0" smtClean="0"/>
              <a:t>., доцент </a:t>
            </a:r>
          </a:p>
          <a:p>
            <a:pPr algn="l">
              <a:lnSpc>
                <a:spcPct val="120000"/>
              </a:lnSpc>
            </a:pPr>
            <a:r>
              <a:rPr lang="ru-RU" sz="1600" dirty="0" err="1" smtClean="0"/>
              <a:t>Дуж</a:t>
            </a:r>
            <a:r>
              <a:rPr lang="ru-RU" sz="1600" dirty="0" smtClean="0"/>
              <a:t> </a:t>
            </a:r>
            <a:r>
              <a:rPr lang="ru-RU" sz="1600" dirty="0"/>
              <a:t>Анатолий Николаевич</a:t>
            </a:r>
          </a:p>
          <a:p>
            <a:pPr algn="l"/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70643"/>
            <a:ext cx="8072218" cy="1214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75856" y="6039536"/>
            <a:ext cx="20585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Красноярск  2022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399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052736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Съемные аппараты функционального действия</a:t>
            </a:r>
            <a:br>
              <a:rPr lang="ru-RU" dirty="0">
                <a:solidFill>
                  <a:schemeClr val="bg1">
                    <a:lumMod val="65000"/>
                  </a:schemeClr>
                </a:solidFill>
                <a:latin typeface="+mn-lt"/>
              </a:rPr>
            </a:br>
            <a:endParaRPr lang="ru-RU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К ним относятся: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Каппа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Бынина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Накусочная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пластинка А.Я.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Катца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Вестибулярная пластинка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Кербица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Вестибулярная пластинка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Крауса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Вестибулярная пластинка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Шонхера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Позиционеры</a:t>
            </a:r>
          </a:p>
          <a:p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Трейнеры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или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миофункциональные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тренажеры</a:t>
            </a:r>
          </a:p>
        </p:txBody>
      </p:sp>
    </p:spTree>
    <p:extLst>
      <p:ext uri="{BB962C8B-B14F-4D97-AF65-F5344CB8AC3E}">
        <p14:creationId xmlns:p14="http://schemas.microsoft.com/office/powerpoint/2010/main" val="3372945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260648"/>
            <a:ext cx="77724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Каппа </a:t>
            </a:r>
            <a:r>
              <a:rPr lang="ru-RU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Бынина</a:t>
            </a:r>
            <a:endParaRPr lang="ru-RU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923928" y="620688"/>
            <a:ext cx="5033712" cy="5861264"/>
          </a:xfrm>
        </p:spPr>
        <p:txBody>
          <a:bodyPr>
            <a:noAutofit/>
          </a:bodyPr>
          <a:lstStyle/>
          <a:p>
            <a:endParaRPr lang="ru-RU" sz="16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Конструкция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аппарата представлена пластмассовой каппой на нижний зубной ряд, во фронтальном участке которой имеется наклонная плоскость. Аппарат позволяет перемещать нижнюю челюсть дистально (кзади), а верхние фронтальные зубы –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вестибулярно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, тем самым может использоваться для лечения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прогенического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прикуса</a:t>
            </a:r>
            <a:r>
              <a:rPr lang="ru-RU" sz="1600" dirty="0" smtClean="0"/>
              <a:t>.</a:t>
            </a:r>
          </a:p>
          <a:p>
            <a:endParaRPr lang="ru-RU" sz="16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Устройство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позволяет остановить процесс роста нижней челюсти и восстановить ее правильное соотношение с верхней. Также, изделие используют при вестибулярном отклонении верхних зубов переднего отдела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.</a:t>
            </a:r>
          </a:p>
          <a:p>
            <a:endParaRPr lang="ru-RU" sz="16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Период лечения для каждого случая будет индивидуален. При минимальных отклонениях верхних зубов в начале сменного прикуса, такое устройство может помочь исправить ситуацию, за 4 месяца. Коррекция выраженного аномального прикуса в период смены зубов, будет занимать от 1 года до 1,5 лет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.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80" y="1700808"/>
            <a:ext cx="2438762" cy="16177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77072"/>
            <a:ext cx="2736304" cy="17902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0892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Пластинка А.Я. </a:t>
            </a:r>
            <a:r>
              <a:rPr lang="ru-RU" dirty="0" err="1">
                <a:solidFill>
                  <a:schemeClr val="bg1">
                    <a:lumMod val="65000"/>
                  </a:schemeClr>
                </a:solidFill>
                <a:latin typeface="+mn-lt"/>
              </a:rPr>
              <a:t>Катца</a:t>
            </a:r>
            <a:endParaRPr lang="ru-RU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44"/>
          <a:stretch/>
        </p:blipFill>
        <p:spPr bwMode="auto">
          <a:xfrm>
            <a:off x="5039544" y="1340768"/>
            <a:ext cx="3267832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1628800"/>
            <a:ext cx="43924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Пластинка А.Я.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Катца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представляет собой небную пластмассовую пластинку, которая в области боковых зубов тесно соприкасается с шейками их, а в области фронтальных располагается на некотором расстоянии от них.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Четыре металлических крючка, отходящих от переднего отдела пластинки, перебрасываются через режущие края верхних четырех резцов и располагаются на небной, режущей и губной поверхностях последних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0564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Пластинка А.Я. </a:t>
            </a:r>
            <a:r>
              <a:rPr lang="ru-RU" dirty="0" err="1">
                <a:solidFill>
                  <a:schemeClr val="bg1">
                    <a:lumMod val="65000"/>
                  </a:schemeClr>
                </a:solidFill>
                <a:latin typeface="+mn-lt"/>
              </a:rPr>
              <a:t>Катца</a:t>
            </a:r>
            <a:endParaRPr lang="ru-RU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Принцип действия аппарата основан на использовании силы жевательного давления, концентрирующегося на ограниченном (фронтальном) участке зубного ряда, а также, на использовании силы постоянной мышечной тяги, возникающей в результате принудительной установки нижней челюсти в положение более или менее отличающееся от того, в котором она располагается в, так называемом,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«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физиологическом покое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».</a:t>
            </a:r>
          </a:p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Аппарат по своему целевому назначению предназначен для лечения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прогнатии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и оказывает действие: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в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сагиттальном направлении, перемещая при этом нижнюю челюсть и зубы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мезиально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,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в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вертикальном направлении, укорачивая фронтальные зубы и удлиняя боковые на обеих челюстях (имеется в виду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зубо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-альвеолярное удлинение и укорочение).</a:t>
            </a:r>
          </a:p>
        </p:txBody>
      </p:sp>
    </p:spTree>
    <p:extLst>
      <p:ext uri="{BB962C8B-B14F-4D97-AF65-F5344CB8AC3E}">
        <p14:creationId xmlns:p14="http://schemas.microsoft.com/office/powerpoint/2010/main" val="3518262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Пластинка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Кербитца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Пластинка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Кербитца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–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ортодонтический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аппарат, используемый для коррекции прикуса, функциональных нарушений, ослабления мышц вокруг рта. Принцип действия конструкции основан на изменении формы и положения ряда под воздействием мимических, жевательных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мышц</a:t>
            </a:r>
          </a:p>
          <a:p>
            <a:endParaRPr lang="ru-RU" sz="18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0" indent="0">
              <a:buNone/>
            </a:pPr>
            <a:r>
              <a:rPr lang="ru-RU" sz="1800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Ортодонтический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аппарат используется в следующих случаях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:</a:t>
            </a:r>
            <a:endParaRPr lang="ru-RU" sz="18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требуется активация правильного развития зубного ряда;</a:t>
            </a:r>
          </a:p>
          <a:p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наличие вертикальных, сагиттальных аномалий на начальной стадии;</a:t>
            </a:r>
          </a:p>
          <a:p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вредные привычки, например, сосание пальцев;</a:t>
            </a:r>
          </a:p>
          <a:p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для исключения прикусов внутренней части слизистой ткани щеки;</a:t>
            </a:r>
          </a:p>
          <a:p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протрузия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резцов верхнего ряда;</a:t>
            </a:r>
          </a:p>
          <a:p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ослабленная мышца вокруг рта.</a:t>
            </a:r>
          </a:p>
        </p:txBody>
      </p:sp>
    </p:spTree>
    <p:extLst>
      <p:ext uri="{BB962C8B-B14F-4D97-AF65-F5344CB8AC3E}">
        <p14:creationId xmlns:p14="http://schemas.microsoft.com/office/powerpoint/2010/main" val="3937272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Пластинка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Кербитца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47800"/>
            <a:ext cx="4824536" cy="4572000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Принцип действия пластины заключается в воздействии на мягкие ткани. Место и особенности расположения зависят от патологии, использование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внутриротовой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тяги снижает время, требуемое на коррекцию. При установке оказывается давление на ряд, корректируется положение корня языка, происходит тренировка мышечного каркаса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   Противопоказаниями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к установке выступают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дистальный прикус (наследственные факторы);</a:t>
            </a:r>
          </a:p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глубокое перекрытие резцов;</a:t>
            </a:r>
          </a:p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открытый прикус, вызываемый вредными привычками.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293096"/>
            <a:ext cx="3024336" cy="20515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484784"/>
            <a:ext cx="2304256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8172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Вестибулярная пластинка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Крауса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7" t="35418" r="5859" b="21324"/>
          <a:stretch/>
        </p:blipFill>
        <p:spPr bwMode="auto">
          <a:xfrm>
            <a:off x="5292080" y="2708920"/>
            <a:ext cx="3202696" cy="1168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1556792"/>
            <a:ext cx="403244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Показана для лечения фронтальной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дизокклюзии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в сочетании с дистальной окклюзией, а также при вредной привычке сосания языка или неправильном глотании.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Отличается от предыдущего аппарата наличием язычной пластинки (заслона), которая укрепляется с помощью отрезков проволоки с вестибулярной частью. Заслон препятствует прокладыванию языка между зубами, способствует нормализации функции глотания.  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46209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772400" cy="788386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Пластинка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Крауса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052736"/>
            <a:ext cx="7772400" cy="3277344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Пластинка </a:t>
            </a:r>
            <a:r>
              <a:rPr lang="ru-RU" sz="18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Крауса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не является исключением, и предназначена для использования в следующих случаях: </a:t>
            </a:r>
            <a:endParaRPr lang="ru-RU" sz="18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открытый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прикус — нередко развивается у детей при помещении языка между верхними и нижними резцами </a:t>
            </a:r>
            <a:endParaRPr lang="ru-RU" sz="18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дистальный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прикус в начальной стадии; </a:t>
            </a:r>
            <a:endParaRPr lang="ru-RU" sz="18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вредные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привычки, в основном, сосание языка и щек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;</a:t>
            </a:r>
            <a:endParaRPr lang="ru-RU" sz="18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прокладывание языка между зубами и ротовое дыхание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;</a:t>
            </a:r>
          </a:p>
          <a:p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слабость круговой мышцы рта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;</a:t>
            </a:r>
          </a:p>
          <a:p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инфантильный тип глотания, при котором язык упирается в губы, а не в верхние зубы, как должно быть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.</a:t>
            </a:r>
            <a:endParaRPr lang="ru-RU" sz="18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6" t="10200" r="3260" b="17160"/>
          <a:stretch/>
        </p:blipFill>
        <p:spPr bwMode="auto">
          <a:xfrm>
            <a:off x="971600" y="4365104"/>
            <a:ext cx="6693408" cy="207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30140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Вестибулярная пластинка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Шонхера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" t="34933" r="1312" b="5867"/>
          <a:stretch/>
        </p:blipFill>
        <p:spPr bwMode="auto">
          <a:xfrm>
            <a:off x="5292080" y="2492896"/>
            <a:ext cx="3535237" cy="1602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1772816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Стандартная вестибулярная пластинка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Шонхера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. Способствует нормализации функции мышц околоротовой области и является механическим препятствием для ротового дыхания, сосания пальца, губы и других предметов. Ее изготавливают заводским путем. Выпускают пластинки трех размеров с учетом ширины зубных дуг.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Отличается от вышеуказанной пластинки тем, что не имеет резцового выступа. Показания к применению те же, с той лишь разницей, что при наличии глубокой окклюзии применять аппарат не следует. 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2696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560840" cy="904066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Позиционеры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787449"/>
            <a:ext cx="3375660" cy="3002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077072"/>
            <a:ext cx="2582052" cy="21490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945273"/>
            <a:ext cx="482453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Позиционеры - изготавливаются в заводских условиях, универсальны по размеру, так как сконструированы с применением компьютерного моделирования. Внешне они имеют вид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двучелюстных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капп, сделаны из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эластомерного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полиуретана различной жесткости, абсолютно индифферентны к тканям полости рта.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На данный момент широко применяются 5 видов позиционеров: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преортодонтические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позиционеры, аппараты, позволяющие комбинировать функциональное лечение с несъемной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ортодонтической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техникой,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ретенционные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аппараты, которые используются сразу после снятия механически-действующей аппаратуры, аппараты для коррекции суставных нарушений и многофункциональные защитные устройства для контактных видов спорта.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95933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Цель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Применение съемного </a:t>
            </a:r>
            <a:r>
              <a:rPr lang="ru-RU" dirty="0" err="1" smtClean="0">
                <a:solidFill>
                  <a:schemeClr val="bg1">
                    <a:lumMod val="65000"/>
                  </a:schemeClr>
                </a:solidFill>
              </a:rPr>
              <a:t>ортодонтического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 аппарата при </a:t>
            </a:r>
            <a:r>
              <a:rPr lang="ru-RU" dirty="0" err="1" smtClean="0">
                <a:solidFill>
                  <a:schemeClr val="bg1">
                    <a:lumMod val="65000"/>
                  </a:schemeClr>
                </a:solidFill>
              </a:rPr>
              <a:t>ортодонтических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 аномалиях 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927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Трейнеры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или </a:t>
            </a:r>
            <a:r>
              <a:rPr lang="ru-RU" sz="32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миофункциональные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тренажеры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437112"/>
            <a:ext cx="3816424" cy="22555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1340768"/>
            <a:ext cx="75425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Являются одной из разновидностей позиционеров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Большинство случаев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дизокклюзии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у 6 – 10 летних пациентов вызваны "вредными"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миофункциональными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привычками. Положение зубов определяется давлением на них со стороны губ и языка.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Для исправления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миофункциональных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вредных привычек и выравнивания прорезывающихся зубов применяют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преортодонтические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трейнеры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. Это готовые к применению позиционеры, которые имеют один универсальный размер, разработанный с помощью компьютерных технологий, совмещающий в себе свойства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миофункционального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тренажера и позиционера.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607433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Трейнеры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или </a:t>
            </a:r>
            <a:r>
              <a:rPr lang="ru-RU" sz="32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миофункциональные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тренажеры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В своей конструкции он имеет: углубления для зубов; лабиальный выступ в виде дуги (оказывает небольшое давление на неровные передние зубы в процессе прорезывания); 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"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язычок" для языка (активно тренирует положение кончика языка, как при занятии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миогимнастикой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, так и с логопедом; 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ограничитель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языка (ограничивает движения языка, заставляет ребенка дышать через нос); 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щечные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бамперы (снимают излишнее мышечное давление); губные шиповидные отростки устраняют воздействие губ на передние зубы.</a:t>
            </a:r>
          </a:p>
        </p:txBody>
      </p:sp>
    </p:spTree>
    <p:extLst>
      <p:ext uri="{BB962C8B-B14F-4D97-AF65-F5344CB8AC3E}">
        <p14:creationId xmlns:p14="http://schemas.microsoft.com/office/powerpoint/2010/main" val="3858793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При использовании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трейнера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зубные ряды устанавливаются в конструктивном прикусе, что обеспечивает взаиморасположение челюстей (краевое смыкание по 1 классу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Энгля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) также как при лечении функциональными аппаратами.</a:t>
            </a:r>
          </a:p>
        </p:txBody>
      </p:sp>
    </p:spTree>
    <p:extLst>
      <p:ext uri="{BB962C8B-B14F-4D97-AF65-F5344CB8AC3E}">
        <p14:creationId xmlns:p14="http://schemas.microsoft.com/office/powerpoint/2010/main" val="24375836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Вывод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786956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Таким образом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,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 съемные </a:t>
            </a:r>
            <a:r>
              <a:rPr lang="ru-RU" dirty="0" err="1" smtClean="0">
                <a:solidFill>
                  <a:schemeClr val="bg1">
                    <a:lumMod val="65000"/>
                  </a:schemeClr>
                </a:solidFill>
              </a:rPr>
              <a:t>ортодонтические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 аппараты помогают предупредить возникновение и развитие различных патологий прикуса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а </a:t>
            </a:r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также иных аномалий челюстного отдела. Ношение 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съемных конструкций</a:t>
            </a:r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, используемых для проведения временной терапии, предусматривает регулярные посещения 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в ходе которых врач 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может фиксировать </a:t>
            </a:r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положительную 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динамику и  коррекцию аппарата.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  <a:p>
            <a:endParaRPr lang="ru-RU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ru-RU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3053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Список литературы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chemeClr val="bg1">
                    <a:lumMod val="65000"/>
                  </a:schemeClr>
                </a:solidFill>
              </a:rPr>
              <a:t>1.Основы </a:t>
            </a:r>
            <a:r>
              <a:rPr lang="ru-RU" sz="1800" dirty="0">
                <a:solidFill>
                  <a:schemeClr val="bg1">
                    <a:lumMod val="65000"/>
                  </a:schemeClr>
                </a:solidFill>
              </a:rPr>
              <a:t>ортодонтии : учебное пособие / А. С. Иванов, А. И. </a:t>
            </a:r>
            <a:r>
              <a:rPr lang="ru-RU" sz="1800" dirty="0" err="1">
                <a:solidFill>
                  <a:schemeClr val="bg1">
                    <a:lumMod val="65000"/>
                  </a:schemeClr>
                </a:solidFill>
              </a:rPr>
              <a:t>Лесит</a:t>
            </a:r>
            <a:r>
              <a:rPr lang="ru-RU" sz="1800" dirty="0">
                <a:solidFill>
                  <a:schemeClr val="bg1">
                    <a:lumMod val="65000"/>
                  </a:schemeClr>
                </a:solidFill>
              </a:rPr>
              <a:t>, Л. Н. Солдатова. — Санкт-Петербург : </a:t>
            </a:r>
            <a:r>
              <a:rPr lang="ru-RU" sz="1800" dirty="0" err="1" smtClean="0">
                <a:solidFill>
                  <a:schemeClr val="bg1">
                    <a:lumMod val="65000"/>
                  </a:schemeClr>
                </a:solidFill>
              </a:rPr>
              <a:t>СпецЛит</a:t>
            </a:r>
            <a:r>
              <a:rPr lang="ru-RU" sz="18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ru-RU" sz="1800" dirty="0">
                <a:solidFill>
                  <a:schemeClr val="bg1">
                    <a:lumMod val="65000"/>
                  </a:schemeClr>
                </a:solidFill>
              </a:rPr>
              <a:t>2017. — 223 </a:t>
            </a:r>
            <a:r>
              <a:rPr lang="ru-RU" sz="1800" dirty="0" smtClean="0">
                <a:solidFill>
                  <a:schemeClr val="bg1">
                    <a:lumMod val="65000"/>
                  </a:schemeClr>
                </a:solidFill>
              </a:rPr>
              <a:t>с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bg1">
                    <a:lumMod val="65000"/>
                  </a:schemeClr>
                </a:solidFill>
              </a:rPr>
              <a:t>2. Атлас клинической ортодонтии / </a:t>
            </a:r>
            <a:r>
              <a:rPr lang="ru-RU" sz="1800" dirty="0" err="1">
                <a:solidFill>
                  <a:schemeClr val="bg1">
                    <a:lumMod val="65000"/>
                  </a:schemeClr>
                </a:solidFill>
              </a:rPr>
              <a:t>Равиндра</a:t>
            </a:r>
            <a:r>
              <a:rPr lang="ru-RU" sz="1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bg1">
                    <a:lumMod val="65000"/>
                  </a:schemeClr>
                </a:solidFill>
              </a:rPr>
              <a:t>Нанда</a:t>
            </a:r>
            <a:r>
              <a:rPr lang="ru-RU" sz="18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ru-RU" sz="1800" dirty="0" err="1">
                <a:solidFill>
                  <a:schemeClr val="bg1">
                    <a:lumMod val="65000"/>
                  </a:schemeClr>
                </a:solidFill>
              </a:rPr>
              <a:t>Флавио</a:t>
            </a:r>
            <a:r>
              <a:rPr lang="ru-RU" sz="1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bg1">
                    <a:lumMod val="65000"/>
                  </a:schemeClr>
                </a:solidFill>
              </a:rPr>
              <a:t>Андрэ</a:t>
            </a:r>
            <a:r>
              <a:rPr lang="ru-RU" sz="1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bg1">
                    <a:lumMod val="65000"/>
                  </a:schemeClr>
                </a:solidFill>
              </a:rPr>
              <a:t>Урибе</a:t>
            </a:r>
            <a:r>
              <a:rPr lang="ru-RU" sz="1800" dirty="0">
                <a:solidFill>
                  <a:schemeClr val="bg1">
                    <a:lumMod val="65000"/>
                  </a:schemeClr>
                </a:solidFill>
              </a:rPr>
              <a:t> ; пер. с англ. - М. : </a:t>
            </a:r>
            <a:r>
              <a:rPr lang="ru-RU" sz="1800" dirty="0" err="1">
                <a:solidFill>
                  <a:schemeClr val="bg1">
                    <a:lumMod val="65000"/>
                  </a:schemeClr>
                </a:solidFill>
              </a:rPr>
              <a:t>МЕДпресс-информ</a:t>
            </a:r>
            <a:r>
              <a:rPr lang="ru-RU" sz="1800" dirty="0">
                <a:solidFill>
                  <a:schemeClr val="bg1">
                    <a:lumMod val="65000"/>
                  </a:schemeClr>
                </a:solidFill>
              </a:rPr>
              <a:t>, 2019. - 412 </a:t>
            </a:r>
            <a:r>
              <a:rPr lang="ru-RU" sz="1800" dirty="0" smtClean="0">
                <a:solidFill>
                  <a:schemeClr val="bg1">
                    <a:lumMod val="65000"/>
                  </a:schemeClr>
                </a:solidFill>
              </a:rPr>
              <a:t>с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bg1">
                    <a:lumMod val="65000"/>
                  </a:schemeClr>
                </a:solidFill>
              </a:rPr>
              <a:t>3. </a:t>
            </a:r>
            <a:r>
              <a:rPr lang="ru-RU" sz="1800" dirty="0" err="1">
                <a:solidFill>
                  <a:schemeClr val="bg1">
                    <a:lumMod val="65000"/>
                  </a:schemeClr>
                </a:solidFill>
              </a:rPr>
              <a:t>Варава</a:t>
            </a:r>
            <a:r>
              <a:rPr lang="ru-RU" sz="1800" dirty="0">
                <a:solidFill>
                  <a:schemeClr val="bg1">
                    <a:lumMod val="65000"/>
                  </a:schemeClr>
                </a:solidFill>
              </a:rPr>
              <a:t> Г.М. «Ортодонтия и протезирование в детском возрасте», </a:t>
            </a:r>
            <a:r>
              <a:rPr lang="ru-RU" sz="1800" dirty="0" err="1">
                <a:solidFill>
                  <a:schemeClr val="bg1">
                    <a:lumMod val="65000"/>
                  </a:schemeClr>
                </a:solidFill>
              </a:rPr>
              <a:t>М.Медицина</a:t>
            </a:r>
            <a:r>
              <a:rPr lang="ru-RU" sz="1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bg1">
                    <a:lumMod val="65000"/>
                  </a:schemeClr>
                </a:solidFill>
              </a:rPr>
              <a:t>1979г.С-136.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bg1">
                    <a:lumMod val="65000"/>
                  </a:schemeClr>
                </a:solidFill>
              </a:rPr>
              <a:t>4. Ортодонтия. </a:t>
            </a:r>
            <a:r>
              <a:rPr lang="ru-RU" sz="1800" dirty="0" err="1">
                <a:solidFill>
                  <a:schemeClr val="bg1">
                    <a:lumMod val="65000"/>
                  </a:schemeClr>
                </a:solidFill>
              </a:rPr>
              <a:t>Ортодонтические</a:t>
            </a:r>
            <a:r>
              <a:rPr lang="ru-RU" sz="1800" dirty="0">
                <a:solidFill>
                  <a:schemeClr val="bg1">
                    <a:lumMod val="65000"/>
                  </a:schemeClr>
                </a:solidFill>
              </a:rPr>
              <a:t> аппараты при лечении зубочелюстных аномалий - </a:t>
            </a:r>
            <a:r>
              <a:rPr lang="ru-RU" sz="1800" dirty="0" err="1">
                <a:solidFill>
                  <a:schemeClr val="bg1">
                    <a:lumMod val="65000"/>
                  </a:schemeClr>
                </a:solidFill>
              </a:rPr>
              <a:t>Персин</a:t>
            </a:r>
            <a:r>
              <a:rPr lang="ru-RU" sz="1800" dirty="0">
                <a:solidFill>
                  <a:schemeClr val="bg1">
                    <a:lumMod val="65000"/>
                  </a:schemeClr>
                </a:solidFill>
              </a:rPr>
              <a:t> Л.С. Год издания: 2022 , 232 c</a:t>
            </a:r>
            <a:r>
              <a:rPr lang="ru-RU" sz="1800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bg1">
                    <a:lumMod val="65000"/>
                  </a:schemeClr>
                </a:solidFill>
              </a:rPr>
              <a:t>5. Диагностика патологической асимметрии лицевого скелета - </a:t>
            </a:r>
            <a:r>
              <a:rPr lang="ru-RU" sz="1800" dirty="0" err="1">
                <a:solidFill>
                  <a:schemeClr val="bg1">
                    <a:lumMod val="65000"/>
                  </a:schemeClr>
                </a:solidFill>
              </a:rPr>
              <a:t>Жулев</a:t>
            </a:r>
            <a:r>
              <a:rPr lang="ru-RU" sz="1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bg1">
                    <a:lumMod val="65000"/>
                  </a:schemeClr>
                </a:solidFill>
              </a:rPr>
              <a:t>Е.Н.,год</a:t>
            </a:r>
            <a:r>
              <a:rPr lang="ru-RU" sz="1800" dirty="0">
                <a:solidFill>
                  <a:schemeClr val="bg1">
                    <a:lumMod val="65000"/>
                  </a:schemeClr>
                </a:solidFill>
              </a:rPr>
              <a:t> издания: 2014,С-44</a:t>
            </a:r>
            <a:r>
              <a:rPr lang="ru-RU" sz="1800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bg1">
                    <a:lumMod val="65000"/>
                  </a:schemeClr>
                </a:solidFill>
              </a:rPr>
              <a:t>6. Смирнов Б.А. Зуботехническое дело в стоматологии.- М.: ГЭОТАР-Медиа, 2013г</a:t>
            </a:r>
            <a:r>
              <a:rPr lang="ru-RU" sz="1800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bg1">
                    <a:lumMod val="65000"/>
                  </a:schemeClr>
                </a:solidFill>
              </a:rPr>
              <a:t>7. </a:t>
            </a:r>
            <a:r>
              <a:rPr lang="ru-RU" sz="1800" dirty="0" err="1">
                <a:solidFill>
                  <a:schemeClr val="bg1">
                    <a:lumMod val="65000"/>
                  </a:schemeClr>
                </a:solidFill>
              </a:rPr>
              <a:t>Хорошилкина</a:t>
            </a:r>
            <a:r>
              <a:rPr lang="ru-RU" sz="1800" dirty="0">
                <a:solidFill>
                  <a:schemeClr val="bg1">
                    <a:lumMod val="65000"/>
                  </a:schemeClr>
                </a:solidFill>
              </a:rPr>
              <a:t>, Ф. Я. Ортодонтия / Ф.Я. </a:t>
            </a:r>
            <a:r>
              <a:rPr lang="ru-RU" sz="1800" dirty="0" err="1">
                <a:solidFill>
                  <a:schemeClr val="bg1">
                    <a:lumMod val="65000"/>
                  </a:schemeClr>
                </a:solidFill>
              </a:rPr>
              <a:t>Хорошилкина</a:t>
            </a:r>
            <a:r>
              <a:rPr lang="ru-RU" sz="1800" dirty="0">
                <a:solidFill>
                  <a:schemeClr val="bg1">
                    <a:lumMod val="65000"/>
                  </a:schemeClr>
                </a:solidFill>
              </a:rPr>
              <a:t>. - М.: Медицинское информационное агентство, 2012. - 544 c</a:t>
            </a:r>
          </a:p>
        </p:txBody>
      </p:sp>
    </p:spTree>
    <p:extLst>
      <p:ext uri="{BB962C8B-B14F-4D97-AF65-F5344CB8AC3E}">
        <p14:creationId xmlns:p14="http://schemas.microsoft.com/office/powerpoint/2010/main" val="32822990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34888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 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8212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Задачи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Изучить 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какие существуют </a:t>
            </a:r>
            <a:r>
              <a:rPr lang="ru-RU" dirty="0" err="1" smtClean="0">
                <a:solidFill>
                  <a:schemeClr val="bg1">
                    <a:lumMod val="65000"/>
                  </a:schemeClr>
                </a:solidFill>
              </a:rPr>
              <a:t>ортодонтические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 аппараты </a:t>
            </a:r>
          </a:p>
          <a:p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Изучить показания к </a:t>
            </a:r>
            <a:r>
              <a:rPr lang="ru-RU" dirty="0" err="1" smtClean="0">
                <a:solidFill>
                  <a:schemeClr val="bg1">
                    <a:lumMod val="65000"/>
                  </a:schemeClr>
                </a:solidFill>
              </a:rPr>
              <a:t>ортодонтическим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аппаратам</a:t>
            </a:r>
          </a:p>
          <a:p>
            <a:pPr marL="0" indent="0">
              <a:buNone/>
            </a:pPr>
            <a:endParaRPr lang="ru-RU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190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Съемные </a:t>
            </a:r>
            <a:r>
              <a:rPr lang="ru-RU" dirty="0" err="1">
                <a:solidFill>
                  <a:schemeClr val="bg1">
                    <a:lumMod val="65000"/>
                  </a:schemeClr>
                </a:solidFill>
              </a:rPr>
              <a:t>ортодонтические</a:t>
            </a:r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 аппараты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Съемные </a:t>
            </a:r>
            <a:r>
              <a:rPr lang="ru-RU" dirty="0" err="1">
                <a:solidFill>
                  <a:schemeClr val="bg1">
                    <a:lumMod val="65000"/>
                  </a:schemeClr>
                </a:solidFill>
              </a:rPr>
              <a:t>ортодонтические</a:t>
            </a:r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 аппараты – это различные конструкции, которые позволяют так или иначе скорректировать или исправить прикус. В отличие от </a:t>
            </a:r>
            <a:r>
              <a:rPr lang="ru-RU" dirty="0" err="1">
                <a:solidFill>
                  <a:schemeClr val="bg1">
                    <a:lumMod val="65000"/>
                  </a:schemeClr>
                </a:solidFill>
              </a:rPr>
              <a:t>брекетов</a:t>
            </a:r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, съемные аппараты в процессе лечения можно и даже 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нужно снимать.</a:t>
            </a:r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717032"/>
            <a:ext cx="3797152" cy="2427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5085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980728"/>
            <a:ext cx="7772400" cy="7829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Показания для использования съемных </a:t>
            </a:r>
            <a:r>
              <a:rPr lang="ru-RU" sz="3600" dirty="0" err="1">
                <a:solidFill>
                  <a:schemeClr val="bg1">
                    <a:lumMod val="65000"/>
                  </a:schemeClr>
                </a:solidFill>
                <a:latin typeface="+mn-lt"/>
              </a:rPr>
              <a:t>ортодонтических</a:t>
            </a:r>
            <a:r>
              <a:rPr lang="ru-RU" sz="36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 аппаратов</a:t>
            </a:r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772816"/>
            <a:ext cx="7988424" cy="45720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устранение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скученности зубов </a:t>
            </a:r>
          </a:p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лечение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бруксизма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</a:p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патологическая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истираемость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эмали </a:t>
            </a:r>
          </a:p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для закрепления результатов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ортодонтического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лечения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брекетами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</a:p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речевые нарушение (шепелявость, картавость) </a:t>
            </a:r>
          </a:p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исправление неправильного прикуса  </a:t>
            </a:r>
          </a:p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полученное в результате травмы смещение зубов </a:t>
            </a:r>
          </a:p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сужение верхней и нижней челюсти. </a:t>
            </a:r>
          </a:p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с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ъемные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аппараты также могут использоваться в качестве дополнения к более сложным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процедурам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5360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chemeClr val="bg1">
                    <a:lumMod val="65000"/>
                  </a:schemeClr>
                </a:solidFill>
              </a:rPr>
              <a:t>Преимущества </a:t>
            </a:r>
            <a:r>
              <a:rPr lang="ru-RU" sz="3100" b="1" dirty="0" err="1">
                <a:solidFill>
                  <a:schemeClr val="bg1">
                    <a:lumMod val="65000"/>
                  </a:schemeClr>
                </a:solidFill>
              </a:rPr>
              <a:t>ортодонтического</a:t>
            </a:r>
            <a:r>
              <a:rPr lang="ru-RU" sz="3100" b="1" dirty="0">
                <a:solidFill>
                  <a:schemeClr val="bg1">
                    <a:lumMod val="65000"/>
                  </a:schemeClr>
                </a:solidFill>
              </a:rPr>
              <a:t> лечения на съемной аппаратуре.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Их </a:t>
            </a:r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можно снимать, что очень удобно для поддержания хорошей гигиены и комфортного приема пищи.</a:t>
            </a:r>
          </a:p>
          <a:p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Не оказывают негативного влияния на эмаль зубов и десна, т.к. не вызывают проблем с гигиеной.</a:t>
            </a:r>
          </a:p>
          <a:p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Подбираются или изготавливаются индивидуально под пациента, так что прибор будет хорошо «сидеть» в полости рта и не будет доставлять лишних неудобств.</a:t>
            </a:r>
          </a:p>
          <a:p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Могут регулироваться по мере роста пациента.</a:t>
            </a:r>
          </a:p>
        </p:txBody>
      </p:sp>
    </p:spTree>
    <p:extLst>
      <p:ext uri="{BB962C8B-B14F-4D97-AF65-F5344CB8AC3E}">
        <p14:creationId xmlns:p14="http://schemas.microsoft.com/office/powerpoint/2010/main" val="434048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Ортодонтические</a:t>
            </a:r>
            <a:r>
              <a:rPr lang="ru-RU" sz="3200" b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 аппараты функционального действия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700808"/>
            <a:ext cx="7772400" cy="4572000"/>
          </a:xfrm>
        </p:spPr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Основная особенность этой группы аппаратов состоит в том, что они не содержат источника внешней силы, а их действие осуществляется за счет целенаправленной передачи силы сокращения жевательных мышц на определенный участок зубного ряда. При этом другие участки, наоборот, разгружаются. 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Аппараты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этой группы действуют прерывисто, т. е. только в момент смыкания зубных рядов.</a:t>
            </a:r>
          </a:p>
        </p:txBody>
      </p:sp>
    </p:spTree>
    <p:extLst>
      <p:ext uri="{BB962C8B-B14F-4D97-AF65-F5344CB8AC3E}">
        <p14:creationId xmlns:p14="http://schemas.microsoft.com/office/powerpoint/2010/main" val="579441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620688"/>
            <a:ext cx="7787208" cy="4679032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Обязательным элементом этих аппаратов является наклонная плоскость или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накусочные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площадки, с помощью которых создается повышенная нагрузка на определенную группу зубов. 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Сила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сокращения жевательных мышц регулируется рецепторами пародонта. При чрезмерной нагрузке зубов возникают болевые ощущения в периодонте, поэтому сокращение мышц рефлекторно ослабляется или прекращается. 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процессе пользования аппаратами этой группы зубы, испытывающие повышенные нагрузки, "внедряются" (если применяются площадки) или одновременно отклоняются в горизонтальной плоскости и "внедряются" (если применяется наклонная плоскость). 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Разобщенные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зубы (не испытывающие нагрузок) постепенно выдвигаются навстречу друг другу. Действие аппарата прекращается тогда, когда возникают множественные контакты на зубах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6785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Несъемные аппараты функционального действия</a:t>
            </a: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К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ним относятся: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Коронка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Катца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с направляющей плоскостью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Коронка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В.Ю.Курляндского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Аппарат В.Ю. Курляндского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Аппарат Шварца</a:t>
            </a:r>
          </a:p>
        </p:txBody>
      </p:sp>
    </p:spTree>
    <p:extLst>
      <p:ext uri="{BB962C8B-B14F-4D97-AF65-F5344CB8AC3E}">
        <p14:creationId xmlns:p14="http://schemas.microsoft.com/office/powerpoint/2010/main" val="30433175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613</TotalTime>
  <Words>1599</Words>
  <Application>Microsoft Office PowerPoint</Application>
  <PresentationFormat>Экран (4:3)</PresentationFormat>
  <Paragraphs>129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Ясность</vt:lpstr>
      <vt:lpstr>Съемные ортодонтические аппараты  Показания к применению</vt:lpstr>
      <vt:lpstr>Цель</vt:lpstr>
      <vt:lpstr>Задачи</vt:lpstr>
      <vt:lpstr>Съемные ортодонтические аппараты </vt:lpstr>
      <vt:lpstr>Показания для использования съемных ортодонтических аппаратов:  </vt:lpstr>
      <vt:lpstr>Преимущества ортодонтического лечения на съемной аппаратуре. </vt:lpstr>
      <vt:lpstr>Ортодонтические аппараты функционального действия</vt:lpstr>
      <vt:lpstr>Презентация PowerPoint</vt:lpstr>
      <vt:lpstr>Несъемные аппараты функционального действия </vt:lpstr>
      <vt:lpstr>Съемные аппараты функционального действия </vt:lpstr>
      <vt:lpstr>Каппа Бынина</vt:lpstr>
      <vt:lpstr>Пластинка А.Я. Катца</vt:lpstr>
      <vt:lpstr>Пластинка А.Я. Катца</vt:lpstr>
      <vt:lpstr>Пластинка Кербитца </vt:lpstr>
      <vt:lpstr>Пластинка Кербитца </vt:lpstr>
      <vt:lpstr>Вестибулярная пластинка Крауса</vt:lpstr>
      <vt:lpstr>Пластинка Крауса </vt:lpstr>
      <vt:lpstr>Вестибулярная пластинка Шонхера</vt:lpstr>
      <vt:lpstr>Позиционеры</vt:lpstr>
      <vt:lpstr>Трейнеры или миофункциональные тренажеры</vt:lpstr>
      <vt:lpstr>Трейнеры или миофункциональные тренажеры</vt:lpstr>
      <vt:lpstr>Презентация PowerPoint</vt:lpstr>
      <vt:lpstr>Вывод</vt:lpstr>
      <vt:lpstr>Список литературы</vt:lpstr>
      <vt:lpstr>Спасибо за внимание !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Съемные ортодонтические аппараты Показания к применению</dc:title>
  <dc:creator>Пользователь</dc:creator>
  <cp:lastModifiedBy>Пользователь</cp:lastModifiedBy>
  <cp:revision>27</cp:revision>
  <dcterms:created xsi:type="dcterms:W3CDTF">2023-01-21T05:38:57Z</dcterms:created>
  <dcterms:modified xsi:type="dcterms:W3CDTF">2023-01-29T11:01:28Z</dcterms:modified>
</cp:coreProperties>
</file>