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17" r:id="rId1"/>
  </p:sldMasterIdLst>
  <p:notesMasterIdLst>
    <p:notesMasterId r:id="rId18"/>
  </p:notesMasterIdLst>
  <p:sldIdLst>
    <p:sldId id="353" r:id="rId2"/>
    <p:sldId id="291" r:id="rId3"/>
    <p:sldId id="292" r:id="rId4"/>
    <p:sldId id="350" r:id="rId5"/>
    <p:sldId id="332" r:id="rId6"/>
    <p:sldId id="329" r:id="rId7"/>
    <p:sldId id="303" r:id="rId8"/>
    <p:sldId id="304" r:id="rId9"/>
    <p:sldId id="315" r:id="rId10"/>
    <p:sldId id="317" r:id="rId11"/>
    <p:sldId id="337" r:id="rId12"/>
    <p:sldId id="330" r:id="rId13"/>
    <p:sldId id="305" r:id="rId14"/>
    <p:sldId id="312" r:id="rId15"/>
    <p:sldId id="328" r:id="rId16"/>
    <p:sldId id="336" r:id="rId17"/>
  </p:sldIdLst>
  <p:sldSz cx="13004800" cy="97536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G" initials="AG" lastIdx="42" clrIdx="0"/>
  <p:cmAuthor id="2" name="Gupta, Akshya" initials="G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9900"/>
    <a:srgbClr val="FF9933"/>
    <a:srgbClr val="FF33CC"/>
    <a:srgbClr val="CC0099"/>
    <a:srgbClr val="151618"/>
    <a:srgbClr val="081A1E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7" autoAdjust="0"/>
    <p:restoredTop sz="94662" autoAdjust="0"/>
  </p:normalViewPr>
  <p:slideViewPr>
    <p:cSldViewPr snapToGrid="0" snapToObjects="1">
      <p:cViewPr varScale="1">
        <p:scale>
          <a:sx n="49" d="100"/>
          <a:sy n="49" d="100"/>
        </p:scale>
        <p:origin x="1494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116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6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5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9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этой же пациентки врожденное </a:t>
            </a:r>
            <a:r>
              <a:rPr lang="ru-RU" sz="2400" b="1" dirty="0" smtClean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отсутствие правой почки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УЗИ в В-режиме ниже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2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120" y="6348840"/>
            <a:ext cx="9753600" cy="1699058"/>
          </a:xfrm>
        </p:spPr>
        <p:txBody>
          <a:bodyPr wrap="none" anchor="t">
            <a:normAutofit/>
          </a:bodyPr>
          <a:lstStyle>
            <a:lvl1pPr algn="r">
              <a:defRPr sz="10240" b="0" spc="-32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119" y="5446938"/>
            <a:ext cx="9753600" cy="879677"/>
          </a:xfrm>
        </p:spPr>
        <p:txBody>
          <a:bodyPr anchor="b">
            <a:normAutofit/>
          </a:bodyPr>
          <a:lstStyle>
            <a:lvl1pPr marL="0" indent="0" algn="r">
              <a:buNone/>
              <a:defRPr sz="34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211074"/>
            <a:ext cx="11216640" cy="1165305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5774" y="1404340"/>
            <a:ext cx="11216640" cy="4806734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7376378"/>
            <a:ext cx="11214946" cy="970627"/>
          </a:xfrm>
        </p:spPr>
        <p:txBody>
          <a:bodyPr/>
          <a:lstStyle>
            <a:lvl1pPr marL="0" indent="0">
              <a:buNone/>
              <a:defRPr sz="170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89"/>
            <a:ext cx="11216640" cy="5026623"/>
          </a:xfrm>
        </p:spPr>
        <p:txBody>
          <a:bodyPr anchor="ctr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6384923"/>
            <a:ext cx="11214946" cy="2135930"/>
          </a:xfrm>
        </p:spPr>
        <p:txBody>
          <a:bodyPr anchor="ctr"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0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519289"/>
            <a:ext cx="9922935" cy="4256575"/>
          </a:xfrm>
        </p:spPr>
        <p:txBody>
          <a:bodyPr anchor="ctr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4786570"/>
            <a:ext cx="9335785" cy="780754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080" y="6402459"/>
            <a:ext cx="11213252" cy="2118394"/>
          </a:xfrm>
        </p:spPr>
        <p:txBody>
          <a:bodyPr anchor="ctr">
            <a:normAutofit/>
          </a:bodyPr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114" y="1119039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53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33666" y="3901440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53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54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309466"/>
            <a:ext cx="11216640" cy="357238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6898604"/>
            <a:ext cx="11214946" cy="1622249"/>
          </a:xfrm>
        </p:spPr>
        <p:txBody>
          <a:bodyPr anchor="t"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426434" y="2682240"/>
            <a:ext cx="314332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47251" y="3657600"/>
            <a:ext cx="312250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862" y="2682240"/>
            <a:ext cx="3131991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56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82604" y="3657600"/>
            <a:ext cx="3143248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50972" y="2682240"/>
            <a:ext cx="3127588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56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50972" y="3657600"/>
            <a:ext cx="3127588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420891" y="6112004"/>
            <a:ext cx="313605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20891" y="3209037"/>
            <a:ext cx="313605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420891" y="6931579"/>
            <a:ext cx="3136054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597" y="6112004"/>
            <a:ext cx="312589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73596" y="3209037"/>
            <a:ext cx="312589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72154" y="6931578"/>
            <a:ext cx="3130034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24611" y="6112004"/>
            <a:ext cx="3127588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324610" y="3209037"/>
            <a:ext cx="3127588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24477" y="6931575"/>
            <a:ext cx="3131730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2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788110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39908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5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501" y="6348840"/>
            <a:ext cx="9753600" cy="1699058"/>
          </a:xfrm>
        </p:spPr>
        <p:txBody>
          <a:bodyPr wrap="none" anchor="t">
            <a:normAutofit/>
          </a:bodyPr>
          <a:lstStyle>
            <a:lvl1pPr algn="l">
              <a:defRPr sz="10240" b="0" spc="-32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501" y="5446938"/>
            <a:ext cx="9753600" cy="878680"/>
          </a:xfrm>
        </p:spPr>
        <p:txBody>
          <a:bodyPr anchor="b">
            <a:normAutofit/>
          </a:bodyPr>
          <a:lstStyle>
            <a:lvl1pPr marL="0" indent="0" algn="l">
              <a:buNone/>
              <a:defRPr sz="34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667" y="2596444"/>
            <a:ext cx="536023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1163" y="2596444"/>
            <a:ext cx="536955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667" y="2390987"/>
            <a:ext cx="5360230" cy="1171786"/>
          </a:xfrm>
        </p:spPr>
        <p:txBody>
          <a:bodyPr anchor="b">
            <a:normAutofit/>
          </a:bodyPr>
          <a:lstStyle>
            <a:lvl1pPr marL="0" indent="0">
              <a:buNone/>
              <a:defRPr sz="284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667" y="3562773"/>
            <a:ext cx="5360230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1163" y="2390987"/>
            <a:ext cx="5371251" cy="11717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1163" y="3562773"/>
            <a:ext cx="5371251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0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667" y="2926080"/>
            <a:ext cx="3895494" cy="5420925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667" y="2926080"/>
            <a:ext cx="3895494" cy="5420925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667" y="2596444"/>
            <a:ext cx="10916053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2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</p:sldLayoutIdLst>
  <p:hf hdr="0" ftr="0" dt="0"/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625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4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84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27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9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9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693508"/>
            <a:ext cx="12185650" cy="3697109"/>
          </a:xfrm>
        </p:spPr>
        <p:txBody>
          <a:bodyPr>
            <a:noAutofit/>
          </a:bodyPr>
          <a:lstStyle/>
          <a:p>
            <a:r>
              <a:rPr lang="ru-RU" b="1" dirty="0"/>
              <a:t>Визуализация эндометрия: физиологические изменения и </a:t>
            </a:r>
            <a:r>
              <a:rPr lang="ru-RU" b="1" dirty="0" smtClean="0"/>
              <a:t>заболевания</a:t>
            </a:r>
            <a:br>
              <a:rPr lang="ru-RU" b="1" dirty="0" smtClean="0"/>
            </a:br>
            <a:r>
              <a:rPr lang="ru-RU" b="1" dirty="0"/>
              <a:t>Ч</a:t>
            </a:r>
            <a:r>
              <a:rPr lang="ru-RU" b="1" dirty="0" smtClean="0"/>
              <a:t>асть 3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97B25E-CE37-4379-8F09-3A81D5977ACC}"/>
              </a:ext>
            </a:extLst>
          </p:cNvPr>
          <p:cNvSpPr/>
          <p:nvPr/>
        </p:nvSpPr>
        <p:spPr>
          <a:xfrm>
            <a:off x="487679" y="176728"/>
            <a:ext cx="12419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Российской Федерации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>Кафедра лучевой диагностики ИПО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6261B7-9B23-4DCF-A19B-D22FC974B089}"/>
              </a:ext>
            </a:extLst>
          </p:cNvPr>
          <p:cNvSpPr/>
          <p:nvPr/>
        </p:nvSpPr>
        <p:spPr>
          <a:xfrm>
            <a:off x="9656416" y="8265541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Выполнила: </a:t>
            </a:r>
          </a:p>
          <a:p>
            <a:r>
              <a:rPr lang="ru-RU" b="1" dirty="0"/>
              <a:t>Ординатор </a:t>
            </a:r>
            <a:r>
              <a:rPr lang="en-US" b="1" dirty="0"/>
              <a:t>2</a:t>
            </a:r>
            <a:r>
              <a:rPr lang="ru-RU" b="1" dirty="0"/>
              <a:t>года обучения </a:t>
            </a:r>
          </a:p>
          <a:p>
            <a:r>
              <a:rPr lang="ru-RU" b="1" dirty="0"/>
              <a:t>Специальности УЗД</a:t>
            </a:r>
          </a:p>
          <a:p>
            <a:r>
              <a:rPr lang="ru-RU" b="1" dirty="0"/>
              <a:t>Панкова Маргарита Юрьевна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AC7772-E909-4BF3-AF59-BA8DB41A0CD6}"/>
              </a:ext>
            </a:extLst>
          </p:cNvPr>
          <p:cNvSpPr/>
          <p:nvPr/>
        </p:nvSpPr>
        <p:spPr>
          <a:xfrm>
            <a:off x="5231891" y="9096538"/>
            <a:ext cx="215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г. Красноярск, 202</a:t>
            </a:r>
            <a:r>
              <a:rPr lang="en-US" b="1" dirty="0"/>
              <a:t>3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D8E6E0-F6E7-46FF-8C8F-B6C65A89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4" t="13043" r="63921" b="75000"/>
          <a:stretch/>
        </p:blipFill>
        <p:spPr>
          <a:xfrm>
            <a:off x="0" y="8265541"/>
            <a:ext cx="4848809" cy="1488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E7127D-4242-403E-972A-BAD1B84AA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0" t="34420" r="42120" b="42437"/>
          <a:stretch/>
        </p:blipFill>
        <p:spPr>
          <a:xfrm>
            <a:off x="0" y="5396428"/>
            <a:ext cx="9487121" cy="28856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B0D931A-31D3-4E23-938C-BC81CF4D588D}"/>
              </a:ext>
            </a:extLst>
          </p:cNvPr>
          <p:cNvSpPr/>
          <p:nvPr/>
        </p:nvSpPr>
        <p:spPr>
          <a:xfrm>
            <a:off x="1858259" y="8298619"/>
            <a:ext cx="2980252" cy="252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05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gupta\Desktop\a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900" y="1301777"/>
            <a:ext cx="6716135" cy="56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38"/>
          <p:cNvSpPr/>
          <p:nvPr/>
        </p:nvSpPr>
        <p:spPr>
          <a:xfrm>
            <a:off x="251031" y="1080914"/>
            <a:ext cx="5219324" cy="8291686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Рубцевание эндометрия происходит про причине эндометрита или дилатации и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выскабливания =</a:t>
            </a:r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ru-RU" sz="32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спаек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Бесплодие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привычное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невынашивание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</a:t>
            </a:r>
            <a:endParaRPr 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соногистерограмме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визуализируются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гиперэхогенные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спайки, идущие вдоль полости матки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7"/>
          <p:cNvSpPr/>
          <p:nvPr/>
        </p:nvSpPr>
        <p:spPr>
          <a:xfrm>
            <a:off x="5571467" y="6904356"/>
            <a:ext cx="7327899" cy="2286579"/>
          </a:xfrm>
          <a:prstGeom prst="roundRect">
            <a:avLst>
              <a:gd name="adj" fmla="val 15000"/>
            </a:avLst>
          </a:prstGeom>
          <a:solidFill>
            <a:srgbClr val="151618"/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Соногистерограмма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сагиттальной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проекции: </a:t>
            </a:r>
            <a:r>
              <a:rPr lang="ru-RU" sz="32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гиперэхогенные</a:t>
            </a:r>
            <a:r>
              <a:rPr lang="ru-RU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включения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пациентки  с предшествующей дилатацией и кюретажем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787912" y="3402564"/>
            <a:ext cx="287566" cy="607607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Синдром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Ашермана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2400" y="1301778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3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533" y="1859919"/>
            <a:ext cx="3140209" cy="3733360"/>
          </a:xfrm>
          <a:prstGeom prst="rect">
            <a:avLst/>
          </a:prstGeom>
        </p:spPr>
      </p:pic>
      <p:sp>
        <p:nvSpPr>
          <p:cNvPr id="19" name="Shape 38"/>
          <p:cNvSpPr/>
          <p:nvPr/>
        </p:nvSpPr>
        <p:spPr>
          <a:xfrm>
            <a:off x="108092" y="1018371"/>
            <a:ext cx="5362263" cy="8735229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Хирургическая абляция слизистой оболочки эндометрия до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базального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слоя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альтернатива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гистерэктомии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пациенток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меноррагией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Соногистерография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оценка полости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матки перед операцией,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УЗИ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малого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таза – оценка состояния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пациенток после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абляции.</a:t>
            </a: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Ожидаемые послеоперационные ультразвуковые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данные: нечеткая граница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 и островки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эндометриальной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ткани.</a:t>
            </a: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Осложнения: кровотечение, перфорация матки и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инфекция.</a:t>
            </a: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Отдаленные осложнения: внутриматочные спайки или стеноз шейки матки с последующей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гематометрой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аденомиозом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7"/>
          <p:cNvSpPr/>
          <p:nvPr/>
        </p:nvSpPr>
        <p:spPr>
          <a:xfrm>
            <a:off x="5686426" y="5621626"/>
            <a:ext cx="3108405" cy="2931824"/>
          </a:xfrm>
          <a:prstGeom prst="roundRect">
            <a:avLst>
              <a:gd name="adj" fmla="val 15000"/>
            </a:avLst>
          </a:prstGeom>
          <a:solidFill>
            <a:srgbClr val="151618"/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8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ечеткая </a:t>
            </a:r>
            <a:r>
              <a:rPr lang="ru-RU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граница эндометрия </a:t>
            </a:r>
            <a:r>
              <a:rPr lang="ru-RU" sz="28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пациентки с предшествующей абляцией эндометрия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5992335" y="3370486"/>
            <a:ext cx="510066" cy="607607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Абляция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сканирование: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932" y="3442286"/>
            <a:ext cx="3675767" cy="2545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706" y="1114267"/>
            <a:ext cx="3675767" cy="2486451"/>
          </a:xfrm>
          <a:prstGeom prst="rect">
            <a:avLst/>
          </a:prstGeom>
        </p:spPr>
      </p:pic>
      <p:sp>
        <p:nvSpPr>
          <p:cNvPr id="11" name="Shape 37"/>
          <p:cNvSpPr/>
          <p:nvPr/>
        </p:nvSpPr>
        <p:spPr>
          <a:xfrm>
            <a:off x="8888920" y="5881255"/>
            <a:ext cx="4115879" cy="3799580"/>
          </a:xfrm>
          <a:prstGeom prst="roundRect">
            <a:avLst>
              <a:gd name="adj" fmla="val 15000"/>
            </a:avLst>
          </a:prstGeom>
          <a:solidFill>
            <a:srgbClr val="151618"/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А:  Большое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2400" b="1" u="sng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изоэхогенной</a:t>
            </a:r>
            <a:r>
              <a:rPr lang="ru-RU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ткани в полости матки</a:t>
            </a:r>
            <a:r>
              <a:rPr lang="ru-RU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пациентки с предшествующей абляцией эндометрия, осложненной стенозом шейки матки.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В: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МРТ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Т1-ВИ в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аксиальной проекции: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жидкость, растягивающая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матку =</a:t>
            </a: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ru-RU" sz="2800" b="1" u="sng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гематометр</a:t>
            </a:r>
            <a:r>
              <a:rPr lang="en-US" sz="28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9865639" y="1192847"/>
            <a:ext cx="510066" cy="607607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0120672" y="3644874"/>
            <a:ext cx="510066" cy="607607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9042706" y="969666"/>
            <a:ext cx="43815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2706" y="3269554"/>
            <a:ext cx="43815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2995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8"/>
          <p:cNvSpPr/>
          <p:nvPr/>
        </p:nvSpPr>
        <p:spPr>
          <a:xfrm>
            <a:off x="436791" y="1366030"/>
            <a:ext cx="5754459" cy="8006569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Предраковые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злокачественные поражения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плаценты: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Предраковые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поражения: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Полный пузырный занос: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диплоидный - ткани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плода не видны.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Частичный пузырный занос: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триплоидный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видны части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Злокачественные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поражения: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Инвазивный занос: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молярная беременность с инвазией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миометрий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Хориокарцинома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аномальная пролиферация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трофобластической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ткани, часто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метастатическая.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Трофобластическая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опухоль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плаценты: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очаговая пролиферация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трофобластов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миометрий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 месте прикрепления плаценты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70230" y="1269690"/>
            <a:ext cx="6634569" cy="8116757"/>
            <a:chOff x="6576133" y="1366030"/>
            <a:chExt cx="5793167" cy="7677071"/>
          </a:xfrm>
        </p:grpSpPr>
        <p:pic>
          <p:nvPicPr>
            <p:cNvPr id="18" name="Picture 17" descr="C:\Users\doppenheimer\Desktop\DCO OB Cases\Complete Mo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38669" y="1366030"/>
              <a:ext cx="5274349" cy="305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doppenheimer\Desktop\DCO OB Cases\Partial Mol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38669" y="4083351"/>
              <a:ext cx="5274349" cy="305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Shape 274"/>
            <p:cNvSpPr/>
            <p:nvPr/>
          </p:nvSpPr>
          <p:spPr>
            <a:xfrm>
              <a:off x="6576133" y="7373480"/>
              <a:ext cx="5793167" cy="1669621"/>
            </a:xfrm>
            <a:prstGeom prst="roundRect">
              <a:avLst>
                <a:gd name="adj" fmla="val 23966"/>
              </a:avLst>
            </a:prstGeom>
            <a:solidFill>
              <a:srgbClr val="151618"/>
            </a:solidFill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0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Кистозное образование эндометрия без </a:t>
              </a:r>
              <a:r>
                <a:rPr lang="ru-RU" sz="20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тканей </a:t>
              </a: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плода, </a:t>
              </a: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полный пузырный занос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000" b="1" dirty="0">
                  <a:solidFill>
                    <a:srgbClr val="FF99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B: Кистозное образование эндометрия с ассоциированной тканью плода, </a:t>
              </a: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частичный пузырный занос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15175" y="1561316"/>
              <a:ext cx="438150" cy="687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05344" y="4306813"/>
              <a:ext cx="438150" cy="687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800" dirty="0">
                  <a:solidFill>
                    <a:srgbClr val="FF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0229850" y="2892815"/>
              <a:ext cx="571500" cy="574285"/>
            </a:xfrm>
            <a:prstGeom prst="straightConnector1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10801350" y="6048677"/>
              <a:ext cx="533400" cy="561673"/>
            </a:xfrm>
            <a:prstGeom prst="straightConnector1">
              <a:avLst/>
            </a:prstGeom>
            <a:noFill/>
            <a:ln w="76200" cap="flat" cmpd="sng">
              <a:solidFill>
                <a:srgbClr val="FF9933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Shape 36"/>
          <p:cNvSpPr txBox="1">
            <a:spLocks/>
          </p:cNvSpPr>
          <p:nvPr/>
        </p:nvSpPr>
        <p:spPr>
          <a:xfrm>
            <a:off x="0" y="243677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Гестационное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трофобластическое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новообразование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E73FB63-29A4-4C98-9754-B79EA1AA7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A2AE3E0-D513-45D2-9744-3AD892EC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ECED15D-206F-4F52-9D26-42E24DFB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0048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7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44677">
              <a:defRPr sz="471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Консенсус SRU по постменопаузальному кровотечению</a:t>
            </a:r>
            <a:endParaRPr sz="4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38"/>
          <p:cNvSpPr/>
          <p:nvPr/>
        </p:nvSpPr>
        <p:spPr>
          <a:xfrm>
            <a:off x="2488904" y="1256431"/>
            <a:ext cx="9626896" cy="3718625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оптимальной начальной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диагностической процедурой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одход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зависеть от опыта врача, наличия высококачественных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УЗ-аппаратов 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предпочтений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пациентки.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Биопсия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показана пациенткам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высоким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риском: </a:t>
            </a:r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перименопауза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ожирение и диабет.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37"/>
          <p:cNvSpPr/>
          <p:nvPr/>
        </p:nvSpPr>
        <p:spPr>
          <a:xfrm>
            <a:off x="2488904" y="5489407"/>
            <a:ext cx="9779296" cy="3826043"/>
          </a:xfrm>
          <a:prstGeom prst="roundRect">
            <a:avLst>
              <a:gd name="adj" fmla="val 15000"/>
            </a:avLst>
          </a:prstGeom>
          <a:solidFill>
            <a:schemeClr val="accent1">
              <a:lumMod val="75000"/>
            </a:scheme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Диагностические критерии УЗИ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толщина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выявление гетерогенности </a:t>
            </a:r>
            <a:endParaRPr lang="ru-RU" sz="28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следует измерять в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утолщенной части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сагиттальной проекции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Измерение двойной толщины должно исключать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жидкость, находящуюся в центре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должен визуализироваться полностью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2874232" y="1409296"/>
            <a:ext cx="3831368" cy="1140578"/>
          </a:xfrm>
          <a:prstGeom prst="roundRect">
            <a:avLst>
              <a:gd name="adj" fmla="val 25633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algn="l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Трансвагинальное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УЗИ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143910" y="3032033"/>
            <a:ext cx="4280710" cy="1040123"/>
          </a:xfrm>
          <a:prstGeom prst="roundRect">
            <a:avLst>
              <a:gd name="adj" fmla="val 34374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algn="l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</a:t>
            </a:r>
            <a:r>
              <a:rPr lang="ru-RU" sz="28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менее </a:t>
            </a:r>
            <a:r>
              <a:rPr lang="ru-RU" sz="2800" b="1" u="sng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</a:t>
            </a:r>
            <a:endParaRPr sz="2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1099855" y="5184313"/>
            <a:ext cx="2076371" cy="829354"/>
          </a:xfrm>
          <a:prstGeom prst="roundRect">
            <a:avLst>
              <a:gd name="adj" fmla="val 30559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algn="l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Атрофия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505201" y="5184313"/>
            <a:ext cx="4799236" cy="1098666"/>
          </a:xfrm>
          <a:prstGeom prst="roundRect">
            <a:avLst>
              <a:gd name="adj" fmla="val 30559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algn="l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Дилатация и кюретаж или биопсия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8858792" y="5174461"/>
            <a:ext cx="3463964" cy="983689"/>
          </a:xfrm>
          <a:prstGeom prst="roundRect">
            <a:avLst>
              <a:gd name="adj" fmla="val 30559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Соногистерография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4566151" y="3032033"/>
            <a:ext cx="4705465" cy="1173189"/>
          </a:xfrm>
          <a:prstGeom prst="roundRect">
            <a:avLst>
              <a:gd name="adj" fmla="val 34374"/>
            </a:avLst>
          </a:prstGeom>
          <a:solidFill>
            <a:schemeClr val="tx2">
              <a:lumMod val="10000"/>
            </a:schemeClr>
          </a:solidFill>
          <a:ln w="127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algn="l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</a:t>
            </a:r>
            <a:r>
              <a:rPr lang="ru-RU" sz="24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24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24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(&gt;8 мм у пациенток, принимающих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тамоксифен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393637" y="8751658"/>
            <a:ext cx="4276900" cy="666433"/>
          </a:xfrm>
          <a:prstGeom prst="roundRect">
            <a:avLst>
              <a:gd name="adj" fmla="val 42778"/>
            </a:avLst>
          </a:prstGeom>
          <a:solidFill>
            <a:schemeClr val="tx2">
              <a:lumMod val="10000"/>
            </a:schemeClr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Дилатация и </a:t>
            </a: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кюретаж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10036352" y="8751658"/>
            <a:ext cx="1752016" cy="666433"/>
          </a:xfrm>
          <a:prstGeom prst="roundRect">
            <a:avLst>
              <a:gd name="adj" fmla="val 42778"/>
            </a:avLst>
          </a:prstGeom>
          <a:solidFill>
            <a:schemeClr val="tx2">
              <a:lumMod val="10000"/>
            </a:schemeClr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Биопсия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9670538" y="6828318"/>
            <a:ext cx="2652218" cy="990435"/>
          </a:xfrm>
          <a:prstGeom prst="roundRect">
            <a:avLst>
              <a:gd name="adj" fmla="val 30559"/>
            </a:avLst>
          </a:prstGeom>
          <a:solidFill>
            <a:schemeClr val="tx2">
              <a:lumMod val="10000"/>
            </a:schemeClr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Очаговое поражение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6705600" y="6824583"/>
            <a:ext cx="2723979" cy="1112155"/>
          </a:xfrm>
          <a:prstGeom prst="roundRect">
            <a:avLst>
              <a:gd name="adj" fmla="val 30559"/>
            </a:avLst>
          </a:prstGeom>
          <a:solidFill>
            <a:schemeClr val="tx2">
              <a:lumMod val="10000"/>
            </a:schemeClr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438150" indent="-319404" defTabSz="457200">
              <a:defRPr sz="3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Диффузный процесс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" name="Shape 501"/>
          <p:cNvSpPr/>
          <p:nvPr/>
        </p:nvSpPr>
        <p:spPr>
          <a:xfrm flipV="1">
            <a:off x="1969979" y="2521468"/>
            <a:ext cx="1206248" cy="51056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5266944" y="2521468"/>
            <a:ext cx="1852246" cy="51056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3" name="Shape 503"/>
          <p:cNvSpPr/>
          <p:nvPr/>
        </p:nvSpPr>
        <p:spPr>
          <a:xfrm flipV="1">
            <a:off x="2031918" y="3871239"/>
            <a:ext cx="2" cy="130322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4" name="Shape 504"/>
          <p:cNvSpPr/>
          <p:nvPr/>
        </p:nvSpPr>
        <p:spPr>
          <a:xfrm flipV="1">
            <a:off x="6050240" y="4072157"/>
            <a:ext cx="1966228" cy="111215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8858792" y="4180290"/>
            <a:ext cx="2066507" cy="112200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" name="Shape 506"/>
          <p:cNvSpPr/>
          <p:nvPr/>
        </p:nvSpPr>
        <p:spPr>
          <a:xfrm flipH="1" flipV="1">
            <a:off x="9988466" y="6107367"/>
            <a:ext cx="1190091" cy="72095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Shape 507"/>
          <p:cNvSpPr/>
          <p:nvPr/>
        </p:nvSpPr>
        <p:spPr>
          <a:xfrm flipV="1">
            <a:off x="8304436" y="7746144"/>
            <a:ext cx="0" cy="99043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" name="Shape 508"/>
          <p:cNvSpPr/>
          <p:nvPr/>
        </p:nvSpPr>
        <p:spPr>
          <a:xfrm flipV="1">
            <a:off x="8947320" y="6107367"/>
            <a:ext cx="1041148" cy="71721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" name="Shape 509"/>
          <p:cNvSpPr/>
          <p:nvPr/>
        </p:nvSpPr>
        <p:spPr>
          <a:xfrm flipV="1">
            <a:off x="10912360" y="7757486"/>
            <a:ext cx="0" cy="99417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8"/>
          <p:cNvSpPr/>
          <p:nvPr/>
        </p:nvSpPr>
        <p:spPr>
          <a:xfrm>
            <a:off x="9390945" y="998493"/>
            <a:ext cx="3575223" cy="3442592"/>
          </a:xfrm>
          <a:prstGeom prst="roundRect">
            <a:avLst>
              <a:gd name="adj" fmla="val 10039"/>
            </a:avLst>
          </a:prstGeom>
          <a:solidFill>
            <a:schemeClr val="accent1">
              <a:lumMod val="75000"/>
            </a:schemeClr>
          </a:solidFill>
          <a:ln w="25400">
            <a:solidFill>
              <a:srgbClr val="FFFFFF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УЗИ считаются подозрительными, если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визуализируется не полностью или если контур эндометрия нечеткий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449"/>
          <p:cNvSpPr>
            <a:spLocks noGrp="1"/>
          </p:cNvSpPr>
          <p:nvPr>
            <p:ph type="title"/>
          </p:nvPr>
        </p:nvSpPr>
        <p:spPr>
          <a:xfrm>
            <a:off x="1" y="8671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44677">
              <a:defRPr sz="471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Консенсус SRU по постменопаузальному кровотечению</a:t>
            </a:r>
            <a:endParaRPr sz="4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97256">
              <a:defRPr sz="544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sz="4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609600" y="1112143"/>
            <a:ext cx="11677650" cy="1960108"/>
          </a:xfrm>
          <a:prstGeom prst="roundRect">
            <a:avLst>
              <a:gd name="adj" fmla="val 15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Толщина,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эхогенность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и структура эндометрия в норме зависит от возраста пациентки  и фазы менструального цикла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609600" y="3238790"/>
            <a:ext cx="11677650" cy="3162009"/>
          </a:xfrm>
          <a:prstGeom prst="roundRect">
            <a:avLst>
              <a:gd name="adj" fmla="val 1003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Понимание данной зависимости важно для дифференциации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нормы от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патологических процессов, которые могут потребовать дальнейшего изучения. Это включает в себя дополнительную визуализацию с помощью </a:t>
            </a:r>
            <a:r>
              <a:rPr lang="ru-RU" sz="32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соногистерографии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МРТ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прицельную биопси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37"/>
          <p:cNvSpPr/>
          <p:nvPr/>
        </p:nvSpPr>
        <p:spPr>
          <a:xfrm>
            <a:off x="609601" y="6456603"/>
            <a:ext cx="11677650" cy="3296995"/>
          </a:xfrm>
          <a:prstGeom prst="roundRect">
            <a:avLst>
              <a:gd name="adj" fmla="val 15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SRU опубликовала рекомендации, помогающие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ведению 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пациенток с постменопаузальным кровотечением. Пациентки с толщиной эндометрия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6 мм 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 мм при приеме </a:t>
            </a:r>
            <a:r>
              <a:rPr lang="ru-RU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тамоксифена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должны пройти дальнейшее обследование</a:t>
            </a:r>
            <a:endParaRPr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3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97256">
              <a:defRPr sz="544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Список литературы</a:t>
            </a:r>
            <a:endParaRPr sz="4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815008" y="945605"/>
            <a:ext cx="11075108" cy="6128085"/>
          </a:xfrm>
          <a:prstGeom prst="roundRect">
            <a:avLst>
              <a:gd name="adj" fmla="val 15000"/>
            </a:avLst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marL="457200" indent="-457200" algn="l"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Goldstein RB, Bree RL, Benson CB, et al. Evaluation of the woman with postmenopausal bleeding: Society of Radiologists in Ultrasound-Sponsored Consensus Conference statement. J Ultrasound Med 2001;20(10):1025–1036.</a:t>
            </a:r>
          </a:p>
          <a:p>
            <a:pPr algn="l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AutoNum type="arabicPeriod" startAt="2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Langer JE, Oliver ER, Lev-Toaff AS, Coleman BG. Imaging of the female pelvis through the life cycle.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RadioGraphics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2012;32(6):1575–1597.	</a:t>
            </a:r>
          </a:p>
          <a:p>
            <a:pPr marL="457200" indent="-457200" algn="l">
              <a:buAutoNum type="arabicPeriod" startAt="2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Nalaboff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KM, Pellerito JS, Ben-Levi E. Imaging the endometrium: disease and normal variants.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RadioGraphics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2001;21(6):1409–1424.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44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77" y="914898"/>
            <a:ext cx="5810699" cy="451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071" y="914901"/>
            <a:ext cx="5810699" cy="451011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8"/>
          <p:cNvSpPr/>
          <p:nvPr/>
        </p:nvSpPr>
        <p:spPr>
          <a:xfrm>
            <a:off x="133351" y="5759345"/>
            <a:ext cx="7741408" cy="3936784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Анти-эстрогенные эффекты, вызывающие пролиферативный ответ в эндометрии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приводят к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утолщению эндометрия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кистозным изменениям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полипам, гиперплазии эндометрия, карциноме и кистозной атрофии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Однако клиническое значение применения </a:t>
            </a: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тамоксифена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больных раком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молочной железы превосходит побочные эффекты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274"/>
          <p:cNvSpPr/>
          <p:nvPr/>
        </p:nvSpPr>
        <p:spPr>
          <a:xfrm>
            <a:off x="490277" y="4517603"/>
            <a:ext cx="5810699" cy="1061796"/>
          </a:xfrm>
          <a:prstGeom prst="roundRect">
            <a:avLst>
              <a:gd name="adj" fmla="val 23966"/>
            </a:avLst>
          </a:prstGeom>
          <a:solidFill>
            <a:srgbClr val="151618"/>
          </a:solidFill>
          <a:ln w="285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сканирование: </a:t>
            </a: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гиперэхогенный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утолщенный, неоднородный </a:t>
            </a:r>
            <a:r>
              <a:rPr lang="ru-RU" sz="20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эндометрий</a:t>
            </a:r>
            <a:endParaRPr lang="ru-RU" sz="2000" b="1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66016" y="1968321"/>
            <a:ext cx="579549" cy="1468192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274"/>
          <p:cNvSpPr/>
          <p:nvPr/>
        </p:nvSpPr>
        <p:spPr>
          <a:xfrm>
            <a:off x="6682071" y="4501450"/>
            <a:ext cx="5810699" cy="1066056"/>
          </a:xfrm>
          <a:prstGeom prst="roundRect">
            <a:avLst>
              <a:gd name="adj" fmla="val 23966"/>
            </a:avLst>
          </a:prstGeom>
          <a:solidFill>
            <a:srgbClr val="151618"/>
          </a:solidFill>
          <a:ln w="285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ЦДК, поперечное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сканирование: </a:t>
            </a:r>
            <a:r>
              <a:rPr lang="ru-RU" sz="2000" b="1" i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множественные кисты неправильной формы</a:t>
            </a:r>
            <a:endParaRPr sz="2000" b="1" i="1" u="sng" dirty="0">
              <a:solidFill>
                <a:srgbClr val="FFC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472123" y="3436513"/>
            <a:ext cx="115297" cy="463639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684365" y="3436512"/>
            <a:ext cx="115297" cy="463639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33605" y="2841938"/>
            <a:ext cx="115297" cy="463639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9022" y="5733786"/>
            <a:ext cx="4463748" cy="37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274"/>
          <p:cNvSpPr/>
          <p:nvPr/>
        </p:nvSpPr>
        <p:spPr>
          <a:xfrm>
            <a:off x="7982557" y="5651500"/>
            <a:ext cx="4556678" cy="1050704"/>
          </a:xfrm>
          <a:prstGeom prst="roundRect">
            <a:avLst>
              <a:gd name="adj" fmla="val 23966"/>
            </a:avLst>
          </a:prstGeom>
          <a:solidFill>
            <a:srgbClr val="151618"/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МРТ: Т2-ВИ в сагиттальной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проекции: утолщение эндометрия и</a:t>
            </a:r>
            <a:r>
              <a:rPr lang="ru-RU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u="sng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субэндометриальные</a:t>
            </a:r>
            <a:r>
              <a:rPr lang="ru-RU" sz="20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кисты</a:t>
            </a:r>
            <a:endParaRPr sz="2000" b="1" i="1" u="sng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376821" y="8842621"/>
            <a:ext cx="300526" cy="376680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Изменения эндометрия на фоне приёма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тамоксифена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"/>
          <p:cNvSpPr/>
          <p:nvPr/>
        </p:nvSpPr>
        <p:spPr>
          <a:xfrm>
            <a:off x="103486" y="1418406"/>
            <a:ext cx="5890345" cy="3264445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Полимикробная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восходящая инфекция от шейки матки к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телу матки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частая причина лихорадки у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рожениц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Диагноз - клинический, т.к. результаты УЗИ могут быть нормальными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Обнаружение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жидкости и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газа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цервикальном канале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37"/>
          <p:cNvSpPr/>
          <p:nvPr/>
        </p:nvSpPr>
        <p:spPr>
          <a:xfrm>
            <a:off x="80559" y="4767455"/>
            <a:ext cx="5936201" cy="4852795"/>
          </a:xfrm>
          <a:prstGeom prst="roundRect">
            <a:avLst>
              <a:gd name="adj" fmla="val 15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Дифференциальная диагностика: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b="1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Гематометра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гетерогенное внутреннее содержимое.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Трофобластическая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болезнь — неоднородные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включения в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эндометрии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53229" y="1743866"/>
            <a:ext cx="5818590" cy="7228684"/>
            <a:chOff x="6600734" y="2582107"/>
            <a:chExt cx="5818590" cy="8807453"/>
          </a:xfrm>
        </p:grpSpPr>
        <p:pic>
          <p:nvPicPr>
            <p:cNvPr id="16" name="pasted-image.pdf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2065" y="2582107"/>
              <a:ext cx="5597259" cy="539319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Shape 274"/>
            <p:cNvSpPr/>
            <p:nvPr/>
          </p:nvSpPr>
          <p:spPr>
            <a:xfrm>
              <a:off x="6600734" y="8205170"/>
              <a:ext cx="5818590" cy="3184390"/>
            </a:xfrm>
            <a:prstGeom prst="roundRect">
              <a:avLst>
                <a:gd name="adj" fmla="val 23966"/>
              </a:avLst>
            </a:prstGeom>
            <a:solidFill>
              <a:srgbClr val="151618"/>
            </a:solidFill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28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чаги </a:t>
              </a:r>
              <a:r>
                <a:rPr lang="ru-RU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повышенной </a:t>
              </a:r>
              <a:r>
                <a:rPr lang="ru-RU" sz="2800" b="1" dirty="0" err="1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эхогенности</a:t>
              </a:r>
              <a:r>
                <a:rPr lang="ru-RU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с эффектом реверберации </a:t>
              </a: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представляющие собой внутриполостной газ</a:t>
              </a:r>
              <a:endParaRPr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0109914" y="5340446"/>
              <a:ext cx="785611" cy="609585"/>
            </a:xfrm>
            <a:prstGeom prst="straightConnector1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Shape 36"/>
          <p:cNvSpPr txBox="1">
            <a:spLocks/>
          </p:cNvSpPr>
          <p:nvPr/>
        </p:nvSpPr>
        <p:spPr>
          <a:xfrm>
            <a:off x="80559" y="303096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5076" y="1508777"/>
            <a:ext cx="6033536" cy="7082773"/>
            <a:chOff x="7114132" y="1634387"/>
            <a:chExt cx="5790556" cy="6658615"/>
          </a:xfrm>
        </p:grpSpPr>
        <p:pic>
          <p:nvPicPr>
            <p:cNvPr id="374" name="1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14133" y="1634387"/>
              <a:ext cx="5790555" cy="4294042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8934369" y="3613563"/>
              <a:ext cx="335967" cy="654070"/>
            </a:xfrm>
            <a:prstGeom prst="straightConnector1">
              <a:avLst/>
            </a:prstGeom>
            <a:noFill/>
            <a:ln w="57150" cap="flat">
              <a:solidFill>
                <a:srgbClr val="FF9933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Shape 274"/>
            <p:cNvSpPr/>
            <p:nvPr/>
          </p:nvSpPr>
          <p:spPr>
            <a:xfrm>
              <a:off x="7114132" y="6221417"/>
              <a:ext cx="5790556" cy="2071585"/>
            </a:xfrm>
            <a:prstGeom prst="roundRect">
              <a:avLst>
                <a:gd name="adj" fmla="val 23966"/>
              </a:avLst>
            </a:prstGeom>
            <a:solidFill>
              <a:srgbClr val="151618"/>
            </a:solidFill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ТВУЗИ, В-режим, </a:t>
              </a:r>
              <a:r>
                <a:rPr lang="ru-RU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сагиттальное сканирование:</a:t>
              </a: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u="sng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наличие </a:t>
              </a:r>
              <a:r>
                <a:rPr lang="ru-RU" sz="2800" b="1" u="sng" dirty="0" smtClean="0">
                  <a:solidFill>
                    <a:srgbClr val="FFC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экссудата </a:t>
              </a: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в полости матки</a:t>
              </a:r>
              <a:endParaRPr sz="28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Эндометрит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8"/>
          <p:cNvGrpSpPr/>
          <p:nvPr/>
        </p:nvGrpSpPr>
        <p:grpSpPr>
          <a:xfrm>
            <a:off x="7200902" y="1508776"/>
            <a:ext cx="5581649" cy="7184287"/>
            <a:chOff x="6861927" y="5344519"/>
            <a:chExt cx="5356866" cy="6754050"/>
          </a:xfrm>
        </p:grpSpPr>
        <p:pic>
          <p:nvPicPr>
            <p:cNvPr id="22" name="w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61928" y="5344519"/>
              <a:ext cx="5356865" cy="4294042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23" name="Straight Arrow Connector 12"/>
            <p:cNvCxnSpPr/>
            <p:nvPr/>
          </p:nvCxnSpPr>
          <p:spPr>
            <a:xfrm flipV="1">
              <a:off x="8834933" y="7345801"/>
              <a:ext cx="307030" cy="760745"/>
            </a:xfrm>
            <a:prstGeom prst="straightConnector1">
              <a:avLst/>
            </a:prstGeom>
            <a:noFill/>
            <a:ln w="57150" cap="flat">
              <a:solidFill>
                <a:srgbClr val="FF9933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Shape 274"/>
            <p:cNvSpPr/>
            <p:nvPr/>
          </p:nvSpPr>
          <p:spPr>
            <a:xfrm>
              <a:off x="6861927" y="9931551"/>
              <a:ext cx="5356866" cy="2167018"/>
            </a:xfrm>
            <a:prstGeom prst="roundRect">
              <a:avLst>
                <a:gd name="adj" fmla="val 23966"/>
              </a:avLst>
            </a:prstGeom>
            <a:solidFill>
              <a:srgbClr val="151618"/>
            </a:solidFill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ТВУЗИ, В-режим, </a:t>
              </a:r>
              <a:r>
                <a:rPr lang="ru-RU" sz="28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поперечное сканирование</a:t>
              </a:r>
              <a:r>
                <a:rPr lang="ru-RU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ru-RU" sz="28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800" b="1" u="sng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наличие экссудата </a:t>
              </a: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в </a:t>
              </a:r>
              <a:r>
                <a:rPr lang="ru-RU" sz="28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полости матки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12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8"/>
          <p:cNvSpPr/>
          <p:nvPr/>
        </p:nvSpPr>
        <p:spPr>
          <a:xfrm>
            <a:off x="457665" y="6939874"/>
            <a:ext cx="11945267" cy="2294186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ЦДК,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сканирование: </a:t>
            </a:r>
            <a:r>
              <a:rPr lang="ru-RU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утолщенный и неоднородный </a:t>
            </a:r>
            <a:r>
              <a:rPr lang="ru-RU" sz="28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эндометрий,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полости матки визуализируется сгусток крови.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полости матки отсутствует </a:t>
            </a: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васкуляризация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agupta\Desktop\a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3882" y="945605"/>
            <a:ext cx="7877036" cy="56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197033" y="3601351"/>
            <a:ext cx="358815" cy="983848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Внутриматочная гематома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2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9"/>
          <a:stretch/>
        </p:blipFill>
        <p:spPr bwMode="auto">
          <a:xfrm>
            <a:off x="182473" y="5680231"/>
            <a:ext cx="5536440" cy="34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38"/>
          <p:cNvSpPr/>
          <p:nvPr/>
        </p:nvSpPr>
        <p:spPr>
          <a:xfrm>
            <a:off x="757178" y="965410"/>
            <a:ext cx="6538972" cy="3206540"/>
          </a:xfrm>
          <a:prstGeom prst="roundRect">
            <a:avLst>
              <a:gd name="adj" fmla="val 10039"/>
            </a:avLst>
          </a:prstGeom>
          <a:solidFill>
            <a:schemeClr val="bg1">
              <a:lumMod val="65000"/>
              <a:lumOff val="35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 и кровотечение после недавнего выкидыша, аборта или родов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Повышенный уровень хорионического гонадотропина человека (ХГЧ)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УЗИ: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неоднородная структура эндометрия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повышенной </a:t>
            </a:r>
            <a:r>
              <a:rPr lang="ru-RU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васкуляризацией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режиме ЦДК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37"/>
          <p:cNvSpPr/>
          <p:nvPr/>
        </p:nvSpPr>
        <p:spPr>
          <a:xfrm>
            <a:off x="711218" y="4344702"/>
            <a:ext cx="6584932" cy="1327332"/>
          </a:xfrm>
          <a:prstGeom prst="roundRect">
            <a:avLst>
              <a:gd name="adj" fmla="val 15000"/>
            </a:avLst>
          </a:prstGeom>
          <a:solidFill>
            <a:srgbClr val="FFFF99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Дифференциальная диагностика: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эндометрия —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визуализация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единственного питающего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сосуда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24946" y="1136570"/>
            <a:ext cx="5479854" cy="8507559"/>
            <a:chOff x="6774832" y="1362924"/>
            <a:chExt cx="5479854" cy="8507559"/>
          </a:xfrm>
        </p:grpSpPr>
        <p:grpSp>
          <p:nvGrpSpPr>
            <p:cNvPr id="6" name="Group 5"/>
            <p:cNvGrpSpPr/>
            <p:nvPr/>
          </p:nvGrpSpPr>
          <p:grpSpPr>
            <a:xfrm>
              <a:off x="6774832" y="1362924"/>
              <a:ext cx="5479854" cy="8507559"/>
              <a:chOff x="6785360" y="1575580"/>
              <a:chExt cx="5479854" cy="8150817"/>
            </a:xfrm>
          </p:grpSpPr>
          <p:pic>
            <p:nvPicPr>
              <p:cNvPr id="7" name="Picture 6" descr="C:\Users\doppenheimer\Desktop\DCO OB Cases\RPC 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940" y="1575580"/>
                <a:ext cx="5197024" cy="3058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C:\Users\doppenheimer\Desktop\DCO OB Cases\RPC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9473" y="4362177"/>
                <a:ext cx="5243491" cy="3282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 flipV="1">
                <a:off x="7720649" y="3065172"/>
                <a:ext cx="412124" cy="437882"/>
              </a:xfrm>
              <a:prstGeom prst="straightConnector1">
                <a:avLst/>
              </a:prstGeom>
              <a:noFill/>
              <a:ln w="57150" cap="flat">
                <a:solidFill>
                  <a:srgbClr val="FFFF00"/>
                </a:solidFill>
                <a:prstDash val="solid"/>
                <a:miter lim="400000"/>
                <a:tailEnd type="arrow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0" name="Shape 37"/>
              <p:cNvSpPr/>
              <p:nvPr/>
            </p:nvSpPr>
            <p:spPr>
              <a:xfrm>
                <a:off x="6785360" y="7386683"/>
                <a:ext cx="5479854" cy="2339714"/>
              </a:xfrm>
              <a:prstGeom prst="roundRect">
                <a:avLst>
                  <a:gd name="adj" fmla="val 15000"/>
                </a:avLst>
              </a:prstGeom>
              <a:solidFill>
                <a:srgbClr val="151618"/>
              </a:solidFill>
              <a:ln w="28575">
                <a:solidFill>
                  <a:schemeClr val="tx1"/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/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А: ТВУЗИ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В-режим, </a:t>
                </a: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сагиттальное 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сечение: </a:t>
                </a:r>
                <a:r>
                  <a:rPr lang="ru-RU" sz="2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неоднородное образование 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внутри </a:t>
                </a: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полости матки</a:t>
                </a:r>
                <a:endParaRPr lang="ru-RU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В: ТВУЗИ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режим ЦДК, </a:t>
                </a: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сагиттальное 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сечение: </a:t>
                </a:r>
                <a:r>
                  <a:rPr lang="ru-RU" sz="2400" b="1" dirty="0">
                    <a:solidFill>
                      <a:srgbClr val="FF99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усиление </a:t>
                </a:r>
                <a:r>
                  <a:rPr lang="ru-RU" sz="2400" b="1" dirty="0" err="1" smtClean="0">
                    <a:solidFill>
                      <a:srgbClr val="FF99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васкуляризации</a:t>
                </a:r>
                <a:endParaRPr lang="ru-RU" sz="2400" b="1" dirty="0">
                  <a:solidFill>
                    <a:srgbClr val="FF99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V="1">
              <a:off x="7943850" y="5612652"/>
              <a:ext cx="412124" cy="457047"/>
            </a:xfrm>
            <a:prstGeom prst="straightConnector1">
              <a:avLst/>
            </a:prstGeom>
            <a:noFill/>
            <a:ln w="57150" cap="flat">
              <a:solidFill>
                <a:srgbClr val="FF9933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Shape 274"/>
          <p:cNvSpPr/>
          <p:nvPr/>
        </p:nvSpPr>
        <p:spPr>
          <a:xfrm>
            <a:off x="0" y="8153400"/>
            <a:ext cx="7296150" cy="1535759"/>
          </a:xfrm>
          <a:prstGeom prst="roundRect">
            <a:avLst>
              <a:gd name="adj" fmla="val 23966"/>
            </a:avLst>
          </a:prstGeom>
          <a:solidFill>
            <a:srgbClr val="151618"/>
          </a:solidFill>
          <a:ln w="285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rPr lang="ru-RU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МРТ: Т1-ВИ с </a:t>
            </a:r>
            <a:r>
              <a:rPr lang="ru-RU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контрастом в </a:t>
            </a:r>
            <a:r>
              <a:rPr lang="ru-RU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сагиттальной </a:t>
            </a:r>
            <a:r>
              <a:rPr lang="ru-RU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проекции у пациентки после аборта </a:t>
            </a:r>
            <a:r>
              <a:rPr lang="ru-RU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неоднородный </a:t>
            </a:r>
            <a:r>
              <a:rPr lang="ru-RU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эндометрий с усилением контраста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4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рофобластическая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болезнь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20631" y="7286331"/>
            <a:ext cx="412124" cy="457047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40157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t2 ax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"/>
          <a:stretch/>
        </p:blipFill>
        <p:spPr>
          <a:xfrm>
            <a:off x="9049083" y="1983486"/>
            <a:ext cx="3923968" cy="40601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38"/>
          <p:cNvSpPr/>
          <p:nvPr/>
        </p:nvSpPr>
        <p:spPr>
          <a:xfrm>
            <a:off x="286102" y="1128086"/>
            <a:ext cx="4154388" cy="8454064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Шунты между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интрамуральными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артериями и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миометриальными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венозными сплетениями.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пациенток могут быть аномальные маточные кровотечения.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быть врожденным (редко) или приобретенным (посттравматическим или постинфекционным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Дифференциальная диагностика: </a:t>
            </a:r>
          </a:p>
          <a:p>
            <a:pPr marL="514350" lvl="0" indent="-514350">
              <a:buFont typeface="+mj-lt"/>
              <a:buAutoNum type="romanUcPeriod"/>
              <a:defRPr sz="1800">
                <a:solidFill>
                  <a:srgbClr val="000000"/>
                </a:solidFill>
              </a:defRPr>
            </a:pPr>
            <a:r>
              <a:rPr lang="ru-RU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гестационная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трофобластическая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болезнь</a:t>
            </a:r>
          </a:p>
          <a:p>
            <a:pPr marL="514350" lvl="0" indent="-514350">
              <a:buFont typeface="+mj-lt"/>
              <a:buAutoNum type="romanUcPeriod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карцинома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6656" y="1066800"/>
            <a:ext cx="4608592" cy="8686800"/>
            <a:chOff x="79315" y="1413144"/>
            <a:chExt cx="4848299" cy="8537422"/>
          </a:xfrm>
          <a:solidFill>
            <a:srgbClr val="151618"/>
          </a:solidFill>
        </p:grpSpPr>
        <p:pic>
          <p:nvPicPr>
            <p:cNvPr id="438" name="3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818" y="1413144"/>
              <a:ext cx="4494727" cy="3312334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440" name="u9a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817" y="4820838"/>
              <a:ext cx="4494728" cy="3312334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8" name="Shape 274"/>
            <p:cNvSpPr/>
            <p:nvPr/>
          </p:nvSpPr>
          <p:spPr>
            <a:xfrm>
              <a:off x="79315" y="7921311"/>
              <a:ext cx="4848299" cy="2029255"/>
            </a:xfrm>
            <a:prstGeom prst="roundRect">
              <a:avLst>
                <a:gd name="adj" fmla="val 23966"/>
              </a:avLst>
            </a:prstGeom>
            <a:grpFill/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ТВУЗИ, В-режим, 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сагиттальное сканирование</a:t>
              </a: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тубулярные </a:t>
              </a:r>
              <a:r>
                <a:rPr lang="ru-RU" sz="2000" b="1" dirty="0" err="1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анэхогенные</a:t>
              </a: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0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образования </a:t>
              </a: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в </a:t>
              </a:r>
              <a:r>
                <a:rPr lang="ru-RU" sz="2000" b="1" dirty="0" err="1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миометрии</a:t>
              </a: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с </a:t>
              </a:r>
              <a:r>
                <a:rPr lang="ru-RU" sz="2000" b="1" dirty="0" smtClean="0">
                  <a:solidFill>
                    <a:srgbClr val="FFC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интенсивным окрашиванием </a:t>
              </a: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в режиме </a:t>
              </a: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ЦДК</a:t>
              </a:r>
              <a:endParaRPr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2892196" y="2768952"/>
              <a:ext cx="545486" cy="300947"/>
            </a:xfrm>
            <a:prstGeom prst="triangle">
              <a:avLst/>
            </a:prstGeom>
            <a:solidFill>
              <a:srgbClr val="FFFF00"/>
            </a:solidFill>
            <a:ln w="12700" cap="flat">
              <a:solidFill>
                <a:srgbClr val="FFFF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014385" y="6981245"/>
              <a:ext cx="474774" cy="708337"/>
            </a:xfrm>
            <a:prstGeom prst="straightConnector1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ap="flat" cmpd="sng">
              <a:solidFill>
                <a:srgbClr val="FF9933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" name="Shape 274"/>
          <p:cNvSpPr/>
          <p:nvPr/>
        </p:nvSpPr>
        <p:spPr>
          <a:xfrm>
            <a:off x="9121511" y="5974783"/>
            <a:ext cx="3883289" cy="2605004"/>
          </a:xfrm>
          <a:prstGeom prst="roundRect">
            <a:avLst>
              <a:gd name="adj" fmla="val 23966"/>
            </a:avLst>
          </a:prstGeom>
          <a:solidFill>
            <a:srgbClr val="151618"/>
          </a:solidFill>
          <a:ln w="285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МРТ: Т1-ВИ, аксиальная проекция: </a:t>
            </a:r>
            <a:r>
              <a:rPr lang="ru-RU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многочисленные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пустоты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увеличенной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матке</a:t>
            </a:r>
            <a:endParaRPr sz="2000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606784" y="3789010"/>
            <a:ext cx="547116" cy="70631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Артериовенозная мальформация матки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04" y="5223944"/>
            <a:ext cx="5250331" cy="1581150"/>
          </a:xfrm>
          <a:prstGeom prst="rect">
            <a:avLst/>
          </a:prstGeom>
        </p:spPr>
      </p:pic>
      <p:sp>
        <p:nvSpPr>
          <p:cNvPr id="7" name="Shape 38"/>
          <p:cNvSpPr/>
          <p:nvPr/>
        </p:nvSpPr>
        <p:spPr>
          <a:xfrm>
            <a:off x="271182" y="945605"/>
            <a:ext cx="5977217" cy="3875392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 травмы, обычно ятрогенной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Трудно визуализировать в В-режиме,  если аневризма небольшого размера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Аналогичные данные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УЗИ наблюдаются при </a:t>
            </a: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псевдоаневризмах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других частях тела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10149452" y="5621465"/>
            <a:ext cx="1252534" cy="591815"/>
          </a:xfrm>
          <a:prstGeom prst="straightConnector1">
            <a:avLst/>
          </a:prstGeom>
          <a:noFill/>
          <a:ln w="57150" cap="flat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Эндометриальная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псевдоаневризма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2458" y="5216407"/>
            <a:ext cx="5028902" cy="3992452"/>
            <a:chOff x="354167" y="4725650"/>
            <a:chExt cx="3734874" cy="3992452"/>
          </a:xfrm>
        </p:grpSpPr>
        <p:pic>
          <p:nvPicPr>
            <p:cNvPr id="445" name="Figure 12B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67" y="4725650"/>
              <a:ext cx="3734874" cy="3992452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H="1" flipV="1">
              <a:off x="2276856" y="6775704"/>
              <a:ext cx="1064392" cy="1026460"/>
            </a:xfrm>
            <a:prstGeom prst="straightConnector1">
              <a:avLst/>
            </a:prstGeom>
            <a:noFill/>
            <a:ln w="57150" cap="flat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6" name="Shape 38"/>
          <p:cNvSpPr/>
          <p:nvPr/>
        </p:nvSpPr>
        <p:spPr>
          <a:xfrm>
            <a:off x="5885028" y="7103502"/>
            <a:ext cx="6935622" cy="2378837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ЦДК,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сканирование: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небольшой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локус кровотока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спектрального </a:t>
            </a:r>
            <a:r>
              <a:rPr lang="ru-RU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доплера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сечение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характерная </a:t>
            </a:r>
            <a:r>
              <a:rPr lang="ru-RU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</a:t>
            </a:r>
            <a:r>
              <a:rPr lang="ru-RU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волны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шейке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псевдоаневризмы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05" y="1442001"/>
            <a:ext cx="5250330" cy="41135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62275" y="1066613"/>
            <a:ext cx="5573398" cy="6880164"/>
            <a:chOff x="7296151" y="1340833"/>
            <a:chExt cx="5229404" cy="8306694"/>
          </a:xfrm>
        </p:grpSpPr>
        <p:pic>
          <p:nvPicPr>
            <p:cNvPr id="8" name="u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96151" y="1340833"/>
              <a:ext cx="5229404" cy="40417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rk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96152" y="6386418"/>
              <a:ext cx="5229403" cy="326110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Shape 274"/>
            <p:cNvSpPr/>
            <p:nvPr/>
          </p:nvSpPr>
          <p:spPr>
            <a:xfrm>
              <a:off x="7296151" y="5072332"/>
              <a:ext cx="5229404" cy="1314086"/>
            </a:xfrm>
            <a:prstGeom prst="roundRect">
              <a:avLst>
                <a:gd name="adj" fmla="val 23966"/>
              </a:avLst>
            </a:prstGeom>
            <a:solidFill>
              <a:srgbClr val="151618"/>
            </a:solidFill>
            <a:ln w="28575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ТВУЗИ, режим ЦДК, 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сагиттальное </a:t>
              </a:r>
              <a:r>
                <a:rPr lang="ru-RU" sz="2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сечение: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rgbClr val="FF99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заполненная жидкостью, растянутая полость матки. 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965266" y="3942757"/>
              <a:ext cx="845389" cy="534513"/>
            </a:xfrm>
            <a:prstGeom prst="straightConnector1">
              <a:avLst/>
            </a:prstGeom>
            <a:noFill/>
            <a:ln w="57150" cap="flat">
              <a:solidFill>
                <a:srgbClr val="FF99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Shape 38"/>
          <p:cNvSpPr/>
          <p:nvPr/>
        </p:nvSpPr>
        <p:spPr>
          <a:xfrm>
            <a:off x="265342" y="1066612"/>
            <a:ext cx="6307986" cy="3195471"/>
          </a:xfrm>
          <a:prstGeom prst="roundRect">
            <a:avLst>
              <a:gd name="adj" fmla="val 10039"/>
            </a:avLst>
          </a:prstGeom>
          <a:solidFill>
            <a:schemeClr val="tx2">
              <a:lumMod val="10000"/>
            </a:schemeClr>
          </a:solidFill>
          <a:ln w="285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Заполненное жидкостью расширение влагалища и матки вследствие внутренней обструкции, такой как вагинальный стеноз, вагинальная гипоплазия и неперфорированная девственная плева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</a:t>
            </a: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жидкость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Гемато</a:t>
            </a: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продукты крови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Метра = полость матки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Кольпос</a:t>
            </a: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влагалище</a:t>
            </a:r>
            <a:endParaRPr lang="en-US" sz="2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37"/>
          <p:cNvSpPr/>
          <p:nvPr/>
        </p:nvSpPr>
        <p:spPr>
          <a:xfrm>
            <a:off x="6962275" y="7965004"/>
            <a:ext cx="5573396" cy="1626476"/>
          </a:xfrm>
          <a:prstGeom prst="roundRect">
            <a:avLst>
              <a:gd name="adj" fmla="val 15000"/>
            </a:avLst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Связано с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почечными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позвоночными и сердечными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аномалиями.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быть ассоциированные аномалии </a:t>
            </a:r>
            <a:r>
              <a:rPr lang="ru-RU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мюллерова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протока, такие как </a:t>
            </a:r>
            <a:r>
              <a:rPr lang="ru-RU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дидельфия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(удвоение) матки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984" y="4372828"/>
            <a:ext cx="5936702" cy="5011804"/>
            <a:chOff x="6848229" y="2400300"/>
            <a:chExt cx="5936702" cy="5011804"/>
          </a:xfrm>
        </p:grpSpPr>
        <p:grpSp>
          <p:nvGrpSpPr>
            <p:cNvPr id="18" name="Group 17"/>
            <p:cNvGrpSpPr/>
            <p:nvPr/>
          </p:nvGrpSpPr>
          <p:grpSpPr>
            <a:xfrm>
              <a:off x="6848229" y="2400300"/>
              <a:ext cx="5936702" cy="5011804"/>
              <a:chOff x="5110719" y="1159643"/>
              <a:chExt cx="7399312" cy="6124581"/>
            </a:xfrm>
          </p:grpSpPr>
          <p:pic>
            <p:nvPicPr>
              <p:cNvPr id="19" name="t2sag.jpg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10719" y="1159643"/>
                <a:ext cx="3762544" cy="508658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cor t1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73263" y="1159643"/>
                <a:ext cx="3636768" cy="50734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1" name="Shape 274"/>
              <p:cNvSpPr/>
              <p:nvPr/>
            </p:nvSpPr>
            <p:spPr>
              <a:xfrm>
                <a:off x="5110719" y="5527119"/>
                <a:ext cx="7399312" cy="1757105"/>
              </a:xfrm>
              <a:prstGeom prst="roundRect">
                <a:avLst>
                  <a:gd name="adj" fmla="val 23966"/>
                </a:avLst>
              </a:prstGeom>
              <a:solidFill>
                <a:srgbClr val="151618"/>
              </a:solidFill>
              <a:ln w="28575">
                <a:solidFill>
                  <a:srgbClr val="FFFFFF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МРТ: Т1 –ВИ и Т2—ВИ в 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аксиальной проекции: </a:t>
                </a:r>
                <a:r>
                  <a:rPr lang="ru-RU" sz="2000" b="1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полость </a:t>
                </a:r>
                <a:r>
                  <a:rPr lang="ru-RU" sz="2000" b="1" dirty="0" smtClean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матки, </a:t>
                </a:r>
                <a:r>
                  <a:rPr lang="ru-RU" sz="2000" b="1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растянута </a:t>
                </a:r>
                <a:r>
                  <a:rPr lang="ru-RU" sz="2000" b="1" dirty="0" err="1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гиперинтенсивным</a:t>
                </a:r>
                <a:r>
                  <a:rPr lang="ru-RU" sz="2000" b="1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на Т1 и </a:t>
                </a:r>
                <a:r>
                  <a:rPr lang="ru-RU" sz="2000" b="1" dirty="0" err="1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гипоинтенсивным</a:t>
                </a:r>
                <a:r>
                  <a:rPr lang="ru-RU" sz="2000" b="1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на Т2 </a:t>
                </a:r>
                <a:r>
                  <a:rPr lang="ru-RU" sz="2000" b="1" dirty="0" smtClean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содержимым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соответствующим 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крови</a:t>
                </a:r>
                <a:endParaRPr sz="2000" b="1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746522" y="4241801"/>
                <a:ext cx="1126741" cy="1054818"/>
              </a:xfrm>
              <a:prstGeom prst="straightConnector1">
                <a:avLst/>
              </a:prstGeom>
              <a:noFill/>
              <a:ln w="57150" cap="flat">
                <a:solidFill>
                  <a:srgbClr val="FFFF00"/>
                </a:solidFill>
                <a:prstDash val="solid"/>
                <a:miter lim="400000"/>
                <a:tailEnd type="arrow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8873263" y="4156661"/>
                <a:ext cx="1357665" cy="1139958"/>
              </a:xfrm>
              <a:prstGeom prst="straightConnector1">
                <a:avLst/>
              </a:prstGeom>
              <a:noFill/>
              <a:ln w="57150" cap="flat">
                <a:solidFill>
                  <a:srgbClr val="FFFF00"/>
                </a:solidFill>
                <a:prstDash val="solid"/>
                <a:miter lim="400000"/>
                <a:tailEnd type="arrow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6848229" y="2400300"/>
              <a:ext cx="804672" cy="687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T2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7037" y="2400300"/>
              <a:ext cx="804672" cy="687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T1</a:t>
              </a:r>
            </a:p>
          </p:txBody>
        </p:sp>
      </p:grpSp>
      <p:sp>
        <p:nvSpPr>
          <p:cNvPr id="24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Гематометрокольпос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Merge 6"/>
          <p:cNvSpPr/>
          <p:nvPr/>
        </p:nvSpPr>
        <p:spPr>
          <a:xfrm>
            <a:off x="8053608" y="1104943"/>
            <a:ext cx="685800" cy="431758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0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7959</TotalTime>
  <Words>1102</Words>
  <Application>Microsoft Office PowerPoint</Application>
  <PresentationFormat>Произвольный</PresentationFormat>
  <Paragraphs>130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Avenir Roman</vt:lpstr>
      <vt:lpstr>Calibri</vt:lpstr>
      <vt:lpstr>Corbel</vt:lpstr>
      <vt:lpstr>Helvetica Light</vt:lpstr>
      <vt:lpstr>Arial</vt:lpstr>
      <vt:lpstr>Depth</vt:lpstr>
      <vt:lpstr>Визуализация эндометрия: физиологические изменения и заболевания Часть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Консенсус SRU по постменопаузальному кровотечению</vt:lpstr>
      <vt:lpstr>Консенсус SRU по постменопаузальному кровотечению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Endometrium</dc:title>
  <dc:creator>Akshya</dc:creator>
  <cp:lastModifiedBy>Admin</cp:lastModifiedBy>
  <cp:revision>549</cp:revision>
  <dcterms:modified xsi:type="dcterms:W3CDTF">2023-09-28T08:33:23Z</dcterms:modified>
</cp:coreProperties>
</file>