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3" r:id="rId47"/>
    <p:sldId id="301" r:id="rId48"/>
    <p:sldId id="302"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24.06.2023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24.06.2023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24.06.2023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24.06.2023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Федеральное государственное бюджетное образовательное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учреждение высшего профессионального образования</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«Красноярский государственный медицинский университет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имени профессора В. Ф. </a:t>
            </a:r>
            <a:r>
              <a:rPr lang="ru-RU" sz="2200" dirty="0" err="1">
                <a:latin typeface="Times New Roman" panose="02020603050405020304" pitchFamily="18" charset="0"/>
                <a:cs typeface="Times New Roman" panose="02020603050405020304" pitchFamily="18" charset="0"/>
              </a:rPr>
              <a:t>Войно-Ясенецкого</a:t>
            </a:r>
            <a:r>
              <a:rPr lang="ru-RU" sz="2200" dirty="0">
                <a:latin typeface="Times New Roman" panose="02020603050405020304" pitchFamily="18" charset="0"/>
                <a:cs typeface="Times New Roman" panose="02020603050405020304" pitchFamily="18" charset="0"/>
              </a:rPr>
              <a:t>»</a:t>
            </a:r>
          </a:p>
        </p:txBody>
      </p:sp>
      <p:sp>
        <p:nvSpPr>
          <p:cNvPr id="5" name="Объект 4"/>
          <p:cNvSpPr>
            <a:spLocks noGrp="1"/>
          </p:cNvSpPr>
          <p:nvPr>
            <p:ph idx="1"/>
          </p:nvPr>
        </p:nvSpPr>
        <p:spPr/>
        <p:txBody>
          <a:bodyPr>
            <a:normAutofit/>
          </a:bodyPr>
          <a:lstStyle/>
          <a:p>
            <a:pPr marL="0" indent="0" algn="ctr">
              <a:buNone/>
            </a:pPr>
            <a:endParaRPr lang="ru-RU" altLang="ru-RU" sz="2000" dirty="0">
              <a:latin typeface="Times New Roman" panose="02020603050405020304" pitchFamily="18" charset="0"/>
              <a:cs typeface="Times New Roman" panose="02020603050405020304" pitchFamily="18" charset="0"/>
            </a:endParaRPr>
          </a:p>
          <a:p>
            <a:pPr marL="0" indent="0" algn="ctr">
              <a:buNone/>
            </a:pPr>
            <a:r>
              <a:rPr lang="ru-RU" altLang="ru-RU" sz="2000" dirty="0">
                <a:latin typeface="Times New Roman" panose="02020603050405020304" pitchFamily="18" charset="0"/>
                <a:cs typeface="Times New Roman" panose="02020603050405020304" pitchFamily="18" charset="0"/>
              </a:rPr>
              <a:t>Кафедра </a:t>
            </a:r>
            <a:r>
              <a:rPr lang="ru-RU" altLang="ru-RU" sz="2000" dirty="0" smtClean="0">
                <a:latin typeface="Times New Roman" panose="02020603050405020304" pitchFamily="18" charset="0"/>
                <a:cs typeface="Times New Roman" panose="02020603050405020304" pitchFamily="18" charset="0"/>
              </a:rPr>
              <a:t>травматологии, ортопедии и нейрохирургии </a:t>
            </a:r>
            <a:r>
              <a:rPr lang="ru-RU" altLang="ru-RU" sz="2000" dirty="0">
                <a:latin typeface="Times New Roman" panose="02020603050405020304" pitchFamily="18" charset="0"/>
                <a:cs typeface="Times New Roman" panose="02020603050405020304" pitchFamily="18" charset="0"/>
              </a:rPr>
              <a:t>с курсом ПО</a:t>
            </a:r>
            <a:endParaRPr lang="ru-RU" sz="3200" b="1" dirty="0">
              <a:latin typeface="Times New Roman" panose="02020603050405020304" pitchFamily="18" charset="0"/>
              <a:cs typeface="Times New Roman" panose="02020603050405020304" pitchFamily="18" charset="0"/>
            </a:endParaRPr>
          </a:p>
          <a:p>
            <a:pPr marL="0" indent="0" algn="r">
              <a:buNone/>
            </a:pPr>
            <a:r>
              <a:rPr lang="ru-RU" sz="1600" dirty="0" smtClean="0">
                <a:latin typeface="Times New Roman" panose="02020603050405020304" pitchFamily="18" charset="0"/>
                <a:cs typeface="Times New Roman" panose="02020603050405020304" pitchFamily="18" charset="0"/>
              </a:rPr>
              <a:t>Зав. кафедры</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ДМН, </a:t>
            </a:r>
            <a:r>
              <a:rPr lang="ru-RU" sz="1600" dirty="0" smtClean="0">
                <a:latin typeface="Times New Roman" panose="02020603050405020304" pitchFamily="18" charset="0"/>
                <a:cs typeface="Times New Roman" panose="02020603050405020304" pitchFamily="18" charset="0"/>
              </a:rPr>
              <a:t>Профессор </a:t>
            </a:r>
            <a:r>
              <a:rPr lang="ru-RU" sz="1600" dirty="0" err="1" smtClean="0">
                <a:latin typeface="Times New Roman" panose="02020603050405020304" pitchFamily="18" charset="0"/>
                <a:cs typeface="Times New Roman" panose="02020603050405020304" pitchFamily="18" charset="0"/>
              </a:rPr>
              <a:t>Шнякин</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Павел </a:t>
            </a:r>
            <a:r>
              <a:rPr lang="ru-RU" sz="1600" dirty="0" smtClean="0">
                <a:latin typeface="Times New Roman" panose="02020603050405020304" pitchFamily="18" charset="0"/>
                <a:cs typeface="Times New Roman" panose="02020603050405020304" pitchFamily="18" charset="0"/>
              </a:rPr>
              <a:t>Геннадьевич</a:t>
            </a:r>
          </a:p>
          <a:p>
            <a:pPr marL="0" indent="0" algn="r">
              <a:buNone/>
            </a:pPr>
            <a:r>
              <a:rPr lang="ru-RU" sz="1600" dirty="0" smtClean="0">
                <a:latin typeface="Times New Roman" panose="02020603050405020304" pitchFamily="18" charset="0"/>
                <a:cs typeface="Times New Roman" panose="02020603050405020304" pitchFamily="18" charset="0"/>
              </a:rPr>
              <a:t>Кафедральный руководитель</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ДМН, Профессор </a:t>
            </a:r>
            <a:r>
              <a:rPr lang="ru-RU" sz="1600" dirty="0" err="1" smtClean="0">
                <a:latin typeface="Times New Roman" panose="02020603050405020304" pitchFamily="18" charset="0"/>
                <a:cs typeface="Times New Roman" panose="02020603050405020304" pitchFamily="18" charset="0"/>
              </a:rPr>
              <a:t>Гатиатулин</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Равиль Рафаилович </a:t>
            </a:r>
          </a:p>
          <a:p>
            <a:pPr marL="0" indent="0" algn="ctr">
              <a:buNone/>
            </a:pPr>
            <a:endParaRPr lang="ru-RU" sz="3200" b="1" dirty="0" smtClean="0">
              <a:latin typeface="Times New Roman" panose="02020603050405020304" pitchFamily="18" charset="0"/>
              <a:cs typeface="Times New Roman" panose="02020603050405020304" pitchFamily="18" charset="0"/>
            </a:endParaRPr>
          </a:p>
          <a:p>
            <a:pPr marL="0" indent="0" algn="ctr">
              <a:buNone/>
            </a:pPr>
            <a:r>
              <a:rPr lang="ru-RU" sz="3200" b="1" dirty="0" smtClean="0">
                <a:latin typeface="Times New Roman" panose="02020603050405020304" pitchFamily="18" charset="0"/>
                <a:cs typeface="Times New Roman" panose="02020603050405020304" pitchFamily="18" charset="0"/>
              </a:rPr>
              <a:t>Тема: Термические повреждения.</a:t>
            </a:r>
            <a:endParaRPr lang="ru-RU" sz="3200" b="1" dirty="0">
              <a:latin typeface="Times New Roman" panose="02020603050405020304" pitchFamily="18" charset="0"/>
              <a:cs typeface="Times New Roman" panose="02020603050405020304" pitchFamily="18" charset="0"/>
            </a:endParaRPr>
          </a:p>
          <a:p>
            <a:pPr marL="0" indent="0" algn="ctr">
              <a:buNone/>
            </a:pPr>
            <a:endParaRPr lang="ru-RU" sz="3200" b="1" dirty="0">
              <a:latin typeface="Times New Roman" panose="02020603050405020304" pitchFamily="18" charset="0"/>
              <a:cs typeface="Times New Roman" panose="02020603050405020304" pitchFamily="18" charset="0"/>
            </a:endParaRPr>
          </a:p>
          <a:p>
            <a:pPr marL="0" indent="0" algn="r">
              <a:buNone/>
            </a:pPr>
            <a:endParaRPr lang="ru-RU" sz="1800" dirty="0" smtClean="0">
              <a:latin typeface="Times New Roman" panose="02020603050405020304" pitchFamily="18" charset="0"/>
              <a:cs typeface="Times New Roman" panose="02020603050405020304" pitchFamily="18" charset="0"/>
            </a:endParaRPr>
          </a:p>
          <a:p>
            <a:pPr marL="0" indent="0" algn="r">
              <a:buNone/>
            </a:pPr>
            <a:r>
              <a:rPr lang="ru-RU" sz="1800" dirty="0" smtClean="0">
                <a:latin typeface="Times New Roman" panose="02020603050405020304" pitchFamily="18" charset="0"/>
                <a:cs typeface="Times New Roman" panose="02020603050405020304" pitchFamily="18" charset="0"/>
              </a:rPr>
              <a:t>Выполнил</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Кл. ординатор</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1 года обучения</a:t>
            </a:r>
            <a:endParaRPr lang="ru-RU" sz="1800" dirty="0">
              <a:latin typeface="Times New Roman" panose="02020603050405020304" pitchFamily="18" charset="0"/>
              <a:cs typeface="Times New Roman" panose="02020603050405020304" pitchFamily="18" charset="0"/>
            </a:endParaRPr>
          </a:p>
          <a:p>
            <a:pPr marL="0" indent="0" algn="r">
              <a:buNone/>
            </a:pPr>
            <a:r>
              <a:rPr lang="ru-RU" sz="1800" dirty="0" err="1">
                <a:latin typeface="Times New Roman" panose="02020603050405020304" pitchFamily="18" charset="0"/>
                <a:cs typeface="Times New Roman" panose="02020603050405020304" pitchFamily="18" charset="0"/>
              </a:rPr>
              <a:t>Жулин</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Даниил Николаевич</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280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4525963"/>
          </a:xfrm>
        </p:spPr>
        <p:txBody>
          <a:bodyPr/>
          <a:lstStyle/>
          <a:p>
            <a:pPr marL="0" indent="0">
              <a:buNone/>
            </a:pPr>
            <a:r>
              <a:rPr lang="ru-RU" dirty="0">
                <a:latin typeface="Times New Roman" pitchFamily="18" charset="0"/>
                <a:cs typeface="Times New Roman" pitchFamily="18" charset="0"/>
              </a:rPr>
              <a:t>Внешняя, имеющая минимальные обратимые повреждения - зона гиперемии. Клетки имеют обратимые изменения, а микроциркуляция характеризуется увеличенным кровотоком.</a:t>
            </a:r>
          </a:p>
        </p:txBody>
      </p:sp>
      <p:grpSp>
        <p:nvGrpSpPr>
          <p:cNvPr id="4" name="Группа 3"/>
          <p:cNvGrpSpPr/>
          <p:nvPr/>
        </p:nvGrpSpPr>
        <p:grpSpPr>
          <a:xfrm>
            <a:off x="5004048" y="3169202"/>
            <a:ext cx="2808312" cy="2808312"/>
            <a:chOff x="1246911" y="2996952"/>
            <a:chExt cx="2808312" cy="2808312"/>
          </a:xfrm>
        </p:grpSpPr>
        <p:sp>
          <p:nvSpPr>
            <p:cNvPr id="5" name="Овал 4"/>
            <p:cNvSpPr/>
            <p:nvPr/>
          </p:nvSpPr>
          <p:spPr>
            <a:xfrm>
              <a:off x="1246911" y="2996952"/>
              <a:ext cx="2808312" cy="280831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92D050"/>
                </a:solidFill>
              </a:endParaRPr>
            </a:p>
          </p:txBody>
        </p:sp>
        <p:sp>
          <p:nvSpPr>
            <p:cNvPr id="6" name="Овал 5"/>
            <p:cNvSpPr/>
            <p:nvPr/>
          </p:nvSpPr>
          <p:spPr>
            <a:xfrm>
              <a:off x="1636593" y="3386635"/>
              <a:ext cx="2028945" cy="202894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7" name="Овал 6"/>
            <p:cNvSpPr/>
            <p:nvPr/>
          </p:nvSpPr>
          <p:spPr>
            <a:xfrm>
              <a:off x="2002995" y="3753035"/>
              <a:ext cx="1296144" cy="12961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 name="Стрелка вправо 7"/>
          <p:cNvSpPr/>
          <p:nvPr/>
        </p:nvSpPr>
        <p:spPr>
          <a:xfrm>
            <a:off x="2987824" y="4437112"/>
            <a:ext cx="2232248"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9762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4525963"/>
          </a:xfrm>
        </p:spPr>
        <p:txBody>
          <a:bodyPr>
            <a:normAutofit fontScale="92500" lnSpcReduction="20000"/>
          </a:bodyPr>
          <a:lstStyle/>
          <a:p>
            <a:pPr marL="0" indent="0">
              <a:buNone/>
            </a:pPr>
            <a:r>
              <a:rPr lang="ru-RU" dirty="0">
                <a:latin typeface="Times New Roman" pitchFamily="18" charset="0"/>
                <a:cs typeface="Times New Roman" pitchFamily="18" charset="0"/>
              </a:rPr>
              <a:t>Ожоговая рана является пусковым механизмом для развития всего каскада патологических изменений в организме обожженного. Тяжесть общего состояния больных главным образом зависит от площади и глубины ожогового поражения, которые в конечном итоге определяют прогноз заболевания. При обширных термических ожогах развивается клинически выраженная общая реакция организма (ожоговая болезнь), нарушаются функции различных органов и систем.</a:t>
            </a:r>
          </a:p>
        </p:txBody>
      </p:sp>
      <p:pic>
        <p:nvPicPr>
          <p:cNvPr id="3074" name="Picture 2" descr="Домино — стоковые фотографии и другие картинки Домино - Домино, Эффект  домино, Падать - iSt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4725144"/>
            <a:ext cx="1937520" cy="193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93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Эпидемиология</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55000" lnSpcReduction="20000"/>
          </a:bodyPr>
          <a:lstStyle/>
          <a:p>
            <a:r>
              <a:rPr lang="ru-RU" dirty="0">
                <a:latin typeface="Times New Roman" pitchFamily="18" charset="0"/>
                <a:cs typeface="Times New Roman" pitchFamily="18" charset="0"/>
              </a:rPr>
              <a:t>Во всем мире, ожоги находятся на 4 месте среди наиболее распространенных видов травмы, следующие за дорожно-транспортными происшествиями, падениями и насилием. По данным ВОЗ ежегодно обращается за медицинской помощью с ожогами примерно 6 миллионов человек. При этом частота ожогов в настоящее время достигает 1:1000 населения в год. Смертность, ассоциированная с ожоговой травмой, на 1000 населения в США составляет от 3,9 до 4,5, в Европе этот показатель колеблется от 2,8 до 35,4, на северо-востоке Азии – 184, соответственно, и составляет около 195000 смертей в год.</a:t>
            </a:r>
          </a:p>
          <a:p>
            <a:r>
              <a:rPr lang="ru-RU" dirty="0">
                <a:latin typeface="Times New Roman" pitchFamily="18" charset="0"/>
                <a:cs typeface="Times New Roman" pitchFamily="18" charset="0"/>
              </a:rPr>
              <a:t>В России по официальным данным 2010 года ожоги занимают шестое место (2,4%) в общей структуре травматизма, составляя 2,1 случая на 1000 взрослого </a:t>
            </a:r>
            <a:r>
              <a:rPr lang="ru-RU" dirty="0" smtClean="0">
                <a:latin typeface="Times New Roman" pitchFamily="18" charset="0"/>
                <a:cs typeface="Times New Roman" pitchFamily="18" charset="0"/>
              </a:rPr>
              <a:t>населения.</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 данным Общероссийской общественной организации «Объединение </a:t>
            </a:r>
            <a:r>
              <a:rPr lang="ru-RU" dirty="0" err="1">
                <a:latin typeface="Times New Roman" pitchFamily="18" charset="0"/>
                <a:cs typeface="Times New Roman" pitchFamily="18" charset="0"/>
              </a:rPr>
              <a:t>комбустиологов</a:t>
            </a:r>
            <a:r>
              <a:rPr lang="ru-RU" dirty="0">
                <a:latin typeface="Times New Roman" pitchFamily="18" charset="0"/>
                <a:cs typeface="Times New Roman" pitchFamily="18" charset="0"/>
              </a:rPr>
              <a:t> «Мир без ожогов», ежегодно в Российской Федерации за медицинской помощью обращается 420-450 тысяч пострадавших от </a:t>
            </a:r>
            <a:r>
              <a:rPr lang="ru-RU" dirty="0" smtClean="0">
                <a:latin typeface="Times New Roman" pitchFamily="18" charset="0"/>
                <a:cs typeface="Times New Roman" pitchFamily="18" charset="0"/>
              </a:rPr>
              <a:t>ожогов.</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При этом преобладают больные с поверхностными ожогами, которые в 80% случаев имеют незначительные по площади поражения и нуждаются в основном в консервативном лечении, причем в 70% случаев – в амбулаторных условиях.</a:t>
            </a:r>
          </a:p>
          <a:p>
            <a:endParaRPr lang="ru-RU" dirty="0">
              <a:latin typeface="Times New Roman" pitchFamily="18" charset="0"/>
              <a:cs typeface="Times New Roman" pitchFamily="18" charset="0"/>
            </a:endParaRPr>
          </a:p>
        </p:txBody>
      </p:sp>
      <p:pic>
        <p:nvPicPr>
          <p:cNvPr id="4098" name="Picture 2" descr="Статистика — Википед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88639"/>
            <a:ext cx="1872208" cy="1290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13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Классификация 1 </a:t>
            </a:r>
            <a:endParaRPr lang="ru-RU" dirty="0">
              <a:latin typeface="Times New Roman" pitchFamily="18" charset="0"/>
              <a:cs typeface="Times New Roman" pitchFamily="18" charset="0"/>
            </a:endParaRPr>
          </a:p>
        </p:txBody>
      </p:sp>
      <p:pic>
        <p:nvPicPr>
          <p:cNvPr id="5124" name="Picture 4" descr="Классификация ожог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32856"/>
            <a:ext cx="7277100" cy="321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839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Классификация 2</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67544" y="1556792"/>
            <a:ext cx="8229600" cy="4525963"/>
          </a:xfrm>
        </p:spPr>
        <p:txBody>
          <a:bodyPr>
            <a:normAutofit fontScale="92500"/>
          </a:bodyPr>
          <a:lstStyle/>
          <a:p>
            <a:pPr marL="0" indent="0">
              <a:buNone/>
            </a:pPr>
            <a:r>
              <a:rPr lang="ru-RU" b="1" dirty="0">
                <a:latin typeface="Times New Roman" pitchFamily="18" charset="0"/>
                <a:cs typeface="Times New Roman" pitchFamily="18" charset="0"/>
              </a:rPr>
              <a:t>I степень </a:t>
            </a:r>
            <a:r>
              <a:rPr lang="ru-RU" dirty="0">
                <a:latin typeface="Times New Roman" pitchFamily="18" charset="0"/>
                <a:cs typeface="Times New Roman" pitchFamily="18" charset="0"/>
              </a:rPr>
              <a:t>– ожоги в пределах эпидермиса (</a:t>
            </a:r>
            <a:r>
              <a:rPr lang="ru-RU" dirty="0" err="1">
                <a:latin typeface="Times New Roman" pitchFamily="18" charset="0"/>
                <a:cs typeface="Times New Roman" pitchFamily="18" charset="0"/>
              </a:rPr>
              <a:t>эпидермальные</a:t>
            </a:r>
            <a:r>
              <a:rPr lang="ru-RU" dirty="0">
                <a:latin typeface="Times New Roman" pitchFamily="18" charset="0"/>
                <a:cs typeface="Times New Roman" pitchFamily="18" charset="0"/>
              </a:rPr>
              <a:t>, поверхностные);</a:t>
            </a:r>
          </a:p>
          <a:p>
            <a:pPr marL="0" indent="0">
              <a:buNone/>
            </a:pPr>
            <a:r>
              <a:rPr lang="ru-RU" b="1" dirty="0">
                <a:latin typeface="Times New Roman" pitchFamily="18" charset="0"/>
                <a:cs typeface="Times New Roman" pitchFamily="18" charset="0"/>
              </a:rPr>
              <a:t>II степень </a:t>
            </a:r>
            <a:r>
              <a:rPr lang="ru-RU" dirty="0">
                <a:latin typeface="Times New Roman" pitchFamily="18" charset="0"/>
                <a:cs typeface="Times New Roman" pitchFamily="18" charset="0"/>
              </a:rPr>
              <a:t>– ожоги распространяются </a:t>
            </a:r>
            <a:r>
              <a:rPr lang="ru-RU" dirty="0" smtClean="0">
                <a:latin typeface="Times New Roman" pitchFamily="18" charset="0"/>
                <a:cs typeface="Times New Roman" pitchFamily="18" charset="0"/>
              </a:rPr>
              <a:t>до сосочкового </a:t>
            </a:r>
            <a:r>
              <a:rPr lang="ru-RU" dirty="0">
                <a:latin typeface="Times New Roman" pitchFamily="18" charset="0"/>
                <a:cs typeface="Times New Roman" pitchFamily="18" charset="0"/>
              </a:rPr>
              <a:t>слоя дермы с сохранением дериватов кожи (</a:t>
            </a:r>
            <a:r>
              <a:rPr lang="ru-RU" dirty="0" err="1">
                <a:latin typeface="Times New Roman" pitchFamily="18" charset="0"/>
                <a:cs typeface="Times New Roman" pitchFamily="18" charset="0"/>
              </a:rPr>
              <a:t>дермальные</a:t>
            </a:r>
            <a:r>
              <a:rPr lang="ru-RU" dirty="0">
                <a:latin typeface="Times New Roman" pitchFamily="18" charset="0"/>
                <a:cs typeface="Times New Roman" pitchFamily="18" charset="0"/>
              </a:rPr>
              <a:t>, «пограничные»);</a:t>
            </a:r>
          </a:p>
          <a:p>
            <a:pPr marL="0" indent="0">
              <a:buNone/>
            </a:pPr>
            <a:r>
              <a:rPr lang="ru-RU" b="1" dirty="0">
                <a:latin typeface="Times New Roman" pitchFamily="18" charset="0"/>
                <a:cs typeface="Times New Roman" pitchFamily="18" charset="0"/>
              </a:rPr>
              <a:t>III степень </a:t>
            </a:r>
            <a:r>
              <a:rPr lang="ru-RU" dirty="0">
                <a:latin typeface="Times New Roman" pitchFamily="18" charset="0"/>
                <a:cs typeface="Times New Roman" pitchFamily="18" charset="0"/>
              </a:rPr>
              <a:t>– поражение всех слоев кожи вплоть до собственной фасции, в ряде случаев, с повреждением </a:t>
            </a:r>
            <a:r>
              <a:rPr lang="ru-RU" dirty="0" err="1">
                <a:latin typeface="Times New Roman" pitchFamily="18" charset="0"/>
                <a:cs typeface="Times New Roman" pitchFamily="18" charset="0"/>
              </a:rPr>
              <a:t>субфасциальных</a:t>
            </a:r>
            <a:r>
              <a:rPr lang="ru-RU" dirty="0">
                <a:latin typeface="Times New Roman" pitchFamily="18" charset="0"/>
                <a:cs typeface="Times New Roman" pitchFamily="18" charset="0"/>
              </a:rPr>
              <a:t> структур (глубокие).</a:t>
            </a:r>
          </a:p>
        </p:txBody>
      </p:sp>
    </p:spTree>
    <p:extLst>
      <p:ext uri="{BB962C8B-B14F-4D97-AF65-F5344CB8AC3E}">
        <p14:creationId xmlns:p14="http://schemas.microsoft.com/office/powerpoint/2010/main" val="2992534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4525963"/>
          </a:xfrm>
        </p:spPr>
        <p:txBody>
          <a:bodyPr>
            <a:normAutofit fontScale="70000" lnSpcReduction="20000"/>
          </a:bodyPr>
          <a:lstStyle/>
          <a:p>
            <a:pPr marL="0" indent="0">
              <a:buNone/>
            </a:pPr>
            <a:r>
              <a:rPr lang="ru-RU" dirty="0">
                <a:latin typeface="Times New Roman" pitchFamily="18" charset="0"/>
                <a:cs typeface="Times New Roman" pitchFamily="18" charset="0"/>
              </a:rPr>
              <a:t>При ожогах </a:t>
            </a:r>
            <a:r>
              <a:rPr lang="ru-RU" b="1" dirty="0">
                <a:latin typeface="Times New Roman" pitchFamily="18" charset="0"/>
                <a:cs typeface="Times New Roman" pitchFamily="18" charset="0"/>
              </a:rPr>
              <a:t>I степени </a:t>
            </a:r>
            <a:r>
              <a:rPr lang="ru-RU" dirty="0">
                <a:latin typeface="Times New Roman" pitchFamily="18" charset="0"/>
                <a:cs typeface="Times New Roman" pitchFamily="18" charset="0"/>
              </a:rPr>
              <a:t>поражается только эпидермис, имеется экссудативное воспаление. Гиперемия кожи обычно отмечается при солнечных ожогах и других поражениях ультрафиолетовым излечением. Полное восстановление структуры кожи в этих случаях происходит спустя 2-3 дня после ожога. Может наблюдаться местное шелушение. Для других термических и химических ожогов характерны, кроме гиперемии, отек кожи с образованием пузырей с жидкостью, близкой по своему составу к плазме. </a:t>
            </a:r>
            <a:r>
              <a:rPr lang="ru-RU" dirty="0" err="1">
                <a:latin typeface="Times New Roman" pitchFamily="18" charset="0"/>
                <a:cs typeface="Times New Roman" pitchFamily="18" charset="0"/>
              </a:rPr>
              <a:t>Эпителизация</a:t>
            </a:r>
            <a:r>
              <a:rPr lang="ru-RU" dirty="0">
                <a:latin typeface="Times New Roman" pitchFamily="18" charset="0"/>
                <a:cs typeface="Times New Roman" pitchFamily="18" charset="0"/>
              </a:rPr>
              <a:t> при таких поражениях происходит за счет части сохранившихся нижних слоев эпидермиса и придатков кожи до 10 дней после травмы. В некоторых случаях возможно нарушение пигментации, проходящее со временем.</a:t>
            </a:r>
          </a:p>
        </p:txBody>
      </p:sp>
      <p:pic>
        <p:nvPicPr>
          <p:cNvPr id="6146" name="Picture 2" descr="Ожоги. Особенности и степени тяжести. Первая помощ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113076"/>
            <a:ext cx="2923400" cy="2052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653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5"/>
            <a:ext cx="8229600" cy="4104456"/>
          </a:xfrm>
        </p:spPr>
        <p:txBody>
          <a:bodyPr>
            <a:normAutofit fontScale="77500" lnSpcReduction="20000"/>
          </a:bodyPr>
          <a:lstStyle/>
          <a:p>
            <a:pPr marL="0" indent="0">
              <a:buNone/>
            </a:pPr>
            <a:r>
              <a:rPr lang="ru-RU" dirty="0">
                <a:latin typeface="Times New Roman" pitchFamily="18" charset="0"/>
                <a:cs typeface="Times New Roman" pitchFamily="18" charset="0"/>
              </a:rPr>
              <a:t>При ожогах </a:t>
            </a:r>
            <a:r>
              <a:rPr lang="ru-RU" b="1" dirty="0">
                <a:latin typeface="Times New Roman" pitchFamily="18" charset="0"/>
                <a:cs typeface="Times New Roman" pitchFamily="18" charset="0"/>
              </a:rPr>
              <a:t>II степени </a:t>
            </a:r>
            <a:r>
              <a:rPr lang="ru-RU" dirty="0">
                <a:latin typeface="Times New Roman" pitchFamily="18" charset="0"/>
                <a:cs typeface="Times New Roman" pitchFamily="18" charset="0"/>
              </a:rPr>
              <a:t>в зону повреждения мозаично включается сетчатый слой дермы, но сохраняются неповрежденными многие волосяные фолликулы, сальные и потовые железы - дериваты кожи, за счет которых происходит </a:t>
            </a:r>
            <a:r>
              <a:rPr lang="ru-RU" dirty="0" err="1">
                <a:latin typeface="Times New Roman" pitchFamily="18" charset="0"/>
                <a:cs typeface="Times New Roman" pitchFamily="18" charset="0"/>
              </a:rPr>
              <a:t>эпителизация</a:t>
            </a:r>
            <a:r>
              <a:rPr lang="ru-RU" dirty="0">
                <a:latin typeface="Times New Roman" pitchFamily="18" charset="0"/>
                <a:cs typeface="Times New Roman" pitchFamily="18" charset="0"/>
              </a:rPr>
              <a:t> ожоговых ран. Отек распространяется на всю дерму и на подкожно-жировую клетчатку, что усугубляет нарушения микроциркуляции. </a:t>
            </a:r>
            <a:r>
              <a:rPr lang="ru-RU" dirty="0" err="1">
                <a:latin typeface="Times New Roman" pitchFamily="18" charset="0"/>
                <a:cs typeface="Times New Roman" pitchFamily="18" charset="0"/>
              </a:rPr>
              <a:t>Эпителизация</a:t>
            </a:r>
            <a:r>
              <a:rPr lang="ru-RU" dirty="0">
                <a:latin typeface="Times New Roman" pitchFamily="18" charset="0"/>
                <a:cs typeface="Times New Roman" pitchFamily="18" charset="0"/>
              </a:rPr>
              <a:t> ожоговых ран II степени обычно наблюдается через 18-20 дней после травмы. Пигментация кожи часто нарушена, могут образовываться послеожоговые рубцы, особенно при сочетании ожогов II с небольшими по площади участками ожогов III степени (так называемые «мозаичные» ожоги).</a:t>
            </a:r>
          </a:p>
        </p:txBody>
      </p:sp>
      <p:pic>
        <p:nvPicPr>
          <p:cNvPr id="7170" name="Picture 2" descr="Ожог кипятком, что делать? Первая помощь при ожогах кипятко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437112"/>
            <a:ext cx="3168352" cy="2112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831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9"/>
            <a:ext cx="8229600" cy="4248472"/>
          </a:xfrm>
        </p:spPr>
        <p:txBody>
          <a:bodyPr>
            <a:normAutofit fontScale="85000" lnSpcReduction="10000"/>
          </a:bodyPr>
          <a:lstStyle/>
          <a:p>
            <a:pPr marL="0" indent="0">
              <a:buNone/>
            </a:pPr>
            <a:r>
              <a:rPr lang="ru-RU" dirty="0">
                <a:latin typeface="Times New Roman" pitchFamily="18" charset="0"/>
                <a:cs typeface="Times New Roman" pitchFamily="18" charset="0"/>
              </a:rPr>
              <a:t>При ожогах </a:t>
            </a:r>
            <a:r>
              <a:rPr lang="ru-RU" b="1" dirty="0">
                <a:latin typeface="Times New Roman" pitchFamily="18" charset="0"/>
                <a:cs typeface="Times New Roman" pitchFamily="18" charset="0"/>
              </a:rPr>
              <a:t>III степени </a:t>
            </a:r>
            <a:r>
              <a:rPr lang="ru-RU" dirty="0">
                <a:latin typeface="Times New Roman" pitchFamily="18" charset="0"/>
                <a:cs typeface="Times New Roman" pitchFamily="18" charset="0"/>
              </a:rPr>
              <a:t>поражение кожи происходит на всю глубину (подкожно-жировая клетчатка, мышцы, фасции и кости). Только небольшие по площади глубокие ожоги заживают за счет контракции раны и краевой </a:t>
            </a:r>
            <a:r>
              <a:rPr lang="ru-RU" dirty="0" err="1">
                <a:latin typeface="Times New Roman" pitchFamily="18" charset="0"/>
                <a:cs typeface="Times New Roman" pitchFamily="18" charset="0"/>
              </a:rPr>
              <a:t>эпителизации</a:t>
            </a:r>
            <a:r>
              <a:rPr lang="ru-RU" dirty="0">
                <a:latin typeface="Times New Roman" pitchFamily="18" charset="0"/>
                <a:cs typeface="Times New Roman" pitchFamily="18" charset="0"/>
              </a:rPr>
              <a:t>. Во всех остальных случаях самостоятельное заживление невозможно, и возникает необходимость в проведении различных видов кожной пластики. После заживления всегда остается нарушение пигментации кожи, образуются послеожоговые рубцы, могут развиться рубцовые деформации.</a:t>
            </a:r>
          </a:p>
        </p:txBody>
      </p:sp>
      <p:pic>
        <p:nvPicPr>
          <p:cNvPr id="8194" name="Picture 2" descr="Термический ожог: причины, симптомы и лечение в статье детского хирурга  Шутова Д. 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077072"/>
            <a:ext cx="4248472" cy="261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826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4525963"/>
          </a:xfrm>
        </p:spPr>
        <p:txBody>
          <a:bodyPr>
            <a:normAutofit fontScale="77500" lnSpcReduction="20000"/>
          </a:bodyPr>
          <a:lstStyle/>
          <a:p>
            <a:r>
              <a:rPr lang="ru-RU" dirty="0">
                <a:latin typeface="Times New Roman" pitchFamily="18" charset="0"/>
                <a:cs typeface="Times New Roman" pitchFamily="18" charset="0"/>
              </a:rPr>
              <a:t>Площадь ожогового поражения выражается в процентах к общей поверхности тела или в квадратных сантиметрах (см2). Значение имеет именно относительная (по отношению к общей поверхности кожи, принятой за 100%) величина зоны повреждения.</a:t>
            </a:r>
          </a:p>
          <a:p>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Точно </a:t>
            </a:r>
            <a:r>
              <a:rPr lang="ru-RU" dirty="0">
                <a:latin typeface="Times New Roman" pitchFamily="18" charset="0"/>
                <a:cs typeface="Times New Roman" pitchFamily="18" charset="0"/>
              </a:rPr>
              <a:t>определить площадь поражения достаточно трудно из-за индивидуальных особенностей человека - роста, массы, длины конечностей и др. Согласно проведенным расчетам общая площадь поверхности тела взрослого человека в среднем составляет 17000-20000 см2, а площадь ладони человека – 170-200 см2, т.е. 1% поверхности тела.</a:t>
            </a:r>
          </a:p>
        </p:txBody>
      </p:sp>
    </p:spTree>
    <p:extLst>
      <p:ext uri="{BB962C8B-B14F-4D97-AF65-F5344CB8AC3E}">
        <p14:creationId xmlns:p14="http://schemas.microsoft.com/office/powerpoint/2010/main" val="3921187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Ожоговая болезнь</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dirty="0">
                <a:latin typeface="Times New Roman" pitchFamily="18" charset="0"/>
                <a:cs typeface="Times New Roman" pitchFamily="18" charset="0"/>
              </a:rPr>
              <a:t>Площадь и глубина поражения определяют характер реакции организма, при этом у пострадавших при общей площади ожогов более 15-20% поверхности тела и/или глубоких ожогах более 10% поверхности тела (у детей и пожилых пациентов – при площади ожогов более 5-10% поверхности тела) развивается ожоговая болезнь - сложный комплекс взаимосвязанных патофизиологических реакций и системных клинических проявлений в ответ на ожоговое поражение кожи и подлежащих </a:t>
            </a:r>
            <a:r>
              <a:rPr lang="ru-RU" dirty="0" smtClean="0">
                <a:latin typeface="Times New Roman" pitchFamily="18" charset="0"/>
                <a:cs typeface="Times New Roman" pitchFamily="18" charset="0"/>
              </a:rPr>
              <a:t>тканей.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0215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r>
              <a:rPr lang="ru-RU" dirty="0" smtClean="0">
                <a:latin typeface="Times New Roman" pitchFamily="18" charset="0"/>
                <a:cs typeface="Times New Roman" pitchFamily="18" charset="0"/>
              </a:rPr>
              <a:t>Определение</a:t>
            </a:r>
          </a:p>
          <a:p>
            <a:r>
              <a:rPr lang="ru-RU" dirty="0" smtClean="0">
                <a:latin typeface="Times New Roman" pitchFamily="18" charset="0"/>
                <a:cs typeface="Times New Roman" pitchFamily="18" charset="0"/>
              </a:rPr>
              <a:t>Этиология</a:t>
            </a:r>
          </a:p>
          <a:p>
            <a:r>
              <a:rPr lang="ru-RU" dirty="0" smtClean="0">
                <a:latin typeface="Times New Roman" pitchFamily="18" charset="0"/>
                <a:cs typeface="Times New Roman" pitchFamily="18" charset="0"/>
              </a:rPr>
              <a:t>Патогенез</a:t>
            </a:r>
          </a:p>
          <a:p>
            <a:r>
              <a:rPr lang="ru-RU" dirty="0" smtClean="0">
                <a:latin typeface="Times New Roman" pitchFamily="18" charset="0"/>
                <a:cs typeface="Times New Roman" pitchFamily="18" charset="0"/>
              </a:rPr>
              <a:t>Эпидемиология</a:t>
            </a:r>
          </a:p>
          <a:p>
            <a:r>
              <a:rPr lang="ru-RU" dirty="0" smtClean="0">
                <a:latin typeface="Times New Roman" pitchFamily="18" charset="0"/>
                <a:cs typeface="Times New Roman" pitchFamily="18" charset="0"/>
              </a:rPr>
              <a:t>Классификация</a:t>
            </a:r>
          </a:p>
          <a:p>
            <a:r>
              <a:rPr lang="ru-RU" dirty="0" smtClean="0">
                <a:latin typeface="Times New Roman" pitchFamily="18" charset="0"/>
                <a:cs typeface="Times New Roman" pitchFamily="18" charset="0"/>
              </a:rPr>
              <a:t>Ожоговая болезнь</a:t>
            </a:r>
          </a:p>
          <a:p>
            <a:r>
              <a:rPr lang="ru-RU" dirty="0" smtClean="0">
                <a:latin typeface="Times New Roman" pitchFamily="18" charset="0"/>
                <a:cs typeface="Times New Roman" pitchFamily="18" charset="0"/>
              </a:rPr>
              <a:t>Диагностика</a:t>
            </a:r>
          </a:p>
          <a:p>
            <a:r>
              <a:rPr lang="ru-RU" dirty="0" smtClean="0">
                <a:latin typeface="Times New Roman" pitchFamily="18" charset="0"/>
                <a:cs typeface="Times New Roman" pitchFamily="18" charset="0"/>
              </a:rPr>
              <a:t>Лечение</a:t>
            </a:r>
          </a:p>
          <a:p>
            <a:r>
              <a:rPr lang="ru-RU" dirty="0" smtClean="0">
                <a:latin typeface="Times New Roman" pitchFamily="18" charset="0"/>
                <a:cs typeface="Times New Roman" pitchFamily="18" charset="0"/>
              </a:rPr>
              <a:t>Прогноз</a:t>
            </a:r>
          </a:p>
          <a:p>
            <a:r>
              <a:rPr lang="ru-RU" dirty="0" smtClean="0">
                <a:latin typeface="Times New Roman" pitchFamily="18" charset="0"/>
                <a:cs typeface="Times New Roman" pitchFamily="18" charset="0"/>
              </a:rPr>
              <a:t>Источники</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75463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Периоды ожоговой болезни</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0" indent="0">
              <a:buNone/>
            </a:pPr>
            <a:r>
              <a:rPr lang="ru-RU" b="1" dirty="0">
                <a:latin typeface="Times New Roman" pitchFamily="18" charset="0"/>
                <a:cs typeface="Times New Roman" pitchFamily="18" charset="0"/>
              </a:rPr>
              <a:t>Ожоговый шок </a:t>
            </a:r>
            <a:r>
              <a:rPr lang="ru-RU" dirty="0">
                <a:latin typeface="Times New Roman" pitchFamily="18" charset="0"/>
                <a:cs typeface="Times New Roman" pitchFamily="18" charset="0"/>
              </a:rPr>
              <a:t>– первый период ожоговой болезни, который развивается сразу после травмы при обширных ожогах кожи и глубжележащих тканей </a:t>
            </a:r>
            <a:r>
              <a:rPr lang="ru-RU" dirty="0" smtClean="0">
                <a:latin typeface="Times New Roman" pitchFamily="18" charset="0"/>
                <a:cs typeface="Times New Roman" pitchFamily="18" charset="0"/>
              </a:rPr>
              <a:t>вследствие </a:t>
            </a:r>
            <a:r>
              <a:rPr lang="ru-RU" dirty="0">
                <a:latin typeface="Times New Roman" pitchFamily="18" charset="0"/>
                <a:cs typeface="Times New Roman" pitchFamily="18" charset="0"/>
              </a:rPr>
              <a:t>нарушения кровообращения на фоне гиповолемии, проявляется, </a:t>
            </a:r>
            <a:r>
              <a:rPr lang="ru-RU" dirty="0" err="1">
                <a:latin typeface="Times New Roman" pitchFamily="18" charset="0"/>
                <a:cs typeface="Times New Roman" pitchFamily="18" charset="0"/>
              </a:rPr>
              <a:t>гиперлактатемией</a:t>
            </a:r>
            <a:r>
              <a:rPr lang="ru-RU" dirty="0">
                <a:latin typeface="Times New Roman" pitchFamily="18" charset="0"/>
                <a:cs typeface="Times New Roman" pitchFamily="18" charset="0"/>
              </a:rPr>
              <a:t>, метаболическим ацидозом и нарушением органных функций (почек, желудочно-кишечного тракта и ЦНС). Обычно продолжается до 3 суток, в тяжелых случаях – до 5 суток.</a:t>
            </a:r>
          </a:p>
        </p:txBody>
      </p:sp>
    </p:spTree>
    <p:extLst>
      <p:ext uri="{BB962C8B-B14F-4D97-AF65-F5344CB8AC3E}">
        <p14:creationId xmlns:p14="http://schemas.microsoft.com/office/powerpoint/2010/main" val="3830042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734640617"/>
              </p:ext>
            </p:extLst>
          </p:nvPr>
        </p:nvGraphicFramePr>
        <p:xfrm>
          <a:off x="1475656" y="332657"/>
          <a:ext cx="6096000" cy="6240904"/>
        </p:xfrm>
        <a:graphic>
          <a:graphicData uri="http://schemas.openxmlformats.org/drawingml/2006/table">
            <a:tbl>
              <a:tblPr firstRow="1" bandRow="1">
                <a:tableStyleId>{5940675A-B579-460E-94D1-54222C63F5DA}</a:tableStyleId>
              </a:tblPr>
              <a:tblGrid>
                <a:gridCol w="1524000"/>
                <a:gridCol w="1524000"/>
                <a:gridCol w="1524000"/>
                <a:gridCol w="1524000"/>
              </a:tblGrid>
              <a:tr h="586864">
                <a:tc rowSpan="2">
                  <a:txBody>
                    <a:bodyPr/>
                    <a:lstStyle/>
                    <a:p>
                      <a:pPr algn="ctr"/>
                      <a:r>
                        <a:rPr lang="ru-RU" b="1" dirty="0" smtClean="0">
                          <a:latin typeface="Times New Roman" pitchFamily="18" charset="0"/>
                          <a:cs typeface="Times New Roman" pitchFamily="18" charset="0"/>
                        </a:rPr>
                        <a:t>Признаки</a:t>
                      </a:r>
                      <a:endParaRPr lang="ru-RU" b="1" dirty="0">
                        <a:latin typeface="Times New Roman" pitchFamily="18" charset="0"/>
                        <a:cs typeface="Times New Roman" pitchFamily="18" charset="0"/>
                      </a:endParaRPr>
                    </a:p>
                  </a:txBody>
                  <a:tcPr/>
                </a:tc>
                <a:tc gridSpan="3">
                  <a:txBody>
                    <a:bodyPr/>
                    <a:lstStyle/>
                    <a:p>
                      <a:pPr algn="ctr"/>
                      <a:r>
                        <a:rPr lang="ru-RU" b="1" dirty="0" smtClean="0">
                          <a:latin typeface="Times New Roman" pitchFamily="18" charset="0"/>
                          <a:cs typeface="Times New Roman" pitchFamily="18" charset="0"/>
                        </a:rPr>
                        <a:t>Степень тяжесть ожогового шока</a:t>
                      </a:r>
                      <a:endParaRPr lang="ru-RU" b="1"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r h="370840">
                <a:tc vMerge="1">
                  <a:txBody>
                    <a:bodyPr/>
                    <a:lstStyle/>
                    <a:p>
                      <a:pPr algn="ctr"/>
                      <a:endParaRPr lang="ru-RU" b="1" dirty="0">
                        <a:latin typeface="Times New Roman" pitchFamily="18" charset="0"/>
                        <a:cs typeface="Times New Roman" pitchFamily="18" charset="0"/>
                      </a:endParaRPr>
                    </a:p>
                  </a:txBody>
                  <a:tcPr/>
                </a:tc>
                <a:tc>
                  <a:txBody>
                    <a:bodyPr/>
                    <a:lstStyle/>
                    <a:p>
                      <a:pPr algn="ctr" fontAlgn="t"/>
                      <a:r>
                        <a:rPr lang="ru-RU" b="1" i="0" dirty="0">
                          <a:solidFill>
                            <a:srgbClr val="333333"/>
                          </a:solidFill>
                          <a:effectLst/>
                          <a:latin typeface="Times New Roman" pitchFamily="18" charset="0"/>
                          <a:cs typeface="Times New Roman" pitchFamily="18" charset="0"/>
                        </a:rPr>
                        <a:t>Легкий </a:t>
                      </a:r>
                      <a:endParaRPr lang="ru-RU" b="1" i="0" dirty="0">
                        <a:effectLst/>
                        <a:latin typeface="Times New Roman" pitchFamily="18" charset="0"/>
                        <a:cs typeface="Times New Roman" pitchFamily="18" charset="0"/>
                      </a:endParaRPr>
                    </a:p>
                  </a:txBody>
                  <a:tcPr marL="95250" marR="95250" marT="95250" marB="95250"/>
                </a:tc>
                <a:tc>
                  <a:txBody>
                    <a:bodyPr/>
                    <a:lstStyle/>
                    <a:p>
                      <a:pPr algn="ctr" fontAlgn="t"/>
                      <a:r>
                        <a:rPr lang="ru-RU" b="1" i="0">
                          <a:solidFill>
                            <a:srgbClr val="333333"/>
                          </a:solidFill>
                          <a:effectLst/>
                          <a:latin typeface="Times New Roman" pitchFamily="18" charset="0"/>
                          <a:cs typeface="Times New Roman" pitchFamily="18" charset="0"/>
                        </a:rPr>
                        <a:t>Тяжелый </a:t>
                      </a:r>
                      <a:endParaRPr lang="ru-RU" i="0">
                        <a:effectLst/>
                        <a:latin typeface="Times New Roman" pitchFamily="18" charset="0"/>
                        <a:cs typeface="Times New Roman" pitchFamily="18" charset="0"/>
                      </a:endParaRPr>
                    </a:p>
                  </a:txBody>
                  <a:tcPr marL="95250" marR="95250" marT="95250" marB="95250"/>
                </a:tc>
                <a:tc>
                  <a:txBody>
                    <a:bodyPr/>
                    <a:lstStyle/>
                    <a:p>
                      <a:pPr algn="ctr" fontAlgn="t"/>
                      <a:r>
                        <a:rPr lang="ru-RU" b="1" i="0" dirty="0">
                          <a:solidFill>
                            <a:srgbClr val="333333"/>
                          </a:solidFill>
                          <a:effectLst/>
                          <a:latin typeface="Times New Roman" pitchFamily="18" charset="0"/>
                          <a:cs typeface="Times New Roman" pitchFamily="18" charset="0"/>
                        </a:rPr>
                        <a:t>Крайне тяжелый</a:t>
                      </a:r>
                      <a:endParaRPr lang="ru-RU" i="0" dirty="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dirty="0">
                          <a:solidFill>
                            <a:srgbClr val="333333"/>
                          </a:solidFill>
                          <a:effectLst/>
                          <a:latin typeface="Times New Roman" pitchFamily="18" charset="0"/>
                          <a:cs typeface="Times New Roman" pitchFamily="18" charset="0"/>
                        </a:rPr>
                        <a:t>Общая площадь ожогов</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15-20% п.т.</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21-40% п.т.</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Более 40% п.т.</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dirty="0">
                          <a:solidFill>
                            <a:srgbClr val="333333"/>
                          </a:solidFill>
                          <a:effectLst/>
                          <a:latin typeface="Times New Roman" pitchFamily="18" charset="0"/>
                          <a:cs typeface="Times New Roman" pitchFamily="18" charset="0"/>
                        </a:rPr>
                        <a:t>Сознание</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ясное</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заторможен.</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спутанное</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Кожные покровы</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бледные,  возможно озноб</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цианоз, озноб</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бледные, холодные,</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Температура тела</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субфебрильная, нормальная</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нормальная</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36-35 </a:t>
                      </a:r>
                      <a:r>
                        <a:rPr lang="ru-RU" sz="1100" i="0" baseline="30000">
                          <a:solidFill>
                            <a:srgbClr val="333333"/>
                          </a:solidFill>
                          <a:effectLst/>
                          <a:latin typeface="Times New Roman" pitchFamily="18" charset="0"/>
                          <a:cs typeface="Times New Roman" pitchFamily="18" charset="0"/>
                        </a:rPr>
                        <a:t>0</a:t>
                      </a:r>
                      <a:r>
                        <a:rPr lang="ru-RU" sz="1100" i="0">
                          <a:solidFill>
                            <a:srgbClr val="333333"/>
                          </a:solidFill>
                          <a:effectLst/>
                          <a:latin typeface="Times New Roman" pitchFamily="18" charset="0"/>
                          <a:cs typeface="Times New Roman" pitchFamily="18" charset="0"/>
                        </a:rPr>
                        <a:t>С</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Пульс</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до 100 уд./мин</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100-120 уд./мин</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&gt; 120 уд./мин</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АД систолическое</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не изменено</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+20 мм рт.ст.</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-20 мм рт. ст.</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ЦВД</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около 0</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отрицательное</a:t>
                      </a:r>
                      <a:endParaRPr lang="ru-RU" sz="1100" i="0" dirty="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отрицательное</a:t>
                      </a:r>
                      <a:endParaRPr lang="ru-RU" sz="1100" i="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Гемоглобин</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150-170 г/л</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180-200 г/л</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200-240 г/л</a:t>
                      </a:r>
                      <a:endParaRPr lang="ru-RU" sz="1100" i="0" dirty="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Гематокрит</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до 50%</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60-80%</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60-70%</a:t>
                      </a:r>
                      <a:endParaRPr lang="ru-RU" sz="1100" i="0" dirty="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Диурез</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&gt;30 мл/ч</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30 мл/ч</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&lt; 30 мл/ч</a:t>
                      </a:r>
                      <a:endParaRPr lang="ru-RU" sz="1100" i="0" dirty="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Рвота</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нет</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редко</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часто</a:t>
                      </a:r>
                      <a:endParaRPr lang="ru-RU" sz="1100" i="0" dirty="0">
                        <a:effectLst/>
                        <a:latin typeface="Times New Roman" pitchFamily="18" charset="0"/>
                        <a:cs typeface="Times New Roman" pitchFamily="18" charset="0"/>
                      </a:endParaRPr>
                    </a:p>
                  </a:txBody>
                  <a:tcPr marL="95250" marR="95250" marT="95250" marB="95250"/>
                </a:tc>
              </a:tr>
              <a:tr h="370840">
                <a:tc>
                  <a:txBody>
                    <a:bodyPr/>
                    <a:lstStyle/>
                    <a:p>
                      <a:pPr algn="ctr" fontAlgn="t"/>
                      <a:r>
                        <a:rPr lang="ru-RU" sz="1100" i="0">
                          <a:solidFill>
                            <a:srgbClr val="333333"/>
                          </a:solidFill>
                          <a:effectLst/>
                          <a:latin typeface="Times New Roman" pitchFamily="18" charset="0"/>
                          <a:cs typeface="Times New Roman" pitchFamily="18" charset="0"/>
                        </a:rPr>
                        <a:t>Парез кишечника</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нет</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a:solidFill>
                            <a:srgbClr val="333333"/>
                          </a:solidFill>
                          <a:effectLst/>
                          <a:latin typeface="Times New Roman" pitchFamily="18" charset="0"/>
                          <a:cs typeface="Times New Roman" pitchFamily="18" charset="0"/>
                        </a:rPr>
                        <a:t>есть</a:t>
                      </a:r>
                      <a:endParaRPr lang="ru-RU" sz="1100" i="0">
                        <a:effectLst/>
                        <a:latin typeface="Times New Roman" pitchFamily="18" charset="0"/>
                        <a:cs typeface="Times New Roman" pitchFamily="18" charset="0"/>
                      </a:endParaRPr>
                    </a:p>
                  </a:txBody>
                  <a:tcPr marL="95250" marR="95250" marT="95250" marB="95250"/>
                </a:tc>
                <a:tc>
                  <a:txBody>
                    <a:bodyPr/>
                    <a:lstStyle/>
                    <a:p>
                      <a:pPr algn="ctr" fontAlgn="t"/>
                      <a:r>
                        <a:rPr lang="ru-RU" sz="1100" i="0" dirty="0">
                          <a:solidFill>
                            <a:srgbClr val="333333"/>
                          </a:solidFill>
                          <a:effectLst/>
                          <a:latin typeface="Times New Roman" pitchFamily="18" charset="0"/>
                          <a:cs typeface="Times New Roman" pitchFamily="18" charset="0"/>
                        </a:rPr>
                        <a:t>есть</a:t>
                      </a:r>
                      <a:endParaRPr lang="ru-RU" sz="1100" i="0" dirty="0">
                        <a:effectLst/>
                        <a:latin typeface="Times New Roman" pitchFamily="18" charset="0"/>
                        <a:cs typeface="Times New Roman" pitchFamily="18" charset="0"/>
                      </a:endParaRPr>
                    </a:p>
                  </a:txBody>
                  <a:tcPr marL="95250" marR="95250" marT="95250" marB="95250"/>
                </a:tc>
              </a:tr>
            </a:tbl>
          </a:graphicData>
        </a:graphic>
      </p:graphicFrame>
    </p:spTree>
    <p:extLst>
      <p:ext uri="{BB962C8B-B14F-4D97-AF65-F5344CB8AC3E}">
        <p14:creationId xmlns:p14="http://schemas.microsoft.com/office/powerpoint/2010/main" val="3873640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052736"/>
            <a:ext cx="8229600" cy="4525963"/>
          </a:xfrm>
        </p:spPr>
        <p:txBody>
          <a:bodyPr/>
          <a:lstStyle/>
          <a:p>
            <a:pPr marL="0" indent="0">
              <a:buNone/>
            </a:pPr>
            <a:r>
              <a:rPr lang="ru-RU" b="1" dirty="0">
                <a:latin typeface="Times New Roman" pitchFamily="18" charset="0"/>
                <a:cs typeface="Times New Roman" pitchFamily="18" charset="0"/>
              </a:rPr>
              <a:t>Острая ожоговая токсемия </a:t>
            </a:r>
            <a:r>
              <a:rPr lang="ru-RU" dirty="0">
                <a:latin typeface="Times New Roman" pitchFamily="18" charset="0"/>
                <a:cs typeface="Times New Roman" pitchFamily="18" charset="0"/>
              </a:rPr>
              <a:t>– второй период ожоговой болезни, характеризующийся развитием синдрома эндогенной интоксикации в ответ на поступление во внутреннюю среду организма продуктов распада пораженных тканей и других токсических веществ различного происхождения. Продолжительность - 3-10 суток.</a:t>
            </a:r>
          </a:p>
        </p:txBody>
      </p:sp>
    </p:spTree>
    <p:extLst>
      <p:ext uri="{BB962C8B-B14F-4D97-AF65-F5344CB8AC3E}">
        <p14:creationId xmlns:p14="http://schemas.microsoft.com/office/powerpoint/2010/main" val="1289842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b="1" dirty="0" err="1">
                <a:latin typeface="Times New Roman" pitchFamily="18" charset="0"/>
                <a:cs typeface="Times New Roman" pitchFamily="18" charset="0"/>
              </a:rPr>
              <a:t>Септикотоксемия</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третий период ожоговой болезни, связанный с развитием инфекции и метаболических изменений на фоне длительного существования ожоговых ран. Продолжительность </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с 5-11 суток после травмы до полного заживления ран.</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01451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6"/>
            <a:ext cx="8229600" cy="4525963"/>
          </a:xfrm>
        </p:spPr>
        <p:txBody>
          <a:bodyPr/>
          <a:lstStyle/>
          <a:p>
            <a:pPr marL="0" indent="0">
              <a:buNone/>
            </a:pPr>
            <a:r>
              <a:rPr lang="ru-RU" b="1" dirty="0">
                <a:latin typeface="Times New Roman" pitchFamily="18" charset="0"/>
                <a:cs typeface="Times New Roman" pitchFamily="18" charset="0"/>
              </a:rPr>
              <a:t>Реконвалесценция </a:t>
            </a:r>
            <a:r>
              <a:rPr lang="ru-RU" dirty="0">
                <a:latin typeface="Times New Roman" pitchFamily="18" charset="0"/>
                <a:cs typeface="Times New Roman" pitchFamily="18" charset="0"/>
              </a:rPr>
              <a:t>– заключительный период ожоговой болезни, который начинается после восстановления кожного покрова и продолжается несколько недель и месяцев до восстановления морфофункционального состояния</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различных органов и систем после перенесенной тяжелой ожоговой травмы.</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102885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Times New Roman" pitchFamily="18" charset="0"/>
                <a:cs typeface="Times New Roman" pitchFamily="18" charset="0"/>
              </a:rPr>
              <a:t>Классификация ингаляционной травмы по локализации:</a:t>
            </a:r>
          </a:p>
        </p:txBody>
      </p:sp>
      <p:sp>
        <p:nvSpPr>
          <p:cNvPr id="3" name="Объект 2"/>
          <p:cNvSpPr>
            <a:spLocks noGrp="1"/>
          </p:cNvSpPr>
          <p:nvPr>
            <p:ph idx="1"/>
          </p:nvPr>
        </p:nvSpPr>
        <p:spPr/>
        <p:txBody>
          <a:bodyPr>
            <a:normAutofit fontScale="92500"/>
          </a:bodyPr>
          <a:lstStyle/>
          <a:p>
            <a:r>
              <a:rPr lang="ru-RU" dirty="0">
                <a:latin typeface="Times New Roman" pitchFamily="18" charset="0"/>
                <a:cs typeface="Times New Roman" pitchFamily="18" charset="0"/>
              </a:rPr>
              <a:t>поражение верхних дыхательных путей:</a:t>
            </a:r>
          </a:p>
          <a:p>
            <a:pPr marL="0" indent="0">
              <a:buNone/>
            </a:pPr>
            <a:r>
              <a:rPr lang="ru-RU" dirty="0">
                <a:latin typeface="Times New Roman" pitchFamily="18" charset="0"/>
                <a:cs typeface="Times New Roman" pitchFamily="18" charset="0"/>
              </a:rPr>
              <a:t>- без поражения гортани (полость носа, глотка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с поражением гортани (полость носа, глотка, гортань до голосовых складок включительно);</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поражение верхних и нижних дыхательных путей (трахея и бронхи главные, долевые, сегментарные и </a:t>
            </a:r>
            <a:r>
              <a:rPr lang="ru-RU" dirty="0" err="1">
                <a:latin typeface="Times New Roman" pitchFamily="18" charset="0"/>
                <a:cs typeface="Times New Roman" pitchFamily="18" charset="0"/>
              </a:rPr>
              <a:t>субсегментарные</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776008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latin typeface="Times New Roman" pitchFamily="18" charset="0"/>
                <a:cs typeface="Times New Roman" pitchFamily="18" charset="0"/>
              </a:rPr>
              <a:t>Классификация ингаляционной травмы по степени тяжести поражения трахеобронхиального дерева  по эндоскопическим критериям</a:t>
            </a:r>
          </a:p>
        </p:txBody>
      </p:sp>
      <p:sp>
        <p:nvSpPr>
          <p:cNvPr id="3" name="Объект 2"/>
          <p:cNvSpPr>
            <a:spLocks noGrp="1"/>
          </p:cNvSpPr>
          <p:nvPr>
            <p:ph idx="1"/>
          </p:nvPr>
        </p:nvSpPr>
        <p:spPr/>
        <p:txBody>
          <a:bodyPr>
            <a:normAutofit fontScale="62500" lnSpcReduction="20000"/>
          </a:bodyPr>
          <a:lstStyle/>
          <a:p>
            <a:r>
              <a:rPr lang="ru-RU" b="1" dirty="0">
                <a:latin typeface="Times New Roman" pitchFamily="18" charset="0"/>
                <a:cs typeface="Times New Roman" pitchFamily="18" charset="0"/>
              </a:rPr>
              <a:t>легкая степень (I) </a:t>
            </a:r>
            <a:r>
              <a:rPr lang="ru-RU" dirty="0">
                <a:latin typeface="Times New Roman" pitchFamily="18" charset="0"/>
                <a:cs typeface="Times New Roman" pitchFamily="18" charset="0"/>
              </a:rPr>
              <a:t>– умеренная гиперемия, единичные скопления легко отмываемой копоти в трахее и бронхах, небольшое количество слизистого секрета;</a:t>
            </a:r>
          </a:p>
          <a:p>
            <a:r>
              <a:rPr lang="ru-RU" b="1" dirty="0">
                <a:latin typeface="Times New Roman" pitchFamily="18" charset="0"/>
                <a:cs typeface="Times New Roman" pitchFamily="18" charset="0"/>
              </a:rPr>
              <a:t>средняя степень (II) </a:t>
            </a:r>
            <a:r>
              <a:rPr lang="ru-RU" dirty="0">
                <a:latin typeface="Times New Roman" pitchFamily="18" charset="0"/>
                <a:cs typeface="Times New Roman" pitchFamily="18" charset="0"/>
              </a:rPr>
              <a:t>– гиперемия и отек слизистой, большое количество копоти в просвете бронхов и единичные скопления фиксированной на слизистой оболочке копоти, единичные </a:t>
            </a:r>
            <a:r>
              <a:rPr lang="ru-RU" dirty="0" err="1">
                <a:latin typeface="Times New Roman" pitchFamily="18" charset="0"/>
                <a:cs typeface="Times New Roman" pitchFamily="18" charset="0"/>
              </a:rPr>
              <a:t>петехиальные</a:t>
            </a:r>
            <a:r>
              <a:rPr lang="ru-RU" dirty="0">
                <a:latin typeface="Times New Roman" pitchFamily="18" charset="0"/>
                <a:cs typeface="Times New Roman" pitchFamily="18" charset="0"/>
              </a:rPr>
              <a:t> кровоизлияния и эрозии в трахее и главных бронхах, большое количество бронхиального секрета с примесью копоти;</a:t>
            </a:r>
          </a:p>
          <a:p>
            <a:r>
              <a:rPr lang="ru-RU" b="1" dirty="0">
                <a:latin typeface="Times New Roman" pitchFamily="18" charset="0"/>
                <a:cs typeface="Times New Roman" pitchFamily="18" charset="0"/>
              </a:rPr>
              <a:t>тяжелая степень (III) </a:t>
            </a:r>
            <a:r>
              <a:rPr lang="ru-RU" dirty="0">
                <a:latin typeface="Times New Roman" pitchFamily="18" charset="0"/>
                <a:cs typeface="Times New Roman" pitchFamily="18" charset="0"/>
              </a:rPr>
              <a:t>– выраженные гиперемия и отек слизистой, слизистая рыхлая, тотальное наслоение фиксированной на слизистой оболочке копоти до сегментарных бронхов, при попытке отмыть копоть, обнажается легко ранимая, кровоточивая с множественными эрозиями или бледно-серая «сухая» слизистая с отсутствием сосудистого рисунка, скудный густой бронхиальный секрет с большим количеством копоти либо отсутствие бронхиального секрета, слепки </a:t>
            </a:r>
            <a:r>
              <a:rPr lang="ru-RU" dirty="0" err="1">
                <a:latin typeface="Times New Roman" pitchFamily="18" charset="0"/>
                <a:cs typeface="Times New Roman" pitchFamily="18" charset="0"/>
              </a:rPr>
              <a:t>десквамированного</a:t>
            </a:r>
            <a:r>
              <a:rPr lang="ru-RU" dirty="0">
                <a:latin typeface="Times New Roman" pitchFamily="18" charset="0"/>
                <a:cs typeface="Times New Roman" pitchFamily="18" charset="0"/>
              </a:rPr>
              <a:t> эпителия, </a:t>
            </a:r>
            <a:r>
              <a:rPr lang="ru-RU" dirty="0" err="1">
                <a:latin typeface="Times New Roman" pitchFamily="18" charset="0"/>
                <a:cs typeface="Times New Roman" pitchFamily="18" charset="0"/>
              </a:rPr>
              <a:t>обтурирующие</a:t>
            </a:r>
            <a:r>
              <a:rPr lang="ru-RU" dirty="0">
                <a:latin typeface="Times New Roman" pitchFamily="18" charset="0"/>
                <a:cs typeface="Times New Roman" pitchFamily="18" charset="0"/>
              </a:rPr>
              <a:t> просвет бронхов.</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310541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Диагностика</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ru-RU" dirty="0">
                <a:latin typeface="Times New Roman" pitchFamily="18" charset="0"/>
                <a:cs typeface="Times New Roman" pitchFamily="18" charset="0"/>
              </a:rPr>
              <a:t>Для ориентировочного определения площади обширных ожогов, полностью занимающих отдельные зоны тела, у взрослых рекомендуется использовать правило «девяток»</a:t>
            </a:r>
          </a:p>
        </p:txBody>
      </p:sp>
      <p:pic>
        <p:nvPicPr>
          <p:cNvPr id="9218" name="Picture 2" descr="Правило девяток и ладони для определения площади ожогов - Популярная  медицин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0887" y="3645024"/>
            <a:ext cx="2664296" cy="3038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939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4525963"/>
          </a:xfrm>
        </p:spPr>
        <p:txBody>
          <a:bodyPr/>
          <a:lstStyle/>
          <a:p>
            <a:r>
              <a:rPr lang="ru-RU" dirty="0">
                <a:latin typeface="Times New Roman" pitchFamily="18" charset="0"/>
                <a:cs typeface="Times New Roman" pitchFamily="18" charset="0"/>
              </a:rPr>
              <a:t>При ограниченных по площади ожогах, а также ожогах, расположенных в различных частях тела и не полностью занимающих отдельные зоны тела, применяется «правило ладони». По «правилу ладони» - площадь поражения определяется количеством ладоней, которые помещаются на поверхности ожога (площадь ладони составляет примерно 1% поверхности тела) </a:t>
            </a:r>
          </a:p>
        </p:txBody>
      </p:sp>
      <p:pic>
        <p:nvPicPr>
          <p:cNvPr id="10242" name="Picture 2" descr="Правило девяток при ожогах и другие методы определения площад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869160"/>
            <a:ext cx="2304256" cy="1630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791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4525963"/>
          </a:xfrm>
        </p:spPr>
        <p:txBody>
          <a:bodyPr/>
          <a:lstStyle/>
          <a:p>
            <a:r>
              <a:rPr lang="ru-RU" dirty="0">
                <a:latin typeface="Times New Roman" pitchFamily="18" charset="0"/>
                <a:cs typeface="Times New Roman" pitchFamily="18" charset="0"/>
              </a:rPr>
              <a:t>Площадь ожогового поражения у детей рекомендуется определять по диаграмме </a:t>
            </a:r>
            <a:r>
              <a:rPr lang="ru-RU" dirty="0" err="1">
                <a:latin typeface="Times New Roman" pitchFamily="18" charset="0"/>
                <a:cs typeface="Times New Roman" pitchFamily="18" charset="0"/>
              </a:rPr>
              <a:t>Лунда-Браудера</a:t>
            </a:r>
            <a:endParaRPr lang="ru-RU" dirty="0">
              <a:latin typeface="Times New Roman" pitchFamily="18" charset="0"/>
              <a:cs typeface="Times New Roman" pitchFamily="18" charset="0"/>
            </a:endParaRPr>
          </a:p>
        </p:txBody>
      </p:sp>
      <p:pic>
        <p:nvPicPr>
          <p:cNvPr id="11266" name="Picture 2" descr="Figure: (А) Правило девяток (для взрослых) и (В) таблица Лунд-Браудера (для  детей) для определения площади ожогов. - Справочник MSD Профессиональная  верс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060848"/>
            <a:ext cx="5256584" cy="4507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76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4525963"/>
          </a:xfrm>
        </p:spPr>
        <p:txBody>
          <a:bodyPr/>
          <a:lstStyle/>
          <a:p>
            <a:pPr marL="0" indent="0">
              <a:buNone/>
            </a:pPr>
            <a:r>
              <a:rPr lang="ru-RU" b="1" dirty="0">
                <a:latin typeface="Times New Roman" pitchFamily="18" charset="0"/>
                <a:cs typeface="Times New Roman" pitchFamily="18" charset="0"/>
              </a:rPr>
              <a:t>Ожоги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combustio</a:t>
            </a:r>
            <a:r>
              <a:rPr lang="ru-RU" dirty="0">
                <a:latin typeface="Times New Roman" pitchFamily="18" charset="0"/>
                <a:cs typeface="Times New Roman" pitchFamily="18" charset="0"/>
              </a:rPr>
              <a:t>) - это травма вследствие высокотемпературного, химического, электрического или радиационного воздействия на тело, которое повреждает кожу и подлежащие ткани. Человека, получившего ожог, называют обожженным (пострадавшим от ожога).</a:t>
            </a:r>
          </a:p>
        </p:txBody>
      </p:sp>
      <p:pic>
        <p:nvPicPr>
          <p:cNvPr id="1026" name="Picture 2" descr="Ожоги. Особенности и степени тяжести. Первая помощ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975931"/>
            <a:ext cx="3590143"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963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latin typeface="Times New Roman" pitchFamily="18" charset="0"/>
                <a:cs typeface="Times New Roman" pitchFamily="18" charset="0"/>
              </a:rPr>
              <a:t>Ожоговые раны могут изменяться в течение времени. Глубину ожогового поражения (особенно при ожогах II-III степени) можно окончательно определить только через 7-10 дней после травмы.</a:t>
            </a:r>
          </a:p>
        </p:txBody>
      </p:sp>
    </p:spTree>
    <p:extLst>
      <p:ext uri="{BB962C8B-B14F-4D97-AF65-F5344CB8AC3E}">
        <p14:creationId xmlns:p14="http://schemas.microsoft.com/office/powerpoint/2010/main" val="299777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marL="0" indent="0">
              <a:buNone/>
            </a:pPr>
            <a:r>
              <a:rPr lang="ru-RU" dirty="0">
                <a:latin typeface="Times New Roman" pitchFamily="18" charset="0"/>
                <a:cs typeface="Times New Roman" pitchFamily="18" charset="0"/>
              </a:rPr>
              <a:t>Возможно </a:t>
            </a:r>
            <a:r>
              <a:rPr lang="ru-RU" b="1" dirty="0">
                <a:latin typeface="Times New Roman" pitchFamily="18" charset="0"/>
                <a:cs typeface="Times New Roman" pitchFamily="18" charset="0"/>
              </a:rPr>
              <a:t>использование дополнительных диагностических проб</a:t>
            </a:r>
            <a:r>
              <a:rPr lang="ru-RU" dirty="0">
                <a:latin typeface="Times New Roman" pitchFamily="18" charset="0"/>
                <a:cs typeface="Times New Roman" pitchFamily="18" charset="0"/>
              </a:rPr>
              <a:t> для определения глубины ожога</a:t>
            </a:r>
            <a:r>
              <a:rPr lang="ru-RU" dirty="0" smtClean="0">
                <a:latin typeface="Times New Roman" pitchFamily="18" charset="0"/>
                <a:cs typeface="Times New Roman" pitchFamily="18" charset="0"/>
              </a:rPr>
              <a:t>:</a:t>
            </a:r>
          </a:p>
          <a:p>
            <a:pPr marL="0" indent="0">
              <a:buNone/>
            </a:pPr>
            <a:endParaRPr lang="ru-RU" dirty="0">
              <a:latin typeface="Times New Roman" pitchFamily="18" charset="0"/>
              <a:cs typeface="Times New Roman" pitchFamily="18" charset="0"/>
            </a:endParaRPr>
          </a:p>
          <a:p>
            <a:r>
              <a:rPr lang="ru-RU" b="1" dirty="0">
                <a:latin typeface="Times New Roman" pitchFamily="18" charset="0"/>
                <a:cs typeface="Times New Roman" pitchFamily="18" charset="0"/>
              </a:rPr>
              <a:t>Признаки нарушения кровообращения </a:t>
            </a:r>
            <a:r>
              <a:rPr lang="ru-RU" dirty="0">
                <a:latin typeface="Times New Roman" pitchFamily="18" charset="0"/>
                <a:cs typeface="Times New Roman" pitchFamily="18" charset="0"/>
              </a:rPr>
              <a:t>определяют путём «капиллярной» пробы. Для этого на пораженный участок кожи или обнаженной дермы надавливают кончиком пинцета или пальцем и отмечают изменение кровенаполнения. Появление белого пятна и заполнение его кровью является признаком ожога II степени. Если белое пятно не образуется – это поражение сосудов дермы, что свидетельствует о глубоком поражении.</a:t>
            </a:r>
          </a:p>
          <a:p>
            <a:r>
              <a:rPr lang="ru-RU" b="1" dirty="0">
                <a:latin typeface="Times New Roman" pitchFamily="18" charset="0"/>
                <a:cs typeface="Times New Roman" pitchFamily="18" charset="0"/>
              </a:rPr>
              <a:t>Состояние болевой чувствительности </a:t>
            </a:r>
            <a:r>
              <a:rPr lang="ru-RU" dirty="0">
                <a:latin typeface="Times New Roman" pitchFamily="18" charset="0"/>
                <a:cs typeface="Times New Roman" pitchFamily="18" charset="0"/>
              </a:rPr>
              <a:t>оценивают различными способами: нанесением уколов иглой, выдергиванием волосков, касанием раневой поверхности марлевыми (ватными) шариками, смоченными спиртом, или донышком пробирки, заполненной теплой водой (тепловая проба). При исследовании необходимо учитывать уровень сознания больного и возможность снижения порога чувствительности в результате применения обезболивающих препаратов. Чем глубже поражение кожи, тем более выражены нарушения чувствительности. Легкое безболезненное удаление волос, отрицательная спиртовая проба, отсутствие болевой реакции при прокалывании струпа иглой — убедительные признаки глубокого ожога.</a:t>
            </a:r>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65289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80728"/>
            <a:ext cx="8229600" cy="4525963"/>
          </a:xfrm>
        </p:spPr>
        <p:txBody>
          <a:bodyPr>
            <a:normAutofit fontScale="62500" lnSpcReduction="20000"/>
          </a:bodyPr>
          <a:lstStyle/>
          <a:p>
            <a:pPr marL="0" indent="0">
              <a:buNone/>
            </a:pPr>
            <a:r>
              <a:rPr lang="ru-RU" dirty="0">
                <a:latin typeface="Times New Roman" pitchFamily="18" charset="0"/>
                <a:cs typeface="Times New Roman" pitchFamily="18" charset="0"/>
              </a:rPr>
              <a:t>Основными клиническими критериями </a:t>
            </a:r>
            <a:r>
              <a:rPr lang="ru-RU" b="1" dirty="0">
                <a:latin typeface="Times New Roman" pitchFamily="18" charset="0"/>
                <a:cs typeface="Times New Roman" pitchFamily="18" charset="0"/>
              </a:rPr>
              <a:t>ожогового шока </a:t>
            </a:r>
            <a:r>
              <a:rPr lang="ru-RU" dirty="0">
                <a:latin typeface="Times New Roman" pitchFamily="18" charset="0"/>
                <a:cs typeface="Times New Roman" pitchFamily="18" charset="0"/>
              </a:rPr>
              <a:t>спустя 6-8 часов после получения травмы являются:</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сухость кожи и слизистых оболочек;</a:t>
            </a:r>
          </a:p>
          <a:p>
            <a:r>
              <a:rPr lang="ru-RU" dirty="0">
                <a:latin typeface="Times New Roman" pitchFamily="18" charset="0"/>
                <a:cs typeface="Times New Roman" pitchFamily="18" charset="0"/>
              </a:rPr>
              <a:t>бледность или мраморность кожных покровов;</a:t>
            </a:r>
          </a:p>
          <a:p>
            <a:r>
              <a:rPr lang="ru-RU" dirty="0">
                <a:latin typeface="Times New Roman" pitchFamily="18" charset="0"/>
                <a:cs typeface="Times New Roman" pitchFamily="18" charset="0"/>
              </a:rPr>
              <a:t>симптом белого пятна более 3 сек; </a:t>
            </a:r>
          </a:p>
          <a:p>
            <a:r>
              <a:rPr lang="ru-RU" dirty="0">
                <a:latin typeface="Times New Roman" pitchFamily="18" charset="0"/>
                <a:cs typeface="Times New Roman" pitchFamily="18" charset="0"/>
              </a:rPr>
              <a:t>гипотермия, увеличение градиента кожно-ректальной температуры более 5 °С;</a:t>
            </a:r>
          </a:p>
          <a:p>
            <a:r>
              <a:rPr lang="ru-RU" dirty="0">
                <a:latin typeface="Times New Roman" pitchFamily="18" charset="0"/>
                <a:cs typeface="Times New Roman" pitchFamily="18" charset="0"/>
              </a:rPr>
              <a:t>нарушения гемодинамики (тахикардия, снижение артериального давления);</a:t>
            </a:r>
          </a:p>
          <a:p>
            <a:r>
              <a:rPr lang="ru-RU" dirty="0">
                <a:latin typeface="Times New Roman" pitchFamily="18" charset="0"/>
                <a:cs typeface="Times New Roman" pitchFamily="18" charset="0"/>
              </a:rPr>
              <a:t>нарушения функции почек (олигурия или анурия);</a:t>
            </a:r>
          </a:p>
          <a:p>
            <a:r>
              <a:rPr lang="ru-RU" dirty="0">
                <a:latin typeface="Times New Roman" pitchFamily="18" charset="0"/>
                <a:cs typeface="Times New Roman" pitchFamily="18" charset="0"/>
              </a:rPr>
              <a:t>нарушение ментального статуса (психомоторное возбуждение, реже угнетение сознания);</a:t>
            </a:r>
          </a:p>
          <a:p>
            <a:r>
              <a:rPr lang="ru-RU" dirty="0">
                <a:latin typeface="Times New Roman" pitchFamily="18" charset="0"/>
                <a:cs typeface="Times New Roman" pitchFamily="18" charset="0"/>
              </a:rPr>
              <a:t>нарушение функции ЖКТ (тошнота, рвота, парез кишечника);</a:t>
            </a:r>
          </a:p>
          <a:p>
            <a:r>
              <a:rPr lang="ru-RU" dirty="0">
                <a:latin typeface="Times New Roman" pitchFamily="18" charset="0"/>
                <a:cs typeface="Times New Roman" pitchFamily="18" charset="0"/>
              </a:rPr>
              <a:t>острая дыхательная недостаточность.</a:t>
            </a:r>
          </a:p>
        </p:txBody>
      </p:sp>
    </p:spTree>
    <p:extLst>
      <p:ext uri="{BB962C8B-B14F-4D97-AF65-F5344CB8AC3E}">
        <p14:creationId xmlns:p14="http://schemas.microsoft.com/office/powerpoint/2010/main" val="3416352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96752"/>
            <a:ext cx="8229600" cy="4525963"/>
          </a:xfrm>
        </p:spPr>
        <p:txBody>
          <a:bodyPr>
            <a:normAutofit fontScale="77500" lnSpcReduction="20000"/>
          </a:bodyPr>
          <a:lstStyle/>
          <a:p>
            <a:pPr marL="0" indent="0">
              <a:buNone/>
            </a:pPr>
            <a:r>
              <a:rPr lang="ru-RU" dirty="0">
                <a:latin typeface="Times New Roman" pitchFamily="18" charset="0"/>
                <a:cs typeface="Times New Roman" pitchFamily="18" charset="0"/>
              </a:rPr>
              <a:t>Косвенные клинические признаки ингаляционной травмы, отравления продуктами горения:</a:t>
            </a:r>
          </a:p>
          <a:p>
            <a:r>
              <a:rPr lang="ru-RU" dirty="0">
                <a:latin typeface="Times New Roman" pitchFamily="18" charset="0"/>
                <a:cs typeface="Times New Roman" pitchFamily="18" charset="0"/>
              </a:rPr>
              <a:t>локализация ожогов на лице, шее, передней поверхности грудной клетки, </a:t>
            </a:r>
            <a:r>
              <a:rPr lang="ru-RU" dirty="0" err="1">
                <a:latin typeface="Times New Roman" pitchFamily="18" charset="0"/>
                <a:cs typeface="Times New Roman" pitchFamily="18" charset="0"/>
              </a:rPr>
              <a:t>опаление</a:t>
            </a:r>
            <a:r>
              <a:rPr lang="ru-RU" dirty="0">
                <a:latin typeface="Times New Roman" pitchFamily="18" charset="0"/>
                <a:cs typeface="Times New Roman" pitchFamily="18" charset="0"/>
              </a:rPr>
              <a:t> ресниц, бровей, волосков в носовых ходах;</a:t>
            </a:r>
          </a:p>
          <a:p>
            <a:r>
              <a:rPr lang="ru-RU" dirty="0">
                <a:latin typeface="Times New Roman" pitchFamily="18" charset="0"/>
                <a:cs typeface="Times New Roman" pitchFamily="18" charset="0"/>
              </a:rPr>
              <a:t>отек и покраснение слизистой оболочки рта и глотки;</a:t>
            </a:r>
          </a:p>
          <a:p>
            <a:r>
              <a:rPr lang="ru-RU" dirty="0">
                <a:latin typeface="Times New Roman" pitchFamily="18" charset="0"/>
                <a:cs typeface="Times New Roman" pitchFamily="18" charset="0"/>
              </a:rPr>
              <a:t>копоть на слизистой ротоглотки, в носовых ходах, мокроте;</a:t>
            </a:r>
          </a:p>
          <a:p>
            <a:r>
              <a:rPr lang="ru-RU" dirty="0">
                <a:latin typeface="Times New Roman" pitchFamily="18" charset="0"/>
                <a:cs typeface="Times New Roman" pitchFamily="18" charset="0"/>
              </a:rPr>
              <a:t>изменение голоса (</a:t>
            </a:r>
            <a:r>
              <a:rPr lang="ru-RU" dirty="0" err="1">
                <a:latin typeface="Times New Roman" pitchFamily="18" charset="0"/>
                <a:cs typeface="Times New Roman" pitchFamily="18" charset="0"/>
              </a:rPr>
              <a:t>дисфония</a:t>
            </a:r>
            <a:r>
              <a:rPr lang="ru-RU" dirty="0">
                <a:latin typeface="Times New Roman" pitchFamily="18" charset="0"/>
                <a:cs typeface="Times New Roman" pitchFamily="18" charset="0"/>
              </a:rPr>
              <a:t>, афония);</a:t>
            </a:r>
          </a:p>
          <a:p>
            <a:r>
              <a:rPr lang="ru-RU" dirty="0">
                <a:latin typeface="Times New Roman" pitchFamily="18" charset="0"/>
                <a:cs typeface="Times New Roman" pitchFamily="18" charset="0"/>
              </a:rPr>
              <a:t>признаки дыхательной недостаточности;</a:t>
            </a:r>
          </a:p>
          <a:p>
            <a:r>
              <a:rPr lang="ru-RU" dirty="0">
                <a:latin typeface="Times New Roman" pitchFamily="18" charset="0"/>
                <a:cs typeface="Times New Roman" pitchFamily="18" charset="0"/>
              </a:rPr>
              <a:t>нарушение сознания, не связанное с заболеванием и травмой ЦНС.</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59911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Лабораторная диагностика</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marL="0" indent="0">
              <a:buNone/>
            </a:pPr>
            <a:r>
              <a:rPr lang="ru-RU" b="1" dirty="0">
                <a:latin typeface="Times New Roman" pitchFamily="18" charset="0"/>
                <a:cs typeface="Times New Roman" pitchFamily="18" charset="0"/>
              </a:rPr>
              <a:t>Лабораторные признаки, характерные для периода ожогового шока:</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метаболический ацидоз;</a:t>
            </a:r>
          </a:p>
          <a:p>
            <a:r>
              <a:rPr lang="ru-RU" dirty="0" err="1">
                <a:latin typeface="Times New Roman" pitchFamily="18" charset="0"/>
                <a:cs typeface="Times New Roman" pitchFamily="18" charset="0"/>
              </a:rPr>
              <a:t>гиперлактатемия</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гемоконцентрация</a:t>
            </a:r>
            <a:r>
              <a:rPr lang="ru-RU" dirty="0">
                <a:latin typeface="Times New Roman" pitchFamily="18" charset="0"/>
                <a:cs typeface="Times New Roman" pitchFamily="18" charset="0"/>
              </a:rPr>
              <a:t> (увеличение уровня гемоглобина и гематокрита);</a:t>
            </a:r>
          </a:p>
          <a:p>
            <a:r>
              <a:rPr lang="ru-RU" dirty="0">
                <a:latin typeface="Times New Roman" pitchFamily="18" charset="0"/>
                <a:cs typeface="Times New Roman" pitchFamily="18" charset="0"/>
              </a:rPr>
              <a:t>снижение сатурации кислорода венозной крови, увеличение артериовенозной разницы по кислороду.</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12994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229600" cy="4525963"/>
          </a:xfrm>
        </p:spPr>
        <p:txBody>
          <a:bodyPr>
            <a:normAutofit fontScale="92500" lnSpcReduction="20000"/>
          </a:bodyPr>
          <a:lstStyle/>
          <a:p>
            <a:pPr marL="0" indent="0">
              <a:buNone/>
            </a:pPr>
            <a:r>
              <a:rPr lang="ru-RU" b="1" dirty="0">
                <a:latin typeface="Times New Roman" pitchFamily="18" charset="0"/>
                <a:cs typeface="Times New Roman" pitchFamily="18" charset="0"/>
              </a:rPr>
              <a:t>Лабораторные признаки, характерные для периодов острой ожоговой токсемии и </a:t>
            </a:r>
            <a:r>
              <a:rPr lang="ru-RU" b="1" dirty="0" err="1">
                <a:latin typeface="Times New Roman" pitchFamily="18" charset="0"/>
                <a:cs typeface="Times New Roman" pitchFamily="18" charset="0"/>
              </a:rPr>
              <a:t>септикотоксемии</a:t>
            </a:r>
            <a:r>
              <a:rPr lang="ru-RU" b="1"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анемия;</a:t>
            </a:r>
          </a:p>
          <a:p>
            <a:r>
              <a:rPr lang="ru-RU" dirty="0">
                <a:latin typeface="Times New Roman" pitchFamily="18" charset="0"/>
                <a:cs typeface="Times New Roman" pitchFamily="18" charset="0"/>
              </a:rPr>
              <a:t>лейкоцитоз со значительным сдвиг влево в лейкоцитарной формуле;</a:t>
            </a:r>
          </a:p>
          <a:p>
            <a:r>
              <a:rPr lang="ru-RU" dirty="0" err="1">
                <a:latin typeface="Times New Roman" pitchFamily="18" charset="0"/>
                <a:cs typeface="Times New Roman" pitchFamily="18" charset="0"/>
              </a:rPr>
              <a:t>лимфопения</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гипокалиемия</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гипоальбуминемия</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3439439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29600" cy="4525963"/>
          </a:xfrm>
        </p:spPr>
        <p:txBody>
          <a:bodyPr>
            <a:normAutofit lnSpcReduction="10000"/>
          </a:bodyPr>
          <a:lstStyle/>
          <a:p>
            <a:pPr marL="0" indent="0">
              <a:buNone/>
            </a:pPr>
            <a:r>
              <a:rPr lang="ru-RU" b="1" dirty="0">
                <a:latin typeface="Times New Roman" pitchFamily="18" charset="0"/>
                <a:cs typeface="Times New Roman" pitchFamily="18" charset="0"/>
              </a:rPr>
              <a:t>Лабораторные признаки, характерные для ингаляционной травмы, отравления продуктами горения:</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 повышение уровня карбоксигемоглобина (</a:t>
            </a:r>
            <a:r>
              <a:rPr lang="ru-RU" dirty="0" err="1">
                <a:latin typeface="Times New Roman" pitchFamily="18" charset="0"/>
                <a:cs typeface="Times New Roman" pitchFamily="18" charset="0"/>
              </a:rPr>
              <a:t>HbCO</a:t>
            </a:r>
            <a:r>
              <a:rPr lang="ru-RU" dirty="0">
                <a:latin typeface="Times New Roman" pitchFamily="18" charset="0"/>
                <a:cs typeface="Times New Roman" pitchFamily="18" charset="0"/>
              </a:rPr>
              <a:t>) более 20%</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ацидоз (респираторный и/или метаболический)</a:t>
            </a:r>
          </a:p>
        </p:txBody>
      </p:sp>
    </p:spTree>
    <p:extLst>
      <p:ext uri="{BB962C8B-B14F-4D97-AF65-F5344CB8AC3E}">
        <p14:creationId xmlns:p14="http://schemas.microsoft.com/office/powerpoint/2010/main" val="8720966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8"/>
            <a:ext cx="8229600" cy="4525963"/>
          </a:xfrm>
        </p:spPr>
        <p:txBody>
          <a:bodyPr>
            <a:normAutofit fontScale="85000" lnSpcReduction="20000"/>
          </a:bodyPr>
          <a:lstStyle/>
          <a:p>
            <a:pPr marL="0" indent="0">
              <a:buNone/>
            </a:pPr>
            <a:r>
              <a:rPr lang="ru-RU" b="1" dirty="0">
                <a:latin typeface="Times New Roman" pitchFamily="18" charset="0"/>
                <a:cs typeface="Times New Roman" pitchFamily="18" charset="0"/>
              </a:rPr>
              <a:t>Лабораторные признаки, характерные для повреждения скелетной мускулатуры (</a:t>
            </a:r>
            <a:r>
              <a:rPr lang="ru-RU" b="1" dirty="0" err="1">
                <a:latin typeface="Times New Roman" pitchFamily="18" charset="0"/>
                <a:cs typeface="Times New Roman" pitchFamily="18" charset="0"/>
              </a:rPr>
              <a:t>рабдомиолиз</a:t>
            </a:r>
            <a:r>
              <a:rPr lang="ru-RU" b="1" dirty="0">
                <a:latin typeface="Times New Roman" pitchFamily="18" charset="0"/>
                <a:cs typeface="Times New Roman" pitchFamily="18" charset="0"/>
              </a:rPr>
              <a:t>) в результате глубокого ожогового повреждения:</a:t>
            </a:r>
          </a:p>
          <a:p>
            <a:endParaRPr lang="ru-RU" b="1" dirty="0">
              <a:latin typeface="Times New Roman" pitchFamily="18" charset="0"/>
              <a:cs typeface="Times New Roman" pitchFamily="18" charset="0"/>
            </a:endParaRPr>
          </a:p>
          <a:p>
            <a:r>
              <a:rPr lang="ru-RU" dirty="0">
                <a:latin typeface="Times New Roman" pitchFamily="18" charset="0"/>
                <a:cs typeface="Times New Roman" pitchFamily="18" charset="0"/>
              </a:rPr>
              <a:t>- Повышение общего уровня </a:t>
            </a:r>
            <a:r>
              <a:rPr lang="ru-RU" dirty="0" err="1">
                <a:latin typeface="Times New Roman" pitchFamily="18" charset="0"/>
                <a:cs typeface="Times New Roman" pitchFamily="18" charset="0"/>
              </a:rPr>
              <a:t>креатинфосфокиназы</a:t>
            </a:r>
            <a:r>
              <a:rPr lang="ru-RU" dirty="0">
                <a:latin typeface="Times New Roman" pitchFamily="18" charset="0"/>
                <a:cs typeface="Times New Roman" pitchFamily="18" charset="0"/>
              </a:rPr>
              <a:t> (КФК) при нормальном уровне </a:t>
            </a:r>
            <a:r>
              <a:rPr lang="ru-RU" dirty="0" err="1">
                <a:latin typeface="Times New Roman" pitchFamily="18" charset="0"/>
                <a:cs typeface="Times New Roman" pitchFamily="18" charset="0"/>
              </a:rPr>
              <a:t>тропонина</a:t>
            </a:r>
            <a:r>
              <a:rPr lang="ru-RU" dirty="0">
                <a:latin typeface="Times New Roman" pitchFamily="18" charset="0"/>
                <a:cs typeface="Times New Roman" pitchFamily="18" charset="0"/>
              </a:rPr>
              <a:t> I. При этом фракция КФК-МВ составляет не более 6% от общего показателя КФК.</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Повышение уровня миоглобина в крови и в моче (бывает не всегда даже при высоких цифрах КФК).</a:t>
            </a:r>
          </a:p>
        </p:txBody>
      </p:sp>
    </p:spTree>
    <p:extLst>
      <p:ext uri="{BB962C8B-B14F-4D97-AF65-F5344CB8AC3E}">
        <p14:creationId xmlns:p14="http://schemas.microsoft.com/office/powerpoint/2010/main" val="2083784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Лечение</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1340768"/>
            <a:ext cx="8229600" cy="4785395"/>
          </a:xfrm>
        </p:spPr>
        <p:txBody>
          <a:bodyPr>
            <a:normAutofit fontScale="85000" lnSpcReduction="10000"/>
          </a:bodyPr>
          <a:lstStyle/>
          <a:p>
            <a:pPr marL="0" indent="0">
              <a:buNone/>
            </a:pPr>
            <a:r>
              <a:rPr lang="ru-RU" b="1" dirty="0" smtClean="0">
                <a:latin typeface="Times New Roman" pitchFamily="18" charset="0"/>
                <a:cs typeface="Times New Roman" pitchFamily="18" charset="0"/>
              </a:rPr>
              <a:t>Рекомендуется </a:t>
            </a:r>
            <a:r>
              <a:rPr lang="ru-RU" b="1" dirty="0">
                <a:latin typeface="Times New Roman" pitchFamily="18" charset="0"/>
                <a:cs typeface="Times New Roman" pitchFamily="18" charset="0"/>
              </a:rPr>
              <a:t>следующий порядок первичных неотложных манипуляций при ожоговом </a:t>
            </a:r>
            <a:r>
              <a:rPr lang="ru-RU" b="1" dirty="0" smtClean="0">
                <a:latin typeface="Times New Roman" pitchFamily="18" charset="0"/>
                <a:cs typeface="Times New Roman" pitchFamily="18" charset="0"/>
              </a:rPr>
              <a:t>шоке</a:t>
            </a:r>
          </a:p>
          <a:p>
            <a:pPr>
              <a:buFontTx/>
              <a:buChar char="-"/>
            </a:pPr>
            <a:r>
              <a:rPr lang="ru-RU" dirty="0" smtClean="0">
                <a:latin typeface="Times New Roman" pitchFamily="18" charset="0"/>
                <a:cs typeface="Times New Roman" pitchFamily="18" charset="0"/>
              </a:rPr>
              <a:t>провести </a:t>
            </a:r>
            <a:r>
              <a:rPr lang="ru-RU" dirty="0">
                <a:latin typeface="Times New Roman" pitchFamily="18" charset="0"/>
                <a:cs typeface="Times New Roman" pitchFamily="18" charset="0"/>
              </a:rPr>
              <a:t>обезболивание, </a:t>
            </a:r>
            <a:r>
              <a:rPr lang="ru-RU" dirty="0" err="1" smtClean="0">
                <a:latin typeface="Times New Roman" pitchFamily="18" charset="0"/>
                <a:cs typeface="Times New Roman" pitchFamily="18" charset="0"/>
              </a:rPr>
              <a:t>седацию</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обеспечить </a:t>
            </a:r>
            <a:r>
              <a:rPr lang="ru-RU" dirty="0">
                <a:latin typeface="Times New Roman" pitchFamily="18" charset="0"/>
                <a:cs typeface="Times New Roman" pitchFamily="18" charset="0"/>
              </a:rPr>
              <a:t>проходимость верхних дыхательных путей, при острой дыхательной недостаточности – </a:t>
            </a:r>
            <a:r>
              <a:rPr lang="ru-RU" dirty="0" smtClean="0">
                <a:latin typeface="Times New Roman" pitchFamily="18" charset="0"/>
                <a:cs typeface="Times New Roman" pitchFamily="18" charset="0"/>
              </a:rPr>
              <a:t>ИВЛ;</a:t>
            </a:r>
          </a:p>
          <a:p>
            <a:pPr>
              <a:buFontTx/>
              <a:buChar char="-"/>
            </a:pPr>
            <a:r>
              <a:rPr lang="ru-RU" dirty="0" smtClean="0">
                <a:latin typeface="Times New Roman" pitchFamily="18" charset="0"/>
                <a:cs typeface="Times New Roman" pitchFamily="18" charset="0"/>
              </a:rPr>
              <a:t>обеспечить </a:t>
            </a:r>
            <a:r>
              <a:rPr lang="ru-RU" dirty="0">
                <a:latin typeface="Times New Roman" pitchFamily="18" charset="0"/>
                <a:cs typeface="Times New Roman" pitchFamily="18" charset="0"/>
              </a:rPr>
              <a:t>адекватный венозный доступ (катетеризация центральной или периферической вены в зависимости от тяжести травмы) и начать </a:t>
            </a:r>
            <a:r>
              <a:rPr lang="ru-RU" dirty="0" err="1">
                <a:latin typeface="Times New Roman" pitchFamily="18" charset="0"/>
                <a:cs typeface="Times New Roman" pitchFamily="18" charset="0"/>
              </a:rPr>
              <a:t>инфузионную</a:t>
            </a:r>
            <a:r>
              <a:rPr lang="ru-RU" dirty="0">
                <a:latin typeface="Times New Roman" pitchFamily="18" charset="0"/>
                <a:cs typeface="Times New Roman" pitchFamily="18" charset="0"/>
              </a:rPr>
              <a:t> терапию в соответствии с протоколом </a:t>
            </a:r>
            <a:r>
              <a:rPr lang="ru-RU" dirty="0" err="1">
                <a:latin typeface="Times New Roman" pitchFamily="18" charset="0"/>
                <a:cs typeface="Times New Roman" pitchFamily="18" charset="0"/>
              </a:rPr>
              <a:t>инфузионно-трансфузионной</a:t>
            </a:r>
            <a:r>
              <a:rPr lang="ru-RU" dirty="0">
                <a:latin typeface="Times New Roman" pitchFamily="18" charset="0"/>
                <a:cs typeface="Times New Roman" pitchFamily="18" charset="0"/>
              </a:rPr>
              <a:t> терапии ожогового шока для адекватного восполнения ОЦК.</a:t>
            </a:r>
          </a:p>
        </p:txBody>
      </p:sp>
    </p:spTree>
    <p:extLst>
      <p:ext uri="{BB962C8B-B14F-4D97-AF65-F5344CB8AC3E}">
        <p14:creationId xmlns:p14="http://schemas.microsoft.com/office/powerpoint/2010/main" val="1704492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36712"/>
            <a:ext cx="8229600" cy="4525963"/>
          </a:xfrm>
        </p:spPr>
        <p:txBody>
          <a:bodyPr>
            <a:normAutofit fontScale="85000" lnSpcReduction="20000"/>
          </a:bodyPr>
          <a:lstStyle/>
          <a:p>
            <a:r>
              <a:rPr lang="ru-RU" dirty="0">
                <a:latin typeface="Times New Roman" pitchFamily="18" charset="0"/>
                <a:cs typeface="Times New Roman" pitchFamily="18" charset="0"/>
              </a:rPr>
              <a:t>использование </a:t>
            </a:r>
            <a:r>
              <a:rPr lang="ru-RU" dirty="0" err="1">
                <a:latin typeface="Times New Roman" pitchFamily="18" charset="0"/>
                <a:cs typeface="Times New Roman" pitchFamily="18" charset="0"/>
              </a:rPr>
              <a:t>антитромботических</a:t>
            </a:r>
            <a:r>
              <a:rPr lang="ru-RU" dirty="0">
                <a:latin typeface="Times New Roman" pitchFamily="18" charset="0"/>
                <a:cs typeface="Times New Roman" pitchFamily="18" charset="0"/>
              </a:rPr>
              <a:t> средств из группы гепарина;</a:t>
            </a:r>
          </a:p>
          <a:p>
            <a:r>
              <a:rPr lang="ru-RU" dirty="0">
                <a:latin typeface="Times New Roman" pitchFamily="18" charset="0"/>
                <a:cs typeface="Times New Roman" pitchFamily="18" charset="0"/>
              </a:rPr>
              <a:t>раннее начало </a:t>
            </a:r>
            <a:r>
              <a:rPr lang="ru-RU" dirty="0" err="1">
                <a:latin typeface="Times New Roman" pitchFamily="18" charset="0"/>
                <a:cs typeface="Times New Roman" pitchFamily="18" charset="0"/>
              </a:rPr>
              <a:t>энтерального</a:t>
            </a:r>
            <a:r>
              <a:rPr lang="ru-RU" dirty="0">
                <a:latin typeface="Times New Roman" pitchFamily="18" charset="0"/>
                <a:cs typeface="Times New Roman" pitchFamily="18" charset="0"/>
              </a:rPr>
              <a:t> питания (при не нарушенной функции ЖКТ);</a:t>
            </a:r>
          </a:p>
          <a:p>
            <a:r>
              <a:rPr lang="ru-RU" dirty="0">
                <a:latin typeface="Times New Roman" pitchFamily="18" charset="0"/>
                <a:cs typeface="Times New Roman" pitchFamily="18" charset="0"/>
              </a:rPr>
              <a:t>форсированный диурез;</a:t>
            </a:r>
          </a:p>
          <a:p>
            <a:r>
              <a:rPr lang="ru-RU" dirty="0">
                <a:latin typeface="Times New Roman" pitchFamily="18" charset="0"/>
                <a:cs typeface="Times New Roman" pitchFamily="18" charset="0"/>
              </a:rPr>
              <a:t>профилактика эрозивно-язвенных поражений ЖКТ;</a:t>
            </a:r>
          </a:p>
          <a:p>
            <a:r>
              <a:rPr lang="ru-RU" dirty="0">
                <a:latin typeface="Times New Roman" pitchFamily="18" charset="0"/>
                <a:cs typeface="Times New Roman" pitchFamily="18" charset="0"/>
              </a:rPr>
              <a:t>антибактериальная и/или противогрибковая терапия (по показаниям);</a:t>
            </a:r>
          </a:p>
          <a:p>
            <a:r>
              <a:rPr lang="ru-RU" dirty="0">
                <a:latin typeface="Times New Roman" pitchFamily="18" charset="0"/>
                <a:cs typeface="Times New Roman" pitchFamily="18" charset="0"/>
              </a:rPr>
              <a:t>создание комфортной температурной среды (не ниже 24-28°С);</a:t>
            </a:r>
          </a:p>
          <a:p>
            <a:r>
              <a:rPr lang="ru-RU" dirty="0">
                <a:latin typeface="Times New Roman" pitchFamily="18" charset="0"/>
                <a:cs typeface="Times New Roman" pitchFamily="18" charset="0"/>
              </a:rPr>
              <a:t>создание максимально стерильных условий.</a:t>
            </a:r>
          </a:p>
        </p:txBody>
      </p:sp>
    </p:spTree>
    <p:extLst>
      <p:ext uri="{BB962C8B-B14F-4D97-AF65-F5344CB8AC3E}">
        <p14:creationId xmlns:p14="http://schemas.microsoft.com/office/powerpoint/2010/main" val="262294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Этиология</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dirty="0">
                <a:latin typeface="Times New Roman" pitchFamily="18" charset="0"/>
                <a:cs typeface="Times New Roman" pitchFamily="18" charset="0"/>
              </a:rPr>
              <a:t>Этиологические факторы ожогов кожи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Термические (пламенем, кипятком, контактные).</a:t>
            </a:r>
          </a:p>
          <a:p>
            <a:r>
              <a:rPr lang="ru-RU" dirty="0">
                <a:latin typeface="Times New Roman" pitchFamily="18" charset="0"/>
                <a:cs typeface="Times New Roman" pitchFamily="18" charset="0"/>
              </a:rPr>
              <a:t>Электрические.</a:t>
            </a:r>
          </a:p>
          <a:p>
            <a:r>
              <a:rPr lang="ru-RU" dirty="0">
                <a:latin typeface="Times New Roman" pitchFamily="18" charset="0"/>
                <a:cs typeface="Times New Roman" pitchFamily="18" charset="0"/>
              </a:rPr>
              <a:t>Химические.</a:t>
            </a:r>
          </a:p>
          <a:p>
            <a:r>
              <a:rPr lang="ru-RU" dirty="0">
                <a:latin typeface="Times New Roman" pitchFamily="18" charset="0"/>
                <a:cs typeface="Times New Roman" pitchFamily="18" charset="0"/>
              </a:rPr>
              <a:t>Лучевые.</a:t>
            </a:r>
          </a:p>
          <a:p>
            <a:r>
              <a:rPr lang="ru-RU" dirty="0">
                <a:latin typeface="Times New Roman" pitchFamily="18" charset="0"/>
                <a:cs typeface="Times New Roman" pitchFamily="18" charset="0"/>
              </a:rPr>
              <a:t>Смешанные.</a:t>
            </a:r>
          </a:p>
        </p:txBody>
      </p:sp>
    </p:spTree>
    <p:extLst>
      <p:ext uri="{BB962C8B-B14F-4D97-AF65-F5344CB8AC3E}">
        <p14:creationId xmlns:p14="http://schemas.microsoft.com/office/powerpoint/2010/main" val="1576843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229600" cy="4525963"/>
          </a:xfrm>
        </p:spPr>
        <p:txBody>
          <a:bodyPr>
            <a:normAutofit fontScale="77500" lnSpcReduction="20000"/>
          </a:bodyPr>
          <a:lstStyle/>
          <a:p>
            <a:pPr marL="0" indent="0">
              <a:buNone/>
            </a:pPr>
            <a:r>
              <a:rPr lang="ru-RU" b="1" dirty="0" smtClean="0">
                <a:latin typeface="Times New Roman" pitchFamily="18" charset="0"/>
                <a:cs typeface="Times New Roman" pitchFamily="18" charset="0"/>
              </a:rPr>
              <a:t>Рекомендуются </a:t>
            </a:r>
            <a:r>
              <a:rPr lang="ru-RU" b="1" dirty="0">
                <a:latin typeface="Times New Roman" pitchFamily="18" charset="0"/>
                <a:cs typeface="Times New Roman" pitchFamily="18" charset="0"/>
              </a:rPr>
              <a:t>следующие компоненты интенсивной терапии в периоды токсемии и </a:t>
            </a:r>
            <a:r>
              <a:rPr lang="ru-RU" b="1" dirty="0" err="1" smtClean="0">
                <a:latin typeface="Times New Roman" pitchFamily="18" charset="0"/>
                <a:cs typeface="Times New Roman" pitchFamily="18" charset="0"/>
              </a:rPr>
              <a:t>септикотоксемии</a:t>
            </a:r>
            <a:r>
              <a:rPr lang="ru-RU" b="1"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профилактика </a:t>
            </a:r>
            <a:r>
              <a:rPr lang="ru-RU" dirty="0">
                <a:latin typeface="Times New Roman" pitchFamily="18" charset="0"/>
                <a:cs typeface="Times New Roman" pitchFamily="18" charset="0"/>
              </a:rPr>
              <a:t>и компенсация </a:t>
            </a:r>
            <a:r>
              <a:rPr lang="ru-RU" dirty="0" err="1">
                <a:latin typeface="Times New Roman" pitchFamily="18" charset="0"/>
                <a:cs typeface="Times New Roman" pitchFamily="18" charset="0"/>
              </a:rPr>
              <a:t>белково</a:t>
            </a:r>
            <a:r>
              <a:rPr lang="ru-RU" dirty="0">
                <a:latin typeface="Times New Roman" pitchFamily="18" charset="0"/>
                <a:cs typeface="Times New Roman" pitchFamily="18" charset="0"/>
              </a:rPr>
              <a:t>-энергетических потерь;</a:t>
            </a:r>
          </a:p>
          <a:p>
            <a:r>
              <a:rPr lang="ru-RU" dirty="0">
                <a:latin typeface="Times New Roman" pitchFamily="18" charset="0"/>
                <a:cs typeface="Times New Roman" pitchFamily="18" charset="0"/>
              </a:rPr>
              <a:t>профилактика и лечение анемии (по показаниям);</a:t>
            </a:r>
          </a:p>
          <a:p>
            <a:r>
              <a:rPr lang="ru-RU" dirty="0">
                <a:latin typeface="Times New Roman" pitchFamily="18" charset="0"/>
                <a:cs typeface="Times New Roman" pitchFamily="18" charset="0"/>
              </a:rPr>
              <a:t>дезинтоксикационная терапия;</a:t>
            </a:r>
          </a:p>
          <a:p>
            <a:r>
              <a:rPr lang="ru-RU" dirty="0">
                <a:latin typeface="Times New Roman" pitchFamily="18" charset="0"/>
                <a:cs typeface="Times New Roman" pitchFamily="18" charset="0"/>
              </a:rPr>
              <a:t>нормализация водно-электролитного баланса;</a:t>
            </a:r>
          </a:p>
          <a:p>
            <a:r>
              <a:rPr lang="ru-RU" dirty="0">
                <a:latin typeface="Times New Roman" pitchFamily="18" charset="0"/>
                <a:cs typeface="Times New Roman" pitchFamily="18" charset="0"/>
              </a:rPr>
              <a:t>антибактериальная и противогрибковая терапия (по показаниям);</a:t>
            </a:r>
          </a:p>
          <a:p>
            <a:r>
              <a:rPr lang="ru-RU" dirty="0">
                <a:latin typeface="Times New Roman" pitchFamily="18" charset="0"/>
                <a:cs typeface="Times New Roman" pitchFamily="18" charset="0"/>
              </a:rPr>
              <a:t>иммунотерапия (по показаниям);</a:t>
            </a:r>
          </a:p>
          <a:p>
            <a:r>
              <a:rPr lang="ru-RU" dirty="0" err="1">
                <a:latin typeface="Times New Roman" pitchFamily="18" charset="0"/>
                <a:cs typeface="Times New Roman" pitchFamily="18" charset="0"/>
              </a:rPr>
              <a:t>органопротекция</a:t>
            </a:r>
            <a:r>
              <a:rPr lang="ru-RU" dirty="0">
                <a:latin typeface="Times New Roman" pitchFamily="18" charset="0"/>
                <a:cs typeface="Times New Roman" pitchFamily="18" charset="0"/>
              </a:rPr>
              <a:t> и симптоматическая терапия;</a:t>
            </a:r>
          </a:p>
          <a:p>
            <a:r>
              <a:rPr lang="ru-RU" dirty="0">
                <a:latin typeface="Times New Roman" pitchFamily="18" charset="0"/>
                <a:cs typeface="Times New Roman" pitchFamily="18" charset="0"/>
              </a:rPr>
              <a:t>местное лечение ожоговых ран.</a:t>
            </a:r>
          </a:p>
        </p:txBody>
      </p:sp>
    </p:spTree>
    <p:extLst>
      <p:ext uri="{BB962C8B-B14F-4D97-AF65-F5344CB8AC3E}">
        <p14:creationId xmlns:p14="http://schemas.microsoft.com/office/powerpoint/2010/main" val="369272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Хирургическое лечение</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0" indent="0">
              <a:buNone/>
            </a:pPr>
            <a:r>
              <a:rPr lang="ru-RU" b="1" dirty="0">
                <a:latin typeface="Times New Roman" pitchFamily="18" charset="0"/>
                <a:cs typeface="Times New Roman" pitchFamily="18" charset="0"/>
              </a:rPr>
              <a:t>Хирургическая обработка ожоговой раны </a:t>
            </a:r>
            <a:r>
              <a:rPr lang="ru-RU" dirty="0">
                <a:latin typeface="Times New Roman" pitchFamily="18" charset="0"/>
                <a:cs typeface="Times New Roman" pitchFamily="18" charset="0"/>
              </a:rPr>
              <a:t>- иссечение ожоговых пузырей, отслоенного эпидермиса, поверхностных </a:t>
            </a:r>
            <a:r>
              <a:rPr lang="ru-RU" dirty="0" err="1">
                <a:latin typeface="Times New Roman" pitchFamily="18" charset="0"/>
                <a:cs typeface="Times New Roman" pitchFamily="18" charset="0"/>
              </a:rPr>
              <a:t>некротизированных</a:t>
            </a:r>
            <a:r>
              <a:rPr lang="ru-RU" dirty="0">
                <a:latin typeface="Times New Roman" pitchFamily="18" charset="0"/>
                <a:cs typeface="Times New Roman" pitchFamily="18" charset="0"/>
              </a:rPr>
              <a:t> тканей с помощью механической обработки (хирургическим инструментом, щеткой, салфеткой </a:t>
            </a:r>
            <a:r>
              <a:rPr lang="ru-RU" dirty="0" err="1">
                <a:latin typeface="Times New Roman" pitchFamily="18" charset="0"/>
                <a:cs typeface="Times New Roman" pitchFamily="18" charset="0"/>
              </a:rPr>
              <a:t>мардевой</a:t>
            </a:r>
            <a:r>
              <a:rPr lang="ru-RU" dirty="0">
                <a:latin typeface="Times New Roman" pitchFamily="18" charset="0"/>
                <a:cs typeface="Times New Roman" pitchFamily="18" charset="0"/>
              </a:rPr>
              <a:t> медицинской стерильной и др.) с целью очищения и </a:t>
            </a:r>
            <a:r>
              <a:rPr lang="ru-RU" dirty="0" err="1">
                <a:latin typeface="Times New Roman" pitchFamily="18" charset="0"/>
                <a:cs typeface="Times New Roman" pitchFamily="18" charset="0"/>
              </a:rPr>
              <a:t>деконтаминации</a:t>
            </a:r>
            <a:r>
              <a:rPr lang="ru-RU" dirty="0">
                <a:latin typeface="Times New Roman" pitchFamily="18" charset="0"/>
                <a:cs typeface="Times New Roman" pitchFamily="18" charset="0"/>
              </a:rPr>
              <a:t> раны. Обязательным условием проведения хирургической обработки является адекватное обезболивание.</a:t>
            </a:r>
          </a:p>
        </p:txBody>
      </p:sp>
    </p:spTree>
    <p:extLst>
      <p:ext uri="{BB962C8B-B14F-4D97-AF65-F5344CB8AC3E}">
        <p14:creationId xmlns:p14="http://schemas.microsoft.com/office/powerpoint/2010/main" val="3927052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b="1" dirty="0" err="1">
                <a:latin typeface="Times New Roman" pitchFamily="18" charset="0"/>
                <a:cs typeface="Times New Roman" pitchFamily="18" charset="0"/>
              </a:rPr>
              <a:t>Некротомия</a:t>
            </a:r>
            <a:r>
              <a:rPr lang="ru-RU" dirty="0">
                <a:latin typeface="Times New Roman" pitchFamily="18" charset="0"/>
                <a:cs typeface="Times New Roman" pitchFamily="18" charset="0"/>
              </a:rPr>
              <a:t> – рассечение ожогового струпа и глубжележащих тканей (</a:t>
            </a:r>
            <a:r>
              <a:rPr lang="ru-RU" dirty="0" err="1">
                <a:latin typeface="Times New Roman" pitchFamily="18" charset="0"/>
                <a:cs typeface="Times New Roman" pitchFamily="18" charset="0"/>
              </a:rPr>
              <a:t>фасцио</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миотомия</a:t>
            </a:r>
            <a:r>
              <a:rPr lang="ru-RU" dirty="0">
                <a:latin typeface="Times New Roman" pitchFamily="18" charset="0"/>
                <a:cs typeface="Times New Roman" pitchFamily="18" charset="0"/>
              </a:rPr>
              <a:t>) до визуально жизнеспособных с целью декомпрессии восстановления кровоснабжения тканей, дыхательной экскурсии грудной клетки, диагностики глубины поражения.</a:t>
            </a:r>
          </a:p>
        </p:txBody>
      </p:sp>
    </p:spTree>
    <p:extLst>
      <p:ext uri="{BB962C8B-B14F-4D97-AF65-F5344CB8AC3E}">
        <p14:creationId xmlns:p14="http://schemas.microsoft.com/office/powerpoint/2010/main" val="3364787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36712"/>
            <a:ext cx="8229600" cy="4525963"/>
          </a:xfrm>
        </p:spPr>
        <p:txBody>
          <a:bodyPr>
            <a:normAutofit fontScale="70000" lnSpcReduction="20000"/>
          </a:bodyPr>
          <a:lstStyle/>
          <a:p>
            <a:pPr marL="0" indent="0">
              <a:buNone/>
            </a:pPr>
            <a:r>
              <a:rPr lang="ru-RU" b="1" dirty="0">
                <a:latin typeface="Times New Roman" pitchFamily="18" charset="0"/>
                <a:cs typeface="Times New Roman" pitchFamily="18" charset="0"/>
              </a:rPr>
              <a:t>Хирургическая </a:t>
            </a:r>
            <a:r>
              <a:rPr lang="ru-RU" b="1" dirty="0" err="1">
                <a:latin typeface="Times New Roman" pitchFamily="18" charset="0"/>
                <a:cs typeface="Times New Roman" pitchFamily="18" charset="0"/>
              </a:rPr>
              <a:t>некрэктомия</a:t>
            </a:r>
            <a:r>
              <a:rPr lang="ru-RU" b="1" dirty="0">
                <a:latin typeface="Times New Roman" pitchFamily="18" charset="0"/>
                <a:cs typeface="Times New Roman" pitchFamily="18" charset="0"/>
              </a:rPr>
              <a:t> (ХН) </a:t>
            </a:r>
            <a:r>
              <a:rPr lang="ru-RU" dirty="0">
                <a:latin typeface="Times New Roman" pitchFamily="18" charset="0"/>
                <a:cs typeface="Times New Roman" pitchFamily="18" charset="0"/>
              </a:rPr>
              <a:t>- иссечение некротических тканей с использованием хирургических инструментов и оборудования (нож для срезания кожного трансплантата (</a:t>
            </a:r>
            <a:r>
              <a:rPr lang="ru-RU" dirty="0" err="1">
                <a:latin typeface="Times New Roman" pitchFamily="18" charset="0"/>
                <a:cs typeface="Times New Roman" pitchFamily="18" charset="0"/>
              </a:rPr>
              <a:t>дерматом</a:t>
            </a:r>
            <a:r>
              <a:rPr lang="ru-RU" dirty="0">
                <a:latin typeface="Times New Roman" pitchFamily="18" charset="0"/>
                <a:cs typeface="Times New Roman" pitchFamily="18" charset="0"/>
              </a:rPr>
              <a:t> ручной или пневматический или с питанием от сети или с питанием от батареи), аппарат </a:t>
            </a:r>
            <a:r>
              <a:rPr lang="ru-RU" dirty="0" err="1">
                <a:latin typeface="Times New Roman" pitchFamily="18" charset="0"/>
                <a:cs typeface="Times New Roman" pitchFamily="18" charset="0"/>
              </a:rPr>
              <a:t>гидрохирургический</a:t>
            </a:r>
            <a:r>
              <a:rPr lang="ru-RU" dirty="0">
                <a:latin typeface="Times New Roman" pitchFamily="18" charset="0"/>
                <a:cs typeface="Times New Roman" pitchFamily="18" charset="0"/>
              </a:rPr>
              <a:t> для обработки ран, электрохирургический или ультразвуковой аппараты и т.д.) с целью удаления в возможно более ранние сроки нежизнеспособных тканей как подготовка к пластическому закрытию раневого дефекта при глубоких ожогах или создание условий для </a:t>
            </a:r>
            <a:r>
              <a:rPr lang="ru-RU" dirty="0" err="1">
                <a:latin typeface="Times New Roman" pitchFamily="18" charset="0"/>
                <a:cs typeface="Times New Roman" pitchFamily="18" charset="0"/>
              </a:rPr>
              <a:t>эпителизации</a:t>
            </a:r>
            <a:r>
              <a:rPr lang="ru-RU" dirty="0">
                <a:latin typeface="Times New Roman" pitchFamily="18" charset="0"/>
                <a:cs typeface="Times New Roman" pitchFamily="18" charset="0"/>
              </a:rPr>
              <a:t> при «пограничных» поражениях. К хирургической </a:t>
            </a:r>
            <a:r>
              <a:rPr lang="ru-RU" dirty="0" err="1">
                <a:latin typeface="Times New Roman" pitchFamily="18" charset="0"/>
                <a:cs typeface="Times New Roman" pitchFamily="18" charset="0"/>
              </a:rPr>
              <a:t>некрэктомии</a:t>
            </a:r>
            <a:r>
              <a:rPr lang="ru-RU" dirty="0">
                <a:latin typeface="Times New Roman" pitchFamily="18" charset="0"/>
                <a:cs typeface="Times New Roman" pitchFamily="18" charset="0"/>
              </a:rPr>
              <a:t> также относится </a:t>
            </a:r>
            <a:r>
              <a:rPr lang="ru-RU" dirty="0" err="1">
                <a:latin typeface="Times New Roman" pitchFamily="18" charset="0"/>
                <a:cs typeface="Times New Roman" pitchFamily="18" charset="0"/>
              </a:rPr>
              <a:t>дермабразия</a:t>
            </a:r>
            <a:r>
              <a:rPr lang="ru-RU" dirty="0">
                <a:latin typeface="Times New Roman" pitchFamily="18" charset="0"/>
                <a:cs typeface="Times New Roman" pitchFamily="18" charset="0"/>
              </a:rPr>
              <a:t>, при которой удаляются только </a:t>
            </a:r>
            <a:r>
              <a:rPr lang="ru-RU" dirty="0" err="1">
                <a:latin typeface="Times New Roman" pitchFamily="18" charset="0"/>
                <a:cs typeface="Times New Roman" pitchFamily="18" charset="0"/>
              </a:rPr>
              <a:t>некротизированный</a:t>
            </a:r>
            <a:r>
              <a:rPr lang="ru-RU" dirty="0">
                <a:latin typeface="Times New Roman" pitchFamily="18" charset="0"/>
                <a:cs typeface="Times New Roman" pitchFamily="18" charset="0"/>
              </a:rPr>
              <a:t> эпидермис и поверхностный слой дермы.</a:t>
            </a:r>
          </a:p>
        </p:txBody>
      </p:sp>
    </p:spTree>
    <p:extLst>
      <p:ext uri="{BB962C8B-B14F-4D97-AF65-F5344CB8AC3E}">
        <p14:creationId xmlns:p14="http://schemas.microsoft.com/office/powerpoint/2010/main" val="3610868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229600" cy="4525963"/>
          </a:xfrm>
        </p:spPr>
        <p:txBody>
          <a:bodyPr>
            <a:normAutofit fontScale="77500" lnSpcReduction="20000"/>
          </a:bodyPr>
          <a:lstStyle/>
          <a:p>
            <a:pPr marL="0" indent="0">
              <a:buNone/>
            </a:pPr>
            <a:r>
              <a:rPr lang="ru-RU" b="1" dirty="0">
                <a:latin typeface="Times New Roman" pitchFamily="18" charset="0"/>
                <a:cs typeface="Times New Roman" pitchFamily="18" charset="0"/>
              </a:rPr>
              <a:t>Хирургическая </a:t>
            </a:r>
            <a:r>
              <a:rPr lang="ru-RU" b="1" dirty="0" err="1">
                <a:latin typeface="Times New Roman" pitchFamily="18" charset="0"/>
                <a:cs typeface="Times New Roman" pitchFamily="18" charset="0"/>
              </a:rPr>
              <a:t>некрэктомия</a:t>
            </a:r>
            <a:r>
              <a:rPr lang="ru-RU" b="1" dirty="0">
                <a:latin typeface="Times New Roman" pitchFamily="18" charset="0"/>
                <a:cs typeface="Times New Roman" pitchFamily="18" charset="0"/>
              </a:rPr>
              <a:t> подразделяется на:</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первичную хирургическую </a:t>
            </a:r>
            <a:r>
              <a:rPr lang="ru-RU" dirty="0" err="1">
                <a:latin typeface="Times New Roman" pitchFamily="18" charset="0"/>
                <a:cs typeface="Times New Roman" pitchFamily="18" charset="0"/>
              </a:rPr>
              <a:t>некрэктомию</a:t>
            </a:r>
            <a:r>
              <a:rPr lang="ru-RU" dirty="0">
                <a:latin typeface="Times New Roman" pitchFamily="18" charset="0"/>
                <a:cs typeface="Times New Roman" pitchFamily="18" charset="0"/>
              </a:rPr>
              <a:t> (ПХН) – выполняемую до развития в ране клинических признаков воспаления;</a:t>
            </a:r>
          </a:p>
          <a:p>
            <a:r>
              <a:rPr lang="ru-RU" dirty="0">
                <a:latin typeface="Times New Roman" pitchFamily="18" charset="0"/>
                <a:cs typeface="Times New Roman" pitchFamily="18" charset="0"/>
              </a:rPr>
              <a:t>отсроченную хирургическую </a:t>
            </a:r>
            <a:r>
              <a:rPr lang="ru-RU" dirty="0" err="1">
                <a:latin typeface="Times New Roman" pitchFamily="18" charset="0"/>
                <a:cs typeface="Times New Roman" pitchFamily="18" charset="0"/>
              </a:rPr>
              <a:t>некрэктомию</a:t>
            </a:r>
            <a:r>
              <a:rPr lang="ru-RU" dirty="0">
                <a:latin typeface="Times New Roman" pitchFamily="18" charset="0"/>
                <a:cs typeface="Times New Roman" pitchFamily="18" charset="0"/>
              </a:rPr>
              <a:t> (ОХН) – выполняемую на фоне воспалительной реакции;</a:t>
            </a:r>
          </a:p>
          <a:p>
            <a:r>
              <a:rPr lang="ru-RU" dirty="0">
                <a:latin typeface="Times New Roman" pitchFamily="18" charset="0"/>
                <a:cs typeface="Times New Roman" pitchFamily="18" charset="0"/>
              </a:rPr>
              <a:t>этапную хирургическую </a:t>
            </a:r>
            <a:r>
              <a:rPr lang="ru-RU" dirty="0" err="1">
                <a:latin typeface="Times New Roman" pitchFamily="18" charset="0"/>
                <a:cs typeface="Times New Roman" pitchFamily="18" charset="0"/>
              </a:rPr>
              <a:t>некрэктомию</a:t>
            </a:r>
            <a:r>
              <a:rPr lang="ru-RU" dirty="0">
                <a:latin typeface="Times New Roman" pitchFamily="18" charset="0"/>
                <a:cs typeface="Times New Roman" pitchFamily="18" charset="0"/>
              </a:rPr>
              <a:t> (ЭХН) – выполняемую в несколько этапов, не на всей площади при обширных зонах глубокого поражения;</a:t>
            </a:r>
          </a:p>
          <a:p>
            <a:r>
              <a:rPr lang="ru-RU" dirty="0">
                <a:latin typeface="Times New Roman" pitchFamily="18" charset="0"/>
                <a:cs typeface="Times New Roman" pitchFamily="18" charset="0"/>
              </a:rPr>
              <a:t>вторичную хирургическую </a:t>
            </a:r>
            <a:r>
              <a:rPr lang="ru-RU" dirty="0" err="1">
                <a:latin typeface="Times New Roman" pitchFamily="18" charset="0"/>
                <a:cs typeface="Times New Roman" pitchFamily="18" charset="0"/>
              </a:rPr>
              <a:t>некрэктомию</a:t>
            </a:r>
            <a:r>
              <a:rPr lang="ru-RU" dirty="0">
                <a:latin typeface="Times New Roman" pitchFamily="18" charset="0"/>
                <a:cs typeface="Times New Roman" pitchFamily="18" charset="0"/>
              </a:rPr>
              <a:t> (ВХН) – выполняемую при образовании вторичных некрозов в зонах первичной или отсроченной </a:t>
            </a:r>
            <a:r>
              <a:rPr lang="ru-RU" dirty="0" err="1">
                <a:latin typeface="Times New Roman" pitchFamily="18" charset="0"/>
                <a:cs typeface="Times New Roman" pitchFamily="18" charset="0"/>
              </a:rPr>
              <a:t>некрэктомии</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2961410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fontScale="62500" lnSpcReduction="20000"/>
          </a:bodyPr>
          <a:lstStyle/>
          <a:p>
            <a:pPr marL="0" indent="0">
              <a:buNone/>
            </a:pPr>
            <a:r>
              <a:rPr lang="ru-RU" b="1" dirty="0">
                <a:latin typeface="Times New Roman" pitchFamily="18" charset="0"/>
                <a:cs typeface="Times New Roman" pitchFamily="18" charset="0"/>
              </a:rPr>
              <a:t>К методам хирургического восстановления целостности кожного покрова относятся:</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1. Свободная кожная пластика.</a:t>
            </a:r>
          </a:p>
          <a:p>
            <a:pPr marL="0" indent="0">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Аутодермотрансплантатом</a:t>
            </a:r>
            <a:r>
              <a:rPr lang="ru-RU" dirty="0">
                <a:latin typeface="Times New Roman" pitchFamily="18" charset="0"/>
                <a:cs typeface="Times New Roman" pitchFamily="18" charset="0"/>
              </a:rPr>
              <a:t>, включающим только кожу (</a:t>
            </a:r>
            <a:r>
              <a:rPr lang="ru-RU" dirty="0" err="1">
                <a:latin typeface="Times New Roman" pitchFamily="18" charset="0"/>
                <a:cs typeface="Times New Roman" pitchFamily="18" charset="0"/>
              </a:rPr>
              <a:t>неваскуляризированным</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Расщепленным</a:t>
            </a:r>
          </a:p>
          <a:p>
            <a:r>
              <a:rPr lang="ru-RU" dirty="0">
                <a:latin typeface="Times New Roman" pitchFamily="18" charset="0"/>
                <a:cs typeface="Times New Roman" pitchFamily="18" charset="0"/>
              </a:rPr>
              <a:t>Полнослойным.</a:t>
            </a:r>
          </a:p>
          <a:p>
            <a:pPr marL="0" indent="0">
              <a:buNone/>
            </a:pPr>
            <a:r>
              <a:rPr lang="ru-RU" dirty="0" smtClean="0">
                <a:latin typeface="Times New Roman" pitchFamily="18" charset="0"/>
                <a:cs typeface="Times New Roman" pitchFamily="18" charset="0"/>
              </a:rPr>
              <a:t>- Сложносоставным </a:t>
            </a:r>
            <a:r>
              <a:rPr lang="ru-RU" dirty="0" err="1">
                <a:latin typeface="Times New Roman" pitchFamily="18" charset="0"/>
                <a:cs typeface="Times New Roman" pitchFamily="18" charset="0"/>
              </a:rPr>
              <a:t>аутотрансплантатом</a:t>
            </a:r>
            <a:r>
              <a:rPr lang="ru-RU" dirty="0">
                <a:latin typeface="Times New Roman" pitchFamily="18" charset="0"/>
                <a:cs typeface="Times New Roman" pitchFamily="18" charset="0"/>
              </a:rPr>
              <a:t> на микрососудистых анастомозах (</a:t>
            </a:r>
            <a:r>
              <a:rPr lang="ru-RU" dirty="0" err="1">
                <a:latin typeface="Times New Roman" pitchFamily="18" charset="0"/>
                <a:cs typeface="Times New Roman" pitchFamily="18" charset="0"/>
              </a:rPr>
              <a:t>васкуляризированным</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кожно-жировым;</a:t>
            </a:r>
          </a:p>
          <a:p>
            <a:r>
              <a:rPr lang="ru-RU" dirty="0">
                <a:latin typeface="Times New Roman" pitchFamily="18" charset="0"/>
                <a:cs typeface="Times New Roman" pitchFamily="18" charset="0"/>
              </a:rPr>
              <a:t>кожно-фасциальным;</a:t>
            </a:r>
          </a:p>
          <a:p>
            <a:r>
              <a:rPr lang="ru-RU" dirty="0">
                <a:latin typeface="Times New Roman" pitchFamily="18" charset="0"/>
                <a:cs typeface="Times New Roman" pitchFamily="18" charset="0"/>
              </a:rPr>
              <a:t>кожно-мышечным, в том числе с костным фрагментом.</a:t>
            </a:r>
          </a:p>
          <a:p>
            <a:pPr marL="0" indent="0">
              <a:buNone/>
            </a:pPr>
            <a:r>
              <a:rPr lang="ru-RU" dirty="0">
                <a:latin typeface="Times New Roman" pitchFamily="18" charset="0"/>
                <a:cs typeface="Times New Roman" pitchFamily="18" charset="0"/>
              </a:rPr>
              <a:t>2. Несвободная кожная пластика.</a:t>
            </a:r>
          </a:p>
          <a:p>
            <a:pPr>
              <a:buFontTx/>
              <a:buChar char="-"/>
            </a:pPr>
            <a:r>
              <a:rPr lang="ru-RU" dirty="0" smtClean="0">
                <a:latin typeface="Times New Roman" pitchFamily="18" charset="0"/>
                <a:cs typeface="Times New Roman" pitchFamily="18" charset="0"/>
              </a:rPr>
              <a:t>Местными </a:t>
            </a:r>
            <a:r>
              <a:rPr lang="ru-RU" dirty="0">
                <a:latin typeface="Times New Roman" pitchFamily="18" charset="0"/>
                <a:cs typeface="Times New Roman" pitchFamily="18" charset="0"/>
              </a:rPr>
              <a:t>тканями с дополнительными разрезами или без них, в том числе методом дозированного тканевого растяжения (</a:t>
            </a:r>
            <a:r>
              <a:rPr lang="ru-RU" dirty="0" err="1">
                <a:latin typeface="Times New Roman" pitchFamily="18" charset="0"/>
                <a:cs typeface="Times New Roman" pitchFamily="18" charset="0"/>
              </a:rPr>
              <a:t>дермотензии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Дермотензия</a:t>
            </a:r>
            <a:r>
              <a:rPr lang="ru-RU" dirty="0">
                <a:latin typeface="Times New Roman" pitchFamily="18" charset="0"/>
                <a:cs typeface="Times New Roman" pitchFamily="18" charset="0"/>
              </a:rPr>
              <a:t> подразделяется на острую и хроническую, в том числе с использованием </a:t>
            </a:r>
            <a:r>
              <a:rPr lang="ru-RU" dirty="0" smtClean="0">
                <a:latin typeface="Times New Roman" pitchFamily="18" charset="0"/>
                <a:cs typeface="Times New Roman" pitchFamily="18" charset="0"/>
              </a:rPr>
              <a:t>экспандеров.</a:t>
            </a:r>
          </a:p>
          <a:p>
            <a:pPr>
              <a:buFontTx/>
              <a:buChar char="-"/>
            </a:pPr>
            <a:r>
              <a:rPr lang="ru-RU" dirty="0" smtClean="0">
                <a:latin typeface="Times New Roman" pitchFamily="18" charset="0"/>
                <a:cs typeface="Times New Roman" pitchFamily="18" charset="0"/>
              </a:rPr>
              <a:t>Перемещенным </a:t>
            </a:r>
            <a:r>
              <a:rPr lang="ru-RU" dirty="0">
                <a:latin typeface="Times New Roman" pitchFamily="18" charset="0"/>
                <a:cs typeface="Times New Roman" pitchFamily="18" charset="0"/>
              </a:rPr>
              <a:t>лоскутом (островковым, плоским или трубчатым) на постоянной или временной питающей ножке:</a:t>
            </a:r>
          </a:p>
          <a:p>
            <a:r>
              <a:rPr lang="ru-RU" dirty="0">
                <a:latin typeface="Times New Roman" pitchFamily="18" charset="0"/>
                <a:cs typeface="Times New Roman" pitchFamily="18" charset="0"/>
              </a:rPr>
              <a:t>кожно-жировым;</a:t>
            </a:r>
          </a:p>
          <a:p>
            <a:r>
              <a:rPr lang="ru-RU" dirty="0">
                <a:latin typeface="Times New Roman" pitchFamily="18" charset="0"/>
                <a:cs typeface="Times New Roman" pitchFamily="18" charset="0"/>
              </a:rPr>
              <a:t>кожно-фасциальным;</a:t>
            </a:r>
          </a:p>
          <a:p>
            <a:r>
              <a:rPr lang="ru-RU" dirty="0">
                <a:latin typeface="Times New Roman" pitchFamily="18" charset="0"/>
                <a:cs typeface="Times New Roman" pitchFamily="18" charset="0"/>
              </a:rPr>
              <a:t>кожно-мышечным, в том числе с костным фрагментом.</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66063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Прогноз</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dirty="0" smtClean="0">
                <a:latin typeface="Times New Roman" pitchFamily="18" charset="0"/>
                <a:cs typeface="Times New Roman" pitchFamily="18" charset="0"/>
              </a:rPr>
              <a:t>Индекс Франка</a:t>
            </a:r>
          </a:p>
          <a:p>
            <a:pPr marL="0" indent="0">
              <a:buNone/>
            </a:pPr>
            <a:r>
              <a:rPr lang="ru-RU" dirty="0" smtClean="0">
                <a:latin typeface="Times New Roman" pitchFamily="18" charset="0"/>
                <a:cs typeface="Times New Roman" pitchFamily="18" charset="0"/>
              </a:rPr>
              <a:t>1% поверхностного ожога = 1 </a:t>
            </a:r>
            <a:r>
              <a:rPr lang="ru-RU" dirty="0" err="1" smtClean="0">
                <a:latin typeface="Times New Roman" pitchFamily="18" charset="0"/>
                <a:cs typeface="Times New Roman" pitchFamily="18" charset="0"/>
              </a:rPr>
              <a:t>ед</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1% глубокого ожога = 3 </a:t>
            </a:r>
            <a:r>
              <a:rPr lang="ru-RU" dirty="0" err="1" smtClean="0">
                <a:latin typeface="Times New Roman" pitchFamily="18" charset="0"/>
                <a:cs typeface="Times New Roman" pitchFamily="18" charset="0"/>
              </a:rPr>
              <a:t>ед</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*ожоги 1ст не учитываются</a:t>
            </a:r>
          </a:p>
          <a:p>
            <a:pPr marL="0" indent="0">
              <a:buNone/>
            </a:pPr>
            <a:r>
              <a:rPr lang="ru-RU" dirty="0" smtClean="0">
                <a:latin typeface="Times New Roman" pitchFamily="18" charset="0"/>
                <a:cs typeface="Times New Roman" pitchFamily="18" charset="0"/>
              </a:rPr>
              <a:t>*Возраст = кол-во баллов</a:t>
            </a:r>
          </a:p>
          <a:p>
            <a:pPr>
              <a:buFont typeface="Arial" charset="0"/>
              <a:buChar char="•"/>
            </a:pPr>
            <a:r>
              <a:rPr lang="ru-RU" dirty="0" smtClean="0">
                <a:latin typeface="Times New Roman" pitchFamily="18" charset="0"/>
                <a:cs typeface="Times New Roman" pitchFamily="18" charset="0"/>
              </a:rPr>
              <a:t>До 60 – благоприятный</a:t>
            </a:r>
          </a:p>
          <a:p>
            <a:pPr>
              <a:buFont typeface="Arial" charset="0"/>
              <a:buChar char="•"/>
            </a:pPr>
            <a:r>
              <a:rPr lang="ru-RU" dirty="0" smtClean="0">
                <a:latin typeface="Times New Roman" pitchFamily="18" charset="0"/>
                <a:cs typeface="Times New Roman" pitchFamily="18" charset="0"/>
              </a:rPr>
              <a:t>60-80 – относительно благоприятный</a:t>
            </a:r>
          </a:p>
          <a:p>
            <a:pPr>
              <a:buFont typeface="Arial" charset="0"/>
              <a:buChar char="•"/>
            </a:pPr>
            <a:r>
              <a:rPr lang="ru-RU" dirty="0" smtClean="0">
                <a:latin typeface="Times New Roman" pitchFamily="18" charset="0"/>
                <a:cs typeface="Times New Roman" pitchFamily="18" charset="0"/>
              </a:rPr>
              <a:t>80-100 – сомнительный</a:t>
            </a:r>
          </a:p>
          <a:p>
            <a:pPr>
              <a:buFont typeface="Arial" charset="0"/>
              <a:buChar char="•"/>
            </a:pPr>
            <a:r>
              <a:rPr lang="ru-RU" dirty="0" smtClean="0">
                <a:latin typeface="Times New Roman" pitchFamily="18" charset="0"/>
                <a:cs typeface="Times New Roman" pitchFamily="18" charset="0"/>
              </a:rPr>
              <a:t>Более 100 - неблагоприятный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884188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Источники</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r>
              <a:rPr lang="ru-RU" dirty="0">
                <a:latin typeface="Times New Roman" pitchFamily="18" charset="0"/>
                <a:cs typeface="Times New Roman" pitchFamily="18" charset="0"/>
              </a:rPr>
              <a:t>Клинические рекомендации </a:t>
            </a:r>
            <a:r>
              <a:rPr lang="ru-RU" dirty="0" smtClean="0">
                <a:latin typeface="Times New Roman" pitchFamily="18" charset="0"/>
                <a:cs typeface="Times New Roman" pitchFamily="18" charset="0"/>
              </a:rPr>
              <a:t>«Ожоги </a:t>
            </a:r>
            <a:r>
              <a:rPr lang="ru-RU" dirty="0">
                <a:latin typeface="Times New Roman" pitchFamily="18" charset="0"/>
                <a:cs typeface="Times New Roman" pitchFamily="18" charset="0"/>
              </a:rPr>
              <a:t>термические и химические. Ожоги солнечные. Ожоги дыхательных путей</a:t>
            </a:r>
            <a:r>
              <a:rPr lang="ru-RU" dirty="0" smtClean="0">
                <a:latin typeface="Times New Roman" pitchFamily="18" charset="0"/>
                <a:cs typeface="Times New Roman" pitchFamily="18" charset="0"/>
              </a:rPr>
              <a:t>» 2021г.</a:t>
            </a:r>
          </a:p>
          <a:p>
            <a:r>
              <a:rPr lang="ru-RU" dirty="0">
                <a:latin typeface="Times New Roman" pitchFamily="18" charset="0"/>
                <a:cs typeface="Times New Roman" pitchFamily="18" charset="0"/>
              </a:rPr>
              <a:t>Диагностика и лечение ожогового шока (Национальные клинические рекомендации). -М.: Общероссийская общественная организация «Объединение </a:t>
            </a:r>
            <a:r>
              <a:rPr lang="ru-RU" dirty="0" err="1">
                <a:latin typeface="Times New Roman" pitchFamily="18" charset="0"/>
                <a:cs typeface="Times New Roman" pitchFamily="18" charset="0"/>
              </a:rPr>
              <a:t>комбустиологов</a:t>
            </a:r>
            <a:r>
              <a:rPr lang="ru-RU" dirty="0">
                <a:latin typeface="Times New Roman" pitchFamily="18" charset="0"/>
                <a:cs typeface="Times New Roman" pitchFamily="18" charset="0"/>
              </a:rPr>
              <a:t> «Мир без ожогов</a:t>
            </a:r>
            <a:r>
              <a:rPr lang="ru-RU" dirty="0" smtClean="0">
                <a:latin typeface="Times New Roman" pitchFamily="18" charset="0"/>
                <a:cs typeface="Times New Roman" pitchFamily="18" charset="0"/>
              </a:rPr>
              <a:t>»</a:t>
            </a:r>
          </a:p>
          <a:p>
            <a:r>
              <a:rPr lang="ru-RU" dirty="0">
                <a:latin typeface="Times New Roman" pitchFamily="18" charset="0"/>
                <a:cs typeface="Times New Roman" pitchFamily="18" charset="0"/>
              </a:rPr>
              <a:t>Алексеев А.А., Лавров В.А. Ожоговая болезнь: патогенетические принципы и методы лечения.</a:t>
            </a:r>
          </a:p>
        </p:txBody>
      </p:sp>
    </p:spTree>
    <p:extLst>
      <p:ext uri="{BB962C8B-B14F-4D97-AF65-F5344CB8AC3E}">
        <p14:creationId xmlns:p14="http://schemas.microsoft.com/office/powerpoint/2010/main" val="38098014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941168"/>
            <a:ext cx="8229600" cy="1143000"/>
          </a:xfrm>
        </p:spPr>
        <p:txBody>
          <a:bodyPr/>
          <a:lstStyle/>
          <a:p>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pic>
        <p:nvPicPr>
          <p:cNvPr id="12290" name="Picture 2" descr="ЧТО ДЕЛАТЬ ПРИ ПОЛУЧЕНИИ ОЖОГА? | Городская клиническая больница им. Ф.И.  Иноземцев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2656"/>
            <a:ext cx="7143750" cy="4438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7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5"/>
            <a:ext cx="8229600" cy="4680520"/>
          </a:xfrm>
        </p:spPr>
        <p:txBody>
          <a:bodyPr>
            <a:normAutofit fontScale="70000" lnSpcReduction="20000"/>
          </a:bodyPr>
          <a:lstStyle/>
          <a:p>
            <a:pPr marL="0" indent="0">
              <a:buNone/>
            </a:pPr>
            <a:r>
              <a:rPr lang="ru-RU" b="1" dirty="0">
                <a:latin typeface="Times New Roman" pitchFamily="18" charset="0"/>
                <a:cs typeface="Times New Roman" pitchFamily="18" charset="0"/>
              </a:rPr>
              <a:t>Термические </a:t>
            </a:r>
            <a:r>
              <a:rPr lang="ru-RU" dirty="0">
                <a:latin typeface="Times New Roman" pitchFamily="18" charset="0"/>
                <a:cs typeface="Times New Roman" pitchFamily="18" charset="0"/>
              </a:rPr>
              <a:t>ожоги связаны с воздействием высоких температур. Возникают наиболее часто. Чаще всего встречаются ожоги горячими жидкостями и паром. Далее – ожоги пламенем, которые вызывает открытый огонь (горючие материалы, одежда, костры, пожары), взрывы воспламеняющихся жидкостей и зажигательных смесей. Контактные ожоги возникают при контакте с горячими предметами или веществами (например, раскалённым металлом, горячей смолой, битумом, асфальтом и т.д.). Такие ожоги имеют очертания, соответствующие кон­турам накаленного предмета, от прикосновения которого ожог возник. Дополнительные травмы могут происходить при удалении предмета, нанёсшего травму. Реже встречаются конвекционные ожоги, которые вызывает горячий воздух и инфракрасное излучение от раскаленных предметов или открытого пламени, без непосредственного контакта с кожей.</a:t>
            </a:r>
          </a:p>
          <a:p>
            <a:endParaRPr lang="ru-RU" dirty="0">
              <a:latin typeface="Times New Roman" pitchFamily="18" charset="0"/>
              <a:cs typeface="Times New Roman" pitchFamily="18" charset="0"/>
            </a:endParaRPr>
          </a:p>
        </p:txBody>
      </p:sp>
      <p:pic>
        <p:nvPicPr>
          <p:cNvPr id="2050" name="Picture 2" descr="Огонь Изолированные На Черном Фоне — стоковые фотографии и другие картинки  Огонь - Огонь, Пламя, Чёрный фон - iSt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5157192"/>
            <a:ext cx="1911391" cy="127426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Откуда в воздухе водяной пар?"/>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5816" y="4894222"/>
            <a:ext cx="312085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10 способов использовать кипяток для пользы дома и на даче"/>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2923" y="5002234"/>
            <a:ext cx="2379663"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37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Патогенез</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229600" cy="5069160"/>
          </a:xfrm>
        </p:spPr>
        <p:txBody>
          <a:bodyPr>
            <a:normAutofit fontScale="62500" lnSpcReduction="20000"/>
          </a:bodyPr>
          <a:lstStyle/>
          <a:p>
            <a:r>
              <a:rPr lang="ru-RU" dirty="0">
                <a:latin typeface="Times New Roman" pitchFamily="18" charset="0"/>
                <a:cs typeface="Times New Roman" pitchFamily="18" charset="0"/>
              </a:rPr>
              <a:t>Интенсивность нагревания тканей (глубина поражения) зависят от температуры и физического состояния термического агента (пламя, жидкость, нагретый предмет, газообразное вещество, лучевая энергия), способа теплопередачи (проведение, конвекция, испарение), длительности воздействия, исходного состояния пациента (возраст, сопутствующие заболевания), локализации повреждений (толщина кожного покрова), теплозащитных свойств одежды. Степень тканевой гипертермии прямо пропорциональна продолжительности нагревания. Краткосрочное воздействие даже очень высоких температур может не приводить к развитию ожогов. Чем выше степень перегрева тканей, тем быстрее происходит гибель клеток</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r>
              <a:rPr lang="ru-RU" dirty="0">
                <a:latin typeface="Times New Roman" pitchFamily="18" charset="0"/>
                <a:cs typeface="Times New Roman" pitchFamily="18" charset="0"/>
              </a:rPr>
              <a:t>Повреждающее внешнее воздействие раз­рушает клетки или вызывает нарушение их функ­ции. При температуре агента 42-50°С преодолевается термический порог жизнедеятельности тканей, происходят коагуляция белка, выход плазмы из сосудистого русла, распад эритроцитов, нарушение микроциркуляции в тканях с развитием глубоких нарушений гомеостаза. При перегревании тканей свыше 520С </a:t>
            </a:r>
            <a:r>
              <a:rPr lang="ru-RU" dirty="0" err="1">
                <a:latin typeface="Times New Roman" pitchFamily="18" charset="0"/>
                <a:cs typeface="Times New Roman" pitchFamily="18" charset="0"/>
              </a:rPr>
              <a:t>коагуляционное</a:t>
            </a:r>
            <a:r>
              <a:rPr lang="ru-RU" dirty="0">
                <a:latin typeface="Times New Roman" pitchFamily="18" charset="0"/>
                <a:cs typeface="Times New Roman" pitchFamily="18" charset="0"/>
              </a:rPr>
              <a:t> свертывание белков невосстановимо.</a:t>
            </a:r>
          </a:p>
        </p:txBody>
      </p:sp>
    </p:spTree>
    <p:extLst>
      <p:ext uri="{BB962C8B-B14F-4D97-AF65-F5344CB8AC3E}">
        <p14:creationId xmlns:p14="http://schemas.microsoft.com/office/powerpoint/2010/main" val="346026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4525963"/>
          </a:xfrm>
        </p:spPr>
        <p:txBody>
          <a:bodyPr/>
          <a:lstStyle/>
          <a:p>
            <a:pPr marL="0" indent="0">
              <a:buNone/>
            </a:pPr>
            <a:r>
              <a:rPr lang="ru-RU" dirty="0">
                <a:latin typeface="Times New Roman" pitchFamily="18" charset="0"/>
                <a:cs typeface="Times New Roman" pitchFamily="18" charset="0"/>
              </a:rPr>
              <a:t>Сразу после ожогового повреждения ожоговая рана условно делится на три зоны, каждая из которых имеет разную ответную микроциркуляторную реакцию.</a:t>
            </a:r>
          </a:p>
        </p:txBody>
      </p:sp>
      <p:grpSp>
        <p:nvGrpSpPr>
          <p:cNvPr id="7" name="Группа 6"/>
          <p:cNvGrpSpPr/>
          <p:nvPr/>
        </p:nvGrpSpPr>
        <p:grpSpPr>
          <a:xfrm>
            <a:off x="4788024" y="3284984"/>
            <a:ext cx="2808312" cy="2808312"/>
            <a:chOff x="1246911" y="2996952"/>
            <a:chExt cx="2808312" cy="2808312"/>
          </a:xfrm>
        </p:grpSpPr>
        <p:sp>
          <p:nvSpPr>
            <p:cNvPr id="4" name="Овал 3"/>
            <p:cNvSpPr/>
            <p:nvPr/>
          </p:nvSpPr>
          <p:spPr>
            <a:xfrm>
              <a:off x="1246911" y="2996952"/>
              <a:ext cx="2808312" cy="280831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92D050"/>
                </a:solidFill>
              </a:endParaRPr>
            </a:p>
          </p:txBody>
        </p:sp>
        <p:sp>
          <p:nvSpPr>
            <p:cNvPr id="5" name="Овал 4"/>
            <p:cNvSpPr/>
            <p:nvPr/>
          </p:nvSpPr>
          <p:spPr>
            <a:xfrm>
              <a:off x="1636593" y="3386635"/>
              <a:ext cx="2028945" cy="202894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6" name="Овал 5"/>
            <p:cNvSpPr/>
            <p:nvPr/>
          </p:nvSpPr>
          <p:spPr>
            <a:xfrm>
              <a:off x="2002995" y="3753035"/>
              <a:ext cx="1296144" cy="12961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176871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4525963"/>
          </a:xfrm>
        </p:spPr>
        <p:txBody>
          <a:bodyPr/>
          <a:lstStyle/>
          <a:p>
            <a:pPr marL="0" indent="0">
              <a:buNone/>
            </a:pPr>
            <a:r>
              <a:rPr lang="ru-RU" dirty="0">
                <a:latin typeface="Times New Roman" pitchFamily="18" charset="0"/>
                <a:cs typeface="Times New Roman" pitchFamily="18" charset="0"/>
              </a:rPr>
              <a:t>Внутренняя зона некроза характеризуется необратимыми изменениями. В результате воздействия этиологического фактора происходит гибель тканей, формируется ожоговый струп. </a:t>
            </a:r>
          </a:p>
        </p:txBody>
      </p:sp>
      <p:grpSp>
        <p:nvGrpSpPr>
          <p:cNvPr id="4" name="Группа 3"/>
          <p:cNvGrpSpPr/>
          <p:nvPr/>
        </p:nvGrpSpPr>
        <p:grpSpPr>
          <a:xfrm>
            <a:off x="4427984" y="3064080"/>
            <a:ext cx="2808312" cy="2808312"/>
            <a:chOff x="1246911" y="2996952"/>
            <a:chExt cx="2808312" cy="2808312"/>
          </a:xfrm>
        </p:grpSpPr>
        <p:sp>
          <p:nvSpPr>
            <p:cNvPr id="5" name="Овал 4"/>
            <p:cNvSpPr/>
            <p:nvPr/>
          </p:nvSpPr>
          <p:spPr>
            <a:xfrm>
              <a:off x="1246911" y="2996952"/>
              <a:ext cx="2808312" cy="280831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92D050"/>
                </a:solidFill>
              </a:endParaRPr>
            </a:p>
          </p:txBody>
        </p:sp>
        <p:sp>
          <p:nvSpPr>
            <p:cNvPr id="6" name="Овал 5"/>
            <p:cNvSpPr/>
            <p:nvPr/>
          </p:nvSpPr>
          <p:spPr>
            <a:xfrm>
              <a:off x="1636593" y="3386635"/>
              <a:ext cx="2028945" cy="202894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7" name="Овал 6"/>
            <p:cNvSpPr/>
            <p:nvPr/>
          </p:nvSpPr>
          <p:spPr>
            <a:xfrm>
              <a:off x="2002995" y="3753035"/>
              <a:ext cx="1296144" cy="12961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 name="Стрелка вправо 7"/>
          <p:cNvSpPr/>
          <p:nvPr/>
        </p:nvSpPr>
        <p:spPr>
          <a:xfrm>
            <a:off x="3131840" y="4221088"/>
            <a:ext cx="2700300" cy="36004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6820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3268960"/>
          </a:xfrm>
        </p:spPr>
        <p:txBody>
          <a:bodyPr>
            <a:normAutofit fontScale="77500" lnSpcReduction="20000"/>
          </a:bodyPr>
          <a:lstStyle/>
          <a:p>
            <a:pPr marL="0" indent="0">
              <a:buNone/>
            </a:pPr>
            <a:r>
              <a:rPr lang="ru-RU" dirty="0">
                <a:latin typeface="Times New Roman" pitchFamily="18" charset="0"/>
                <a:cs typeface="Times New Roman" pitchFamily="18" charset="0"/>
              </a:rPr>
              <a:t>Область, примыкающая к некрозу, является зоной паранекроза и характеризуется нарушением микроциркуляции и увеличением проницаемости сосудистой стенки. В области ожоговой раны в течение первых 24-28 часов после травмы происходит ряд процессов (кратковременный спазм, а затем расширение сосудов,  увеличение вязкости крови), способствующих развитию ишемии, а затем и гибели тканей. В тоже время на стадии ишемии процесс может иметь обратное развитие на фоне адекватного лечения.</a:t>
            </a:r>
          </a:p>
        </p:txBody>
      </p:sp>
      <p:grpSp>
        <p:nvGrpSpPr>
          <p:cNvPr id="4" name="Группа 3"/>
          <p:cNvGrpSpPr/>
          <p:nvPr/>
        </p:nvGrpSpPr>
        <p:grpSpPr>
          <a:xfrm>
            <a:off x="5292080" y="3573016"/>
            <a:ext cx="2808312" cy="2808312"/>
            <a:chOff x="1246911" y="2996952"/>
            <a:chExt cx="2808312" cy="2808312"/>
          </a:xfrm>
        </p:grpSpPr>
        <p:sp>
          <p:nvSpPr>
            <p:cNvPr id="5" name="Овал 4"/>
            <p:cNvSpPr/>
            <p:nvPr/>
          </p:nvSpPr>
          <p:spPr>
            <a:xfrm>
              <a:off x="1246911" y="2996952"/>
              <a:ext cx="2808312" cy="280831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92D050"/>
                </a:solidFill>
              </a:endParaRPr>
            </a:p>
          </p:txBody>
        </p:sp>
        <p:sp>
          <p:nvSpPr>
            <p:cNvPr id="6" name="Овал 5"/>
            <p:cNvSpPr/>
            <p:nvPr/>
          </p:nvSpPr>
          <p:spPr>
            <a:xfrm>
              <a:off x="1636593" y="3386635"/>
              <a:ext cx="2028945" cy="202894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7" name="Овал 6"/>
            <p:cNvSpPr/>
            <p:nvPr/>
          </p:nvSpPr>
          <p:spPr>
            <a:xfrm>
              <a:off x="2002995" y="3753035"/>
              <a:ext cx="1296144" cy="12961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 name="Стрелка вправо 7"/>
          <p:cNvSpPr/>
          <p:nvPr/>
        </p:nvSpPr>
        <p:spPr>
          <a:xfrm>
            <a:off x="3539367" y="4835559"/>
            <a:ext cx="2376264" cy="288032"/>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238736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2626</Words>
  <Application>Microsoft Office PowerPoint</Application>
  <PresentationFormat>Экран (4:3)</PresentationFormat>
  <Paragraphs>238</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Тема Office</vt:lpstr>
      <vt:lpstr> 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 Ф. Войно-Ясенецкого»</vt:lpstr>
      <vt:lpstr>План</vt:lpstr>
      <vt:lpstr>Презентация PowerPoint</vt:lpstr>
      <vt:lpstr>Этиология</vt:lpstr>
      <vt:lpstr>Презентация PowerPoint</vt:lpstr>
      <vt:lpstr>Патогенез</vt:lpstr>
      <vt:lpstr>Презентация PowerPoint</vt:lpstr>
      <vt:lpstr>Презентация PowerPoint</vt:lpstr>
      <vt:lpstr>Презентация PowerPoint</vt:lpstr>
      <vt:lpstr>Презентация PowerPoint</vt:lpstr>
      <vt:lpstr>Презентация PowerPoint</vt:lpstr>
      <vt:lpstr>Эпидемиология</vt:lpstr>
      <vt:lpstr>Классификация 1 </vt:lpstr>
      <vt:lpstr>Классификация 2</vt:lpstr>
      <vt:lpstr>Презентация PowerPoint</vt:lpstr>
      <vt:lpstr>Презентация PowerPoint</vt:lpstr>
      <vt:lpstr>Презентация PowerPoint</vt:lpstr>
      <vt:lpstr>Презентация PowerPoint</vt:lpstr>
      <vt:lpstr>Ожоговая болезнь</vt:lpstr>
      <vt:lpstr>Периоды ожоговой болезни</vt:lpstr>
      <vt:lpstr>Презентация PowerPoint</vt:lpstr>
      <vt:lpstr>Презентация PowerPoint</vt:lpstr>
      <vt:lpstr>Презентация PowerPoint</vt:lpstr>
      <vt:lpstr>Презентация PowerPoint</vt:lpstr>
      <vt:lpstr>Классификация ингаляционной травмы по локализации:</vt:lpstr>
      <vt:lpstr>Классификация ингаляционной травмы по степени тяжести поражения трахеобронхиального дерева  по эндоскопическим критериям</vt:lpstr>
      <vt:lpstr>Диагностика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Лабораторная диагностика</vt:lpstr>
      <vt:lpstr>Презентация PowerPoint</vt:lpstr>
      <vt:lpstr>Презентация PowerPoint</vt:lpstr>
      <vt:lpstr>Презентация PowerPoint</vt:lpstr>
      <vt:lpstr>Лечение</vt:lpstr>
      <vt:lpstr>Презентация PowerPoint</vt:lpstr>
      <vt:lpstr>Презентация PowerPoint</vt:lpstr>
      <vt:lpstr>Хирургическое лечение</vt:lpstr>
      <vt:lpstr>Презентация PowerPoint</vt:lpstr>
      <vt:lpstr>Презентация PowerPoint</vt:lpstr>
      <vt:lpstr>Презентация PowerPoint</vt:lpstr>
      <vt:lpstr>Презентация PowerPoint</vt:lpstr>
      <vt:lpstr>Прогноз</vt:lpstr>
      <vt:lpstr>Источники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 Ф. Войно-Ясенецкого»</dc:title>
  <dc:creator>Мед Сестра</dc:creator>
  <cp:lastModifiedBy>Мед Сестра</cp:lastModifiedBy>
  <cp:revision>34</cp:revision>
  <dcterms:created xsi:type="dcterms:W3CDTF">2023-06-18T09:00:04Z</dcterms:created>
  <dcterms:modified xsi:type="dcterms:W3CDTF">2023-06-24T01:39:10Z</dcterms:modified>
</cp:coreProperties>
</file>