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7" r:id="rId12"/>
    <p:sldId id="298" r:id="rId13"/>
    <p:sldId id="299" r:id="rId14"/>
    <p:sldId id="300" r:id="rId15"/>
    <p:sldId id="267" r:id="rId16"/>
    <p:sldId id="305" r:id="rId17"/>
    <p:sldId id="266" r:id="rId18"/>
    <p:sldId id="301" r:id="rId19"/>
    <p:sldId id="303" r:id="rId20"/>
    <p:sldId id="304" r:id="rId21"/>
    <p:sldId id="307" r:id="rId22"/>
    <p:sldId id="308" r:id="rId23"/>
    <p:sldId id="306" r:id="rId24"/>
  </p:sldIdLst>
  <p:sldSz cx="12192000" cy="6858000"/>
  <p:notesSz cx="6858000" cy="9144000"/>
  <p:custDataLst>
    <p:tags r:id="rId2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Состояние</a:t>
            </a:r>
            <a:r>
              <a:rPr lang="ru-RU" baseline="0" dirty="0"/>
              <a:t> в реанимационном отделении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6169595648370049E-2"/>
          <c:y val="0.12852253720579737"/>
          <c:w val="0.95812992125984264"/>
          <c:h val="0.7104541177908956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Систолическое АД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dd/mm/yyyy</c:formatCode>
                <c:ptCount val="11"/>
                <c:pt idx="0">
                  <c:v>44255</c:v>
                </c:pt>
                <c:pt idx="1">
                  <c:v>44256</c:v>
                </c:pt>
                <c:pt idx="2">
                  <c:v>44257</c:v>
                </c:pt>
                <c:pt idx="3">
                  <c:v>44258</c:v>
                </c:pt>
                <c:pt idx="4">
                  <c:v>44259</c:v>
                </c:pt>
                <c:pt idx="5">
                  <c:v>44260</c:v>
                </c:pt>
                <c:pt idx="6">
                  <c:v>44261</c:v>
                </c:pt>
                <c:pt idx="7">
                  <c:v>44262</c:v>
                </c:pt>
                <c:pt idx="8">
                  <c:v>44263</c:v>
                </c:pt>
                <c:pt idx="9">
                  <c:v>44264</c:v>
                </c:pt>
                <c:pt idx="10">
                  <c:v>44265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128</c:v>
                </c:pt>
                <c:pt idx="1">
                  <c:v>135</c:v>
                </c:pt>
                <c:pt idx="2">
                  <c:v>134</c:v>
                </c:pt>
                <c:pt idx="3">
                  <c:v>117</c:v>
                </c:pt>
                <c:pt idx="4">
                  <c:v>117.2</c:v>
                </c:pt>
                <c:pt idx="5">
                  <c:v>116.4</c:v>
                </c:pt>
                <c:pt idx="6">
                  <c:v>113.9</c:v>
                </c:pt>
                <c:pt idx="7">
                  <c:v>114.3</c:v>
                </c:pt>
                <c:pt idx="8">
                  <c:v>117.7</c:v>
                </c:pt>
                <c:pt idx="9">
                  <c:v>114.7</c:v>
                </c:pt>
                <c:pt idx="10">
                  <c:v>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03-49F7-B9AB-8B8054937E8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Диастолическое АД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dd/mm/yyyy</c:formatCode>
                <c:ptCount val="11"/>
                <c:pt idx="0">
                  <c:v>44255</c:v>
                </c:pt>
                <c:pt idx="1">
                  <c:v>44256</c:v>
                </c:pt>
                <c:pt idx="2">
                  <c:v>44257</c:v>
                </c:pt>
                <c:pt idx="3">
                  <c:v>44258</c:v>
                </c:pt>
                <c:pt idx="4">
                  <c:v>44259</c:v>
                </c:pt>
                <c:pt idx="5">
                  <c:v>44260</c:v>
                </c:pt>
                <c:pt idx="6">
                  <c:v>44261</c:v>
                </c:pt>
                <c:pt idx="7">
                  <c:v>44262</c:v>
                </c:pt>
                <c:pt idx="8">
                  <c:v>44263</c:v>
                </c:pt>
                <c:pt idx="9">
                  <c:v>44264</c:v>
                </c:pt>
                <c:pt idx="10">
                  <c:v>44265</c:v>
                </c:pt>
              </c:numCache>
            </c:num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79</c:v>
                </c:pt>
                <c:pt idx="1">
                  <c:v>83</c:v>
                </c:pt>
                <c:pt idx="2">
                  <c:v>81</c:v>
                </c:pt>
                <c:pt idx="3">
                  <c:v>74.2</c:v>
                </c:pt>
                <c:pt idx="4">
                  <c:v>65.599999999999994</c:v>
                </c:pt>
                <c:pt idx="5">
                  <c:v>65.2</c:v>
                </c:pt>
                <c:pt idx="6">
                  <c:v>64.900000000000006</c:v>
                </c:pt>
                <c:pt idx="7">
                  <c:v>64.7</c:v>
                </c:pt>
                <c:pt idx="8">
                  <c:v>67.2</c:v>
                </c:pt>
                <c:pt idx="9">
                  <c:v>65.099999999999994</c:v>
                </c:pt>
                <c:pt idx="10">
                  <c:v>65.5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03-49F7-B9AB-8B8054937E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температура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dd/mm/yyyy</c:formatCode>
                <c:ptCount val="11"/>
                <c:pt idx="0">
                  <c:v>44255</c:v>
                </c:pt>
                <c:pt idx="1">
                  <c:v>44256</c:v>
                </c:pt>
                <c:pt idx="2">
                  <c:v>44257</c:v>
                </c:pt>
                <c:pt idx="3">
                  <c:v>44258</c:v>
                </c:pt>
                <c:pt idx="4">
                  <c:v>44259</c:v>
                </c:pt>
                <c:pt idx="5">
                  <c:v>44260</c:v>
                </c:pt>
                <c:pt idx="6">
                  <c:v>44261</c:v>
                </c:pt>
                <c:pt idx="7">
                  <c:v>44262</c:v>
                </c:pt>
                <c:pt idx="8">
                  <c:v>44263</c:v>
                </c:pt>
                <c:pt idx="9">
                  <c:v>44264</c:v>
                </c:pt>
                <c:pt idx="10">
                  <c:v>44265</c:v>
                </c:pt>
              </c:numCache>
            </c:num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36.9</c:v>
                </c:pt>
                <c:pt idx="1">
                  <c:v>37.300000000000004</c:v>
                </c:pt>
                <c:pt idx="2">
                  <c:v>37.700000000000003</c:v>
                </c:pt>
                <c:pt idx="3">
                  <c:v>36.800000000000004</c:v>
                </c:pt>
                <c:pt idx="4">
                  <c:v>36.700000000000003</c:v>
                </c:pt>
                <c:pt idx="5">
                  <c:v>36.300000000000004</c:v>
                </c:pt>
                <c:pt idx="6">
                  <c:v>36.5</c:v>
                </c:pt>
                <c:pt idx="7">
                  <c:v>36.6</c:v>
                </c:pt>
                <c:pt idx="8">
                  <c:v>36.6</c:v>
                </c:pt>
                <c:pt idx="9">
                  <c:v>36.4</c:v>
                </c:pt>
                <c:pt idx="10">
                  <c:v>36.4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03-49F7-B9AB-8B8054937E8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ЧСС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dd/mm/yyyy</c:formatCode>
                <c:ptCount val="11"/>
                <c:pt idx="0">
                  <c:v>44255</c:v>
                </c:pt>
                <c:pt idx="1">
                  <c:v>44256</c:v>
                </c:pt>
                <c:pt idx="2">
                  <c:v>44257</c:v>
                </c:pt>
                <c:pt idx="3">
                  <c:v>44258</c:v>
                </c:pt>
                <c:pt idx="4">
                  <c:v>44259</c:v>
                </c:pt>
                <c:pt idx="5">
                  <c:v>44260</c:v>
                </c:pt>
                <c:pt idx="6">
                  <c:v>44261</c:v>
                </c:pt>
                <c:pt idx="7">
                  <c:v>44262</c:v>
                </c:pt>
                <c:pt idx="8">
                  <c:v>44263</c:v>
                </c:pt>
                <c:pt idx="9">
                  <c:v>44264</c:v>
                </c:pt>
                <c:pt idx="10">
                  <c:v>44265</c:v>
                </c:pt>
              </c:numCache>
            </c:numRef>
          </c:cat>
          <c:val>
            <c:numRef>
              <c:f>Лист1!$E$2:$E$12</c:f>
              <c:numCache>
                <c:formatCode>General</c:formatCode>
                <c:ptCount val="11"/>
                <c:pt idx="0">
                  <c:v>63</c:v>
                </c:pt>
                <c:pt idx="1">
                  <c:v>100</c:v>
                </c:pt>
                <c:pt idx="2">
                  <c:v>118</c:v>
                </c:pt>
                <c:pt idx="3">
                  <c:v>88.8</c:v>
                </c:pt>
                <c:pt idx="4">
                  <c:v>83</c:v>
                </c:pt>
                <c:pt idx="5">
                  <c:v>71.400000000000006</c:v>
                </c:pt>
                <c:pt idx="6">
                  <c:v>70.599999999999994</c:v>
                </c:pt>
                <c:pt idx="7">
                  <c:v>75.099999999999994</c:v>
                </c:pt>
                <c:pt idx="8">
                  <c:v>86.6</c:v>
                </c:pt>
                <c:pt idx="9">
                  <c:v>76.8</c:v>
                </c:pt>
                <c:pt idx="10">
                  <c:v>84.5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48-4C68-8B94-EE6EDEDEAE5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ЧДД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dd/mm/yyyy</c:formatCode>
                <c:ptCount val="11"/>
                <c:pt idx="0">
                  <c:v>44255</c:v>
                </c:pt>
                <c:pt idx="1">
                  <c:v>44256</c:v>
                </c:pt>
                <c:pt idx="2">
                  <c:v>44257</c:v>
                </c:pt>
                <c:pt idx="3">
                  <c:v>44258</c:v>
                </c:pt>
                <c:pt idx="4">
                  <c:v>44259</c:v>
                </c:pt>
                <c:pt idx="5">
                  <c:v>44260</c:v>
                </c:pt>
                <c:pt idx="6">
                  <c:v>44261</c:v>
                </c:pt>
                <c:pt idx="7">
                  <c:v>44262</c:v>
                </c:pt>
                <c:pt idx="8">
                  <c:v>44263</c:v>
                </c:pt>
                <c:pt idx="9">
                  <c:v>44264</c:v>
                </c:pt>
                <c:pt idx="10">
                  <c:v>44265</c:v>
                </c:pt>
              </c:numCache>
            </c:numRef>
          </c:cat>
          <c:val>
            <c:numRef>
              <c:f>Лист1!$F$2:$F$12</c:f>
              <c:numCache>
                <c:formatCode>General</c:formatCode>
                <c:ptCount val="11"/>
                <c:pt idx="0">
                  <c:v>21</c:v>
                </c:pt>
                <c:pt idx="1">
                  <c:v>32</c:v>
                </c:pt>
                <c:pt idx="2">
                  <c:v>33.700000000000003</c:v>
                </c:pt>
                <c:pt idx="3">
                  <c:v>27.9</c:v>
                </c:pt>
                <c:pt idx="4">
                  <c:v>32.800000000000004</c:v>
                </c:pt>
                <c:pt idx="5">
                  <c:v>17</c:v>
                </c:pt>
                <c:pt idx="6">
                  <c:v>20.5</c:v>
                </c:pt>
                <c:pt idx="7">
                  <c:v>21.7</c:v>
                </c:pt>
                <c:pt idx="8">
                  <c:v>24.8</c:v>
                </c:pt>
                <c:pt idx="9">
                  <c:v>16.899999999999999</c:v>
                </c:pt>
                <c:pt idx="10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48-4C68-8B94-EE6EDEDEAE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89913600"/>
        <c:axId val="90157056"/>
      </c:lineChart>
      <c:dateAx>
        <c:axId val="89913600"/>
        <c:scaling>
          <c:orientation val="minMax"/>
        </c:scaling>
        <c:delete val="0"/>
        <c:axPos val="b"/>
        <c:numFmt formatCode="dd/mm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157056"/>
        <c:crosses val="autoZero"/>
        <c:auto val="1"/>
        <c:lblOffset val="100"/>
        <c:baseTimeUnit val="days"/>
      </c:dateAx>
      <c:valAx>
        <c:axId val="90157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91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Состояние</a:t>
            </a:r>
            <a:r>
              <a:rPr lang="ru-RU" baseline="0" dirty="0"/>
              <a:t> в реанимационном отделении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840399026208681E-2"/>
          <c:y val="0.1314411797015079"/>
          <c:w val="0.95812992125984264"/>
          <c:h val="0.71045411779089562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инфузионная терапия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Лист1!$A$2:$A$11</c:f>
              <c:numCache>
                <c:formatCode>dd/mm/yyyy</c:formatCode>
                <c:ptCount val="10"/>
                <c:pt idx="0">
                  <c:v>44255</c:v>
                </c:pt>
                <c:pt idx="1">
                  <c:v>44256</c:v>
                </c:pt>
                <c:pt idx="2">
                  <c:v>44257</c:v>
                </c:pt>
                <c:pt idx="3">
                  <c:v>44258</c:v>
                </c:pt>
                <c:pt idx="4">
                  <c:v>44259</c:v>
                </c:pt>
                <c:pt idx="5">
                  <c:v>44260</c:v>
                </c:pt>
                <c:pt idx="6">
                  <c:v>44261</c:v>
                </c:pt>
                <c:pt idx="7">
                  <c:v>44262</c:v>
                </c:pt>
                <c:pt idx="8">
                  <c:v>44263</c:v>
                </c:pt>
                <c:pt idx="9">
                  <c:v>44264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460</c:v>
                </c:pt>
                <c:pt idx="1">
                  <c:v>370</c:v>
                </c:pt>
                <c:pt idx="2">
                  <c:v>1942</c:v>
                </c:pt>
                <c:pt idx="3">
                  <c:v>420</c:v>
                </c:pt>
                <c:pt idx="4">
                  <c:v>40</c:v>
                </c:pt>
                <c:pt idx="5">
                  <c:v>60</c:v>
                </c:pt>
                <c:pt idx="6">
                  <c:v>40</c:v>
                </c:pt>
                <c:pt idx="7">
                  <c:v>70</c:v>
                </c:pt>
                <c:pt idx="8">
                  <c:v>70</c:v>
                </c:pt>
                <c:pt idx="9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03-49F7-B9AB-8B8054937E89}"/>
            </c:ext>
          </c:extLst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диурез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Лист1!$A$2:$A$11</c:f>
              <c:numCache>
                <c:formatCode>dd/mm/yyyy</c:formatCode>
                <c:ptCount val="10"/>
                <c:pt idx="0">
                  <c:v>44255</c:v>
                </c:pt>
                <c:pt idx="1">
                  <c:v>44256</c:v>
                </c:pt>
                <c:pt idx="2">
                  <c:v>44257</c:v>
                </c:pt>
                <c:pt idx="3">
                  <c:v>44258</c:v>
                </c:pt>
                <c:pt idx="4">
                  <c:v>44259</c:v>
                </c:pt>
                <c:pt idx="5">
                  <c:v>44260</c:v>
                </c:pt>
                <c:pt idx="6">
                  <c:v>44261</c:v>
                </c:pt>
                <c:pt idx="7">
                  <c:v>44262</c:v>
                </c:pt>
                <c:pt idx="8">
                  <c:v>44263</c:v>
                </c:pt>
                <c:pt idx="9">
                  <c:v>44264</c:v>
                </c:pt>
              </c:numCache>
            </c:num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83</c:v>
                </c:pt>
                <c:pt idx="1">
                  <c:v>569</c:v>
                </c:pt>
                <c:pt idx="2">
                  <c:v>4304</c:v>
                </c:pt>
                <c:pt idx="3">
                  <c:v>3630</c:v>
                </c:pt>
                <c:pt idx="4">
                  <c:v>1470</c:v>
                </c:pt>
                <c:pt idx="5">
                  <c:v>1920</c:v>
                </c:pt>
                <c:pt idx="6">
                  <c:v>1970</c:v>
                </c:pt>
                <c:pt idx="7">
                  <c:v>2150</c:v>
                </c:pt>
                <c:pt idx="8">
                  <c:v>1500</c:v>
                </c:pt>
                <c:pt idx="9">
                  <c:v>1490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03-49F7-B9AB-8B8054937E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0850816"/>
        <c:axId val="90852352"/>
      </c:lineChart>
      <c:dateAx>
        <c:axId val="90850816"/>
        <c:scaling>
          <c:orientation val="minMax"/>
        </c:scaling>
        <c:delete val="0"/>
        <c:axPos val="b"/>
        <c:numFmt formatCode="dd/mm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852352"/>
        <c:crosses val="autoZero"/>
        <c:auto val="1"/>
        <c:lblOffset val="100"/>
        <c:baseTimeUnit val="days"/>
      </c:dateAx>
      <c:valAx>
        <c:axId val="90852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85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Динамика лабораторных</a:t>
            </a:r>
            <a:r>
              <a:rPr lang="ru-RU" baseline="0" dirty="0"/>
              <a:t> показателей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6169595648370042E-2"/>
          <c:y val="0.12852253720579737"/>
          <c:w val="0.95812992125984264"/>
          <c:h val="0.7104541177908956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креатинин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Лист1!$A$2:$A$13</c:f>
              <c:numCache>
                <c:formatCode>dd/mm/yyyy</c:formatCode>
                <c:ptCount val="12"/>
                <c:pt idx="0">
                  <c:v>44253</c:v>
                </c:pt>
                <c:pt idx="1">
                  <c:v>44254</c:v>
                </c:pt>
                <c:pt idx="2">
                  <c:v>44255</c:v>
                </c:pt>
                <c:pt idx="3">
                  <c:v>44256</c:v>
                </c:pt>
                <c:pt idx="4">
                  <c:v>44257</c:v>
                </c:pt>
                <c:pt idx="5">
                  <c:v>44258</c:v>
                </c:pt>
                <c:pt idx="6">
                  <c:v>44259</c:v>
                </c:pt>
                <c:pt idx="7">
                  <c:v>44260</c:v>
                </c:pt>
                <c:pt idx="8">
                  <c:v>44262</c:v>
                </c:pt>
                <c:pt idx="9">
                  <c:v>44263</c:v>
                </c:pt>
                <c:pt idx="10">
                  <c:v>44264</c:v>
                </c:pt>
                <c:pt idx="11">
                  <c:v>44265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1">
                  <c:v>457.1</c:v>
                </c:pt>
                <c:pt idx="2">
                  <c:v>598.1</c:v>
                </c:pt>
                <c:pt idx="3">
                  <c:v>249.5</c:v>
                </c:pt>
                <c:pt idx="4">
                  <c:v>119.4</c:v>
                </c:pt>
                <c:pt idx="5">
                  <c:v>202.4</c:v>
                </c:pt>
                <c:pt idx="6">
                  <c:v>137.4</c:v>
                </c:pt>
                <c:pt idx="7">
                  <c:v>96.7</c:v>
                </c:pt>
                <c:pt idx="8">
                  <c:v>63.9</c:v>
                </c:pt>
                <c:pt idx="10">
                  <c:v>51.8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03-49F7-B9AB-8B8054937E8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мочевина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Лист1!$A$2:$A$13</c:f>
              <c:numCache>
                <c:formatCode>dd/mm/yyyy</c:formatCode>
                <c:ptCount val="12"/>
                <c:pt idx="0">
                  <c:v>44253</c:v>
                </c:pt>
                <c:pt idx="1">
                  <c:v>44254</c:v>
                </c:pt>
                <c:pt idx="2">
                  <c:v>44255</c:v>
                </c:pt>
                <c:pt idx="3">
                  <c:v>44256</c:v>
                </c:pt>
                <c:pt idx="4">
                  <c:v>44257</c:v>
                </c:pt>
                <c:pt idx="5">
                  <c:v>44258</c:v>
                </c:pt>
                <c:pt idx="6">
                  <c:v>44259</c:v>
                </c:pt>
                <c:pt idx="7">
                  <c:v>44260</c:v>
                </c:pt>
                <c:pt idx="8">
                  <c:v>44262</c:v>
                </c:pt>
                <c:pt idx="9">
                  <c:v>44263</c:v>
                </c:pt>
                <c:pt idx="10">
                  <c:v>44264</c:v>
                </c:pt>
                <c:pt idx="11">
                  <c:v>44265</c:v>
                </c:pt>
              </c:numCache>
            </c:numRef>
          </c:cat>
          <c:val>
            <c:numRef>
              <c:f>Лист1!$C$2:$C$14</c:f>
              <c:numCache>
                <c:formatCode>General</c:formatCode>
                <c:ptCount val="13"/>
                <c:pt idx="1">
                  <c:v>26.21</c:v>
                </c:pt>
                <c:pt idx="2">
                  <c:v>35.61</c:v>
                </c:pt>
                <c:pt idx="3">
                  <c:v>17.399999999999999</c:v>
                </c:pt>
                <c:pt idx="4">
                  <c:v>4.71</c:v>
                </c:pt>
                <c:pt idx="5">
                  <c:v>6.52</c:v>
                </c:pt>
                <c:pt idx="6">
                  <c:v>8.860000000000003</c:v>
                </c:pt>
                <c:pt idx="7">
                  <c:v>9.06</c:v>
                </c:pt>
                <c:pt idx="8">
                  <c:v>7.31</c:v>
                </c:pt>
                <c:pt idx="10">
                  <c:v>8.06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03-49F7-B9AB-8B8054937E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Лист1!$A$2:$A$13</c:f>
              <c:numCache>
                <c:formatCode>dd/mm/yyyy</c:formatCode>
                <c:ptCount val="12"/>
                <c:pt idx="0">
                  <c:v>44253</c:v>
                </c:pt>
                <c:pt idx="1">
                  <c:v>44254</c:v>
                </c:pt>
                <c:pt idx="2">
                  <c:v>44255</c:v>
                </c:pt>
                <c:pt idx="3">
                  <c:v>44256</c:v>
                </c:pt>
                <c:pt idx="4">
                  <c:v>44257</c:v>
                </c:pt>
                <c:pt idx="5">
                  <c:v>44258</c:v>
                </c:pt>
                <c:pt idx="6">
                  <c:v>44259</c:v>
                </c:pt>
                <c:pt idx="7">
                  <c:v>44260</c:v>
                </c:pt>
                <c:pt idx="8">
                  <c:v>44262</c:v>
                </c:pt>
                <c:pt idx="9">
                  <c:v>44263</c:v>
                </c:pt>
                <c:pt idx="10">
                  <c:v>44264</c:v>
                </c:pt>
                <c:pt idx="11">
                  <c:v>44265</c:v>
                </c:pt>
              </c:numCache>
            </c:num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03-49F7-B9AB-8B8054937E8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Лист1!$A$2:$A$13</c:f>
              <c:numCache>
                <c:formatCode>dd/mm/yyyy</c:formatCode>
                <c:ptCount val="12"/>
                <c:pt idx="0">
                  <c:v>44253</c:v>
                </c:pt>
                <c:pt idx="1">
                  <c:v>44254</c:v>
                </c:pt>
                <c:pt idx="2">
                  <c:v>44255</c:v>
                </c:pt>
                <c:pt idx="3">
                  <c:v>44256</c:v>
                </c:pt>
                <c:pt idx="4">
                  <c:v>44257</c:v>
                </c:pt>
                <c:pt idx="5">
                  <c:v>44258</c:v>
                </c:pt>
                <c:pt idx="6">
                  <c:v>44259</c:v>
                </c:pt>
                <c:pt idx="7">
                  <c:v>44260</c:v>
                </c:pt>
                <c:pt idx="8">
                  <c:v>44262</c:v>
                </c:pt>
                <c:pt idx="9">
                  <c:v>44263</c:v>
                </c:pt>
                <c:pt idx="10">
                  <c:v>44264</c:v>
                </c:pt>
                <c:pt idx="11">
                  <c:v>44265</c:v>
                </c:pt>
              </c:numCache>
            </c:numRef>
          </c:cat>
          <c:val>
            <c:numRef>
              <c:f>Лист1!$E$2:$E$14</c:f>
              <c:numCache>
                <c:formatCode>General</c:formatCode>
                <c:ptCount val="13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48-4C68-8B94-EE6EDEDEAE5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Столбец3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Лист1!$A$2:$A$13</c:f>
              <c:numCache>
                <c:formatCode>dd/mm/yyyy</c:formatCode>
                <c:ptCount val="12"/>
                <c:pt idx="0">
                  <c:v>44253</c:v>
                </c:pt>
                <c:pt idx="1">
                  <c:v>44254</c:v>
                </c:pt>
                <c:pt idx="2">
                  <c:v>44255</c:v>
                </c:pt>
                <c:pt idx="3">
                  <c:v>44256</c:v>
                </c:pt>
                <c:pt idx="4">
                  <c:v>44257</c:v>
                </c:pt>
                <c:pt idx="5">
                  <c:v>44258</c:v>
                </c:pt>
                <c:pt idx="6">
                  <c:v>44259</c:v>
                </c:pt>
                <c:pt idx="7">
                  <c:v>44260</c:v>
                </c:pt>
                <c:pt idx="8">
                  <c:v>44262</c:v>
                </c:pt>
                <c:pt idx="9">
                  <c:v>44263</c:v>
                </c:pt>
                <c:pt idx="10">
                  <c:v>44264</c:v>
                </c:pt>
                <c:pt idx="11">
                  <c:v>44265</c:v>
                </c:pt>
              </c:numCache>
            </c:numRef>
          </c:cat>
          <c:val>
            <c:numRef>
              <c:f>Лист1!$F$2:$F$14</c:f>
              <c:numCache>
                <c:formatCode>General</c:formatCode>
                <c:ptCount val="13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48-4C68-8B94-EE6EDEDEAE5D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Столбец4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Лист1!$A$2:$A$13</c:f>
              <c:numCache>
                <c:formatCode>dd/mm/yyyy</c:formatCode>
                <c:ptCount val="12"/>
                <c:pt idx="0">
                  <c:v>44253</c:v>
                </c:pt>
                <c:pt idx="1">
                  <c:v>44254</c:v>
                </c:pt>
                <c:pt idx="2">
                  <c:v>44255</c:v>
                </c:pt>
                <c:pt idx="3">
                  <c:v>44256</c:v>
                </c:pt>
                <c:pt idx="4">
                  <c:v>44257</c:v>
                </c:pt>
                <c:pt idx="5">
                  <c:v>44258</c:v>
                </c:pt>
                <c:pt idx="6">
                  <c:v>44259</c:v>
                </c:pt>
                <c:pt idx="7">
                  <c:v>44260</c:v>
                </c:pt>
                <c:pt idx="8">
                  <c:v>44262</c:v>
                </c:pt>
                <c:pt idx="9">
                  <c:v>44263</c:v>
                </c:pt>
                <c:pt idx="10">
                  <c:v>44264</c:v>
                </c:pt>
                <c:pt idx="11">
                  <c:v>44265</c:v>
                </c:pt>
              </c:numCache>
            </c:numRef>
          </c:cat>
          <c:val>
            <c:numRef>
              <c:f>Лист1!$G$2:$G$14</c:f>
              <c:numCache>
                <c:formatCode>General</c:formatCode>
                <c:ptCount val="13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6B-4404-9803-A883FFF013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1203072"/>
        <c:axId val="91204608"/>
      </c:lineChart>
      <c:dateAx>
        <c:axId val="91203072"/>
        <c:scaling>
          <c:orientation val="minMax"/>
        </c:scaling>
        <c:delete val="0"/>
        <c:axPos val="b"/>
        <c:numFmt formatCode="dd/mm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204608"/>
        <c:crosses val="autoZero"/>
        <c:auto val="1"/>
        <c:lblOffset val="100"/>
        <c:baseTimeUnit val="days"/>
      </c:dateAx>
      <c:valAx>
        <c:axId val="91204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203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Динамика лабораторных показателей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5119439870982275E-2"/>
          <c:y val="0.12644074592497967"/>
          <c:w val="0.95812992125984264"/>
          <c:h val="0.71045411779089562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СОЭ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dd/mm/yyyy</c:formatCode>
                <c:ptCount val="11"/>
                <c:pt idx="0">
                  <c:v>44253</c:v>
                </c:pt>
                <c:pt idx="1">
                  <c:v>44254</c:v>
                </c:pt>
                <c:pt idx="2">
                  <c:v>44255</c:v>
                </c:pt>
                <c:pt idx="3">
                  <c:v>44256</c:v>
                </c:pt>
                <c:pt idx="4">
                  <c:v>44257</c:v>
                </c:pt>
                <c:pt idx="5">
                  <c:v>44258</c:v>
                </c:pt>
                <c:pt idx="6">
                  <c:v>44259</c:v>
                </c:pt>
                <c:pt idx="7">
                  <c:v>44260</c:v>
                </c:pt>
                <c:pt idx="8">
                  <c:v>44262</c:v>
                </c:pt>
                <c:pt idx="9">
                  <c:v>44263</c:v>
                </c:pt>
                <c:pt idx="10">
                  <c:v>44264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21</c:v>
                </c:pt>
                <c:pt idx="1">
                  <c:v>8</c:v>
                </c:pt>
                <c:pt idx="2">
                  <c:v>3</c:v>
                </c:pt>
                <c:pt idx="3">
                  <c:v>19</c:v>
                </c:pt>
                <c:pt idx="4">
                  <c:v>32</c:v>
                </c:pt>
                <c:pt idx="5">
                  <c:v>45</c:v>
                </c:pt>
                <c:pt idx="6">
                  <c:v>39</c:v>
                </c:pt>
                <c:pt idx="7">
                  <c:v>37</c:v>
                </c:pt>
                <c:pt idx="8">
                  <c:v>45</c:v>
                </c:pt>
                <c:pt idx="9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03-49F7-B9AB-8B8054937E8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с-рб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dd/mm/yyyy</c:formatCode>
                <c:ptCount val="11"/>
                <c:pt idx="0">
                  <c:v>44253</c:v>
                </c:pt>
                <c:pt idx="1">
                  <c:v>44254</c:v>
                </c:pt>
                <c:pt idx="2">
                  <c:v>44255</c:v>
                </c:pt>
                <c:pt idx="3">
                  <c:v>44256</c:v>
                </c:pt>
                <c:pt idx="4">
                  <c:v>44257</c:v>
                </c:pt>
                <c:pt idx="5">
                  <c:v>44258</c:v>
                </c:pt>
                <c:pt idx="6">
                  <c:v>44259</c:v>
                </c:pt>
                <c:pt idx="7">
                  <c:v>44260</c:v>
                </c:pt>
                <c:pt idx="8">
                  <c:v>44262</c:v>
                </c:pt>
                <c:pt idx="9">
                  <c:v>44263</c:v>
                </c:pt>
                <c:pt idx="10">
                  <c:v>44264</c:v>
                </c:pt>
              </c:numCache>
            </c:numRef>
          </c:cat>
          <c:val>
            <c:numRef>
              <c:f>Лист1!$C$2:$C$12</c:f>
              <c:numCache>
                <c:formatCode>General</c:formatCode>
                <c:ptCount val="11"/>
                <c:pt idx="1">
                  <c:v>167</c:v>
                </c:pt>
                <c:pt idx="2">
                  <c:v>167</c:v>
                </c:pt>
                <c:pt idx="3">
                  <c:v>71.2</c:v>
                </c:pt>
                <c:pt idx="4">
                  <c:v>29</c:v>
                </c:pt>
                <c:pt idx="5">
                  <c:v>68.8</c:v>
                </c:pt>
                <c:pt idx="6">
                  <c:v>37.700000000000003</c:v>
                </c:pt>
                <c:pt idx="7">
                  <c:v>29.3</c:v>
                </c:pt>
                <c:pt idx="8">
                  <c:v>16.2</c:v>
                </c:pt>
                <c:pt idx="9">
                  <c:v>15</c:v>
                </c:pt>
                <c:pt idx="10">
                  <c:v>14.4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03-49F7-B9AB-8B8054937E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нейтрофилы (%)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dd/mm/yyyy</c:formatCode>
                <c:ptCount val="11"/>
                <c:pt idx="0">
                  <c:v>44253</c:v>
                </c:pt>
                <c:pt idx="1">
                  <c:v>44254</c:v>
                </c:pt>
                <c:pt idx="2">
                  <c:v>44255</c:v>
                </c:pt>
                <c:pt idx="3">
                  <c:v>44256</c:v>
                </c:pt>
                <c:pt idx="4">
                  <c:v>44257</c:v>
                </c:pt>
                <c:pt idx="5">
                  <c:v>44258</c:v>
                </c:pt>
                <c:pt idx="6">
                  <c:v>44259</c:v>
                </c:pt>
                <c:pt idx="7">
                  <c:v>44260</c:v>
                </c:pt>
                <c:pt idx="8">
                  <c:v>44262</c:v>
                </c:pt>
                <c:pt idx="9">
                  <c:v>44263</c:v>
                </c:pt>
                <c:pt idx="10">
                  <c:v>44264</c:v>
                </c:pt>
              </c:numCache>
            </c:num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89</c:v>
                </c:pt>
                <c:pt idx="1">
                  <c:v>88</c:v>
                </c:pt>
                <c:pt idx="2">
                  <c:v>87</c:v>
                </c:pt>
                <c:pt idx="3">
                  <c:v>50</c:v>
                </c:pt>
                <c:pt idx="4">
                  <c:v>72</c:v>
                </c:pt>
                <c:pt idx="5">
                  <c:v>78</c:v>
                </c:pt>
                <c:pt idx="6">
                  <c:v>51</c:v>
                </c:pt>
                <c:pt idx="7">
                  <c:v>76</c:v>
                </c:pt>
                <c:pt idx="8">
                  <c:v>24</c:v>
                </c:pt>
                <c:pt idx="9">
                  <c:v>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03-49F7-B9AB-8B8054937E8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гемоглобин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dd/mm/yyyy</c:formatCode>
                <c:ptCount val="11"/>
                <c:pt idx="0">
                  <c:v>44253</c:v>
                </c:pt>
                <c:pt idx="1">
                  <c:v>44254</c:v>
                </c:pt>
                <c:pt idx="2">
                  <c:v>44255</c:v>
                </c:pt>
                <c:pt idx="3">
                  <c:v>44256</c:v>
                </c:pt>
                <c:pt idx="4">
                  <c:v>44257</c:v>
                </c:pt>
                <c:pt idx="5">
                  <c:v>44258</c:v>
                </c:pt>
                <c:pt idx="6">
                  <c:v>44259</c:v>
                </c:pt>
                <c:pt idx="7">
                  <c:v>44260</c:v>
                </c:pt>
                <c:pt idx="8">
                  <c:v>44262</c:v>
                </c:pt>
                <c:pt idx="9">
                  <c:v>44263</c:v>
                </c:pt>
                <c:pt idx="10">
                  <c:v>44264</c:v>
                </c:pt>
              </c:numCache>
            </c:numRef>
          </c:cat>
          <c:val>
            <c:numRef>
              <c:f>Лист1!$E$2:$E$12</c:f>
              <c:numCache>
                <c:formatCode>General</c:formatCode>
                <c:ptCount val="11"/>
                <c:pt idx="0">
                  <c:v>109</c:v>
                </c:pt>
                <c:pt idx="1">
                  <c:v>126</c:v>
                </c:pt>
                <c:pt idx="2">
                  <c:v>121</c:v>
                </c:pt>
                <c:pt idx="3">
                  <c:v>147</c:v>
                </c:pt>
                <c:pt idx="4">
                  <c:v>99</c:v>
                </c:pt>
                <c:pt idx="5">
                  <c:v>86</c:v>
                </c:pt>
                <c:pt idx="6">
                  <c:v>91</c:v>
                </c:pt>
                <c:pt idx="7">
                  <c:v>93</c:v>
                </c:pt>
                <c:pt idx="8">
                  <c:v>94</c:v>
                </c:pt>
                <c:pt idx="9">
                  <c:v>136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48-4C68-8B94-EE6EDEDEAE5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dd/mm/yyyy</c:formatCode>
                <c:ptCount val="11"/>
                <c:pt idx="0">
                  <c:v>44253</c:v>
                </c:pt>
                <c:pt idx="1">
                  <c:v>44254</c:v>
                </c:pt>
                <c:pt idx="2">
                  <c:v>44255</c:v>
                </c:pt>
                <c:pt idx="3">
                  <c:v>44256</c:v>
                </c:pt>
                <c:pt idx="4">
                  <c:v>44257</c:v>
                </c:pt>
                <c:pt idx="5">
                  <c:v>44258</c:v>
                </c:pt>
                <c:pt idx="6">
                  <c:v>44259</c:v>
                </c:pt>
                <c:pt idx="7">
                  <c:v>44260</c:v>
                </c:pt>
                <c:pt idx="8">
                  <c:v>44262</c:v>
                </c:pt>
                <c:pt idx="9">
                  <c:v>44263</c:v>
                </c:pt>
                <c:pt idx="10">
                  <c:v>44264</c:v>
                </c:pt>
              </c:numCache>
            </c:numRef>
          </c:cat>
          <c:val>
            <c:numRef>
              <c:f>Лист1!$F$2:$F$12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48-4C68-8B94-EE6EDEDEAE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84985728"/>
        <c:axId val="84987264"/>
      </c:lineChart>
      <c:dateAx>
        <c:axId val="84985728"/>
        <c:scaling>
          <c:orientation val="minMax"/>
        </c:scaling>
        <c:delete val="0"/>
        <c:axPos val="b"/>
        <c:numFmt formatCode="dd/mm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987264"/>
        <c:crosses val="autoZero"/>
        <c:auto val="1"/>
        <c:lblOffset val="100"/>
        <c:baseTimeUnit val="days"/>
      </c:dateAx>
      <c:valAx>
        <c:axId val="8498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98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3A347-E11D-4F62-9A36-D10CB27EB48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648ED-78B7-41CA-A962-7BDE1ACBFA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54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5D00-D1C5-467E-8049-77B1372868E5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FFE3-6EF9-4662-BB07-9D450FC06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463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5D00-D1C5-467E-8049-77B1372868E5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FFE3-6EF9-4662-BB07-9D450FC06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41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5D00-D1C5-467E-8049-77B1372868E5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FFE3-6EF9-4662-BB07-9D450FC06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47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5D00-D1C5-467E-8049-77B1372868E5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FFE3-6EF9-4662-BB07-9D450FC06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747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5D00-D1C5-467E-8049-77B1372868E5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FFE3-6EF9-4662-BB07-9D450FC06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05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5D00-D1C5-467E-8049-77B1372868E5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FFE3-6EF9-4662-BB07-9D450FC06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18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5D00-D1C5-467E-8049-77B1372868E5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FFE3-6EF9-4662-BB07-9D450FC06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16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5D00-D1C5-467E-8049-77B1372868E5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FFE3-6EF9-4662-BB07-9D450FC06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06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5D00-D1C5-467E-8049-77B1372868E5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FFE3-6EF9-4662-BB07-9D450FC06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13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5D00-D1C5-467E-8049-77B1372868E5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FFE3-6EF9-4662-BB07-9D450FC06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03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5D00-D1C5-467E-8049-77B1372868E5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FFE3-6EF9-4662-BB07-9D450FC06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3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45D00-D1C5-467E-8049-77B1372868E5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5FFE3-6EF9-4662-BB07-9D450FC06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4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Клинический случай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3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5550" y="95704"/>
            <a:ext cx="6754586" cy="1325563"/>
          </a:xfrm>
        </p:spPr>
        <p:txBody>
          <a:bodyPr/>
          <a:lstStyle/>
          <a:p>
            <a:r>
              <a:rPr lang="ru-RU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Назначения на 27.02.2021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5316" y="1336431"/>
            <a:ext cx="5463164" cy="484053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В/в </a:t>
            </a:r>
            <a:r>
              <a:rPr lang="ru-RU" dirty="0" err="1"/>
              <a:t>струйно</a:t>
            </a:r>
            <a:r>
              <a:rPr lang="en-US" dirty="0"/>
              <a:t> 1</a:t>
            </a:r>
            <a:r>
              <a:rPr lang="ru-RU" dirty="0"/>
              <a:t> р/д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Sol. </a:t>
            </a:r>
            <a:r>
              <a:rPr lang="en-US" dirty="0" err="1"/>
              <a:t>NaCl</a:t>
            </a:r>
            <a:r>
              <a:rPr lang="en-US" dirty="0"/>
              <a:t> 0,9%-10,0+ </a:t>
            </a:r>
            <a:r>
              <a:rPr lang="en-US" dirty="0" err="1"/>
              <a:t>Prednisoloni</a:t>
            </a:r>
            <a:r>
              <a:rPr lang="en-US" dirty="0"/>
              <a:t> 60 mg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В/в </a:t>
            </a:r>
            <a:r>
              <a:rPr lang="ru-RU" dirty="0" err="1" smtClean="0"/>
              <a:t>капельно</a:t>
            </a:r>
            <a:r>
              <a:rPr lang="en-US" dirty="0" smtClean="0"/>
              <a:t> </a:t>
            </a:r>
            <a:r>
              <a:rPr lang="en-US" dirty="0"/>
              <a:t>1</a:t>
            </a:r>
            <a:r>
              <a:rPr lang="ru-RU" dirty="0"/>
              <a:t> р/д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Sol. </a:t>
            </a:r>
            <a:r>
              <a:rPr lang="en-US" dirty="0" err="1"/>
              <a:t>Glucosae</a:t>
            </a:r>
            <a:r>
              <a:rPr lang="en-US" dirty="0"/>
              <a:t> 5%-200,0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Sol. KCL 4%-10 </a:t>
            </a:r>
            <a:r>
              <a:rPr lang="ru-RU" dirty="0"/>
              <a:t>мл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Sol. MgSO4 25%-3</a:t>
            </a:r>
            <a:r>
              <a:rPr lang="ru-RU" dirty="0"/>
              <a:t> мл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#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/>
              <a:t>Acesoli</a:t>
            </a:r>
            <a:r>
              <a:rPr lang="en-US" dirty="0"/>
              <a:t> 200,0</a:t>
            </a:r>
          </a:p>
          <a:p>
            <a:pPr marL="0" indent="0">
              <a:buNone/>
            </a:pPr>
            <a:r>
              <a:rPr lang="en-US" dirty="0"/>
              <a:t>#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/>
              <a:t>NaCl</a:t>
            </a:r>
            <a:r>
              <a:rPr lang="en-US" dirty="0"/>
              <a:t> 0,9%-200,0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Итого 600 мл</a:t>
            </a:r>
          </a:p>
          <a:p>
            <a:pPr marL="0" indent="0">
              <a:buNone/>
            </a:pPr>
            <a:r>
              <a:rPr lang="en-US" dirty="0"/>
              <a:t>#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В/м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Lasix 3</a:t>
            </a:r>
            <a:r>
              <a:rPr lang="ru-RU" dirty="0"/>
              <a:t> мл </a:t>
            </a:r>
            <a:r>
              <a:rPr lang="en-US" dirty="0"/>
              <a:t> </a:t>
            </a: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286500" y="1503240"/>
            <a:ext cx="5448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271636" y="1488831"/>
            <a:ext cx="5463164" cy="4840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РАК, КОС, аммиак </a:t>
            </a:r>
            <a:r>
              <a:rPr lang="en-US" dirty="0" err="1" smtClean="0"/>
              <a:t>cito</a:t>
            </a:r>
            <a:r>
              <a:rPr lang="ru-RU" dirty="0" smtClean="0"/>
              <a:t>!</a:t>
            </a:r>
          </a:p>
          <a:p>
            <a:r>
              <a:rPr lang="ru-RU" dirty="0" smtClean="0"/>
              <a:t>Контроль АД (утро, вечер)</a:t>
            </a:r>
          </a:p>
          <a:p>
            <a:r>
              <a:rPr lang="ru-RU" dirty="0" smtClean="0"/>
              <a:t>Контроль диуреза</a:t>
            </a:r>
          </a:p>
          <a:p>
            <a:r>
              <a:rPr lang="ru-RU" dirty="0" smtClean="0"/>
              <a:t>Постановка </a:t>
            </a:r>
            <a:r>
              <a:rPr lang="ru-RU" dirty="0"/>
              <a:t>урогенитального катетера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На 6:00</a:t>
            </a:r>
          </a:p>
          <a:p>
            <a:r>
              <a:rPr lang="ru-RU" dirty="0" err="1" smtClean="0"/>
              <a:t>РАК+б</a:t>
            </a:r>
            <a:r>
              <a:rPr lang="ru-RU" dirty="0" smtClean="0"/>
              <a:t>/</a:t>
            </a:r>
            <a:r>
              <a:rPr lang="ru-RU" dirty="0" err="1" smtClean="0"/>
              <a:t>х+глюкоза+гемостаз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22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Дневник от 27.02.2021 (12:20)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796" y="1690688"/>
            <a:ext cx="11878408" cy="486532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 День госпитализации </a:t>
            </a:r>
            <a:r>
              <a:rPr lang="ru-RU" dirty="0"/>
              <a:t>: 2 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Т°36,4 </a:t>
            </a:r>
            <a:r>
              <a:rPr lang="ru-RU" dirty="0"/>
              <a:t>, </a:t>
            </a:r>
            <a:r>
              <a:rPr lang="ru-RU" b="1" dirty="0"/>
              <a:t>ЧСС </a:t>
            </a:r>
            <a:r>
              <a:rPr lang="ru-RU" dirty="0"/>
              <a:t>: 74 в мин. </a:t>
            </a:r>
            <a:r>
              <a:rPr lang="ru-RU" b="1" dirty="0"/>
              <a:t>ЧДД </a:t>
            </a:r>
            <a:r>
              <a:rPr lang="ru-RU" dirty="0"/>
              <a:t>: 20 в мин. </a:t>
            </a:r>
            <a:r>
              <a:rPr lang="ru-RU" b="1" dirty="0"/>
              <a:t>Состояние и</a:t>
            </a:r>
            <a:r>
              <a:rPr lang="ru-RU" dirty="0"/>
              <a:t> </a:t>
            </a:r>
            <a:r>
              <a:rPr lang="ru-RU" b="1" dirty="0"/>
              <a:t>Самочувствие </a:t>
            </a:r>
            <a:r>
              <a:rPr lang="ru-RU" dirty="0"/>
              <a:t>: нарушено за счет проявления </a:t>
            </a:r>
            <a:r>
              <a:rPr lang="ru-RU" dirty="0" err="1"/>
              <a:t>эндотоксикоза</a:t>
            </a:r>
            <a:r>
              <a:rPr lang="ru-RU" dirty="0"/>
              <a:t>, </a:t>
            </a:r>
            <a:r>
              <a:rPr lang="ru-RU" b="1" dirty="0"/>
              <a:t>Ребенок </a:t>
            </a:r>
            <a:r>
              <a:rPr lang="ru-RU" dirty="0"/>
              <a:t>: вяловат, недомогает, контактный, </a:t>
            </a:r>
            <a:r>
              <a:rPr lang="ru-RU" b="1" dirty="0"/>
              <a:t>Аппетит </a:t>
            </a:r>
            <a:r>
              <a:rPr lang="ru-RU" dirty="0"/>
              <a:t>: снижен, </a:t>
            </a:r>
            <a:r>
              <a:rPr lang="ru-RU" b="1" dirty="0"/>
              <a:t>Головная боль </a:t>
            </a:r>
            <a:r>
              <a:rPr lang="ru-RU" dirty="0"/>
              <a:t>: нет </a:t>
            </a:r>
            <a:r>
              <a:rPr lang="ru-RU" b="1" dirty="0"/>
              <a:t>Рвота </a:t>
            </a:r>
            <a:r>
              <a:rPr lang="ru-RU" dirty="0"/>
              <a:t>: нет </a:t>
            </a:r>
            <a:r>
              <a:rPr lang="ru-RU" b="1" dirty="0"/>
              <a:t>Тошнота: </a:t>
            </a:r>
            <a:r>
              <a:rPr lang="ru-RU" dirty="0"/>
              <a:t>нет </a:t>
            </a:r>
            <a:r>
              <a:rPr lang="ru-RU" b="1" dirty="0"/>
              <a:t>Кожные покровы</a:t>
            </a:r>
            <a:r>
              <a:rPr lang="ru-RU" dirty="0"/>
              <a:t>: бледно-розовые, суховатые наощупь, мелкоточечная скудная розовая на туловище, нижних конечностях в подколенных ямках, расчесы. Отеков нет </a:t>
            </a:r>
            <a:r>
              <a:rPr lang="ru-RU" b="1" dirty="0"/>
              <a:t>Слизистые оболочки (губ, носа, глаз, век, неба) цвет</a:t>
            </a:r>
            <a:r>
              <a:rPr lang="ru-RU" dirty="0"/>
              <a:t>: розовые. </a:t>
            </a:r>
            <a:r>
              <a:rPr lang="ru-RU" b="1" dirty="0"/>
              <a:t>Развитие подкожно-жирового слоя</a:t>
            </a:r>
            <a:r>
              <a:rPr lang="ru-RU" dirty="0"/>
              <a:t>: удовлетворительное </a:t>
            </a:r>
            <a:r>
              <a:rPr lang="ru-RU" b="1" dirty="0"/>
              <a:t>Склерит</a:t>
            </a:r>
            <a:r>
              <a:rPr lang="ru-RU" dirty="0"/>
              <a:t>: ярко выражен. </a:t>
            </a:r>
            <a:r>
              <a:rPr lang="ru-RU" b="1" dirty="0" err="1"/>
              <a:t>Коньюктивит</a:t>
            </a:r>
            <a:r>
              <a:rPr lang="ru-RU" b="1" dirty="0"/>
              <a:t> </a:t>
            </a:r>
            <a:r>
              <a:rPr lang="ru-RU" dirty="0"/>
              <a:t>: ярко выражен. </a:t>
            </a:r>
          </a:p>
          <a:p>
            <a:pPr marL="0" indent="0">
              <a:buNone/>
            </a:pPr>
            <a:r>
              <a:rPr lang="ru-RU" b="1" dirty="0"/>
              <a:t>Носовое дыхание: </a:t>
            </a:r>
            <a:r>
              <a:rPr lang="ru-RU" dirty="0"/>
              <a:t>свободное, Отделяемое из носа: нет. </a:t>
            </a:r>
            <a:r>
              <a:rPr lang="ru-RU" b="1" dirty="0"/>
              <a:t>Дыхание: Ритм дыхания</a:t>
            </a:r>
            <a:r>
              <a:rPr lang="ru-RU" dirty="0"/>
              <a:t>: ритмичное, </a:t>
            </a:r>
            <a:r>
              <a:rPr lang="ru-RU" b="1" dirty="0"/>
              <a:t>Кашель </a:t>
            </a:r>
            <a:r>
              <a:rPr lang="ru-RU" dirty="0"/>
              <a:t>: редкое покашливание, </a:t>
            </a:r>
            <a:r>
              <a:rPr lang="ru-RU" b="1" dirty="0"/>
              <a:t>Одышка</a:t>
            </a:r>
            <a:r>
              <a:rPr lang="ru-RU" dirty="0"/>
              <a:t>: нет, </a:t>
            </a:r>
            <a:r>
              <a:rPr lang="ru-RU" b="1" dirty="0"/>
              <a:t>Дыхание </a:t>
            </a:r>
            <a:r>
              <a:rPr lang="ru-RU" b="1" dirty="0" err="1"/>
              <a:t>аускультативно</a:t>
            </a:r>
            <a:r>
              <a:rPr lang="ru-RU" b="1" dirty="0"/>
              <a:t> </a:t>
            </a:r>
            <a:r>
              <a:rPr lang="ru-RU" dirty="0"/>
              <a:t>: жесткое, </a:t>
            </a:r>
            <a:r>
              <a:rPr lang="ru-RU" b="1" dirty="0"/>
              <a:t>Хрипы </a:t>
            </a:r>
            <a:r>
              <a:rPr lang="ru-RU" dirty="0"/>
              <a:t>: нет </a:t>
            </a:r>
            <a:r>
              <a:rPr lang="ru-RU" b="1" dirty="0"/>
              <a:t>Сердечные тоны</a:t>
            </a:r>
            <a:r>
              <a:rPr lang="ru-RU" dirty="0"/>
              <a:t>: громкие, ритмичные.</a:t>
            </a:r>
          </a:p>
          <a:p>
            <a:pPr marL="0" indent="0">
              <a:buNone/>
            </a:pPr>
            <a:r>
              <a:rPr lang="ru-RU" b="1" dirty="0"/>
              <a:t>Рот и миндалины: </a:t>
            </a:r>
            <a:r>
              <a:rPr lang="ru-RU" dirty="0"/>
              <a:t>Слизистая ротоглотки: яркая гиперемия задняя стенка бугристая, язык "малиновый" чистый, </a:t>
            </a:r>
            <a:r>
              <a:rPr lang="ru-RU" b="1" dirty="0"/>
              <a:t>Миндалины размер</a:t>
            </a:r>
            <a:r>
              <a:rPr lang="ru-RU" dirty="0"/>
              <a:t>: II степени, </a:t>
            </a:r>
            <a:r>
              <a:rPr lang="ru-RU" b="1" dirty="0"/>
              <a:t>Наложения</a:t>
            </a:r>
            <a:r>
              <a:rPr lang="ru-RU" dirty="0"/>
              <a:t>: нет, </a:t>
            </a:r>
            <a:r>
              <a:rPr lang="ru-RU" b="1" dirty="0"/>
              <a:t>Тонзиллярные лимфатические узлы </a:t>
            </a:r>
            <a:r>
              <a:rPr lang="ru-RU" dirty="0"/>
              <a:t>(см): 1,5*1,5, </a:t>
            </a:r>
            <a:r>
              <a:rPr lang="ru-RU" b="1" dirty="0"/>
              <a:t>Болезненность тонзиллярных лимфатических узлов</a:t>
            </a:r>
            <a:r>
              <a:rPr lang="ru-RU" dirty="0"/>
              <a:t>: нет </a:t>
            </a:r>
          </a:p>
          <a:p>
            <a:pPr marL="0" indent="0">
              <a:buNone/>
            </a:pPr>
            <a:r>
              <a:rPr lang="ru-RU" b="1" dirty="0"/>
              <a:t>Живот </a:t>
            </a:r>
            <a:r>
              <a:rPr lang="ru-RU" dirty="0"/>
              <a:t>: обычный </a:t>
            </a:r>
            <a:r>
              <a:rPr lang="ru-RU" b="1" dirty="0"/>
              <a:t>Пальпация живота</a:t>
            </a:r>
            <a:r>
              <a:rPr lang="ru-RU" dirty="0"/>
              <a:t>: мягкий, доступен глубокой пальпации, чувствительный. </a:t>
            </a:r>
            <a:r>
              <a:rPr lang="ru-RU" b="1" dirty="0"/>
              <a:t>Печень </a:t>
            </a:r>
            <a:r>
              <a:rPr lang="ru-RU" dirty="0"/>
              <a:t>Размер: 1/2+2,0+2,0 см </a:t>
            </a:r>
            <a:r>
              <a:rPr lang="ru-RU" dirty="0" err="1"/>
              <a:t>мягкоэластичная</a:t>
            </a:r>
            <a:r>
              <a:rPr lang="ru-RU" dirty="0"/>
              <a:t>. </a:t>
            </a:r>
            <a:r>
              <a:rPr lang="ru-RU" b="1" dirty="0"/>
              <a:t>Селезенка </a:t>
            </a:r>
            <a:r>
              <a:rPr lang="ru-RU" dirty="0"/>
              <a:t>: пальпируется у края реберной дуги. </a:t>
            </a:r>
            <a:r>
              <a:rPr lang="ru-RU" b="1" dirty="0"/>
              <a:t>Стул </a:t>
            </a:r>
            <a:r>
              <a:rPr lang="ru-RU" dirty="0"/>
              <a:t>: не было. </a:t>
            </a:r>
            <a:r>
              <a:rPr lang="ru-RU" b="1" dirty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Мочеиспускание </a:t>
            </a:r>
            <a:r>
              <a:rPr lang="ru-RU" dirty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: </a:t>
            </a:r>
            <a:r>
              <a:rPr lang="ru-RU" u="sng" dirty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с ночи не мочилась!!! Проведена катетеризация мочевого пузыря, мочи нет.</a:t>
            </a:r>
            <a:r>
              <a:rPr lang="ru-RU" dirty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 </a:t>
            </a:r>
            <a:r>
              <a:rPr lang="ru-RU" b="1" dirty="0"/>
              <a:t>Менингеальных знаков нет </a:t>
            </a:r>
            <a:br>
              <a:rPr lang="ru-RU" b="1" dirty="0"/>
            </a:br>
            <a:r>
              <a:rPr lang="ru-RU" b="1" dirty="0"/>
              <a:t>Неврологический статус </a:t>
            </a:r>
            <a:r>
              <a:rPr lang="ru-RU" dirty="0"/>
              <a:t>: Сознание ясное, в месте и времени ориентирован, на вопросы отвечает правильно </a:t>
            </a:r>
            <a:r>
              <a:rPr lang="ru-RU" b="1" dirty="0"/>
              <a:t>Лицо </a:t>
            </a:r>
            <a:r>
              <a:rPr lang="ru-RU" dirty="0"/>
              <a:t>: симметричное </a:t>
            </a:r>
            <a:r>
              <a:rPr lang="ru-RU" b="1" dirty="0"/>
              <a:t>Двигательная активность </a:t>
            </a:r>
            <a:r>
              <a:rPr lang="ru-RU" dirty="0"/>
              <a:t>: в полном объеме </a:t>
            </a:r>
            <a:r>
              <a:rPr lang="ru-RU" b="1" dirty="0"/>
              <a:t>Общая гиперестезия </a:t>
            </a:r>
            <a:r>
              <a:rPr lang="ru-RU" dirty="0"/>
              <a:t>: нет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  <a:p>
            <a:pPr marL="0" indent="0">
              <a:buNone/>
            </a:pPr>
            <a:r>
              <a:rPr lang="ru-RU" b="1" u="sng" dirty="0"/>
              <a:t>ЗАКЛЮЧЕНИЕ </a:t>
            </a:r>
            <a:r>
              <a:rPr lang="ru-RU" dirty="0"/>
              <a:t>. Назначен диуретик, под наблюдение. По </a:t>
            </a:r>
            <a:r>
              <a:rPr lang="en-US" dirty="0" err="1"/>
              <a:t>cito</a:t>
            </a:r>
            <a:r>
              <a:rPr lang="en-US" dirty="0"/>
              <a:t> </a:t>
            </a:r>
            <a:r>
              <a:rPr lang="ru-RU" dirty="0"/>
              <a:t>назначено РАК, КОС, аммиак</a:t>
            </a:r>
          </a:p>
        </p:txBody>
      </p:sp>
    </p:spTree>
    <p:extLst>
      <p:ext uri="{BB962C8B-B14F-4D97-AF65-F5344CB8AC3E}">
        <p14:creationId xmlns:p14="http://schemas.microsoft.com/office/powerpoint/2010/main" val="274355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Дневник от 27.02.2021 (18:24-20:12)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796" y="1690688"/>
            <a:ext cx="11878408" cy="486532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 День госпитализации </a:t>
            </a:r>
            <a:r>
              <a:rPr lang="ru-RU" dirty="0"/>
              <a:t>: 2 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Т°</a:t>
            </a:r>
            <a:r>
              <a:rPr lang="ru-RU" dirty="0"/>
              <a:t>: 36,4 </a:t>
            </a:r>
            <a:r>
              <a:rPr lang="ru-RU" b="1" dirty="0" smtClean="0"/>
              <a:t>ЧСС</a:t>
            </a:r>
            <a:r>
              <a:rPr lang="ru-RU" dirty="0" smtClean="0"/>
              <a:t>: </a:t>
            </a:r>
            <a:r>
              <a:rPr lang="ru-RU" dirty="0"/>
              <a:t>68 в мин. </a:t>
            </a:r>
            <a:r>
              <a:rPr lang="ru-RU" b="1" dirty="0" smtClean="0"/>
              <a:t>ЧДД</a:t>
            </a:r>
            <a:r>
              <a:rPr lang="ru-RU" dirty="0" smtClean="0"/>
              <a:t>: </a:t>
            </a:r>
            <a:r>
              <a:rPr lang="ru-RU" dirty="0"/>
              <a:t>20 в мин. </a:t>
            </a:r>
            <a:r>
              <a:rPr lang="ru-RU" b="1" dirty="0"/>
              <a:t>Самочувствие </a:t>
            </a:r>
            <a:r>
              <a:rPr lang="ru-RU" dirty="0"/>
              <a:t>:  ещё нарушено за счет проявления </a:t>
            </a:r>
            <a:r>
              <a:rPr lang="ru-RU" dirty="0" err="1"/>
              <a:t>эндотоксикоза</a:t>
            </a:r>
            <a:r>
              <a:rPr lang="ru-RU" dirty="0"/>
              <a:t>, </a:t>
            </a:r>
            <a:r>
              <a:rPr lang="ru-RU" b="1" dirty="0"/>
              <a:t>Ребенок </a:t>
            </a:r>
            <a:r>
              <a:rPr lang="ru-RU" dirty="0"/>
              <a:t>: вяловат, недомогает, контактный, жалоб не предъявляет, желание мочиться есть, но не мочилась. </a:t>
            </a:r>
            <a:r>
              <a:rPr lang="ru-RU" b="1" dirty="0" smtClean="0"/>
              <a:t>Аппетит</a:t>
            </a:r>
            <a:r>
              <a:rPr lang="ru-RU" dirty="0" smtClean="0"/>
              <a:t>: </a:t>
            </a:r>
            <a:r>
              <a:rPr lang="ru-RU" dirty="0"/>
              <a:t>снижен, </a:t>
            </a:r>
            <a:r>
              <a:rPr lang="ru-RU" b="1" dirty="0"/>
              <a:t>Головная </a:t>
            </a:r>
            <a:r>
              <a:rPr lang="ru-RU" b="1" dirty="0" smtClean="0"/>
              <a:t>боль</a:t>
            </a:r>
            <a:r>
              <a:rPr lang="ru-RU" b="1" dirty="0"/>
              <a:t>:</a:t>
            </a:r>
            <a:r>
              <a:rPr lang="ru-RU" dirty="0" smtClean="0"/>
              <a:t> </a:t>
            </a:r>
            <a:r>
              <a:rPr lang="ru-RU" dirty="0"/>
              <a:t>нет. </a:t>
            </a:r>
            <a:r>
              <a:rPr lang="ru-RU" b="1" dirty="0" smtClean="0"/>
              <a:t>Рвота</a:t>
            </a:r>
            <a:r>
              <a:rPr lang="ru-RU" dirty="0" smtClean="0"/>
              <a:t>: </a:t>
            </a:r>
            <a:r>
              <a:rPr lang="ru-RU" dirty="0"/>
              <a:t>нет. </a:t>
            </a:r>
            <a:r>
              <a:rPr lang="ru-RU" b="1" dirty="0" smtClean="0"/>
              <a:t>Тошнота</a:t>
            </a:r>
            <a:r>
              <a:rPr lang="ru-RU" dirty="0" smtClean="0"/>
              <a:t>: </a:t>
            </a:r>
            <a:r>
              <a:rPr lang="ru-RU" dirty="0"/>
              <a:t>есть </a:t>
            </a:r>
            <a:r>
              <a:rPr lang="ru-RU" b="1" dirty="0"/>
              <a:t>Кожные покровы </a:t>
            </a:r>
            <a:r>
              <a:rPr lang="ru-RU" dirty="0"/>
              <a:t>: бледно-розовые, суховатые наощупь, мелкоточечная скудная розовая на туловище, нижних конечностях в подколенных ямках, расчесы. Отеков нет. </a:t>
            </a:r>
            <a:r>
              <a:rPr lang="ru-RU" b="1" dirty="0"/>
              <a:t>Слизистые оболочки (губ, носа, глаз, век, неба) цвет</a:t>
            </a:r>
            <a:r>
              <a:rPr lang="ru-RU" dirty="0"/>
              <a:t>: розовые. </a:t>
            </a:r>
            <a:r>
              <a:rPr lang="ru-RU" b="1" dirty="0"/>
              <a:t>Развитие подкожно-жирового слоя</a:t>
            </a:r>
            <a:r>
              <a:rPr lang="ru-RU" dirty="0"/>
              <a:t>: удовлетворительное </a:t>
            </a:r>
            <a:r>
              <a:rPr lang="ru-RU" b="1" dirty="0"/>
              <a:t>Склерит</a:t>
            </a:r>
            <a:r>
              <a:rPr lang="ru-RU" dirty="0"/>
              <a:t>: ярко выражен. </a:t>
            </a:r>
            <a:r>
              <a:rPr lang="ru-RU" b="1" dirty="0" err="1" smtClean="0"/>
              <a:t>Коньюктивит</a:t>
            </a:r>
            <a:r>
              <a:rPr lang="ru-RU" dirty="0" smtClean="0"/>
              <a:t>: </a:t>
            </a:r>
            <a:r>
              <a:rPr lang="ru-RU" dirty="0"/>
              <a:t>ярко выражен. </a:t>
            </a:r>
          </a:p>
          <a:p>
            <a:pPr marL="0" indent="0">
              <a:buNone/>
            </a:pPr>
            <a:r>
              <a:rPr lang="ru-RU" b="1" dirty="0"/>
              <a:t>Носовое дыхание: </a:t>
            </a:r>
            <a:r>
              <a:rPr lang="ru-RU" dirty="0"/>
              <a:t>свободное, Отделяемое из носа: нет. </a:t>
            </a:r>
            <a:r>
              <a:rPr lang="ru-RU" b="1" dirty="0"/>
              <a:t>Дыхание: Ритм дыхания</a:t>
            </a:r>
            <a:r>
              <a:rPr lang="ru-RU" dirty="0"/>
              <a:t>: ритмичное, </a:t>
            </a:r>
            <a:r>
              <a:rPr lang="ru-RU" b="1" dirty="0" smtClean="0"/>
              <a:t>Кашель</a:t>
            </a:r>
            <a:r>
              <a:rPr lang="ru-RU" dirty="0" smtClean="0"/>
              <a:t>: </a:t>
            </a:r>
            <a:r>
              <a:rPr lang="ru-RU" dirty="0"/>
              <a:t>редкое покашливание, </a:t>
            </a:r>
            <a:r>
              <a:rPr lang="ru-RU" b="1" dirty="0"/>
              <a:t>Одышка</a:t>
            </a:r>
            <a:r>
              <a:rPr lang="ru-RU" dirty="0"/>
              <a:t>: нет, </a:t>
            </a:r>
            <a:r>
              <a:rPr lang="ru-RU" b="1" dirty="0"/>
              <a:t>Дыхание </a:t>
            </a:r>
            <a:r>
              <a:rPr lang="ru-RU" b="1" dirty="0" err="1" smtClean="0"/>
              <a:t>аускультативно</a:t>
            </a:r>
            <a:r>
              <a:rPr lang="ru-RU" dirty="0" smtClean="0"/>
              <a:t>: </a:t>
            </a:r>
            <a:r>
              <a:rPr lang="ru-RU" dirty="0"/>
              <a:t>жесткое, </a:t>
            </a:r>
            <a:r>
              <a:rPr lang="ru-RU" b="1" dirty="0" smtClean="0"/>
              <a:t>Хрипы</a:t>
            </a:r>
            <a:r>
              <a:rPr lang="ru-RU" dirty="0" smtClean="0"/>
              <a:t>: </a:t>
            </a:r>
            <a:r>
              <a:rPr lang="ru-RU" dirty="0"/>
              <a:t>нет </a:t>
            </a:r>
            <a:r>
              <a:rPr lang="ru-RU" b="1" dirty="0"/>
              <a:t>Сердечные тоны</a:t>
            </a:r>
            <a:r>
              <a:rPr lang="ru-RU" dirty="0"/>
              <a:t>: громкие, ритмичные.</a:t>
            </a:r>
          </a:p>
          <a:p>
            <a:pPr marL="0" indent="0">
              <a:buNone/>
            </a:pPr>
            <a:r>
              <a:rPr lang="ru-RU" b="1" dirty="0"/>
              <a:t>Рот и миндалины: </a:t>
            </a:r>
            <a:r>
              <a:rPr lang="ru-RU" dirty="0"/>
              <a:t>Слизистая ротоглотки: яркая гиперемия задняя стенка бугристая, язык "малиновый" чистый, </a:t>
            </a:r>
            <a:r>
              <a:rPr lang="ru-RU" b="1" dirty="0"/>
              <a:t>Миндалины размер</a:t>
            </a:r>
            <a:r>
              <a:rPr lang="ru-RU" dirty="0"/>
              <a:t>: II степени, </a:t>
            </a:r>
            <a:r>
              <a:rPr lang="ru-RU" b="1" dirty="0"/>
              <a:t>Наложения</a:t>
            </a:r>
            <a:r>
              <a:rPr lang="ru-RU" dirty="0"/>
              <a:t>: нет, </a:t>
            </a:r>
            <a:r>
              <a:rPr lang="ru-RU" b="1" dirty="0"/>
              <a:t>Тонзиллярные лимфатические узлы </a:t>
            </a:r>
            <a:r>
              <a:rPr lang="ru-RU" dirty="0"/>
              <a:t>(см): 1,5*1,5, </a:t>
            </a:r>
            <a:r>
              <a:rPr lang="ru-RU" b="1" dirty="0"/>
              <a:t>Болезненность тонзиллярных лимфатических узлов</a:t>
            </a:r>
            <a:r>
              <a:rPr lang="ru-RU" dirty="0"/>
              <a:t>: нет </a:t>
            </a:r>
          </a:p>
          <a:p>
            <a:pPr marL="0" indent="0">
              <a:buNone/>
            </a:pPr>
            <a:r>
              <a:rPr lang="ru-RU" b="1" dirty="0" smtClean="0"/>
              <a:t>Живот</a:t>
            </a:r>
            <a:r>
              <a:rPr lang="ru-RU" dirty="0" smtClean="0"/>
              <a:t>: </a:t>
            </a:r>
            <a:r>
              <a:rPr lang="ru-RU" dirty="0"/>
              <a:t>обычный </a:t>
            </a:r>
            <a:r>
              <a:rPr lang="ru-RU" b="1" dirty="0"/>
              <a:t>Пальпация живота</a:t>
            </a:r>
            <a:r>
              <a:rPr lang="ru-RU" dirty="0"/>
              <a:t>: мягкий, доступен глубокой пальпации, чувствительный. </a:t>
            </a:r>
            <a:r>
              <a:rPr lang="ru-RU" b="1" dirty="0"/>
              <a:t>Печень </a:t>
            </a:r>
            <a:r>
              <a:rPr lang="ru-RU" dirty="0"/>
              <a:t>Размер: 1/2+2,0+2,0 см </a:t>
            </a:r>
            <a:r>
              <a:rPr lang="ru-RU" dirty="0" err="1"/>
              <a:t>мягкоэластичная</a:t>
            </a:r>
            <a:r>
              <a:rPr lang="ru-RU" dirty="0"/>
              <a:t>. </a:t>
            </a:r>
            <a:r>
              <a:rPr lang="ru-RU" b="1" dirty="0"/>
              <a:t>Селезенка </a:t>
            </a:r>
            <a:r>
              <a:rPr lang="ru-RU" dirty="0"/>
              <a:t>: пальпируется у края реберной дуги. </a:t>
            </a:r>
            <a:r>
              <a:rPr lang="ru-RU" b="1" dirty="0" smtClean="0"/>
              <a:t>Стул</a:t>
            </a:r>
            <a:r>
              <a:rPr lang="ru-RU" dirty="0" smtClean="0"/>
              <a:t>: </a:t>
            </a:r>
            <a:r>
              <a:rPr lang="ru-RU" dirty="0"/>
              <a:t>не было. </a:t>
            </a:r>
            <a:r>
              <a:rPr lang="ru-RU" b="1" dirty="0" smtClean="0"/>
              <a:t>Мочеиспускание</a:t>
            </a:r>
            <a:r>
              <a:rPr lang="ru-RU" dirty="0" smtClean="0"/>
              <a:t>: </a:t>
            </a:r>
            <a:r>
              <a:rPr lang="ru-RU" u="sng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 ночи не мочилась!!! Повторно проведена катетеризация мочевого пузыря, по катетеру мочи нет</a:t>
            </a:r>
            <a:r>
              <a:rPr lang="ru-RU" u="sng" dirty="0"/>
              <a:t> </a:t>
            </a:r>
            <a:r>
              <a:rPr lang="ru-RU" b="1" dirty="0"/>
              <a:t>Менингеальных знаков нет </a:t>
            </a:r>
            <a:br>
              <a:rPr lang="ru-RU" b="1" dirty="0"/>
            </a:br>
            <a:r>
              <a:rPr lang="ru-RU" b="1" dirty="0"/>
              <a:t>Неврологический </a:t>
            </a:r>
            <a:r>
              <a:rPr lang="ru-RU" b="1" dirty="0" smtClean="0"/>
              <a:t>статус</a:t>
            </a:r>
            <a:r>
              <a:rPr lang="ru-RU" dirty="0" smtClean="0"/>
              <a:t>:</a:t>
            </a:r>
            <a:r>
              <a:rPr lang="ru-RU" dirty="0"/>
              <a:t> Сознание ясное, в месте и времени ориентирован, на вопросы отвечает правильно </a:t>
            </a:r>
            <a:r>
              <a:rPr lang="ru-RU" b="1" dirty="0" smtClean="0"/>
              <a:t>Лицо</a:t>
            </a:r>
            <a:r>
              <a:rPr lang="ru-RU" dirty="0" smtClean="0"/>
              <a:t>: </a:t>
            </a:r>
            <a:r>
              <a:rPr lang="ru-RU" dirty="0"/>
              <a:t>симметричное </a:t>
            </a:r>
            <a:r>
              <a:rPr lang="ru-RU" b="1" dirty="0"/>
              <a:t>Двигательная </a:t>
            </a:r>
            <a:r>
              <a:rPr lang="ru-RU" b="1" dirty="0" smtClean="0"/>
              <a:t>активность</a:t>
            </a:r>
            <a:r>
              <a:rPr lang="ru-RU" dirty="0" smtClean="0"/>
              <a:t>: </a:t>
            </a:r>
            <a:r>
              <a:rPr lang="ru-RU" dirty="0"/>
              <a:t>в полном объеме </a:t>
            </a:r>
            <a:r>
              <a:rPr lang="ru-RU" b="1" dirty="0"/>
              <a:t>Общая </a:t>
            </a:r>
            <a:r>
              <a:rPr lang="ru-RU" b="1" dirty="0" smtClean="0"/>
              <a:t>гиперестезия</a:t>
            </a:r>
            <a:r>
              <a:rPr lang="ru-RU" dirty="0" smtClean="0"/>
              <a:t>: </a:t>
            </a:r>
            <a:r>
              <a:rPr lang="ru-RU" dirty="0"/>
              <a:t>нет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  <a:p>
            <a:pPr marL="0" indent="0">
              <a:buNone/>
            </a:pPr>
            <a:r>
              <a:rPr lang="ru-RU" b="1" u="sng" dirty="0"/>
              <a:t>ЗАКЛЮЧЕНИЕ </a:t>
            </a:r>
            <a:r>
              <a:rPr lang="ru-RU" b="1" dirty="0"/>
              <a:t> РАК </a:t>
            </a:r>
            <a:r>
              <a:rPr lang="ru-RU" dirty="0"/>
              <a:t>от 27.02.2021 – отмечается повышение </a:t>
            </a:r>
            <a:r>
              <a:rPr lang="en-US" dirty="0" err="1"/>
              <a:t>Hb</a:t>
            </a:r>
            <a:r>
              <a:rPr lang="ru-RU" dirty="0"/>
              <a:t> до 126 г/л, снижение СОЭ до 8 мм/ч, сохраняется лейкоцитоз до 32,1, </a:t>
            </a:r>
            <a:r>
              <a:rPr lang="ru-RU" dirty="0" err="1"/>
              <a:t>нейтрофилез</a:t>
            </a:r>
            <a:r>
              <a:rPr lang="ru-RU" dirty="0"/>
              <a:t> до 88%, снижение тромбоцитов до 147</a:t>
            </a:r>
          </a:p>
          <a:p>
            <a:pPr marL="0" indent="0">
              <a:buNone/>
            </a:pPr>
            <a:r>
              <a:rPr lang="ru-RU" dirty="0"/>
              <a:t>КОС от 27.02.2021 без выраженных изменений</a:t>
            </a:r>
          </a:p>
          <a:p>
            <a:pPr marL="0" indent="0">
              <a:buNone/>
            </a:pPr>
            <a:r>
              <a:rPr lang="ru-RU" dirty="0"/>
              <a:t>Аммиак от 27.02.2021 19 </a:t>
            </a:r>
            <a:r>
              <a:rPr lang="ru-RU" dirty="0" err="1"/>
              <a:t>мкмоль</a:t>
            </a:r>
            <a:r>
              <a:rPr lang="ru-RU" dirty="0"/>
              <a:t>/л норма</a:t>
            </a:r>
          </a:p>
          <a:p>
            <a:pPr marL="0" indent="0">
              <a:buNone/>
            </a:pPr>
            <a:r>
              <a:rPr lang="ru-RU" dirty="0"/>
              <a:t>Проведена консультация в телефонном режиме с нефрологом </a:t>
            </a:r>
            <a:r>
              <a:rPr lang="ru-RU" dirty="0" err="1"/>
              <a:t>Мазур</a:t>
            </a:r>
            <a:r>
              <a:rPr lang="ru-RU" dirty="0"/>
              <a:t> Ю.Е., выставлен </a:t>
            </a:r>
            <a:r>
              <a:rPr lang="ru-RU" dirty="0" smtClean="0"/>
              <a:t>диагноз: </a:t>
            </a:r>
            <a:r>
              <a:rPr lang="ru-RU" dirty="0"/>
              <a:t>Острое почечное </a:t>
            </a:r>
            <a:r>
              <a:rPr lang="ru-RU" dirty="0" smtClean="0"/>
              <a:t>повреждение. </a:t>
            </a:r>
            <a:r>
              <a:rPr lang="ru-RU" dirty="0"/>
              <a:t>Р</a:t>
            </a:r>
            <a:r>
              <a:rPr lang="ru-RU" dirty="0" smtClean="0"/>
              <a:t>екомендован </a:t>
            </a:r>
            <a:r>
              <a:rPr lang="ru-RU" dirty="0"/>
              <a:t>контроль диуреза по катетеру, контроль АД , повтор лабораторных показателей</a:t>
            </a:r>
          </a:p>
        </p:txBody>
      </p:sp>
    </p:spTree>
    <p:extLst>
      <p:ext uri="{BB962C8B-B14F-4D97-AF65-F5344CB8AC3E}">
        <p14:creationId xmlns:p14="http://schemas.microsoft.com/office/powerpoint/2010/main" val="204696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652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Дневник от 28.02.2021 (06:21)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923" y="861646"/>
            <a:ext cx="11947281" cy="56943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 День госпитализации </a:t>
            </a:r>
            <a:r>
              <a:rPr lang="ru-RU" dirty="0"/>
              <a:t>: 3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Т°</a:t>
            </a:r>
            <a:r>
              <a:rPr lang="ru-RU" dirty="0"/>
              <a:t>: 36,5 АД 109/63 </a:t>
            </a:r>
            <a:r>
              <a:rPr lang="ru-RU" dirty="0" err="1"/>
              <a:t>мм.рт.ст</a:t>
            </a:r>
            <a:r>
              <a:rPr lang="ru-RU" dirty="0"/>
              <a:t>. </a:t>
            </a:r>
            <a:r>
              <a:rPr lang="ru-RU" b="1" dirty="0"/>
              <a:t>ЧСС </a:t>
            </a:r>
            <a:r>
              <a:rPr lang="ru-RU" dirty="0"/>
              <a:t>: 59 в мин. </a:t>
            </a:r>
            <a:r>
              <a:rPr lang="ru-RU" b="1" dirty="0" smtClean="0"/>
              <a:t>ЧДД</a:t>
            </a:r>
            <a:r>
              <a:rPr lang="ru-RU" dirty="0" smtClean="0"/>
              <a:t>: </a:t>
            </a:r>
            <a:r>
              <a:rPr lang="ru-RU" dirty="0"/>
              <a:t>20 в мин. </a:t>
            </a:r>
            <a:r>
              <a:rPr lang="ru-RU" b="1" dirty="0"/>
              <a:t>Состояние</a:t>
            </a:r>
            <a:r>
              <a:rPr lang="ru-RU" dirty="0"/>
              <a:t> ближе к тяжелому. </a:t>
            </a:r>
            <a:r>
              <a:rPr lang="ru-RU" b="1" dirty="0"/>
              <a:t>Самочувствие</a:t>
            </a:r>
            <a:r>
              <a:rPr lang="ru-RU" dirty="0"/>
              <a:t>: нарушено за счет проявления </a:t>
            </a:r>
            <a:r>
              <a:rPr lang="ru-RU" dirty="0" err="1"/>
              <a:t>эндотоксикоза</a:t>
            </a:r>
            <a:r>
              <a:rPr lang="ru-RU" dirty="0"/>
              <a:t>, </a:t>
            </a:r>
            <a:r>
              <a:rPr lang="ru-RU" b="1" dirty="0"/>
              <a:t>Ребенок </a:t>
            </a:r>
            <a:r>
              <a:rPr lang="ru-RU" dirty="0"/>
              <a:t>: вяловат, недомогает, контактный, жалоб не предъявляет, желание мочиться есть. Ночь провела спокойно. </a:t>
            </a:r>
            <a:r>
              <a:rPr lang="ru-RU" b="1" dirty="0" smtClean="0"/>
              <a:t>Аппетит</a:t>
            </a:r>
            <a:r>
              <a:rPr lang="ru-RU" dirty="0" smtClean="0"/>
              <a:t>: </a:t>
            </a:r>
            <a:r>
              <a:rPr lang="ru-RU" dirty="0"/>
              <a:t>снижен, </a:t>
            </a:r>
            <a:r>
              <a:rPr lang="ru-RU" b="1" dirty="0"/>
              <a:t>Головная боль </a:t>
            </a:r>
            <a:r>
              <a:rPr lang="ru-RU" dirty="0"/>
              <a:t>: нет. </a:t>
            </a:r>
            <a:r>
              <a:rPr lang="ru-RU" b="1" dirty="0"/>
              <a:t>Рвота </a:t>
            </a:r>
            <a:r>
              <a:rPr lang="ru-RU" dirty="0"/>
              <a:t>: нет. </a:t>
            </a:r>
            <a:r>
              <a:rPr lang="ru-RU" b="1" dirty="0"/>
              <a:t>Тошнота </a:t>
            </a:r>
            <a:r>
              <a:rPr lang="ru-RU" dirty="0"/>
              <a:t>: есть </a:t>
            </a:r>
            <a:r>
              <a:rPr lang="ru-RU" b="1" dirty="0"/>
              <a:t>Кожные </a:t>
            </a:r>
            <a:r>
              <a:rPr lang="ru-RU" b="1" dirty="0" smtClean="0"/>
              <a:t>покровы</a:t>
            </a:r>
            <a:r>
              <a:rPr lang="ru-RU" dirty="0" smtClean="0"/>
              <a:t>: </a:t>
            </a:r>
            <a:r>
              <a:rPr lang="ru-RU" dirty="0"/>
              <a:t>бледно-розовые, суховатые наощупь, мелкоточечная скудная розовая на туловище, нижних конечностях в подколенных ямках, расчесы. Незначительная пастозность нижних конечностей. </a:t>
            </a:r>
            <a:r>
              <a:rPr lang="ru-RU" b="1" dirty="0"/>
              <a:t>Слизистые оболочки (губ, носа, глаз, век, неба) цвет</a:t>
            </a:r>
            <a:r>
              <a:rPr lang="ru-RU" dirty="0"/>
              <a:t>: розовые. </a:t>
            </a:r>
            <a:r>
              <a:rPr lang="ru-RU" b="1" dirty="0"/>
              <a:t>Развитие подкожно-жирового слоя</a:t>
            </a:r>
            <a:r>
              <a:rPr lang="ru-RU" dirty="0"/>
              <a:t>: удовлетворительное </a:t>
            </a:r>
            <a:r>
              <a:rPr lang="ru-RU" b="1" dirty="0"/>
              <a:t>Склерит</a:t>
            </a:r>
            <a:r>
              <a:rPr lang="ru-RU" dirty="0"/>
              <a:t>: ярко выражен. </a:t>
            </a:r>
            <a:r>
              <a:rPr lang="ru-RU" b="1" dirty="0" err="1" smtClean="0"/>
              <a:t>Коньюктивит</a:t>
            </a:r>
            <a:r>
              <a:rPr lang="ru-RU" dirty="0" smtClean="0"/>
              <a:t>: </a:t>
            </a:r>
            <a:r>
              <a:rPr lang="ru-RU" dirty="0"/>
              <a:t>ярко выражен. </a:t>
            </a:r>
          </a:p>
          <a:p>
            <a:pPr marL="0" indent="0">
              <a:buNone/>
            </a:pPr>
            <a:r>
              <a:rPr lang="ru-RU" b="1" dirty="0"/>
              <a:t>Носовое дыхание: </a:t>
            </a:r>
            <a:r>
              <a:rPr lang="ru-RU" dirty="0"/>
              <a:t>свободное, Отделяемое из носа: нет. </a:t>
            </a:r>
            <a:r>
              <a:rPr lang="ru-RU" b="1" dirty="0"/>
              <a:t>Дыхание: Ритм дыхания</a:t>
            </a:r>
            <a:r>
              <a:rPr lang="ru-RU" dirty="0"/>
              <a:t>: ритмичное, </a:t>
            </a:r>
            <a:r>
              <a:rPr lang="ru-RU" b="1" dirty="0"/>
              <a:t>Кашель </a:t>
            </a:r>
            <a:r>
              <a:rPr lang="ru-RU" dirty="0"/>
              <a:t>: редкое покашливание, </a:t>
            </a:r>
            <a:r>
              <a:rPr lang="ru-RU" b="1" dirty="0"/>
              <a:t>Одышка</a:t>
            </a:r>
            <a:r>
              <a:rPr lang="ru-RU" dirty="0"/>
              <a:t>: нет, </a:t>
            </a:r>
            <a:r>
              <a:rPr lang="ru-RU" b="1" dirty="0"/>
              <a:t>Дыхание </a:t>
            </a:r>
            <a:r>
              <a:rPr lang="ru-RU" b="1" dirty="0" err="1"/>
              <a:t>аускультативно</a:t>
            </a:r>
            <a:r>
              <a:rPr lang="ru-RU" b="1" dirty="0"/>
              <a:t> </a:t>
            </a:r>
            <a:r>
              <a:rPr lang="ru-RU" dirty="0"/>
              <a:t>: жесткое, </a:t>
            </a:r>
            <a:r>
              <a:rPr lang="ru-RU" b="1" dirty="0" smtClean="0"/>
              <a:t>Хрипы</a:t>
            </a:r>
            <a:r>
              <a:rPr lang="ru-RU" dirty="0" smtClean="0"/>
              <a:t>: </a:t>
            </a:r>
            <a:r>
              <a:rPr lang="ru-RU" dirty="0"/>
              <a:t>нет </a:t>
            </a:r>
            <a:r>
              <a:rPr lang="ru-RU" b="1" dirty="0"/>
              <a:t>Сердечные тоны</a:t>
            </a:r>
            <a:r>
              <a:rPr lang="ru-RU" dirty="0"/>
              <a:t>: громкие, ритмичные.</a:t>
            </a:r>
          </a:p>
          <a:p>
            <a:pPr marL="0" indent="0">
              <a:buNone/>
            </a:pPr>
            <a:r>
              <a:rPr lang="ru-RU" b="1" dirty="0"/>
              <a:t>Рот и миндалины: </a:t>
            </a:r>
            <a:r>
              <a:rPr lang="ru-RU" dirty="0"/>
              <a:t>Слизистая ротоглотки: яркая гиперемия задняя стенка бугристая, язык "малиновый" чистый, </a:t>
            </a:r>
            <a:r>
              <a:rPr lang="ru-RU" b="1" dirty="0"/>
              <a:t>Миндалины размер</a:t>
            </a:r>
            <a:r>
              <a:rPr lang="ru-RU" dirty="0"/>
              <a:t>: II степени, </a:t>
            </a:r>
            <a:r>
              <a:rPr lang="ru-RU" b="1" dirty="0"/>
              <a:t>Наложения</a:t>
            </a:r>
            <a:r>
              <a:rPr lang="ru-RU" dirty="0"/>
              <a:t>: нет, </a:t>
            </a:r>
            <a:r>
              <a:rPr lang="ru-RU" b="1" dirty="0"/>
              <a:t>Тонзиллярные лимфатические узлы </a:t>
            </a:r>
            <a:r>
              <a:rPr lang="ru-RU" dirty="0"/>
              <a:t>(см): 1,5*1,5, </a:t>
            </a:r>
            <a:r>
              <a:rPr lang="ru-RU" b="1" dirty="0"/>
              <a:t>Болезненность тонзиллярных лимфатических узлов</a:t>
            </a:r>
            <a:r>
              <a:rPr lang="ru-RU" dirty="0"/>
              <a:t>: нет </a:t>
            </a:r>
          </a:p>
          <a:p>
            <a:pPr marL="0" indent="0">
              <a:buNone/>
            </a:pPr>
            <a:r>
              <a:rPr lang="ru-RU" b="1" dirty="0"/>
              <a:t>Живот</a:t>
            </a:r>
            <a:r>
              <a:rPr lang="ru-RU" dirty="0"/>
              <a:t>: </a:t>
            </a:r>
            <a:r>
              <a:rPr lang="ru-RU" u="sng" dirty="0"/>
              <a:t>увеличен в объеме. </a:t>
            </a:r>
            <a:r>
              <a:rPr lang="ru-RU" b="1" dirty="0"/>
              <a:t>Пальпация живота</a:t>
            </a:r>
            <a:r>
              <a:rPr lang="ru-RU" dirty="0"/>
              <a:t>: мягкий, доступен глубокой пальпации, чувствительный. </a:t>
            </a:r>
            <a:r>
              <a:rPr lang="ru-RU" b="1" dirty="0"/>
              <a:t>Печень </a:t>
            </a:r>
            <a:r>
              <a:rPr lang="ru-RU" dirty="0"/>
              <a:t>Размер: 1/2+2,0+2,0 см </a:t>
            </a:r>
            <a:r>
              <a:rPr lang="ru-RU" dirty="0" err="1"/>
              <a:t>мягкоэластичная</a:t>
            </a:r>
            <a:r>
              <a:rPr lang="ru-RU" dirty="0"/>
              <a:t>. </a:t>
            </a:r>
            <a:r>
              <a:rPr lang="ru-RU" b="1" dirty="0"/>
              <a:t>Селезенка </a:t>
            </a:r>
            <a:r>
              <a:rPr lang="ru-RU" dirty="0"/>
              <a:t>: пальпируется у края реберной дуги. </a:t>
            </a:r>
            <a:r>
              <a:rPr lang="ru-RU" b="1" dirty="0" smtClean="0"/>
              <a:t>Стул</a:t>
            </a:r>
            <a:r>
              <a:rPr lang="ru-RU" dirty="0" smtClean="0"/>
              <a:t>: </a:t>
            </a:r>
            <a:r>
              <a:rPr lang="ru-RU" dirty="0"/>
              <a:t>проведена очистительная </a:t>
            </a:r>
            <a:r>
              <a:rPr lang="ru-RU" dirty="0" smtClean="0"/>
              <a:t>клизма, стул </a:t>
            </a:r>
            <a:r>
              <a:rPr lang="ru-RU" dirty="0"/>
              <a:t>кашицей.. </a:t>
            </a:r>
            <a:r>
              <a:rPr lang="ru-RU" b="1" dirty="0" smtClean="0"/>
              <a:t>Мочеиспускание</a:t>
            </a:r>
            <a:r>
              <a:rPr lang="ru-RU" dirty="0" smtClean="0"/>
              <a:t>:</a:t>
            </a:r>
            <a:r>
              <a:rPr lang="ru-RU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u="sng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за ночь по катетеру 20 мл. </a:t>
            </a:r>
          </a:p>
          <a:p>
            <a:pPr marL="0" indent="0">
              <a:buNone/>
            </a:pPr>
            <a:r>
              <a:rPr lang="ru-RU" b="1" dirty="0">
                <a:effectLst/>
              </a:rPr>
              <a:t>Менингеальных знаков </a:t>
            </a:r>
            <a:r>
              <a:rPr lang="ru-RU" b="1" dirty="0" smtClean="0">
                <a:effectLst/>
              </a:rPr>
              <a:t>нет. </a:t>
            </a:r>
            <a:r>
              <a:rPr lang="ru-RU" b="1" dirty="0" smtClean="0"/>
              <a:t>Неврологический статус</a:t>
            </a:r>
            <a:r>
              <a:rPr lang="ru-RU" dirty="0" smtClean="0"/>
              <a:t>:</a:t>
            </a:r>
            <a:r>
              <a:rPr lang="ru-RU" dirty="0"/>
              <a:t> Сознание ясное, в месте и времени ориентирован, на вопросы отвечает правильно </a:t>
            </a:r>
            <a:r>
              <a:rPr lang="ru-RU" b="1" dirty="0" smtClean="0"/>
              <a:t>Лицо</a:t>
            </a:r>
            <a:r>
              <a:rPr lang="ru-RU" dirty="0" smtClean="0"/>
              <a:t>: симметричное</a:t>
            </a:r>
            <a:r>
              <a:rPr lang="ru-RU" dirty="0"/>
              <a:t> </a:t>
            </a:r>
            <a:r>
              <a:rPr lang="ru-RU" b="1" dirty="0"/>
              <a:t>Двигательная </a:t>
            </a:r>
            <a:r>
              <a:rPr lang="ru-RU" b="1" dirty="0" smtClean="0"/>
              <a:t>активность</a:t>
            </a:r>
            <a:r>
              <a:rPr lang="ru-RU" dirty="0" smtClean="0"/>
              <a:t>: </a:t>
            </a:r>
            <a:r>
              <a:rPr lang="ru-RU" dirty="0"/>
              <a:t>в полном объеме </a:t>
            </a:r>
            <a:r>
              <a:rPr lang="ru-RU" b="1" dirty="0"/>
              <a:t>Общая </a:t>
            </a:r>
            <a:r>
              <a:rPr lang="ru-RU" b="1" dirty="0" smtClean="0"/>
              <a:t>гиперестезия</a:t>
            </a:r>
            <a:r>
              <a:rPr lang="ru-RU" dirty="0" smtClean="0"/>
              <a:t>: </a:t>
            </a:r>
            <a:r>
              <a:rPr lang="ru-RU" dirty="0"/>
              <a:t>нет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  <a:p>
            <a:pPr marL="0" indent="0">
              <a:buNone/>
            </a:pPr>
            <a:r>
              <a:rPr lang="ru-RU" b="1" u="sng" dirty="0"/>
              <a:t>ЗАКЛЮЧЕНИЕ </a:t>
            </a:r>
            <a:r>
              <a:rPr lang="ru-RU" b="1" dirty="0"/>
              <a:t> РАК </a:t>
            </a:r>
            <a:r>
              <a:rPr lang="ru-RU" dirty="0"/>
              <a:t>от 28.02.2021 – сохраняется </a:t>
            </a:r>
            <a:r>
              <a:rPr lang="ru-RU" dirty="0" err="1"/>
              <a:t>нейтрофилез</a:t>
            </a:r>
            <a:r>
              <a:rPr lang="ru-RU" dirty="0"/>
              <a:t> 87%, СОЭ 3 мм/ч, снижение  лейкоцитоза до 18,2, </a:t>
            </a:r>
            <a:r>
              <a:rPr lang="en-US" dirty="0" err="1"/>
              <a:t>Hb</a:t>
            </a:r>
            <a:r>
              <a:rPr lang="ru-RU" dirty="0"/>
              <a:t> 121 г/л, тромбоциты 277</a:t>
            </a:r>
          </a:p>
          <a:p>
            <a:pPr marL="0" indent="0">
              <a:buNone/>
            </a:pPr>
            <a:r>
              <a:rPr lang="ru-RU" dirty="0" err="1"/>
              <a:t>Гемостазот</a:t>
            </a:r>
            <a:r>
              <a:rPr lang="ru-RU" dirty="0"/>
              <a:t> 28.02.2021  повышение фибриногена до 6,40, Д-</a:t>
            </a:r>
            <a:r>
              <a:rPr lang="ru-RU" dirty="0" err="1"/>
              <a:t>димер</a:t>
            </a:r>
            <a:r>
              <a:rPr lang="ru-RU" dirty="0"/>
              <a:t> положительный</a:t>
            </a:r>
          </a:p>
          <a:p>
            <a:pPr marL="0" indent="0">
              <a:buNone/>
            </a:pPr>
            <a:r>
              <a:rPr lang="ru-RU" dirty="0"/>
              <a:t>Б/х анализ крови от 28.02.2021 сохраняется С-</a:t>
            </a:r>
            <a:r>
              <a:rPr lang="ru-RU" dirty="0" err="1"/>
              <a:t>рб</a:t>
            </a:r>
            <a:r>
              <a:rPr lang="ru-RU" dirty="0"/>
              <a:t> 167,40 мг/л выраженные  воспалительные изменения, повышение мочевины до 35,61 </a:t>
            </a:r>
            <a:r>
              <a:rPr lang="ru-RU" dirty="0" err="1"/>
              <a:t>мкмоль</a:t>
            </a:r>
            <a:r>
              <a:rPr lang="ru-RU" dirty="0"/>
              <a:t>/л, </a:t>
            </a:r>
            <a:r>
              <a:rPr lang="ru-RU" dirty="0" err="1"/>
              <a:t>креатинина</a:t>
            </a:r>
            <a:r>
              <a:rPr lang="ru-RU" dirty="0"/>
              <a:t> 598,10 </a:t>
            </a:r>
            <a:r>
              <a:rPr lang="ru-RU" dirty="0" err="1"/>
              <a:t>мкмоль</a:t>
            </a:r>
            <a:r>
              <a:rPr lang="ru-RU" dirty="0"/>
              <a:t>/л, снижение белка до 56,5 г/л и альбумина 27.6 г/л, повышение калий 5,7, снижение кальция 2,11, хлоридов 92, </a:t>
            </a:r>
            <a:r>
              <a:rPr lang="ru-RU" dirty="0" err="1"/>
              <a:t>осмолярность</a:t>
            </a:r>
            <a:r>
              <a:rPr lang="ru-RU" dirty="0"/>
              <a:t> 278.00</a:t>
            </a:r>
          </a:p>
          <a:p>
            <a:pPr marL="0" indent="0">
              <a:buNone/>
            </a:pPr>
            <a:r>
              <a:rPr lang="ru-RU" dirty="0"/>
              <a:t>Планируется  проведение УЗИ брюшной </a:t>
            </a:r>
            <a:r>
              <a:rPr lang="ru-RU" dirty="0" err="1"/>
              <a:t>полости+почек</a:t>
            </a:r>
            <a:r>
              <a:rPr lang="ru-RU" dirty="0"/>
              <a:t>, перевод в ОРИТ, для  проведения интенсивной терапии</a:t>
            </a:r>
          </a:p>
        </p:txBody>
      </p:sp>
    </p:spTree>
    <p:extLst>
      <p:ext uri="{BB962C8B-B14F-4D97-AF65-F5344CB8AC3E}">
        <p14:creationId xmlns:p14="http://schemas.microsoft.com/office/powerpoint/2010/main" val="40098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652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Дневник от 28.02.2021 (09:21) </a:t>
            </a:r>
            <a:endParaRPr lang="ru-RU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923" y="861646"/>
            <a:ext cx="11947281" cy="56943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 День госпитализации </a:t>
            </a:r>
            <a:r>
              <a:rPr lang="ru-RU" dirty="0"/>
              <a:t>: 3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Т°</a:t>
            </a:r>
            <a:r>
              <a:rPr lang="ru-RU" dirty="0"/>
              <a:t>: 36,5 АД 109/63 </a:t>
            </a:r>
            <a:r>
              <a:rPr lang="ru-RU" dirty="0" err="1"/>
              <a:t>мм.рт.ст</a:t>
            </a:r>
            <a:r>
              <a:rPr lang="ru-RU" dirty="0"/>
              <a:t>. </a:t>
            </a:r>
            <a:r>
              <a:rPr lang="ru-RU" b="1" dirty="0"/>
              <a:t>ЧСС </a:t>
            </a:r>
            <a:r>
              <a:rPr lang="ru-RU" dirty="0"/>
              <a:t>: 59 в мин. </a:t>
            </a:r>
            <a:r>
              <a:rPr lang="ru-RU" b="1" dirty="0"/>
              <a:t>ЧДД </a:t>
            </a:r>
            <a:r>
              <a:rPr lang="ru-RU" dirty="0"/>
              <a:t>: 20 в мин. </a:t>
            </a:r>
            <a:r>
              <a:rPr lang="ru-RU" b="1" dirty="0"/>
              <a:t>Состояние</a:t>
            </a:r>
            <a:r>
              <a:rPr lang="ru-RU" dirty="0"/>
              <a:t> тяжелое за счет ОПН, проявление </a:t>
            </a:r>
            <a:r>
              <a:rPr lang="ru-RU" dirty="0" err="1"/>
              <a:t>эндотоксикоза</a:t>
            </a:r>
            <a:r>
              <a:rPr lang="ru-RU" dirty="0"/>
              <a:t>. Девочка не мочится более суток.  </a:t>
            </a:r>
            <a:r>
              <a:rPr lang="ru-RU" b="1" dirty="0"/>
              <a:t>Ребенок </a:t>
            </a:r>
            <a:r>
              <a:rPr lang="ru-RU" dirty="0"/>
              <a:t>: вяловат, недомогает, контактный, жалоб не предъявляет, желание мочиться есть. Ночь провела спокойно. </a:t>
            </a:r>
            <a:r>
              <a:rPr lang="ru-RU" b="1" dirty="0"/>
              <a:t>Аппетит </a:t>
            </a:r>
            <a:r>
              <a:rPr lang="ru-RU" dirty="0"/>
              <a:t>: снижен, </a:t>
            </a:r>
            <a:r>
              <a:rPr lang="ru-RU" b="1" dirty="0"/>
              <a:t>Головная боль </a:t>
            </a:r>
            <a:r>
              <a:rPr lang="ru-RU" dirty="0"/>
              <a:t>: нет. </a:t>
            </a:r>
            <a:r>
              <a:rPr lang="ru-RU" b="1" dirty="0"/>
              <a:t>Рвота </a:t>
            </a:r>
            <a:r>
              <a:rPr lang="ru-RU" dirty="0"/>
              <a:t>: нет. </a:t>
            </a:r>
            <a:r>
              <a:rPr lang="ru-RU" b="1" dirty="0"/>
              <a:t>Тошнота </a:t>
            </a:r>
            <a:r>
              <a:rPr lang="ru-RU" dirty="0"/>
              <a:t>: есть </a:t>
            </a:r>
            <a:r>
              <a:rPr lang="ru-RU" b="1" dirty="0"/>
              <a:t>Кожные покровы </a:t>
            </a:r>
            <a:r>
              <a:rPr lang="ru-RU" dirty="0"/>
              <a:t>: бледно-розовые, суховатые наощупь, мелкоточечная скудная розовая на туловище, нижних конечностях в подколенных ямках, расчесы. Незначительная пастозность нижних конечностей. </a:t>
            </a:r>
            <a:r>
              <a:rPr lang="ru-RU" b="1" dirty="0"/>
              <a:t>Слизистые оболочки (губ, носа, глаз, век, неба) цвет</a:t>
            </a:r>
            <a:r>
              <a:rPr lang="ru-RU" dirty="0"/>
              <a:t>: розовые. </a:t>
            </a:r>
            <a:r>
              <a:rPr lang="ru-RU" b="1" dirty="0"/>
              <a:t>Развитие подкожно-жирового слоя</a:t>
            </a:r>
            <a:r>
              <a:rPr lang="ru-RU" dirty="0"/>
              <a:t>: удовлетворительное </a:t>
            </a:r>
            <a:r>
              <a:rPr lang="ru-RU" b="1" dirty="0"/>
              <a:t>Склерит</a:t>
            </a:r>
            <a:r>
              <a:rPr lang="ru-RU" dirty="0"/>
              <a:t>: ярко выражен. </a:t>
            </a:r>
            <a:r>
              <a:rPr lang="ru-RU" b="1" dirty="0" err="1"/>
              <a:t>Коньюктивит</a:t>
            </a:r>
            <a:r>
              <a:rPr lang="ru-RU" b="1" dirty="0"/>
              <a:t> </a:t>
            </a:r>
            <a:r>
              <a:rPr lang="ru-RU" dirty="0"/>
              <a:t>: ярко выражен. </a:t>
            </a:r>
          </a:p>
          <a:p>
            <a:pPr marL="0" indent="0">
              <a:buNone/>
            </a:pPr>
            <a:r>
              <a:rPr lang="ru-RU" b="1" dirty="0"/>
              <a:t>Носовое дыхание: </a:t>
            </a:r>
            <a:r>
              <a:rPr lang="ru-RU" dirty="0"/>
              <a:t>свободное, Отделяемое из носа: нет. </a:t>
            </a:r>
            <a:r>
              <a:rPr lang="ru-RU" b="1" dirty="0"/>
              <a:t>Дыхание: Ритм дыхания</a:t>
            </a:r>
            <a:r>
              <a:rPr lang="ru-RU" dirty="0"/>
              <a:t>: ритмичное, </a:t>
            </a:r>
            <a:r>
              <a:rPr lang="ru-RU" b="1" dirty="0"/>
              <a:t>Кашель </a:t>
            </a:r>
            <a:r>
              <a:rPr lang="ru-RU" dirty="0"/>
              <a:t>: редкое покашливание, </a:t>
            </a:r>
            <a:r>
              <a:rPr lang="ru-RU" b="1" dirty="0"/>
              <a:t>Одышка</a:t>
            </a:r>
            <a:r>
              <a:rPr lang="ru-RU" dirty="0"/>
              <a:t>: нет, </a:t>
            </a:r>
            <a:r>
              <a:rPr lang="ru-RU" b="1" dirty="0"/>
              <a:t>Дыхание </a:t>
            </a:r>
            <a:r>
              <a:rPr lang="ru-RU" b="1" dirty="0" err="1"/>
              <a:t>аускультативно</a:t>
            </a:r>
            <a:r>
              <a:rPr lang="ru-RU" b="1" dirty="0"/>
              <a:t> </a:t>
            </a:r>
            <a:r>
              <a:rPr lang="ru-RU" dirty="0"/>
              <a:t>: жесткое, </a:t>
            </a:r>
            <a:r>
              <a:rPr lang="ru-RU" b="1" dirty="0"/>
              <a:t>Хрипы </a:t>
            </a:r>
            <a:r>
              <a:rPr lang="ru-RU" dirty="0"/>
              <a:t>: нет </a:t>
            </a:r>
            <a:r>
              <a:rPr lang="ru-RU" b="1" dirty="0"/>
              <a:t>Сердечные тоны</a:t>
            </a:r>
            <a:r>
              <a:rPr lang="ru-RU" dirty="0"/>
              <a:t>: громкие, ритмичные.</a:t>
            </a:r>
          </a:p>
          <a:p>
            <a:pPr marL="0" indent="0">
              <a:buNone/>
            </a:pPr>
            <a:r>
              <a:rPr lang="ru-RU" b="1" dirty="0"/>
              <a:t>Рот и миндалины: </a:t>
            </a:r>
            <a:r>
              <a:rPr lang="ru-RU" dirty="0"/>
              <a:t>Слизистая ротоглотки: яркая гиперемия задняя стенка бугристая, язык "малиновый" чистый, </a:t>
            </a:r>
            <a:r>
              <a:rPr lang="ru-RU" b="1" dirty="0"/>
              <a:t>Миндалины размер</a:t>
            </a:r>
            <a:r>
              <a:rPr lang="ru-RU" dirty="0"/>
              <a:t>: II степени, </a:t>
            </a:r>
            <a:r>
              <a:rPr lang="ru-RU" b="1" dirty="0"/>
              <a:t>Наложения</a:t>
            </a:r>
            <a:r>
              <a:rPr lang="ru-RU" dirty="0"/>
              <a:t>: нет, </a:t>
            </a:r>
            <a:r>
              <a:rPr lang="ru-RU" b="1" dirty="0"/>
              <a:t>Тонзиллярные лимфатические узлы </a:t>
            </a:r>
            <a:r>
              <a:rPr lang="ru-RU" dirty="0"/>
              <a:t>(см): 1,5*1,5, </a:t>
            </a:r>
            <a:r>
              <a:rPr lang="ru-RU" b="1" dirty="0"/>
              <a:t>Болезненность тонзиллярных лимфатических узлов</a:t>
            </a:r>
            <a:r>
              <a:rPr lang="ru-RU" dirty="0"/>
              <a:t>: нет </a:t>
            </a:r>
          </a:p>
          <a:p>
            <a:pPr marL="0" indent="0">
              <a:buNone/>
            </a:pPr>
            <a:r>
              <a:rPr lang="ru-RU" b="1" dirty="0"/>
              <a:t>Живот</a:t>
            </a:r>
            <a:r>
              <a:rPr lang="ru-RU" dirty="0"/>
              <a:t>: </a:t>
            </a:r>
            <a:r>
              <a:rPr lang="ru-RU" u="sng" dirty="0"/>
              <a:t>увеличен в объеме. </a:t>
            </a:r>
            <a:r>
              <a:rPr lang="ru-RU" b="1" dirty="0"/>
              <a:t>Пальпация живота</a:t>
            </a:r>
            <a:r>
              <a:rPr lang="ru-RU" dirty="0"/>
              <a:t>: мягкий, доступен глубокой пальпации, чувствительный. </a:t>
            </a:r>
            <a:r>
              <a:rPr lang="ru-RU" b="1" dirty="0"/>
              <a:t>Печень </a:t>
            </a:r>
            <a:r>
              <a:rPr lang="ru-RU" dirty="0"/>
              <a:t>Размер: 1/2+2,0+2,0 см </a:t>
            </a:r>
            <a:r>
              <a:rPr lang="ru-RU" dirty="0" err="1"/>
              <a:t>мягкоэластичная</a:t>
            </a:r>
            <a:r>
              <a:rPr lang="ru-RU" dirty="0"/>
              <a:t>. </a:t>
            </a:r>
            <a:r>
              <a:rPr lang="ru-RU" b="1" dirty="0"/>
              <a:t>Селезенка </a:t>
            </a:r>
            <a:r>
              <a:rPr lang="ru-RU" dirty="0"/>
              <a:t>: пальпируется у края реберной дуги. </a:t>
            </a:r>
            <a:r>
              <a:rPr lang="ru-RU" b="1" dirty="0"/>
              <a:t>Стул </a:t>
            </a:r>
            <a:r>
              <a:rPr lang="ru-RU" dirty="0"/>
              <a:t>: проведена очистительная </a:t>
            </a:r>
            <a:r>
              <a:rPr lang="ru-RU" dirty="0" err="1"/>
              <a:t>клизма,с</a:t>
            </a:r>
            <a:r>
              <a:rPr lang="ru-RU" dirty="0"/>
              <a:t> </a:t>
            </a:r>
            <a:r>
              <a:rPr lang="ru-RU" dirty="0" err="1"/>
              <a:t>тул</a:t>
            </a:r>
            <a:r>
              <a:rPr lang="ru-RU" dirty="0"/>
              <a:t> кашицей.. </a:t>
            </a:r>
            <a:r>
              <a:rPr lang="ru-RU" b="1" dirty="0"/>
              <a:t>Мочеиспускание </a:t>
            </a:r>
            <a:r>
              <a:rPr lang="ru-RU" dirty="0"/>
              <a:t>: </a:t>
            </a:r>
            <a:r>
              <a:rPr lang="ru-RU" u="sng" dirty="0"/>
              <a:t>за ночь по катетеру 20 мл. </a:t>
            </a:r>
          </a:p>
          <a:p>
            <a:pPr marL="0" indent="0">
              <a:buNone/>
            </a:pPr>
            <a:r>
              <a:rPr lang="ru-RU" b="1" dirty="0"/>
              <a:t>Менингеальных знаков нет </a:t>
            </a:r>
            <a:br>
              <a:rPr lang="ru-RU" b="1" dirty="0"/>
            </a:br>
            <a:r>
              <a:rPr lang="ru-RU" b="1" dirty="0"/>
              <a:t>Неврологический статус </a:t>
            </a:r>
            <a:r>
              <a:rPr lang="ru-RU" dirty="0"/>
              <a:t>: Сознание ясное, в месте и времени ориентирован, на вопросы отвечает правильно </a:t>
            </a:r>
            <a:r>
              <a:rPr lang="ru-RU" b="1" dirty="0"/>
              <a:t>Лицо </a:t>
            </a:r>
            <a:r>
              <a:rPr lang="ru-RU" dirty="0"/>
              <a:t>: симметричное </a:t>
            </a:r>
            <a:r>
              <a:rPr lang="ru-RU" b="1" dirty="0"/>
              <a:t>Двигательная активность </a:t>
            </a:r>
            <a:r>
              <a:rPr lang="ru-RU" dirty="0"/>
              <a:t>: в полном объеме </a:t>
            </a:r>
            <a:r>
              <a:rPr lang="ru-RU" b="1" dirty="0"/>
              <a:t>Общая гиперестезия </a:t>
            </a:r>
            <a:r>
              <a:rPr lang="ru-RU" dirty="0"/>
              <a:t>: нет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  <a:p>
            <a:pPr marL="0" indent="0">
              <a:buNone/>
            </a:pPr>
            <a:r>
              <a:rPr lang="ru-RU" b="1" u="sng" dirty="0"/>
              <a:t>ЗАКЛЮЧЕНИЕ </a:t>
            </a:r>
            <a:r>
              <a:rPr lang="ru-RU" b="1" dirty="0"/>
              <a:t> УЗИ  почек и мочевого пузыря от </a:t>
            </a:r>
            <a:r>
              <a:rPr lang="ru-RU" dirty="0"/>
              <a:t>28.02.2021 Структурные изменения почек (по типу ишемических изменений). </a:t>
            </a:r>
            <a:r>
              <a:rPr lang="ru-RU" dirty="0" err="1"/>
              <a:t>Эхопризнаки</a:t>
            </a:r>
            <a:r>
              <a:rPr lang="ru-RU" dirty="0"/>
              <a:t> </a:t>
            </a:r>
            <a:r>
              <a:rPr lang="ru-RU" dirty="0" err="1"/>
              <a:t>каликопиелоэктазии</a:t>
            </a:r>
            <a:r>
              <a:rPr lang="ru-RU" dirty="0"/>
              <a:t> правой почки</a:t>
            </a:r>
          </a:p>
          <a:p>
            <a:pPr marL="0" indent="0">
              <a:buNone/>
            </a:pPr>
            <a:r>
              <a:rPr lang="ru-RU" b="1" dirty="0"/>
              <a:t>УЗИ внутренних органов 28.02.2021 </a:t>
            </a:r>
            <a:r>
              <a:rPr lang="ru-RU" dirty="0" err="1"/>
              <a:t>протоковые</a:t>
            </a:r>
            <a:r>
              <a:rPr lang="ru-RU" dirty="0"/>
              <a:t> изменения в паренхиме печени, повышенная </a:t>
            </a:r>
            <a:r>
              <a:rPr lang="ru-RU" dirty="0" err="1"/>
              <a:t>пневматизация</a:t>
            </a:r>
            <a:r>
              <a:rPr lang="ru-RU" dirty="0"/>
              <a:t> кишечника (повышение газообразование, петли кишечника расширены</a:t>
            </a:r>
            <a:r>
              <a:rPr lang="ru-RU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) по тяжести состояния </a:t>
            </a:r>
            <a:r>
              <a:rPr lang="ru-RU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переводится </a:t>
            </a:r>
            <a:r>
              <a:rPr lang="ru-RU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 ОРИТ</a:t>
            </a:r>
          </a:p>
          <a:p>
            <a:pPr marL="0" indent="0">
              <a:buNone/>
            </a:pPr>
            <a:r>
              <a:rPr lang="ru-RU" dirty="0"/>
              <a:t>Диагноз при переводе:</a:t>
            </a:r>
          </a:p>
          <a:p>
            <a:pPr marL="0" indent="0">
              <a:buNone/>
            </a:pPr>
            <a:r>
              <a:rPr lang="ru-RU" b="1" dirty="0" err="1"/>
              <a:t>Иерсиниозная</a:t>
            </a:r>
            <a:r>
              <a:rPr lang="ru-RU" b="1" dirty="0"/>
              <a:t> инфекция, тяжелой степени?</a:t>
            </a:r>
          </a:p>
          <a:p>
            <a:pPr marL="0" indent="0">
              <a:buNone/>
            </a:pPr>
            <a:r>
              <a:rPr lang="ru-RU" b="1" dirty="0"/>
              <a:t>Сопутствующий диагноз</a:t>
            </a:r>
            <a:r>
              <a:rPr lang="ru-RU" dirty="0"/>
              <a:t>: острое почечное повреждение</a:t>
            </a:r>
          </a:p>
          <a:p>
            <a:pPr marL="0" indent="0">
              <a:buNone/>
            </a:pPr>
            <a:r>
              <a:rPr lang="ru-RU" b="1" dirty="0"/>
              <a:t>Осложнение: </a:t>
            </a:r>
            <a:r>
              <a:rPr lang="ru-RU" dirty="0"/>
              <a:t>острая почечная недостаточность. Стадия анурии</a:t>
            </a:r>
          </a:p>
        </p:txBody>
      </p:sp>
    </p:spTree>
    <p:extLst>
      <p:ext uri="{BB962C8B-B14F-4D97-AF65-F5344CB8AC3E}">
        <p14:creationId xmlns:p14="http://schemas.microsoft.com/office/powerpoint/2010/main" val="266080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977" y="167054"/>
            <a:ext cx="11640387" cy="638070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ОСМОТР АНЕСТЕЗИОЛОГА РЕАНИМАТОЛОГА 28.02.21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t : 37,2 °C</a:t>
            </a:r>
            <a:br>
              <a:rPr lang="ru-RU" dirty="0"/>
            </a:br>
            <a:r>
              <a:rPr lang="ru-RU" dirty="0"/>
              <a:t>АД : 122/68 </a:t>
            </a:r>
            <a:r>
              <a:rPr lang="ru-RU" dirty="0" err="1"/>
              <a:t>мм.рт.ст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ЧСС : 72 в мин.</a:t>
            </a:r>
            <a:br>
              <a:rPr lang="ru-RU" dirty="0"/>
            </a:br>
            <a:r>
              <a:rPr lang="ru-RU" dirty="0"/>
              <a:t>SpO2 : 99 %</a:t>
            </a:r>
            <a:br>
              <a:rPr lang="ru-RU" dirty="0"/>
            </a:br>
            <a:r>
              <a:rPr lang="ru-RU" dirty="0"/>
              <a:t>ЧДД : 18 в мин.</a:t>
            </a:r>
            <a:br>
              <a:rPr lang="ru-RU" dirty="0"/>
            </a:br>
            <a:r>
              <a:rPr lang="ru-RU" dirty="0"/>
              <a:t>Состояние : ребенка тяжелое.</a:t>
            </a:r>
            <a:br>
              <a:rPr lang="ru-RU" dirty="0"/>
            </a:br>
            <a:r>
              <a:rPr lang="ru-RU" dirty="0"/>
              <a:t>Тяжесть обусловлена : нарушениями водно-электролитного баланса, синдромом эндогенной интоксикации, ОПН.</a:t>
            </a:r>
            <a:br>
              <a:rPr lang="ru-RU" dirty="0"/>
            </a:br>
            <a:r>
              <a:rPr lang="ru-RU" dirty="0"/>
              <a:t>Сознание : ясное. В контакт вступает хорошо, полностью адекватна, ориентирована во времени и пространстве. Двигательная активность сохранена.</a:t>
            </a:r>
            <a:br>
              <a:rPr lang="ru-RU" dirty="0"/>
            </a:br>
            <a:r>
              <a:rPr lang="ru-RU" dirty="0"/>
              <a:t>Зрачки : D=S=3 мм, фотореакция живая.</a:t>
            </a:r>
            <a:br>
              <a:rPr lang="ru-RU" dirty="0"/>
            </a:br>
            <a:r>
              <a:rPr lang="ru-RU" dirty="0"/>
              <a:t>Мышечный тонус : нормальный.</a:t>
            </a:r>
            <a:br>
              <a:rPr lang="ru-RU" dirty="0"/>
            </a:br>
            <a:r>
              <a:rPr lang="ru-RU" dirty="0"/>
              <a:t>Менингеальные знаки : отсутствуют.</a:t>
            </a:r>
            <a:br>
              <a:rPr lang="ru-RU" dirty="0"/>
            </a:br>
            <a:r>
              <a:rPr lang="ru-RU" dirty="0"/>
              <a:t>Рефлексы : сохранены.</a:t>
            </a:r>
            <a:br>
              <a:rPr lang="ru-RU" dirty="0"/>
            </a:br>
            <a:r>
              <a:rPr lang="ru-RU" dirty="0"/>
              <a:t>Кожа : бледная, свободная от сыпи. Дистальные отделы конечностей холодные на ощупь. </a:t>
            </a:r>
            <a:r>
              <a:rPr lang="ru-RU" dirty="0" err="1"/>
              <a:t>Подкожножировой</a:t>
            </a:r>
            <a:r>
              <a:rPr lang="ru-RU" dirty="0"/>
              <a:t> слой развит умеренно. Тургор тканей сохранен. Отеков нет.</a:t>
            </a:r>
            <a:br>
              <a:rPr lang="ru-RU" dirty="0"/>
            </a:br>
            <a:r>
              <a:rPr lang="ru-RU" dirty="0"/>
              <a:t>Температура : субфебрильная.</a:t>
            </a:r>
            <a:br>
              <a:rPr lang="ru-RU" dirty="0"/>
            </a:br>
            <a:r>
              <a:rPr lang="ru-RU" dirty="0"/>
              <a:t>Дыхание : самостоятельное адекватное.</a:t>
            </a:r>
            <a:br>
              <a:rPr lang="ru-RU" dirty="0"/>
            </a:br>
            <a:r>
              <a:rPr lang="ru-RU" dirty="0"/>
              <a:t>Одышка : нет.</a:t>
            </a:r>
            <a:br>
              <a:rPr lang="ru-RU" dirty="0"/>
            </a:br>
            <a:r>
              <a:rPr lang="ru-RU" dirty="0"/>
              <a:t>В легких дыхание : проводится по всем полям, хрипов нет. </a:t>
            </a:r>
            <a:r>
              <a:rPr lang="ru-RU" dirty="0" err="1"/>
              <a:t>Оксигенация</a:t>
            </a:r>
            <a:r>
              <a:rPr lang="ru-RU" dirty="0"/>
              <a:t> удовлетворительная.</a:t>
            </a:r>
            <a:br>
              <a:rPr lang="ru-RU" dirty="0"/>
            </a:br>
            <a:r>
              <a:rPr lang="ru-RU" dirty="0"/>
              <a:t>Кислородная поддержка увлажненным О2 : не требуется.</a:t>
            </a:r>
            <a:br>
              <a:rPr lang="ru-RU" dirty="0"/>
            </a:br>
            <a:r>
              <a:rPr lang="ru-RU" dirty="0"/>
              <a:t>Сердечные тоны : ритмичные приглушены.</a:t>
            </a:r>
            <a:br>
              <a:rPr lang="ru-RU" dirty="0"/>
            </a:br>
            <a:r>
              <a:rPr lang="ru-RU" dirty="0"/>
              <a:t>Гемодинамика : стабильная.</a:t>
            </a:r>
            <a:br>
              <a:rPr lang="ru-RU" dirty="0"/>
            </a:br>
            <a:r>
              <a:rPr lang="ru-RU" dirty="0"/>
              <a:t>Пульсация на периферических артериях : хорошего наполнения.</a:t>
            </a:r>
            <a:br>
              <a:rPr lang="ru-RU" dirty="0"/>
            </a:br>
            <a:r>
              <a:rPr lang="ru-RU" dirty="0"/>
              <a:t>Живот : умеренно вздут, при пальпации мягкий, безболезненный. Печень, селезенка не пальпируются.</a:t>
            </a:r>
            <a:br>
              <a:rPr lang="ru-RU" dirty="0"/>
            </a:br>
            <a:r>
              <a:rPr lang="ru-RU" dirty="0"/>
              <a:t>Питание : самостоятельное. Рвоты нет.</a:t>
            </a:r>
            <a:br>
              <a:rPr lang="ru-RU" dirty="0"/>
            </a:br>
            <a:r>
              <a:rPr lang="ru-RU" dirty="0"/>
              <a:t>Стул : при осмотре не было.</a:t>
            </a:r>
            <a:br>
              <a:rPr lang="ru-RU" dirty="0"/>
            </a:br>
            <a:r>
              <a:rPr lang="ru-RU" dirty="0"/>
              <a:t>Диурез : анурия.</a:t>
            </a:r>
            <a:br>
              <a:rPr lang="ru-RU" dirty="0"/>
            </a:br>
            <a:r>
              <a:rPr lang="ru-RU" dirty="0" err="1"/>
              <a:t>Status</a:t>
            </a:r>
            <a:r>
              <a:rPr lang="ru-RU" dirty="0"/>
              <a:t> </a:t>
            </a:r>
            <a:r>
              <a:rPr lang="ru-RU" dirty="0" err="1"/>
              <a:t>Locales</a:t>
            </a:r>
            <a:r>
              <a:rPr lang="ru-RU" dirty="0"/>
              <a:t>: для проведения </a:t>
            </a:r>
            <a:r>
              <a:rPr lang="ru-RU" dirty="0" err="1"/>
              <a:t>инфузионной</a:t>
            </a:r>
            <a:r>
              <a:rPr lang="ru-RU" dirty="0"/>
              <a:t> терапии установлен периферический катетер в левую стопу.</a:t>
            </a:r>
            <a:br>
              <a:rPr lang="ru-RU" dirty="0"/>
            </a:br>
            <a:r>
              <a:rPr lang="ru-RU" dirty="0"/>
              <a:t>План обследования и лечения: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1) Режим постельный. 2) Питание - стол 5а, питьё. 3) Антибактериальная терапия - </a:t>
            </a:r>
            <a:r>
              <a:rPr lang="ru-RU" dirty="0" err="1"/>
              <a:t>Cefotaximi</a:t>
            </a:r>
            <a:r>
              <a:rPr lang="ru-RU" dirty="0"/>
              <a:t> 50 мг/кг/</a:t>
            </a:r>
            <a:r>
              <a:rPr lang="ru-RU" dirty="0" err="1"/>
              <a:t>сут</a:t>
            </a:r>
            <a:r>
              <a:rPr lang="ru-RU" dirty="0"/>
              <a:t> в 3 приема в/в </a:t>
            </a:r>
            <a:r>
              <a:rPr lang="ru-RU" dirty="0" err="1"/>
              <a:t>капельно</a:t>
            </a:r>
            <a:r>
              <a:rPr lang="ru-RU" dirty="0"/>
              <a:t>. 4) </a:t>
            </a:r>
            <a:r>
              <a:rPr lang="ru-RU" dirty="0" err="1"/>
              <a:t>Инфузионная</a:t>
            </a:r>
            <a:r>
              <a:rPr lang="ru-RU" dirty="0"/>
              <a:t> терапия - </a:t>
            </a:r>
            <a:r>
              <a:rPr lang="ru-RU" dirty="0" err="1"/>
              <a:t>глюкозо</a:t>
            </a:r>
            <a:r>
              <a:rPr lang="ru-RU" dirty="0"/>
              <a:t>-солевые растворы с учетом показателей гемодинамики, диуреза.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Обследование: группа крови, резус фактор, гемостаз, газы крови.</a:t>
            </a:r>
          </a:p>
        </p:txBody>
      </p:sp>
    </p:spTree>
    <p:extLst>
      <p:ext uri="{BB962C8B-B14F-4D97-AF65-F5344CB8AC3E}">
        <p14:creationId xmlns:p14="http://schemas.microsoft.com/office/powerpoint/2010/main" val="116493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9789" y="144814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Учитывая наличие ОПН в стадии анурии, высокие показатели мочевины и </a:t>
            </a:r>
            <a:r>
              <a:rPr lang="ru-RU" dirty="0" err="1"/>
              <a:t>креатинина</a:t>
            </a:r>
            <a:r>
              <a:rPr lang="ru-RU" dirty="0"/>
              <a:t> решено провести сеанс </a:t>
            </a:r>
            <a:r>
              <a:rPr lang="ru-RU" dirty="0" err="1"/>
              <a:t>гемодиафильтрации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На фоне проведения </a:t>
            </a:r>
            <a:r>
              <a:rPr lang="ru-RU" dirty="0" err="1" smtClean="0"/>
              <a:t>гемофильтрации</a:t>
            </a:r>
            <a:r>
              <a:rPr lang="ru-RU" dirty="0" smtClean="0"/>
              <a:t> были получены следующие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13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024137"/>
              </p:ext>
            </p:extLst>
          </p:nvPr>
        </p:nvGraphicFramePr>
        <p:xfrm>
          <a:off x="838200" y="432923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9F64578-8E01-4784-965D-C5741286DA33}"/>
              </a:ext>
            </a:extLst>
          </p:cNvPr>
          <p:cNvSpPr/>
          <p:nvPr/>
        </p:nvSpPr>
        <p:spPr>
          <a:xfrm>
            <a:off x="182880" y="4628271"/>
            <a:ext cx="11521440" cy="20116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 состоянию ребенка в реанимационном отделении: высокие показатели наблюдались 01.03.2021. стабилизация состояния на 6 день. </a:t>
            </a:r>
          </a:p>
        </p:txBody>
      </p:sp>
    </p:spTree>
    <p:extLst>
      <p:ext uri="{BB962C8B-B14F-4D97-AF65-F5344CB8AC3E}">
        <p14:creationId xmlns:p14="http://schemas.microsoft.com/office/powerpoint/2010/main" val="267802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132423"/>
              </p:ext>
            </p:extLst>
          </p:nvPr>
        </p:nvGraphicFramePr>
        <p:xfrm>
          <a:off x="372035" y="56049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68188" y="5086170"/>
            <a:ext cx="10331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фоне проведения </a:t>
            </a:r>
            <a:r>
              <a:rPr lang="ru-RU" dirty="0" err="1"/>
              <a:t>гемофильтрации</a:t>
            </a:r>
            <a:r>
              <a:rPr lang="ru-RU" dirty="0"/>
              <a:t> </a:t>
            </a:r>
            <a:r>
              <a:rPr lang="ru-RU" dirty="0" smtClean="0"/>
              <a:t>анурия сменилась полиурией, диурез восстановился к 5му дню нахождения в отделении реанимации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20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073976"/>
              </p:ext>
            </p:extLst>
          </p:nvPr>
        </p:nvGraphicFramePr>
        <p:xfrm>
          <a:off x="851452" y="432923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9F64578-8E01-4784-965D-C5741286DA33}"/>
              </a:ext>
            </a:extLst>
          </p:cNvPr>
          <p:cNvSpPr/>
          <p:nvPr/>
        </p:nvSpPr>
        <p:spPr>
          <a:xfrm>
            <a:off x="182880" y="4628271"/>
            <a:ext cx="11521440" cy="20116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Самые высокие показатели креатинина и мочевины наблюдались 28.02.2021. Начало </a:t>
            </a:r>
            <a:r>
              <a:rPr lang="ru-RU" dirty="0" err="1"/>
              <a:t>гемофильтрации</a:t>
            </a:r>
            <a:r>
              <a:rPr lang="ru-RU" dirty="0"/>
              <a:t> от 28.02.2021. Согласно данной таблице мы наблюдаем уменьшение уровня креатинина почти в 2 раза на 01.03.2021</a:t>
            </a:r>
          </a:p>
          <a:p>
            <a:pPr algn="ctr"/>
            <a:r>
              <a:rPr lang="ru-RU" dirty="0"/>
              <a:t>Всего было проведено сеансов  6. на </a:t>
            </a:r>
          </a:p>
        </p:txBody>
      </p:sp>
    </p:spTree>
    <p:extLst>
      <p:ext uri="{BB962C8B-B14F-4D97-AF65-F5344CB8AC3E}">
        <p14:creationId xmlns:p14="http://schemas.microsoft.com/office/powerpoint/2010/main" val="279205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185" y="365126"/>
            <a:ext cx="11107615" cy="408598"/>
          </a:xfrm>
        </p:spPr>
        <p:txBody>
          <a:bodyPr>
            <a:normAutofit fontScale="90000"/>
          </a:bodyPr>
          <a:lstStyle/>
          <a:p>
            <a:r>
              <a:rPr lang="ru-RU" dirty="0"/>
              <a:t>Ребенок 10 лет, поступила в стационар 26.02.2021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185" y="931984"/>
            <a:ext cx="11799277" cy="5758961"/>
          </a:xfrm>
        </p:spPr>
        <p:txBody>
          <a:bodyPr>
            <a:normAutofit fontScale="925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 </a:t>
            </a:r>
            <a:r>
              <a:rPr lang="ru-RU" dirty="0"/>
              <a:t>жалобами на  повышение температуры тела до 39,7 С, сыпь на коже, вялость, слабость, снижение аппетита.</a:t>
            </a:r>
          </a:p>
          <a:p>
            <a:pPr marL="0" indent="0">
              <a:buNone/>
            </a:pPr>
            <a:r>
              <a:rPr lang="ru-RU" b="1" dirty="0"/>
              <a:t>Из анамнеза болезни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Заболела остро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19.02</a:t>
            </a:r>
            <a:r>
              <a:rPr lang="ru-RU" dirty="0"/>
              <a:t>. с повышения температуры тела до 38,7 С, осмотрена </a:t>
            </a:r>
            <a:r>
              <a:rPr lang="ru-RU" dirty="0" err="1"/>
              <a:t>уч.педиатром</a:t>
            </a:r>
            <a:r>
              <a:rPr lang="ru-RU" dirty="0"/>
              <a:t>, предварительный диагноз  ОРВИ,  рекомендовано </a:t>
            </a:r>
            <a:r>
              <a:rPr lang="ru-RU" dirty="0" err="1"/>
              <a:t>тантум-верде</a:t>
            </a:r>
            <a:r>
              <a:rPr lang="ru-RU" dirty="0"/>
              <a:t>, </a:t>
            </a:r>
            <a:r>
              <a:rPr lang="ru-RU" dirty="0" err="1"/>
              <a:t>нурофен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20.02. появился зуд, 39,2 С, давали </a:t>
            </a:r>
            <a:r>
              <a:rPr lang="ru-RU" dirty="0" err="1"/>
              <a:t>нурофен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21.02</a:t>
            </a:r>
            <a:r>
              <a:rPr lang="ru-RU" dirty="0"/>
              <a:t>. появилась сыпь вокруг суставов, на конечностях по типу "перчаток", 38,7 С, лечение то же. </a:t>
            </a:r>
          </a:p>
          <a:p>
            <a:pPr marL="0" indent="0">
              <a:buNone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22.02. </a:t>
            </a:r>
            <a:r>
              <a:rPr lang="ru-RU" dirty="0"/>
              <a:t>39,3 С, осмотрена </a:t>
            </a:r>
            <a:r>
              <a:rPr lang="ru-RU" dirty="0" err="1"/>
              <a:t>уч.педиатром</a:t>
            </a:r>
            <a:r>
              <a:rPr lang="ru-RU" dirty="0"/>
              <a:t>, с подозрением на </a:t>
            </a:r>
            <a:r>
              <a:rPr lang="ru-RU" dirty="0" err="1"/>
              <a:t>иерсиниозную</a:t>
            </a:r>
            <a:r>
              <a:rPr lang="ru-RU" dirty="0"/>
              <a:t> инфекцию рекомендован </a:t>
            </a:r>
            <a:r>
              <a:rPr lang="ru-RU" dirty="0" err="1"/>
              <a:t>супракс</a:t>
            </a:r>
            <a:r>
              <a:rPr lang="ru-RU" dirty="0"/>
              <a:t>, супрастин. </a:t>
            </a:r>
          </a:p>
          <a:p>
            <a:pPr marL="0" indent="0">
              <a:buNone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23-24.02</a:t>
            </a:r>
            <a:r>
              <a:rPr lang="ru-RU" dirty="0"/>
              <a:t>. 39,7 С терапия прежняя; </a:t>
            </a:r>
            <a:br>
              <a:rPr lang="ru-RU" dirty="0"/>
            </a:br>
            <a:r>
              <a:rPr lang="ru-RU" dirty="0"/>
              <a:t>с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25.02</a:t>
            </a:r>
            <a:r>
              <a:rPr lang="ru-RU" dirty="0"/>
              <a:t>. левомицетин, на фоне лечения вялость, температура тела до 38.4,рвота 1 раз</a:t>
            </a:r>
          </a:p>
          <a:p>
            <a:pPr marL="0" indent="0">
              <a:buNone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26.02.21</a:t>
            </a:r>
            <a:r>
              <a:rPr lang="ru-RU" dirty="0"/>
              <a:t> по направлению </a:t>
            </a:r>
            <a:r>
              <a:rPr lang="ru-RU" dirty="0" err="1"/>
              <a:t>уч</a:t>
            </a:r>
            <a:r>
              <a:rPr lang="ru-RU" dirty="0"/>
              <a:t> врача - в ДИО, осмотрена в приемном покое, отказ от госпитализации, затем 26.02.21 снова сами обратились в ДИО КМДКБ №1, госпитализирована.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61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462017"/>
              </p:ext>
            </p:extLst>
          </p:nvPr>
        </p:nvGraphicFramePr>
        <p:xfrm>
          <a:off x="145774" y="432923"/>
          <a:ext cx="11860696" cy="61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444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421" y="236764"/>
            <a:ext cx="11772900" cy="643345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Копрологическое </a:t>
            </a:r>
            <a:r>
              <a:rPr lang="ru-RU" dirty="0"/>
              <a:t>исследование №: 2 от 02.03.2021</a:t>
            </a:r>
            <a:br>
              <a:rPr lang="ru-RU" dirty="0"/>
            </a:br>
            <a:r>
              <a:rPr lang="ru-RU" dirty="0" err="1"/>
              <a:t>Бак.посев</a:t>
            </a:r>
            <a:r>
              <a:rPr lang="ru-RU" dirty="0"/>
              <a:t> кала количественный : </a:t>
            </a:r>
            <a:r>
              <a:rPr lang="ru-RU" dirty="0" err="1"/>
              <a:t>Ps.aeruginosa</a:t>
            </a:r>
            <a:r>
              <a:rPr lang="ru-RU" dirty="0"/>
              <a:t> (МБЛ-) - 3х10 в 7,, </a:t>
            </a:r>
            <a:r>
              <a:rPr lang="ru-RU" dirty="0" err="1"/>
              <a:t>E.coli</a:t>
            </a:r>
            <a:r>
              <a:rPr lang="ru-RU" dirty="0"/>
              <a:t> - 3.6х10 в 3, </a:t>
            </a:r>
            <a:r>
              <a:rPr lang="ru-RU" dirty="0" err="1"/>
              <a:t>St.epidermidis</a:t>
            </a:r>
            <a:r>
              <a:rPr lang="ru-RU" dirty="0"/>
              <a:t> 5х10 в 4,, </a:t>
            </a:r>
            <a:r>
              <a:rPr lang="ru-RU" dirty="0" err="1"/>
              <a:t>Enterococcus</a:t>
            </a:r>
            <a:r>
              <a:rPr lang="ru-RU" dirty="0"/>
              <a:t> </a:t>
            </a:r>
            <a:r>
              <a:rPr lang="ru-RU" dirty="0" err="1"/>
              <a:t>faecalis</a:t>
            </a:r>
            <a:r>
              <a:rPr lang="ru-RU" dirty="0"/>
              <a:t> 1,64 х 10 в </a:t>
            </a:r>
            <a:r>
              <a:rPr lang="ru-RU" dirty="0" smtClean="0"/>
              <a:t>9</a:t>
            </a:r>
          </a:p>
          <a:p>
            <a:r>
              <a:rPr lang="ru-RU" dirty="0" smtClean="0"/>
              <a:t>от 10.03.2021Бак.посев </a:t>
            </a:r>
            <a:r>
              <a:rPr lang="ru-RU" dirty="0"/>
              <a:t>трахеи: </a:t>
            </a:r>
            <a:r>
              <a:rPr lang="ru-RU" dirty="0" err="1"/>
              <a:t>St</a:t>
            </a:r>
            <a:r>
              <a:rPr lang="ru-RU" dirty="0"/>
              <a:t>. </a:t>
            </a:r>
            <a:r>
              <a:rPr lang="ru-RU" dirty="0" err="1"/>
              <a:t>pneumoniae</a:t>
            </a:r>
            <a:r>
              <a:rPr lang="ru-RU" dirty="0"/>
              <a:t> 9х10*4, мочи: St.haemolyticus1х10*3, </a:t>
            </a:r>
            <a:r>
              <a:rPr lang="ru-RU" dirty="0" err="1"/>
              <a:t>faecalis</a:t>
            </a:r>
            <a:r>
              <a:rPr lang="ru-RU" dirty="0"/>
              <a:t> </a:t>
            </a:r>
            <a:r>
              <a:rPr lang="ru-RU" dirty="0" err="1"/>
              <a:t>enterococcus</a:t>
            </a:r>
            <a:r>
              <a:rPr lang="ru-RU" dirty="0"/>
              <a:t> 3х10*3</a:t>
            </a:r>
            <a:br>
              <a:rPr lang="ru-RU" dirty="0"/>
            </a:br>
            <a:r>
              <a:rPr lang="ru-RU" dirty="0"/>
              <a:t>Мазок на респираторные вирусы дата: 09.03.2021, не </a:t>
            </a:r>
            <a:r>
              <a:rPr lang="ru-RU" dirty="0" smtClean="0"/>
              <a:t>обнаружено.</a:t>
            </a:r>
          </a:p>
          <a:p>
            <a:r>
              <a:rPr lang="ru-RU" dirty="0" err="1" smtClean="0"/>
              <a:t>Бак.посев</a:t>
            </a:r>
            <a:r>
              <a:rPr lang="ru-RU" dirty="0" smtClean="0"/>
              <a:t> </a:t>
            </a:r>
            <a:r>
              <a:rPr lang="ru-RU" dirty="0"/>
              <a:t>кала на D+S : </a:t>
            </a:r>
            <a:r>
              <a:rPr lang="ru-RU" dirty="0" smtClean="0"/>
              <a:t>отрицательный</a:t>
            </a:r>
          </a:p>
          <a:p>
            <a:r>
              <a:rPr lang="ru-RU" dirty="0" err="1"/>
              <a:t>Бак.посев</a:t>
            </a:r>
            <a:r>
              <a:rPr lang="ru-RU" dirty="0"/>
              <a:t> мочи: от 03.03.21 моча на </a:t>
            </a:r>
            <a:r>
              <a:rPr lang="ru-RU" dirty="0" err="1"/>
              <a:t>легионеллу</a:t>
            </a:r>
            <a:r>
              <a:rPr lang="ru-RU" dirty="0"/>
              <a:t>, пневмококк - </a:t>
            </a:r>
            <a:r>
              <a:rPr lang="ru-RU" dirty="0" smtClean="0"/>
              <a:t>отрицательно.</a:t>
            </a:r>
          </a:p>
          <a:p>
            <a:r>
              <a:rPr lang="ru-RU" dirty="0" smtClean="0"/>
              <a:t>Бактериологическое </a:t>
            </a:r>
            <a:r>
              <a:rPr lang="ru-RU" dirty="0"/>
              <a:t>исследование 02.03.21 серология фекалий: ДНК </a:t>
            </a:r>
            <a:r>
              <a:rPr lang="ru-RU" dirty="0" err="1"/>
              <a:t>Yersinia</a:t>
            </a:r>
            <a:r>
              <a:rPr lang="ru-RU" dirty="0"/>
              <a:t> </a:t>
            </a:r>
            <a:r>
              <a:rPr lang="ru-RU" dirty="0" err="1"/>
              <a:t>enterocolitica</a:t>
            </a:r>
            <a:r>
              <a:rPr lang="ru-RU" dirty="0"/>
              <a:t>, ДНК </a:t>
            </a:r>
            <a:r>
              <a:rPr lang="ru-RU" dirty="0" err="1"/>
              <a:t>Yersinia</a:t>
            </a:r>
            <a:r>
              <a:rPr lang="ru-RU" dirty="0"/>
              <a:t> </a:t>
            </a:r>
            <a:r>
              <a:rPr lang="ru-RU" dirty="0" err="1"/>
              <a:t>pseudotuberculosis</a:t>
            </a:r>
            <a:r>
              <a:rPr lang="ru-RU" dirty="0"/>
              <a:t> не обнаружено.</a:t>
            </a:r>
            <a:br>
              <a:rPr lang="ru-RU" dirty="0"/>
            </a:br>
            <a:r>
              <a:rPr lang="ru-RU" dirty="0"/>
              <a:t>01.02.21 серология фекалий: ДНК </a:t>
            </a:r>
            <a:r>
              <a:rPr lang="ru-RU" dirty="0" err="1"/>
              <a:t>Yersinia</a:t>
            </a:r>
            <a:r>
              <a:rPr lang="ru-RU" dirty="0"/>
              <a:t> </a:t>
            </a:r>
            <a:r>
              <a:rPr lang="ru-RU" dirty="0" err="1"/>
              <a:t>enterocolitica</a:t>
            </a:r>
            <a:r>
              <a:rPr lang="ru-RU" dirty="0"/>
              <a:t>, ДНК </a:t>
            </a:r>
            <a:r>
              <a:rPr lang="ru-RU" dirty="0" err="1"/>
              <a:t>Yersinia</a:t>
            </a:r>
            <a:r>
              <a:rPr lang="ru-RU" dirty="0"/>
              <a:t> </a:t>
            </a:r>
            <a:r>
              <a:rPr lang="ru-RU" dirty="0" err="1"/>
              <a:t>pseudotuberculosis</a:t>
            </a:r>
            <a:r>
              <a:rPr lang="ru-RU" dirty="0"/>
              <a:t> не обнаружено.</a:t>
            </a:r>
            <a:br>
              <a:rPr lang="ru-RU" dirty="0"/>
            </a:br>
            <a:r>
              <a:rPr lang="ru-RU" dirty="0"/>
              <a:t>Вирусология на </a:t>
            </a:r>
            <a:r>
              <a:rPr lang="ru-RU" dirty="0" err="1"/>
              <a:t>энтеровирусы</a:t>
            </a:r>
            <a:r>
              <a:rPr lang="ru-RU" dirty="0"/>
              <a:t> фекалии</a:t>
            </a:r>
            <a:r>
              <a:rPr lang="ru-RU" dirty="0" smtClean="0"/>
              <a:t>.</a:t>
            </a:r>
          </a:p>
          <a:p>
            <a:r>
              <a:rPr lang="ru-RU" dirty="0"/>
              <a:t>РПГА крови от 02.03.2021- РПГА с </a:t>
            </a:r>
            <a:r>
              <a:rPr lang="ru-RU" dirty="0" err="1"/>
              <a:t>иерсинеозным</a:t>
            </a:r>
            <a:r>
              <a:rPr lang="ru-RU" dirty="0"/>
              <a:t> и псевдотуберкулезным </a:t>
            </a:r>
            <a:r>
              <a:rPr lang="ru-RU" dirty="0" err="1"/>
              <a:t>диагностикумами-отрицательно</a:t>
            </a:r>
            <a:r>
              <a:rPr lang="ru-RU" dirty="0"/>
              <a:t>. </a:t>
            </a:r>
          </a:p>
          <a:p>
            <a:r>
              <a:rPr lang="ru-RU" dirty="0" smtClean="0"/>
              <a:t>ПЦР мазка из зева и носа от 05.03.2021 </a:t>
            </a:r>
            <a:r>
              <a:rPr lang="en-US" dirty="0" err="1" smtClean="0"/>
              <a:t>Cl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pneumonie</a:t>
            </a:r>
            <a:r>
              <a:rPr lang="en-US" dirty="0" smtClean="0"/>
              <a:t>, </a:t>
            </a:r>
            <a:r>
              <a:rPr lang="en-US" dirty="0" err="1" smtClean="0"/>
              <a:t>Mycoplasma</a:t>
            </a:r>
            <a:r>
              <a:rPr lang="en-US" dirty="0" smtClean="0"/>
              <a:t> pneumonias, S. pneumonia </a:t>
            </a:r>
            <a:r>
              <a:rPr lang="ru-RU" dirty="0" smtClean="0"/>
              <a:t>отрицательно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82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093" y="81642"/>
            <a:ext cx="11870871" cy="654775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Учитывая </a:t>
            </a:r>
            <a:r>
              <a:rPr lang="ru-RU" dirty="0" err="1"/>
              <a:t>эпид.обстановку</a:t>
            </a:r>
            <a:r>
              <a:rPr lang="ru-RU" dirty="0"/>
              <a:t> в г.Красноярске по </a:t>
            </a:r>
            <a:r>
              <a:rPr lang="ru-RU" dirty="0" err="1"/>
              <a:t>иерсинеозной</a:t>
            </a:r>
            <a:r>
              <a:rPr lang="ru-RU" dirty="0"/>
              <a:t> </a:t>
            </a:r>
            <a:r>
              <a:rPr lang="ru-RU" dirty="0" smtClean="0"/>
              <a:t>инфекции</a:t>
            </a:r>
            <a:r>
              <a:rPr lang="ru-RU" dirty="0"/>
              <a:t>, данные </a:t>
            </a:r>
            <a:r>
              <a:rPr lang="ru-RU" dirty="0" err="1"/>
              <a:t>эпид.анамнеза</a:t>
            </a:r>
            <a:r>
              <a:rPr lang="ru-RU" dirty="0"/>
              <a:t>, употребление в пищу свежих овощей и фруктов, острое начало заболевания с появления выраженных симптомов интоксикации, наличие типичной сыпи на теле, вокруг крупных суставов, по конечностях по типу перчаток, малиновый язык, </a:t>
            </a:r>
            <a:r>
              <a:rPr lang="ru-RU" dirty="0" err="1" smtClean="0"/>
              <a:t>лимфопролиферативный</a:t>
            </a:r>
            <a:r>
              <a:rPr lang="ru-RU" dirty="0" smtClean="0"/>
              <a:t> </a:t>
            </a:r>
            <a:r>
              <a:rPr lang="ru-RU" dirty="0"/>
              <a:t>синдром, выраженные воспалительные изменения бактериального характера в анализах крови, при отрицательных РПГА крови и ПЦР кала на </a:t>
            </a:r>
            <a:r>
              <a:rPr lang="ru-RU" dirty="0" err="1"/>
              <a:t>иерсинеозную</a:t>
            </a:r>
            <a:r>
              <a:rPr lang="ru-RU" dirty="0"/>
              <a:t> инфекцию, позволяют выставить заключительный клинический диагноз </a:t>
            </a:r>
            <a:r>
              <a:rPr lang="ru-RU" dirty="0" err="1"/>
              <a:t>клинико-эпидемиологически</a:t>
            </a:r>
            <a:r>
              <a:rPr lang="ru-RU" dirty="0"/>
              <a:t>:</a:t>
            </a:r>
            <a:br>
              <a:rPr lang="ru-RU" dirty="0"/>
            </a:br>
            <a:r>
              <a:rPr lang="ru-RU" b="1" dirty="0"/>
              <a:t>Основной: A28.2 </a:t>
            </a:r>
            <a:r>
              <a:rPr lang="ru-RU" b="1" dirty="0" err="1" smtClean="0"/>
              <a:t>Иерсинеозная</a:t>
            </a:r>
            <a:r>
              <a:rPr lang="ru-RU" b="1" dirty="0" smtClean="0"/>
              <a:t> инфекция</a:t>
            </a:r>
            <a:r>
              <a:rPr lang="ru-RU" b="1" dirty="0"/>
              <a:t>, типичная, тяжелая, генерализованная форма, нефрит, левосторонняя </a:t>
            </a:r>
            <a:r>
              <a:rPr lang="ru-RU" b="1" dirty="0" err="1"/>
              <a:t>полисегментарная</a:t>
            </a:r>
            <a:r>
              <a:rPr lang="ru-RU" b="1" dirty="0"/>
              <a:t> пневмония, ДН 0-1ст.</a:t>
            </a:r>
            <a:br>
              <a:rPr lang="ru-RU" b="1" dirty="0"/>
            </a:br>
            <a:r>
              <a:rPr lang="ru-RU" b="1" dirty="0"/>
              <a:t>Осложнение: N17.0 Острая почечная недостаточность, стадия анурии.</a:t>
            </a:r>
            <a:br>
              <a:rPr lang="ru-RU" b="1" dirty="0"/>
            </a:br>
            <a:r>
              <a:rPr lang="ru-RU" b="1" dirty="0"/>
              <a:t>Сопутствующий: G92.0 Токсико-метаболическая энцефалопатия.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3548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0306" y="448235"/>
            <a:ext cx="11031071" cy="58721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После стабилизации состояния ребенка перевели для дальнейшего лечения переводится </a:t>
            </a:r>
            <a:r>
              <a:rPr lang="ru-RU" dirty="0"/>
              <a:t>с выздоровлением, в КККЦОМД №1 Кардиоревматологическое и </a:t>
            </a:r>
            <a:r>
              <a:rPr lang="ru-RU" dirty="0" err="1"/>
              <a:t>нефрологическое</a:t>
            </a:r>
            <a:r>
              <a:rPr lang="ru-RU" dirty="0"/>
              <a:t> </a:t>
            </a:r>
            <a:r>
              <a:rPr lang="ru-RU" dirty="0" smtClean="0"/>
              <a:t>отделение для дальнейшего решения о вопроса </a:t>
            </a:r>
            <a:r>
              <a:rPr lang="ru-RU" smtClean="0"/>
              <a:t>тактики лечения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01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338" y="167054"/>
            <a:ext cx="11904785" cy="63568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Анамнез жизни: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Ребенок </a:t>
            </a:r>
            <a:r>
              <a:rPr lang="ru-RU" dirty="0"/>
              <a:t>от: 1 беременности, роды: 1 самостоятельные, срок </a:t>
            </a:r>
            <a:r>
              <a:rPr lang="ru-RU" dirty="0" err="1"/>
              <a:t>гестации</a:t>
            </a:r>
            <a:r>
              <a:rPr lang="ru-RU" dirty="0"/>
              <a:t>: 26 недель, вес при рождении: 980 гр. Психомоторное развитие: соответствует возрасту. ОРВИ: 2-3 раз в год. Хронические заболевания: нет. Состоит на диспансерном учете: окулист с миопия 1-2 ст. Оперирована по поводу косоглазия в 2016, 2018 г.. Операции: нет. Переливание крови: нет. </a:t>
            </a:r>
            <a:r>
              <a:rPr lang="ru-RU" dirty="0" err="1"/>
              <a:t>Аллергологический</a:t>
            </a:r>
            <a:r>
              <a:rPr lang="ru-RU" dirty="0"/>
              <a:t> анамнез не отягощен</a:t>
            </a:r>
          </a:p>
          <a:p>
            <a:pPr marL="0" indent="0">
              <a:buNone/>
            </a:pPr>
            <a:r>
              <a:rPr lang="ru-RU" sz="3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Эпид.анамнез</a:t>
            </a:r>
            <a:r>
              <a:rPr lang="ru-RU" sz="3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r>
              <a:rPr lang="ru-RU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Контакт с инфекционными больными: отрицают  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Контакт </a:t>
            </a:r>
            <a:r>
              <a:rPr lang="ru-RU" dirty="0"/>
              <a:t>с новой </a:t>
            </a:r>
            <a:r>
              <a:rPr lang="ru-RU" dirty="0" err="1"/>
              <a:t>коронавирусной</a:t>
            </a:r>
            <a:r>
              <a:rPr lang="ru-RU" dirty="0"/>
              <a:t> инфекцией в семье нет. 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За </a:t>
            </a:r>
            <a:r>
              <a:rPr lang="ru-RU" dirty="0"/>
              <a:t>пределы города не выезжал. Вскармливание: с общего стола молоко пьет: не пьет. Питание за последние 3 дня погрешности в диете отрицают, употребляет свежие фрукты и овощи, питание в школьной столовой, корейская морковь, свекла. Воду пьет: сырую. Прививки по календарю: да Против клещевого энцефалита: нет, За последний месяц: нет. Прививки вне календаря: нет от гриппа: нет </a:t>
            </a:r>
            <a:br>
              <a:rPr lang="ru-RU" dirty="0"/>
            </a:br>
            <a:r>
              <a:rPr lang="ru-RU" dirty="0"/>
              <a:t>Купание нет. Травмы: нет Аллергия нет. Лечение у стоматолога нет. </a:t>
            </a:r>
            <a:r>
              <a:rPr lang="ru-RU" dirty="0" err="1"/>
              <a:t>Татуаж</a:t>
            </a:r>
            <a:r>
              <a:rPr lang="ru-RU" dirty="0"/>
              <a:t> нет. Переливание крови нет. Пребывание в эндемичных по малярии районах за последние 3 года нет. Укусы клеща нет. Укусы животных нет. Введение сыворотки нет. Наличие в окружении больных с сыпью нет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80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131" y="158262"/>
            <a:ext cx="12045461" cy="656785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Объективно на 26.02.2021 19:44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0" indent="0" algn="just">
              <a:buNone/>
            </a:pPr>
            <a:r>
              <a:rPr lang="ru-RU" dirty="0"/>
              <a:t>Осмотр в приемном покое. </a:t>
            </a:r>
            <a:r>
              <a:rPr lang="ru-RU" b="1" dirty="0"/>
              <a:t>Т° </a:t>
            </a:r>
            <a:r>
              <a:rPr lang="ru-RU" dirty="0"/>
              <a:t>: 37,8 С </a:t>
            </a:r>
            <a:r>
              <a:rPr lang="ru-RU" b="1" dirty="0"/>
              <a:t>ЧСС </a:t>
            </a:r>
            <a:r>
              <a:rPr lang="ru-RU" dirty="0"/>
              <a:t>: 100 в </a:t>
            </a:r>
            <a:r>
              <a:rPr lang="ru-RU" dirty="0" err="1"/>
              <a:t>мин.</a:t>
            </a:r>
            <a:r>
              <a:rPr lang="ru-RU" b="1" dirty="0" err="1"/>
              <a:t>ЧДД</a:t>
            </a:r>
            <a:r>
              <a:rPr lang="ru-RU" b="1" dirty="0"/>
              <a:t> </a:t>
            </a:r>
            <a:r>
              <a:rPr lang="ru-RU" dirty="0"/>
              <a:t>: 20 в мин. </a:t>
            </a:r>
            <a:br>
              <a:rPr lang="ru-RU" dirty="0"/>
            </a:br>
            <a:r>
              <a:rPr lang="ru-RU" b="1" dirty="0"/>
              <a:t>Состояние </a:t>
            </a:r>
            <a:r>
              <a:rPr lang="ru-RU" dirty="0"/>
              <a:t>: средней тяжести </a:t>
            </a:r>
            <a:r>
              <a:rPr lang="ru-RU" b="1" dirty="0"/>
              <a:t>Самочувствие </a:t>
            </a:r>
            <a:r>
              <a:rPr lang="ru-RU" dirty="0"/>
              <a:t>: нарушено за счет симптомов интоксикации, </a:t>
            </a:r>
            <a:r>
              <a:rPr lang="ru-RU" b="1" dirty="0"/>
              <a:t>Ребенок </a:t>
            </a:r>
            <a:r>
              <a:rPr lang="ru-RU" dirty="0"/>
              <a:t>: вяловат, недомогает, капризный, контактный, </a:t>
            </a:r>
            <a:r>
              <a:rPr lang="ru-RU" b="1" dirty="0"/>
              <a:t>Аппетит </a:t>
            </a:r>
            <a:r>
              <a:rPr lang="ru-RU" dirty="0"/>
              <a:t>: снижен, </a:t>
            </a:r>
            <a:r>
              <a:rPr lang="ru-RU" b="1" dirty="0"/>
              <a:t>Головная боль </a:t>
            </a:r>
            <a:r>
              <a:rPr lang="ru-RU" dirty="0"/>
              <a:t>: нет </a:t>
            </a:r>
            <a:r>
              <a:rPr lang="ru-RU" b="1" dirty="0"/>
              <a:t>Рвота </a:t>
            </a:r>
            <a:r>
              <a:rPr lang="ru-RU" dirty="0"/>
              <a:t>: нет. </a:t>
            </a:r>
            <a:r>
              <a:rPr lang="ru-RU" b="1" dirty="0"/>
              <a:t>Тошнота </a:t>
            </a:r>
            <a:r>
              <a:rPr lang="ru-RU" dirty="0"/>
              <a:t>: нет </a:t>
            </a:r>
          </a:p>
          <a:p>
            <a:pPr marL="0" indent="0" algn="just">
              <a:buNone/>
            </a:pPr>
            <a:r>
              <a:rPr lang="ru-RU" b="1" dirty="0"/>
              <a:t>Кожные покровы</a:t>
            </a:r>
            <a:r>
              <a:rPr lang="ru-RU" dirty="0"/>
              <a:t>: бледно-розовые, суховатые наощупь</a:t>
            </a:r>
            <a:r>
              <a:rPr lang="ru-RU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мелкоточечная скудная розовая на туловище, нижних конечностях в подколенных ямках, расчесы </a:t>
            </a:r>
            <a:r>
              <a:rPr lang="ru-RU" b="1" dirty="0"/>
              <a:t>Слизистые оболочки (губ, носа, глаз, век, неба) цвет</a:t>
            </a:r>
            <a:r>
              <a:rPr lang="ru-RU" dirty="0"/>
              <a:t>: розовые. </a:t>
            </a:r>
            <a:r>
              <a:rPr lang="ru-RU" b="1" dirty="0"/>
              <a:t>Развитие подкожно-жирового слоя</a:t>
            </a:r>
            <a:r>
              <a:rPr lang="ru-RU" dirty="0"/>
              <a:t>: удовлетворительное. </a:t>
            </a:r>
            <a:r>
              <a:rPr lang="ru-RU" b="1" dirty="0"/>
              <a:t>Склерит</a:t>
            </a:r>
            <a:r>
              <a:rPr lang="ru-RU" dirty="0"/>
              <a:t>: ярко выражен. </a:t>
            </a:r>
            <a:r>
              <a:rPr lang="ru-RU" b="1" dirty="0" err="1"/>
              <a:t>Коньюктивит</a:t>
            </a:r>
            <a:r>
              <a:rPr lang="ru-RU" b="1" dirty="0"/>
              <a:t> </a:t>
            </a:r>
            <a:r>
              <a:rPr lang="ru-RU" dirty="0"/>
              <a:t>: ярко выражен </a:t>
            </a:r>
          </a:p>
          <a:p>
            <a:pPr marL="0" indent="0" algn="just">
              <a:buNone/>
            </a:pPr>
            <a:r>
              <a:rPr lang="ru-RU" b="1" dirty="0"/>
              <a:t>Носовое дыхание: </a:t>
            </a:r>
            <a:r>
              <a:rPr lang="ru-RU" dirty="0"/>
              <a:t>свободное, Отделяемое из носа: нет. </a:t>
            </a:r>
            <a:r>
              <a:rPr lang="ru-RU" b="1" dirty="0"/>
              <a:t>Дыхание: Ритм дыхания</a:t>
            </a:r>
            <a:r>
              <a:rPr lang="ru-RU" dirty="0"/>
              <a:t>: ритмичное, </a:t>
            </a:r>
            <a:r>
              <a:rPr lang="ru-RU" b="1" dirty="0"/>
              <a:t>Кашель</a:t>
            </a:r>
            <a:r>
              <a:rPr lang="ru-RU" dirty="0"/>
              <a:t>: редкое покашливание, </a:t>
            </a:r>
            <a:r>
              <a:rPr lang="ru-RU" b="1" dirty="0"/>
              <a:t>Одышка</a:t>
            </a:r>
            <a:r>
              <a:rPr lang="ru-RU" dirty="0"/>
              <a:t>: нет, </a:t>
            </a:r>
            <a:r>
              <a:rPr lang="ru-RU" b="1" dirty="0"/>
              <a:t>Дыхание </a:t>
            </a:r>
            <a:r>
              <a:rPr lang="ru-RU" b="1" dirty="0" err="1"/>
              <a:t>аускультативно</a:t>
            </a:r>
            <a:r>
              <a:rPr lang="ru-RU" dirty="0"/>
              <a:t>: жесткое, </a:t>
            </a:r>
            <a:r>
              <a:rPr lang="ru-RU" b="1" dirty="0"/>
              <a:t>Хрипы</a:t>
            </a:r>
            <a:r>
              <a:rPr lang="ru-RU" dirty="0"/>
              <a:t>: нет </a:t>
            </a:r>
            <a:r>
              <a:rPr lang="ru-RU" b="1" dirty="0"/>
              <a:t>Сердечные тоны</a:t>
            </a:r>
            <a:r>
              <a:rPr lang="ru-RU" dirty="0"/>
              <a:t>: громкие, ритмичные </a:t>
            </a:r>
          </a:p>
          <a:p>
            <a:pPr marL="0" indent="0" algn="just">
              <a:buNone/>
            </a:pPr>
            <a:r>
              <a:rPr lang="ru-RU" b="1" dirty="0"/>
              <a:t>Рот и миндалины: </a:t>
            </a:r>
            <a:r>
              <a:rPr lang="ru-RU" dirty="0"/>
              <a:t>Слизистая ротоглотки: яркая гиперемия задняя стенка бугристая, язык "малиновый" чистый, Миндалины размер: II степени, Наложения: нет, Тонзиллярные лимфатические узлы (см): 1,5*1,5, Болезненность тонзиллярных лимфатических узлов: нет </a:t>
            </a:r>
          </a:p>
          <a:p>
            <a:pPr marL="0" indent="0" algn="just">
              <a:buNone/>
            </a:pPr>
            <a:r>
              <a:rPr lang="ru-RU" b="1" dirty="0"/>
              <a:t>Живот</a:t>
            </a:r>
            <a:r>
              <a:rPr lang="ru-RU" dirty="0"/>
              <a:t>: обычный Пальпация живота: мягкий, доступен глубокой пальпации, чувствительный. </a:t>
            </a:r>
            <a:r>
              <a:rPr lang="ru-RU" b="1" dirty="0"/>
              <a:t>Печень</a:t>
            </a:r>
            <a:r>
              <a:rPr lang="ru-RU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Размер: 1/2+2,0+2,0 см </a:t>
            </a:r>
            <a:r>
              <a:rPr lang="ru-RU" dirty="0" err="1"/>
              <a:t>мягкоэластичная</a:t>
            </a:r>
            <a:r>
              <a:rPr lang="ru-RU" dirty="0"/>
              <a:t>. </a:t>
            </a:r>
            <a:r>
              <a:rPr lang="ru-RU" b="1" dirty="0"/>
              <a:t>Селезенка</a:t>
            </a:r>
            <a:r>
              <a:rPr lang="ru-RU" dirty="0"/>
              <a:t>: пальпируется у края реберной дуги. </a:t>
            </a:r>
            <a:r>
              <a:rPr lang="ru-RU" b="1" dirty="0"/>
              <a:t>Стул </a:t>
            </a:r>
            <a:r>
              <a:rPr lang="ru-RU" dirty="0"/>
              <a:t>: не было. </a:t>
            </a:r>
            <a:r>
              <a:rPr lang="ru-RU" b="1" dirty="0"/>
              <a:t>Мочеиспускание </a:t>
            </a:r>
            <a:r>
              <a:rPr lang="ru-RU" dirty="0"/>
              <a:t>: не нарушено </a:t>
            </a:r>
          </a:p>
          <a:p>
            <a:pPr marL="0" indent="0" algn="just">
              <a:buNone/>
            </a:pPr>
            <a:r>
              <a:rPr lang="ru-RU" b="1" dirty="0"/>
              <a:t>Менингеальных знаков нет. Неврологический статус</a:t>
            </a:r>
            <a:r>
              <a:rPr lang="ru-RU" dirty="0"/>
              <a:t>: Сознание ясное, в месте и времени ориентирован, на вопросы отвечает правильно. </a:t>
            </a:r>
            <a:r>
              <a:rPr lang="ru-RU" b="1" dirty="0"/>
              <a:t>Лицо</a:t>
            </a:r>
            <a:r>
              <a:rPr lang="ru-RU" dirty="0"/>
              <a:t>: симметричное. </a:t>
            </a:r>
            <a:r>
              <a:rPr lang="ru-RU" b="1" dirty="0"/>
              <a:t>Двигательная активность </a:t>
            </a:r>
            <a:r>
              <a:rPr lang="ru-RU" dirty="0"/>
              <a:t>: в полном объеме. </a:t>
            </a:r>
            <a:r>
              <a:rPr lang="ru-RU" b="1" dirty="0"/>
              <a:t>Общая гиперестезия </a:t>
            </a:r>
            <a:r>
              <a:rPr lang="ru-RU" dirty="0"/>
              <a:t>: нет </a:t>
            </a:r>
          </a:p>
        </p:txBody>
      </p:sp>
    </p:spTree>
    <p:extLst>
      <p:ext uri="{BB962C8B-B14F-4D97-AF65-F5344CB8AC3E}">
        <p14:creationId xmlns:p14="http://schemas.microsoft.com/office/powerpoint/2010/main" val="61779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398" y="1567543"/>
            <a:ext cx="10572751" cy="3249386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Учитывая </a:t>
            </a:r>
            <a:r>
              <a:rPr lang="ru-RU" dirty="0"/>
              <a:t>острое начало заболевания, данные </a:t>
            </a:r>
            <a:r>
              <a:rPr lang="ru-RU" dirty="0" err="1"/>
              <a:t>эпид.анамнеза</a:t>
            </a:r>
            <a:r>
              <a:rPr lang="ru-RU" dirty="0"/>
              <a:t> (употребление в пищу свежих фруктов и овощей), интоксикационный, катаральный синдром, данные объективного осмотра, выставлен предварительный диагноз: </a:t>
            </a:r>
            <a:r>
              <a:rPr lang="ru-RU" b="1" dirty="0" err="1"/>
              <a:t>Иерсиниозная</a:t>
            </a:r>
            <a:r>
              <a:rPr lang="ru-RU" b="1" dirty="0"/>
              <a:t> инфекция? средней степени тяжести.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869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431" y="211014"/>
            <a:ext cx="11160369" cy="64623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Назначения:</a:t>
            </a:r>
            <a:endParaRPr lang="ru-RU" dirty="0"/>
          </a:p>
          <a:p>
            <a:pPr>
              <a:buBlip>
                <a:blip r:embed="rId2"/>
              </a:buBlip>
            </a:pPr>
            <a:r>
              <a:rPr lang="ru-RU" dirty="0"/>
              <a:t>Стол 15</a:t>
            </a:r>
          </a:p>
          <a:p>
            <a:pPr>
              <a:buBlip>
                <a:blip r:embed="rId2"/>
              </a:buBlip>
            </a:pPr>
            <a:r>
              <a:rPr lang="ru-RU" dirty="0"/>
              <a:t>Обильное теплое питье безмолочный стол.</a:t>
            </a:r>
          </a:p>
          <a:p>
            <a:pPr>
              <a:buBlip>
                <a:blip r:embed="rId2"/>
              </a:buBlip>
            </a:pPr>
            <a:r>
              <a:rPr lang="ru-RU" dirty="0"/>
              <a:t>Анализы </a:t>
            </a:r>
            <a:r>
              <a:rPr lang="ru-RU" dirty="0" err="1"/>
              <a:t>крови+глюкоза</a:t>
            </a:r>
            <a:r>
              <a:rPr lang="ru-RU" dirty="0"/>
              <a:t>, биохимический анализ крови (С-РБ, общий билирубин, прямой билирубин, непрямой билирубин, АЛТ, АСТ, мочевина, </a:t>
            </a:r>
            <a:r>
              <a:rPr lang="ru-RU" dirty="0" err="1"/>
              <a:t>креатинин</a:t>
            </a:r>
            <a:r>
              <a:rPr lang="ru-RU" dirty="0"/>
              <a:t>, общий белок, альбумины).</a:t>
            </a:r>
          </a:p>
          <a:p>
            <a:pPr>
              <a:buBlip>
                <a:blip r:embed="rId2"/>
              </a:buBlip>
            </a:pPr>
            <a:r>
              <a:rPr lang="ru-RU" dirty="0"/>
              <a:t>Анализ мочи+ анализ мочи по Нечипоренко, кал на я/глист, соскоб на энтеробиоз.</a:t>
            </a:r>
          </a:p>
          <a:p>
            <a:pPr>
              <a:buBlip>
                <a:blip r:embed="rId2"/>
              </a:buBlip>
            </a:pPr>
            <a:r>
              <a:rPr lang="ru-RU" dirty="0"/>
              <a:t>Мазок из носоглотки на респираторные вирусы. </a:t>
            </a:r>
          </a:p>
          <a:p>
            <a:pPr>
              <a:buBlip>
                <a:blip r:embed="rId2"/>
              </a:buBlip>
            </a:pPr>
            <a:r>
              <a:rPr lang="ru-RU" dirty="0"/>
              <a:t>Мазок на COVID 19. </a:t>
            </a:r>
          </a:p>
          <a:p>
            <a:pPr>
              <a:buBlip>
                <a:blip r:embed="rId2"/>
              </a:buBlip>
            </a:pPr>
            <a:r>
              <a:rPr lang="ru-RU" dirty="0"/>
              <a:t>Рентген ОГК, ЭКГ консультация кардиолога </a:t>
            </a:r>
          </a:p>
          <a:p>
            <a:pPr>
              <a:buBlip>
                <a:blip r:embed="rId2"/>
              </a:buBlip>
            </a:pPr>
            <a:r>
              <a:rPr lang="ru-RU" dirty="0"/>
              <a:t>ПЦР кала на </a:t>
            </a:r>
            <a:r>
              <a:rPr lang="ru-RU" dirty="0" err="1"/>
              <a:t>иерсиниоз</a:t>
            </a:r>
            <a:r>
              <a:rPr lang="ru-RU" dirty="0"/>
              <a:t>, бак. посев кала на </a:t>
            </a:r>
            <a:r>
              <a:rPr lang="ru-RU" dirty="0" err="1"/>
              <a:t>иерсиниоз</a:t>
            </a:r>
            <a:r>
              <a:rPr lang="ru-RU" dirty="0"/>
              <a:t>, бак. посев крови на стерильность, РПГА крови на </a:t>
            </a:r>
            <a:r>
              <a:rPr lang="ru-RU" dirty="0" err="1"/>
              <a:t>иерсиниоз</a:t>
            </a:r>
            <a:r>
              <a:rPr lang="ru-RU" dirty="0" smtClean="0"/>
              <a:t>, мазок из ротоглотки на </a:t>
            </a:r>
            <a:r>
              <a:rPr lang="ru-RU" dirty="0" err="1" smtClean="0"/>
              <a:t>иерсиниоз</a:t>
            </a:r>
            <a:r>
              <a:rPr lang="ru-RU" dirty="0" smtClean="0"/>
              <a:t> (</a:t>
            </a:r>
            <a:r>
              <a:rPr lang="ru-RU" dirty="0" err="1" smtClean="0"/>
              <a:t>бак.посев</a:t>
            </a:r>
            <a:r>
              <a:rPr lang="ru-RU" dirty="0" smtClean="0"/>
              <a:t>)</a:t>
            </a:r>
            <a:endParaRPr lang="ru-RU" dirty="0"/>
          </a:p>
          <a:p>
            <a:pPr>
              <a:buBlip>
                <a:blip r:embed="rId2"/>
              </a:buBlip>
            </a:pPr>
            <a:r>
              <a:rPr lang="ru-RU" dirty="0"/>
              <a:t>УЗИ </a:t>
            </a:r>
            <a:r>
              <a:rPr lang="ru-RU" dirty="0" err="1"/>
              <a:t>ОБП+почки</a:t>
            </a:r>
            <a:r>
              <a:rPr lang="ru-RU" dirty="0"/>
              <a:t> и надпочечников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677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5607" y="1825625"/>
            <a:ext cx="10578193" cy="3032125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b="1" dirty="0"/>
              <a:t>Лечение 26.02.2021</a:t>
            </a:r>
            <a:br>
              <a:rPr lang="ru-RU" b="1" dirty="0"/>
            </a:b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Антибактериальная терапия: </a:t>
            </a:r>
            <a:r>
              <a:rPr lang="ru-RU" dirty="0" err="1" smtClean="0"/>
              <a:t>цефотаксим</a:t>
            </a:r>
            <a:r>
              <a:rPr lang="ru-RU" dirty="0" smtClean="0"/>
              <a:t> по 100 мг/кг 3 раза в день в/м, антигистаминные препараты.  При </a:t>
            </a:r>
            <a:r>
              <a:rPr lang="ru-RU" dirty="0"/>
              <a:t>температуре выше 38,5 парацетамол 0,4 мг </a:t>
            </a:r>
            <a:r>
              <a:rPr lang="ru-RU" dirty="0" smtClean="0"/>
              <a:t>внутрь.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67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Получены следующие результаты анализов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Blip>
                <a:blip r:embed="rId2"/>
              </a:buBlip>
            </a:pPr>
            <a:r>
              <a:rPr lang="ru-RU" b="1" dirty="0"/>
              <a:t>П</a:t>
            </a:r>
            <a:r>
              <a:rPr lang="ru-RU" b="1" dirty="0" smtClean="0"/>
              <a:t>олучены </a:t>
            </a:r>
            <a:r>
              <a:rPr lang="ru-RU" b="1" dirty="0"/>
              <a:t>результаты анализов от 26.02.2021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>
              <a:buBlip>
                <a:blip r:embed="rId2"/>
              </a:buBlip>
            </a:pPr>
            <a:r>
              <a:rPr lang="ru-RU" b="1" dirty="0"/>
              <a:t>РАК</a:t>
            </a:r>
            <a:r>
              <a:rPr lang="ru-RU" dirty="0"/>
              <a:t> нейтрофилы </a:t>
            </a:r>
            <a:r>
              <a:rPr lang="ru-RU" dirty="0" err="1"/>
              <a:t>палочкоядерные</a:t>
            </a:r>
            <a:r>
              <a:rPr lang="ru-RU" b="1" dirty="0"/>
              <a:t> </a:t>
            </a:r>
            <a:r>
              <a:rPr lang="ru-RU" dirty="0"/>
              <a:t>6 %, нейтрофилы сегментоядерные </a:t>
            </a:r>
            <a:r>
              <a:rPr lang="ru-RU" b="1" dirty="0"/>
              <a:t>83</a:t>
            </a:r>
            <a:r>
              <a:rPr lang="ru-RU" dirty="0"/>
              <a:t>%, моноциты </a:t>
            </a:r>
            <a:r>
              <a:rPr lang="ru-RU" b="1" dirty="0"/>
              <a:t>5</a:t>
            </a:r>
            <a:r>
              <a:rPr lang="ru-RU" dirty="0"/>
              <a:t>%, лимфоциты </a:t>
            </a:r>
            <a:r>
              <a:rPr lang="ru-RU" b="1" dirty="0"/>
              <a:t>7</a:t>
            </a:r>
            <a:r>
              <a:rPr lang="ru-RU" dirty="0"/>
              <a:t>%, СОЭ </a:t>
            </a:r>
            <a:r>
              <a:rPr lang="ru-RU" b="1" dirty="0"/>
              <a:t>21</a:t>
            </a:r>
            <a:r>
              <a:rPr lang="ru-RU" dirty="0"/>
              <a:t> мм/час, гемоглобин </a:t>
            </a:r>
            <a:r>
              <a:rPr lang="ru-RU" b="1" dirty="0"/>
              <a:t>109</a:t>
            </a:r>
            <a:r>
              <a:rPr lang="ru-RU" dirty="0"/>
              <a:t> г/л, эритроциты 3,89х10^12/л, гематокрит</a:t>
            </a:r>
            <a:r>
              <a:rPr lang="ru-RU" b="1" dirty="0"/>
              <a:t> 30,6</a:t>
            </a:r>
            <a:r>
              <a:rPr lang="ru-RU" dirty="0"/>
              <a:t> %, лейкоциты </a:t>
            </a:r>
            <a:r>
              <a:rPr lang="ru-RU" b="1" dirty="0"/>
              <a:t>33</a:t>
            </a:r>
            <a:r>
              <a:rPr lang="ru-RU" dirty="0"/>
              <a:t>х10^9/л, тромбоциты 270х10^9</a:t>
            </a:r>
          </a:p>
          <a:p>
            <a:pPr>
              <a:buBlip>
                <a:blip r:embed="rId2"/>
              </a:buBlip>
            </a:pPr>
            <a:r>
              <a:rPr lang="ru-RU" b="1" dirty="0" smtClean="0"/>
              <a:t>Б/х </a:t>
            </a:r>
            <a:r>
              <a:rPr lang="ru-RU" b="1" dirty="0"/>
              <a:t>от 27.02.2021</a:t>
            </a:r>
            <a:r>
              <a:rPr lang="ru-RU" dirty="0"/>
              <a:t> С-</a:t>
            </a:r>
            <a:r>
              <a:rPr lang="ru-RU" dirty="0" err="1"/>
              <a:t>рб</a:t>
            </a:r>
            <a:r>
              <a:rPr lang="ru-RU" dirty="0"/>
              <a:t> </a:t>
            </a:r>
            <a:r>
              <a:rPr lang="ru-RU" b="1" dirty="0"/>
              <a:t>167,4</a:t>
            </a:r>
            <a:r>
              <a:rPr lang="ru-RU" dirty="0"/>
              <a:t> мг/л, общий белок </a:t>
            </a:r>
            <a:r>
              <a:rPr lang="ru-RU" b="1" dirty="0"/>
              <a:t>51,7</a:t>
            </a:r>
            <a:r>
              <a:rPr lang="ru-RU" dirty="0"/>
              <a:t> г/л, альбумин </a:t>
            </a:r>
            <a:r>
              <a:rPr lang="ru-RU" b="1" dirty="0"/>
              <a:t>26,4 </a:t>
            </a:r>
            <a:r>
              <a:rPr lang="ru-RU" dirty="0"/>
              <a:t>г/л, мочевина </a:t>
            </a:r>
            <a:r>
              <a:rPr lang="ru-RU" b="1" dirty="0"/>
              <a:t>26,21</a:t>
            </a:r>
            <a:r>
              <a:rPr lang="ru-RU" dirty="0"/>
              <a:t> </a:t>
            </a:r>
            <a:r>
              <a:rPr lang="ru-RU" dirty="0" err="1"/>
              <a:t>ммоль</a:t>
            </a:r>
            <a:r>
              <a:rPr lang="ru-RU" dirty="0"/>
              <a:t>/л, </a:t>
            </a:r>
            <a:r>
              <a:rPr lang="ru-RU" dirty="0" err="1"/>
              <a:t>креатинин</a:t>
            </a:r>
            <a:r>
              <a:rPr lang="ru-RU" dirty="0"/>
              <a:t> </a:t>
            </a:r>
            <a:r>
              <a:rPr lang="ru-RU" b="1" dirty="0"/>
              <a:t>457,10</a:t>
            </a:r>
            <a:r>
              <a:rPr lang="ru-RU" dirty="0"/>
              <a:t> </a:t>
            </a:r>
            <a:r>
              <a:rPr lang="ru-RU" dirty="0" err="1"/>
              <a:t>мкмоль</a:t>
            </a:r>
            <a:r>
              <a:rPr lang="ru-RU" dirty="0"/>
              <a:t>/л, билирубин общий 5,00 </a:t>
            </a:r>
            <a:r>
              <a:rPr lang="ru-RU" dirty="0" err="1"/>
              <a:t>мкмоль</a:t>
            </a:r>
            <a:r>
              <a:rPr lang="ru-RU" dirty="0"/>
              <a:t>/л, билирубин прямой 4,8 </a:t>
            </a:r>
            <a:r>
              <a:rPr lang="ru-RU" dirty="0" err="1"/>
              <a:t>мкмоль</a:t>
            </a:r>
            <a:r>
              <a:rPr lang="ru-RU" dirty="0"/>
              <a:t>/л, билирубин непрямой 0,2 </a:t>
            </a:r>
            <a:r>
              <a:rPr lang="ru-RU" dirty="0" err="1"/>
              <a:t>мкмоль</a:t>
            </a:r>
            <a:r>
              <a:rPr lang="ru-RU" dirty="0"/>
              <a:t>/л, АСТ 14,8 </a:t>
            </a:r>
            <a:r>
              <a:rPr lang="ru-RU" dirty="0" err="1"/>
              <a:t>Ед</a:t>
            </a:r>
            <a:r>
              <a:rPr lang="ru-RU" dirty="0"/>
              <a:t>/л, АЛТ 27,0,  </a:t>
            </a:r>
            <a:r>
              <a:rPr lang="ru-RU" dirty="0" err="1"/>
              <a:t>Ед</a:t>
            </a:r>
            <a:r>
              <a:rPr lang="ru-RU" dirty="0"/>
              <a:t>/л, аммиак 19,0 </a:t>
            </a:r>
            <a:r>
              <a:rPr lang="ru-RU" dirty="0" err="1"/>
              <a:t>мкмоль</a:t>
            </a:r>
            <a:r>
              <a:rPr lang="ru-RU" dirty="0"/>
              <a:t>/л</a:t>
            </a:r>
          </a:p>
          <a:p>
            <a:pPr>
              <a:buBlip>
                <a:blip r:embed="rId2"/>
              </a:buBlip>
            </a:pPr>
            <a:r>
              <a:rPr lang="ru-RU" dirty="0"/>
              <a:t>ОАМ от количество 10 мл, уд вес 1010 кг/м ^3, рН 6,5 </a:t>
            </a:r>
            <a:r>
              <a:rPr lang="ru-RU" dirty="0" err="1"/>
              <a:t>ед</a:t>
            </a:r>
            <a:r>
              <a:rPr lang="ru-RU" dirty="0"/>
              <a:t>, лейкоциты 10-12, эпителий плоский 3-5, слизь 1+, бактерии 2+, прозрачность прозрачная, цвет бесцветный, лейкоциты +-15. по Нечипоренко лейкоциты </a:t>
            </a:r>
            <a:r>
              <a:rPr lang="ru-RU" b="1" dirty="0"/>
              <a:t>6667</a:t>
            </a:r>
            <a:r>
              <a:rPr lang="ru-RU" dirty="0"/>
              <a:t>,00 в 1 мл, эритроциты 0, гиалиновые цилиндры 0</a:t>
            </a:r>
          </a:p>
          <a:p>
            <a:pPr>
              <a:buBlip>
                <a:blip r:embed="rId2"/>
              </a:buBlip>
            </a:pPr>
            <a:r>
              <a:rPr lang="ru-RU" dirty="0"/>
              <a:t>соскоб на энтеробиоз отрицательный</a:t>
            </a:r>
          </a:p>
          <a:p>
            <a:pPr>
              <a:buBlip>
                <a:blip r:embed="rId2"/>
              </a:buBlip>
            </a:pPr>
            <a:r>
              <a:rPr lang="ru-RU" dirty="0"/>
              <a:t>Кал от </a:t>
            </a:r>
            <a:r>
              <a:rPr lang="ru-RU" b="1" dirty="0"/>
              <a:t>02.03.2021 консистенция кашицеобразная, цвет коричневый, мышечные волокна +, крахмальные зерна внеклеточные +, лейкоциты 3-4 в п/з, коп. бактерии +++, я/гельминтов не обнаружены.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38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Дневник от 27.02.2021 (09:24)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121" y="1387930"/>
            <a:ext cx="11880083" cy="516808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 День госпитализации </a:t>
            </a:r>
            <a:r>
              <a:rPr lang="ru-RU" dirty="0"/>
              <a:t>: 2 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Т° </a:t>
            </a:r>
            <a:r>
              <a:rPr lang="ru-RU" dirty="0"/>
              <a:t>: 38.0 С при поступлении, с утра 36.6, АД 119/80 </a:t>
            </a:r>
            <a:r>
              <a:rPr lang="ru-RU" dirty="0" err="1"/>
              <a:t>мм.рт.ст</a:t>
            </a:r>
            <a:r>
              <a:rPr lang="ru-RU" dirty="0"/>
              <a:t> </a:t>
            </a:r>
            <a:r>
              <a:rPr lang="ru-RU" b="1" dirty="0"/>
              <a:t>ЧСС </a:t>
            </a:r>
            <a:r>
              <a:rPr lang="ru-RU" dirty="0"/>
              <a:t>: 65 в мин. </a:t>
            </a:r>
            <a:r>
              <a:rPr lang="ru-RU" b="1" dirty="0"/>
              <a:t>ЧДД </a:t>
            </a:r>
            <a:r>
              <a:rPr lang="ru-RU" dirty="0"/>
              <a:t>: 20 в мин. </a:t>
            </a:r>
            <a:r>
              <a:rPr lang="ru-RU" b="1" dirty="0"/>
              <a:t>Состояние </a:t>
            </a:r>
            <a:r>
              <a:rPr lang="ru-RU" dirty="0"/>
              <a:t>: средней тяжести </a:t>
            </a:r>
            <a:r>
              <a:rPr lang="ru-RU" b="1" dirty="0"/>
              <a:t>Самочувствие </a:t>
            </a:r>
            <a:r>
              <a:rPr lang="ru-RU" dirty="0"/>
              <a:t>: нарушено за счет проявления </a:t>
            </a:r>
            <a:r>
              <a:rPr lang="ru-RU" dirty="0" err="1"/>
              <a:t>эндотоксикоза</a:t>
            </a:r>
            <a:r>
              <a:rPr lang="ru-RU" dirty="0"/>
              <a:t>, </a:t>
            </a:r>
            <a:r>
              <a:rPr lang="ru-RU" b="1" dirty="0"/>
              <a:t>Ребенок </a:t>
            </a:r>
            <a:r>
              <a:rPr lang="ru-RU" dirty="0"/>
              <a:t>: вяловат, недомогает, контактный, </a:t>
            </a:r>
            <a:r>
              <a:rPr lang="ru-RU" b="1" dirty="0"/>
              <a:t>Аппетит </a:t>
            </a:r>
            <a:r>
              <a:rPr lang="ru-RU" dirty="0"/>
              <a:t>: снижен, </a:t>
            </a:r>
            <a:r>
              <a:rPr lang="ru-RU" b="1" dirty="0"/>
              <a:t>Головная боль </a:t>
            </a:r>
            <a:r>
              <a:rPr lang="ru-RU" dirty="0"/>
              <a:t>: нет </a:t>
            </a:r>
            <a:r>
              <a:rPr lang="ru-RU" b="1" dirty="0"/>
              <a:t>Рвота </a:t>
            </a:r>
            <a:r>
              <a:rPr lang="ru-RU" dirty="0"/>
              <a:t>: нет </a:t>
            </a:r>
            <a:r>
              <a:rPr lang="ru-RU" b="1" dirty="0"/>
              <a:t>Тошнота </a:t>
            </a:r>
            <a:r>
              <a:rPr lang="ru-RU" dirty="0"/>
              <a:t>: есть </a:t>
            </a:r>
            <a:r>
              <a:rPr lang="ru-RU" b="1" dirty="0"/>
              <a:t>Кожные покровы </a:t>
            </a:r>
            <a:r>
              <a:rPr lang="ru-RU" dirty="0"/>
              <a:t>: бледно-розовые, суховатые наощупь, мелкоточечная скудная розовая на туловище, нижних конечностях в подколенных ямках, расчесы. </a:t>
            </a:r>
            <a:r>
              <a:rPr lang="ru-RU" b="1" dirty="0"/>
              <a:t>Слизистые оболочки (губ, носа, глаз, век, неба) цвет</a:t>
            </a:r>
            <a:r>
              <a:rPr lang="ru-RU" dirty="0"/>
              <a:t>: розовые. </a:t>
            </a:r>
            <a:r>
              <a:rPr lang="ru-RU" b="1" dirty="0"/>
              <a:t>Развитие подкожно-жирового слоя</a:t>
            </a:r>
            <a:r>
              <a:rPr lang="ru-RU" dirty="0"/>
              <a:t>: удовлетворительное </a:t>
            </a:r>
            <a:r>
              <a:rPr lang="ru-RU" b="1" dirty="0"/>
              <a:t>Склерит</a:t>
            </a:r>
            <a:r>
              <a:rPr lang="ru-RU" dirty="0"/>
              <a:t>: ярко выражен. </a:t>
            </a:r>
            <a:r>
              <a:rPr lang="ru-RU" b="1" dirty="0" err="1"/>
              <a:t>Коньюктивит</a:t>
            </a:r>
            <a:r>
              <a:rPr lang="ru-RU" b="1" dirty="0"/>
              <a:t> </a:t>
            </a:r>
            <a:r>
              <a:rPr lang="ru-RU" dirty="0"/>
              <a:t>: ярко выражен. </a:t>
            </a:r>
          </a:p>
          <a:p>
            <a:pPr marL="0" indent="0">
              <a:buNone/>
            </a:pPr>
            <a:r>
              <a:rPr lang="ru-RU" b="1" dirty="0"/>
              <a:t>Носовое дыхание: </a:t>
            </a:r>
            <a:r>
              <a:rPr lang="ru-RU" dirty="0"/>
              <a:t>свободное, Отделяемое из носа: нет. </a:t>
            </a:r>
            <a:r>
              <a:rPr lang="ru-RU" b="1" dirty="0"/>
              <a:t>Дыхание: Ритм дыхания</a:t>
            </a:r>
            <a:r>
              <a:rPr lang="ru-RU" dirty="0"/>
              <a:t>: ритмичное, </a:t>
            </a:r>
            <a:r>
              <a:rPr lang="ru-RU" b="1" dirty="0"/>
              <a:t>Кашель </a:t>
            </a:r>
            <a:r>
              <a:rPr lang="ru-RU" dirty="0"/>
              <a:t>: редкое покашливание, </a:t>
            </a:r>
            <a:r>
              <a:rPr lang="ru-RU" b="1" dirty="0"/>
              <a:t>Одышка</a:t>
            </a:r>
            <a:r>
              <a:rPr lang="ru-RU" dirty="0"/>
              <a:t>: нет, </a:t>
            </a:r>
            <a:r>
              <a:rPr lang="ru-RU" b="1" dirty="0"/>
              <a:t>Дыхание </a:t>
            </a:r>
            <a:r>
              <a:rPr lang="ru-RU" b="1" dirty="0" err="1"/>
              <a:t>аускультативно</a:t>
            </a:r>
            <a:r>
              <a:rPr lang="ru-RU" b="1" dirty="0"/>
              <a:t> </a:t>
            </a:r>
            <a:r>
              <a:rPr lang="ru-RU" dirty="0"/>
              <a:t>: жесткое, </a:t>
            </a:r>
            <a:r>
              <a:rPr lang="ru-RU" b="1" dirty="0"/>
              <a:t>Хрипы </a:t>
            </a:r>
            <a:r>
              <a:rPr lang="ru-RU" dirty="0"/>
              <a:t>: нет </a:t>
            </a:r>
            <a:r>
              <a:rPr lang="ru-RU" b="1" dirty="0"/>
              <a:t>Сердечные тоны</a:t>
            </a:r>
            <a:r>
              <a:rPr lang="ru-RU" dirty="0"/>
              <a:t>: громкие, ритмичные.</a:t>
            </a:r>
          </a:p>
          <a:p>
            <a:pPr marL="0" indent="0">
              <a:buNone/>
            </a:pPr>
            <a:r>
              <a:rPr lang="ru-RU" b="1" dirty="0"/>
              <a:t>Рот и миндалины: </a:t>
            </a:r>
            <a:r>
              <a:rPr lang="ru-RU" dirty="0"/>
              <a:t>Слизистая ротоглотки: яркая гиперемия задняя стенка бугристая, язык "малиновый" чистый, </a:t>
            </a:r>
            <a:r>
              <a:rPr lang="ru-RU" b="1" dirty="0"/>
              <a:t>Миндалины размер</a:t>
            </a:r>
            <a:r>
              <a:rPr lang="ru-RU" dirty="0"/>
              <a:t>: II степени, </a:t>
            </a:r>
            <a:r>
              <a:rPr lang="ru-RU" b="1" dirty="0"/>
              <a:t>Наложения</a:t>
            </a:r>
            <a:r>
              <a:rPr lang="ru-RU" dirty="0"/>
              <a:t>: нет, </a:t>
            </a:r>
            <a:r>
              <a:rPr lang="ru-RU" b="1" dirty="0"/>
              <a:t>Тонзиллярные лимфатические узлы </a:t>
            </a:r>
            <a:r>
              <a:rPr lang="ru-RU" dirty="0"/>
              <a:t>(см): 1,5*1,5, </a:t>
            </a:r>
            <a:r>
              <a:rPr lang="ru-RU" b="1" dirty="0"/>
              <a:t>Болезненность тонзиллярных лимфатических узлов</a:t>
            </a:r>
            <a:r>
              <a:rPr lang="ru-RU" dirty="0"/>
              <a:t>: нет </a:t>
            </a:r>
          </a:p>
          <a:p>
            <a:pPr marL="0" indent="0">
              <a:buNone/>
            </a:pPr>
            <a:r>
              <a:rPr lang="ru-RU" b="1" dirty="0"/>
              <a:t>Живот </a:t>
            </a:r>
            <a:r>
              <a:rPr lang="ru-RU" dirty="0"/>
              <a:t>: обычный </a:t>
            </a:r>
            <a:r>
              <a:rPr lang="ru-RU" b="1" dirty="0"/>
              <a:t>Пальпация живота</a:t>
            </a:r>
            <a:r>
              <a:rPr lang="ru-RU" dirty="0"/>
              <a:t>: мягкий, доступен глубокой пальпации, чувствительный. </a:t>
            </a:r>
            <a:r>
              <a:rPr lang="ru-RU" b="1" dirty="0"/>
              <a:t>Печень </a:t>
            </a: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Размер: 1/2+2,0+2,0 см </a:t>
            </a:r>
            <a:r>
              <a:rPr lang="ru-RU" dirty="0" err="1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мягкоэластичная</a:t>
            </a:r>
            <a:r>
              <a:rPr lang="ru-RU" dirty="0"/>
              <a:t>. </a:t>
            </a:r>
            <a:r>
              <a:rPr lang="ru-RU" b="1" dirty="0"/>
              <a:t>Селезенка </a:t>
            </a:r>
            <a:r>
              <a:rPr lang="ru-RU" dirty="0"/>
              <a:t>: пальпируется у края реберной дуги. </a:t>
            </a:r>
            <a:r>
              <a:rPr lang="ru-RU" b="1" dirty="0"/>
              <a:t>Стул </a:t>
            </a:r>
            <a:r>
              <a:rPr lang="ru-RU" dirty="0"/>
              <a:t>: не было. </a:t>
            </a:r>
            <a:r>
              <a:rPr lang="ru-RU" b="1" dirty="0"/>
              <a:t>Мочеиспускание </a:t>
            </a:r>
            <a:r>
              <a:rPr lang="ru-RU" dirty="0"/>
              <a:t>: со слов </a:t>
            </a:r>
            <a:r>
              <a:rPr lang="ru-RU" u="sng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мочилась ночью</a:t>
            </a:r>
            <a:r>
              <a:rPr lang="ru-RU" dirty="0"/>
              <a:t> </a:t>
            </a:r>
            <a:r>
              <a:rPr lang="ru-RU" b="1" dirty="0"/>
              <a:t>Менингеальных знаков нет </a:t>
            </a:r>
            <a:br>
              <a:rPr lang="ru-RU" b="1" dirty="0"/>
            </a:br>
            <a:r>
              <a:rPr lang="ru-RU" b="1" dirty="0"/>
              <a:t>Неврологический статус </a:t>
            </a:r>
            <a:r>
              <a:rPr lang="ru-RU" dirty="0"/>
              <a:t>: Сознание ясное, в месте и времени ориентирован, на вопросы отвечает правильно </a:t>
            </a:r>
            <a:r>
              <a:rPr lang="ru-RU" b="1" dirty="0"/>
              <a:t>Лицо </a:t>
            </a:r>
            <a:r>
              <a:rPr lang="ru-RU" dirty="0"/>
              <a:t>: симметричное </a:t>
            </a:r>
            <a:r>
              <a:rPr lang="ru-RU" b="1" dirty="0"/>
              <a:t>Двигательная активность </a:t>
            </a:r>
            <a:r>
              <a:rPr lang="ru-RU" dirty="0"/>
              <a:t>: в полном объеме </a:t>
            </a:r>
            <a:r>
              <a:rPr lang="ru-RU" b="1" dirty="0"/>
              <a:t>Общая гиперестезия </a:t>
            </a:r>
            <a:r>
              <a:rPr lang="ru-RU" dirty="0"/>
              <a:t>: нет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  <a:p>
            <a:pPr marL="0" indent="0">
              <a:buNone/>
            </a:pPr>
            <a:r>
              <a:rPr lang="ru-RU" b="1" u="sng" dirty="0"/>
              <a:t>ЗАКЛЮЧЕНИЕ </a:t>
            </a:r>
            <a:r>
              <a:rPr lang="ru-RU" dirty="0"/>
              <a:t>. </a:t>
            </a:r>
            <a:r>
              <a:rPr lang="ru-RU" b="1" dirty="0"/>
              <a:t>РАК </a:t>
            </a:r>
            <a:r>
              <a:rPr lang="ru-RU" dirty="0"/>
              <a:t>от 26.02.2021 - </a:t>
            </a:r>
            <a:r>
              <a:rPr lang="ru-RU" dirty="0" err="1"/>
              <a:t>нейтрофилез</a:t>
            </a:r>
            <a:r>
              <a:rPr lang="ru-RU" dirty="0"/>
              <a:t> 89%, ускоренное СОЭ до 21 мм/ч, лейкоцитоз 33.0, выраженные воспалительные изменения бактериального характера, </a:t>
            </a:r>
            <a:r>
              <a:rPr lang="ru-RU" dirty="0" err="1"/>
              <a:t>Hb</a:t>
            </a:r>
            <a:r>
              <a:rPr lang="ru-RU" dirty="0"/>
              <a:t> 109 г/л анемия 1 </a:t>
            </a:r>
            <a:r>
              <a:rPr lang="ru-RU" dirty="0" err="1"/>
              <a:t>ст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  <a:p>
            <a:pPr marL="0" indent="0">
              <a:buNone/>
            </a:pPr>
            <a:r>
              <a:rPr lang="ru-RU" b="1" dirty="0"/>
              <a:t>Б/х анализ крови </a:t>
            </a:r>
            <a:r>
              <a:rPr lang="ru-RU" dirty="0"/>
              <a:t>от 27.02.21 - СРБ 167.40 мг/л, выраженные воспалительные изменения, повышение мочевины до 26.21 </a:t>
            </a:r>
            <a:r>
              <a:rPr lang="ru-RU" dirty="0" err="1"/>
              <a:t>мкмоль</a:t>
            </a:r>
            <a:r>
              <a:rPr lang="ru-RU" dirty="0"/>
              <a:t>/л, </a:t>
            </a:r>
            <a:r>
              <a:rPr lang="ru-RU" dirty="0" err="1"/>
              <a:t>креатинина</a:t>
            </a:r>
            <a:r>
              <a:rPr lang="ru-RU" dirty="0"/>
              <a:t> 457.10 </a:t>
            </a:r>
            <a:r>
              <a:rPr lang="ru-RU" dirty="0" err="1"/>
              <a:t>мкмоль</a:t>
            </a:r>
            <a:r>
              <a:rPr lang="ru-RU" dirty="0"/>
              <a:t>/л, снижение белка до 51.70 г/л и альбумина 26.40 г/л. </a:t>
            </a:r>
            <a:r>
              <a:rPr lang="ru-RU" b="1" dirty="0"/>
              <a:t>Соскоб на э/биоз </a:t>
            </a:r>
            <a:r>
              <a:rPr lang="ru-RU" dirty="0"/>
              <a:t>от 27.02.21 - отриц. </a:t>
            </a:r>
          </a:p>
          <a:p>
            <a:pPr marL="0" indent="0">
              <a:buNone/>
            </a:pPr>
            <a:r>
              <a:rPr lang="ru-RU" dirty="0"/>
              <a:t>Учитывая выраженные симптомы интоксикации, выраженные изменения лабораторных показателей решено назначить гормональную терапию 2 мг/кг/</a:t>
            </a:r>
            <a:r>
              <a:rPr lang="ru-RU" dirty="0" err="1"/>
              <a:t>сут</a:t>
            </a:r>
            <a:r>
              <a:rPr lang="ru-RU" dirty="0"/>
              <a:t>, с противовоспалительной целью, так же </a:t>
            </a:r>
            <a:r>
              <a:rPr lang="ru-RU" dirty="0" err="1"/>
              <a:t>инфузионную</a:t>
            </a:r>
            <a:r>
              <a:rPr lang="ru-RU" dirty="0"/>
              <a:t> терапию в объеме  600 мл </a:t>
            </a:r>
            <a:r>
              <a:rPr lang="ru-RU" dirty="0" err="1"/>
              <a:t>глюкозо</a:t>
            </a:r>
            <a:r>
              <a:rPr lang="ru-RU" dirty="0"/>
              <a:t>-солевые растворы, не исключается осложнение со стороны мочевыводящей системы.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86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2c65883e9d69348eda4214ac2a27c60b91489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505</Words>
  <Application>Microsoft Office PowerPoint</Application>
  <PresentationFormat>Широкоэкранный</PresentationFormat>
  <Paragraphs>128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Тема Office</vt:lpstr>
      <vt:lpstr>Клинический случай</vt:lpstr>
      <vt:lpstr>Ребенок 10 лет, поступила в стационар 26.02.2021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Получены следующие результаты анализов</vt:lpstr>
      <vt:lpstr>Дневник от 27.02.2021 (09:24) </vt:lpstr>
      <vt:lpstr>Назначения на 27.02.2021</vt:lpstr>
      <vt:lpstr>Дневник от 27.02.2021 (12:20) </vt:lpstr>
      <vt:lpstr>Дневник от 27.02.2021 (18:24-20:12) </vt:lpstr>
      <vt:lpstr>Дневник от 28.02.2021 (06:21) </vt:lpstr>
      <vt:lpstr>Дневник от 28.02.2021 (09:21)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Клинический случай</dc:title>
  <dc:creator>Гафоров Азам</dc:creator>
  <cp:lastModifiedBy>Гафоров Азам</cp:lastModifiedBy>
  <cp:revision>65</cp:revision>
  <dcterms:created xsi:type="dcterms:W3CDTF">2021-06-21T07:02:03Z</dcterms:created>
  <dcterms:modified xsi:type="dcterms:W3CDTF">2022-01-12T09:50:09Z</dcterms:modified>
</cp:coreProperties>
</file>