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0" r:id="rId7"/>
    <p:sldId id="261" r:id="rId8"/>
    <p:sldId id="262" r:id="rId9"/>
    <p:sldId id="263" r:id="rId10"/>
    <p:sldId id="264" r:id="rId11"/>
    <p:sldId id="265" r:id="rId12"/>
    <p:sldId id="266" r:id="rId13"/>
    <p:sldId id="267" r:id="rId14"/>
    <p:sldId id="268" r:id="rId15"/>
    <p:sldId id="269"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5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17.05.2021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17.05.2021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17.05.2021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17.05.2021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17.05.2021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17.05.2021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17.05.2021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17.05.2021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17.05.2021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17.05.2021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17.05.2021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17.05.2021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628799"/>
            <a:ext cx="7772400" cy="1971651"/>
          </a:xfrm>
        </p:spPr>
        <p:txBody>
          <a:bodyPr>
            <a:normAutofit/>
          </a:bodyPr>
          <a:lstStyle/>
          <a:p>
            <a:r>
              <a:rPr lang="ru-RU" sz="3200" dirty="0" smtClean="0"/>
              <a:t>Презентация </a:t>
            </a:r>
            <a:r>
              <a:rPr lang="ru-RU" sz="3200" dirty="0"/>
              <a:t>на тему: </a:t>
            </a:r>
            <a:r>
              <a:rPr lang="ru-RU" sz="3200" dirty="0" smtClean="0"/>
              <a:t>Перелом луча в типичном месте.</a:t>
            </a:r>
            <a:endParaRPr lang="ru-RU" sz="3200" dirty="0"/>
          </a:p>
        </p:txBody>
      </p:sp>
      <p:sp>
        <p:nvSpPr>
          <p:cNvPr id="3" name="Подзаголовок 2"/>
          <p:cNvSpPr>
            <a:spLocks noGrp="1"/>
          </p:cNvSpPr>
          <p:nvPr>
            <p:ph type="subTitle" idx="1"/>
          </p:nvPr>
        </p:nvSpPr>
        <p:spPr/>
        <p:txBody>
          <a:bodyPr>
            <a:normAutofit lnSpcReduction="10000"/>
          </a:bodyPr>
          <a:lstStyle/>
          <a:p>
            <a:r>
              <a:rPr lang="ru-RU" dirty="0">
                <a:solidFill>
                  <a:schemeClr val="tx1">
                    <a:lumMod val="65000"/>
                    <a:lumOff val="35000"/>
                  </a:schemeClr>
                </a:solidFill>
              </a:rPr>
              <a:t>Выполнил: клинический ординатор</a:t>
            </a:r>
            <a:br>
              <a:rPr lang="ru-RU" dirty="0">
                <a:solidFill>
                  <a:schemeClr val="tx1">
                    <a:lumMod val="65000"/>
                    <a:lumOff val="35000"/>
                  </a:schemeClr>
                </a:solidFill>
              </a:rPr>
            </a:br>
            <a:r>
              <a:rPr lang="ru-RU" dirty="0">
                <a:solidFill>
                  <a:schemeClr val="tx1">
                    <a:lumMod val="65000"/>
                    <a:lumOff val="35000"/>
                  </a:schemeClr>
                </a:solidFill>
              </a:rPr>
              <a:t>                                       </a:t>
            </a:r>
            <a:r>
              <a:rPr lang="ru-RU" dirty="0" err="1" smtClean="0">
                <a:solidFill>
                  <a:schemeClr val="tx1">
                    <a:lumMod val="65000"/>
                    <a:lumOff val="35000"/>
                  </a:schemeClr>
                </a:solidFill>
              </a:rPr>
              <a:t>Суняйкина</a:t>
            </a:r>
            <a:r>
              <a:rPr lang="ru-RU" dirty="0" smtClean="0">
                <a:solidFill>
                  <a:schemeClr val="tx1">
                    <a:lumMod val="65000"/>
                    <a:lumOff val="35000"/>
                  </a:schemeClr>
                </a:solidFill>
              </a:rPr>
              <a:t> К.С.</a:t>
            </a:r>
            <a:r>
              <a:rPr lang="ru-RU" dirty="0">
                <a:solidFill>
                  <a:schemeClr val="tx1">
                    <a:lumMod val="65000"/>
                    <a:lumOff val="35000"/>
                  </a:schemeClr>
                </a:solidFill>
              </a:rPr>
              <a:t/>
            </a:r>
            <a:br>
              <a:rPr lang="ru-RU" dirty="0">
                <a:solidFill>
                  <a:schemeClr val="tx1">
                    <a:lumMod val="65000"/>
                    <a:lumOff val="35000"/>
                  </a:schemeClr>
                </a:solidFill>
              </a:rPr>
            </a:br>
            <a:r>
              <a:rPr lang="ru-RU" dirty="0">
                <a:solidFill>
                  <a:schemeClr val="tx1">
                    <a:lumMod val="65000"/>
                    <a:lumOff val="35000"/>
                  </a:schemeClr>
                </a:solidFill>
              </a:rPr>
              <a:t/>
            </a:r>
            <a:br>
              <a:rPr lang="ru-RU" dirty="0">
                <a:solidFill>
                  <a:schemeClr val="tx1">
                    <a:lumMod val="65000"/>
                    <a:lumOff val="35000"/>
                  </a:schemeClr>
                </a:solidFill>
              </a:rPr>
            </a:br>
            <a:r>
              <a:rPr lang="ru-RU" sz="2400" dirty="0">
                <a:solidFill>
                  <a:schemeClr val="tx1">
                    <a:lumMod val="65000"/>
                    <a:lumOff val="35000"/>
                  </a:schemeClr>
                </a:solidFill>
              </a:rPr>
              <a:t>Красноярск </a:t>
            </a:r>
            <a:r>
              <a:rPr lang="ru-RU" sz="2400" dirty="0" smtClean="0">
                <a:solidFill>
                  <a:schemeClr val="tx1">
                    <a:lumMod val="65000"/>
                    <a:lumOff val="35000"/>
                  </a:schemeClr>
                </a:solidFill>
              </a:rPr>
              <a:t>20</a:t>
            </a:r>
            <a:r>
              <a:rPr lang="en-US" sz="2400" dirty="0" smtClean="0">
                <a:solidFill>
                  <a:schemeClr val="tx1">
                    <a:lumMod val="65000"/>
                    <a:lumOff val="35000"/>
                  </a:schemeClr>
                </a:solidFill>
              </a:rPr>
              <a:t>21</a:t>
            </a:r>
            <a:r>
              <a:rPr lang="ru-RU" sz="2400" dirty="0" smtClean="0">
                <a:solidFill>
                  <a:schemeClr val="tx1">
                    <a:lumMod val="65000"/>
                    <a:lumOff val="35000"/>
                  </a:schemeClr>
                </a:solidFill>
              </a:rPr>
              <a:t>г</a:t>
            </a:r>
            <a:r>
              <a:rPr lang="ru-RU" sz="2400" dirty="0">
                <a:solidFill>
                  <a:schemeClr val="tx1">
                    <a:lumMod val="65000"/>
                    <a:lumOff val="35000"/>
                  </a:schemeClr>
                </a:solidFill>
              </a:rPr>
              <a:t>.</a:t>
            </a:r>
            <a:endParaRPr lang="ru-RU" dirty="0">
              <a:solidFill>
                <a:schemeClr val="tx1">
                  <a:lumMod val="65000"/>
                  <a:lumOff val="35000"/>
                </a:schemeClr>
              </a:solidFill>
            </a:endParaRPr>
          </a:p>
        </p:txBody>
      </p:sp>
      <p:sp>
        <p:nvSpPr>
          <p:cNvPr id="4" name="Подзаголовок 2"/>
          <p:cNvSpPr>
            <a:spLocks noGrp="1"/>
          </p:cNvSpPr>
          <p:nvPr/>
        </p:nvSpPr>
        <p:spPr>
          <a:xfrm>
            <a:off x="1371600" y="260648"/>
            <a:ext cx="6400800" cy="1512168"/>
          </a:xfrm>
          <a:prstGeom prst="rect">
            <a:avLst/>
          </a:prstGeom>
        </p:spPr>
        <p:txBody>
          <a:bodyPr vert="horz">
            <a:normAutofit lnSpcReduction="10000"/>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r>
              <a:rPr lang="ru-RU" sz="3200" b="1" dirty="0"/>
              <a:t>Кафедра травматологии, ортопедии и нейрохирургии с курсом ПО</a:t>
            </a:r>
          </a:p>
        </p:txBody>
      </p:sp>
    </p:spTree>
    <p:extLst>
      <p:ext uri="{BB962C8B-B14F-4D97-AF65-F5344CB8AC3E}">
        <p14:creationId xmlns:p14="http://schemas.microsoft.com/office/powerpoint/2010/main" xmlns="" val="1953959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Лечение</a:t>
            </a:r>
            <a:endParaRPr lang="ru-RU" dirty="0"/>
          </a:p>
        </p:txBody>
      </p:sp>
      <p:sp>
        <p:nvSpPr>
          <p:cNvPr id="3" name="Объект 2"/>
          <p:cNvSpPr>
            <a:spLocks noGrp="1"/>
          </p:cNvSpPr>
          <p:nvPr>
            <p:ph idx="1"/>
          </p:nvPr>
        </p:nvSpPr>
        <p:spPr/>
        <p:txBody>
          <a:bodyPr>
            <a:normAutofit/>
          </a:bodyPr>
          <a:lstStyle/>
          <a:p>
            <a:pPr marL="0" indent="0">
              <a:buNone/>
            </a:pPr>
            <a:endParaRPr lang="ru-RU" sz="2400" dirty="0"/>
          </a:p>
          <a:p>
            <a:pPr marL="0" indent="0">
              <a:buNone/>
            </a:pPr>
            <a:r>
              <a:rPr lang="ru-RU" sz="2400" dirty="0" smtClean="0"/>
              <a:t>Консервативная </a:t>
            </a:r>
            <a:r>
              <a:rPr lang="ru-RU" sz="2400" dirty="0"/>
              <a:t>терапия</a:t>
            </a:r>
          </a:p>
          <a:p>
            <a:pPr marL="0" indent="0">
              <a:buNone/>
            </a:pPr>
            <a:r>
              <a:rPr lang="ru-RU" sz="2400" dirty="0"/>
              <a:t>При отсутствии смещения на область перелома накладывается иммобилизующая повязка из гипса или полимерных материалов, которая обеспечивает правильное срастание и предотвращает появление смещений.</a:t>
            </a:r>
          </a:p>
          <a:p>
            <a:endParaRPr lang="ru-RU" dirty="0"/>
          </a:p>
        </p:txBody>
      </p:sp>
      <p:pic>
        <p:nvPicPr>
          <p:cNvPr id="7170" name="Picture 2" descr="C:\Users\Андрей Полуянов\Desktop\Travma ord\8.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186836" y="4077072"/>
            <a:ext cx="5472608" cy="252028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1362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357166"/>
            <a:ext cx="8258204" cy="5768997"/>
          </a:xfrm>
        </p:spPr>
        <p:txBody>
          <a:bodyPr>
            <a:normAutofit/>
          </a:bodyPr>
          <a:lstStyle/>
          <a:p>
            <a:pPr marL="0" indent="0">
              <a:buNone/>
            </a:pPr>
            <a:r>
              <a:rPr lang="ru-RU" sz="2400" dirty="0"/>
              <a:t>Если травма сопровождается смещением отломков, то перед наложением фиксирующей гипсовой лонгеты проводится закрытая репозиция. Эта манипуляция выполняется под местной анестезией. Через несколько дней, когда период нарастания отека проходит, накладывается иммобилизующая повязка из гипса или полимерных материалов.</a:t>
            </a:r>
          </a:p>
          <a:p>
            <a:pPr marL="0" indent="0">
              <a:buNone/>
            </a:pPr>
            <a:endParaRPr lang="ru-RU" sz="2000" dirty="0"/>
          </a:p>
        </p:txBody>
      </p:sp>
      <p:pic>
        <p:nvPicPr>
          <p:cNvPr id="4" name="Picture 3" descr="C:\Users\Андрей Полуянов\Desktop\Travma ord\Pregips-S-1-701x1024.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884614" y="4077072"/>
            <a:ext cx="3016721" cy="2586236"/>
          </a:xfrm>
          <a:prstGeom prst="rect">
            <a:avLst/>
          </a:prstGeom>
          <a:noFill/>
          <a:extLst>
            <a:ext uri="{909E8E84-426E-40DD-AFC4-6F175D3DCCD1}">
              <a14:hiddenFill xmlns:a14="http://schemas.microsoft.com/office/drawing/2010/main" xmlns="">
                <a:solidFill>
                  <a:srgbClr val="FFFFFF"/>
                </a:solidFill>
              </a14:hiddenFill>
            </a:ext>
          </a:extLst>
        </p:spPr>
      </p:pic>
      <p:pic>
        <p:nvPicPr>
          <p:cNvPr id="8194" name="Picture 2" descr="C:\Users\Андрей Полуянов\Desktop\Travma ord\Этапы репозиции отломков и иммобилизация при переломах лучевой кости.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3068960"/>
            <a:ext cx="5884613" cy="35943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65641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sz="2400" dirty="0"/>
              <a:t>Продолжительность иммобилизации зависит от многих факторов. Как правило, в среднем она длится 4-5 недель. При репозиции может возникать необходимость выполнения контрольных рентгеновских снимков на </a:t>
            </a:r>
            <a:r>
              <a:rPr lang="ru-RU" sz="2400" dirty="0" smtClean="0"/>
              <a:t>10</a:t>
            </a:r>
            <a:r>
              <a:rPr lang="ru-RU" sz="2400" dirty="0"/>
              <a:t> </a:t>
            </a:r>
            <a:r>
              <a:rPr lang="ru-RU" sz="2400" dirty="0" smtClean="0"/>
              <a:t> </a:t>
            </a:r>
            <a:r>
              <a:rPr lang="ru-RU" sz="2400" dirty="0"/>
              <a:t>и 20 день после наложения гипса. Такие меры позволяют вовремя выявить и устранить путем новой репозиции или выполнения операции повторное смещение</a:t>
            </a:r>
          </a:p>
          <a:p>
            <a:endParaRPr lang="ru-RU" dirty="0"/>
          </a:p>
        </p:txBody>
      </p:sp>
    </p:spTree>
    <p:extLst>
      <p:ext uri="{BB962C8B-B14F-4D97-AF65-F5344CB8AC3E}">
        <p14:creationId xmlns:p14="http://schemas.microsoft.com/office/powerpoint/2010/main" xmlns="" val="938739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428604"/>
            <a:ext cx="8258204" cy="5697559"/>
          </a:xfrm>
        </p:spPr>
        <p:txBody>
          <a:bodyPr>
            <a:normAutofit/>
          </a:bodyPr>
          <a:lstStyle/>
          <a:p>
            <a:pPr marL="0" indent="0">
              <a:buNone/>
            </a:pPr>
            <a:r>
              <a:rPr lang="ru-RU" sz="2400" dirty="0"/>
              <a:t>Хирургическое лечение</a:t>
            </a:r>
          </a:p>
          <a:p>
            <a:r>
              <a:rPr lang="ru-RU" sz="2400" dirty="0" err="1"/>
              <a:t>Чрескожная</a:t>
            </a:r>
            <a:r>
              <a:rPr lang="ru-RU" sz="2400" dirty="0"/>
              <a:t> фиксация спицами</a:t>
            </a:r>
          </a:p>
          <a:p>
            <a:pPr marL="0" indent="0">
              <a:buNone/>
            </a:pPr>
            <a:r>
              <a:rPr lang="ru-RU" sz="2400" dirty="0"/>
              <a:t>Сначала после обеспечения местной анестезии доктор выполняет закрытую репозицию. В зависимости от характера травмы через некоторые отломки в необходимых направлениях проводятся спицы. После этого накладывается повязка для иммобилизации руки.</a:t>
            </a:r>
          </a:p>
          <a:p>
            <a:pPr marL="0" indent="0">
              <a:buNone/>
            </a:pPr>
            <a:r>
              <a:rPr lang="ru-RU" sz="2400" dirty="0"/>
              <a:t>Достоинства метода:</a:t>
            </a:r>
          </a:p>
          <a:p>
            <a:r>
              <a:rPr lang="ru-RU" sz="2400" dirty="0" err="1"/>
              <a:t>малоинвазивность</a:t>
            </a:r>
            <a:r>
              <a:rPr lang="ru-RU" sz="2400" dirty="0"/>
              <a:t>;</a:t>
            </a:r>
          </a:p>
          <a:p>
            <a:r>
              <a:rPr lang="ru-RU" sz="2400" dirty="0"/>
              <a:t>доступность;</a:t>
            </a:r>
          </a:p>
          <a:p>
            <a:r>
              <a:rPr lang="ru-RU" sz="2400" dirty="0"/>
              <a:t>отсутствие разрезов и рубцов</a:t>
            </a:r>
            <a:r>
              <a:rPr lang="ru-RU" sz="2600" dirty="0"/>
              <a:t>.</a:t>
            </a:r>
          </a:p>
          <a:p>
            <a:pPr marL="0" indent="0">
              <a:buNone/>
            </a:pPr>
            <a:endParaRPr lang="ru-RU" b="1" dirty="0"/>
          </a:p>
        </p:txBody>
      </p:sp>
      <p:pic>
        <p:nvPicPr>
          <p:cNvPr id="9218" name="Picture 2" descr="C:\Users\Андрей Полуянов\Desktop\Travma ord\ot1209tarasf4_250_165_large.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788024" y="2996953"/>
            <a:ext cx="3826729" cy="33843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13932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357166"/>
            <a:ext cx="8258204" cy="5768997"/>
          </a:xfrm>
        </p:spPr>
        <p:txBody>
          <a:bodyPr/>
          <a:lstStyle/>
          <a:p>
            <a:pPr marL="0" indent="0">
              <a:buNone/>
            </a:pPr>
            <a:r>
              <a:rPr lang="ru-RU" sz="2400" dirty="0"/>
              <a:t>Недостатки метода:</a:t>
            </a:r>
          </a:p>
          <a:p>
            <a:r>
              <a:rPr lang="ru-RU" sz="2400" dirty="0"/>
              <a:t>наличие концов спиц над кожей;</a:t>
            </a:r>
          </a:p>
          <a:p>
            <a:r>
              <a:rPr lang="ru-RU" sz="2400" dirty="0"/>
              <a:t>высокий риск инфицирования;</a:t>
            </a:r>
          </a:p>
          <a:p>
            <a:r>
              <a:rPr lang="ru-RU" sz="2400" dirty="0"/>
              <a:t>длительное ношение иммобилизующей повязки (около 4 недель);</a:t>
            </a:r>
          </a:p>
          <a:p>
            <a:r>
              <a:rPr lang="ru-RU" sz="2400" dirty="0"/>
              <a:t>невозможность раннего начала разработки сустава и высокий риск развития необратимых контрактур.</a:t>
            </a:r>
          </a:p>
          <a:p>
            <a:endParaRPr lang="ru-RU" dirty="0"/>
          </a:p>
        </p:txBody>
      </p:sp>
      <p:pic>
        <p:nvPicPr>
          <p:cNvPr id="10242" name="Picture 2" descr="C:\Users\Андрей Полуянов\Desktop\Travma ord\10.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644008" y="3284984"/>
            <a:ext cx="3617032" cy="2438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35903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r>
              <a:rPr lang="ru-RU" sz="2400" b="1" cap="all" dirty="0" smtClean="0"/>
              <a:t>ОТКРЫТАЯ </a:t>
            </a:r>
            <a:r>
              <a:rPr lang="ru-RU" sz="2400" b="1" cap="all" dirty="0"/>
              <a:t>РЕПОЗИЦИЯ ПЕРЕЛОМА ЛУЧЕВОЙ КОСТИ</a:t>
            </a:r>
          </a:p>
          <a:p>
            <a:pPr marL="0" indent="0" fontAlgn="base">
              <a:buNone/>
            </a:pPr>
            <a:r>
              <a:rPr lang="ru-RU" sz="2400" dirty="0"/>
              <a:t>Открытая репозиция накостный остеосинтез пластиной и винтами. Операция включает в себя хирургический разрез, доступ к сломанной кости аккуратно отводя сухожилия, сосуды и нервы, мобилизацию костных отломков, устранение смещения и фиксация в правильном положении.</a:t>
            </a:r>
          </a:p>
          <a:p>
            <a:endParaRPr lang="ru-RU" dirty="0"/>
          </a:p>
        </p:txBody>
      </p:sp>
      <p:pic>
        <p:nvPicPr>
          <p:cNvPr id="11266" name="Picture 2" descr="C:\Users\Андрей Полуянов\Desktop\Travma ord\VA_plat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076056" y="2924944"/>
            <a:ext cx="3182094" cy="28575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C:\Users\Андрей Полуянов\Desktop\Travma ord\shutterstock_300274520-768x629.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95536" y="2924942"/>
            <a:ext cx="4392488" cy="334643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226939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0034" y="428604"/>
            <a:ext cx="8186766" cy="5697559"/>
          </a:xfrm>
        </p:spPr>
        <p:txBody>
          <a:bodyPr>
            <a:normAutofit/>
          </a:bodyPr>
          <a:lstStyle/>
          <a:p>
            <a:pPr fontAlgn="base"/>
            <a:r>
              <a:rPr lang="ru-RU" sz="2400" b="1" dirty="0"/>
              <a:t>Аппараты внешней фиксации</a:t>
            </a:r>
            <a:r>
              <a:rPr lang="ru-RU" sz="2400" dirty="0"/>
              <a:t> </a:t>
            </a:r>
          </a:p>
          <a:p>
            <a:pPr marL="0" indent="0" fontAlgn="base">
              <a:buNone/>
            </a:pPr>
            <a:r>
              <a:rPr lang="ru-RU" sz="2400" dirty="0"/>
              <a:t>Используются в основном при открытых переломах лучевой кости, т.к. перелом считается условно инфицированным и имеются противопоказания для погружного остеосинтеза (т.е. с использованием пластин и винтов). При любых открытых переломах луча в типичном месте операцию нужно выполнить как можно скорее (в течение 6-8 часов после травмы). Мягкие ткани области перелома и кости должны быть тщательно промыты растворами антисептиков. Рана зашивается и выполняется установка аппарата внешней фиксации.</a:t>
            </a:r>
          </a:p>
          <a:p>
            <a:endParaRPr lang="ru-RU" dirty="0"/>
          </a:p>
        </p:txBody>
      </p:sp>
      <p:pic>
        <p:nvPicPr>
          <p:cNvPr id="12290" name="Picture 2" descr="C:\Users\Андрей Полуянов\Desktop\Travma ord\perelomluchevoykostirukivtipichnommestes_7D2B317F.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214546" y="4643446"/>
            <a:ext cx="5184576" cy="20764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90550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28604"/>
            <a:ext cx="8229600" cy="5697559"/>
          </a:xfrm>
        </p:spPr>
        <p:txBody>
          <a:bodyPr>
            <a:normAutofit/>
          </a:bodyPr>
          <a:lstStyle/>
          <a:p>
            <a:r>
              <a:rPr lang="ru-RU" sz="2400" dirty="0"/>
              <a:t>Переломы дистального отдела лучевой </a:t>
            </a:r>
            <a:r>
              <a:rPr lang="ru-RU" sz="2400" dirty="0" smtClean="0"/>
              <a:t>кости </a:t>
            </a:r>
            <a:r>
              <a:rPr lang="ru-RU" sz="2400" dirty="0"/>
              <a:t>являются наиболее распространенными переломами предплечья и составляет около 16% от всех переломов костей скелета. Как правило, вызваны падением на вытянутую руку.</a:t>
            </a:r>
          </a:p>
        </p:txBody>
      </p:sp>
      <p:pic>
        <p:nvPicPr>
          <p:cNvPr id="1026" name="Picture 2" descr="C:\Users\Андрей Полуянов\Desktop\Travma ord\img10.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428868"/>
            <a:ext cx="5472608" cy="3659850"/>
          </a:xfrm>
          <a:prstGeom prst="rect">
            <a:avLst/>
          </a:prstGeom>
          <a:noFill/>
          <a:extLst>
            <a:ext uri="{909E8E84-426E-40DD-AFC4-6F175D3DCCD1}">
              <a14:hiddenFill xmlns:a14="http://schemas.microsoft.com/office/drawing/2010/main" xmlns="">
                <a:solidFill>
                  <a:srgbClr val="FFFFFF"/>
                </a:solidFill>
              </a14:hiddenFill>
            </a:ext>
          </a:extLst>
        </p:spPr>
      </p:pic>
      <p:pic>
        <p:nvPicPr>
          <p:cNvPr id="2050" name="Picture 2" descr="C:\Users\Андрей Полуянов\Desktop\Travma ord\anatomy196.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6314" y="2428868"/>
            <a:ext cx="4357686" cy="36598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12003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a:bodyPr>
          <a:lstStyle/>
          <a:p>
            <a:r>
              <a:rPr lang="ru-RU" sz="2400" dirty="0"/>
              <a:t>В зависимости от механизма травмы и вида смещения отломков различают 2 типа переломов луча в классическом месте</a:t>
            </a:r>
          </a:p>
        </p:txBody>
      </p:sp>
      <p:pic>
        <p:nvPicPr>
          <p:cNvPr id="2050" name="Picture 2" descr="C:\Users\Андрей Полуянов\Desktop\Travma ord\im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427984" y="1412776"/>
            <a:ext cx="4608512" cy="3693666"/>
          </a:xfrm>
          <a:prstGeom prst="rect">
            <a:avLst/>
          </a:prstGeom>
          <a:noFill/>
          <a:extLst>
            <a:ext uri="{909E8E84-426E-40DD-AFC4-6F175D3DCCD1}">
              <a14:hiddenFill xmlns:a14="http://schemas.microsoft.com/office/drawing/2010/main" xmlns="">
                <a:solidFill>
                  <a:srgbClr val="FFFFFF"/>
                </a:solidFill>
              </a14:hiddenFill>
            </a:ext>
          </a:extLst>
        </p:spPr>
      </p:pic>
      <p:pic>
        <p:nvPicPr>
          <p:cNvPr id="3074" name="Picture 2" descr="C:\Users\Андрей Полуянов\Desktop\Travma ord\img21.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988840"/>
            <a:ext cx="4824536" cy="369366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25572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29600" cy="5904656"/>
          </a:xfrm>
        </p:spPr>
        <p:txBody>
          <a:bodyPr>
            <a:normAutofit/>
          </a:bodyPr>
          <a:lstStyle/>
          <a:p>
            <a:r>
              <a:rPr lang="ru-RU" sz="2800" i="1" dirty="0"/>
              <a:t>Т</a:t>
            </a:r>
            <a:r>
              <a:rPr lang="ru-RU" sz="2400" i="1" dirty="0"/>
              <a:t>ип I (</a:t>
            </a:r>
            <a:r>
              <a:rPr lang="ru-RU" sz="2400" i="1" dirty="0" err="1"/>
              <a:t>экстензионный</a:t>
            </a:r>
            <a:r>
              <a:rPr lang="ru-RU" sz="2400" i="1" dirty="0"/>
              <a:t>, разгибательный, Колеса).</a:t>
            </a:r>
            <a:r>
              <a:rPr lang="ru-RU" sz="2400" dirty="0"/>
              <a:t> Возникает при падении на разогнутую в лучезапястном суставе кисть. При этом дистальный отломок смещается в тыльную сторону. Линия перелома имеет косое направление. Нередко такой перелом сопровождается отрывом шиловидного отростка локтевой кости.</a:t>
            </a:r>
          </a:p>
          <a:p>
            <a:endParaRPr lang="ru-RU" dirty="0"/>
          </a:p>
        </p:txBody>
      </p:sp>
      <p:pic>
        <p:nvPicPr>
          <p:cNvPr id="3075" name="Picture 3" descr="C:\Users\Андрей Полуянов\Desktop\Travma ord\image026.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99593" y="3140969"/>
            <a:ext cx="7992888" cy="30963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12483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r>
              <a:rPr lang="ru-RU" sz="2400" i="1" dirty="0"/>
              <a:t>Тип II (</a:t>
            </a:r>
            <a:r>
              <a:rPr lang="ru-RU" sz="2400" i="1" dirty="0" err="1"/>
              <a:t>флексионный</a:t>
            </a:r>
            <a:r>
              <a:rPr lang="ru-RU" sz="2400" i="1" dirty="0"/>
              <a:t>, </a:t>
            </a:r>
            <a:r>
              <a:rPr lang="ru-RU" sz="2400" i="1" dirty="0" err="1"/>
              <a:t>сгибательный</a:t>
            </a:r>
            <a:r>
              <a:rPr lang="ru-RU" sz="2400" i="1" dirty="0"/>
              <a:t>, Смита). </a:t>
            </a:r>
            <a:r>
              <a:rPr lang="ru-RU" sz="2400" dirty="0"/>
              <a:t>Встречается значительно реже, чем переломы I типа. Возникает при падении на согнутую в лучезапястном суставе кисть. Дистальный отломок при этом смещается в ладонную сторону. Направление линии перелома обратное перелому Колеса. Не всегда на рентгенограмме удается выявить направление плоскости излома или выяснить у больного механизм травмы. В этих случаях ведущим при установлении типа перелома луча является направление смещения периферического отломка.</a:t>
            </a:r>
          </a:p>
          <a:p>
            <a:endParaRPr lang="ru-RU" dirty="0"/>
          </a:p>
          <a:p>
            <a:endParaRPr lang="ru-RU" dirty="0"/>
          </a:p>
        </p:txBody>
      </p:sp>
      <p:pic>
        <p:nvPicPr>
          <p:cNvPr id="5122" name="Picture 2" descr="C:\Users\Андрей Полуянов\Desktop\Travma ord\2-32-768x537.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67544" y="4221088"/>
            <a:ext cx="8429828" cy="237272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27728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0034" y="571480"/>
            <a:ext cx="8186766" cy="5554683"/>
          </a:xfrm>
        </p:spPr>
        <p:txBody>
          <a:bodyPr>
            <a:normAutofit/>
          </a:bodyPr>
          <a:lstStyle/>
          <a:p>
            <a:r>
              <a:rPr lang="ru-RU" sz="2400" dirty="0"/>
              <a:t>Внутрисуставной перелом: Перелом луча, при котором линия перелома распространяется на лучезапястный сустав. </a:t>
            </a:r>
          </a:p>
          <a:p>
            <a:r>
              <a:rPr lang="ru-RU" sz="2400" dirty="0"/>
              <a:t>Внесуставных переломов: Перелом, который не распространяется на суставную поверхность.</a:t>
            </a:r>
          </a:p>
          <a:p>
            <a:pPr marL="0" indent="0">
              <a:buNone/>
            </a:pPr>
            <a:endParaRPr lang="ru-RU" dirty="0"/>
          </a:p>
        </p:txBody>
      </p:sp>
      <p:pic>
        <p:nvPicPr>
          <p:cNvPr id="4098" name="Picture 2" descr="C:\Users\Андрей Полуянов\Desktop\Travma ord\4.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985676" y="2780928"/>
            <a:ext cx="4158324" cy="2880320"/>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3" descr="C:\Users\Андрей Полуянов\Desktop\Travma ord\luchezapyastniysustavchelovekaiegoanatom_8ECA8126.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7124" y="2780928"/>
            <a:ext cx="4968552" cy="29523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0139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Андрей Полуянов\Desktop\Travma ord\shutterstock_490173589-768x51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p:txBody>
          <a:bodyPr>
            <a:normAutofit fontScale="90000"/>
          </a:bodyPr>
          <a:lstStyle/>
          <a:p>
            <a:r>
              <a:rPr lang="ru-RU" dirty="0"/>
              <a:t>Симптомы</a:t>
            </a:r>
            <a:br>
              <a:rPr lang="ru-RU" dirty="0"/>
            </a:br>
            <a:endParaRPr lang="ru-RU" dirty="0"/>
          </a:p>
        </p:txBody>
      </p:sp>
      <p:sp>
        <p:nvSpPr>
          <p:cNvPr id="3" name="Объект 2"/>
          <p:cNvSpPr>
            <a:spLocks noGrp="1"/>
          </p:cNvSpPr>
          <p:nvPr>
            <p:ph idx="1"/>
          </p:nvPr>
        </p:nvSpPr>
        <p:spPr>
          <a:xfrm>
            <a:off x="457200" y="1600200"/>
            <a:ext cx="5626968" cy="4525963"/>
          </a:xfrm>
        </p:spPr>
        <p:txBody>
          <a:bodyPr>
            <a:normAutofit fontScale="92500"/>
          </a:bodyPr>
          <a:lstStyle/>
          <a:p>
            <a:r>
              <a:rPr lang="ru-RU" sz="2800" dirty="0" smtClean="0"/>
              <a:t>Боль</a:t>
            </a:r>
            <a:endParaRPr lang="ru-RU" sz="2800" dirty="0"/>
          </a:p>
          <a:p>
            <a:r>
              <a:rPr lang="ru-RU" sz="2800" dirty="0"/>
              <a:t>Отечность и покраснение</a:t>
            </a:r>
          </a:p>
          <a:p>
            <a:r>
              <a:rPr lang="ru-RU" sz="2800" dirty="0"/>
              <a:t>Патологическая подвижность</a:t>
            </a:r>
          </a:p>
          <a:p>
            <a:r>
              <a:rPr lang="ru-RU" sz="2800" dirty="0"/>
              <a:t>Крепитация</a:t>
            </a:r>
          </a:p>
          <a:p>
            <a:r>
              <a:rPr lang="ru-RU" sz="2800" dirty="0"/>
              <a:t>Укорочение травмированной руки</a:t>
            </a:r>
          </a:p>
          <a:p>
            <a:r>
              <a:rPr lang="ru-RU" sz="2800" dirty="0"/>
              <a:t>Деформация в области травмы</a:t>
            </a:r>
          </a:p>
          <a:p>
            <a:r>
              <a:rPr lang="ru-RU" dirty="0"/>
              <a:t>Повреждения нервов</a:t>
            </a:r>
          </a:p>
          <a:p>
            <a:r>
              <a:rPr lang="ru-RU" dirty="0"/>
              <a:t>Повреждения кровеносных сосудов</a:t>
            </a:r>
          </a:p>
          <a:p>
            <a:endParaRPr lang="ru-RU" dirty="0"/>
          </a:p>
        </p:txBody>
      </p:sp>
    </p:spTree>
    <p:extLst>
      <p:ext uri="{BB962C8B-B14F-4D97-AF65-F5344CB8AC3E}">
        <p14:creationId xmlns:p14="http://schemas.microsoft.com/office/powerpoint/2010/main" xmlns="" val="2622578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571480"/>
            <a:ext cx="8258204" cy="5554683"/>
          </a:xfrm>
        </p:spPr>
        <p:txBody>
          <a:bodyPr>
            <a:normAutofit/>
          </a:bodyPr>
          <a:lstStyle/>
          <a:p>
            <a:r>
              <a:rPr lang="ru-RU" sz="2400" dirty="0"/>
              <a:t>состояние срединного нерва – невозможность сложения указательного и большого пальца в жест «ОК» и появление нарушений чувствительности на 1-3 пальцев со стороны ладони указывает на повреждение этого нерва;</a:t>
            </a:r>
          </a:p>
          <a:p>
            <a:r>
              <a:rPr lang="ru-RU" sz="2400" dirty="0"/>
              <a:t>состояние локтевого нерва – невозможность </a:t>
            </a:r>
            <a:r>
              <a:rPr lang="ru-RU" sz="2400" dirty="0" err="1"/>
              <a:t>разжатия</a:t>
            </a:r>
            <a:r>
              <a:rPr lang="ru-RU" sz="2400" dirty="0"/>
              <a:t> пальцев при небольшом сопротивлении и появление нарушений чувствительности 4-5 пальцев указывает на повреждение этого нерва</a:t>
            </a:r>
            <a:r>
              <a:rPr lang="ru-RU" sz="2400" dirty="0" smtClean="0"/>
              <a:t>;</a:t>
            </a:r>
            <a:endParaRPr lang="ru-RU" sz="2400" dirty="0"/>
          </a:p>
        </p:txBody>
      </p:sp>
    </p:spTree>
    <p:extLst>
      <p:ext uri="{BB962C8B-B14F-4D97-AF65-F5344CB8AC3E}">
        <p14:creationId xmlns:p14="http://schemas.microsoft.com/office/powerpoint/2010/main" xmlns="" val="3127505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sz="2400" dirty="0"/>
              <a:t>состояние лучевого нерва – невозможность тыльного разгибания пальцев при небольшом сопротивлении и появление нарушений чувствительности по тыльной стороне первых трех пальцев указывает на повреждение этого нерва.</a:t>
            </a:r>
          </a:p>
          <a:p>
            <a:endParaRPr lang="ru-RU" dirty="0"/>
          </a:p>
        </p:txBody>
      </p:sp>
    </p:spTree>
    <p:extLst>
      <p:ext uri="{BB962C8B-B14F-4D97-AF65-F5344CB8AC3E}">
        <p14:creationId xmlns:p14="http://schemas.microsoft.com/office/powerpoint/2010/main" xmlns="" val="3052040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400</Words>
  <Application>Microsoft Office PowerPoint</Application>
  <PresentationFormat>Экран (4:3)</PresentationFormat>
  <Paragraphs>43</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Презентация на тему: Перелом луча в типичном месте.</vt:lpstr>
      <vt:lpstr>Слайд 2</vt:lpstr>
      <vt:lpstr>Слайд 3</vt:lpstr>
      <vt:lpstr>Слайд 4</vt:lpstr>
      <vt:lpstr>Слайд 5</vt:lpstr>
      <vt:lpstr>Слайд 6</vt:lpstr>
      <vt:lpstr>Симптомы </vt:lpstr>
      <vt:lpstr>Слайд 8</vt:lpstr>
      <vt:lpstr>Слайд 9</vt:lpstr>
      <vt:lpstr>Лечение</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Артем Полуянов</dc:creator>
  <cp:lastModifiedBy>USER</cp:lastModifiedBy>
  <cp:revision>14</cp:revision>
  <dcterms:created xsi:type="dcterms:W3CDTF">2017-11-25T05:39:04Z</dcterms:created>
  <dcterms:modified xsi:type="dcterms:W3CDTF">2021-05-17T16:32:22Z</dcterms:modified>
</cp:coreProperties>
</file>