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3800" y="1553718"/>
            <a:ext cx="5200015" cy="386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6828" y="465200"/>
            <a:ext cx="8578342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644" y="1609725"/>
            <a:ext cx="10814710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0745" y="1564589"/>
            <a:ext cx="7400925" cy="159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ts val="6160"/>
              </a:lnSpc>
              <a:spcBef>
                <a:spcPts val="100"/>
              </a:spcBef>
            </a:pPr>
            <a:r>
              <a:rPr sz="5400" b="0" dirty="0">
                <a:latin typeface="Arial Black"/>
                <a:cs typeface="Arial Black"/>
              </a:rPr>
              <a:t>Вопросы</a:t>
            </a:r>
            <a:endParaRPr sz="5400">
              <a:latin typeface="Arial Black"/>
              <a:cs typeface="Arial Black"/>
            </a:endParaRPr>
          </a:p>
          <a:p>
            <a:pPr algn="ctr">
              <a:lnSpc>
                <a:spcPts val="6160"/>
              </a:lnSpc>
            </a:pPr>
            <a:r>
              <a:rPr sz="5400" b="0" spc="-10" dirty="0">
                <a:latin typeface="Arial Black"/>
                <a:cs typeface="Arial Black"/>
              </a:rPr>
              <a:t>онкореабилитации</a:t>
            </a:r>
            <a:endParaRPr sz="5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1609725"/>
            <a:ext cx="10404475" cy="1976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3200" spc="-10" dirty="0"/>
              <a:t>Вмешательства, </a:t>
            </a:r>
            <a:r>
              <a:rPr sz="3200" spc="-20" dirty="0"/>
              <a:t>как </a:t>
            </a:r>
            <a:r>
              <a:rPr sz="3200" spc="-10" dirty="0"/>
              <a:t>правило, </a:t>
            </a:r>
            <a:r>
              <a:rPr sz="3200" spc="-5" dirty="0"/>
              <a:t>безопасны во </a:t>
            </a:r>
            <a:r>
              <a:rPr sz="3200" spc="-15" dirty="0"/>
              <a:t>время </a:t>
            </a:r>
            <a:r>
              <a:rPr sz="3200" spc="-5" dirty="0"/>
              <a:t>и после  лечения </a:t>
            </a:r>
            <a:r>
              <a:rPr sz="3200" spc="-15" dirty="0"/>
              <a:t>онкологического </a:t>
            </a:r>
            <a:r>
              <a:rPr sz="3200" spc="-10" dirty="0"/>
              <a:t>заболевания </a:t>
            </a:r>
            <a:r>
              <a:rPr sz="3200" spc="-5" dirty="0"/>
              <a:t>и могут </a:t>
            </a:r>
            <a:r>
              <a:rPr sz="3200" spc="-10" dirty="0"/>
              <a:t>привести </a:t>
            </a:r>
            <a:r>
              <a:rPr sz="3200" spc="-5" dirty="0"/>
              <a:t>к  </a:t>
            </a:r>
            <a:r>
              <a:rPr sz="3200" spc="-20" dirty="0"/>
              <a:t>улучшению </a:t>
            </a:r>
            <a:r>
              <a:rPr sz="3200" spc="-15" dirty="0"/>
              <a:t>физического </a:t>
            </a:r>
            <a:r>
              <a:rPr sz="3200" spc="-5" dirty="0"/>
              <a:t>функционирования,</a:t>
            </a:r>
            <a:r>
              <a:rPr sz="3200" spc="150" dirty="0"/>
              <a:t> </a:t>
            </a:r>
            <a:r>
              <a:rPr sz="3200" spc="-10" dirty="0"/>
              <a:t>качества</a:t>
            </a:r>
            <a:endParaRPr sz="3200"/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3200" spc="-5" dirty="0"/>
              <a:t>жизни и «усталости» </a:t>
            </a:r>
            <a:r>
              <a:rPr sz="3200" spc="-15" dirty="0"/>
              <a:t>от</a:t>
            </a:r>
            <a:r>
              <a:rPr sz="3200" spc="90" dirty="0"/>
              <a:t> </a:t>
            </a:r>
            <a:r>
              <a:rPr sz="3200" spc="-15" dirty="0"/>
              <a:t>рака.</a:t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3123" y="362153"/>
            <a:ext cx="800735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5" dirty="0">
                <a:latin typeface="Arial Black"/>
                <a:cs typeface="Arial Black"/>
              </a:rPr>
              <a:t>I этап </a:t>
            </a:r>
            <a:r>
              <a:rPr sz="3200" b="0" spc="-10" dirty="0">
                <a:latin typeface="Arial Black"/>
                <a:cs typeface="Arial Black"/>
              </a:rPr>
              <a:t>медицинской</a:t>
            </a:r>
            <a:r>
              <a:rPr sz="3200" b="0" spc="70" dirty="0">
                <a:latin typeface="Arial Black"/>
                <a:cs typeface="Arial Black"/>
              </a:rPr>
              <a:t> </a:t>
            </a:r>
            <a:r>
              <a:rPr sz="3200" b="0" spc="-10" dirty="0">
                <a:latin typeface="Arial Black"/>
                <a:cs typeface="Arial Black"/>
              </a:rPr>
              <a:t>реабилитации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006" y="1035761"/>
            <a:ext cx="11382375" cy="52355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marR="871219" indent="-34480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в острый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период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течения заболевания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(декомпенсация)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800" b="1" spc="-2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ОАРИТ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специалистами МДБ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отделения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медицинской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реабилитации</a:t>
            </a:r>
            <a:r>
              <a:rPr sz="28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МО</a:t>
            </a:r>
            <a:endParaRPr sz="28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онкологических 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отделениях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МО специалистами МДБ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этих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отделений 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или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отделений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медицинской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реабилитации МО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 первых</a:t>
            </a:r>
            <a:r>
              <a:rPr sz="2800" b="1" spc="-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суток</a:t>
            </a:r>
            <a:endParaRPr sz="2800">
              <a:latin typeface="Calibri"/>
              <a:cs typeface="Calibri"/>
            </a:endParaRPr>
          </a:p>
          <a:p>
            <a:pPr marL="356870" marR="4191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заболевания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(в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случае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хирургического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лечения -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предоперационном 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периоде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при плановой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операции и наличии показаний и в</a:t>
            </a:r>
            <a:r>
              <a:rPr sz="2800" b="1" spc="-2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раннем</a:t>
            </a:r>
            <a:endParaRPr sz="2800">
              <a:latin typeface="Calibri"/>
              <a:cs typeface="Calibri"/>
            </a:endParaRPr>
          </a:p>
          <a:p>
            <a:pPr marL="356870" marR="179070">
              <a:lnSpc>
                <a:spcPct val="100000"/>
              </a:lnSpc>
              <a:tabLst>
                <a:tab pos="417004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послеоперационном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периоде),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при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отсутствии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противопоказаний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к 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методам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реабилитации в соответствии с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действующими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порядками  оказания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медицинской	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помощи, клиническими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рекомендациями 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(протоколами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лечения)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по вопросам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оказания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медицинской</a:t>
            </a:r>
            <a:r>
              <a:rPr sz="2800" b="1" spc="-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помощи 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по профилю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онкология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по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медицинской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реабилитации, с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учетом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стандартов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медицинской</a:t>
            </a:r>
            <a:r>
              <a:rPr sz="2800" b="1" spc="-1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помощи.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0"/>
              </a:spcBef>
            </a:pPr>
            <a:r>
              <a:rPr dirty="0"/>
              <a:t>II </a:t>
            </a:r>
            <a:r>
              <a:rPr spc="-15" dirty="0"/>
              <a:t>этап </a:t>
            </a:r>
            <a:r>
              <a:rPr spc="-20" dirty="0"/>
              <a:t>медицинской</a:t>
            </a:r>
            <a:r>
              <a:rPr spc="-10" dirty="0"/>
              <a:t> реабилитации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для пациентов, </a:t>
            </a:r>
            <a:r>
              <a:rPr spc="-5" dirty="0"/>
              <a:t>имеющих </a:t>
            </a:r>
            <a:r>
              <a:rPr spc="-10" dirty="0"/>
              <a:t>оценку </a:t>
            </a:r>
            <a:r>
              <a:rPr spc="-5" dirty="0"/>
              <a:t>4-5 баллов </a:t>
            </a:r>
            <a:r>
              <a:rPr spc="-10" dirty="0"/>
              <a:t>по </a:t>
            </a:r>
            <a:r>
              <a:rPr spc="-15" dirty="0"/>
              <a:t>шкале  </a:t>
            </a:r>
            <a:r>
              <a:rPr spc="-5" dirty="0"/>
              <a:t>реабилитационной </a:t>
            </a:r>
            <a:r>
              <a:rPr spc="-10" dirty="0"/>
              <a:t>маршрутизации (ШРМ) </a:t>
            </a:r>
            <a:r>
              <a:rPr spc="-5" dirty="0"/>
              <a:t>. </a:t>
            </a:r>
            <a:r>
              <a:rPr spc="-15" dirty="0"/>
              <a:t>Медицинская  </a:t>
            </a:r>
            <a:r>
              <a:rPr spc="-5" dirty="0"/>
              <a:t>реабилитация </a:t>
            </a:r>
            <a:r>
              <a:rPr spc="-10" dirty="0"/>
              <a:t>второго этапа осуществляется </a:t>
            </a:r>
            <a:r>
              <a:rPr spc="-5" dirty="0"/>
              <a:t>в </a:t>
            </a:r>
            <a:r>
              <a:rPr spc="-10" dirty="0"/>
              <a:t>условиях  </a:t>
            </a:r>
            <a:r>
              <a:rPr spc="-5" dirty="0"/>
              <a:t>специализированного </a:t>
            </a:r>
            <a:r>
              <a:rPr spc="-30" dirty="0"/>
              <a:t>отделения </a:t>
            </a:r>
            <a:r>
              <a:rPr spc="-15" dirty="0"/>
              <a:t>медицинской  </a:t>
            </a:r>
            <a:r>
              <a:rPr spc="-10" dirty="0"/>
              <a:t>реабилитации </a:t>
            </a:r>
            <a:r>
              <a:rPr spc="-20" dirty="0"/>
              <a:t>круглосуточного</a:t>
            </a:r>
            <a:r>
              <a:rPr spc="110" dirty="0"/>
              <a:t> </a:t>
            </a:r>
            <a:r>
              <a:rPr spc="-5" dirty="0"/>
              <a:t>стационара,</a:t>
            </a:r>
          </a:p>
          <a:p>
            <a:pPr marL="12700" marR="136334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специализированного реабилитационного </a:t>
            </a:r>
            <a:r>
              <a:rPr spc="-10" dirty="0"/>
              <a:t>центра,  </a:t>
            </a:r>
            <a:r>
              <a:rPr spc="-5" dirty="0"/>
              <a:t>имеющих в </a:t>
            </a:r>
            <a:r>
              <a:rPr spc="-10" dirty="0"/>
              <a:t>структуре </a:t>
            </a:r>
            <a:r>
              <a:rPr spc="-5" dirty="0"/>
              <a:t>палату интенсивной</a:t>
            </a:r>
            <a:r>
              <a:rPr spc="95" dirty="0"/>
              <a:t> </a:t>
            </a:r>
            <a:r>
              <a:rPr spc="-10" dirty="0"/>
              <a:t>терапии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2026" y="451180"/>
            <a:ext cx="872617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III </a:t>
            </a:r>
            <a:r>
              <a:rPr spc="-20" dirty="0"/>
              <a:t>этап </a:t>
            </a:r>
            <a:r>
              <a:rPr spc="-15" dirty="0"/>
              <a:t>медицинской</a:t>
            </a:r>
            <a:r>
              <a:rPr spc="35" dirty="0"/>
              <a:t> </a:t>
            </a:r>
            <a:r>
              <a:rPr spc="-15" dirty="0"/>
              <a:t>реабилитации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609724"/>
            <a:ext cx="10657840" cy="4295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осуществляется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пациентам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со степенью восстановления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по ШРМ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2800" b="1" spc="-22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3 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менее баллов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ранний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поздний реабилитационный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периоды 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при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отсутствии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необходимости круглосуточного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медицинского 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наблюдения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 использования интенсивных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методов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лечения,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при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наличии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способности к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самостоятельному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передвижению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(или</a:t>
            </a:r>
            <a:r>
              <a:rPr sz="2800" b="1" spc="-20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endParaRPr sz="2800">
              <a:latin typeface="Calibri"/>
              <a:cs typeface="Calibri"/>
            </a:endParaRPr>
          </a:p>
          <a:p>
            <a:pPr marL="12700" marR="899794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дополнительными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средствами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опоры)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 самообслуживанию, 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отсутствии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необходимости соблюдения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постельного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режима</a:t>
            </a:r>
            <a:r>
              <a:rPr sz="2800" b="1" spc="-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и 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индивидуального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ухода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со стороны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среднего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младшего 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медицинского </a:t>
            </a:r>
            <a:r>
              <a:rPr sz="2800" b="1" spc="5" dirty="0">
                <a:solidFill>
                  <a:srgbClr val="001F5F"/>
                </a:solidFill>
                <a:latin typeface="Calibri"/>
                <a:cs typeface="Calibri"/>
              </a:rPr>
              <a:t>персонала при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наличии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реабилитационного 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потенциала.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2829" y="1669745"/>
            <a:ext cx="98151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5" dirty="0">
                <a:solidFill>
                  <a:srgbClr val="FF0000"/>
                </a:solidFill>
                <a:latin typeface="Arial Black"/>
                <a:cs typeface="Arial Black"/>
              </a:rPr>
              <a:t>Благодарю за</a:t>
            </a:r>
            <a:r>
              <a:rPr sz="5400" b="0" spc="-40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5400" b="0" spc="-10" dirty="0">
                <a:solidFill>
                  <a:srgbClr val="FF0000"/>
                </a:solidFill>
                <a:latin typeface="Arial Black"/>
                <a:cs typeface="Arial Black"/>
              </a:rPr>
              <a:t>внимание!</a:t>
            </a:r>
            <a:endParaRPr sz="5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760" y="2102053"/>
            <a:ext cx="6578600" cy="1192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 Black"/>
                <a:cs typeface="Arial Black"/>
              </a:rPr>
              <a:t>PRM </a:t>
            </a:r>
            <a:r>
              <a:rPr b="0" spc="-5" dirty="0">
                <a:latin typeface="Arial Black"/>
                <a:cs typeface="Arial Black"/>
              </a:rPr>
              <a:t>в</a:t>
            </a:r>
            <a:r>
              <a:rPr b="0" spc="-20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онкологии</a:t>
            </a: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3200" b="0" spc="-10" dirty="0">
                <a:latin typeface="Arial Black"/>
                <a:cs typeface="Arial Black"/>
              </a:rPr>
              <a:t>(несколько </a:t>
            </a:r>
            <a:r>
              <a:rPr sz="3200" b="0" spc="-5" dirty="0">
                <a:latin typeface="Arial Black"/>
                <a:cs typeface="Arial Black"/>
              </a:rPr>
              <a:t>цитат </a:t>
            </a:r>
            <a:r>
              <a:rPr sz="3200" b="0" spc="-10" dirty="0">
                <a:latin typeface="Arial Black"/>
                <a:cs typeface="Arial Black"/>
              </a:rPr>
              <a:t>из</a:t>
            </a:r>
            <a:r>
              <a:rPr sz="3200" b="0" spc="35" dirty="0">
                <a:latin typeface="Arial Black"/>
                <a:cs typeface="Arial Black"/>
              </a:rPr>
              <a:t> </a:t>
            </a:r>
            <a:r>
              <a:rPr sz="3200" b="0" spc="-10" dirty="0">
                <a:latin typeface="Arial Black"/>
                <a:cs typeface="Arial Black"/>
              </a:rPr>
              <a:t>ESPRM)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6790" y="529209"/>
            <a:ext cx="10619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 Black"/>
                <a:cs typeface="Arial Black"/>
              </a:rPr>
              <a:t>Почему </a:t>
            </a:r>
            <a:r>
              <a:rPr sz="3600" b="0" dirty="0">
                <a:latin typeface="Arial Black"/>
                <a:cs typeface="Arial Black"/>
              </a:rPr>
              <a:t>необходима</a:t>
            </a:r>
            <a:r>
              <a:rPr sz="3600" b="0" spc="-45" dirty="0">
                <a:latin typeface="Arial Black"/>
                <a:cs typeface="Arial Black"/>
              </a:rPr>
              <a:t> </a:t>
            </a:r>
            <a:r>
              <a:rPr sz="3600" b="0" spc="-5" dirty="0">
                <a:latin typeface="Arial Black"/>
                <a:cs typeface="Arial Black"/>
              </a:rPr>
              <a:t>онкореабилитация?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615821"/>
            <a:ext cx="10524490" cy="3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Достижения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выявлении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лечении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рака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позволяют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людям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раком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жить 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дольше.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Оставшиеся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 живых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часто остаются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нарушениями, снижающими 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качество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 жизни.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Реабилитация стремится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возвращать пациентов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к обычной 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жизни,</a:t>
            </a:r>
            <a:r>
              <a:rPr sz="24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устраняя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нарушения,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обеспечивая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независимость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позволяя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возвращаться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2400" b="1" spc="1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работе.</a:t>
            </a:r>
            <a:endParaRPr sz="2400">
              <a:latin typeface="Calibri"/>
              <a:cs typeface="Calibri"/>
            </a:endParaRPr>
          </a:p>
          <a:p>
            <a:pPr marL="356870" marR="889000" indent="-34480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Реабилитация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улучшает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качество 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жизни,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помогая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уменьшить «бремя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помощи»,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необходимое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онкологическим больным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их</a:t>
            </a:r>
            <a:r>
              <a:rPr sz="24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опекунам.</a:t>
            </a:r>
            <a:endParaRPr sz="2400">
              <a:latin typeface="Calibri"/>
              <a:cs typeface="Calibri"/>
            </a:endParaRPr>
          </a:p>
          <a:p>
            <a:pPr marL="356870" marR="81661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Реабилитация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улучшает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функции, чтобы помочь пациентам повысить 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переносимость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основного</a:t>
            </a:r>
            <a:r>
              <a:rPr sz="24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лечения.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7201" y="465200"/>
            <a:ext cx="8198484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0" spc="-10" dirty="0">
                <a:latin typeface="Arial Black"/>
                <a:cs typeface="Arial Black"/>
              </a:rPr>
              <a:t>Этапы</a:t>
            </a:r>
            <a:r>
              <a:rPr b="0" spc="5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онкореабилитации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615821"/>
            <a:ext cx="10699750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Профилактическая реабилитация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проводится до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начала основного курса  лечения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может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помочь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свести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к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минимуму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функциональные нарушения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от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лечения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его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побочных</a:t>
            </a:r>
            <a:r>
              <a:rPr sz="24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эффектов.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Восстановительные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вмешательства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предпринимают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после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лечения,</a:t>
            </a:r>
            <a:r>
              <a:rPr sz="2400" b="1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чтобы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помочь вернуть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функцию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до предшествующего</a:t>
            </a:r>
            <a:r>
              <a:rPr sz="2400" b="1" spc="1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уровня.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Поддерживающие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усилия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у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онкологических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пациентов</a:t>
            </a:r>
            <a:r>
              <a:rPr sz="24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(при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прогрессировании)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направлены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поддержку текущего</a:t>
            </a:r>
            <a:r>
              <a:rPr sz="24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уровня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функционирования.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Паллиативные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усилия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направлены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контроль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симптомов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4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обучение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ухаживающих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конце</a:t>
            </a:r>
            <a:r>
              <a:rPr sz="24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жизни.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585" y="129362"/>
            <a:ext cx="815213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1645" marR="5080" indent="-171958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 Black"/>
                <a:cs typeface="Arial Black"/>
              </a:rPr>
              <a:t>Проблемы, поддающиеся  </a:t>
            </a:r>
            <a:r>
              <a:rPr b="0" spc="-5" dirty="0">
                <a:latin typeface="Arial Black"/>
                <a:cs typeface="Arial Black"/>
              </a:rPr>
              <a:t>реабилитации: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557069"/>
            <a:ext cx="5189220" cy="441579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Психологические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/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психические</a:t>
            </a:r>
            <a:r>
              <a:rPr sz="2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нарушения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Общая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слабость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Нарушения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повседневной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жизни,</a:t>
            </a:r>
            <a:r>
              <a:rPr sz="2000" b="1" spc="1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боль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Нарушение 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походки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/</a:t>
            </a:r>
            <a:r>
              <a:rPr sz="2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передвижения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Проблемы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размещения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/</a:t>
            </a:r>
            <a:r>
              <a:rPr sz="20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жилья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Неврологические</a:t>
            </a:r>
            <a:r>
              <a:rPr sz="20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нарушения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Профессиональные</a:t>
            </a:r>
            <a:r>
              <a:rPr sz="20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оценки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Ослабленное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питание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Лечение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лимфедемы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Скелетно-мышечные</a:t>
            </a:r>
            <a:r>
              <a:rPr sz="2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проблемы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Нарушения</a:t>
            </a:r>
            <a:r>
              <a:rPr sz="20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глотания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Нарушение</a:t>
            </a:r>
            <a:r>
              <a:rPr sz="20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коммуникации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897" y="517601"/>
            <a:ext cx="8698230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6769" marR="819150" algn="ctr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 Black"/>
                <a:cs typeface="Arial Black"/>
              </a:rPr>
              <a:t>Препятствия </a:t>
            </a:r>
            <a:r>
              <a:rPr b="0" spc="-15" dirty="0">
                <a:latin typeface="Arial Black"/>
                <a:cs typeface="Arial Black"/>
              </a:rPr>
              <a:t>на </a:t>
            </a:r>
            <a:r>
              <a:rPr b="0" spc="-5" dirty="0">
                <a:latin typeface="Arial Black"/>
                <a:cs typeface="Arial Black"/>
              </a:rPr>
              <a:t>пути к  </a:t>
            </a:r>
            <a:r>
              <a:rPr b="0" spc="-10" dirty="0">
                <a:latin typeface="Arial Black"/>
                <a:cs typeface="Arial Black"/>
              </a:rPr>
              <a:t>восстановлению</a:t>
            </a:r>
            <a:r>
              <a:rPr b="0" spc="8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у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b="0" spc="-10" dirty="0">
                <a:latin typeface="Arial Black"/>
                <a:cs typeface="Arial Black"/>
              </a:rPr>
              <a:t>онкологических</a:t>
            </a:r>
            <a:r>
              <a:rPr b="0" spc="7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пациентов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3230702"/>
            <a:ext cx="9692640" cy="256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Отсутствие идентификации </a:t>
            </a:r>
            <a:r>
              <a:rPr sz="3200" b="1" spc="-15" dirty="0">
                <a:solidFill>
                  <a:srgbClr val="001F5F"/>
                </a:solidFill>
                <a:latin typeface="Calibri"/>
                <a:cs typeface="Calibri"/>
              </a:rPr>
              <a:t>этих проблем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пациентов 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врачами-клиницистами</a:t>
            </a:r>
            <a:endParaRPr sz="3200">
              <a:latin typeface="Calibri"/>
              <a:cs typeface="Calibri"/>
            </a:endParaRPr>
          </a:p>
          <a:p>
            <a:pPr marL="356870" marR="1490345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Отсутствие </a:t>
            </a:r>
            <a:r>
              <a:rPr sz="3200" b="1" spc="-15" dirty="0">
                <a:solidFill>
                  <a:srgbClr val="001F5F"/>
                </a:solidFill>
                <a:latin typeface="Calibri"/>
                <a:cs typeface="Calibri"/>
              </a:rPr>
              <a:t>соответствующего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направления  клиницистами,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незнакомыми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3200" b="1" spc="-15" dirty="0">
                <a:solidFill>
                  <a:srgbClr val="001F5F"/>
                </a:solidFill>
                <a:latin typeface="Calibri"/>
                <a:cs typeface="Calibri"/>
              </a:rPr>
              <a:t>концепцией 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реабилитации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398" y="465200"/>
            <a:ext cx="1003173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0" spc="-10" dirty="0">
                <a:latin typeface="Arial Black"/>
                <a:cs typeface="Arial Black"/>
              </a:rPr>
              <a:t>Логистика </a:t>
            </a:r>
            <a:r>
              <a:rPr b="0" spc="-5" dirty="0">
                <a:latin typeface="Arial Black"/>
                <a:cs typeface="Arial Black"/>
              </a:rPr>
              <a:t>в</a:t>
            </a:r>
            <a:r>
              <a:rPr b="0" spc="6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онкореабилитации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543046"/>
            <a:ext cx="10598785" cy="434276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Реабилитацией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пациента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может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управлять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врач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PRM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или</a:t>
            </a:r>
            <a:r>
              <a:rPr sz="2400" b="1" spc="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онколог.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Онкореабилитация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гораздо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эффективнее при</a:t>
            </a:r>
            <a:r>
              <a:rPr sz="24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мультидисципланарном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400" b="1" spc="-35" dirty="0">
                <a:solidFill>
                  <a:srgbClr val="001F5F"/>
                </a:solidFill>
                <a:latin typeface="Calibri"/>
                <a:cs typeface="Calibri"/>
              </a:rPr>
              <a:t>подходе</a:t>
            </a:r>
            <a:r>
              <a:rPr sz="24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(МДБ).</a:t>
            </a:r>
            <a:endParaRPr sz="2400">
              <a:latin typeface="Calibri"/>
              <a:cs typeface="Calibri"/>
            </a:endParaRPr>
          </a:p>
          <a:p>
            <a:pPr marL="356870" marR="123698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Проводить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виде: домашней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реабилитации,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амбулаторной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реабилитации, посещения гимнастических залов,</a:t>
            </a:r>
            <a:r>
              <a:rPr sz="24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стационарных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tabLst>
                <a:tab pos="2391410" algn="l"/>
              </a:tabLst>
            </a:pP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консультаций,	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стационаре, квалифицированном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медпункте,</a:t>
            </a:r>
            <a:r>
              <a:rPr sz="24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хосписе.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Реабилитационный диагноз при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онкозаболевании является</a:t>
            </a:r>
            <a:r>
              <a:rPr sz="24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общим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диагнозом реабилитации 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(МКФ)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могут включать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афазию,</a:t>
            </a:r>
            <a:r>
              <a:rPr sz="2400" b="1" spc="1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астению,</a:t>
            </a:r>
            <a:endParaRPr sz="240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гемиплегию, повреждение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спинного мозга, периферическую невропатию,  стероидную миопатию,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лимфедему,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нейрогенную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кишку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мочевой пузырь, 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ампутацию конечностей,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дисфункцию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конечностей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нарушения</a:t>
            </a:r>
            <a:r>
              <a:rPr sz="2400" b="1" spc="1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походки.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800" y="465200"/>
            <a:ext cx="498157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0" spc="-10" dirty="0">
                <a:latin typeface="Arial Black"/>
                <a:cs typeface="Arial Black"/>
              </a:rPr>
              <a:t>Вмеша</a:t>
            </a:r>
            <a:r>
              <a:rPr b="0" spc="5" dirty="0">
                <a:latin typeface="Arial Black"/>
                <a:cs typeface="Arial Black"/>
              </a:rPr>
              <a:t>т</a:t>
            </a:r>
            <a:r>
              <a:rPr b="0" spc="-10" dirty="0">
                <a:latin typeface="Arial Black"/>
                <a:cs typeface="Arial Black"/>
              </a:rPr>
              <a:t>ел</a:t>
            </a:r>
            <a:r>
              <a:rPr b="0" dirty="0">
                <a:latin typeface="Arial Black"/>
                <a:cs typeface="Arial Black"/>
              </a:rPr>
              <a:t>ь</a:t>
            </a:r>
            <a:r>
              <a:rPr b="0" spc="-5" dirty="0">
                <a:latin typeface="Arial Black"/>
                <a:cs typeface="Arial Black"/>
              </a:rPr>
              <a:t>ст</a:t>
            </a:r>
            <a:r>
              <a:rPr b="0" spc="5" dirty="0">
                <a:latin typeface="Arial Black"/>
                <a:cs typeface="Arial Black"/>
              </a:rPr>
              <a:t>в</a:t>
            </a:r>
            <a:r>
              <a:rPr b="0" spc="-10" dirty="0">
                <a:latin typeface="Arial Black"/>
                <a:cs typeface="Arial Black"/>
              </a:rPr>
              <a:t>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641012"/>
            <a:ext cx="4926965" cy="335597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Цели</a:t>
            </a:r>
            <a:r>
              <a:rPr sz="24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вмешательств</a:t>
            </a:r>
            <a:endParaRPr sz="2400">
              <a:latin typeface="Calibri"/>
              <a:cs typeface="Calibri"/>
            </a:endParaRPr>
          </a:p>
          <a:p>
            <a:pPr marL="356870" marR="328295" indent="-34480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Улучшение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функции,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аэробных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возможностей,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силы и</a:t>
            </a:r>
            <a:r>
              <a:rPr sz="2400" b="1" spc="-1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гибкости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Улучшение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образа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тела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4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качества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жизни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Нормализация мышечной</a:t>
            </a:r>
            <a:r>
              <a:rPr sz="24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массы</a:t>
            </a:r>
            <a:endParaRPr sz="2400">
              <a:latin typeface="Calibri"/>
              <a:cs typeface="Calibri"/>
            </a:endParaRPr>
          </a:p>
          <a:p>
            <a:pPr marL="356870" marR="1071880" indent="-34480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Потенциально</a:t>
            </a:r>
            <a:r>
              <a:rPr sz="24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уменьшить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вероятность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рецидива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630555" indent="-344805" algn="just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357505" algn="l"/>
              </a:tabLst>
            </a:pPr>
            <a:r>
              <a:rPr spc="-25" dirty="0"/>
              <a:t>Уменьшить </a:t>
            </a:r>
            <a:r>
              <a:rPr spc="-10" dirty="0"/>
              <a:t>тревожность, </a:t>
            </a:r>
            <a:r>
              <a:rPr spc="-15" dirty="0"/>
              <a:t>связанную </a:t>
            </a:r>
            <a:r>
              <a:rPr spc="-5" dirty="0"/>
              <a:t>с  </a:t>
            </a:r>
            <a:r>
              <a:rPr spc="-10" dirty="0"/>
              <a:t>рецидивом </a:t>
            </a:r>
            <a:r>
              <a:rPr spc="-15" dirty="0"/>
              <a:t>рака </a:t>
            </a:r>
            <a:r>
              <a:rPr spc="-5" dirty="0"/>
              <a:t>или в случае </a:t>
            </a:r>
            <a:r>
              <a:rPr spc="-15" dirty="0"/>
              <a:t>второго  </a:t>
            </a:r>
            <a:r>
              <a:rPr spc="-10" dirty="0"/>
              <a:t>первичного</a:t>
            </a:r>
            <a:r>
              <a:rPr spc="25" dirty="0"/>
              <a:t> </a:t>
            </a:r>
            <a:r>
              <a:rPr spc="-15" dirty="0"/>
              <a:t>рака</a:t>
            </a:r>
          </a:p>
          <a:p>
            <a:pPr marL="356870" indent="-344805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7505" algn="l"/>
              </a:tabLst>
            </a:pPr>
            <a:r>
              <a:rPr spc="-10" dirty="0"/>
              <a:t>Повысить способность </a:t>
            </a:r>
            <a:r>
              <a:rPr spc="-5" dirty="0"/>
              <a:t>к переносу</a:t>
            </a:r>
            <a:r>
              <a:rPr spc="60" dirty="0"/>
              <a:t> </a:t>
            </a:r>
            <a:r>
              <a:rPr spc="-20" dirty="0"/>
              <a:t>текущего</a:t>
            </a:r>
          </a:p>
          <a:p>
            <a:pPr marL="356870" algn="just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или </a:t>
            </a:r>
            <a:r>
              <a:rPr spc="-30" dirty="0"/>
              <a:t>будущего </a:t>
            </a:r>
            <a:r>
              <a:rPr spc="-10" dirty="0"/>
              <a:t>лечения</a:t>
            </a:r>
            <a:r>
              <a:rPr spc="95" dirty="0"/>
              <a:t> </a:t>
            </a:r>
            <a:r>
              <a:rPr spc="-15" dirty="0"/>
              <a:t>рака</a:t>
            </a:r>
          </a:p>
          <a:p>
            <a:pPr marL="356870" marR="202565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pc="-10" dirty="0"/>
              <a:t>Смягчение или </a:t>
            </a:r>
            <a:r>
              <a:rPr spc="-15" dirty="0"/>
              <a:t>предотвращение  долгосрочных </a:t>
            </a:r>
            <a:r>
              <a:rPr spc="-10" dirty="0"/>
              <a:t>последствий лечения рака,  таких </a:t>
            </a:r>
            <a:r>
              <a:rPr spc="-15" dirty="0"/>
              <a:t>как </a:t>
            </a:r>
            <a:r>
              <a:rPr spc="-10" dirty="0"/>
              <a:t>остеопороз </a:t>
            </a:r>
            <a:r>
              <a:rPr spc="-5" dirty="0"/>
              <a:t>и</a:t>
            </a:r>
            <a:r>
              <a:rPr spc="60" dirty="0"/>
              <a:t> </a:t>
            </a:r>
            <a:r>
              <a:rPr spc="-10" dirty="0"/>
              <a:t>сердечно-</a:t>
            </a: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сосудистые</a:t>
            </a:r>
            <a:r>
              <a:rPr spc="25" dirty="0"/>
              <a:t> </a:t>
            </a:r>
            <a:r>
              <a:rPr spc="-10" dirty="0"/>
              <a:t>заболевания</a:t>
            </a:r>
          </a:p>
          <a:p>
            <a:pPr marL="356870" marR="22225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pc="-30" dirty="0"/>
              <a:t>Улучшение </a:t>
            </a:r>
            <a:r>
              <a:rPr spc="-10" dirty="0"/>
              <a:t>кардиореспираторных,  неврологических, мышечных, </a:t>
            </a:r>
            <a:r>
              <a:rPr spc="-15" dirty="0"/>
              <a:t>когнитивных  </a:t>
            </a:r>
            <a:r>
              <a:rPr spc="-5" dirty="0"/>
              <a:t>и </a:t>
            </a:r>
            <a:r>
              <a:rPr spc="-10" dirty="0"/>
              <a:t>психосоциальных</a:t>
            </a:r>
            <a:r>
              <a:rPr spc="10" dirty="0"/>
              <a:t> </a:t>
            </a:r>
            <a:r>
              <a:rPr spc="-20" dirty="0"/>
              <a:t>исходов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681" y="495680"/>
            <a:ext cx="1135570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dirty="0">
                <a:latin typeface="Arial Black"/>
                <a:cs typeface="Arial Black"/>
              </a:rPr>
              <a:t>Предварительная </a:t>
            </a:r>
            <a:r>
              <a:rPr sz="4000" b="0" spc="-5" dirty="0">
                <a:latin typeface="Arial Black"/>
                <a:cs typeface="Arial Black"/>
              </a:rPr>
              <a:t>медицинская</a:t>
            </a:r>
            <a:r>
              <a:rPr sz="4000" b="0" spc="-90" dirty="0">
                <a:latin typeface="Arial Black"/>
                <a:cs typeface="Arial Black"/>
              </a:rPr>
              <a:t> </a:t>
            </a:r>
            <a:r>
              <a:rPr sz="4000" b="0" spc="-5" dirty="0">
                <a:latin typeface="Arial Black"/>
                <a:cs typeface="Arial Black"/>
              </a:rPr>
              <a:t>оценка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736" y="1618869"/>
            <a:ext cx="5668645" cy="45370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Оценить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периферические невропатии</a:t>
            </a:r>
            <a:r>
              <a:rPr sz="2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нервно-мышечно проблемы на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фоне</a:t>
            </a:r>
            <a:r>
              <a:rPr sz="20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лечения.</a:t>
            </a:r>
            <a:endParaRPr sz="2000">
              <a:latin typeface="Calibri"/>
              <a:cs typeface="Calibri"/>
            </a:endParaRPr>
          </a:p>
          <a:p>
            <a:pPr marL="356870" marR="40640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Оценка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риска перелома для пациентов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с 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метастатическим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заболеванием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кости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при  гормональной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терапии.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Лица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сердечными</a:t>
            </a:r>
            <a:r>
              <a:rPr sz="20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заболеваниями</a:t>
            </a:r>
            <a:endParaRPr sz="200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(независимо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от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отношения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к раку)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нуждаются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в 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медицинской оценке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безопасности,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включая 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нагрузочное</a:t>
            </a:r>
            <a:r>
              <a:rPr sz="2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тестирование.</a:t>
            </a:r>
            <a:endParaRPr sz="2000">
              <a:latin typeface="Calibri"/>
              <a:cs typeface="Calibri"/>
            </a:endParaRPr>
          </a:p>
          <a:p>
            <a:pPr marL="356870" marR="51943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У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выживших больных раком 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груди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должна  быть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оценена мобильность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плеча и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д.б. 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проведена оценка</a:t>
            </a:r>
            <a:r>
              <a:rPr sz="20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лимфедемы.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Оценка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риска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заражения</a:t>
            </a:r>
            <a:r>
              <a:rPr sz="2000" b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иммунодефицитом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(избегать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публичных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спортивных</a:t>
            </a:r>
            <a:r>
              <a:rPr sz="2000" b="1" spc="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залов).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74028" y="1618869"/>
            <a:ext cx="5352415" cy="2585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Дать достаточное время для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лечения</a:t>
            </a:r>
            <a:r>
              <a:rPr sz="2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после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операции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(до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8</a:t>
            </a:r>
            <a:r>
              <a:rPr sz="20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недель).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Не 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допускать 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до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значительных</a:t>
            </a:r>
            <a:r>
              <a:rPr sz="2000" b="1" spc="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нагрузок</a:t>
            </a:r>
            <a:endParaRPr sz="200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пациентов,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испытывающих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необъяснимую 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сильную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усталость, при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тяжелой анемии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или  сильной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 атаксии.</a:t>
            </a:r>
            <a:endParaRPr sz="2000">
              <a:latin typeface="Calibri"/>
              <a:cs typeface="Calibri"/>
            </a:endParaRPr>
          </a:p>
          <a:p>
            <a:pPr marL="356870" marR="273050" indent="-34480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Тромбоцитопения: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избегать упражнений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с 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высокой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нагрузкой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или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занятий</a:t>
            </a:r>
            <a:r>
              <a:rPr sz="20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спортом.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666</Words>
  <Application>Microsoft Office PowerPoint</Application>
  <PresentationFormat>Произвольный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Вопросы онкореабилитации</vt:lpstr>
      <vt:lpstr>PRM в онкологии (несколько цитат из ESPRM)</vt:lpstr>
      <vt:lpstr>Почему необходима онкореабилитация?</vt:lpstr>
      <vt:lpstr>Этапы онкореабилитации</vt:lpstr>
      <vt:lpstr>Проблемы, поддающиеся  реабилитации:</vt:lpstr>
      <vt:lpstr>Препятствия на пути к  восстановлению у онкологических пациентов</vt:lpstr>
      <vt:lpstr>Логистика в онкореабилитации</vt:lpstr>
      <vt:lpstr>Вмешательства</vt:lpstr>
      <vt:lpstr>Предварительная медицинская оценка</vt:lpstr>
      <vt:lpstr>Вмешательства, как правило, безопасны во время и после  лечения онкологического заболевания и могут привести к  улучшению физического функционирования, качества жизни и «усталости» от рака.</vt:lpstr>
      <vt:lpstr>I этап медицинской реабилитации</vt:lpstr>
      <vt:lpstr>II этап медицинской реабилитации</vt:lpstr>
      <vt:lpstr>III этап медицинской реабилитации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организационная модель в онкореабилитации.</dc:title>
  <dc:creator>Elena Melnikova</dc:creator>
  <cp:lastModifiedBy>Екатерина Быкова</cp:lastModifiedBy>
  <cp:revision>1</cp:revision>
  <dcterms:created xsi:type="dcterms:W3CDTF">2020-11-13T14:34:09Z</dcterms:created>
  <dcterms:modified xsi:type="dcterms:W3CDTF">2020-11-15T16:33:27Z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2020-11-13T00:00:00Z</vt:filetime>
  </property>
</Properties>
</file>