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7457" autoAdjust="0"/>
  </p:normalViewPr>
  <p:slideViewPr>
    <p:cSldViewPr snapToGrid="0">
      <p:cViewPr varScale="1">
        <p:scale>
          <a:sx n="65" d="100"/>
          <a:sy n="65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7800A-E733-4D06-A8FC-B0446E262776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EBFFA-F87D-48BF-B4FE-1F5CFC9F5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51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74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76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Гематома в полости мошонки; яичко в мошонке</a:t>
            </a:r>
            <a:r>
              <a:rPr lang="ru-RU" baseline="0" dirty="0" smtClean="0"/>
              <a:t> не визуализируется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34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..вследствие разрыва..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17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Усиление </a:t>
            </a:r>
            <a:r>
              <a:rPr lang="ru-RU" dirty="0" err="1" smtClean="0"/>
              <a:t>васкуляризации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6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Мужчина…., болен</a:t>
            </a:r>
            <a:r>
              <a:rPr lang="ru-RU" baseline="0" dirty="0" smtClean="0"/>
              <a:t> в течение 4-х дней, жалобы на…</a:t>
            </a:r>
            <a:endParaRPr lang="ru-RU" dirty="0" smtClean="0"/>
          </a:p>
          <a:p>
            <a:r>
              <a:rPr lang="ru-RU" dirty="0" smtClean="0"/>
              <a:t>Описание УЗИ:  структура, контуры..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69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Фуникулит и… лучше вынести в заголовок</a:t>
            </a:r>
          </a:p>
          <a:p>
            <a:r>
              <a:rPr lang="ru-RU" dirty="0" smtClean="0"/>
              <a:t>Жидкостное скопление в паховом…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2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..увеличение в диаметре..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…абсцесс предстательной..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52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1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мягко-эластичной</a:t>
            </a:r>
            <a:r>
              <a:rPr lang="ru-RU" baseline="0" dirty="0" smtClean="0"/>
              <a:t> консистенции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95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.у верхнего полюса яичка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07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надо никого пугать…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5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..отсутствие компрессии при пальпации датчиком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4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Описательную часть переделать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91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Добавить в заголовок нозологическую</a:t>
            </a:r>
            <a:r>
              <a:rPr lang="ru-RU" baseline="0" dirty="0" smtClean="0"/>
              <a:t> форму </a:t>
            </a:r>
          </a:p>
          <a:p>
            <a:r>
              <a:rPr lang="ru-RU" baseline="0" dirty="0" smtClean="0"/>
              <a:t>…образование </a:t>
            </a:r>
            <a:r>
              <a:rPr lang="ru-RU" baseline="0" dirty="0" err="1" smtClean="0"/>
              <a:t>анэхогенной</a:t>
            </a:r>
            <a:r>
              <a:rPr lang="ru-RU" baseline="0" dirty="0" smtClean="0"/>
              <a:t>/многокамерной структуры, локализующееся </a:t>
            </a:r>
            <a:r>
              <a:rPr lang="ru-RU" baseline="0" dirty="0" err="1" smtClean="0"/>
              <a:t>проксимальнее</a:t>
            </a:r>
            <a:r>
              <a:rPr lang="ru-RU" baseline="0" dirty="0" smtClean="0"/>
              <a:t>… и распространяющееся…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9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…послеоперационная…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EBFFA-F87D-48BF-B4FE-1F5CFC9F55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0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4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0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9F92BC7-ADF4-4ED6-AC72-4FF7B8EF5105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C9561B7-96CF-4A85-BDCE-C35D83907D6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73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051" y="1637730"/>
            <a:ext cx="10055628" cy="1494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</a:rPr>
              <a:t>Патологические состояния при визуализации семенного </a:t>
            </a:r>
            <a:r>
              <a:rPr lang="ru-RU" sz="5400" b="1" dirty="0" smtClean="0">
                <a:solidFill>
                  <a:schemeClr val="tx1"/>
                </a:solidFill>
              </a:rPr>
              <a:t>канатика</a:t>
            </a:r>
            <a:br>
              <a:rPr lang="ru-RU" sz="5400" b="1" dirty="0" smtClean="0">
                <a:solidFill>
                  <a:schemeClr val="tx1"/>
                </a:solidFill>
              </a:rPr>
            </a:br>
            <a:r>
              <a:rPr lang="ru-RU" sz="5400" b="1" dirty="0" smtClean="0">
                <a:solidFill>
                  <a:schemeClr val="tx1"/>
                </a:solidFill>
              </a:rPr>
              <a:t>Часть 2</a:t>
            </a:r>
            <a:endParaRPr lang="ru-RU" sz="6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6110" y="5383669"/>
            <a:ext cx="4825890" cy="11430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Выполнил: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Ординатор 1 года обучения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специальности узд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Никифорова Ю.В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0051" y="95534"/>
            <a:ext cx="9927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Федеральное государственное бюджетное образовательное учреждение высшего образования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«Красноярский государственный медицинский университет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имени профессора В.Ф. </a:t>
            </a:r>
            <a:r>
              <a:rPr lang="ru-RU" sz="1600" dirty="0" err="1"/>
              <a:t>Войно-Ясенецкого</a:t>
            </a:r>
            <a:r>
              <a:rPr lang="ru-RU" sz="1600" dirty="0"/>
              <a:t>» </a:t>
            </a:r>
          </a:p>
          <a:p>
            <a:pPr lvl="0" algn="ctr" defTabSz="121916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dirty="0"/>
              <a:t>Кафедра лучевой диагностики ИПО </a:t>
            </a:r>
          </a:p>
          <a:p>
            <a:pPr algn="ctr"/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057" t="43424" r="41469" b="29524"/>
          <a:stretch/>
        </p:blipFill>
        <p:spPr>
          <a:xfrm>
            <a:off x="0" y="3681908"/>
            <a:ext cx="7710985" cy="2637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1539" t="13573" r="45140" b="77658"/>
          <a:stretch/>
        </p:blipFill>
        <p:spPr>
          <a:xfrm>
            <a:off x="0" y="3131787"/>
            <a:ext cx="5636525" cy="6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Гематома семенного канатика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Причины </a:t>
            </a:r>
            <a:r>
              <a:rPr lang="ru-RU" b="1" dirty="0">
                <a:solidFill>
                  <a:schemeClr val="tx1"/>
                </a:solidFill>
              </a:rPr>
              <a:t>гематом и </a:t>
            </a:r>
            <a:r>
              <a:rPr lang="ru-RU" b="1" dirty="0" smtClean="0">
                <a:solidFill>
                  <a:schemeClr val="tx1"/>
                </a:solidFill>
              </a:rPr>
              <a:t>сером: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герниопластика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травмы </a:t>
            </a:r>
            <a:r>
              <a:rPr lang="ru-RU" dirty="0">
                <a:solidFill>
                  <a:schemeClr val="tx1"/>
                </a:solidFill>
              </a:rPr>
              <a:t>паховой области с разрывом лозовидного </a:t>
            </a:r>
            <a:r>
              <a:rPr lang="ru-RU" dirty="0" smtClean="0">
                <a:solidFill>
                  <a:schemeClr val="tx1"/>
                </a:solidFill>
              </a:rPr>
              <a:t>сплетения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чрезмерная </a:t>
            </a:r>
            <a:r>
              <a:rPr lang="ru-RU" dirty="0" err="1">
                <a:solidFill>
                  <a:schemeClr val="tx1"/>
                </a:solidFill>
              </a:rPr>
              <a:t>антикоагулянтная</a:t>
            </a:r>
            <a:r>
              <a:rPr lang="ru-RU" dirty="0">
                <a:solidFill>
                  <a:schemeClr val="tx1"/>
                </a:solidFill>
              </a:rPr>
              <a:t> терапия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большинство </a:t>
            </a:r>
            <a:r>
              <a:rPr lang="ru-RU" dirty="0">
                <a:solidFill>
                  <a:schemeClr val="tx1"/>
                </a:solidFill>
              </a:rPr>
              <a:t>послеоперационных гематом и сером рассасываются самостоятельно в течение 4-6 недель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причина </a:t>
            </a:r>
            <a:r>
              <a:rPr lang="ru-RU" dirty="0">
                <a:solidFill>
                  <a:schemeClr val="tx1"/>
                </a:solidFill>
              </a:rPr>
              <a:t>обращения к врачу: объемное образование в паховой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3446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-150125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Ультразвуковая картина гематомы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406612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800" dirty="0" smtClean="0">
                <a:solidFill>
                  <a:schemeClr val="tx1"/>
                </a:solidFill>
              </a:rPr>
              <a:t>образование </a:t>
            </a:r>
            <a:r>
              <a:rPr lang="ru-RU" sz="2800" dirty="0" err="1" smtClean="0">
                <a:solidFill>
                  <a:schemeClr val="tx1"/>
                </a:solidFill>
              </a:rPr>
              <a:t>анэхогенной</a:t>
            </a:r>
            <a:r>
              <a:rPr lang="ru-RU" sz="2800" dirty="0" smtClean="0">
                <a:solidFill>
                  <a:schemeClr val="tx1"/>
                </a:solidFill>
              </a:rPr>
              <a:t>/многокамерной структуры, локализующееся </a:t>
            </a:r>
            <a:r>
              <a:rPr lang="ru-RU" sz="2800" dirty="0" err="1" smtClean="0">
                <a:solidFill>
                  <a:schemeClr val="tx1"/>
                </a:solidFill>
              </a:rPr>
              <a:t>проксимальнее</a:t>
            </a:r>
            <a:r>
              <a:rPr lang="ru-RU" sz="2800" dirty="0" smtClean="0">
                <a:solidFill>
                  <a:schemeClr val="tx1"/>
                </a:solidFill>
              </a:rPr>
              <a:t> яичка и распространяющееся на семенной канатик</a:t>
            </a:r>
          </a:p>
          <a:p>
            <a:pPr marL="0" indent="0">
              <a:buNone/>
            </a:pP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- необходимо </a:t>
            </a:r>
            <a:r>
              <a:rPr lang="ru-RU" sz="2800" dirty="0">
                <a:solidFill>
                  <a:schemeClr val="tx1"/>
                </a:solidFill>
              </a:rPr>
              <a:t>оценить кровоснабжение </a:t>
            </a:r>
            <a:r>
              <a:rPr lang="ru-RU" sz="2800" dirty="0" smtClean="0">
                <a:solidFill>
                  <a:schemeClr val="tx1"/>
                </a:solidFill>
              </a:rPr>
              <a:t>яичка, чтобы исключить </a:t>
            </a:r>
            <a:r>
              <a:rPr lang="ru-RU" sz="2800" dirty="0">
                <a:solidFill>
                  <a:schemeClr val="tx1"/>
                </a:solidFill>
              </a:rPr>
              <a:t>сдавление </a:t>
            </a:r>
            <a:r>
              <a:rPr lang="ru-RU" sz="2800" dirty="0" smtClean="0">
                <a:solidFill>
                  <a:schemeClr val="tx1"/>
                </a:solidFill>
              </a:rPr>
              <a:t>сосудов гематомой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6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0748" y="1363941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53451" t="14876" r="21814" b="46889"/>
          <a:stretch/>
        </p:blipFill>
        <p:spPr>
          <a:xfrm>
            <a:off x="4283335" y="2297721"/>
            <a:ext cx="3591423" cy="273961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21875" t="14876" r="46810" b="46889"/>
          <a:stretch/>
        </p:blipFill>
        <p:spPr>
          <a:xfrm>
            <a:off x="80748" y="2297721"/>
            <a:ext cx="3808864" cy="273961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4275" y="242862"/>
            <a:ext cx="6250674" cy="104296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УЗИ </a:t>
            </a:r>
            <a:r>
              <a:rPr lang="ru-RU" sz="2000" b="1" dirty="0">
                <a:solidFill>
                  <a:schemeClr val="tx1"/>
                </a:solidFill>
              </a:rPr>
              <a:t>паховой области, В-режим </a:t>
            </a: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(</a:t>
            </a:r>
            <a:r>
              <a:rPr lang="ru-RU" sz="2000" b="1" dirty="0">
                <a:solidFill>
                  <a:schemeClr val="tx1"/>
                </a:solidFill>
              </a:rPr>
              <a:t>А- сагиттальное сканирование, В- поперечное сканирование)</a:t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5856" y="1363941"/>
            <a:ext cx="10440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ea typeface="Andale Sans UI"/>
                <a:cs typeface="Tahoma" panose="020B0604030504040204" pitchFamily="34" charset="0"/>
              </a:rPr>
              <a:t>Мужчина </a:t>
            </a:r>
            <a:r>
              <a:rPr lang="ru-RU" dirty="0" smtClean="0">
                <a:ea typeface="Andale Sans UI"/>
                <a:cs typeface="Tahoma" panose="020B0604030504040204" pitchFamily="34" charset="0"/>
              </a:rPr>
              <a:t>51 год</a:t>
            </a:r>
            <a:r>
              <a:rPr lang="ru-RU" dirty="0">
                <a:ea typeface="Andale Sans UI"/>
                <a:cs typeface="Tahoma" panose="020B0604030504040204" pitchFamily="34" charset="0"/>
              </a:rPr>
              <a:t>, </a:t>
            </a:r>
            <a:r>
              <a:rPr lang="ru-RU" dirty="0" smtClean="0">
                <a:ea typeface="Andale Sans UI"/>
                <a:cs typeface="Tahoma" panose="020B0604030504040204" pitchFamily="34" charset="0"/>
              </a:rPr>
              <a:t>послеоперационная гематома </a:t>
            </a:r>
            <a:br>
              <a:rPr lang="ru-RU" dirty="0" smtClean="0">
                <a:ea typeface="Andale Sans UI"/>
                <a:cs typeface="Tahoma" panose="020B0604030504040204" pitchFamily="34" charset="0"/>
              </a:rPr>
            </a:br>
            <a:r>
              <a:rPr lang="ru-RU" dirty="0" smtClean="0">
                <a:ea typeface="Andale Sans UI"/>
                <a:cs typeface="Tahoma" panose="020B0604030504040204" pitchFamily="34" charset="0"/>
              </a:rPr>
              <a:t>(</a:t>
            </a:r>
            <a:r>
              <a:rPr lang="ru-RU" dirty="0">
                <a:ea typeface="Andale Sans UI"/>
                <a:cs typeface="Tahoma" panose="020B0604030504040204" pitchFamily="34" charset="0"/>
              </a:rPr>
              <a:t>в анамнезе недавно перенесенная операция по удалению паховой грыжи</a:t>
            </a:r>
            <a:r>
              <a:rPr lang="ru-RU" dirty="0" smtClean="0">
                <a:ea typeface="Andale Sans UI"/>
                <a:cs typeface="Tahoma" panose="020B0604030504040204" pitchFamily="34" charset="0"/>
              </a:rPr>
              <a:t>) </a:t>
            </a:r>
            <a:br>
              <a:rPr lang="ru-RU" dirty="0" smtClean="0">
                <a:ea typeface="Andale Sans UI"/>
                <a:cs typeface="Tahoma" panose="020B0604030504040204" pitchFamily="34" charset="0"/>
              </a:rPr>
            </a:br>
            <a:r>
              <a:rPr lang="ru-RU" u="sng" dirty="0" smtClean="0">
                <a:ea typeface="Andale Sans UI"/>
                <a:cs typeface="Tahoma" panose="020B0604030504040204" pitchFamily="34" charset="0"/>
              </a:rPr>
              <a:t>Жалобы</a:t>
            </a:r>
            <a:r>
              <a:rPr lang="ru-RU" dirty="0">
                <a:ea typeface="Andale Sans UI"/>
                <a:cs typeface="Tahoma" panose="020B0604030504040204" pitchFamily="34" charset="0"/>
              </a:rPr>
              <a:t>: боль и отек паховой области</a:t>
            </a:r>
            <a:br>
              <a:rPr lang="ru-RU" dirty="0">
                <a:ea typeface="Andale Sans UI"/>
                <a:cs typeface="Tahoma" panose="020B0604030504040204" pitchFamily="34" charset="0"/>
              </a:rPr>
            </a:b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4275" y="5281658"/>
            <a:ext cx="6250674" cy="745296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Расширенный </a:t>
            </a:r>
            <a:r>
              <a:rPr lang="ru-RU" sz="2000" dirty="0">
                <a:solidFill>
                  <a:schemeClr val="tx1"/>
                </a:solidFill>
              </a:rPr>
              <a:t>семенной канатик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sz="1600" i="1" dirty="0">
                <a:solidFill>
                  <a:schemeClr val="tx1"/>
                </a:solidFill>
              </a:rPr>
              <a:t>стрелки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sz="2000" dirty="0">
                <a:solidFill>
                  <a:schemeClr val="tx1"/>
                </a:solidFill>
              </a:rPr>
              <a:t>с гетерогенным содержимым </a:t>
            </a:r>
            <a:r>
              <a:rPr lang="ru-RU" dirty="0">
                <a:solidFill>
                  <a:schemeClr val="tx1"/>
                </a:solidFill>
              </a:rPr>
              <a:t>(*)- </a:t>
            </a:r>
            <a:r>
              <a:rPr lang="ru-RU" sz="2000" dirty="0">
                <a:solidFill>
                  <a:schemeClr val="tx1"/>
                </a:solidFill>
              </a:rPr>
              <a:t>гематома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34938" t="53507" r="34951" b="9249"/>
          <a:stretch/>
        </p:blipFill>
        <p:spPr>
          <a:xfrm>
            <a:off x="8268481" y="2297720"/>
            <a:ext cx="3827984" cy="273961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8268481" y="242862"/>
            <a:ext cx="3727900" cy="104296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УЗИ паховой </a:t>
            </a: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области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сагиттальное сканирование </a:t>
            </a:r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режим ЭДК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68481" y="5281658"/>
            <a:ext cx="3727900" cy="745296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Гематома (*), расположенная </a:t>
            </a:r>
            <a:r>
              <a:rPr lang="ru-RU" sz="2000" dirty="0" err="1">
                <a:solidFill>
                  <a:schemeClr val="tx1"/>
                </a:solidFill>
              </a:rPr>
              <a:t>проксимальнее</a:t>
            </a:r>
            <a:r>
              <a:rPr lang="ru-RU" sz="2000" dirty="0">
                <a:solidFill>
                  <a:schemeClr val="tx1"/>
                </a:solidFill>
              </a:rPr>
              <a:t> яичка (</a:t>
            </a:r>
            <a:r>
              <a:rPr lang="ru-RU" sz="1600" i="1" dirty="0">
                <a:solidFill>
                  <a:schemeClr val="tx1"/>
                </a:solidFill>
              </a:rPr>
              <a:t>Т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1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55093"/>
            <a:ext cx="10058400" cy="145075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Травматическая дислокация яичка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728" y="1845734"/>
            <a:ext cx="10718952" cy="452777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Причины</a:t>
            </a:r>
            <a:r>
              <a:rPr lang="ru-RU" dirty="0">
                <a:solidFill>
                  <a:schemeClr val="tx1"/>
                </a:solidFill>
              </a:rPr>
              <a:t>: 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тупая </a:t>
            </a:r>
            <a:r>
              <a:rPr lang="ru-RU" dirty="0">
                <a:solidFill>
                  <a:schemeClr val="tx1"/>
                </a:solidFill>
              </a:rPr>
              <a:t>травма мошонки или </a:t>
            </a:r>
            <a:r>
              <a:rPr lang="ru-RU" dirty="0" smtClean="0">
                <a:solidFill>
                  <a:schemeClr val="tx1"/>
                </a:solidFill>
              </a:rPr>
              <a:t>промежности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травма костей таза, вызывающая </a:t>
            </a:r>
            <a:r>
              <a:rPr lang="ru-RU" dirty="0">
                <a:solidFill>
                  <a:schemeClr val="tx1"/>
                </a:solidFill>
              </a:rPr>
              <a:t>спазм мышцы, поднимающей яичко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редрасполагающие </a:t>
            </a:r>
            <a:r>
              <a:rPr lang="ru-RU" b="1" dirty="0">
                <a:solidFill>
                  <a:schemeClr val="tx1"/>
                </a:solidFill>
              </a:rPr>
              <a:t>к смещению факторы</a:t>
            </a:r>
            <a:r>
              <a:rPr lang="ru-RU" dirty="0">
                <a:solidFill>
                  <a:schemeClr val="tx1"/>
                </a:solidFill>
              </a:rPr>
              <a:t>: </a:t>
            </a:r>
            <a:endParaRPr lang="ru-RU" dirty="0" smtClean="0">
              <a:solidFill>
                <a:schemeClr val="tx1"/>
              </a:solidFill>
            </a:endParaRP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расширенное </a:t>
            </a:r>
            <a:r>
              <a:rPr lang="ru-RU" dirty="0">
                <a:solidFill>
                  <a:schemeClr val="tx1"/>
                </a:solidFill>
              </a:rPr>
              <a:t>наружное паховое </a:t>
            </a:r>
            <a:r>
              <a:rPr lang="ru-RU" dirty="0" smtClean="0">
                <a:solidFill>
                  <a:schemeClr val="tx1"/>
                </a:solidFill>
              </a:rPr>
              <a:t>кольцо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наличие </a:t>
            </a:r>
            <a:r>
              <a:rPr lang="ru-RU" dirty="0">
                <a:solidFill>
                  <a:schemeClr val="tx1"/>
                </a:solidFill>
              </a:rPr>
              <a:t>косой паховой </a:t>
            </a:r>
            <a:r>
              <a:rPr lang="ru-RU" dirty="0" smtClean="0">
                <a:solidFill>
                  <a:schemeClr val="tx1"/>
                </a:solidFill>
              </a:rPr>
              <a:t>грыжи</a:t>
            </a:r>
          </a:p>
          <a:p>
            <a:pPr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атрофия яичек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Чаще встречается односторонняя </a:t>
            </a:r>
            <a:r>
              <a:rPr lang="ru-RU" dirty="0" smtClean="0">
                <a:solidFill>
                  <a:schemeClr val="tx1"/>
                </a:solidFill>
              </a:rPr>
              <a:t>дислокация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Наиболее часто смещение происходит через поверхностное паховое </a:t>
            </a:r>
            <a:r>
              <a:rPr lang="ru-RU" dirty="0" smtClean="0">
                <a:solidFill>
                  <a:schemeClr val="tx1"/>
                </a:solidFill>
              </a:rPr>
              <a:t>кольцо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Основными методами диагностики являются УЗИ и КТ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" y="625726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0748" y="1363941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53886" t="16827" r="23129" b="53542"/>
          <a:stretch/>
        </p:blipFill>
        <p:spPr>
          <a:xfrm>
            <a:off x="6798289" y="2164920"/>
            <a:ext cx="4831306" cy="3198391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2593" t="14876" r="46279" b="53868"/>
          <a:stretch/>
        </p:blipFill>
        <p:spPr>
          <a:xfrm>
            <a:off x="561138" y="2180084"/>
            <a:ext cx="5073801" cy="319839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963268" y="285921"/>
            <a:ext cx="6250674" cy="86260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УЗИ </a:t>
            </a:r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паховой области, режим ЦДК (А), В-режим (В</a:t>
            </a: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) </a:t>
            </a:r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сагиттальное сканирование</a:t>
            </a:r>
            <a:b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6606" y="126569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kern="150" dirty="0">
                <a:ea typeface="Andale Sans UI"/>
                <a:cs typeface="Tahoma" panose="020B0604030504040204" pitchFamily="34" charset="0"/>
              </a:rPr>
              <a:t>Мужчина 51г., травма </a:t>
            </a:r>
            <a:r>
              <a:rPr lang="ru-RU" sz="2000" kern="150" dirty="0" smtClean="0">
                <a:ea typeface="Andale Sans UI"/>
                <a:cs typeface="Tahoma" panose="020B0604030504040204" pitchFamily="34" charset="0"/>
              </a:rPr>
              <a:t>костей таза</a:t>
            </a:r>
            <a:r>
              <a:rPr lang="ru-RU" sz="2000" kern="150" dirty="0">
                <a:ea typeface="Andale Sans UI"/>
                <a:cs typeface="Tahoma" panose="020B0604030504040204" pitchFamily="34" charset="0"/>
              </a:rPr>
              <a:t>, перелом лобкового симфиза, травматическая дислокация яичка в паховый канал</a:t>
            </a:r>
            <a:endParaRPr lang="ru-RU" sz="2000" kern="150" dirty="0">
              <a:effectLst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6601" y="5441125"/>
            <a:ext cx="5622877" cy="130404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Отек </a:t>
            </a:r>
            <a:r>
              <a:rPr lang="ru-RU" sz="2000" dirty="0">
                <a:solidFill>
                  <a:schemeClr val="tx1"/>
                </a:solidFill>
              </a:rPr>
              <a:t>семенного канатика 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паховом канале (</a:t>
            </a:r>
            <a:r>
              <a:rPr lang="ru-RU" sz="1600" i="1" dirty="0">
                <a:solidFill>
                  <a:schemeClr val="tx1"/>
                </a:solidFill>
              </a:rPr>
              <a:t>стрелки</a:t>
            </a:r>
            <a:r>
              <a:rPr lang="ru-RU" sz="2000" dirty="0">
                <a:solidFill>
                  <a:schemeClr val="tx1"/>
                </a:solidFill>
              </a:rPr>
              <a:t>)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Яичко (</a:t>
            </a:r>
            <a:r>
              <a:rPr lang="ru-RU" sz="1600" i="1" dirty="0">
                <a:solidFill>
                  <a:schemeClr val="tx1"/>
                </a:solidFill>
              </a:rPr>
              <a:t>Т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02504" y="5441126"/>
            <a:ext cx="5622877" cy="130404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Я</a:t>
            </a:r>
            <a:r>
              <a:rPr lang="ru-RU" sz="2000" dirty="0" smtClean="0">
                <a:solidFill>
                  <a:schemeClr val="tx1"/>
                </a:solidFill>
              </a:rPr>
              <a:t>ичко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i="1" dirty="0">
                <a:solidFill>
                  <a:schemeClr val="tx1"/>
                </a:solidFill>
              </a:rPr>
              <a:t>Т</a:t>
            </a:r>
            <a:r>
              <a:rPr lang="ru-RU" sz="2000" dirty="0">
                <a:solidFill>
                  <a:schemeClr val="tx1"/>
                </a:solidFill>
              </a:rPr>
              <a:t>), расположенное в паховом канале (</a:t>
            </a:r>
            <a:r>
              <a:rPr lang="ru-RU" sz="1600" i="1" dirty="0">
                <a:solidFill>
                  <a:schemeClr val="tx1"/>
                </a:solidFill>
              </a:rPr>
              <a:t>стрелки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Гематома </a:t>
            </a:r>
            <a:r>
              <a:rPr lang="ru-RU" sz="2000" dirty="0" smtClean="0">
                <a:solidFill>
                  <a:schemeClr val="tx1"/>
                </a:solidFill>
              </a:rPr>
              <a:t>в полости мошонки(*)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Яичко в мошонке не визуализируется (</a:t>
            </a:r>
            <a:r>
              <a:rPr lang="en-US" i="1" dirty="0">
                <a:solidFill>
                  <a:schemeClr val="tx1"/>
                </a:solidFill>
              </a:rPr>
              <a:t>S</a:t>
            </a:r>
            <a:r>
              <a:rPr lang="ru-RU" sz="2000" dirty="0">
                <a:solidFill>
                  <a:schemeClr val="tx1"/>
                </a:solidFill>
              </a:rPr>
              <a:t>)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25547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ф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57529"/>
            <a:ext cx="7861443" cy="4390764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805384" y="153977"/>
            <a:ext cx="6250674" cy="86260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КТ </a:t>
            </a: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малого таза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, корональная плоскость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89403" y="1016584"/>
            <a:ext cx="3766783" cy="522240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Красная </a:t>
            </a:r>
            <a:r>
              <a:rPr lang="ru-RU" sz="2000" b="1" dirty="0">
                <a:solidFill>
                  <a:schemeClr val="tx1"/>
                </a:solidFill>
              </a:rPr>
              <a:t>стрелка- </a:t>
            </a:r>
            <a:r>
              <a:rPr lang="ru-RU" sz="2000" dirty="0" err="1">
                <a:solidFill>
                  <a:schemeClr val="tx1"/>
                </a:solidFill>
              </a:rPr>
              <a:t>экстравазация</a:t>
            </a:r>
            <a:r>
              <a:rPr lang="ru-RU" sz="2000" dirty="0">
                <a:solidFill>
                  <a:schemeClr val="tx1"/>
                </a:solidFill>
              </a:rPr>
              <a:t> контраста </a:t>
            </a:r>
            <a:r>
              <a:rPr lang="ru-RU" sz="2000" dirty="0" smtClean="0">
                <a:solidFill>
                  <a:schemeClr val="tx1"/>
                </a:solidFill>
              </a:rPr>
              <a:t>вследствие разрыва </a:t>
            </a:r>
            <a:r>
              <a:rPr lang="ru-RU" sz="2000" dirty="0">
                <a:solidFill>
                  <a:schemeClr val="tx1"/>
                </a:solidFill>
              </a:rPr>
              <a:t>мочевого </a:t>
            </a:r>
            <a:r>
              <a:rPr lang="ru-RU" sz="2000" dirty="0" smtClean="0">
                <a:solidFill>
                  <a:schemeClr val="tx1"/>
                </a:solidFill>
              </a:rPr>
              <a:t>пузыря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Оранжевая стрелка</a:t>
            </a:r>
            <a:r>
              <a:rPr lang="ru-RU" sz="2000" dirty="0">
                <a:solidFill>
                  <a:schemeClr val="tx1"/>
                </a:solidFill>
              </a:rPr>
              <a:t>- диастаз лобкового </a:t>
            </a:r>
            <a:r>
              <a:rPr lang="ru-RU" sz="2000" dirty="0" smtClean="0">
                <a:solidFill>
                  <a:schemeClr val="tx1"/>
                </a:solidFill>
              </a:rPr>
              <a:t>симфиза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RT</a:t>
            </a:r>
            <a:r>
              <a:rPr lang="ru-RU" sz="2000" b="1" dirty="0">
                <a:solidFill>
                  <a:schemeClr val="tx1"/>
                </a:solidFill>
              </a:rPr>
              <a:t>, бирюзовая стрелка- </a:t>
            </a:r>
            <a:r>
              <a:rPr lang="ru-RU" sz="2000" dirty="0">
                <a:solidFill>
                  <a:schemeClr val="tx1"/>
                </a:solidFill>
              </a:rPr>
              <a:t>смещение правого яичка до </a:t>
            </a:r>
            <a:r>
              <a:rPr lang="ru-RU" sz="2000" dirty="0" smtClean="0">
                <a:solidFill>
                  <a:schemeClr val="tx1"/>
                </a:solidFill>
              </a:rPr>
              <a:t>уровня поверхностного </a:t>
            </a:r>
            <a:r>
              <a:rPr lang="ru-RU" sz="2000" dirty="0">
                <a:solidFill>
                  <a:schemeClr val="tx1"/>
                </a:solidFill>
              </a:rPr>
              <a:t>пахового </a:t>
            </a:r>
            <a:r>
              <a:rPr lang="ru-RU" sz="2000" dirty="0" smtClean="0">
                <a:solidFill>
                  <a:schemeClr val="tx1"/>
                </a:solidFill>
              </a:rPr>
              <a:t>кольца</a:t>
            </a: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Желтые </a:t>
            </a:r>
            <a:r>
              <a:rPr lang="ru-RU" sz="2000" b="1" dirty="0">
                <a:solidFill>
                  <a:schemeClr val="tx1"/>
                </a:solidFill>
              </a:rPr>
              <a:t>стрелки- </a:t>
            </a:r>
            <a:r>
              <a:rPr lang="ru-RU" sz="2000" dirty="0">
                <a:solidFill>
                  <a:schemeClr val="tx1"/>
                </a:solidFill>
              </a:rPr>
              <a:t>гематома семенного канатика и пахового канала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LT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smtClean="0">
                <a:solidFill>
                  <a:schemeClr val="tx1"/>
                </a:solidFill>
              </a:rPr>
              <a:t>бирюзовая стрелка- </a:t>
            </a:r>
            <a:r>
              <a:rPr lang="ru-RU" sz="2000" dirty="0">
                <a:solidFill>
                  <a:schemeClr val="tx1"/>
                </a:solidFill>
              </a:rPr>
              <a:t>смещение левого яичка выше мошонки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960" y="1137450"/>
            <a:ext cx="8165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Andale Sans UI"/>
                <a:cs typeface="Tahoma" panose="020B0604030504040204" pitchFamily="34" charset="0"/>
              </a:rPr>
              <a:t>Мужчина 45л., диастаз лобкового симфиза, повреждение семенного канатика с травматической дислокацией яичка в паховый канал</a:t>
            </a:r>
            <a:br>
              <a:rPr lang="ru-RU" sz="2000" dirty="0">
                <a:ea typeface="Andale Sans UI"/>
                <a:cs typeface="Tahoma" panose="020B0604030504040204" pitchFamily="34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11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Лечение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2400" dirty="0" smtClean="0">
                <a:solidFill>
                  <a:schemeClr val="tx1"/>
                </a:solidFill>
              </a:rPr>
              <a:t>- </a:t>
            </a:r>
            <a:r>
              <a:rPr lang="ru-RU" sz="2400" dirty="0">
                <a:solidFill>
                  <a:schemeClr val="tx1"/>
                </a:solidFill>
              </a:rPr>
              <a:t>п</a:t>
            </a:r>
            <a:r>
              <a:rPr lang="ru-RU" sz="2400" dirty="0" smtClean="0">
                <a:solidFill>
                  <a:schemeClr val="tx1"/>
                </a:solidFill>
              </a:rPr>
              <a:t>ервоначальным </a:t>
            </a:r>
            <a:r>
              <a:rPr lang="ru-RU" sz="2400" dirty="0">
                <a:solidFill>
                  <a:schemeClr val="tx1"/>
                </a:solidFill>
              </a:rPr>
              <a:t>методом лечения вывиха яичка без сопутствующих повреждений является ручное вправление (успешно в 15% случаев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- </a:t>
            </a:r>
            <a:r>
              <a:rPr lang="ru-RU" sz="2400" dirty="0" smtClean="0">
                <a:solidFill>
                  <a:schemeClr val="tx1"/>
                </a:solidFill>
              </a:rPr>
              <a:t>раннее </a:t>
            </a:r>
            <a:r>
              <a:rPr lang="ru-RU" sz="2400" dirty="0">
                <a:solidFill>
                  <a:schemeClr val="tx1"/>
                </a:solidFill>
              </a:rPr>
              <a:t>хирургическое вмешательство (</a:t>
            </a:r>
            <a:r>
              <a:rPr lang="ru-RU" sz="2400" dirty="0" err="1">
                <a:solidFill>
                  <a:schemeClr val="tx1"/>
                </a:solidFill>
              </a:rPr>
              <a:t>орхипексия</a:t>
            </a:r>
            <a:r>
              <a:rPr lang="ru-RU" sz="2400" dirty="0">
                <a:solidFill>
                  <a:schemeClr val="tx1"/>
                </a:solidFill>
              </a:rPr>
              <a:t>) позволяет восстановить целостность поврежденных тканей, </a:t>
            </a:r>
            <a:r>
              <a:rPr lang="ru-RU" sz="2400" dirty="0" smtClean="0">
                <a:solidFill>
                  <a:schemeClr val="tx1"/>
                </a:solidFill>
              </a:rPr>
              <a:t>удалить гематому </a:t>
            </a:r>
            <a:r>
              <a:rPr lang="ru-RU" sz="2400" dirty="0">
                <a:solidFill>
                  <a:schemeClr val="tx1"/>
                </a:solidFill>
              </a:rPr>
              <a:t>и фиксировать яичко после вправления</a:t>
            </a:r>
          </a:p>
          <a:p>
            <a:r>
              <a:rPr lang="ru-RU" sz="2400" dirty="0">
                <a:solidFill>
                  <a:schemeClr val="tx1"/>
                </a:solidFill>
              </a:rPr>
              <a:t> </a:t>
            </a:r>
          </a:p>
          <a:p>
            <a:r>
              <a:rPr lang="ru-RU" sz="24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7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Фуникулит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64098"/>
            <a:ext cx="10058400" cy="4023360"/>
          </a:xfrm>
        </p:spPr>
        <p:txBody>
          <a:bodyPr>
            <a:normAutofit/>
          </a:bodyPr>
          <a:lstStyle/>
          <a:p>
            <a:r>
              <a:rPr lang="ru-RU" dirty="0"/>
              <a:t>- </a:t>
            </a:r>
            <a:r>
              <a:rPr lang="ru-RU" dirty="0" smtClean="0">
                <a:solidFill>
                  <a:schemeClr val="tx1"/>
                </a:solidFill>
              </a:rPr>
              <a:t>воспаление </a:t>
            </a:r>
            <a:r>
              <a:rPr lang="ru-RU" dirty="0">
                <a:solidFill>
                  <a:schemeClr val="tx1"/>
                </a:solidFill>
              </a:rPr>
              <a:t>семенного канатика, проявляющееся в виде болезненного образования в паховой </a:t>
            </a:r>
            <a:r>
              <a:rPr lang="ru-RU" dirty="0" smtClean="0">
                <a:solidFill>
                  <a:schemeClr val="tx1"/>
                </a:solidFill>
              </a:rPr>
              <a:t>области</a:t>
            </a: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часто </a:t>
            </a:r>
            <a:r>
              <a:rPr lang="ru-RU" dirty="0">
                <a:solidFill>
                  <a:schemeClr val="tx1"/>
                </a:solidFill>
              </a:rPr>
              <a:t>сопровождается воспалением семявыносящего протока (</a:t>
            </a:r>
            <a:r>
              <a:rPr lang="ru-RU" dirty="0" err="1" smtClean="0">
                <a:solidFill>
                  <a:schemeClr val="tx1"/>
                </a:solidFill>
              </a:rPr>
              <a:t>деферентит</a:t>
            </a:r>
            <a:r>
              <a:rPr lang="ru-RU" dirty="0" smtClean="0">
                <a:solidFill>
                  <a:schemeClr val="tx1"/>
                </a:solidFill>
              </a:rPr>
              <a:t>) </a:t>
            </a:r>
            <a:r>
              <a:rPr lang="ru-RU" dirty="0">
                <a:solidFill>
                  <a:schemeClr val="tx1"/>
                </a:solidFill>
              </a:rPr>
              <a:t>в результате прямого распространения </a:t>
            </a:r>
            <a:r>
              <a:rPr lang="ru-RU" dirty="0" smtClean="0">
                <a:solidFill>
                  <a:schemeClr val="tx1"/>
                </a:solidFill>
              </a:rPr>
              <a:t>инфекции</a:t>
            </a: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может приводить к инфаркту </a:t>
            </a:r>
            <a:r>
              <a:rPr lang="ru-RU" dirty="0" smtClean="0">
                <a:solidFill>
                  <a:schemeClr val="tx1"/>
                </a:solidFill>
              </a:rPr>
              <a:t>яичка из-за </a:t>
            </a:r>
            <a:r>
              <a:rPr lang="ru-RU" dirty="0">
                <a:solidFill>
                  <a:schemeClr val="tx1"/>
                </a:solidFill>
              </a:rPr>
              <a:t>сдавления сосудов </a:t>
            </a:r>
            <a:r>
              <a:rPr lang="ru-RU" dirty="0" smtClean="0">
                <a:solidFill>
                  <a:schemeClr val="tx1"/>
                </a:solidFill>
              </a:rPr>
              <a:t>отеком</a:t>
            </a: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также </a:t>
            </a:r>
            <a:r>
              <a:rPr lang="ru-RU" dirty="0">
                <a:solidFill>
                  <a:schemeClr val="tx1"/>
                </a:solidFill>
              </a:rPr>
              <a:t>может возникнуть сопутствующий </a:t>
            </a:r>
            <a:r>
              <a:rPr lang="ru-RU" dirty="0" smtClean="0">
                <a:solidFill>
                  <a:schemeClr val="tx1"/>
                </a:solidFill>
              </a:rPr>
              <a:t>эпидидимит,  </a:t>
            </a:r>
            <a:r>
              <a:rPr lang="ru-RU" dirty="0" err="1">
                <a:solidFill>
                  <a:schemeClr val="tx1"/>
                </a:solidFill>
              </a:rPr>
              <a:t>эпидидимоорхит</a:t>
            </a:r>
            <a:r>
              <a:rPr lang="ru-RU" dirty="0">
                <a:solidFill>
                  <a:schemeClr val="tx1"/>
                </a:solidFill>
              </a:rPr>
              <a:t> или абсцесс мошонки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5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Ультразвуковая картина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5826" y="4046387"/>
            <a:ext cx="5131392" cy="1774210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Увеличенный </a:t>
            </a:r>
            <a:r>
              <a:rPr lang="ru-RU" sz="2400" dirty="0">
                <a:solidFill>
                  <a:schemeClr val="tx1"/>
                </a:solidFill>
              </a:rPr>
              <a:t>отечный семенной канатик гетерогенной структуры </a:t>
            </a:r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ru-RU" sz="2400" dirty="0" err="1" smtClean="0">
                <a:solidFill>
                  <a:schemeClr val="tx1"/>
                </a:solidFill>
              </a:rPr>
              <a:t>гиперэхогенной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клетчаткой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98978" y="2633346"/>
            <a:ext cx="2825087" cy="79290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Фуникулит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32811" y="4046386"/>
            <a:ext cx="5290616" cy="176721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Расширенный </a:t>
            </a:r>
            <a:r>
              <a:rPr lang="ru-RU" sz="2400" dirty="0">
                <a:solidFill>
                  <a:schemeClr val="tx1"/>
                </a:solidFill>
              </a:rPr>
              <a:t>семявыносящий проток с нечеткими </a:t>
            </a:r>
            <a:r>
              <a:rPr lang="ru-RU" sz="2400" dirty="0" smtClean="0">
                <a:solidFill>
                  <a:schemeClr val="tx1"/>
                </a:solidFill>
              </a:rPr>
              <a:t>контурами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ru-RU" sz="2400" dirty="0">
                <a:solidFill>
                  <a:schemeClr val="tx1"/>
                </a:solidFill>
              </a:rPr>
              <a:t>неоднородной структурой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88154" y="2633347"/>
            <a:ext cx="3179930" cy="79290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Деферентит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53134" y="1828800"/>
            <a:ext cx="1787857" cy="52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563519" y="1828800"/>
            <a:ext cx="1638786" cy="52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9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55479"/>
            <a:ext cx="12050973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5726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7494" t="16151" r="50224" b="46415"/>
          <a:stretch/>
        </p:blipFill>
        <p:spPr>
          <a:xfrm>
            <a:off x="34202" y="1990822"/>
            <a:ext cx="4025923" cy="315540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50206" t="17111" r="27435" b="46129"/>
          <a:stretch/>
        </p:blipFill>
        <p:spPr>
          <a:xfrm>
            <a:off x="4365533" y="1994837"/>
            <a:ext cx="3732665" cy="315130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6659" t="54520" r="36753" b="8825"/>
          <a:stretch/>
        </p:blipFill>
        <p:spPr>
          <a:xfrm>
            <a:off x="8403606" y="1980469"/>
            <a:ext cx="3763289" cy="315532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934788" y="225563"/>
            <a:ext cx="6250674" cy="86260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УЗИ </a:t>
            </a:r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паховой области, В-режим (А), режим ЦДК (В) </a:t>
            </a: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сагиттальное сканирование</a:t>
            </a:r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03605" y="227944"/>
            <a:ext cx="3715605" cy="85784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УЗИ </a:t>
            </a:r>
            <a:r>
              <a:rPr lang="ru-RU" sz="2000" b="1" dirty="0">
                <a:solidFill>
                  <a:schemeClr val="tx1"/>
                </a:solidFill>
              </a:rPr>
              <a:t>мошонки, режим ЦДК, сагиттальное сканирование</a:t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47164" y="1226682"/>
            <a:ext cx="8106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Andale Sans UI"/>
                <a:cs typeface="Tahoma" panose="020B0604030504040204" pitchFamily="34" charset="0"/>
              </a:rPr>
              <a:t>Мужчина 54лет обратился для обследования по поводу болезненности в паховой области и лихорадки</a:t>
            </a:r>
            <a:br>
              <a:rPr lang="ru-RU" sz="2000" dirty="0">
                <a:ea typeface="Andale Sans UI"/>
                <a:cs typeface="Tahoma" panose="020B0604030504040204" pitchFamily="34" charset="0"/>
              </a:rPr>
            </a:b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335368" y="5260049"/>
            <a:ext cx="3715605" cy="153958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Усиление </a:t>
            </a:r>
            <a:r>
              <a:rPr lang="ru-RU" sz="2000" dirty="0" err="1" smtClean="0">
                <a:solidFill>
                  <a:schemeClr val="tx1"/>
                </a:solidFill>
              </a:rPr>
              <a:t>васкуляризации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Яичко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1600" i="1" dirty="0">
                <a:solidFill>
                  <a:schemeClr val="tx1"/>
                </a:solidFill>
              </a:rPr>
              <a:t>Т</a:t>
            </a:r>
            <a:r>
              <a:rPr lang="ru-RU" sz="2000" dirty="0">
                <a:solidFill>
                  <a:schemeClr val="tx1"/>
                </a:solidFill>
              </a:rPr>
              <a:t>) и придаток (</a:t>
            </a:r>
            <a:r>
              <a:rPr lang="ru-RU" sz="1600" i="1" dirty="0">
                <a:solidFill>
                  <a:schemeClr val="tx1"/>
                </a:solidFill>
              </a:rPr>
              <a:t>Е</a:t>
            </a:r>
            <a:r>
              <a:rPr lang="ru-RU" sz="2000" dirty="0">
                <a:solidFill>
                  <a:schemeClr val="tx1"/>
                </a:solidFill>
              </a:rPr>
              <a:t>) неоднородной структуры (</a:t>
            </a:r>
            <a:r>
              <a:rPr lang="ru-RU" sz="2000" dirty="0" err="1">
                <a:solidFill>
                  <a:schemeClr val="tx1"/>
                </a:solidFill>
              </a:rPr>
              <a:t>эпидидимоорхит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65533" y="5489229"/>
            <a:ext cx="3715605" cy="100087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Усиление </a:t>
            </a:r>
            <a:r>
              <a:rPr lang="ru-RU" sz="2000" dirty="0" err="1" smtClean="0">
                <a:solidFill>
                  <a:schemeClr val="tx1"/>
                </a:solidFill>
              </a:rPr>
              <a:t>васкуляризации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семенном канатике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9360" y="5525924"/>
            <a:ext cx="3715605" cy="96417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Увеличенный </a:t>
            </a:r>
            <a:r>
              <a:rPr lang="ru-RU" sz="2000" dirty="0">
                <a:solidFill>
                  <a:schemeClr val="tx1"/>
                </a:solidFill>
              </a:rPr>
              <a:t>семенной канатик с </a:t>
            </a:r>
            <a:r>
              <a:rPr lang="ru-RU" sz="2000" dirty="0" err="1">
                <a:solidFill>
                  <a:schemeClr val="tx1"/>
                </a:solidFill>
              </a:rPr>
              <a:t>гиперэхогенной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клетчаткой (отек) 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Гидроцеле</a:t>
            </a:r>
            <a:r>
              <a:rPr lang="ru-RU" b="1" dirty="0">
                <a:solidFill>
                  <a:schemeClr val="tx1"/>
                </a:solidFill>
              </a:rPr>
              <a:t> семенного канатика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36802"/>
            <a:ext cx="10058400" cy="402336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- редкая </a:t>
            </a:r>
            <a:r>
              <a:rPr lang="ru-RU" dirty="0">
                <a:solidFill>
                  <a:schemeClr val="tx1"/>
                </a:solidFill>
              </a:rPr>
              <a:t>врожденная аномалия, которая является результатом неправильного заращения влагалищного отростка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может располагаться в любой части семенного канатика, иметь различный размер и </a:t>
            </a:r>
            <a:r>
              <a:rPr lang="ru-RU" dirty="0" smtClean="0">
                <a:solidFill>
                  <a:schemeClr val="tx1"/>
                </a:solidFill>
              </a:rPr>
              <a:t>форму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немногие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сохраняются </a:t>
            </a:r>
            <a:r>
              <a:rPr lang="ru-RU" dirty="0">
                <a:solidFill>
                  <a:schemeClr val="tx1"/>
                </a:solidFill>
              </a:rPr>
              <a:t>у пациентов до взрослого </a:t>
            </a:r>
            <a:r>
              <a:rPr lang="ru-RU" dirty="0" smtClean="0">
                <a:solidFill>
                  <a:schemeClr val="tx1"/>
                </a:solidFill>
              </a:rPr>
              <a:t>возраста 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большинство (</a:t>
            </a:r>
            <a:r>
              <a:rPr lang="ru-RU" dirty="0">
                <a:solidFill>
                  <a:schemeClr val="tx1"/>
                </a:solidFill>
              </a:rPr>
              <a:t>80%) спонтанно разрешаются к 2-летнему </a:t>
            </a:r>
            <a:r>
              <a:rPr lang="ru-RU" dirty="0" smtClean="0">
                <a:solidFill>
                  <a:schemeClr val="tx1"/>
                </a:solidFill>
              </a:rPr>
              <a:t>возрасту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хирургическое </a:t>
            </a:r>
            <a:r>
              <a:rPr lang="ru-RU" dirty="0">
                <a:solidFill>
                  <a:schemeClr val="tx1"/>
                </a:solidFill>
              </a:rPr>
              <a:t>вмешательство показано детям старше 2х лет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8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66272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438868"/>
            <a:ext cx="12050973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8965" t="29326" r="48395" b="22220"/>
          <a:stretch/>
        </p:blipFill>
        <p:spPr>
          <a:xfrm>
            <a:off x="559559" y="1824155"/>
            <a:ext cx="4615508" cy="317900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52237" t="32370" r="9849" b="22220"/>
          <a:stretch/>
        </p:blipFill>
        <p:spPr>
          <a:xfrm>
            <a:off x="6776114" y="1824155"/>
            <a:ext cx="4735772" cy="317900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749940" y="133110"/>
            <a:ext cx="6394060" cy="86260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УЗИ </a:t>
            </a:r>
            <a:r>
              <a:rPr lang="ru-RU" sz="2000" b="1" dirty="0">
                <a:solidFill>
                  <a:schemeClr val="tx1"/>
                </a:solidFill>
              </a:rPr>
              <a:t>семенного канатика, В-режим (А</a:t>
            </a:r>
            <a:r>
              <a:rPr lang="ru-RU" sz="2000" b="1" dirty="0" smtClean="0">
                <a:solidFill>
                  <a:schemeClr val="tx1"/>
                </a:solidFill>
              </a:rPr>
              <a:t>), режим ЦДК (В) </a:t>
            </a:r>
            <a:r>
              <a:rPr lang="ru-RU" sz="2000" b="1" dirty="0">
                <a:solidFill>
                  <a:schemeClr val="tx1"/>
                </a:solidFill>
              </a:rPr>
              <a:t>сагиттальное сканирование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7481" y="1116269"/>
            <a:ext cx="9553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Andale Sans UI"/>
                <a:cs typeface="Tahoma" panose="020B0604030504040204" pitchFamily="34" charset="0"/>
              </a:rPr>
              <a:t>Мужчина 37 лет, </a:t>
            </a:r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болен в течение 4х дней, жалобы на боли в паховой области и боли при мочеиспускании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1152" y="5235469"/>
            <a:ext cx="5222544" cy="146558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Расширенный </a:t>
            </a:r>
            <a:r>
              <a:rPr lang="ru-RU" sz="2000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семявыносящий </a:t>
            </a:r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проток неоднородной структуры, </a:t>
            </a:r>
            <a:r>
              <a:rPr lang="ru-RU" sz="2000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с нечеткими </a:t>
            </a:r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контурами</a:t>
            </a:r>
            <a:b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(воспаление)</a:t>
            </a:r>
            <a:r>
              <a:rPr lang="ru-RU" sz="2000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29316" y="5235470"/>
            <a:ext cx="5229367" cy="146558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Усиление </a:t>
            </a:r>
            <a:r>
              <a:rPr lang="ru-RU" sz="2000" dirty="0" err="1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васкуляризации</a:t>
            </a:r>
            <a:r>
              <a:rPr lang="ru-RU" sz="2000" dirty="0" smtClean="0">
                <a:solidFill>
                  <a:srgbClr val="FF0000"/>
                </a:solidFill>
                <a:ea typeface="Andale Sans UI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в семенном канатике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5726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1354" y="1279171"/>
            <a:ext cx="11465169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3003" t="37098" r="52371" b="42403"/>
          <a:stretch/>
        </p:blipFill>
        <p:spPr>
          <a:xfrm>
            <a:off x="6614966" y="1985862"/>
            <a:ext cx="4779865" cy="334720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4943" t="37098" r="67476" b="42269"/>
          <a:stretch/>
        </p:blipFill>
        <p:spPr>
          <a:xfrm>
            <a:off x="588968" y="1985862"/>
            <a:ext cx="4620003" cy="334720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816908" y="108600"/>
            <a:ext cx="6394060" cy="132635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МРТ </a:t>
            </a:r>
            <a:r>
              <a:rPr lang="ru-RU" sz="2000" b="1" kern="150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Т2-ВИ паховой области, аксиальная плоскость (А</a:t>
            </a:r>
            <a: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) </a:t>
            </a:r>
            <a:r>
              <a:rPr lang="ru-RU" sz="2000" b="1" kern="150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корональная плоскость (В</a:t>
            </a:r>
            <a: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000" b="1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400" b="1" dirty="0" err="1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Фуникулит</a:t>
            </a: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и </a:t>
            </a:r>
            <a:r>
              <a:rPr lang="ru-RU" sz="2400" b="1" dirty="0" err="1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деферентит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 </a:t>
            </a:r>
            <a:r>
              <a:rPr lang="ru-RU" sz="2000" dirty="0"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>
                <a:ea typeface="Andale Sans UI"/>
                <a:cs typeface="Tahoma" panose="020B0604030504040204" pitchFamily="34" charset="0"/>
              </a:rPr>
            </a:br>
            <a:endParaRPr lang="ru-RU" sz="2000" b="1" kern="150" dirty="0">
              <a:solidFill>
                <a:schemeClr val="tx1"/>
              </a:solidFill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1506" y="1521995"/>
            <a:ext cx="8028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Andale Sans UI"/>
                <a:cs typeface="Tahoma" panose="020B0604030504040204" pitchFamily="34" charset="0"/>
              </a:rPr>
              <a:t>Мужчина 32 лет, </a:t>
            </a:r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в </a:t>
            </a:r>
            <a:r>
              <a:rPr lang="ru-RU" sz="2000" dirty="0">
                <a:ea typeface="Andale Sans UI"/>
                <a:cs typeface="Tahoma" panose="020B0604030504040204" pitchFamily="34" charset="0"/>
              </a:rPr>
              <a:t>анамнезе лихорадка </a:t>
            </a:r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и </a:t>
            </a:r>
            <a:r>
              <a:rPr lang="ru-RU" sz="2000" dirty="0">
                <a:ea typeface="Andale Sans UI"/>
                <a:cs typeface="Tahoma" panose="020B0604030504040204" pitchFamily="34" charset="0"/>
              </a:rPr>
              <a:t>боль в </a:t>
            </a:r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паховой области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99472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22362" y="5439026"/>
            <a:ext cx="9903655" cy="116297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Увеличенный </a:t>
            </a:r>
            <a:r>
              <a:rPr lang="ru-RU" sz="2000" dirty="0">
                <a:solidFill>
                  <a:schemeClr val="tx1"/>
                </a:solidFill>
              </a:rPr>
              <a:t>семенной канатик с низкой интенсивностью сигнала </a:t>
            </a: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i="1" dirty="0" smtClean="0">
                <a:solidFill>
                  <a:schemeClr val="tx1"/>
                </a:solidFill>
              </a:rPr>
              <a:t>черные стрелки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Жидкостное скопление </a:t>
            </a:r>
            <a:r>
              <a:rPr lang="ru-RU" sz="2000" dirty="0">
                <a:solidFill>
                  <a:schemeClr val="tx1"/>
                </a:solidFill>
              </a:rPr>
              <a:t>в паховом канале, </a:t>
            </a:r>
            <a:r>
              <a:rPr lang="ru-RU" sz="2000" dirty="0" smtClean="0">
                <a:solidFill>
                  <a:schemeClr val="tx1"/>
                </a:solidFill>
              </a:rPr>
              <a:t>вероятнее </a:t>
            </a:r>
            <a:r>
              <a:rPr lang="ru-RU" sz="2000" dirty="0">
                <a:solidFill>
                  <a:schemeClr val="tx1"/>
                </a:solidFill>
              </a:rPr>
              <a:t>воспалительного характера (</a:t>
            </a:r>
            <a:r>
              <a:rPr lang="ru-RU" i="1" dirty="0">
                <a:solidFill>
                  <a:schemeClr val="tx1"/>
                </a:solidFill>
              </a:rPr>
              <a:t>головки стрелок в </a:t>
            </a:r>
            <a:r>
              <a:rPr lang="ru-RU" i="1" dirty="0" smtClean="0">
                <a:solidFill>
                  <a:schemeClr val="tx1"/>
                </a:solidFill>
              </a:rPr>
              <a:t>В</a:t>
            </a:r>
            <a:r>
              <a:rPr lang="ru-RU" sz="2000" dirty="0" smtClean="0">
                <a:solidFill>
                  <a:schemeClr val="tx1"/>
                </a:solidFill>
              </a:rPr>
              <a:t>) Водянка </a:t>
            </a:r>
            <a:r>
              <a:rPr lang="ru-RU" sz="2000" dirty="0">
                <a:solidFill>
                  <a:schemeClr val="tx1"/>
                </a:solidFill>
              </a:rPr>
              <a:t>(</a:t>
            </a:r>
            <a:r>
              <a:rPr lang="ru-RU" sz="2000" dirty="0" smtClean="0">
                <a:solidFill>
                  <a:schemeClr val="tx1"/>
                </a:solidFill>
              </a:rPr>
              <a:t>Н), Левое </a:t>
            </a:r>
            <a:r>
              <a:rPr lang="ru-RU" sz="2000" dirty="0">
                <a:solidFill>
                  <a:schemeClr val="tx1"/>
                </a:solidFill>
              </a:rPr>
              <a:t>яичко (</a:t>
            </a:r>
            <a:r>
              <a:rPr lang="en-US" sz="2000" dirty="0">
                <a:solidFill>
                  <a:schemeClr val="tx1"/>
                </a:solidFill>
              </a:rPr>
              <a:t>LT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endParaRPr lang="ru-RU" sz="2000" b="1" kern="150" dirty="0">
              <a:solidFill>
                <a:schemeClr val="tx1"/>
              </a:solidFill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472162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299472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ф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26" y="2216723"/>
            <a:ext cx="8120392" cy="457229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49607" y="106790"/>
            <a:ext cx="6250674" cy="1524327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КТ 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брюшной полости и малого </a:t>
            </a: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таза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корональная </a:t>
            </a:r>
            <a: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плоскость</a:t>
            </a:r>
            <a:br>
              <a:rPr lang="ru-RU" sz="24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2400" b="1" dirty="0" err="1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Фуникулит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 и </a:t>
            </a:r>
            <a:r>
              <a:rPr lang="ru-RU" sz="2400" b="1" dirty="0" err="1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деферентит</a:t>
            </a: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 </a:t>
            </a:r>
            <a:r>
              <a:rPr lang="ru-RU" sz="2000" dirty="0"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>
                <a:ea typeface="Andale Sans UI"/>
                <a:cs typeface="Tahoma" panose="020B060403050404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302" y="1718950"/>
            <a:ext cx="7728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Andale Sans UI"/>
                <a:cs typeface="Tahoma" panose="020B0604030504040204" pitchFamily="34" charset="0"/>
              </a:rPr>
              <a:t>Мужчина </a:t>
            </a:r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63 лет, в </a:t>
            </a:r>
            <a:r>
              <a:rPr lang="ru-RU" sz="2000" dirty="0">
                <a:ea typeface="Andale Sans UI"/>
                <a:cs typeface="Tahoma" panose="020B0604030504040204" pitchFamily="34" charset="0"/>
              </a:rPr>
              <a:t>анамнезе лихорадка и боль при </a:t>
            </a:r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мочеиспускании</a:t>
            </a:r>
            <a:r>
              <a:rPr lang="ru-RU" sz="2000" dirty="0"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>
                <a:ea typeface="Andale Sans UI"/>
                <a:cs typeface="Tahoma" panose="020B0604030504040204" pitchFamily="34" charset="0"/>
              </a:rPr>
            </a:b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20669" y="1058961"/>
            <a:ext cx="3489264" cy="584124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165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165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r>
              <a:rPr lang="ru-RU" sz="1650" b="1" dirty="0" smtClean="0">
                <a:solidFill>
                  <a:schemeClr val="tx1"/>
                </a:solidFill>
              </a:rPr>
              <a:t>Желтые </a:t>
            </a:r>
            <a:r>
              <a:rPr lang="ru-RU" sz="1650" b="1" dirty="0">
                <a:solidFill>
                  <a:schemeClr val="tx1"/>
                </a:solidFill>
              </a:rPr>
              <a:t>стрелки- </a:t>
            </a:r>
            <a:r>
              <a:rPr lang="ru-RU" sz="1650" dirty="0">
                <a:solidFill>
                  <a:schemeClr val="tx1"/>
                </a:solidFill>
              </a:rPr>
              <a:t>воспалительные изменения по ходу левого семенного </a:t>
            </a:r>
            <a:r>
              <a:rPr lang="ru-RU" sz="1650" dirty="0" smtClean="0">
                <a:solidFill>
                  <a:schemeClr val="tx1"/>
                </a:solidFill>
              </a:rPr>
              <a:t>канатика</a:t>
            </a:r>
            <a:br>
              <a:rPr lang="ru-RU" sz="1650" dirty="0" smtClean="0">
                <a:solidFill>
                  <a:schemeClr val="tx1"/>
                </a:solidFill>
              </a:rPr>
            </a:br>
            <a:r>
              <a:rPr lang="ru-RU" sz="1650" dirty="0">
                <a:solidFill>
                  <a:schemeClr val="tx1"/>
                </a:solidFill>
              </a:rPr>
              <a:t/>
            </a:r>
            <a:br>
              <a:rPr lang="ru-RU" sz="1650" dirty="0">
                <a:solidFill>
                  <a:schemeClr val="tx1"/>
                </a:solidFill>
              </a:rPr>
            </a:br>
            <a:r>
              <a:rPr lang="ru-RU" sz="1650" b="1" dirty="0">
                <a:solidFill>
                  <a:schemeClr val="tx1"/>
                </a:solidFill>
              </a:rPr>
              <a:t>Бирюзовая стрелка- </a:t>
            </a:r>
            <a:r>
              <a:rPr lang="ru-RU" sz="1650" dirty="0" smtClean="0">
                <a:solidFill>
                  <a:schemeClr val="tx1"/>
                </a:solidFill>
              </a:rPr>
              <a:t>увеличение в диаметре внутрибрюшной части </a:t>
            </a:r>
            <a:r>
              <a:rPr lang="ru-RU" sz="1650" dirty="0">
                <a:solidFill>
                  <a:schemeClr val="tx1"/>
                </a:solidFill>
              </a:rPr>
              <a:t>семявыносящего </a:t>
            </a:r>
            <a:r>
              <a:rPr lang="ru-RU" sz="1650" dirty="0" smtClean="0">
                <a:solidFill>
                  <a:schemeClr val="tx1"/>
                </a:solidFill>
              </a:rPr>
              <a:t>протока</a:t>
            </a:r>
            <a:br>
              <a:rPr lang="ru-RU" sz="1650" dirty="0" smtClean="0">
                <a:solidFill>
                  <a:schemeClr val="tx1"/>
                </a:solidFill>
              </a:rPr>
            </a:br>
            <a:r>
              <a:rPr lang="ru-RU" sz="1650" dirty="0">
                <a:solidFill>
                  <a:schemeClr val="tx1"/>
                </a:solidFill>
              </a:rPr>
              <a:t/>
            </a:r>
            <a:br>
              <a:rPr lang="ru-RU" sz="1650" dirty="0">
                <a:solidFill>
                  <a:schemeClr val="tx1"/>
                </a:solidFill>
              </a:rPr>
            </a:br>
            <a:r>
              <a:rPr lang="ru-RU" sz="1650" b="1" dirty="0">
                <a:solidFill>
                  <a:schemeClr val="tx1"/>
                </a:solidFill>
              </a:rPr>
              <a:t>Оранжевые стрелки- </a:t>
            </a:r>
            <a:r>
              <a:rPr lang="ru-RU" sz="1650" dirty="0">
                <a:solidFill>
                  <a:schemeClr val="tx1"/>
                </a:solidFill>
              </a:rPr>
              <a:t>воспалительные изменения в прилегающих мягких тканях </a:t>
            </a:r>
            <a:r>
              <a:rPr lang="ru-RU" sz="1650" dirty="0" smtClean="0">
                <a:solidFill>
                  <a:schemeClr val="tx1"/>
                </a:solidFill>
              </a:rPr>
              <a:t/>
            </a:r>
            <a:br>
              <a:rPr lang="ru-RU" sz="1650" dirty="0" smtClean="0">
                <a:solidFill>
                  <a:schemeClr val="tx1"/>
                </a:solidFill>
              </a:rPr>
            </a:br>
            <a:r>
              <a:rPr lang="ru-RU" sz="1650" dirty="0">
                <a:solidFill>
                  <a:schemeClr val="tx1"/>
                </a:solidFill>
              </a:rPr>
              <a:t/>
            </a:r>
            <a:br>
              <a:rPr lang="ru-RU" sz="1650" dirty="0">
                <a:solidFill>
                  <a:schemeClr val="tx1"/>
                </a:solidFill>
              </a:rPr>
            </a:br>
            <a:r>
              <a:rPr lang="ru-RU" sz="1650" b="1" dirty="0">
                <a:solidFill>
                  <a:schemeClr val="tx1"/>
                </a:solidFill>
              </a:rPr>
              <a:t>Зеленая стрелка </a:t>
            </a:r>
            <a:r>
              <a:rPr lang="en-US" sz="1650" b="1" dirty="0">
                <a:solidFill>
                  <a:schemeClr val="tx1"/>
                </a:solidFill>
              </a:rPr>
              <a:t>L</a:t>
            </a:r>
            <a:r>
              <a:rPr lang="ru-RU" sz="1650" b="1" dirty="0">
                <a:solidFill>
                  <a:schemeClr val="tx1"/>
                </a:solidFill>
              </a:rPr>
              <a:t>, </a:t>
            </a:r>
            <a:r>
              <a:rPr lang="en-US" sz="1650" b="1" dirty="0">
                <a:solidFill>
                  <a:schemeClr val="tx1"/>
                </a:solidFill>
              </a:rPr>
              <a:t>N</a:t>
            </a:r>
            <a:r>
              <a:rPr lang="ru-RU" sz="1650" dirty="0">
                <a:solidFill>
                  <a:schemeClr val="tx1"/>
                </a:solidFill>
              </a:rPr>
              <a:t>- реактивные лимфоузлы тазовой </a:t>
            </a:r>
            <a:r>
              <a:rPr lang="ru-RU" sz="1650" dirty="0" smtClean="0">
                <a:solidFill>
                  <a:schemeClr val="tx1"/>
                </a:solidFill>
              </a:rPr>
              <a:t>области</a:t>
            </a:r>
            <a:br>
              <a:rPr lang="ru-RU" sz="1650" dirty="0" smtClean="0">
                <a:solidFill>
                  <a:schemeClr val="tx1"/>
                </a:solidFill>
              </a:rPr>
            </a:br>
            <a:r>
              <a:rPr lang="ru-RU" sz="1650" dirty="0">
                <a:solidFill>
                  <a:schemeClr val="tx1"/>
                </a:solidFill>
              </a:rPr>
              <a:t/>
            </a:r>
            <a:br>
              <a:rPr lang="ru-RU" sz="1650" dirty="0">
                <a:solidFill>
                  <a:schemeClr val="tx1"/>
                </a:solidFill>
              </a:rPr>
            </a:br>
            <a:r>
              <a:rPr lang="en-US" sz="1650" b="1" dirty="0">
                <a:solidFill>
                  <a:schemeClr val="tx1"/>
                </a:solidFill>
              </a:rPr>
              <a:t>S</a:t>
            </a:r>
            <a:r>
              <a:rPr lang="ru-RU" sz="1650" b="1" dirty="0">
                <a:solidFill>
                  <a:schemeClr val="tx1"/>
                </a:solidFill>
              </a:rPr>
              <a:t>-</a:t>
            </a:r>
            <a:r>
              <a:rPr lang="ru-RU" sz="1650" dirty="0">
                <a:solidFill>
                  <a:schemeClr val="tx1"/>
                </a:solidFill>
              </a:rPr>
              <a:t> семенные пузырьки с </a:t>
            </a:r>
            <a:r>
              <a:rPr lang="ru-RU" sz="1650">
                <a:solidFill>
                  <a:schemeClr val="tx1"/>
                </a:solidFill>
              </a:rPr>
              <a:t>нечеткими </a:t>
            </a:r>
            <a:r>
              <a:rPr lang="ru-RU" sz="1650" smtClean="0">
                <a:solidFill>
                  <a:schemeClr val="tx1"/>
                </a:solidFill>
              </a:rPr>
              <a:t>контурами</a:t>
            </a:r>
            <a:r>
              <a:rPr lang="ru-RU" sz="1650" smtClean="0">
                <a:solidFill>
                  <a:schemeClr val="tx1"/>
                </a:solidFill>
              </a:rPr>
              <a:t> </a:t>
            </a:r>
            <a:r>
              <a:rPr lang="ru-RU" sz="1650" dirty="0" smtClean="0">
                <a:solidFill>
                  <a:schemeClr val="tx1"/>
                </a:solidFill>
              </a:rPr>
              <a:t/>
            </a:r>
            <a:br>
              <a:rPr lang="ru-RU" sz="1650" dirty="0" smtClean="0">
                <a:solidFill>
                  <a:schemeClr val="tx1"/>
                </a:solidFill>
              </a:rPr>
            </a:br>
            <a:r>
              <a:rPr lang="ru-RU" sz="1650" dirty="0">
                <a:solidFill>
                  <a:schemeClr val="tx1"/>
                </a:solidFill>
              </a:rPr>
              <a:t/>
            </a:r>
            <a:br>
              <a:rPr lang="ru-RU" sz="1650" dirty="0">
                <a:solidFill>
                  <a:schemeClr val="tx1"/>
                </a:solidFill>
              </a:rPr>
            </a:br>
            <a:r>
              <a:rPr lang="ru-RU" sz="1650" b="1" dirty="0">
                <a:solidFill>
                  <a:schemeClr val="tx1"/>
                </a:solidFill>
              </a:rPr>
              <a:t>Красная </a:t>
            </a:r>
            <a:r>
              <a:rPr lang="ru-RU" sz="1650" b="1" dirty="0" smtClean="0">
                <a:solidFill>
                  <a:schemeClr val="tx1"/>
                </a:solidFill>
              </a:rPr>
              <a:t>стрелка- </a:t>
            </a:r>
            <a:r>
              <a:rPr lang="ru-RU" sz="1650" dirty="0" smtClean="0">
                <a:solidFill>
                  <a:schemeClr val="tx1"/>
                </a:solidFill>
              </a:rPr>
              <a:t>абсцесс предстательной железы</a:t>
            </a:r>
            <a:r>
              <a:rPr lang="ru-RU" sz="1650" dirty="0">
                <a:solidFill>
                  <a:srgbClr val="FF0000"/>
                </a:solidFill>
              </a:rPr>
              <a:t/>
            </a:r>
            <a:br>
              <a:rPr lang="ru-RU" sz="1650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746486"/>
            <a:ext cx="10058400" cy="157985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Конец второй части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8713"/>
            <a:ext cx="10058400" cy="1450757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Гидроцеле</a:t>
            </a:r>
            <a:r>
              <a:rPr lang="ru-RU" b="1" dirty="0">
                <a:solidFill>
                  <a:schemeClr val="tx1"/>
                </a:solidFill>
              </a:rPr>
              <a:t> семенного канатика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4638" y="3857413"/>
            <a:ext cx="3620068" cy="181870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Скопление </a:t>
            </a:r>
            <a:r>
              <a:rPr lang="ru-RU" sz="2000" dirty="0">
                <a:solidFill>
                  <a:schemeClr val="tx1"/>
                </a:solidFill>
              </a:rPr>
              <a:t>жидкости в семенном </a:t>
            </a:r>
            <a:r>
              <a:rPr lang="ru-RU" sz="2000" dirty="0" smtClean="0">
                <a:solidFill>
                  <a:schemeClr val="tx1"/>
                </a:solidFill>
              </a:rPr>
              <a:t>канатике, сообщающееся </a:t>
            </a:r>
            <a:r>
              <a:rPr lang="ru-RU" sz="2000" dirty="0">
                <a:solidFill>
                  <a:schemeClr val="tx1"/>
                </a:solidFill>
              </a:rPr>
              <a:t>с брюшной </a:t>
            </a:r>
            <a:r>
              <a:rPr lang="ru-RU" sz="2000" dirty="0" smtClean="0">
                <a:solidFill>
                  <a:schemeClr val="tx1"/>
                </a:solidFill>
              </a:rPr>
              <a:t>полостью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83188" y="3857413"/>
            <a:ext cx="3957851" cy="1818705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Скопление жидкости, </a:t>
            </a:r>
            <a:r>
              <a:rPr lang="ru-RU" sz="2000" dirty="0">
                <a:solidFill>
                  <a:schemeClr val="tx1"/>
                </a:solidFill>
              </a:rPr>
              <a:t>не </a:t>
            </a:r>
            <a:r>
              <a:rPr lang="ru-RU" sz="2000" dirty="0" smtClean="0">
                <a:solidFill>
                  <a:schemeClr val="tx1"/>
                </a:solidFill>
              </a:rPr>
              <a:t>сообщающееся </a:t>
            </a:r>
            <a:r>
              <a:rPr lang="ru-RU" sz="2000" dirty="0">
                <a:solidFill>
                  <a:schemeClr val="tx1"/>
                </a:solidFill>
              </a:rPr>
              <a:t>с брюшной полостью и мошонкой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24637" y="2598262"/>
            <a:ext cx="3620068" cy="86308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Сообщающаяся </a:t>
            </a:r>
            <a:r>
              <a:rPr lang="ru-RU" sz="2000" b="1" dirty="0">
                <a:solidFill>
                  <a:schemeClr val="tx1"/>
                </a:solidFill>
              </a:rPr>
              <a:t>водянка семенного канатика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83188" y="2598262"/>
            <a:ext cx="3957851" cy="86308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Киста </a:t>
            </a:r>
            <a:r>
              <a:rPr lang="ru-RU" sz="2000" b="1" dirty="0">
                <a:solidFill>
                  <a:schemeClr val="tx1"/>
                </a:solidFill>
              </a:rPr>
              <a:t>семенного канатика 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698543" y="1845734"/>
            <a:ext cx="1433015" cy="474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408761" y="1845734"/>
            <a:ext cx="1348853" cy="491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6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57269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0748" y="1363941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9163" t="34834" r="49933" b="29315"/>
          <a:stretch/>
        </p:blipFill>
        <p:spPr>
          <a:xfrm>
            <a:off x="661287" y="2240798"/>
            <a:ext cx="5090733" cy="276864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50405" t="34834" r="8488" b="29315"/>
          <a:stretch/>
        </p:blipFill>
        <p:spPr>
          <a:xfrm>
            <a:off x="6851174" y="2208101"/>
            <a:ext cx="5100170" cy="276864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3206653" y="77550"/>
            <a:ext cx="6008085" cy="104296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УЗИ паховой области, сагиттальное сканирование, режим </a:t>
            </a:r>
            <a:r>
              <a:rPr lang="ru-RU" sz="2000" b="1" dirty="0" smtClean="0">
                <a:solidFill>
                  <a:schemeClr val="tx1"/>
                </a:solidFill>
              </a:rPr>
              <a:t>ЦДК (А, В)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463" y="5300946"/>
            <a:ext cx="5842380" cy="121733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Аваскулярное </a:t>
            </a:r>
            <a:r>
              <a:rPr lang="ru-RU" sz="2000" dirty="0">
                <a:solidFill>
                  <a:schemeClr val="tx1"/>
                </a:solidFill>
              </a:rPr>
              <a:t>скопление жидкости в семенном канатике (*)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Отсутствие сообщения с мошонкой (</a:t>
            </a:r>
            <a:r>
              <a:rPr lang="en-US" sz="1600" i="1" dirty="0">
                <a:solidFill>
                  <a:schemeClr val="tx1"/>
                </a:solidFill>
              </a:rPr>
              <a:t>S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Наличие сообщения с брюшной полостью (</a:t>
            </a:r>
            <a:r>
              <a:rPr lang="en-US" sz="1600" i="1" dirty="0">
                <a:solidFill>
                  <a:schemeClr val="tx1"/>
                </a:solidFill>
              </a:rPr>
              <a:t>P</a:t>
            </a:r>
            <a:r>
              <a:rPr lang="ru-RU" sz="2000" dirty="0">
                <a:solidFill>
                  <a:schemeClr val="tx1"/>
                </a:solidFill>
              </a:rPr>
              <a:t>)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1173" y="5300947"/>
            <a:ext cx="5090733" cy="1217339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Аваскулярное скопление жидкости в семенном канатике (*)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Отсутствие сообщения жидкости с мошонкой (</a:t>
            </a:r>
            <a:r>
              <a:rPr lang="en-US" sz="1600" i="1" dirty="0">
                <a:solidFill>
                  <a:schemeClr val="tx1"/>
                </a:solidFill>
              </a:rPr>
              <a:t>S</a:t>
            </a:r>
            <a:r>
              <a:rPr lang="ru-RU" sz="2000" dirty="0">
                <a:solidFill>
                  <a:schemeClr val="tx1"/>
                </a:solidFill>
              </a:rPr>
              <a:t>) и брюшной полостью </a:t>
            </a:r>
            <a:r>
              <a:rPr lang="ru-RU" sz="2000" dirty="0" smtClean="0">
                <a:solidFill>
                  <a:schemeClr val="tx1"/>
                </a:solidFill>
              </a:rPr>
              <a:t>(</a:t>
            </a:r>
            <a:r>
              <a:rPr lang="ru-RU" sz="1600" i="1" dirty="0" smtClean="0">
                <a:solidFill>
                  <a:schemeClr val="tx1"/>
                </a:solidFill>
              </a:rPr>
              <a:t>Р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1287" y="1330121"/>
            <a:ext cx="5090733" cy="74671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Сообщающаяся водянка семенного канатика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51174" y="1330119"/>
            <a:ext cx="5090733" cy="746713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Киста </a:t>
            </a:r>
            <a:r>
              <a:rPr lang="ru-RU" sz="2000" b="1" dirty="0">
                <a:solidFill>
                  <a:schemeClr val="tx1"/>
                </a:solidFill>
              </a:rPr>
              <a:t>семенного канатика </a:t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Варикоцеле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07" y="1849272"/>
            <a:ext cx="11300346" cy="5008728"/>
          </a:xfrm>
        </p:spPr>
        <p:txBody>
          <a:bodyPr>
            <a:normAutofit/>
          </a:bodyPr>
          <a:lstStyle/>
          <a:p>
            <a:r>
              <a:rPr lang="ru-RU" dirty="0"/>
              <a:t>- </a:t>
            </a:r>
            <a:r>
              <a:rPr lang="ru-RU" dirty="0">
                <a:solidFill>
                  <a:schemeClr val="tx1"/>
                </a:solidFill>
              </a:rPr>
              <a:t>варикозное расширение вен лозовидного сплетения в пределах семенного </a:t>
            </a:r>
            <a:r>
              <a:rPr lang="ru-RU" dirty="0" smtClean="0">
                <a:solidFill>
                  <a:schemeClr val="tx1"/>
                </a:solidFill>
              </a:rPr>
              <a:t>канатика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представляет </a:t>
            </a:r>
            <a:r>
              <a:rPr lang="ru-RU" dirty="0">
                <a:solidFill>
                  <a:schemeClr val="tx1"/>
                </a:solidFill>
              </a:rPr>
              <a:t>собой </a:t>
            </a:r>
            <a:r>
              <a:rPr lang="ru-RU" dirty="0" smtClean="0">
                <a:solidFill>
                  <a:schemeClr val="tx1"/>
                </a:solidFill>
              </a:rPr>
              <a:t>пальпируемое </a:t>
            </a:r>
            <a:r>
              <a:rPr lang="ru-RU" dirty="0">
                <a:solidFill>
                  <a:schemeClr val="tx1"/>
                </a:solidFill>
              </a:rPr>
              <a:t>болезненное образование мягко-эластичной консистенции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Причины первичного </a:t>
            </a:r>
            <a:r>
              <a:rPr lang="ru-RU" b="1" dirty="0" err="1">
                <a:solidFill>
                  <a:schemeClr val="tx1"/>
                </a:solidFill>
              </a:rPr>
              <a:t>в</a:t>
            </a:r>
            <a:r>
              <a:rPr lang="ru-RU" b="1" dirty="0" err="1" smtClean="0">
                <a:solidFill>
                  <a:schemeClr val="tx1"/>
                </a:solidFill>
              </a:rPr>
              <a:t>арикоцеле</a:t>
            </a:r>
            <a:r>
              <a:rPr lang="ru-RU" b="1" dirty="0">
                <a:solidFill>
                  <a:schemeClr val="tx1"/>
                </a:solidFill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недостаточность </a:t>
            </a:r>
            <a:r>
              <a:rPr lang="ru-RU" dirty="0">
                <a:solidFill>
                  <a:schemeClr val="tx1"/>
                </a:solidFill>
              </a:rPr>
              <a:t>клапанов вен семенного канатика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i="1" u="sng" dirty="0" smtClean="0">
                <a:solidFill>
                  <a:schemeClr val="tx1"/>
                </a:solidFill>
              </a:rPr>
              <a:t>правостороннее-</a:t>
            </a:r>
            <a:r>
              <a:rPr lang="ru-RU" dirty="0" smtClean="0">
                <a:solidFill>
                  <a:schemeClr val="tx1"/>
                </a:solidFill>
              </a:rPr>
              <a:t> обычно является вторичным </a:t>
            </a:r>
            <a:r>
              <a:rPr lang="ru-RU" dirty="0">
                <a:solidFill>
                  <a:schemeClr val="tx1"/>
                </a:solidFill>
              </a:rPr>
              <a:t>по отношению к основному </a:t>
            </a:r>
            <a:r>
              <a:rPr lang="ru-RU" dirty="0" smtClean="0">
                <a:solidFill>
                  <a:schemeClr val="tx1"/>
                </a:solidFill>
              </a:rPr>
              <a:t>заболеванию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i="1" u="sng" dirty="0" smtClean="0">
                <a:solidFill>
                  <a:schemeClr val="tx1"/>
                </a:solidFill>
              </a:rPr>
              <a:t>левостороннее-</a:t>
            </a:r>
            <a:r>
              <a:rPr lang="ru-RU" dirty="0" smtClean="0">
                <a:solidFill>
                  <a:schemeClr val="tx1"/>
                </a:solidFill>
              </a:rPr>
              <a:t> может </a:t>
            </a:r>
            <a:r>
              <a:rPr lang="ru-RU" dirty="0">
                <a:solidFill>
                  <a:schemeClr val="tx1"/>
                </a:solidFill>
              </a:rPr>
              <a:t>наблюдаться у пациентов с синдромом Щелкунчика (сдавление почечной вены между брюшной аортой и верхней брыжеечной </a:t>
            </a:r>
            <a:r>
              <a:rPr lang="ru-RU" dirty="0" smtClean="0">
                <a:solidFill>
                  <a:schemeClr val="tx1"/>
                </a:solidFill>
              </a:rPr>
              <a:t>артерией)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вазэктомия</a:t>
            </a:r>
            <a:r>
              <a:rPr lang="ru-RU" dirty="0" smtClean="0">
                <a:solidFill>
                  <a:schemeClr val="tx1"/>
                </a:solidFill>
              </a:rPr>
              <a:t> (в 27% случаев)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Хирургическое </a:t>
            </a:r>
            <a:r>
              <a:rPr lang="ru-RU" dirty="0">
                <a:solidFill>
                  <a:schemeClr val="tx1"/>
                </a:solidFill>
              </a:rPr>
              <a:t>лечение </a:t>
            </a:r>
            <a:r>
              <a:rPr lang="ru-RU" dirty="0" smtClean="0">
                <a:solidFill>
                  <a:schemeClr val="tx1"/>
                </a:solidFill>
              </a:rPr>
              <a:t>показано </a:t>
            </a:r>
            <a:r>
              <a:rPr lang="ru-RU" dirty="0">
                <a:solidFill>
                  <a:schemeClr val="tx1"/>
                </a:solidFill>
              </a:rPr>
              <a:t>в случае наличия </a:t>
            </a:r>
            <a:r>
              <a:rPr lang="ru-RU" dirty="0" smtClean="0">
                <a:solidFill>
                  <a:schemeClr val="tx1"/>
                </a:solidFill>
              </a:rPr>
              <a:t>клиники </a:t>
            </a:r>
            <a:r>
              <a:rPr lang="ru-RU" dirty="0">
                <a:solidFill>
                  <a:schemeClr val="tx1"/>
                </a:solidFill>
              </a:rPr>
              <a:t>и осложнений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7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91729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Ультразвуковая картина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варикоцеле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В-режиме </a:t>
            </a:r>
            <a:r>
              <a:rPr lang="ru-RU" sz="2400" dirty="0" smtClean="0">
                <a:solidFill>
                  <a:schemeClr val="tx1"/>
                </a:solidFill>
              </a:rPr>
              <a:t>визуализируются </a:t>
            </a:r>
            <a:r>
              <a:rPr lang="ru-RU" sz="2400" dirty="0" err="1" smtClean="0">
                <a:solidFill>
                  <a:schemeClr val="tx1"/>
                </a:solidFill>
              </a:rPr>
              <a:t>анэхогенные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извилистые трубчатые структуры, диаметром 2-3 мм, </a:t>
            </a:r>
            <a:r>
              <a:rPr lang="ru-RU" sz="2400" dirty="0" smtClean="0">
                <a:solidFill>
                  <a:schemeClr val="tx1"/>
                </a:solidFill>
              </a:rPr>
              <a:t>находящиеся у верхнего полюса яичка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- в </a:t>
            </a:r>
            <a:r>
              <a:rPr lang="ru-RU" sz="2400" dirty="0">
                <a:solidFill>
                  <a:schemeClr val="tx1"/>
                </a:solidFill>
              </a:rPr>
              <a:t>режиме ЦДК, при выполнении пробы </a:t>
            </a:r>
            <a:r>
              <a:rPr lang="ru-RU" sz="2400" dirty="0" err="1">
                <a:solidFill>
                  <a:schemeClr val="tx1"/>
                </a:solidFill>
              </a:rPr>
              <a:t>Вальсальвы</a:t>
            </a:r>
            <a:r>
              <a:rPr lang="ru-RU" sz="2400" dirty="0">
                <a:solidFill>
                  <a:schemeClr val="tx1"/>
                </a:solidFill>
              </a:rPr>
              <a:t>, более четко </a:t>
            </a:r>
            <a:r>
              <a:rPr lang="ru-RU" sz="2400" dirty="0" smtClean="0">
                <a:solidFill>
                  <a:schemeClr val="tx1"/>
                </a:solidFill>
              </a:rPr>
              <a:t>визуализируется увеличение </a:t>
            </a:r>
            <a:r>
              <a:rPr lang="ru-RU" sz="2400" dirty="0">
                <a:solidFill>
                  <a:schemeClr val="tx1"/>
                </a:solidFill>
              </a:rPr>
              <a:t>диаметра </a:t>
            </a:r>
            <a:r>
              <a:rPr lang="ru-RU" sz="2400" dirty="0" smtClean="0">
                <a:solidFill>
                  <a:schemeClr val="tx1"/>
                </a:solidFill>
              </a:rPr>
              <a:t>вен лозовидного сплетения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- если </a:t>
            </a:r>
            <a:r>
              <a:rPr lang="ru-RU" sz="2400" dirty="0">
                <a:solidFill>
                  <a:schemeClr val="tx1"/>
                </a:solidFill>
              </a:rPr>
              <a:t>вены не поддаются компрессии и в них снижен/отсутствует кровоток- есть подозрение на </a:t>
            </a:r>
            <a:r>
              <a:rPr lang="ru-RU" sz="2400" dirty="0" err="1">
                <a:solidFill>
                  <a:schemeClr val="tx1"/>
                </a:solidFill>
              </a:rPr>
              <a:t>тромбирование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или </a:t>
            </a:r>
            <a:r>
              <a:rPr lang="ru-RU" sz="2400" dirty="0">
                <a:solidFill>
                  <a:schemeClr val="tx1"/>
                </a:solidFill>
              </a:rPr>
              <a:t>злокачественную опухоль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2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0748" y="1363941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8881" t="34126" r="53664" b="26063"/>
          <a:stretch/>
        </p:blipFill>
        <p:spPr>
          <a:xfrm>
            <a:off x="314130" y="1801504"/>
            <a:ext cx="5158391" cy="309737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7229" t="32577" r="8774" b="26063"/>
          <a:stretch/>
        </p:blipFill>
        <p:spPr>
          <a:xfrm>
            <a:off x="6252378" y="1799904"/>
            <a:ext cx="5020673" cy="309897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893325" y="166829"/>
            <a:ext cx="6250674" cy="104296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  <a:t>УЗИ органов мошонки, сагиттальное сканирование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  <a:t> В-режим (А), режим ЦДК (В)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8438" y="1310363"/>
            <a:ext cx="8020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kern="150" dirty="0" err="1" smtClean="0"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  <a:t>Варикоцеле</a:t>
            </a:r>
            <a:r>
              <a:rPr lang="ru-RU" sz="2000" kern="150" dirty="0" smtClean="0"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  <a:t> у 28-летнего мужчины (в анамнезе боль в паху и мошонке)</a:t>
            </a:r>
            <a:br>
              <a:rPr lang="ru-RU" sz="2000" kern="150" dirty="0" smtClean="0"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</a:br>
            <a:endParaRPr lang="ru-RU" sz="2000" kern="150" dirty="0">
              <a:effectLst/>
              <a:latin typeface="Calibri" panose="020F0502020204030204" pitchFamily="34" charset="0"/>
              <a:ea typeface="Andale Sans UI"/>
              <a:cs typeface="Calibri" panose="020F050202020403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52166" y="5063319"/>
            <a:ext cx="7532994" cy="121465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000" kern="150" dirty="0" err="1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Анэхогенные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 трубчатые структуры в семенном канатике</a:t>
            </a:r>
            <a:r>
              <a:rPr lang="ru-RU" sz="2000" kern="150" dirty="0" smtClean="0">
                <a:solidFill>
                  <a:srgbClr val="FF0000"/>
                </a:solidFill>
                <a:effectLst/>
                <a:ea typeface="Andale Sans UI"/>
                <a:cs typeface="Tahoma" panose="020B0604030504040204" pitchFamily="34" charset="0"/>
              </a:rPr>
              <a:t> 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(*), </a:t>
            </a:r>
            <a:r>
              <a:rPr lang="ru-RU" sz="2000" kern="150" dirty="0" smtClean="0">
                <a:solidFill>
                  <a:srgbClr val="FF0000"/>
                </a:solidFill>
                <a:effectLst/>
                <a:ea typeface="Andale Sans UI"/>
                <a:cs typeface="Tahoma" panose="020B0604030504040204" pitchFamily="34" charset="0"/>
              </a:rPr>
              <a:t> 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увеличивающиеся в диаметре во время пробы </a:t>
            </a:r>
            <a:r>
              <a:rPr lang="ru-RU" sz="2000" kern="150" dirty="0" err="1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Вальсальвы</a:t>
            </a:r>
            <a:endParaRPr lang="ru-RU" sz="2000" kern="150" dirty="0">
              <a:solidFill>
                <a:schemeClr val="tx1"/>
              </a:solidFill>
              <a:effectLst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7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270311"/>
            <a:ext cx="12192000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0748" y="1363941"/>
            <a:ext cx="12015717" cy="60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2554" t="14543" r="51743" b="50273"/>
          <a:stretch/>
        </p:blipFill>
        <p:spPr>
          <a:xfrm>
            <a:off x="790761" y="1858792"/>
            <a:ext cx="4751037" cy="310517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8665" t="17545" r="22175" b="50273"/>
          <a:stretch/>
        </p:blipFill>
        <p:spPr>
          <a:xfrm>
            <a:off x="6251811" y="1826296"/>
            <a:ext cx="4831309" cy="3105178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963269" y="46924"/>
            <a:ext cx="6250674" cy="104296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  <a:t>УЗИ паховой области, сагиттальное сканирование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Andale Sans UI"/>
                <a:cs typeface="Calibri" panose="020F0502020204030204" pitchFamily="34" charset="0"/>
              </a:rPr>
              <a:t>В-режим (А), режим ЦДК (В)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4230" y="1104148"/>
            <a:ext cx="9457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a typeface="Andale Sans UI"/>
                <a:cs typeface="Tahoma" panose="020B0604030504040204" pitchFamily="34" charset="0"/>
              </a:rPr>
              <a:t>Мужчина </a:t>
            </a:r>
            <a:r>
              <a:rPr lang="ru-RU" sz="2000" dirty="0" smtClean="0">
                <a:effectLst/>
                <a:ea typeface="Andale Sans UI"/>
                <a:cs typeface="Tahoma" panose="020B0604030504040204" pitchFamily="34" charset="0"/>
              </a:rPr>
              <a:t>52 лет,  </a:t>
            </a:r>
            <a:r>
              <a:rPr lang="ru-RU" sz="2000" dirty="0" err="1" smtClean="0">
                <a:effectLst/>
                <a:ea typeface="Andale Sans UI"/>
                <a:cs typeface="Tahoma" panose="020B0604030504040204" pitchFamily="34" charset="0"/>
              </a:rPr>
              <a:t>варикоцеле</a:t>
            </a:r>
            <a:r>
              <a:rPr lang="ru-RU" sz="2000" dirty="0" smtClean="0">
                <a:effectLst/>
                <a:ea typeface="Andale Sans UI"/>
                <a:cs typeface="Tahoma" panose="020B0604030504040204" pitchFamily="34" charset="0"/>
              </a:rPr>
              <a:t> </a:t>
            </a:r>
            <a:br>
              <a:rPr lang="ru-RU" sz="2000" dirty="0" smtClean="0"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effectLst/>
                <a:ea typeface="Andale Sans UI"/>
                <a:cs typeface="Tahoma" panose="020B0604030504040204" pitchFamily="34" charset="0"/>
              </a:rPr>
              <a:t>(причина обследования- образование</a:t>
            </a:r>
            <a:r>
              <a:rPr lang="ru-RU" sz="2000" dirty="0" smtClean="0">
                <a:solidFill>
                  <a:srgbClr val="FF0000"/>
                </a:solidFill>
                <a:effectLst/>
                <a:ea typeface="Andale Sans UI"/>
                <a:cs typeface="Tahoma" panose="020B0604030504040204" pitchFamily="34" charset="0"/>
              </a:rPr>
              <a:t> </a:t>
            </a:r>
            <a:r>
              <a:rPr lang="ru-RU" sz="2000" dirty="0" smtClean="0">
                <a:effectLst/>
                <a:ea typeface="Andale Sans UI"/>
                <a:cs typeface="Tahoma" panose="020B0604030504040204" pitchFamily="34" charset="0"/>
              </a:rPr>
              <a:t>в мошонке)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25085" y="5199797"/>
            <a:ext cx="9927042" cy="1433016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Расширенный левый паховый канал, заполненный </a:t>
            </a:r>
            <a:r>
              <a:rPr lang="ru-RU" sz="2000" dirty="0" err="1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анэхогенными</a:t>
            </a:r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 трубчатыми структурами (*), почти полностью замещающими семенной канатик (</a:t>
            </a:r>
            <a:r>
              <a:rPr lang="ru-RU" sz="1600" i="1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стрелки</a:t>
            </a:r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)</a:t>
            </a:r>
            <a:b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В режиме ЦДК подтверждается наличие кровотока</a:t>
            </a:r>
            <a:b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Отсутствие компрессии вен при пальпации датчиком</a:t>
            </a:r>
            <a:r>
              <a:rPr lang="ru-RU" sz="2000" dirty="0" smtClean="0">
                <a:solidFill>
                  <a:srgbClr val="FF0000"/>
                </a:solidFill>
                <a:effectLst/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/>
          <a:srcRect l="50042" t="50520" r="23042" b="9458"/>
          <a:stretch/>
        </p:blipFill>
        <p:spPr>
          <a:xfrm>
            <a:off x="690889" y="1965277"/>
            <a:ext cx="4759711" cy="3560596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825086" y="235069"/>
            <a:ext cx="6250674" cy="1042962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УЗИ левого яичка</a:t>
            </a:r>
            <a:br>
              <a:rPr lang="ru-RU" sz="2000" b="1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В-режим</a:t>
            </a:r>
            <a:r>
              <a:rPr lang="ru-RU" sz="2000" b="1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, </a:t>
            </a:r>
            <a:r>
              <a:rPr lang="ru-RU" sz="2000" b="1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сагиттальное сканирование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5518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kern="150" dirty="0" smtClean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kern="150" dirty="0" smtClean="0">
                <a:effectLst/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ru-RU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41241" y="2099439"/>
            <a:ext cx="5805441" cy="3292271"/>
          </a:xfrm>
          <a:prstGeom prst="roundRect">
            <a:avLst/>
          </a:prstGeom>
          <a:solidFill>
            <a:srgbClr val="99CCFF">
              <a:alpha val="27843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000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В структуре яичка визуализируются участки пониженной </a:t>
            </a:r>
            <a:r>
              <a:rPr lang="ru-RU" sz="2000" kern="150" dirty="0" err="1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эхогенности</a:t>
            </a:r>
            <a:r>
              <a:rPr lang="ru-RU" sz="2000" kern="150" dirty="0" smtClean="0">
                <a:solidFill>
                  <a:schemeClr val="tx1"/>
                </a:solidFill>
                <a:ea typeface="Andale Sans UI"/>
                <a:cs typeface="Tahoma" panose="020B0604030504040204" pitchFamily="34" charset="0"/>
              </a:rPr>
              <a:t> с неровными, нечеткими контурами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/>
            </a:r>
            <a:b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(подозрение на ЗНО)</a:t>
            </a:r>
            <a:b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/>
            </a:r>
            <a:b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b="1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Биопсия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: </a:t>
            </a:r>
            <a:r>
              <a:rPr lang="ru-RU" sz="2000" kern="150" dirty="0" err="1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семинома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 </a:t>
            </a:r>
            <a:b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</a:b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(приведшая к </a:t>
            </a:r>
            <a:r>
              <a:rPr lang="ru-RU" sz="2000" kern="150" dirty="0" err="1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тромбированию</a:t>
            </a:r>
            <a:r>
              <a:rPr lang="ru-RU" sz="2000" kern="150" dirty="0" smtClean="0">
                <a:solidFill>
                  <a:schemeClr val="tx1"/>
                </a:solidFill>
                <a:effectLst/>
                <a:ea typeface="Andale Sans UI"/>
                <a:cs typeface="Tahoma" panose="020B0604030504040204" pitchFamily="34" charset="0"/>
              </a:rPr>
              <a:t> сосудов)</a:t>
            </a:r>
          </a:p>
        </p:txBody>
      </p:sp>
    </p:spTree>
    <p:extLst>
      <p:ext uri="{BB962C8B-B14F-4D97-AF65-F5344CB8AC3E}">
        <p14:creationId xmlns:p14="http://schemas.microsoft.com/office/powerpoint/2010/main" val="5874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368</TotalTime>
  <Words>481</Words>
  <Application>Microsoft Office PowerPoint</Application>
  <PresentationFormat>Широкоэкранный</PresentationFormat>
  <Paragraphs>147</Paragraphs>
  <Slides>23</Slides>
  <Notes>16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Andale Sans UI</vt:lpstr>
      <vt:lpstr>Arial</vt:lpstr>
      <vt:lpstr>Calibri</vt:lpstr>
      <vt:lpstr>Calibri Light</vt:lpstr>
      <vt:lpstr>Tahoma</vt:lpstr>
      <vt:lpstr>Times New Roman</vt:lpstr>
      <vt:lpstr>Ретро</vt:lpstr>
      <vt:lpstr>Патологические состояния при визуализации семенного канатика Часть 2</vt:lpstr>
      <vt:lpstr>Гидроцеле семенного канатика</vt:lpstr>
      <vt:lpstr>Гидроцеле семенного канатика</vt:lpstr>
      <vt:lpstr>Презентация PowerPoint</vt:lpstr>
      <vt:lpstr>Варикоцеле</vt:lpstr>
      <vt:lpstr>Ультразвуковая картина  варикоцеле</vt:lpstr>
      <vt:lpstr>Презентация PowerPoint</vt:lpstr>
      <vt:lpstr>Презентация PowerPoint</vt:lpstr>
      <vt:lpstr>Презентация PowerPoint</vt:lpstr>
      <vt:lpstr>Гематома семенного канатика</vt:lpstr>
      <vt:lpstr>Ультразвуковая картина гематомы</vt:lpstr>
      <vt:lpstr>Презентация PowerPoint</vt:lpstr>
      <vt:lpstr>Травматическая дислокация яичка </vt:lpstr>
      <vt:lpstr>Презентация PowerPoint</vt:lpstr>
      <vt:lpstr>Презентация PowerPoint</vt:lpstr>
      <vt:lpstr>Лечение</vt:lpstr>
      <vt:lpstr>Фуникулит</vt:lpstr>
      <vt:lpstr>Ультразвуковая картина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Патологические состояния при визуализации семенного канатика Часть 2</dc:title>
  <dc:creator>Юля</dc:creator>
  <cp:lastModifiedBy>Юля</cp:lastModifiedBy>
  <cp:revision>37</cp:revision>
  <dcterms:created xsi:type="dcterms:W3CDTF">2024-02-02T14:32:45Z</dcterms:created>
  <dcterms:modified xsi:type="dcterms:W3CDTF">2024-02-12T04:49:43Z</dcterms:modified>
</cp:coreProperties>
</file>