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70" r:id="rId5"/>
    <p:sldId id="268" r:id="rId6"/>
    <p:sldId id="259" r:id="rId7"/>
    <p:sldId id="271" r:id="rId8"/>
    <p:sldId id="261" r:id="rId9"/>
    <p:sldId id="269" r:id="rId10"/>
    <p:sldId id="262" r:id="rId11"/>
    <p:sldId id="273" r:id="rId12"/>
    <p:sldId id="274" r:id="rId13"/>
    <p:sldId id="275" r:id="rId14"/>
    <p:sldId id="272" r:id="rId15"/>
    <p:sldId id="263" r:id="rId16"/>
    <p:sldId id="26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0B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solidFill>
                <a:srgbClr val="0070C0"/>
              </a:solidFill>
              <a:ln w="26425" cap="flat" cmpd="sng" algn="ctr">
                <a:solidFill>
                  <a:schemeClr val="dk1"/>
                </a:solidFill>
                <a:prstDash val="solid"/>
              </a:ln>
              <a:effectLst/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rgbClr val="FF000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100</c:v>
                </c:pt>
                <c:pt idx="1">
                  <c:v>91.1</c:v>
                </c:pt>
                <c:pt idx="2">
                  <c:v>83.1</c:v>
                </c:pt>
                <c:pt idx="3">
                  <c:v>75.8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accent1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accent1"/>
                </a:solidFill>
              </a:ln>
            </c:spPr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40</c:v>
                </c:pt>
                <c:pt idx="1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34301056"/>
        <c:axId val="34302592"/>
        <c:axId val="0"/>
      </c:bar3DChart>
      <c:catAx>
        <c:axId val="34301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4302592"/>
        <c:crosses val="autoZero"/>
        <c:auto val="1"/>
        <c:lblAlgn val="ctr"/>
        <c:lblOffset val="100"/>
        <c:noMultiLvlLbl val="0"/>
      </c:catAx>
      <c:valAx>
        <c:axId val="34302592"/>
        <c:scaling>
          <c:orientation val="minMax"/>
        </c:scaling>
        <c:delete val="0"/>
        <c:axPos val="l"/>
        <c:majorGridlines>
          <c:spPr>
            <a:ln>
              <a:solidFill>
                <a:schemeClr val="accent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343010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1" y="3429000"/>
            <a:ext cx="9055046" cy="3429000"/>
          </a:xfrm>
          <a:prstGeom prst="rect">
            <a:avLst/>
          </a:prstGeom>
          <a:effectLst>
            <a:glow rad="127000">
              <a:schemeClr val="accent1">
                <a:alpha val="46000"/>
              </a:schemeClr>
            </a:glow>
            <a:softEdge rad="63500"/>
          </a:effectLst>
        </p:spPr>
      </p:pic>
      <p:sp>
        <p:nvSpPr>
          <p:cNvPr id="6" name="TextBox 5"/>
          <p:cNvSpPr txBox="1"/>
          <p:nvPr/>
        </p:nvSpPr>
        <p:spPr>
          <a:xfrm>
            <a:off x="1259632" y="264117"/>
            <a:ext cx="69127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Государственное бюджетное общеобразовательное учреждение высшего профессионального образования «Красноярский государственный медицинский университет имени профессора В.Ф.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Войно-Ясенецкого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» Министерства здравоохранения Российской Федерации  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Фармацевтический колледж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Отделение Лабораторная диагностика 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2204864"/>
            <a:ext cx="88569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ТЕМА : основы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здорового образа жизни студента физическая культура в обеспечении здоровья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63480" y="5633864"/>
            <a:ext cx="46805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Выполнила:</a:t>
            </a:r>
          </a:p>
          <a:p>
            <a:pPr algn="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студентка группы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207-2Банникова А.С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Преподаватель : </a:t>
            </a:r>
          </a:p>
          <a:p>
            <a:pPr algn="r">
              <a:buNone/>
            </a:pP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Ооржак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А.Л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739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14544" y="5949280"/>
            <a:ext cx="4032449" cy="58361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14544" y="5517232"/>
            <a:ext cx="3681392" cy="43204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39552" y="4674124"/>
            <a:ext cx="4033338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77438" y="1628800"/>
            <a:ext cx="6190906" cy="43030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Направленность на обеспечение здоровья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Два типа поведения по отношению к здоровью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5" y="2348879"/>
            <a:ext cx="4177355" cy="2160241"/>
          </a:xfrm>
          <a:prstGeom prst="roundRect">
            <a:avLst/>
          </a:prstGeom>
          <a:solidFill>
            <a:srgbClr val="C50B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Адекватное поведение включает</a:t>
            </a:r>
            <a:r>
              <a:rPr lang="ru-RU" sz="1600" b="1" dirty="0" smtClean="0"/>
              <a:t>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Соответствие действий человека требованиям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зож</a:t>
            </a: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Соответствие требованиям медицины ,санитарии, гигиены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Высокий уровень осведомленности в вопросах здоровья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Реальную самооценку своего состояния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76056" y="2348880"/>
            <a:ext cx="3312368" cy="208823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Неадекватно (беспечное)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 основная причина – здоровье воспринимается как нечто безусловно данное , потребность в котором ощущается лишь при заболевании.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ыгнутая вправо стрелка 5"/>
          <p:cNvSpPr/>
          <p:nvPr/>
        </p:nvSpPr>
        <p:spPr>
          <a:xfrm>
            <a:off x="7668344" y="1769336"/>
            <a:ext cx="720080" cy="579543"/>
          </a:xfrm>
          <a:prstGeom prst="curved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Выгнутая влево стрелка 6"/>
          <p:cNvSpPr/>
          <p:nvPr/>
        </p:nvSpPr>
        <p:spPr>
          <a:xfrm>
            <a:off x="757358" y="1769336"/>
            <a:ext cx="720080" cy="579544"/>
          </a:xfrm>
          <a:prstGeom prst="curvedRightArrow">
            <a:avLst/>
          </a:prstGeom>
          <a:solidFill>
            <a:srgbClr val="C50B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700566025"/>
              </p:ext>
            </p:extLst>
          </p:nvPr>
        </p:nvGraphicFramePr>
        <p:xfrm>
          <a:off x="4788024" y="4649509"/>
          <a:ext cx="4176464" cy="2176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14544" y="4674124"/>
            <a:ext cx="4545487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Причины , побуждающие заботиться о здоровье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544" y="5517232"/>
            <a:ext cx="42583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 место – ухудшение здоровья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 место – осознание необходимости здоровья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04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48" y="397218"/>
            <a:ext cx="9109751" cy="6460782"/>
          </a:xfrm>
        </p:spPr>
        <p:txBody>
          <a:bodyPr/>
          <a:lstStyle/>
          <a:p>
            <a:r>
              <a:rPr lang="ru-RU" dirty="0"/>
              <a:t>Схема соотношения границ различной двигательной активности: МНВ</a:t>
            </a:r>
            <a:r>
              <a:rPr lang="ru-RU" i="1" dirty="0"/>
              <a:t> — </a:t>
            </a:r>
            <a:r>
              <a:rPr lang="ru-RU" dirty="0"/>
              <a:t>минимально необходимая величина; МДВ</a:t>
            </a:r>
            <a:r>
              <a:rPr lang="ru-RU" i="1" dirty="0"/>
              <a:t> — </a:t>
            </a:r>
            <a:r>
              <a:rPr lang="ru-RU" dirty="0"/>
              <a:t>максимально допустимая величина; І — патология; ІІ – гипокинезия; ІІІ</a:t>
            </a:r>
            <a:r>
              <a:rPr lang="ru-RU" i="1" dirty="0"/>
              <a:t> — </a:t>
            </a:r>
            <a:r>
              <a:rPr lang="ru-RU" dirty="0"/>
              <a:t>гигиеническая норма; ІV</a:t>
            </a:r>
            <a:r>
              <a:rPr lang="ru-RU" i="1" dirty="0"/>
              <a:t> — </a:t>
            </a:r>
            <a:r>
              <a:rPr lang="ru-RU" dirty="0" err="1"/>
              <a:t>гиперкинезия</a:t>
            </a:r>
            <a:r>
              <a:rPr lang="ru-RU" dirty="0"/>
              <a:t>; V</a:t>
            </a:r>
            <a:r>
              <a:rPr lang="ru-RU" i="1" dirty="0"/>
              <a:t> </a:t>
            </a:r>
            <a:r>
              <a:rPr lang="ru-RU" dirty="0"/>
              <a:t>— патология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1" y="2276872"/>
            <a:ext cx="7464843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655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272" y="404664"/>
            <a:ext cx="2540000" cy="29845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4664"/>
            <a:ext cx="4551329" cy="26570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992" y="3212976"/>
            <a:ext cx="5274599" cy="349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782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9144000" cy="6525344"/>
          </a:xfrm>
        </p:spPr>
      </p:pic>
    </p:spTree>
    <p:extLst>
      <p:ext uri="{BB962C8B-B14F-4D97-AF65-F5344CB8AC3E}">
        <p14:creationId xmlns:p14="http://schemas.microsoft.com/office/powerpoint/2010/main" val="3277770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8" y="404664"/>
            <a:ext cx="9142931" cy="6453336"/>
          </a:xfrm>
        </p:spPr>
        <p:txBody>
          <a:bodyPr/>
          <a:lstStyle/>
          <a:p>
            <a:pPr algn="ctr"/>
            <a:r>
              <a:rPr lang="ru-RU" dirty="0"/>
              <a:t>Целостность человеческой личности проявляется, прежде всего, во взаимосвязи и взаимодействии психических и физических сил организма.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44824"/>
            <a:ext cx="9144001" cy="50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159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906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Заключение.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229600" cy="4876800"/>
          </a:xfrm>
        </p:spPr>
        <p:txBody>
          <a:bodyPr/>
          <a:lstStyle/>
          <a:p>
            <a:r>
              <a:rPr lang="ru-RU" dirty="0"/>
              <a:t>Здоровье во многом зависит от образа жизни. Главное - это активное творение здоровья, включая все его компоненты. </a:t>
            </a:r>
            <a:endParaRPr lang="ru-RU" dirty="0" smtClean="0"/>
          </a:p>
          <a:p>
            <a:r>
              <a:rPr lang="ru-RU" dirty="0"/>
              <a:t>Содержание ЗОЖ студентов отражает результат распространения индивидуального или группового стиля поведения, общения, организации жизнедеятельности, закрепленных в виде образцов до уровня традиционного.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958718"/>
            <a:ext cx="4321015" cy="287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7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Список использованных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источников :</a:t>
            </a:r>
            <a:r>
              <a:rPr lang="ru-RU" dirty="0"/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44824"/>
            <a:ext cx="8229600" cy="48768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dirty="0"/>
              <a:t>Физическая культура студента: Учебник / Под ред. В.И. </a:t>
            </a:r>
            <a:r>
              <a:rPr lang="ru-RU" dirty="0" err="1"/>
              <a:t>Ильинича</a:t>
            </a:r>
            <a:r>
              <a:rPr lang="ru-RU" dirty="0"/>
              <a:t>. М.: </a:t>
            </a:r>
            <a:r>
              <a:rPr lang="ru-RU" dirty="0" err="1"/>
              <a:t>Гардарики</a:t>
            </a:r>
            <a:r>
              <a:rPr lang="ru-RU" dirty="0"/>
              <a:t>, 2001 - 448 с</a:t>
            </a:r>
            <a:r>
              <a:rPr lang="ru-RU" dirty="0" smtClean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ru-RU" dirty="0" err="1"/>
              <a:t>Ильинич</a:t>
            </a:r>
            <a:r>
              <a:rPr lang="ru-RU" dirty="0"/>
              <a:t> М.В. Физическая культура студентов. – М., 2002. – 340 с</a:t>
            </a:r>
            <a:r>
              <a:rPr lang="ru-RU" dirty="0" smtClean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ru-RU" dirty="0"/>
              <a:t>Маркова В. Здоровый образ жизни студентов М., 1998 г.</a:t>
            </a:r>
          </a:p>
        </p:txBody>
      </p:sp>
    </p:spTree>
    <p:extLst>
      <p:ext uri="{BB962C8B-B14F-4D97-AF65-F5344CB8AC3E}">
        <p14:creationId xmlns:p14="http://schemas.microsoft.com/office/powerpoint/2010/main" val="26770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229600" cy="9906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Актуальность :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84784"/>
            <a:ext cx="8229600" cy="4876800"/>
          </a:xfrm>
        </p:spPr>
        <p:txBody>
          <a:bodyPr/>
          <a:lstStyle/>
          <a:p>
            <a:r>
              <a:rPr lang="ru-RU" dirty="0"/>
              <a:t>Актуальность этой темы – бесспорна, т.к. здоровые люди могут принести наибольшую пользу, как на предприятиях, так и в быту. Да и сам человек будет чувствовать себя в этом состоянии гораздо лучше и </a:t>
            </a:r>
            <a:r>
              <a:rPr lang="ru-RU" dirty="0" err="1" smtClean="0"/>
              <a:t>удовлетвореннее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03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76672"/>
            <a:ext cx="9036496" cy="6381328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Цель: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провести </a:t>
            </a:r>
            <a:r>
              <a:rPr lang="ru-RU" dirty="0"/>
              <a:t>оценку основ здорового образа жизни студента и физическую культуру в обеспечении здоровья.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Задачи</a:t>
            </a:r>
            <a:r>
              <a:rPr lang="ru-RU" b="1" dirty="0"/>
              <a:t>:</a:t>
            </a:r>
            <a:endParaRPr lang="ru-RU" dirty="0"/>
          </a:p>
          <a:p>
            <a:pPr lvl="0"/>
            <a:r>
              <a:rPr lang="ru-RU" dirty="0"/>
              <a:t>Изучение и анализ оценки здорового образа жизни студента и физической культуры в обеспечении здоровья.</a:t>
            </a:r>
          </a:p>
          <a:p>
            <a:pPr lvl="0"/>
            <a:r>
              <a:rPr lang="ru-RU" dirty="0"/>
              <a:t>Методы исследования здорового образа жизни студента и физической культуры в обеспечении здоровья</a:t>
            </a:r>
          </a:p>
          <a:p>
            <a:pPr lvl="0"/>
            <a:r>
              <a:rPr lang="ru-RU" dirty="0"/>
              <a:t>Постановка заключения.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224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04664"/>
            <a:ext cx="9144000" cy="6453336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B050"/>
                </a:solidFill>
              </a:rPr>
              <a:t>Здоровье</a:t>
            </a:r>
            <a:r>
              <a:rPr lang="ru-RU" dirty="0"/>
              <a:t> — нормальное психосоматическое состояние человека, отражающее его полное физическое, психическое и социальное благополучие и обеспечивающее полноценное выполнение трудовых, социальных и биологических функций.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492896"/>
            <a:ext cx="4365104" cy="43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861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16832"/>
            <a:ext cx="2665841" cy="26777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114900"/>
            <a:ext cx="5206174" cy="4050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620657" y="404664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Здоровье во многом зависит от образа жизни, однако, говоря о здоровом образе жизни, в первую очередь имеют в виду отсутствие вредных привычек.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00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Здоровый образ жизни студента - основа полноценной жизни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229600" cy="4876800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/>
              <a:t> </a:t>
            </a:r>
            <a:r>
              <a:rPr lang="ru-RU" dirty="0" smtClean="0"/>
              <a:t>        Что </a:t>
            </a:r>
            <a:r>
              <a:rPr lang="ru-RU" dirty="0"/>
              <a:t>включает в себя здоровый образ жизни</a:t>
            </a:r>
            <a:r>
              <a:rPr lang="ru-RU" dirty="0" smtClean="0"/>
              <a:t>: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здоровое</a:t>
            </a:r>
            <a:r>
              <a:rPr lang="ru-RU" dirty="0"/>
              <a:t>, правильное питание;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</a:t>
            </a:r>
            <a:r>
              <a:rPr lang="ru-RU" dirty="0"/>
              <a:t>режим дня (соблюдение режима труда и </a:t>
            </a:r>
            <a:r>
              <a:rPr lang="ru-RU" dirty="0" smtClean="0"/>
              <a:t>отдыха);</a:t>
            </a:r>
            <a:endParaRPr lang="ru-RU" dirty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</a:t>
            </a:r>
            <a:r>
              <a:rPr lang="ru-RU" dirty="0"/>
              <a:t>организация двигательной активности;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</a:t>
            </a:r>
            <a:r>
              <a:rPr lang="ru-RU" dirty="0"/>
              <a:t>соблюдение гигиенических требований;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</a:t>
            </a:r>
            <a:r>
              <a:rPr lang="ru-RU" dirty="0"/>
              <a:t>отказ от вредных привычек (естественно);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</a:t>
            </a:r>
            <a:r>
              <a:rPr lang="ru-RU" dirty="0"/>
              <a:t>культура сексуального поведения.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235" y="4435871"/>
            <a:ext cx="3347864" cy="242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24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4" y="476672"/>
            <a:ext cx="4038898" cy="293596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759" y="1052736"/>
            <a:ext cx="4104878" cy="26483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67" y="3853979"/>
            <a:ext cx="4499992" cy="300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265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1628800"/>
            <a:ext cx="4536504" cy="21602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6381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ОСНОВНЫЕ НЕГАТИВЫ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ОБРАЗА ЖИЗНИ                                                 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Ухудшение состояния 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СТУДЕНТОВ                                                  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здоровья за время обучения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(%)                                                                           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Несвоевременный прием пищи                                         </a:t>
            </a:r>
          </a:p>
          <a:p>
            <a:pPr>
              <a:buFont typeface="Courier New" pitchFamily="49" charset="0"/>
              <a:buChar char="o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Систематическое недосыпание  </a:t>
            </a:r>
          </a:p>
          <a:p>
            <a:pPr>
              <a:buFont typeface="Courier New" pitchFamily="49" charset="0"/>
              <a:buChar char="o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Малое пребывание на свежем воздухе                   </a:t>
            </a:r>
          </a:p>
          <a:p>
            <a:pPr>
              <a:buFont typeface="Courier New" pitchFamily="49" charset="0"/>
              <a:buChar char="o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Недостаточная двигательная активность</a:t>
            </a:r>
          </a:p>
          <a:p>
            <a:pPr>
              <a:buFont typeface="Courier New" pitchFamily="49" charset="0"/>
              <a:buChar char="o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Отсутствие закаливания</a:t>
            </a:r>
          </a:p>
          <a:p>
            <a:pPr>
              <a:buFont typeface="Courier New" pitchFamily="49" charset="0"/>
              <a:buChar char="o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Курение и т.д.                                                                            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933056"/>
            <a:ext cx="3240360" cy="2162940"/>
          </a:xfrm>
          <a:prstGeom prst="rect">
            <a:avLst/>
          </a:prstGeom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400998604"/>
              </p:ext>
            </p:extLst>
          </p:nvPr>
        </p:nvGraphicFramePr>
        <p:xfrm>
          <a:off x="5031680" y="1785458"/>
          <a:ext cx="4139952" cy="2160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788024" y="3645025"/>
            <a:ext cx="3960440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Если принять здоровье первокурсника за 100%  ,то к 4 курсу оно статистически снижается на четверть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35896" y="5877272"/>
            <a:ext cx="4104456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Хороший закаливающий эффект дают лыжные прогулки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076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" y="332655"/>
            <a:ext cx="9139840" cy="6525345"/>
          </a:xfrm>
        </p:spPr>
      </p:pic>
    </p:spTree>
    <p:extLst>
      <p:ext uri="{BB962C8B-B14F-4D97-AF65-F5344CB8AC3E}">
        <p14:creationId xmlns:p14="http://schemas.microsoft.com/office/powerpoint/2010/main" val="8454047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297</TotalTime>
  <Words>472</Words>
  <Application>Microsoft Office PowerPoint</Application>
  <PresentationFormat>Экран (4:3)</PresentationFormat>
  <Paragraphs>58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Ясность</vt:lpstr>
      <vt:lpstr>Презентация PowerPoint</vt:lpstr>
      <vt:lpstr>Актуальность :</vt:lpstr>
      <vt:lpstr>Презентация PowerPoint</vt:lpstr>
      <vt:lpstr>Презентация PowerPoint</vt:lpstr>
      <vt:lpstr>Презентация PowerPoint</vt:lpstr>
      <vt:lpstr>Здоровый образ жизни студента - основа полноценной жизни </vt:lpstr>
      <vt:lpstr>Презентация PowerPoint</vt:lpstr>
      <vt:lpstr>Презентация PowerPoint</vt:lpstr>
      <vt:lpstr>Презентация PowerPoint</vt:lpstr>
      <vt:lpstr>Направленность на обеспечение здоровья</vt:lpstr>
      <vt:lpstr>Презентация PowerPoint</vt:lpstr>
      <vt:lpstr>Презентация PowerPoint</vt:lpstr>
      <vt:lpstr>Презентация PowerPoint</vt:lpstr>
      <vt:lpstr>Презентация PowerPoint</vt:lpstr>
      <vt:lpstr>Заключение.</vt:lpstr>
      <vt:lpstr>Список использованных источников : 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19</cp:revision>
  <dcterms:created xsi:type="dcterms:W3CDTF">2018-05-06T05:21:18Z</dcterms:created>
  <dcterms:modified xsi:type="dcterms:W3CDTF">2018-05-07T12:07:29Z</dcterms:modified>
</cp:coreProperties>
</file>