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57" r:id="rId3"/>
    <p:sldId id="276" r:id="rId4"/>
    <p:sldId id="291" r:id="rId5"/>
    <p:sldId id="277" r:id="rId6"/>
    <p:sldId id="292" r:id="rId7"/>
    <p:sldId id="293" r:id="rId8"/>
    <p:sldId id="294" r:id="rId9"/>
    <p:sldId id="295" r:id="rId10"/>
    <p:sldId id="278" r:id="rId11"/>
    <p:sldId id="281" r:id="rId12"/>
    <p:sldId id="280" r:id="rId13"/>
    <p:sldId id="288" r:id="rId14"/>
    <p:sldId id="282" r:id="rId15"/>
    <p:sldId id="283" r:id="rId16"/>
    <p:sldId id="29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57656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Date Placeholder 2"/>
          <p:cNvSpPr>
            <a:spLocks noGrp="1"/>
          </p:cNvSpPr>
          <p:nvPr>
            <p:ph type="dt" sz="half" idx="10"/>
          </p:nvPr>
        </p:nvSpPr>
        <p:spPr/>
        <p:txBody>
          <a:bodyPr/>
          <a:lstStyle/>
          <a:p>
            <a:fld id="{B61BEF0D-F0BB-DE4B-95CE-6DB70DBA9567}" type="datetimeFigureOut">
              <a:rPr lang="en-US" smtClean="0"/>
              <a:pPr/>
              <a:t>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7704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03451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929195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4065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392382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03295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88210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3746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2731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4026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9831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2226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6429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8499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3743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35501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2/9/2023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8583535"/>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4212" y="1025433"/>
            <a:ext cx="8512039" cy="2971801"/>
          </a:xfrm>
        </p:spPr>
        <p:txBody>
          <a:bodyPr>
            <a:normAutofit/>
          </a:bodyPr>
          <a:lstStyle/>
          <a:p>
            <a:r>
              <a:rPr lang="ru-RU" b="1" dirty="0"/>
              <a:t>Словосочетание как синтаксическая единица</a:t>
            </a:r>
            <a:endParaRPr lang="ru-RU" dirty="0"/>
          </a:p>
        </p:txBody>
      </p:sp>
      <p:sp>
        <p:nvSpPr>
          <p:cNvPr id="3" name="Подзаголовок 2"/>
          <p:cNvSpPr>
            <a:spLocks noGrp="1"/>
          </p:cNvSpPr>
          <p:nvPr>
            <p:ph type="subTitle" idx="1"/>
          </p:nvPr>
        </p:nvSpPr>
        <p:spPr>
          <a:xfrm>
            <a:off x="684212" y="4284617"/>
            <a:ext cx="6400800" cy="1506583"/>
          </a:xfrm>
        </p:spPr>
        <p:txBody>
          <a:bodyPr/>
          <a:lstStyle/>
          <a:p>
            <a:r>
              <a:rPr lang="ru-RU" dirty="0"/>
              <a:t/>
            </a:r>
            <a:br>
              <a:rPr lang="ru-RU" dirty="0"/>
            </a:br>
            <a:endParaRPr lang="ru-RU" dirty="0"/>
          </a:p>
        </p:txBody>
      </p:sp>
    </p:spTree>
    <p:extLst>
      <p:ext uri="{BB962C8B-B14F-4D97-AF65-F5344CB8AC3E}">
        <p14:creationId xmlns:p14="http://schemas.microsoft.com/office/powerpoint/2010/main" val="2343264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Задание 1</a:t>
            </a:r>
          </a:p>
        </p:txBody>
      </p:sp>
      <p:sp>
        <p:nvSpPr>
          <p:cNvPr id="3" name="Объект 2"/>
          <p:cNvSpPr>
            <a:spLocks noGrp="1"/>
          </p:cNvSpPr>
          <p:nvPr>
            <p:ph idx="1"/>
          </p:nvPr>
        </p:nvSpPr>
        <p:spPr>
          <a:xfrm>
            <a:off x="261841" y="1048696"/>
            <a:ext cx="10266342" cy="5325979"/>
          </a:xfrm>
        </p:spPr>
        <p:txBody>
          <a:bodyPr>
            <a:normAutofit/>
          </a:bodyPr>
          <a:lstStyle/>
          <a:p>
            <a:r>
              <a:rPr lang="ru-RU" sz="2400" b="1" dirty="0"/>
              <a:t>Определите способы связи слов в словосочетаниях:</a:t>
            </a:r>
          </a:p>
          <a:p>
            <a:pPr algn="just"/>
            <a:r>
              <a:rPr lang="ru-RU" sz="2800" dirty="0"/>
              <a:t>1) красивой лошадью, 2) любить его, 3) на твоей книге, 4) слушать молча, 5) общаться с семьей, 6) плохо слышать, 7) умный ребенок, 8) образованное от глагола, 9) громко смеяться, 10) десятая весна, </a:t>
            </a:r>
            <a:br>
              <a:rPr lang="ru-RU" sz="2800" dirty="0"/>
            </a:br>
            <a:r>
              <a:rPr lang="ru-RU" sz="2800" dirty="0"/>
              <a:t>11) работать слаженно, 12) твой друг, 13) ненавидеть холод, 14) быстро есть, 15) громады гор, </a:t>
            </a:r>
            <a:br>
              <a:rPr lang="ru-RU" sz="2800" dirty="0"/>
            </a:br>
            <a:r>
              <a:rPr lang="ru-RU" sz="2800" dirty="0"/>
              <a:t>16) растаявшим снегом.</a:t>
            </a:r>
          </a:p>
          <a:p>
            <a:pPr algn="just"/>
            <a:endParaRPr lang="ru-RU" dirty="0"/>
          </a:p>
        </p:txBody>
      </p:sp>
    </p:spTree>
    <p:extLst>
      <p:ext uri="{BB962C8B-B14F-4D97-AF65-F5344CB8AC3E}">
        <p14:creationId xmlns:p14="http://schemas.microsoft.com/office/powerpoint/2010/main" val="14783296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fontScale="90000"/>
          </a:bodyPr>
          <a:lstStyle/>
          <a:p>
            <a:r>
              <a:rPr lang="ru-RU" dirty="0"/>
              <a:t>План синтаксического разбора словосочетания</a:t>
            </a:r>
          </a:p>
        </p:txBody>
      </p:sp>
      <p:sp>
        <p:nvSpPr>
          <p:cNvPr id="3" name="Объект 2"/>
          <p:cNvSpPr>
            <a:spLocks noGrp="1"/>
          </p:cNvSpPr>
          <p:nvPr>
            <p:ph idx="1"/>
          </p:nvPr>
        </p:nvSpPr>
        <p:spPr>
          <a:xfrm>
            <a:off x="261841" y="1048696"/>
            <a:ext cx="10741210" cy="5651518"/>
          </a:xfrm>
        </p:spPr>
        <p:txBody>
          <a:bodyPr>
            <a:normAutofit/>
          </a:bodyPr>
          <a:lstStyle/>
          <a:p>
            <a:pPr algn="l">
              <a:buFont typeface="+mj-lt"/>
              <a:buAutoNum type="arabicPeriod"/>
            </a:pPr>
            <a:r>
              <a:rPr lang="ru-RU" sz="2800" b="0" i="0" dirty="0">
                <a:effectLst/>
                <a:latin typeface="pt sans" panose="020B0503020203020204" pitchFamily="34" charset="-52"/>
              </a:rPr>
              <a:t>Выделить словосочетание из предложения.</a:t>
            </a:r>
          </a:p>
          <a:p>
            <a:pPr algn="just">
              <a:buFont typeface="+mj-lt"/>
              <a:buAutoNum type="arabicPeriod"/>
            </a:pPr>
            <a:r>
              <a:rPr lang="ru-RU" sz="2800" b="0" i="0" dirty="0">
                <a:effectLst/>
                <a:latin typeface="pt sans" panose="020B0503020203020204" pitchFamily="34" charset="-52"/>
              </a:rPr>
              <a:t>Найти главное и зависимое слова, указать, какими частями речи они выражены, поставить вопрос от главного слова к зависимому.</a:t>
            </a:r>
          </a:p>
          <a:p>
            <a:pPr algn="just">
              <a:buFont typeface="+mj-lt"/>
              <a:buAutoNum type="arabicPeriod"/>
            </a:pPr>
            <a:r>
              <a:rPr lang="ru-RU" sz="2800" b="0" i="0" dirty="0">
                <a:effectLst/>
                <a:latin typeface="pt sans" panose="020B0503020203020204" pitchFamily="34" charset="-52"/>
              </a:rPr>
              <a:t>Определить тип словосочетания (глагольное, именное или наречное).</a:t>
            </a:r>
          </a:p>
          <a:p>
            <a:pPr algn="just">
              <a:buFont typeface="+mj-lt"/>
              <a:buAutoNum type="arabicPeriod"/>
            </a:pPr>
            <a:r>
              <a:rPr lang="ru-RU" sz="2800" b="0" i="0" dirty="0">
                <a:effectLst/>
                <a:latin typeface="pt sans" panose="020B0503020203020204" pitchFamily="34" charset="-52"/>
              </a:rPr>
              <a:t>Определить способ подчинительной связи (согласование, управление, примыкание) и указать, чем она выражена (окончанием зависимого слова, окончанием и предлогом, только по смыслу).</a:t>
            </a:r>
          </a:p>
          <a:p>
            <a:pPr>
              <a:buFont typeface="+mj-lt"/>
              <a:buAutoNum type="arabicPeriod"/>
            </a:pPr>
            <a:r>
              <a:rPr lang="ru-RU" sz="2800" b="0" i="0" dirty="0">
                <a:effectLst/>
                <a:latin typeface="pt sans" panose="020B0503020203020204" pitchFamily="34" charset="-52"/>
              </a:rPr>
              <a:t>Определить смысловые отношения между главным и зависимым словом (определительные, объектные, обстоятельственные).</a:t>
            </a:r>
            <a:endParaRPr lang="ru-RU" sz="3200" b="0" i="0" dirty="0">
              <a:effectLst/>
              <a:latin typeface="pt sans" panose="020B0503020203020204" pitchFamily="34" charset="-52"/>
            </a:endParaRPr>
          </a:p>
          <a:p>
            <a:pPr algn="just"/>
            <a:endParaRPr lang="ru-RU" dirty="0"/>
          </a:p>
        </p:txBody>
      </p:sp>
    </p:spTree>
    <p:extLst>
      <p:ext uri="{BB962C8B-B14F-4D97-AF65-F5344CB8AC3E}">
        <p14:creationId xmlns:p14="http://schemas.microsoft.com/office/powerpoint/2010/main" val="4585105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Задание 2</a:t>
            </a:r>
          </a:p>
        </p:txBody>
      </p:sp>
      <p:sp>
        <p:nvSpPr>
          <p:cNvPr id="3" name="Объект 2"/>
          <p:cNvSpPr>
            <a:spLocks noGrp="1"/>
          </p:cNvSpPr>
          <p:nvPr>
            <p:ph idx="1"/>
          </p:nvPr>
        </p:nvSpPr>
        <p:spPr>
          <a:xfrm>
            <a:off x="261841" y="1048696"/>
            <a:ext cx="10741210" cy="5651518"/>
          </a:xfrm>
        </p:spPr>
        <p:txBody>
          <a:bodyPr>
            <a:normAutofit/>
          </a:bodyPr>
          <a:lstStyle/>
          <a:p>
            <a:pPr marL="457200" indent="457200" algn="just">
              <a:lnSpc>
                <a:spcPct val="107000"/>
              </a:lnSpc>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Выделите главное и зависимое слова в словосочетаниях, определите, какой частью речи они выражены. Определите их тип: глагольное, именное, наречное.</a:t>
            </a:r>
            <a:endParaRPr lang="ru-RU" sz="2800" b="1"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Вручение диплома, приветливо встречать, искусство чтеца, оба друга, семеро смелых, каждый из победителей, вырублено топором, успешно завершить, автор книги, заниматься коллекционированием, думать вслух, встретиться с матерью.</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RU" dirty="0"/>
          </a:p>
        </p:txBody>
      </p:sp>
    </p:spTree>
    <p:extLst>
      <p:ext uri="{BB962C8B-B14F-4D97-AF65-F5344CB8AC3E}">
        <p14:creationId xmlns:p14="http://schemas.microsoft.com/office/powerpoint/2010/main" val="23792776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FD36E03-E741-A1B7-12EF-A9EDEDCBA15E}"/>
              </a:ext>
            </a:extLst>
          </p:cNvPr>
          <p:cNvSpPr>
            <a:spLocks noGrp="1"/>
          </p:cNvSpPr>
          <p:nvPr>
            <p:ph idx="1"/>
          </p:nvPr>
        </p:nvSpPr>
        <p:spPr>
          <a:xfrm>
            <a:off x="684211" y="685800"/>
            <a:ext cx="9927861" cy="5790501"/>
          </a:xfrm>
        </p:spPr>
        <p:txBody>
          <a:bodyPr/>
          <a:lstStyle/>
          <a:p>
            <a:pPr marL="457200" indent="457200" algn="just">
              <a:lnSpc>
                <a:spcPct val="107000"/>
              </a:lnSpc>
            </a:pPr>
            <a:r>
              <a:rPr lang="ru-RU" sz="3200" b="1" dirty="0">
                <a:effectLst/>
                <a:latin typeface="Times New Roman" panose="02020603050405020304" pitchFamily="18" charset="0"/>
                <a:ea typeface="Calibri" panose="020F0502020204030204" pitchFamily="34" charset="0"/>
                <a:cs typeface="Times New Roman" panose="02020603050405020304" pitchFamily="18" charset="0"/>
              </a:rPr>
              <a:t>Сделайте синтаксический разбор словосочетаний.</a:t>
            </a:r>
            <a:endParaRPr lang="ru-RU" sz="3200" b="1"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3200" dirty="0">
                <a:effectLst/>
                <a:latin typeface="Times New Roman" panose="02020603050405020304" pitchFamily="18" charset="0"/>
                <a:ea typeface="Calibri" panose="020F0502020204030204" pitchFamily="34" charset="0"/>
                <a:cs typeface="Times New Roman" panose="02020603050405020304" pitchFamily="18" charset="0"/>
              </a:rPr>
              <a:t>Новый микрорайон, улицы столицы, поля сражений, слушать молча, широкий отклик, любовь к родине, достойный награды, успешно учиться, работать организованно, продажа хлеба, очень тихо, каждый из нас, уйти из дома, внести достойный вклад, готовый к бою, по-летнему жарко.</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Заголовок 1">
            <a:extLst>
              <a:ext uri="{FF2B5EF4-FFF2-40B4-BE49-F238E27FC236}">
                <a16:creationId xmlns:a16="http://schemas.microsoft.com/office/drawing/2014/main" id="{4961AFE3-F08A-F95E-DB92-6D0DA4B6CC14}"/>
              </a:ext>
            </a:extLst>
          </p:cNvPr>
          <p:cNvSpPr>
            <a:spLocks noGrp="1"/>
          </p:cNvSpPr>
          <p:nvPr>
            <p:ph type="title"/>
          </p:nvPr>
        </p:nvSpPr>
        <p:spPr>
          <a:xfrm>
            <a:off x="684211" y="157786"/>
            <a:ext cx="10876417" cy="1061415"/>
          </a:xfrm>
        </p:spPr>
        <p:txBody>
          <a:bodyPr>
            <a:normAutofit/>
          </a:bodyPr>
          <a:lstStyle/>
          <a:p>
            <a:r>
              <a:rPr lang="ru-RU" dirty="0"/>
              <a:t>Задание 3</a:t>
            </a:r>
          </a:p>
        </p:txBody>
      </p:sp>
    </p:spTree>
    <p:extLst>
      <p:ext uri="{BB962C8B-B14F-4D97-AF65-F5344CB8AC3E}">
        <p14:creationId xmlns:p14="http://schemas.microsoft.com/office/powerpoint/2010/main" val="17882021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Задание 4</a:t>
            </a:r>
          </a:p>
        </p:txBody>
      </p:sp>
      <p:sp>
        <p:nvSpPr>
          <p:cNvPr id="3" name="Объект 2"/>
          <p:cNvSpPr>
            <a:spLocks noGrp="1"/>
          </p:cNvSpPr>
          <p:nvPr>
            <p:ph idx="1"/>
          </p:nvPr>
        </p:nvSpPr>
        <p:spPr>
          <a:xfrm>
            <a:off x="261841" y="1219201"/>
            <a:ext cx="10741210" cy="5325979"/>
          </a:xfrm>
        </p:spPr>
        <p:txBody>
          <a:bodyPr>
            <a:normAutofit/>
          </a:bodyPr>
          <a:lstStyle/>
          <a:p>
            <a:pPr marL="457200" indent="457200" algn="just">
              <a:lnSpc>
                <a:spcPct val="107000"/>
              </a:lnSpc>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Раскройте скобки, образуйте словосочетания с разными типами связи: согласование или управление. Если необходимо, добавьте предлог.</a:t>
            </a:r>
            <a:endParaRPr lang="ru-RU" sz="2800" b="1"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Бюро (справочный), вера (свои силы), обижен (оказанный прием), какао (вкусный), кофе (черный), основываться (проверенные факты), оплатить (стоимость проезда), метро (московский), графин, полный (вода), Токио (многомиллионный), кафе (отремонтированный), обосновывать (фактические данные), обидеться (сказанные слова), кино (широкоэкранный), тормозить (развитие), препятствовать (движение).</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RU" dirty="0"/>
          </a:p>
        </p:txBody>
      </p:sp>
    </p:spTree>
    <p:extLst>
      <p:ext uri="{BB962C8B-B14F-4D97-AF65-F5344CB8AC3E}">
        <p14:creationId xmlns:p14="http://schemas.microsoft.com/office/powerpoint/2010/main" val="2837876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Задание 5</a:t>
            </a:r>
          </a:p>
        </p:txBody>
      </p:sp>
      <p:sp>
        <p:nvSpPr>
          <p:cNvPr id="3" name="Объект 2"/>
          <p:cNvSpPr>
            <a:spLocks noGrp="1"/>
          </p:cNvSpPr>
          <p:nvPr>
            <p:ph idx="1"/>
          </p:nvPr>
        </p:nvSpPr>
        <p:spPr>
          <a:xfrm>
            <a:off x="261841" y="1219201"/>
            <a:ext cx="10741210" cy="5325979"/>
          </a:xfrm>
        </p:spPr>
        <p:txBody>
          <a:bodyPr>
            <a:normAutofit/>
          </a:bodyPr>
          <a:lstStyle/>
          <a:p>
            <a:pPr marL="457200" indent="457200" algn="just">
              <a:lnSpc>
                <a:spcPct val="107000"/>
              </a:lnSpc>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Замените приводимые ниже беспредложные сочетания двух существительных синонимическими сочетаниями существительных с прилагательными.</a:t>
            </a:r>
            <a:endParaRPr lang="ru-RU" sz="2800" b="1"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Вершина горы, волны моря, время обеда, горы Кавказа, капля дождя, луч солнца, музеи Петербурга, окраина города, отношения родства, работник библиотеки, растительность степей, свет луны, счастье семьи, темнота ночи, ущелья гор. </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RU" dirty="0"/>
          </a:p>
        </p:txBody>
      </p:sp>
    </p:spTree>
    <p:extLst>
      <p:ext uri="{BB962C8B-B14F-4D97-AF65-F5344CB8AC3E}">
        <p14:creationId xmlns:p14="http://schemas.microsoft.com/office/powerpoint/2010/main" val="14914095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71AFFA-BDBD-FDA9-36D1-46145C6F0730}"/>
              </a:ext>
            </a:extLst>
          </p:cNvPr>
          <p:cNvSpPr>
            <a:spLocks noGrp="1"/>
          </p:cNvSpPr>
          <p:nvPr>
            <p:ph type="title"/>
          </p:nvPr>
        </p:nvSpPr>
        <p:spPr>
          <a:xfrm>
            <a:off x="684211" y="138853"/>
            <a:ext cx="8534400" cy="1507067"/>
          </a:xfrm>
        </p:spPr>
        <p:txBody>
          <a:bodyPr/>
          <a:lstStyle/>
          <a:p>
            <a:r>
              <a:rPr lang="ru-RU" dirty="0"/>
              <a:t>Домашнее задание</a:t>
            </a:r>
          </a:p>
        </p:txBody>
      </p:sp>
      <p:sp>
        <p:nvSpPr>
          <p:cNvPr id="3" name="Объект 2">
            <a:extLst>
              <a:ext uri="{FF2B5EF4-FFF2-40B4-BE49-F238E27FC236}">
                <a16:creationId xmlns:a16="http://schemas.microsoft.com/office/drawing/2014/main" id="{71E42AF1-80A5-CE7B-F85F-EBDCC8EEE5A4}"/>
              </a:ext>
            </a:extLst>
          </p:cNvPr>
          <p:cNvSpPr>
            <a:spLocks noGrp="1"/>
          </p:cNvSpPr>
          <p:nvPr>
            <p:ph idx="1"/>
          </p:nvPr>
        </p:nvSpPr>
        <p:spPr>
          <a:xfrm>
            <a:off x="213948" y="1645920"/>
            <a:ext cx="10393091" cy="4898571"/>
          </a:xfrm>
        </p:spPr>
        <p:txBody>
          <a:bodyPr>
            <a:normAutofit/>
          </a:bodyPr>
          <a:lstStyle/>
          <a:p>
            <a:pPr marL="457200" indent="457200" algn="just">
              <a:lnSpc>
                <a:spcPct val="107000"/>
              </a:lnSpc>
            </a:pPr>
            <a:r>
              <a:rPr lang="ru-RU" sz="2400" b="1" dirty="0">
                <a:effectLst/>
                <a:latin typeface="Times New Roman" panose="02020603050405020304" pitchFamily="18" charset="0"/>
                <a:ea typeface="Calibri" panose="020F0502020204030204" pitchFamily="34" charset="0"/>
                <a:cs typeface="Times New Roman" panose="02020603050405020304" pitchFamily="18" charset="0"/>
              </a:rPr>
              <a:t>Выпишите из текста по одному словосочетанию каждого типа. Сделайте их синтаксический разбор.</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На другой же день приступила она к исполнению своего плана, послала купить на базаре толстого полотна, синей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катайки</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и медных пуговок, с помощью Насти скроила себе рубашку и сарафан, засадила за шитье всю девичью, и к вечеру все было готово. Лиза примерила обнову и призналась перед зеркалом, что никогда еще так мила самой себе не казалась. Она повторила свою роль, на ходу низко кланялась и несколько раз потом качала головою, наподобие глиняных котов, говорила на крестьянском наречии, смеялась, закрываясь рукавом, и заслужила полное одобрение Насти.</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983876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fontScale="90000"/>
          </a:bodyPr>
          <a:lstStyle/>
          <a:p>
            <a:r>
              <a:rPr lang="ru-RU" i="1" dirty="0"/>
              <a:t>Белеет парус одинокий в тумане моря голубом. (М. Лермонтов)</a:t>
            </a:r>
            <a:endParaRPr lang="ru-RU" dirty="0"/>
          </a:p>
        </p:txBody>
      </p:sp>
      <p:sp>
        <p:nvSpPr>
          <p:cNvPr id="3" name="Объект 2"/>
          <p:cNvSpPr>
            <a:spLocks noGrp="1"/>
          </p:cNvSpPr>
          <p:nvPr>
            <p:ph idx="1"/>
          </p:nvPr>
        </p:nvSpPr>
        <p:spPr>
          <a:xfrm>
            <a:off x="261841" y="1048696"/>
            <a:ext cx="10325065" cy="5325979"/>
          </a:xfrm>
        </p:spPr>
        <p:txBody>
          <a:bodyPr>
            <a:normAutofit/>
          </a:bodyPr>
          <a:lstStyle/>
          <a:p>
            <a:pPr algn="just"/>
            <a:r>
              <a:rPr lang="ru-RU" sz="2800" i="1" dirty="0"/>
              <a:t>Белеет парус</a:t>
            </a:r>
            <a:r>
              <a:rPr lang="ru-RU" sz="2800" dirty="0"/>
              <a:t> – это, несомненно, связанные друг с другом слова – подлежащее и сказуемое. </a:t>
            </a:r>
          </a:p>
          <a:p>
            <a:pPr algn="just"/>
            <a:r>
              <a:rPr lang="ru-RU" sz="2800" i="1" dirty="0"/>
              <a:t>Парус</a:t>
            </a:r>
            <a:r>
              <a:rPr lang="ru-RU" sz="2800" dirty="0"/>
              <a:t> какой? </a:t>
            </a:r>
            <a:r>
              <a:rPr lang="ru-RU" sz="2800" i="1" dirty="0"/>
              <a:t>Одинокий</a:t>
            </a:r>
            <a:r>
              <a:rPr lang="ru-RU" sz="2800" dirty="0"/>
              <a:t>. Слова </a:t>
            </a:r>
            <a:r>
              <a:rPr lang="ru-RU" sz="2800" i="1" dirty="0"/>
              <a:t>парус одинокий</a:t>
            </a:r>
            <a:r>
              <a:rPr lang="ru-RU" sz="2800" dirty="0"/>
              <a:t> также связаны друг с другом. </a:t>
            </a:r>
          </a:p>
          <a:p>
            <a:pPr algn="just"/>
            <a:r>
              <a:rPr lang="ru-RU" sz="2800" i="1" dirty="0"/>
              <a:t>Белеет</a:t>
            </a:r>
            <a:r>
              <a:rPr lang="ru-RU" sz="2800" dirty="0"/>
              <a:t> где? </a:t>
            </a:r>
            <a:r>
              <a:rPr lang="ru-RU" sz="2800" i="1" dirty="0"/>
              <a:t>В тумане</a:t>
            </a:r>
            <a:r>
              <a:rPr lang="ru-RU" sz="2800" dirty="0"/>
              <a:t>. </a:t>
            </a:r>
            <a:r>
              <a:rPr lang="ru-RU" sz="2800" i="1" dirty="0"/>
              <a:t>Белеет в тумане</a:t>
            </a:r>
            <a:r>
              <a:rPr lang="ru-RU" sz="2800" dirty="0"/>
              <a:t> – еще одна пара связанных слов. </a:t>
            </a:r>
          </a:p>
          <a:p>
            <a:pPr algn="just"/>
            <a:r>
              <a:rPr lang="ru-RU" sz="2800" i="1" dirty="0"/>
              <a:t>В тумане</a:t>
            </a:r>
            <a:r>
              <a:rPr lang="ru-RU" sz="2800" dirty="0"/>
              <a:t> чего? </a:t>
            </a:r>
            <a:r>
              <a:rPr lang="ru-RU" sz="2800" i="1" dirty="0"/>
              <a:t>В тумане моря</a:t>
            </a:r>
            <a:r>
              <a:rPr lang="ru-RU" sz="2800" dirty="0"/>
              <a:t>. </a:t>
            </a:r>
          </a:p>
          <a:p>
            <a:r>
              <a:rPr lang="ru-RU" sz="2800" i="1" dirty="0"/>
              <a:t>В тумане</a:t>
            </a:r>
            <a:r>
              <a:rPr lang="ru-RU" sz="2800" dirty="0"/>
              <a:t> каком? </a:t>
            </a:r>
            <a:r>
              <a:rPr lang="ru-RU" sz="2800" i="1" dirty="0"/>
              <a:t>В тумане голубом</a:t>
            </a:r>
            <a:r>
              <a:rPr lang="ru-RU" sz="2800" dirty="0"/>
              <a:t>.</a:t>
            </a:r>
            <a:endParaRPr lang="ru-RU" sz="1800" dirty="0"/>
          </a:p>
        </p:txBody>
      </p:sp>
    </p:spTree>
    <p:extLst>
      <p:ext uri="{BB962C8B-B14F-4D97-AF65-F5344CB8AC3E}">
        <p14:creationId xmlns:p14="http://schemas.microsoft.com/office/powerpoint/2010/main" val="86009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словосочетание</a:t>
            </a:r>
          </a:p>
        </p:txBody>
      </p:sp>
      <p:sp>
        <p:nvSpPr>
          <p:cNvPr id="3" name="Объект 2"/>
          <p:cNvSpPr>
            <a:spLocks noGrp="1"/>
          </p:cNvSpPr>
          <p:nvPr>
            <p:ph idx="1"/>
          </p:nvPr>
        </p:nvSpPr>
        <p:spPr>
          <a:xfrm>
            <a:off x="261841" y="1048696"/>
            <a:ext cx="10442511" cy="5325979"/>
          </a:xfrm>
        </p:spPr>
        <p:txBody>
          <a:bodyPr>
            <a:normAutofit/>
          </a:bodyPr>
          <a:lstStyle/>
          <a:p>
            <a:pPr algn="just"/>
            <a:r>
              <a:rPr lang="ru-RU" sz="3200" b="1" dirty="0"/>
              <a:t>Словосочетание </a:t>
            </a:r>
            <a:r>
              <a:rPr lang="ru-RU" sz="3200" dirty="0"/>
              <a:t>–</a:t>
            </a:r>
            <a:r>
              <a:rPr lang="ru-RU" sz="3200" b="1" dirty="0"/>
              <a:t> </a:t>
            </a:r>
            <a:r>
              <a:rPr lang="ru-RU" sz="3200" dirty="0"/>
              <a:t>это соединение двух или нескольких знаменательных слов, связанных по смыслу и грамматически, служащее для расчленённого обозначения единого понятия (предмета, качества, действия и др.).</a:t>
            </a:r>
          </a:p>
          <a:p>
            <a:pPr algn="just"/>
            <a:endParaRPr lang="ru-RU" dirty="0"/>
          </a:p>
        </p:txBody>
      </p:sp>
    </p:spTree>
    <p:extLst>
      <p:ext uri="{BB962C8B-B14F-4D97-AF65-F5344CB8AC3E}">
        <p14:creationId xmlns:p14="http://schemas.microsoft.com/office/powerpoint/2010/main" val="3801672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81719EB0-2D3F-AC0F-CE90-0FCE888CA7E1}"/>
              </a:ext>
            </a:extLst>
          </p:cNvPr>
          <p:cNvSpPr>
            <a:spLocks noGrp="1"/>
          </p:cNvSpPr>
          <p:nvPr>
            <p:ph type="title"/>
          </p:nvPr>
        </p:nvSpPr>
        <p:spPr>
          <a:xfrm>
            <a:off x="684211" y="234114"/>
            <a:ext cx="8534400" cy="1507067"/>
          </a:xfrm>
        </p:spPr>
        <p:txBody>
          <a:bodyPr/>
          <a:lstStyle/>
          <a:p>
            <a:r>
              <a:rPr lang="ru-RU" dirty="0"/>
              <a:t>Виды связи между словами</a:t>
            </a:r>
          </a:p>
        </p:txBody>
      </p:sp>
      <p:sp>
        <p:nvSpPr>
          <p:cNvPr id="5" name="Объект 4">
            <a:extLst>
              <a:ext uri="{FF2B5EF4-FFF2-40B4-BE49-F238E27FC236}">
                <a16:creationId xmlns:a16="http://schemas.microsoft.com/office/drawing/2014/main" id="{B02A528F-659B-64A5-47FF-937D64F40341}"/>
              </a:ext>
            </a:extLst>
          </p:cNvPr>
          <p:cNvSpPr>
            <a:spLocks noGrp="1"/>
          </p:cNvSpPr>
          <p:nvPr>
            <p:ph sz="half" idx="1"/>
          </p:nvPr>
        </p:nvSpPr>
        <p:spPr>
          <a:xfrm>
            <a:off x="684211" y="2318702"/>
            <a:ext cx="4937655" cy="3615267"/>
          </a:xfrm>
        </p:spPr>
        <p:txBody>
          <a:bodyPr/>
          <a:lstStyle/>
          <a:p>
            <a:pPr algn="just"/>
            <a:r>
              <a:rPr lang="ru-RU" sz="2800" dirty="0"/>
              <a:t>Подчинительная связь (главное  и зависимое слова).</a:t>
            </a:r>
          </a:p>
          <a:p>
            <a:endParaRPr lang="ru-RU" dirty="0"/>
          </a:p>
        </p:txBody>
      </p:sp>
      <p:sp>
        <p:nvSpPr>
          <p:cNvPr id="6" name="Объект 5">
            <a:extLst>
              <a:ext uri="{FF2B5EF4-FFF2-40B4-BE49-F238E27FC236}">
                <a16:creationId xmlns:a16="http://schemas.microsoft.com/office/drawing/2014/main" id="{AF5FD868-0F5D-6713-1443-5E4E0474E122}"/>
              </a:ext>
            </a:extLst>
          </p:cNvPr>
          <p:cNvSpPr>
            <a:spLocks noGrp="1"/>
          </p:cNvSpPr>
          <p:nvPr>
            <p:ph sz="half" idx="2"/>
          </p:nvPr>
        </p:nvSpPr>
        <p:spPr>
          <a:xfrm>
            <a:off x="5782966" y="2371989"/>
            <a:ext cx="4934479" cy="3508694"/>
          </a:xfrm>
        </p:spPr>
        <p:txBody>
          <a:bodyPr/>
          <a:lstStyle/>
          <a:p>
            <a:pPr algn="just"/>
            <a:r>
              <a:rPr lang="ru-RU" sz="2800" dirty="0"/>
              <a:t>Сочинительная связь (между однородными членами предложения).</a:t>
            </a:r>
          </a:p>
          <a:p>
            <a:endParaRPr lang="ru-RU" dirty="0"/>
          </a:p>
        </p:txBody>
      </p:sp>
    </p:spTree>
    <p:extLst>
      <p:ext uri="{BB962C8B-B14F-4D97-AF65-F5344CB8AC3E}">
        <p14:creationId xmlns:p14="http://schemas.microsoft.com/office/powerpoint/2010/main" val="782334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7791" y="483325"/>
            <a:ext cx="10876417" cy="1061415"/>
          </a:xfrm>
        </p:spPr>
        <p:txBody>
          <a:bodyPr>
            <a:normAutofit fontScale="90000"/>
          </a:bodyPr>
          <a:lstStyle/>
          <a:p>
            <a:r>
              <a:rPr lang="ru-RU" dirty="0"/>
              <a:t>Способы связи слов в словосочетаниях</a:t>
            </a:r>
          </a:p>
        </p:txBody>
      </p:sp>
      <p:sp>
        <p:nvSpPr>
          <p:cNvPr id="3" name="Объект 2"/>
          <p:cNvSpPr>
            <a:spLocks noGrp="1"/>
          </p:cNvSpPr>
          <p:nvPr>
            <p:ph idx="1"/>
          </p:nvPr>
        </p:nvSpPr>
        <p:spPr>
          <a:xfrm>
            <a:off x="419449" y="1544740"/>
            <a:ext cx="10435905" cy="5042264"/>
          </a:xfrm>
        </p:spPr>
        <p:txBody>
          <a:bodyPr>
            <a:normAutofit fontScale="77500" lnSpcReduction="20000"/>
          </a:bodyPr>
          <a:lstStyle/>
          <a:p>
            <a:pPr algn="just"/>
            <a:r>
              <a:rPr lang="ru-RU" sz="2800" b="1" dirty="0"/>
              <a:t>Согласование</a:t>
            </a:r>
            <a:r>
              <a:rPr lang="ru-RU" sz="2800" dirty="0"/>
              <a:t> – вид связи, при котором зависимое слово согласуется с главным в роде, числе, падеже. Главное слово всегда существительное; зависимое может являться: прилагательным, причастием, местоимением или числительным. </a:t>
            </a:r>
            <a:r>
              <a:rPr lang="ru-RU" sz="2800" i="1" dirty="0"/>
              <a:t>Примеры: красивая шляпка, об интересном рассказе, под тем же названием, восьмой класс.</a:t>
            </a:r>
            <a:endParaRPr lang="ru-RU" sz="2800" dirty="0"/>
          </a:p>
          <a:p>
            <a:pPr algn="just"/>
            <a:r>
              <a:rPr lang="ru-RU" sz="2800" b="1" dirty="0"/>
              <a:t>Управление</a:t>
            </a:r>
            <a:r>
              <a:rPr lang="ru-RU" sz="2800" dirty="0"/>
              <a:t> – вид подчинительной связи, где зависимое слово находится в форме косвенного падежа. </a:t>
            </a:r>
            <a:r>
              <a:rPr lang="ru-RU" sz="2800" i="1" dirty="0"/>
              <a:t>Примеры: ненависть к врагу, крутить головой, любовь к Родине.</a:t>
            </a:r>
            <a:endParaRPr lang="ru-RU" sz="2800" dirty="0"/>
          </a:p>
          <a:p>
            <a:pPr algn="just"/>
            <a:r>
              <a:rPr lang="ru-RU" sz="2800" b="1" dirty="0"/>
              <a:t>Примыкание</a:t>
            </a:r>
            <a:r>
              <a:rPr lang="ru-RU" sz="2800" dirty="0"/>
              <a:t> – вид связи, при котором зависимость слова выражается лексически, порядком слов и интонацией, без применения служебных слов или морфологического изменения. Образуется наречиями, инфинитивами и деепричастиями, а также притяжательными местоимениями 3 лица, простой формой сравнительной степени прилагательного или наречия. </a:t>
            </a:r>
            <a:r>
              <a:rPr lang="ru-RU" sz="2800" i="1" dirty="0"/>
              <a:t>Примеры: петь красиво, лежать спокойно, очень устал, шёл не спеша, мальчик постарше.</a:t>
            </a:r>
            <a:endParaRPr lang="ru-RU" sz="2800" dirty="0"/>
          </a:p>
          <a:p>
            <a:pPr algn="just"/>
            <a:endParaRPr lang="ru-RU" dirty="0"/>
          </a:p>
        </p:txBody>
      </p:sp>
    </p:spTree>
    <p:extLst>
      <p:ext uri="{BB962C8B-B14F-4D97-AF65-F5344CB8AC3E}">
        <p14:creationId xmlns:p14="http://schemas.microsoft.com/office/powerpoint/2010/main" val="827524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BCFAB-3150-F22C-6E7F-87115D3212A4}"/>
              </a:ext>
            </a:extLst>
          </p:cNvPr>
          <p:cNvSpPr>
            <a:spLocks noGrp="1"/>
          </p:cNvSpPr>
          <p:nvPr>
            <p:ph type="title"/>
          </p:nvPr>
        </p:nvSpPr>
        <p:spPr>
          <a:xfrm>
            <a:off x="684212" y="276059"/>
            <a:ext cx="8534400" cy="1507067"/>
          </a:xfrm>
        </p:spPr>
        <p:txBody>
          <a:bodyPr/>
          <a:lstStyle/>
          <a:p>
            <a:r>
              <a:rPr lang="ru-RU" dirty="0"/>
              <a:t>Не являются словосочетаниями</a:t>
            </a:r>
          </a:p>
        </p:txBody>
      </p:sp>
      <p:sp>
        <p:nvSpPr>
          <p:cNvPr id="3" name="Объект 2">
            <a:extLst>
              <a:ext uri="{FF2B5EF4-FFF2-40B4-BE49-F238E27FC236}">
                <a16:creationId xmlns:a16="http://schemas.microsoft.com/office/drawing/2014/main" id="{CAD0D3FE-9D68-8014-9C6E-B26A8B179F7A}"/>
              </a:ext>
            </a:extLst>
          </p:cNvPr>
          <p:cNvSpPr>
            <a:spLocks noGrp="1"/>
          </p:cNvSpPr>
          <p:nvPr>
            <p:ph idx="1"/>
          </p:nvPr>
        </p:nvSpPr>
        <p:spPr>
          <a:xfrm>
            <a:off x="684212" y="2078373"/>
            <a:ext cx="10137586" cy="4439873"/>
          </a:xfrm>
        </p:spPr>
        <p:txBody>
          <a:bodyPr>
            <a:normAutofit fontScale="92500" lnSpcReduction="10000"/>
          </a:bodyPr>
          <a:lstStyle/>
          <a:p>
            <a:pPr algn="l"/>
            <a:r>
              <a:rPr lang="ru-RU" sz="2400" b="1" i="0" dirty="0">
                <a:effectLst/>
                <a:latin typeface="pt sans" panose="020B0503020203020204" pitchFamily="34" charset="-52"/>
              </a:rPr>
              <a:t>1. Сочетание подлежащего и сказуемого</a:t>
            </a:r>
            <a:r>
              <a:rPr lang="ru-RU" sz="2400" b="0" i="0" dirty="0">
                <a:effectLst/>
                <a:latin typeface="pt sans" panose="020B0503020203020204" pitchFamily="34" charset="-52"/>
              </a:rPr>
              <a:t>, так как это предложение: </a:t>
            </a:r>
            <a:r>
              <a:rPr lang="ru-RU" sz="2400" b="0" i="1" dirty="0">
                <a:effectLst/>
                <a:latin typeface="pt sans" panose="020B0503020203020204" pitchFamily="34" charset="-52"/>
              </a:rPr>
              <a:t>Магазин закрыт; День жаркий; Поезд прибывает.</a:t>
            </a:r>
            <a:endParaRPr lang="ru-RU" sz="2400" b="0" i="0" dirty="0">
              <a:effectLst/>
              <a:latin typeface="pt sans" panose="020B0503020203020204" pitchFamily="34" charset="-52"/>
            </a:endParaRPr>
          </a:p>
          <a:p>
            <a:pPr algn="l"/>
            <a:r>
              <a:rPr lang="ru-RU" sz="2400" b="1" i="0" dirty="0">
                <a:effectLst/>
                <a:latin typeface="pt sans" panose="020B0503020203020204" pitchFamily="34" charset="-52"/>
              </a:rPr>
              <a:t>2. Ряд однородных членов предложения</a:t>
            </a:r>
            <a:r>
              <a:rPr lang="ru-RU" sz="2400" b="0" i="0" dirty="0">
                <a:effectLst/>
                <a:latin typeface="pt sans" panose="020B0503020203020204" pitchFamily="34" charset="-52"/>
              </a:rPr>
              <a:t>, так как они связаны сочинительной связью (т.е. равноправны): </a:t>
            </a:r>
            <a:r>
              <a:rPr lang="ru-RU" sz="2400" b="0" i="1" dirty="0">
                <a:effectLst/>
                <a:latin typeface="pt sans" panose="020B0503020203020204" pitchFamily="34" charset="-52"/>
              </a:rPr>
              <a:t>книги, газеты, журналы; лёгкий, но тёплый; то дождь, то снег.</a:t>
            </a:r>
          </a:p>
          <a:p>
            <a:pPr algn="l"/>
            <a:r>
              <a:rPr lang="ru-RU" sz="2400" b="1" i="0" dirty="0">
                <a:effectLst/>
                <a:latin typeface="pt sans" panose="020B0503020203020204" pitchFamily="34" charset="-52"/>
              </a:rPr>
              <a:t>3. Сочетание служебного слова со знаменательным</a:t>
            </a:r>
            <a:r>
              <a:rPr lang="ru-RU" sz="2400" b="0" i="0" dirty="0">
                <a:effectLst/>
                <a:latin typeface="pt sans" panose="020B0503020203020204" pitchFamily="34" charset="-52"/>
              </a:rPr>
              <a:t>, так как это словоформа: </a:t>
            </a:r>
            <a:r>
              <a:rPr lang="ru-RU" sz="2400" b="0" i="1" dirty="0">
                <a:effectLst/>
                <a:latin typeface="pt sans" panose="020B0503020203020204" pitchFamily="34" charset="-52"/>
              </a:rPr>
              <a:t>около дома</a:t>
            </a:r>
            <a:r>
              <a:rPr lang="ru-RU" sz="2400" b="0" i="0" dirty="0">
                <a:effectLst/>
                <a:latin typeface="pt sans" panose="020B0503020203020204" pitchFamily="34" charset="-52"/>
              </a:rPr>
              <a:t> (</a:t>
            </a:r>
            <a:r>
              <a:rPr lang="ru-RU" sz="2400" b="0" i="1" dirty="0">
                <a:effectLst/>
                <a:latin typeface="pt sans" panose="020B0503020203020204" pitchFamily="34" charset="-52"/>
              </a:rPr>
              <a:t>около</a:t>
            </a:r>
            <a:r>
              <a:rPr lang="ru-RU" sz="2400" b="0" i="0" dirty="0">
                <a:effectLst/>
                <a:latin typeface="pt sans" panose="020B0503020203020204" pitchFamily="34" charset="-52"/>
              </a:rPr>
              <a:t> —  предлог), </a:t>
            </a:r>
            <a:r>
              <a:rPr lang="ru-RU" sz="2400" b="0" i="1" dirty="0">
                <a:effectLst/>
                <a:latin typeface="pt sans" panose="020B0503020203020204" pitchFamily="34" charset="-52"/>
              </a:rPr>
              <a:t>тоже пришёл </a:t>
            </a:r>
            <a:r>
              <a:rPr lang="ru-RU" sz="2400" b="0" i="0" dirty="0">
                <a:effectLst/>
                <a:latin typeface="pt sans" panose="020B0503020203020204" pitchFamily="34" charset="-52"/>
              </a:rPr>
              <a:t>(</a:t>
            </a:r>
            <a:r>
              <a:rPr lang="ru-RU" sz="2400" b="0" i="1" dirty="0">
                <a:effectLst/>
                <a:latin typeface="pt sans" panose="020B0503020203020204" pitchFamily="34" charset="-52"/>
              </a:rPr>
              <a:t>тоже</a:t>
            </a:r>
            <a:r>
              <a:rPr lang="ru-RU" sz="2400" b="0" i="0" dirty="0">
                <a:effectLst/>
                <a:latin typeface="pt sans" panose="020B0503020203020204" pitchFamily="34" charset="-52"/>
              </a:rPr>
              <a:t> — союз), </a:t>
            </a:r>
            <a:r>
              <a:rPr lang="ru-RU" sz="2400" b="0" i="1" dirty="0">
                <a:effectLst/>
                <a:latin typeface="pt sans" panose="020B0503020203020204" pitchFamily="34" charset="-52"/>
              </a:rPr>
              <a:t>словно во сне</a:t>
            </a:r>
            <a:r>
              <a:rPr lang="ru-RU" sz="2400" b="0" i="0" dirty="0">
                <a:effectLst/>
                <a:latin typeface="pt sans" panose="020B0503020203020204" pitchFamily="34" charset="-52"/>
              </a:rPr>
              <a:t> (</a:t>
            </a:r>
            <a:r>
              <a:rPr lang="ru-RU" sz="2400" b="0" i="1" dirty="0">
                <a:effectLst/>
                <a:latin typeface="pt sans" panose="020B0503020203020204" pitchFamily="34" charset="-52"/>
              </a:rPr>
              <a:t>словно</a:t>
            </a:r>
            <a:r>
              <a:rPr lang="ru-RU" sz="2400" b="0" i="0" dirty="0">
                <a:effectLst/>
                <a:latin typeface="pt sans" panose="020B0503020203020204" pitchFamily="34" charset="-52"/>
              </a:rPr>
              <a:t> — частица)</a:t>
            </a:r>
            <a:r>
              <a:rPr lang="ru-RU" sz="2400" b="0" i="1" dirty="0">
                <a:effectLst/>
                <a:latin typeface="pt sans" panose="020B0503020203020204" pitchFamily="34" charset="-52"/>
              </a:rPr>
              <a:t>.</a:t>
            </a:r>
            <a:endParaRPr lang="ru-RU" sz="2400" b="0" i="0" dirty="0">
              <a:effectLst/>
              <a:latin typeface="pt sans" panose="020B0503020203020204" pitchFamily="34" charset="-52"/>
            </a:endParaRPr>
          </a:p>
          <a:p>
            <a:pPr algn="l"/>
            <a:r>
              <a:rPr lang="ru-RU" sz="2400" b="1" i="0" dirty="0">
                <a:effectLst/>
                <a:latin typeface="pt sans" panose="020B0503020203020204" pitchFamily="34" charset="-52"/>
              </a:rPr>
              <a:t>4. Составные формы слов</a:t>
            </a:r>
            <a:r>
              <a:rPr lang="ru-RU" sz="2400" b="0" i="0" dirty="0">
                <a:effectLst/>
                <a:latin typeface="pt sans" panose="020B0503020203020204" pitchFamily="34" charset="-52"/>
              </a:rPr>
              <a:t>: </a:t>
            </a:r>
            <a:r>
              <a:rPr lang="ru-RU" sz="2400" b="0" i="1" dirty="0">
                <a:effectLst/>
                <a:latin typeface="pt sans" panose="020B0503020203020204" pitchFamily="34" charset="-52"/>
              </a:rPr>
              <a:t>буду заниматься, более интересный, самый умный.</a:t>
            </a:r>
            <a:endParaRPr lang="ru-RU" sz="2400" b="0" i="0" dirty="0">
              <a:effectLst/>
              <a:latin typeface="pt sans" panose="020B0503020203020204" pitchFamily="34" charset="-52"/>
            </a:endParaRPr>
          </a:p>
          <a:p>
            <a:pPr algn="l"/>
            <a:r>
              <a:rPr lang="ru-RU" sz="2400" b="1" i="0" dirty="0">
                <a:effectLst/>
                <a:latin typeface="pt sans" panose="020B0503020203020204" pitchFamily="34" charset="-52"/>
              </a:rPr>
              <a:t>5. Фразеологические обороты</a:t>
            </a:r>
            <a:r>
              <a:rPr lang="ru-RU" sz="2400" b="0" i="0" dirty="0">
                <a:effectLst/>
                <a:latin typeface="pt sans" panose="020B0503020203020204" pitchFamily="34" charset="-52"/>
              </a:rPr>
              <a:t>, так как в них слова утрачивают своё лексическое значение, их можно заменить одним словом-синонимом: </a:t>
            </a:r>
            <a:r>
              <a:rPr lang="ru-RU" sz="2400" b="0" i="1" dirty="0">
                <a:effectLst/>
                <a:latin typeface="pt sans" panose="020B0503020203020204" pitchFamily="34" charset="-52"/>
              </a:rPr>
              <a:t>бить баклуши </a:t>
            </a:r>
            <a:r>
              <a:rPr lang="ru-RU" sz="2400" b="0" i="0" dirty="0">
                <a:effectLst/>
                <a:latin typeface="pt sans" panose="020B0503020203020204" pitchFamily="34" charset="-52"/>
              </a:rPr>
              <a:t>(= бездельничать)</a:t>
            </a:r>
            <a:r>
              <a:rPr lang="ru-RU" sz="2400" b="0" i="1" dirty="0">
                <a:effectLst/>
                <a:latin typeface="pt sans" panose="020B0503020203020204" pitchFamily="34" charset="-52"/>
              </a:rPr>
              <a:t>, водить за нос</a:t>
            </a:r>
            <a:r>
              <a:rPr lang="ru-RU" sz="2400" b="0" i="0" dirty="0">
                <a:effectLst/>
                <a:latin typeface="pt sans" panose="020B0503020203020204" pitchFamily="34" charset="-52"/>
              </a:rPr>
              <a:t> (= обманывать)</a:t>
            </a:r>
            <a:r>
              <a:rPr lang="ru-RU" sz="2400" b="0" i="1" dirty="0">
                <a:effectLst/>
                <a:latin typeface="pt sans" panose="020B0503020203020204" pitchFamily="34" charset="-52"/>
              </a:rPr>
              <a:t>.</a:t>
            </a:r>
            <a:endParaRPr lang="ru-RU" sz="2400" b="0" i="0" dirty="0">
              <a:effectLst/>
              <a:latin typeface="pt sans" panose="020B0503020203020204" pitchFamily="34" charset="-52"/>
            </a:endParaRPr>
          </a:p>
          <a:p>
            <a:endParaRPr lang="ru-RU" dirty="0"/>
          </a:p>
        </p:txBody>
      </p:sp>
    </p:spTree>
    <p:extLst>
      <p:ext uri="{BB962C8B-B14F-4D97-AF65-F5344CB8AC3E}">
        <p14:creationId xmlns:p14="http://schemas.microsoft.com/office/powerpoint/2010/main" val="1702326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684212" y="217336"/>
            <a:ext cx="8534400" cy="1507067"/>
          </a:xfrm>
        </p:spPr>
        <p:txBody>
          <a:bodyPr/>
          <a:lstStyle/>
          <a:p>
            <a:r>
              <a:rPr lang="ru-RU" dirty="0"/>
              <a:t>Типы словосочетаний</a:t>
            </a:r>
          </a:p>
        </p:txBody>
      </p:sp>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684211" y="1267097"/>
            <a:ext cx="10313755" cy="5284705"/>
          </a:xfrm>
        </p:spPr>
        <p:txBody>
          <a:bodyPr/>
          <a:lstStyle/>
          <a:p>
            <a:pPr algn="just">
              <a:buFont typeface="+mj-lt"/>
              <a:buAutoNum type="arabicPeriod"/>
            </a:pPr>
            <a:r>
              <a:rPr lang="ru-RU" sz="2800" b="1" i="0" dirty="0">
                <a:effectLst/>
                <a:latin typeface="pt sans" panose="020B0503020203020204" pitchFamily="34" charset="-52"/>
              </a:rPr>
              <a:t>Именными </a:t>
            </a:r>
            <a:r>
              <a:rPr lang="ru-RU" sz="2800" b="0" i="0" dirty="0">
                <a:effectLst/>
                <a:latin typeface="pt sans" panose="020B0503020203020204" pitchFamily="34" charset="-52"/>
              </a:rPr>
              <a:t>словосочетаниями называются такие, в которых главное слово выражено:</a:t>
            </a:r>
          </a:p>
          <a:p>
            <a:pPr algn="just"/>
            <a:r>
              <a:rPr lang="ru-RU" sz="2800" b="0" i="0" u="sng" dirty="0">
                <a:effectLst/>
                <a:latin typeface="pt sans" panose="020B0503020203020204" pitchFamily="34" charset="-52"/>
              </a:rPr>
              <a:t>существительным</a:t>
            </a:r>
            <a:r>
              <a:rPr lang="ru-RU" sz="2800" b="0" i="0" dirty="0">
                <a:effectLst/>
                <a:latin typeface="pt sans" panose="020B0503020203020204" pitchFamily="34" charset="-52"/>
              </a:rPr>
              <a:t>: </a:t>
            </a:r>
            <a:r>
              <a:rPr lang="ru-RU" sz="2800" b="0" i="1" dirty="0">
                <a:effectLst/>
                <a:latin typeface="pt sans" panose="020B0503020203020204" pitchFamily="34" charset="-52"/>
              </a:rPr>
              <a:t>майский </a:t>
            </a:r>
            <a:r>
              <a:rPr lang="ru-RU" sz="2800" b="1" i="1" dirty="0">
                <a:effectLst/>
                <a:latin typeface="pt sans" panose="020B0503020203020204" pitchFamily="34" charset="-52"/>
              </a:rPr>
              <a:t>день</a:t>
            </a:r>
            <a:r>
              <a:rPr lang="ru-RU" sz="2800" b="0" i="1" dirty="0">
                <a:effectLst/>
                <a:latin typeface="pt sans" panose="020B0503020203020204" pitchFamily="34" charset="-52"/>
              </a:rPr>
              <a:t>, разбитая </a:t>
            </a:r>
            <a:r>
              <a:rPr lang="ru-RU" sz="2800" b="1" i="1" dirty="0">
                <a:effectLst/>
                <a:latin typeface="pt sans" panose="020B0503020203020204" pitchFamily="34" charset="-52"/>
              </a:rPr>
              <a:t>ваза</a:t>
            </a:r>
            <a:r>
              <a:rPr lang="ru-RU" sz="2800" b="0" i="1" dirty="0">
                <a:effectLst/>
                <a:latin typeface="pt sans" panose="020B0503020203020204" pitchFamily="34" charset="-52"/>
              </a:rPr>
              <a:t>, седьмой </a:t>
            </a:r>
            <a:r>
              <a:rPr lang="ru-RU" sz="2800" b="1" i="1" dirty="0">
                <a:effectLst/>
                <a:latin typeface="pt sans" panose="020B0503020203020204" pitchFamily="34" charset="-52"/>
              </a:rPr>
              <a:t>дом</a:t>
            </a:r>
            <a:r>
              <a:rPr lang="ru-RU" sz="2800" b="0" i="1" dirty="0">
                <a:effectLst/>
                <a:latin typeface="pt sans" panose="020B0503020203020204" pitchFamily="34" charset="-52"/>
              </a:rPr>
              <a:t>, наш </a:t>
            </a:r>
            <a:r>
              <a:rPr lang="ru-RU" sz="2800" b="1" i="1" dirty="0">
                <a:effectLst/>
                <a:latin typeface="pt sans" panose="020B0503020203020204" pitchFamily="34" charset="-52"/>
              </a:rPr>
              <a:t>двор</a:t>
            </a:r>
            <a:r>
              <a:rPr lang="ru-RU" sz="2800" b="0" i="1" dirty="0">
                <a:effectLst/>
                <a:latin typeface="pt sans" panose="020B0503020203020204" pitchFamily="34" charset="-52"/>
              </a:rPr>
              <a:t>, </a:t>
            </a:r>
            <a:r>
              <a:rPr lang="ru-RU" sz="2800" b="1" i="1" dirty="0">
                <a:effectLst/>
                <a:latin typeface="pt sans" panose="020B0503020203020204" pitchFamily="34" charset="-52"/>
              </a:rPr>
              <a:t>капли</a:t>
            </a:r>
            <a:r>
              <a:rPr lang="ru-RU" sz="2800" b="0" i="1" dirty="0">
                <a:effectLst/>
                <a:latin typeface="pt sans" panose="020B0503020203020204" pitchFamily="34" charset="-52"/>
              </a:rPr>
              <a:t> </a:t>
            </a:r>
            <a:r>
              <a:rPr lang="ru-RU" sz="2800" i="1" dirty="0">
                <a:effectLst/>
                <a:latin typeface="pt sans" panose="020B0503020203020204" pitchFamily="34" charset="-52"/>
              </a:rPr>
              <a:t>дождя</a:t>
            </a:r>
            <a:r>
              <a:rPr lang="ru-RU" sz="2800" b="0" i="1" dirty="0">
                <a:effectLst/>
                <a:latin typeface="pt sans" panose="020B0503020203020204" pitchFamily="34" charset="-52"/>
              </a:rPr>
              <a:t>, </a:t>
            </a:r>
            <a:r>
              <a:rPr lang="ru-RU" sz="2800" b="1" i="1" dirty="0">
                <a:effectLst/>
                <a:latin typeface="pt sans" panose="020B0503020203020204" pitchFamily="34" charset="-52"/>
              </a:rPr>
              <a:t>желание </a:t>
            </a:r>
            <a:r>
              <a:rPr lang="ru-RU" sz="2800" b="0" i="1" dirty="0">
                <a:effectLst/>
                <a:latin typeface="pt sans" panose="020B0503020203020204" pitchFamily="34" charset="-52"/>
              </a:rPr>
              <a:t>понять, </a:t>
            </a:r>
            <a:r>
              <a:rPr lang="ru-RU" sz="2800" b="1" i="1" dirty="0">
                <a:effectLst/>
                <a:latin typeface="pt sans" panose="020B0503020203020204" pitchFamily="34" charset="-52"/>
              </a:rPr>
              <a:t>езда </a:t>
            </a:r>
            <a:r>
              <a:rPr lang="ru-RU" sz="2800" b="0" i="1" dirty="0">
                <a:effectLst/>
                <a:latin typeface="pt sans" panose="020B0503020203020204" pitchFamily="34" charset="-52"/>
              </a:rPr>
              <a:t>верхом;</a:t>
            </a:r>
            <a:endParaRPr lang="ru-RU" sz="2800" b="0" i="0" dirty="0">
              <a:effectLst/>
              <a:latin typeface="pt sans" panose="020B0503020203020204" pitchFamily="34" charset="-52"/>
            </a:endParaRPr>
          </a:p>
          <a:p>
            <a:pPr algn="just"/>
            <a:r>
              <a:rPr lang="ru-RU" sz="2800" b="0" i="0" u="sng" dirty="0">
                <a:effectLst/>
                <a:latin typeface="pt sans" panose="020B0503020203020204" pitchFamily="34" charset="-52"/>
              </a:rPr>
              <a:t>прилагательным</a:t>
            </a:r>
            <a:r>
              <a:rPr lang="ru-RU" sz="2800" b="0" i="0" dirty="0">
                <a:effectLst/>
                <a:latin typeface="pt sans" panose="020B0503020203020204" pitchFamily="34" charset="-52"/>
              </a:rPr>
              <a:t>: </a:t>
            </a:r>
            <a:r>
              <a:rPr lang="ru-RU" sz="2800" b="1" i="1" dirty="0">
                <a:effectLst/>
                <a:latin typeface="pt sans" panose="020B0503020203020204" pitchFamily="34" charset="-52"/>
              </a:rPr>
              <a:t>полезный </a:t>
            </a:r>
            <a:r>
              <a:rPr lang="ru-RU" sz="2800" b="0" i="1" dirty="0">
                <a:effectLst/>
                <a:latin typeface="pt sans" panose="020B0503020203020204" pitchFamily="34" charset="-52"/>
              </a:rPr>
              <a:t>детям, </a:t>
            </a:r>
            <a:r>
              <a:rPr lang="ru-RU" sz="2800" b="1" i="1" dirty="0">
                <a:effectLst/>
                <a:latin typeface="pt sans" panose="020B0503020203020204" pitchFamily="34" charset="-52"/>
              </a:rPr>
              <a:t>интересный </a:t>
            </a:r>
            <a:r>
              <a:rPr lang="ru-RU" sz="2800" b="0" i="1" dirty="0">
                <a:effectLst/>
                <a:latin typeface="pt sans" panose="020B0503020203020204" pitchFamily="34" charset="-52"/>
              </a:rPr>
              <a:t>для меня, абсолютно </a:t>
            </a:r>
            <a:r>
              <a:rPr lang="ru-RU" sz="2800" b="1" i="1" dirty="0">
                <a:effectLst/>
                <a:latin typeface="pt sans" panose="020B0503020203020204" pitchFamily="34" charset="-52"/>
              </a:rPr>
              <a:t>неизвестный</a:t>
            </a:r>
            <a:r>
              <a:rPr lang="ru-RU" sz="2800" b="0" i="1" dirty="0">
                <a:effectLst/>
                <a:latin typeface="pt sans" panose="020B0503020203020204" pitchFamily="34" charset="-52"/>
              </a:rPr>
              <a:t>, </a:t>
            </a:r>
            <a:r>
              <a:rPr lang="ru-RU" sz="2800" b="1" i="1" dirty="0">
                <a:effectLst/>
                <a:latin typeface="pt sans" panose="020B0503020203020204" pitchFamily="34" charset="-52"/>
              </a:rPr>
              <a:t>способный </a:t>
            </a:r>
            <a:r>
              <a:rPr lang="ru-RU" sz="2800" b="0" i="1" dirty="0">
                <a:effectLst/>
                <a:latin typeface="pt sans" panose="020B0503020203020204" pitchFamily="34" charset="-52"/>
              </a:rPr>
              <a:t>простить;</a:t>
            </a:r>
            <a:endParaRPr lang="ru-RU" sz="2800" b="0" i="0" dirty="0">
              <a:effectLst/>
              <a:latin typeface="pt sans" panose="020B0503020203020204" pitchFamily="34" charset="-52"/>
            </a:endParaRPr>
          </a:p>
          <a:p>
            <a:pPr algn="just"/>
            <a:r>
              <a:rPr lang="ru-RU" sz="2800" b="0" i="0" u="sng" dirty="0">
                <a:effectLst/>
                <a:latin typeface="pt sans" panose="020B0503020203020204" pitchFamily="34" charset="-52"/>
              </a:rPr>
              <a:t>числительным</a:t>
            </a:r>
            <a:r>
              <a:rPr lang="ru-RU" sz="2800" b="0" i="0" dirty="0">
                <a:effectLst/>
                <a:latin typeface="pt sans" panose="020B0503020203020204" pitchFamily="34" charset="-52"/>
              </a:rPr>
              <a:t>: </a:t>
            </a:r>
            <a:r>
              <a:rPr lang="ru-RU" sz="2800" b="1" i="1" dirty="0">
                <a:effectLst/>
                <a:latin typeface="pt sans" panose="020B0503020203020204" pitchFamily="34" charset="-52"/>
              </a:rPr>
              <a:t>три </a:t>
            </a:r>
            <a:r>
              <a:rPr lang="ru-RU" sz="2800" b="0" i="1" dirty="0">
                <a:effectLst/>
                <a:latin typeface="pt sans" panose="020B0503020203020204" pitchFamily="34" charset="-52"/>
              </a:rPr>
              <a:t>товарища, </a:t>
            </a:r>
            <a:r>
              <a:rPr lang="ru-RU" sz="2800" b="1" i="1" dirty="0">
                <a:effectLst/>
                <a:latin typeface="pt sans" panose="020B0503020203020204" pitchFamily="34" charset="-52"/>
              </a:rPr>
              <a:t>пятеро </a:t>
            </a:r>
            <a:r>
              <a:rPr lang="ru-RU" sz="2800" b="0" i="1" dirty="0">
                <a:effectLst/>
                <a:latin typeface="pt sans" panose="020B0503020203020204" pitchFamily="34" charset="-52"/>
              </a:rPr>
              <a:t>из нас;</a:t>
            </a:r>
            <a:endParaRPr lang="ru-RU" sz="2800" b="0" i="0" dirty="0">
              <a:effectLst/>
              <a:latin typeface="pt sans" panose="020B0503020203020204" pitchFamily="34" charset="-52"/>
            </a:endParaRPr>
          </a:p>
          <a:p>
            <a:pPr algn="just"/>
            <a:r>
              <a:rPr lang="ru-RU" sz="2800" b="0" i="0" u="sng" dirty="0">
                <a:effectLst/>
                <a:latin typeface="pt sans" panose="020B0503020203020204" pitchFamily="34" charset="-52"/>
              </a:rPr>
              <a:t>местоимением</a:t>
            </a:r>
            <a:r>
              <a:rPr lang="ru-RU" sz="2800" b="0" i="0" dirty="0">
                <a:effectLst/>
                <a:latin typeface="pt sans" panose="020B0503020203020204" pitchFamily="34" charset="-52"/>
              </a:rPr>
              <a:t>: </a:t>
            </a:r>
            <a:r>
              <a:rPr lang="ru-RU" sz="2800" b="1" i="1" dirty="0">
                <a:effectLst/>
                <a:latin typeface="pt sans" panose="020B0503020203020204" pitchFamily="34" charset="-52"/>
              </a:rPr>
              <a:t>что-нибудь</a:t>
            </a:r>
            <a:r>
              <a:rPr lang="ru-RU" sz="2800" b="0" i="1" dirty="0">
                <a:effectLst/>
                <a:latin typeface="pt sans" panose="020B0503020203020204" pitchFamily="34" charset="-52"/>
              </a:rPr>
              <a:t> важное, </a:t>
            </a:r>
            <a:r>
              <a:rPr lang="ru-RU" sz="2800" b="1" i="1" dirty="0">
                <a:effectLst/>
                <a:latin typeface="pt sans" panose="020B0503020203020204" pitchFamily="34" charset="-52"/>
              </a:rPr>
              <a:t>что-то</a:t>
            </a:r>
            <a:r>
              <a:rPr lang="ru-RU" sz="2800" b="0" i="1" dirty="0">
                <a:effectLst/>
                <a:latin typeface="pt sans" panose="020B0503020203020204" pitchFamily="34" charset="-52"/>
              </a:rPr>
              <a:t> невероятное, </a:t>
            </a:r>
            <a:r>
              <a:rPr lang="ru-RU" sz="2800" b="1" i="1" dirty="0">
                <a:effectLst/>
                <a:latin typeface="pt sans" panose="020B0503020203020204" pitchFamily="34" charset="-52"/>
              </a:rPr>
              <a:t>некоторые </a:t>
            </a:r>
            <a:r>
              <a:rPr lang="ru-RU" sz="2800" b="0" i="1" dirty="0">
                <a:effectLst/>
                <a:latin typeface="pt sans" panose="020B0503020203020204" pitchFamily="34" charset="-52"/>
              </a:rPr>
              <a:t>из них.</a:t>
            </a:r>
            <a:endParaRPr lang="ru-RU" sz="2800" b="0" i="0" dirty="0">
              <a:effectLst/>
              <a:latin typeface="pt sans" panose="020B0503020203020204" pitchFamily="34" charset="-52"/>
            </a:endParaRPr>
          </a:p>
          <a:p>
            <a:pPr algn="just"/>
            <a:endParaRPr lang="ru-RU" dirty="0"/>
          </a:p>
        </p:txBody>
      </p:sp>
    </p:spTree>
    <p:extLst>
      <p:ext uri="{BB962C8B-B14F-4D97-AF65-F5344CB8AC3E}">
        <p14:creationId xmlns:p14="http://schemas.microsoft.com/office/powerpoint/2010/main" val="3331696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684212" y="217336"/>
            <a:ext cx="8534400" cy="1507067"/>
          </a:xfrm>
        </p:spPr>
        <p:txBody>
          <a:bodyPr/>
          <a:lstStyle/>
          <a:p>
            <a:r>
              <a:rPr lang="ru-RU" dirty="0"/>
              <a:t>Типы словосочетаний</a:t>
            </a:r>
          </a:p>
        </p:txBody>
      </p:sp>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684211" y="1384663"/>
            <a:ext cx="10313755" cy="5167139"/>
          </a:xfrm>
        </p:spPr>
        <p:txBody>
          <a:bodyPr>
            <a:normAutofit fontScale="92500" lnSpcReduction="20000"/>
          </a:bodyPr>
          <a:lstStyle/>
          <a:p>
            <a:pPr algn="just">
              <a:buFont typeface="+mj-lt"/>
              <a:buAutoNum type="arabicPeriod" startAt="2"/>
            </a:pPr>
            <a:r>
              <a:rPr lang="ru-RU" sz="2800" b="1" i="0" dirty="0">
                <a:effectLst/>
                <a:latin typeface="pt sans" panose="020B0503020203020204" pitchFamily="34" charset="-52"/>
              </a:rPr>
              <a:t>Глагольными </a:t>
            </a:r>
            <a:r>
              <a:rPr lang="ru-RU" sz="2800" b="0" i="0" dirty="0">
                <a:effectLst/>
                <a:latin typeface="pt sans" panose="020B0503020203020204" pitchFamily="34" charset="-52"/>
              </a:rPr>
              <a:t>называются словосочетания, в которых главное слово выражено</a:t>
            </a:r>
          </a:p>
          <a:p>
            <a:pPr algn="just"/>
            <a:r>
              <a:rPr lang="ru-RU" sz="2800" b="0" i="0" u="sng" dirty="0">
                <a:effectLst/>
                <a:latin typeface="pt sans" panose="020B0503020203020204" pitchFamily="34" charset="-52"/>
              </a:rPr>
              <a:t>глаголом</a:t>
            </a:r>
            <a:r>
              <a:rPr lang="ru-RU" sz="2800" b="0" i="0" dirty="0">
                <a:effectLst/>
                <a:latin typeface="pt sans" panose="020B0503020203020204" pitchFamily="34" charset="-52"/>
              </a:rPr>
              <a:t>: </a:t>
            </a:r>
            <a:r>
              <a:rPr lang="ru-RU" sz="2800" b="1" i="1" dirty="0">
                <a:effectLst/>
                <a:latin typeface="pt sans" panose="020B0503020203020204" pitchFamily="34" charset="-52"/>
              </a:rPr>
              <a:t>выйти </a:t>
            </a:r>
            <a:r>
              <a:rPr lang="ru-RU" sz="2800" b="0" i="1" dirty="0">
                <a:effectLst/>
                <a:latin typeface="pt sans" panose="020B0503020203020204" pitchFamily="34" charset="-52"/>
              </a:rPr>
              <a:t>на улицу, </a:t>
            </a:r>
            <a:r>
              <a:rPr lang="ru-RU" sz="2800" b="1" i="1" dirty="0">
                <a:effectLst/>
                <a:latin typeface="pt sans" panose="020B0503020203020204" pitchFamily="34" charset="-52"/>
              </a:rPr>
              <a:t>говорить </a:t>
            </a:r>
            <a:r>
              <a:rPr lang="ru-RU" sz="2800" b="0" i="1" dirty="0">
                <a:effectLst/>
                <a:latin typeface="pt sans" panose="020B0503020203020204" pitchFamily="34" charset="-52"/>
              </a:rPr>
              <a:t>правду, </a:t>
            </a:r>
            <a:r>
              <a:rPr lang="ru-RU" sz="2800" b="1" i="1" dirty="0">
                <a:effectLst/>
                <a:latin typeface="pt sans" panose="020B0503020203020204" pitchFamily="34" charset="-52"/>
              </a:rPr>
              <a:t>умножить </a:t>
            </a:r>
            <a:r>
              <a:rPr lang="ru-RU" sz="2800" b="0" i="1" dirty="0">
                <a:effectLst/>
                <a:latin typeface="pt sans" panose="020B0503020203020204" pitchFamily="34" charset="-52"/>
              </a:rPr>
              <a:t>на пять, громко </a:t>
            </a:r>
            <a:r>
              <a:rPr lang="ru-RU" sz="2800" b="1" i="1" dirty="0">
                <a:effectLst/>
                <a:latin typeface="pt sans" panose="020B0503020203020204" pitchFamily="34" charset="-52"/>
              </a:rPr>
              <a:t>смеяться</a:t>
            </a:r>
            <a:r>
              <a:rPr lang="ru-RU" sz="2800" b="0" i="1" dirty="0">
                <a:effectLst/>
                <a:latin typeface="pt sans" panose="020B0503020203020204" pitchFamily="34" charset="-52"/>
              </a:rPr>
              <a:t>, </a:t>
            </a:r>
            <a:r>
              <a:rPr lang="ru-RU" sz="2800" b="1" i="1" dirty="0">
                <a:effectLst/>
                <a:latin typeface="pt sans" panose="020B0503020203020204" pitchFamily="34" charset="-52"/>
              </a:rPr>
              <a:t>идти </a:t>
            </a:r>
            <a:r>
              <a:rPr lang="ru-RU" sz="2800" b="0" i="1" dirty="0">
                <a:effectLst/>
                <a:latin typeface="pt sans" panose="020B0503020203020204" pitchFamily="34" charset="-52"/>
              </a:rPr>
              <a:t>подпрыгивая;</a:t>
            </a:r>
            <a:endParaRPr lang="ru-RU" sz="2800" b="0" i="0" dirty="0">
              <a:effectLst/>
              <a:latin typeface="pt sans" panose="020B0503020203020204" pitchFamily="34" charset="-52"/>
            </a:endParaRPr>
          </a:p>
          <a:p>
            <a:pPr algn="just"/>
            <a:r>
              <a:rPr lang="ru-RU" sz="2800" b="0" i="0" u="sng" dirty="0">
                <a:effectLst/>
                <a:latin typeface="pt sans" panose="020B0503020203020204" pitchFamily="34" charset="-52"/>
              </a:rPr>
              <a:t>причастием</a:t>
            </a:r>
            <a:r>
              <a:rPr lang="ru-RU" sz="2800" b="0" i="0" dirty="0">
                <a:effectLst/>
                <a:latin typeface="pt sans" panose="020B0503020203020204" pitchFamily="34" charset="-52"/>
              </a:rPr>
              <a:t>: </a:t>
            </a:r>
            <a:r>
              <a:rPr lang="ru-RU" sz="2800" b="1" i="1" dirty="0">
                <a:effectLst/>
                <a:latin typeface="pt sans" panose="020B0503020203020204" pitchFamily="34" charset="-52"/>
              </a:rPr>
              <a:t>сообщивший </a:t>
            </a:r>
            <a:r>
              <a:rPr lang="ru-RU" sz="2800" b="0" i="1" dirty="0">
                <a:effectLst/>
                <a:latin typeface="pt sans" panose="020B0503020203020204" pitchFamily="34" charset="-52"/>
              </a:rPr>
              <a:t>родным, </a:t>
            </a:r>
            <a:r>
              <a:rPr lang="ru-RU" sz="2800" b="1" i="1" dirty="0">
                <a:effectLst/>
                <a:latin typeface="pt sans" panose="020B0503020203020204" pitchFamily="34" charset="-52"/>
              </a:rPr>
              <a:t>подъехавший </a:t>
            </a:r>
            <a:r>
              <a:rPr lang="ru-RU" sz="2800" b="0" i="1" dirty="0">
                <a:effectLst/>
                <a:latin typeface="pt sans" panose="020B0503020203020204" pitchFamily="34" charset="-52"/>
              </a:rPr>
              <a:t>к пристани, </a:t>
            </a:r>
            <a:r>
              <a:rPr lang="ru-RU" sz="2800" b="1" i="1" dirty="0">
                <a:effectLst/>
                <a:latin typeface="pt sans" panose="020B0503020203020204" pitchFamily="34" charset="-52"/>
              </a:rPr>
              <a:t>беседующий </a:t>
            </a:r>
            <a:r>
              <a:rPr lang="ru-RU" sz="2800" b="0" i="1" dirty="0">
                <a:effectLst/>
                <a:latin typeface="pt sans" panose="020B0503020203020204" pitchFamily="34" charset="-52"/>
              </a:rPr>
              <a:t>с друзьями, </a:t>
            </a:r>
            <a:r>
              <a:rPr lang="ru-RU" sz="2800" b="0" i="1" dirty="0" smtClean="0">
                <a:effectLst/>
                <a:latin typeface="pt sans" panose="020B0503020203020204" pitchFamily="34" charset="-52"/>
              </a:rPr>
              <a:t>громко </a:t>
            </a:r>
            <a:r>
              <a:rPr lang="ru-RU" sz="2800" b="1" i="1" dirty="0" smtClean="0">
                <a:effectLst/>
                <a:latin typeface="pt sans" panose="020B0503020203020204" pitchFamily="34" charset="-52"/>
              </a:rPr>
              <a:t>говорящий</a:t>
            </a:r>
            <a:r>
              <a:rPr lang="ru-RU" sz="2800" b="0" i="1" dirty="0">
                <a:effectLst/>
                <a:latin typeface="pt sans" panose="020B0503020203020204" pitchFamily="34" charset="-52"/>
              </a:rPr>
              <a:t>;</a:t>
            </a:r>
            <a:endParaRPr lang="ru-RU" sz="2800" b="0" i="0" dirty="0">
              <a:effectLst/>
              <a:latin typeface="pt sans" panose="020B0503020203020204" pitchFamily="34" charset="-52"/>
            </a:endParaRPr>
          </a:p>
          <a:p>
            <a:pPr algn="just"/>
            <a:r>
              <a:rPr lang="ru-RU" sz="2800" b="0" i="0" u="sng" dirty="0">
                <a:effectLst/>
                <a:latin typeface="pt sans" panose="020B0503020203020204" pitchFamily="34" charset="-52"/>
              </a:rPr>
              <a:t>деепричастием</a:t>
            </a:r>
            <a:r>
              <a:rPr lang="ru-RU" sz="2800" b="0" i="0" dirty="0">
                <a:effectLst/>
                <a:latin typeface="pt sans" panose="020B0503020203020204" pitchFamily="34" charset="-52"/>
              </a:rPr>
              <a:t>: </a:t>
            </a:r>
            <a:r>
              <a:rPr lang="ru-RU" sz="2800" b="1" i="1" dirty="0">
                <a:effectLst/>
                <a:latin typeface="pt sans" panose="020B0503020203020204" pitchFamily="34" charset="-52"/>
              </a:rPr>
              <a:t>читая </a:t>
            </a:r>
            <a:r>
              <a:rPr lang="ru-RU" sz="2800" b="0" i="1" dirty="0">
                <a:effectLst/>
                <a:latin typeface="pt sans" panose="020B0503020203020204" pitchFamily="34" charset="-52"/>
              </a:rPr>
              <a:t>газету, </a:t>
            </a:r>
            <a:r>
              <a:rPr lang="ru-RU" sz="2800" b="1" i="1" dirty="0">
                <a:effectLst/>
                <a:latin typeface="pt sans" panose="020B0503020203020204" pitchFamily="34" charset="-52"/>
              </a:rPr>
              <a:t>остерегаясь </a:t>
            </a:r>
            <a:r>
              <a:rPr lang="ru-RU" sz="2800" b="0" i="1" dirty="0">
                <a:effectLst/>
                <a:latin typeface="pt sans" panose="020B0503020203020204" pitchFamily="34" charset="-52"/>
              </a:rPr>
              <a:t>простуды, </a:t>
            </a:r>
            <a:r>
              <a:rPr lang="ru-RU" sz="2800" b="1" i="1" dirty="0">
                <a:effectLst/>
                <a:latin typeface="pt sans" panose="020B0503020203020204" pitchFamily="34" charset="-52"/>
              </a:rPr>
              <a:t>прося </a:t>
            </a:r>
            <a:r>
              <a:rPr lang="ru-RU" sz="2800" b="1" i="1" dirty="0" smtClean="0">
                <a:effectLst/>
                <a:latin typeface="pt sans" panose="020B0503020203020204" pitchFamily="34" charset="-52"/>
              </a:rPr>
              <a:t/>
            </a:r>
            <a:br>
              <a:rPr lang="ru-RU" sz="2800" b="1" i="1" dirty="0" smtClean="0">
                <a:effectLst/>
                <a:latin typeface="pt sans" panose="020B0503020203020204" pitchFamily="34" charset="-52"/>
              </a:rPr>
            </a:br>
            <a:r>
              <a:rPr lang="ru-RU" sz="2800" b="0" i="1" dirty="0" smtClean="0">
                <a:effectLst/>
                <a:latin typeface="pt sans" panose="020B0503020203020204" pitchFamily="34" charset="-52"/>
              </a:rPr>
              <a:t>помощи</a:t>
            </a:r>
            <a:r>
              <a:rPr lang="ru-RU" sz="2800" b="0" i="1" dirty="0">
                <a:effectLst/>
                <a:latin typeface="pt sans" panose="020B0503020203020204" pitchFamily="34" charset="-52"/>
              </a:rPr>
              <a:t>, </a:t>
            </a:r>
            <a:r>
              <a:rPr lang="ru-RU" sz="2800" b="1" i="1" dirty="0" smtClean="0">
                <a:effectLst/>
                <a:latin typeface="pt sans" panose="020B0503020203020204" pitchFamily="34" charset="-52"/>
              </a:rPr>
              <a:t>предложив</a:t>
            </a:r>
            <a:r>
              <a:rPr lang="ru-RU" sz="2800" b="1" i="1" dirty="0">
                <a:effectLst/>
                <a:latin typeface="pt sans" panose="020B0503020203020204" pitchFamily="34" charset="-52"/>
              </a:rPr>
              <a:t> </a:t>
            </a:r>
            <a:r>
              <a:rPr lang="ru-RU" sz="2800" b="0" i="1" dirty="0">
                <a:effectLst/>
                <a:latin typeface="pt sans" panose="020B0503020203020204" pitchFamily="34" charset="-52"/>
              </a:rPr>
              <a:t>вернуться.</a:t>
            </a:r>
          </a:p>
          <a:p>
            <a:pPr algn="just">
              <a:buFont typeface="+mj-lt"/>
              <a:buAutoNum type="arabicPeriod" startAt="3"/>
            </a:pPr>
            <a:r>
              <a:rPr lang="ru-RU" sz="2800" b="1" i="0" dirty="0">
                <a:effectLst/>
                <a:latin typeface="pt sans" panose="020B0503020203020204" pitchFamily="34" charset="-52"/>
              </a:rPr>
              <a:t>Наречными </a:t>
            </a:r>
            <a:r>
              <a:rPr lang="ru-RU" sz="2800" b="0" i="0" dirty="0">
                <a:effectLst/>
                <a:latin typeface="pt sans" panose="020B0503020203020204" pitchFamily="34" charset="-52"/>
              </a:rPr>
              <a:t>называются словосочетания, в которых главное слово выражено</a:t>
            </a:r>
          </a:p>
          <a:p>
            <a:pPr algn="just"/>
            <a:r>
              <a:rPr lang="ru-RU" sz="2800" b="0" i="0" u="sng" dirty="0">
                <a:effectLst/>
                <a:latin typeface="pt sans" panose="020B0503020203020204" pitchFamily="34" charset="-52"/>
              </a:rPr>
              <a:t>наречием</a:t>
            </a:r>
            <a:r>
              <a:rPr lang="ru-RU" sz="2800" b="0" i="0" dirty="0">
                <a:effectLst/>
                <a:latin typeface="pt sans" panose="020B0503020203020204" pitchFamily="34" charset="-52"/>
              </a:rPr>
              <a:t>: </a:t>
            </a:r>
            <a:r>
              <a:rPr lang="ru-RU" sz="2800" b="0" i="1" dirty="0">
                <a:effectLst/>
                <a:latin typeface="pt sans" panose="020B0503020203020204" pitchFamily="34" charset="-52"/>
              </a:rPr>
              <a:t>весьма </a:t>
            </a:r>
            <a:r>
              <a:rPr lang="ru-RU" sz="2800" b="1" i="1" dirty="0">
                <a:effectLst/>
                <a:latin typeface="pt sans" panose="020B0503020203020204" pitchFamily="34" charset="-52"/>
              </a:rPr>
              <a:t>удачно</a:t>
            </a:r>
            <a:r>
              <a:rPr lang="ru-RU" sz="2800" b="0" i="1" dirty="0">
                <a:effectLst/>
                <a:latin typeface="pt sans" panose="020B0503020203020204" pitchFamily="34" charset="-52"/>
              </a:rPr>
              <a:t>, по-прежнему </a:t>
            </a:r>
            <a:r>
              <a:rPr lang="ru-RU" sz="2800" b="1" i="1" dirty="0">
                <a:effectLst/>
                <a:latin typeface="pt sans" panose="020B0503020203020204" pitchFamily="34" charset="-52"/>
              </a:rPr>
              <a:t>интересно</a:t>
            </a:r>
            <a:r>
              <a:rPr lang="ru-RU" sz="2800" b="0" i="1" dirty="0">
                <a:effectLst/>
                <a:latin typeface="pt sans" panose="020B0503020203020204" pitchFamily="34" charset="-52"/>
              </a:rPr>
              <a:t>, </a:t>
            </a:r>
            <a:r>
              <a:rPr lang="ru-RU" sz="2800" b="1" i="1" dirty="0">
                <a:effectLst/>
                <a:latin typeface="pt sans" panose="020B0503020203020204" pitchFamily="34" charset="-52"/>
              </a:rPr>
              <a:t>налево </a:t>
            </a:r>
            <a:r>
              <a:rPr lang="ru-RU" sz="2800" b="0" i="1" dirty="0">
                <a:effectLst/>
                <a:latin typeface="pt sans" panose="020B0503020203020204" pitchFamily="34" charset="-52"/>
              </a:rPr>
              <a:t>от дома, </a:t>
            </a:r>
            <a:r>
              <a:rPr lang="ru-RU" sz="2800" b="1" i="1" dirty="0">
                <a:effectLst/>
                <a:latin typeface="pt sans" panose="020B0503020203020204" pitchFamily="34" charset="-52"/>
              </a:rPr>
              <a:t>незадолго </a:t>
            </a:r>
            <a:r>
              <a:rPr lang="ru-RU" sz="2800" b="0" i="1" dirty="0">
                <a:effectLst/>
                <a:latin typeface="pt sans" panose="020B0503020203020204" pitchFamily="34" charset="-52"/>
              </a:rPr>
              <a:t>до рассвета, </a:t>
            </a:r>
            <a:r>
              <a:rPr lang="ru-RU" sz="2800" b="1" i="1" dirty="0">
                <a:effectLst/>
                <a:latin typeface="pt sans" panose="020B0503020203020204" pitchFamily="34" charset="-52"/>
              </a:rPr>
              <a:t>где-нибудь </a:t>
            </a:r>
            <a:r>
              <a:rPr lang="ru-RU" sz="2800" b="0" i="1" dirty="0">
                <a:effectLst/>
                <a:latin typeface="pt sans" panose="020B0503020203020204" pitchFamily="34" charset="-52"/>
              </a:rPr>
              <a:t>во дворе.</a:t>
            </a:r>
            <a:endParaRPr lang="ru-RU" sz="2800" b="0" i="0" dirty="0">
              <a:effectLst/>
              <a:latin typeface="pt sans" panose="020B0503020203020204" pitchFamily="34" charset="-52"/>
            </a:endParaRPr>
          </a:p>
          <a:p>
            <a:pPr marL="0" indent="0" algn="l">
              <a:buNone/>
            </a:pPr>
            <a:endParaRPr lang="ru-RU" sz="2800" b="0" i="0" dirty="0">
              <a:effectLst/>
              <a:latin typeface="pt sans" panose="020B0503020203020204" pitchFamily="34" charset="-52"/>
            </a:endParaRPr>
          </a:p>
          <a:p>
            <a:endParaRPr lang="ru-RU" dirty="0"/>
          </a:p>
        </p:txBody>
      </p:sp>
    </p:spTree>
    <p:extLst>
      <p:ext uri="{BB962C8B-B14F-4D97-AF65-F5344CB8AC3E}">
        <p14:creationId xmlns:p14="http://schemas.microsoft.com/office/powerpoint/2010/main" val="1922712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684212" y="217336"/>
            <a:ext cx="8534400" cy="1507067"/>
          </a:xfrm>
        </p:spPr>
        <p:txBody>
          <a:bodyPr/>
          <a:lstStyle/>
          <a:p>
            <a:r>
              <a:rPr lang="ru-RU" dirty="0"/>
              <a:t>Смысловые отношения между главным и зависимым словом</a:t>
            </a:r>
          </a:p>
        </p:txBody>
      </p:sp>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684211" y="1724403"/>
            <a:ext cx="10313755" cy="4827399"/>
          </a:xfrm>
        </p:spPr>
        <p:txBody>
          <a:bodyPr/>
          <a:lstStyle/>
          <a:p>
            <a:pPr algn="just">
              <a:buFont typeface="+mj-lt"/>
              <a:buAutoNum type="arabicPeriod"/>
            </a:pPr>
            <a:r>
              <a:rPr lang="ru-RU" sz="2800" b="1" i="0" dirty="0">
                <a:effectLst/>
                <a:latin typeface="pt sans" panose="020B0503020203020204" pitchFamily="34" charset="-52"/>
              </a:rPr>
              <a:t>Определительные </a:t>
            </a:r>
            <a:r>
              <a:rPr lang="ru-RU" sz="2800" b="0" i="0" dirty="0">
                <a:effectLst/>
                <a:latin typeface="pt sans" panose="020B0503020203020204" pitchFamily="34" charset="-52"/>
              </a:rPr>
              <a:t>словосочетания обозначают </a:t>
            </a:r>
            <a:r>
              <a:rPr lang="ru-RU" sz="2800" b="1" i="0" dirty="0">
                <a:effectLst/>
                <a:latin typeface="pt sans" panose="020B0503020203020204" pitchFamily="34" charset="-52"/>
              </a:rPr>
              <a:t>предмет и его признак</a:t>
            </a:r>
            <a:r>
              <a:rPr lang="ru-RU" sz="2800" b="0" i="0" dirty="0">
                <a:effectLst/>
                <a:latin typeface="pt sans" panose="020B0503020203020204" pitchFamily="34" charset="-52"/>
              </a:rPr>
              <a:t>: </a:t>
            </a:r>
            <a:r>
              <a:rPr lang="ru-RU" sz="2800" b="0" i="1" dirty="0">
                <a:effectLst/>
                <a:latin typeface="pt sans" panose="020B0503020203020204" pitchFamily="34" charset="-52"/>
              </a:rPr>
              <a:t>глубокая река, весёлое настроение, лесные цветы.</a:t>
            </a:r>
            <a:endParaRPr lang="ru-RU" sz="2800" b="0" i="0" dirty="0">
              <a:effectLst/>
              <a:latin typeface="pt sans" panose="020B0503020203020204" pitchFamily="34" charset="-52"/>
            </a:endParaRPr>
          </a:p>
          <a:p>
            <a:pPr algn="just">
              <a:buFont typeface="+mj-lt"/>
              <a:buAutoNum type="arabicPeriod"/>
            </a:pPr>
            <a:r>
              <a:rPr lang="ru-RU" sz="2800" b="1" i="0" dirty="0">
                <a:effectLst/>
                <a:latin typeface="pt sans" panose="020B0503020203020204" pitchFamily="34" charset="-52"/>
              </a:rPr>
              <a:t>Объектные </a:t>
            </a:r>
            <a:r>
              <a:rPr lang="ru-RU" sz="2800" b="0" i="0" dirty="0">
                <a:effectLst/>
                <a:latin typeface="pt sans" panose="020B0503020203020204" pitchFamily="34" charset="-52"/>
              </a:rPr>
              <a:t>словосочетания указывают на </a:t>
            </a:r>
            <a:r>
              <a:rPr lang="ru-RU" sz="2800" b="1" i="0" dirty="0">
                <a:effectLst/>
                <a:latin typeface="pt sans" panose="020B0503020203020204" pitchFamily="34" charset="-52"/>
              </a:rPr>
              <a:t>действие и предмет</a:t>
            </a:r>
            <a:r>
              <a:rPr lang="ru-RU" sz="2800" b="0" i="0" dirty="0">
                <a:effectLst/>
                <a:latin typeface="pt sans" panose="020B0503020203020204" pitchFamily="34" charset="-52"/>
              </a:rPr>
              <a:t>, на который оно переходит: </a:t>
            </a:r>
            <a:r>
              <a:rPr lang="ru-RU" sz="2800" b="0" i="1" dirty="0">
                <a:effectLst/>
                <a:latin typeface="pt sans" panose="020B0503020203020204" pitchFamily="34" charset="-52"/>
              </a:rPr>
              <a:t>подметать пол, написавший записку, копая колодец, положить на стол, чтение книги.</a:t>
            </a:r>
            <a:endParaRPr lang="ru-RU" sz="2800" b="0" i="0" dirty="0">
              <a:effectLst/>
              <a:latin typeface="pt sans" panose="020B0503020203020204" pitchFamily="34" charset="-52"/>
            </a:endParaRPr>
          </a:p>
          <a:p>
            <a:pPr algn="just">
              <a:buFont typeface="+mj-lt"/>
              <a:buAutoNum type="arabicPeriod"/>
            </a:pPr>
            <a:r>
              <a:rPr lang="ru-RU" sz="2800" b="1" i="0" dirty="0">
                <a:effectLst/>
                <a:latin typeface="pt sans" panose="020B0503020203020204" pitchFamily="34" charset="-52"/>
              </a:rPr>
              <a:t>Обстоятельственные </a:t>
            </a:r>
            <a:r>
              <a:rPr lang="ru-RU" sz="2800" b="0" i="0" dirty="0">
                <a:effectLst/>
                <a:latin typeface="pt sans" panose="020B0503020203020204" pitchFamily="34" charset="-52"/>
              </a:rPr>
              <a:t>словосочетания указывают на </a:t>
            </a:r>
            <a:r>
              <a:rPr lang="ru-RU" sz="2800" b="1" i="0" dirty="0">
                <a:effectLst/>
                <a:latin typeface="pt sans" panose="020B0503020203020204" pitchFamily="34" charset="-52"/>
              </a:rPr>
              <a:t>действие и его признак</a:t>
            </a:r>
            <a:r>
              <a:rPr lang="ru-RU" sz="2800" b="0" i="0" dirty="0">
                <a:effectLst/>
                <a:latin typeface="pt sans" panose="020B0503020203020204" pitchFamily="34" charset="-52"/>
              </a:rPr>
              <a:t>:</a:t>
            </a:r>
            <a:r>
              <a:rPr lang="ru-RU" sz="2800" b="0" i="1" dirty="0">
                <a:effectLst/>
                <a:latin typeface="pt sans" panose="020B0503020203020204" pitchFamily="34" charset="-52"/>
              </a:rPr>
              <a:t> хорошо выспаться, говорить тихо, высоко подпрыгнуть.</a:t>
            </a:r>
            <a:endParaRPr lang="ru-RU" sz="2800" b="0" i="0" dirty="0">
              <a:effectLst/>
              <a:latin typeface="pt sans" panose="020B0503020203020204" pitchFamily="34" charset="-52"/>
            </a:endParaRPr>
          </a:p>
          <a:p>
            <a:endParaRPr lang="ru-RU" dirty="0"/>
          </a:p>
        </p:txBody>
      </p:sp>
    </p:spTree>
    <p:extLst>
      <p:ext uri="{BB962C8B-B14F-4D97-AF65-F5344CB8AC3E}">
        <p14:creationId xmlns:p14="http://schemas.microsoft.com/office/powerpoint/2010/main" val="3480457582"/>
      </p:ext>
    </p:extLst>
  </p:cSld>
  <p:clrMapOvr>
    <a:masterClrMapping/>
  </p:clrMapOvr>
  <p:timing>
    <p:tnLst>
      <p:par>
        <p:cTn id="1" dur="indefinite" restart="never" nodeType="tmRoot"/>
      </p:par>
    </p:tnLst>
  </p:timing>
</p:sld>
</file>

<file path=ppt/theme/theme1.xml><?xml version="1.0" encoding="utf-8"?>
<a:theme xmlns:a="http://schemas.openxmlformats.org/drawingml/2006/main" name="Сектор">
  <a:themeElements>
    <a:clrScheme name="Зеленый">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2072</TotalTime>
  <Words>856</Words>
  <Application>Microsoft Office PowerPoint</Application>
  <PresentationFormat>Широкоэкранный</PresentationFormat>
  <Paragraphs>64</Paragraphs>
  <Slides>16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Calibri</vt:lpstr>
      <vt:lpstr>Century Gothic</vt:lpstr>
      <vt:lpstr>pt sans</vt:lpstr>
      <vt:lpstr>Times New Roman</vt:lpstr>
      <vt:lpstr>Wingdings 3</vt:lpstr>
      <vt:lpstr>Сектор</vt:lpstr>
      <vt:lpstr>Словосочетание как синтаксическая единица</vt:lpstr>
      <vt:lpstr>Белеет парус одинокий в тумане моря голубом. (М. Лермонтов)</vt:lpstr>
      <vt:lpstr>словосочетание</vt:lpstr>
      <vt:lpstr>Виды связи между словами</vt:lpstr>
      <vt:lpstr>Способы связи слов в словосочетаниях</vt:lpstr>
      <vt:lpstr>Не являются словосочетаниями</vt:lpstr>
      <vt:lpstr>Типы словосочетаний</vt:lpstr>
      <vt:lpstr>Типы словосочетаний</vt:lpstr>
      <vt:lpstr>Смысловые отношения между главным и зависимым словом</vt:lpstr>
      <vt:lpstr>Задание 1</vt:lpstr>
      <vt:lpstr>План синтаксического разбора словосочетания</vt:lpstr>
      <vt:lpstr>Задание 2</vt:lpstr>
      <vt:lpstr>Задание 3</vt:lpstr>
      <vt:lpstr>Задание 4</vt:lpstr>
      <vt:lpstr>Задание 5</vt:lpstr>
      <vt:lpstr>Домашнее задание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русской орфографии. Правописание корней и приставок в русском языке.</dc:title>
  <dc:creator>Белозор Анастасия Сергеевна</dc:creator>
  <cp:lastModifiedBy>Белозор Анастасия Сергеевна</cp:lastModifiedBy>
  <cp:revision>35</cp:revision>
  <dcterms:created xsi:type="dcterms:W3CDTF">2022-11-23T07:38:40Z</dcterms:created>
  <dcterms:modified xsi:type="dcterms:W3CDTF">2023-02-09T09:14:23Z</dcterms:modified>
</cp:coreProperties>
</file>