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6" r:id="rId2"/>
    <p:sldId id="374" r:id="rId3"/>
    <p:sldId id="342" r:id="rId4"/>
    <p:sldId id="291" r:id="rId5"/>
    <p:sldId id="337" r:id="rId6"/>
    <p:sldId id="292" r:id="rId7"/>
    <p:sldId id="276" r:id="rId8"/>
    <p:sldId id="295" r:id="rId9"/>
    <p:sldId id="293" r:id="rId10"/>
    <p:sldId id="376" r:id="rId11"/>
    <p:sldId id="377" r:id="rId12"/>
    <p:sldId id="300" r:id="rId13"/>
    <p:sldId id="301" r:id="rId14"/>
    <p:sldId id="303" r:id="rId15"/>
    <p:sldId id="260" r:id="rId16"/>
    <p:sldId id="305" r:id="rId17"/>
    <p:sldId id="273" r:id="rId18"/>
    <p:sldId id="275" r:id="rId19"/>
    <p:sldId id="320" r:id="rId20"/>
    <p:sldId id="335" r:id="rId21"/>
    <p:sldId id="339" r:id="rId22"/>
    <p:sldId id="350" r:id="rId23"/>
    <p:sldId id="378" r:id="rId24"/>
    <p:sldId id="379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76E498"/>
    <a:srgbClr val="197F39"/>
    <a:srgbClr val="FFFF99"/>
    <a:srgbClr val="FF9900"/>
    <a:srgbClr val="990033"/>
    <a:srgbClr val="FFFF00"/>
    <a:srgbClr val="0000FF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784" autoAdjust="0"/>
  </p:normalViewPr>
  <p:slideViewPr>
    <p:cSldViewPr>
      <p:cViewPr>
        <p:scale>
          <a:sx n="93" d="100"/>
          <a:sy n="93" d="100"/>
        </p:scale>
        <p:origin x="-726" y="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2209800"/>
            <a:ext cx="7162800" cy="1143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505200"/>
            <a:ext cx="6400800" cy="1066800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096000"/>
            <a:ext cx="1905000" cy="3810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096000"/>
            <a:ext cx="2895600" cy="3810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096000"/>
            <a:ext cx="1905000" cy="3810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4B585-60BE-4CE2-9FEB-50FE5C49E5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E972B-19CE-46F2-8D51-7689170928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350" y="1295400"/>
            <a:ext cx="192405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1295400"/>
            <a:ext cx="561975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304D3-5561-4C20-9908-F1AB10FBE8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4FD52-6884-4F9C-B6A5-405D33C41C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07BF6-676C-4396-A448-989DD429F6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2286000"/>
            <a:ext cx="37719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286000"/>
            <a:ext cx="37719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9C20B-8170-4313-B951-82571D2B05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71D84-09FB-4F73-A96A-E3BDCBDC80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5EA59-68BB-41FD-B74D-FB537754B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E1DAD-6AC3-43DE-B17C-547A14A9B4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FA61C-73C0-4CD9-A633-8FACE72766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DD019-630C-4564-8E35-2FCE0CE49D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295400"/>
            <a:ext cx="7696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2286000"/>
            <a:ext cx="7696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3246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3246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246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95AE39A1-9CF3-4F73-903A-45D80C2635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0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2276475"/>
            <a:ext cx="7772400" cy="1152525"/>
          </a:xfrm>
        </p:spPr>
        <p:txBody>
          <a:bodyPr/>
          <a:lstStyle/>
          <a:p>
            <a:pPr eaLnBrk="1" hangingPunct="1"/>
            <a:r>
              <a:rPr lang="ru-RU" sz="4800" b="1" dirty="0" smtClean="0">
                <a:solidFill>
                  <a:srgbClr val="FFFF99"/>
                </a:solidFill>
              </a:rPr>
              <a:t/>
            </a:r>
            <a:br>
              <a:rPr lang="ru-RU" sz="4800" b="1" dirty="0" smtClean="0">
                <a:solidFill>
                  <a:srgbClr val="FFFF99"/>
                </a:solidFill>
              </a:rPr>
            </a:br>
            <a:endParaRPr lang="ru-RU" sz="4800" b="1" dirty="0" smtClean="0">
              <a:solidFill>
                <a:srgbClr val="FFFF99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4348" y="3571876"/>
            <a:ext cx="8215370" cy="2952750"/>
          </a:xfrm>
        </p:spPr>
        <p:txBody>
          <a:bodyPr/>
          <a:lstStyle/>
          <a:p>
            <a:pPr algn="l" eaLnBrk="1" hangingPunct="1"/>
            <a:r>
              <a:rPr lang="ru-RU" sz="18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</a:t>
            </a:r>
          </a:p>
          <a:p>
            <a:pPr algn="l" eaLnBrk="1" hangingPunct="1"/>
            <a:r>
              <a:rPr lang="ru-RU" sz="18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</a:t>
            </a:r>
          </a:p>
          <a:p>
            <a:pPr algn="l" eaLnBrk="1" hangingPunct="1"/>
            <a:endParaRPr lang="ru-RU" sz="180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/>
            <a:endParaRPr lang="ru-RU" sz="180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/>
            <a:endParaRPr lang="ru-RU" sz="180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/>
            <a:endParaRPr lang="ru-RU" sz="180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/>
            <a:r>
              <a:rPr lang="ru-RU" sz="18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</a:t>
            </a:r>
            <a:r>
              <a:rPr lang="ru-RU" sz="16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Выполнила: Макарова Яна</a:t>
            </a:r>
            <a:endParaRPr lang="ru-RU" sz="160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hangingPunct="1"/>
            <a:r>
              <a:rPr lang="ru-RU" sz="16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Группа 209-2</a:t>
            </a:r>
          </a:p>
          <a:p>
            <a:pPr eaLnBrk="1" hangingPunct="1"/>
            <a:r>
              <a:rPr lang="ru-RU" sz="18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Красноярск,2020</a:t>
            </a:r>
          </a:p>
          <a:p>
            <a:pPr eaLnBrk="1" hangingPunct="1"/>
            <a:endParaRPr lang="ru-RU" sz="180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80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80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80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80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50825" y="0"/>
            <a:ext cx="8975725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</a:t>
            </a:r>
            <a:r>
              <a:rPr lang="ru-RU" sz="1600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Войно-Ясенецкого</a:t>
            </a:r>
            <a:r>
              <a:rPr lang="ru-RU" sz="16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Министерства здравоохранения Российской Федерации</a:t>
            </a:r>
            <a:br>
              <a:rPr lang="ru-RU" sz="16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  <a:endParaRPr lang="ru-RU" sz="1600" b="1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Средства контрацепции»</a:t>
            </a:r>
            <a:endParaRPr lang="ru-RU" sz="360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09575" y="142852"/>
            <a:ext cx="7696200" cy="1000132"/>
          </a:xfrm>
        </p:spPr>
        <p:txBody>
          <a:bodyPr/>
          <a:lstStyle/>
          <a:p>
            <a:pPr algn="ctr" eaLnBrk="1" hangingPunct="1"/>
            <a:r>
              <a:rPr lang="ru-RU" sz="36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Цервикальный метод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763" y="1285860"/>
            <a:ext cx="7696200" cy="5672153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это </a:t>
            </a:r>
            <a:r>
              <a:rPr lang="ru-RU" sz="20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 определения фертильной фазы по изменениям характера шеечной </a:t>
            </a:r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слизи:</a:t>
            </a:r>
          </a:p>
          <a:p>
            <a:pPr eaLnBrk="1" hangingPunct="1">
              <a:defRPr/>
            </a:pPr>
            <a:r>
              <a:rPr lang="ru-RU" sz="20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«Сухие» </a:t>
            </a:r>
            <a:r>
              <a:rPr lang="ru-RU" sz="20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дни. </a:t>
            </a:r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Слизи </a:t>
            </a:r>
            <a:r>
              <a:rPr lang="ru-RU" sz="20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совсем нет или очень мало, влагалище сухое. </a:t>
            </a:r>
            <a:endParaRPr lang="ru-RU" sz="200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ru-RU" sz="20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какое-то время появляется </a:t>
            </a:r>
            <a:r>
              <a:rPr lang="ru-RU" sz="20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слизь с консистенцией клея</a:t>
            </a:r>
            <a:r>
              <a:rPr lang="ru-RU" sz="20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наблюдается </a:t>
            </a:r>
            <a:r>
              <a:rPr lang="ru-RU" sz="20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незадолго до овуляции – опасность повышается.</a:t>
            </a:r>
          </a:p>
          <a:p>
            <a:pPr eaLnBrk="1" hangingPunct="1">
              <a:defRPr/>
            </a:pPr>
            <a:r>
              <a:rPr lang="ru-RU" sz="20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«Фертильные» дни. </a:t>
            </a:r>
            <a:r>
              <a:rPr lang="ru-RU" sz="20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Цервикальная слизь становится похожей на густой крем. Может быть мутная, белая или желтоватая. Влагалище </a:t>
            </a:r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влажное. </a:t>
            </a:r>
            <a:r>
              <a:rPr lang="ru-RU" sz="20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еобходимо </a:t>
            </a:r>
            <a:r>
              <a:rPr lang="ru-RU" sz="20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либо воздерживаться от половой жизни, либо использовать барьерные методы контрацепции.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«Опасные» дни. С</a:t>
            </a:r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лизь </a:t>
            </a:r>
            <a:r>
              <a:rPr lang="ru-RU" sz="20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становится прозрачной, очень тягучей, похожей на яичный белок. Влагалище очень влажное, на нижнем белье появляются мокрые пятна. </a:t>
            </a:r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эти дни обязательно использовать барьерные методы </a:t>
            </a:r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контрацепции или вообще отказаться </a:t>
            </a:r>
            <a:r>
              <a:rPr lang="ru-RU" sz="20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половой </a:t>
            </a:r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жизни.</a:t>
            </a:r>
            <a:endParaRPr lang="ru-RU" sz="200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11188" y="1"/>
            <a:ext cx="7696200" cy="1071546"/>
          </a:xfrm>
        </p:spPr>
        <p:txBody>
          <a:bodyPr/>
          <a:lstStyle/>
          <a:p>
            <a:pPr algn="ctr" eaLnBrk="1" hangingPunct="1"/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Барьерная контрацепция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323850" y="1412875"/>
            <a:ext cx="7696200" cy="3962400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метод противозачаточной защиты, основанный на создании механического препятствия (барьера), не позволяющего сперматозоидам встретиться с яйцеклеткой. Кроме того, барьерная контрацепция предотвращает не только нежелательную беременность, но и заражение венерическими заболеваниями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706438"/>
          </a:xfrm>
        </p:spPr>
        <p:txBody>
          <a:bodyPr/>
          <a:lstStyle/>
          <a:p>
            <a:pPr algn="ctr" eaLnBrk="1" hangingPunct="1"/>
            <a:r>
              <a:rPr lang="ru-RU" sz="32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барьерной контрацепции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08050"/>
            <a:ext cx="8229600" cy="5834063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dirty="0"/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1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репятствие </a:t>
            </a:r>
            <a:r>
              <a:rPr lang="ru-RU" sz="20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попаданию спермы во влагалище или шейку </a:t>
            </a:r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матки: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механическим </a:t>
            </a:r>
            <a:r>
              <a:rPr lang="ru-RU" sz="20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путём (презервативы, влагалищные диафрагмы и колпачки) </a:t>
            </a:r>
            <a:endParaRPr lang="ru-RU" sz="200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химическим </a:t>
            </a:r>
            <a:r>
              <a:rPr lang="ru-RU" sz="20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путем (применение спермицидов</a:t>
            </a:r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20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комбинированным - сочетанием этих двух методов, например, сочетание спермицидов с диафрагмами, презервативами, колпачками и пр.</a:t>
            </a:r>
          </a:p>
          <a:p>
            <a:pPr algn="just" eaLnBrk="1" hangingPunct="1">
              <a:lnSpc>
                <a:spcPct val="80000"/>
              </a:lnSpc>
              <a:buNone/>
              <a:defRPr/>
            </a:pPr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Различают </a:t>
            </a:r>
            <a:r>
              <a:rPr lang="ru-RU" sz="20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типы барьерных контрацептивов: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None/>
              <a:defRPr/>
            </a:pPr>
            <a:r>
              <a:rPr lang="ru-RU" sz="20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мужские - презервативы, предотвращающие доступ спермы во влагалище 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ru-RU" sz="200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None/>
              <a:defRPr/>
            </a:pPr>
            <a:r>
              <a:rPr lang="ru-RU" sz="20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женские - диафрагмы, колпачки, спермициды, препятствующие поступлению спермы из влагалища в полость матки. 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ru-RU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algn="ctr" eaLnBrk="1" hangingPunct="1"/>
            <a:r>
              <a:rPr lang="ru-RU" sz="32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Мужские механические барьерные средства</a:t>
            </a:r>
            <a:r>
              <a:rPr lang="ru-RU" sz="32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196975"/>
            <a:ext cx="8713788" cy="5472113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ним относят презервативы (кондомы). Они различаются по размеру, форме, толщине, поверхности, цвету и могут изготавливаться из латекса или другого материала; выпускаются со специальным смазочным материалом (</a:t>
            </a:r>
            <a:r>
              <a:rPr lang="ru-RU" sz="2000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любрикантом</a:t>
            </a:r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 или без него. Существует множество  разновидностей и типов презервативов, но все они должны обеспечивать защиту от попадания спермы в половые пути женщины, а так же защищать от инфекций.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000" dirty="0" smtClean="0"/>
          </a:p>
        </p:txBody>
      </p:sp>
      <p:pic>
        <p:nvPicPr>
          <p:cNvPr id="6" name="Рисунок 5" descr="scale_1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3857628"/>
            <a:ext cx="2714644" cy="2143124"/>
          </a:xfrm>
          <a:prstGeom prst="rect">
            <a:avLst/>
          </a:prstGeom>
        </p:spPr>
      </p:pic>
      <p:pic>
        <p:nvPicPr>
          <p:cNvPr id="7" name="Рисунок 6" descr="e48becc940feaed180e9b1d0f8e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3286124"/>
            <a:ext cx="2928926" cy="247511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76250"/>
            <a:ext cx="7696200" cy="914400"/>
          </a:xfrm>
        </p:spPr>
        <p:txBody>
          <a:bodyPr/>
          <a:lstStyle/>
          <a:p>
            <a:pPr eaLnBrk="1" hangingPunct="1"/>
            <a:r>
              <a:rPr lang="ru-RU" sz="32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Женские барьерные методы контрацепции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600200"/>
            <a:ext cx="8713788" cy="45339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Женских барьерных методов контрацепции значительно больше, чем мужских, к ним относятся: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женские презервативы (кондомы);</a:t>
            </a:r>
          </a:p>
          <a:p>
            <a:pPr algn="just" eaLnBrk="1" hangingPunct="1">
              <a:lnSpc>
                <a:spcPct val="80000"/>
              </a:lnSpc>
            </a:pPr>
            <a:endParaRPr lang="ru-RU" sz="200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влагалищные диафрагмы;</a:t>
            </a:r>
          </a:p>
          <a:p>
            <a:pPr algn="just" eaLnBrk="1" hangingPunct="1">
              <a:lnSpc>
                <a:spcPct val="80000"/>
              </a:lnSpc>
            </a:pPr>
            <a:endParaRPr lang="ru-RU" sz="200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шеечные колпачки;</a:t>
            </a:r>
          </a:p>
          <a:p>
            <a:pPr algn="just" eaLnBrk="1" hangingPunct="1">
              <a:lnSpc>
                <a:spcPct val="80000"/>
              </a:lnSpc>
            </a:pPr>
            <a:endParaRPr lang="ru-RU" sz="200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вагинальные контрацептивные губки.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242888"/>
            <a:ext cx="8385175" cy="1079501"/>
          </a:xfrm>
        </p:spPr>
        <p:txBody>
          <a:bodyPr/>
          <a:lstStyle/>
          <a:p>
            <a:pPr algn="ctr" eaLnBrk="1" hangingPunct="1"/>
            <a:r>
              <a:rPr lang="ru-RU" sz="32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Женский презерватив -  </a:t>
            </a:r>
            <a:r>
              <a:rPr lang="ru-RU" sz="3200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фемидом</a:t>
            </a:r>
            <a:r>
              <a:rPr lang="ru-RU" sz="32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179388" y="4941888"/>
            <a:ext cx="878522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sz="20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Женский презерватив является тонким полиуретановым мешком с мягкими кольцами на каждом конце. Одно кольцо, покрытое полиуретаном, надевается на шейку матки и служит креплением. Другое, открытое, кольцо больших размеров располагается снаружи от влагалища и покрывает часть промежности и половые губы во время полового акта. </a:t>
            </a:r>
          </a:p>
        </p:txBody>
      </p:sp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5651500" y="1985963"/>
            <a:ext cx="3313113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Женский презерватив считается в настоящее время лучшим методом профилактики ИППП, включая ВИЧ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Содержимое 6" descr="FamilyPlanning_FPAHK_Contraceptive_Methods_Female_Condo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357298"/>
            <a:ext cx="4000496" cy="2643206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87338"/>
            <a:ext cx="7853391" cy="855646"/>
          </a:xfrm>
        </p:spPr>
        <p:txBody>
          <a:bodyPr/>
          <a:lstStyle/>
          <a:p>
            <a:pPr algn="ctr" eaLnBrk="1" hangingPunct="1"/>
            <a:r>
              <a:rPr lang="ru-RU" sz="28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Контрацептивный тампон </a:t>
            </a:r>
            <a:br>
              <a:rPr lang="ru-RU" sz="28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(губка, </a:t>
            </a:r>
            <a:r>
              <a:rPr lang="ru-RU" sz="2800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спонж</a:t>
            </a:r>
            <a:r>
              <a:rPr lang="ru-RU" sz="28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pic>
        <p:nvPicPr>
          <p:cNvPr id="2765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000240"/>
            <a:ext cx="3241675" cy="2643206"/>
          </a:xfrm>
          <a:noFill/>
        </p:spPr>
      </p:pic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4286248" y="1357298"/>
            <a:ext cx="4533902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ru-RU" sz="24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Контрацептивный тампон - 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губка, введенная во влагалище и предотвращающая попадание сперматозоидов в полость матки, действует 24 часа</a:t>
            </a: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 smtClean="0">
              <a:solidFill>
                <a:srgbClr val="FFFF99"/>
              </a:solidFill>
            </a:endParaRPr>
          </a:p>
          <a:p>
            <a:pPr algn="just"/>
            <a:endParaRPr lang="ru-RU" dirty="0">
              <a:solidFill>
                <a:srgbClr val="FFFF99"/>
              </a:solidFill>
            </a:endParaRPr>
          </a:p>
        </p:txBody>
      </p:sp>
      <p:sp>
        <p:nvSpPr>
          <p:cNvPr id="27653" name="Rectangle 7"/>
          <p:cNvSpPr>
            <a:spLocks noChangeArrowheads="1"/>
          </p:cNvSpPr>
          <p:nvPr/>
        </p:nvSpPr>
        <p:spPr bwMode="auto">
          <a:xfrm>
            <a:off x="395288" y="4941888"/>
            <a:ext cx="81010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endParaRPr lang="ru-RU" b="1" dirty="0"/>
          </a:p>
          <a:p>
            <a:pPr algn="just"/>
            <a:endParaRPr lang="ru-RU" dirty="0">
              <a:solidFill>
                <a:srgbClr val="FFFF99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6248" y="3214686"/>
            <a:ext cx="47149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Побочный эффект - раздражение, инфекции. </a:t>
            </a:r>
          </a:p>
          <a:p>
            <a:pPr algn="just"/>
            <a:endParaRPr lang="ru-RU" sz="240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Эффективность 85% </a:t>
            </a:r>
            <a:endParaRPr lang="ru-RU" sz="240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333375"/>
            <a:ext cx="8353454" cy="711200"/>
          </a:xfrm>
        </p:spPr>
        <p:txBody>
          <a:bodyPr/>
          <a:lstStyle/>
          <a:p>
            <a:pPr algn="ctr" eaLnBrk="1" hangingPunct="1"/>
            <a:r>
              <a:rPr lang="ru-RU" sz="32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Химическая контрацепция.</a:t>
            </a:r>
            <a:br>
              <a:rPr lang="ru-RU" sz="32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Спермициды</a:t>
            </a:r>
            <a:endParaRPr lang="ru-RU" sz="320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323850" y="2571745"/>
            <a:ext cx="864076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ru-RU" sz="20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Современные </a:t>
            </a:r>
            <a:r>
              <a:rPr lang="ru-RU" sz="20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спермициды</a:t>
            </a:r>
            <a:r>
              <a:rPr lang="ru-RU" sz="20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состоят из двух компонентов: убивающего сперматозоиды </a:t>
            </a:r>
            <a:r>
              <a:rPr lang="ru-RU" sz="20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химического вещества</a:t>
            </a:r>
            <a:r>
              <a:rPr lang="ru-RU" sz="20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так называемого </a:t>
            </a:r>
            <a:r>
              <a:rPr lang="ru-RU" sz="20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основания</a:t>
            </a:r>
            <a:r>
              <a:rPr lang="ru-RU" sz="20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или носителя. Оба важны для обеспечения контрацептивного эффекта. </a:t>
            </a:r>
          </a:p>
          <a:p>
            <a:pPr algn="just"/>
            <a:r>
              <a:rPr lang="ru-RU" sz="20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Носитель отвечает за растворение химического вещества во влагалище и поддержание его на месте для того, чтобы ни один сперматозоид не смог избежать контакта со </a:t>
            </a:r>
            <a:r>
              <a:rPr lang="ru-RU" sz="20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спермицидным</a:t>
            </a:r>
            <a:r>
              <a:rPr lang="ru-RU" sz="20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ингредиентом. </a:t>
            </a:r>
          </a:p>
          <a:p>
            <a:pPr algn="just"/>
            <a:r>
              <a:rPr lang="ru-RU" sz="20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пенящихся средств основание также создает физический барьер, уменьшая контакт между семенем и шейкой матки.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219200" y="6072206"/>
            <a:ext cx="7696200" cy="17619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357166"/>
            <a:ext cx="7686700" cy="357187"/>
          </a:xfrm>
        </p:spPr>
        <p:txBody>
          <a:bodyPr/>
          <a:lstStyle/>
          <a:p>
            <a:pPr algn="ctr" eaLnBrk="1" hangingPunct="1"/>
            <a:r>
              <a:rPr lang="ru-RU" sz="3600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Спермициды</a:t>
            </a:r>
            <a:endParaRPr lang="ru-RU" sz="360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250825" y="3141663"/>
            <a:ext cx="8424863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Спермициды</a:t>
            </a: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можно использовать с презервативами, диафрагмой, шеечными колпачками и самостоятельно. </a:t>
            </a:r>
            <a:r>
              <a:rPr lang="ru-RU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Спермициды</a:t>
            </a: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вводят во влагалище за 10–15 минут до полового акта. Для одного полового акта достаточно ввести препарат один раз.</a:t>
            </a:r>
          </a:p>
          <a:p>
            <a:pPr algn="just"/>
            <a:endParaRPr lang="ru-RU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Эффективность </a:t>
            </a:r>
            <a:r>
              <a:rPr lang="ru-RU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спермицидов</a:t>
            </a: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невысока, аналогична барьерным методам, и гораздо ниже, чем использование гормональных и внутриматочных средств.</a:t>
            </a:r>
            <a:br>
              <a:rPr lang="ru-RU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каждом последующем половом акте </a:t>
            </a:r>
            <a:r>
              <a:rPr lang="ru-RU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спермицид</a:t>
            </a: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вводят дополнительно. </a:t>
            </a:r>
          </a:p>
          <a:p>
            <a:pPr algn="just"/>
            <a:endParaRPr lang="ru-RU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использовании </a:t>
            </a:r>
            <a:r>
              <a:rPr lang="ru-RU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спермицидов</a:t>
            </a: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вместе с презервативами контрацептивный эффект значительно повышается. </a:t>
            </a:r>
          </a:p>
          <a:p>
            <a:pPr algn="just"/>
            <a:r>
              <a:rPr lang="ru-RU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Спермициды</a:t>
            </a: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выпускаются в виде кремов, гелей, пенок, свечей,  желе, паст, таблеток или суппозиториев</a:t>
            </a:r>
            <a:r>
              <a:rPr lang="ru-RU" dirty="0"/>
              <a:t>. </a:t>
            </a:r>
          </a:p>
          <a:p>
            <a:pPr algn="just"/>
            <a:endParaRPr lang="ru-RU" dirty="0"/>
          </a:p>
        </p:txBody>
      </p:sp>
      <p:pic>
        <p:nvPicPr>
          <p:cNvPr id="6" name="Содержимое 5" descr="00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844" y="1000108"/>
            <a:ext cx="3357586" cy="2071702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385175" cy="647700"/>
          </a:xfrm>
        </p:spPr>
        <p:txBody>
          <a:bodyPr/>
          <a:lstStyle/>
          <a:p>
            <a:pPr algn="ctr" eaLnBrk="1" hangingPunct="1"/>
            <a:r>
              <a:rPr lang="ru-RU" sz="32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Гормональная контрацепция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268413"/>
            <a:ext cx="8666162" cy="48275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зависимости от состава и методики применения гормональные </a:t>
            </a:r>
            <a:r>
              <a:rPr lang="ru-RU" sz="2000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контрацептивы</a:t>
            </a:r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подразделяют на следующие </a:t>
            </a:r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</a:t>
            </a:r>
            <a:r>
              <a:rPr lang="ru-RU" sz="18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sz="1800" dirty="0" smtClean="0"/>
              <a:t> 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79388" y="2012950"/>
            <a:ext cx="8461375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just" eaLnBrk="0" hangingPunct="0">
              <a:buFontTx/>
              <a:buAutoNum type="arabicPeriod"/>
            </a:pPr>
            <a:endParaRPr lang="ru-RU" dirty="0"/>
          </a:p>
          <a:p>
            <a:pPr marL="342900" indent="-342900" algn="just" eaLnBrk="0" hangingPunct="0">
              <a:buFontTx/>
              <a:buAutoNum type="arabicPeriod"/>
            </a:pP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комбинированные оральные </a:t>
            </a:r>
            <a:r>
              <a:rPr lang="ru-RU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контрацептивы</a:t>
            </a: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342900" indent="-342900" algn="just" eaLnBrk="0" hangingPunct="0"/>
            <a:endParaRPr lang="ru-RU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/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гестагенсодержащие</a:t>
            </a: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(мини – пили)</a:t>
            </a:r>
          </a:p>
          <a:p>
            <a:pPr marL="342900" indent="-342900" algn="just" eaLnBrk="0" hangingPunct="0"/>
            <a:endParaRPr lang="ru-RU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/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пролонгированные  инъекционные препараты; </a:t>
            </a:r>
          </a:p>
          <a:p>
            <a:pPr marL="342900" indent="-342900" algn="just" eaLnBrk="0" hangingPunct="0"/>
            <a:endParaRPr lang="ru-RU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/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посткоитальные</a:t>
            </a: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препараты</a:t>
            </a:r>
          </a:p>
          <a:p>
            <a:pPr marL="342900" indent="-342900" algn="just" eaLnBrk="0" hangingPunct="0"/>
            <a:endParaRPr lang="ru-RU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/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подкожные </a:t>
            </a:r>
            <a:r>
              <a:rPr lang="ru-RU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имплантанты</a:t>
            </a: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just" eaLnBrk="0" hangingPunct="0"/>
            <a:endParaRPr lang="ru-RU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/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вагинальные кольца, выделяющие </a:t>
            </a:r>
            <a:r>
              <a:rPr lang="ru-RU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гестагены</a:t>
            </a: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342900" indent="-342900" algn="just" eaLnBrk="0" hangingPunct="0"/>
            <a:endParaRPr lang="ru-RU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/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трансдермальные</a:t>
            </a: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контрацептивные пластыри </a:t>
            </a:r>
          </a:p>
          <a:p>
            <a:pPr marL="342900" indent="-342900"/>
            <a:endParaRPr lang="ru-RU" dirty="0"/>
          </a:p>
        </p:txBody>
      </p:sp>
      <p:pic>
        <p:nvPicPr>
          <p:cNvPr id="6" name="Рисунок 5" descr="protivozachatochnie-sredstva-v2.or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290" y="2000240"/>
            <a:ext cx="3214710" cy="1928826"/>
          </a:xfrm>
          <a:prstGeom prst="rect">
            <a:avLst/>
          </a:prstGeom>
        </p:spPr>
      </p:pic>
      <p:pic>
        <p:nvPicPr>
          <p:cNvPr id="7" name="Рисунок 6" descr="ььi-760x38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4143380"/>
            <a:ext cx="3571868" cy="17144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755650" y="404813"/>
            <a:ext cx="7696200" cy="914400"/>
          </a:xfrm>
        </p:spPr>
        <p:txBody>
          <a:bodyPr/>
          <a:lstStyle/>
          <a:p>
            <a:pPr algn="ctr" eaLnBrk="1" hangingPunct="1"/>
            <a:r>
              <a:rPr lang="ru-RU" sz="4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</a:t>
            </a: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684213" y="1557338"/>
            <a:ext cx="7696200" cy="396240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Контрацепция</a:t>
            </a:r>
            <a:endParaRPr lang="ru-RU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Методы и средства контрацепции</a:t>
            </a:r>
          </a:p>
          <a:p>
            <a:pPr eaLnBrk="1" hangingPunct="1"/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14290"/>
            <a:ext cx="8828118" cy="642942"/>
          </a:xfrm>
        </p:spPr>
        <p:txBody>
          <a:bodyPr/>
          <a:lstStyle/>
          <a:p>
            <a:pPr algn="ctr" eaLnBrk="1" hangingPunct="1"/>
            <a:r>
              <a:rPr lang="ru-RU" sz="32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Внутриматочная контрацепция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 smtClean="0"/>
          </a:p>
        </p:txBody>
      </p:sp>
      <p:sp>
        <p:nvSpPr>
          <p:cNvPr id="39939" name="Rectangle 7"/>
          <p:cNvSpPr>
            <a:spLocks noGrp="1" noChangeArrowheads="1"/>
          </p:cNvSpPr>
          <p:nvPr>
            <p:ph idx="1"/>
          </p:nvPr>
        </p:nvSpPr>
        <p:spPr>
          <a:xfrm>
            <a:off x="0" y="1844675"/>
            <a:ext cx="8686800" cy="4799035"/>
          </a:xfrm>
        </p:spPr>
        <p:txBody>
          <a:bodyPr/>
          <a:lstStyle/>
          <a:p>
            <a:pPr marL="381000" indent="-38100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81000" indent="-38100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81000" indent="-38100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81000" indent="-38100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настоящее время с помощью внутриматочных средств (ВМС) предохраняются от беременности более 70 млн. женщин во всем мире, 70% из них - жительницы Китая. В 70- 80-х гг. - разработаны медикаментозные ВМС с медью и прогестероном.</a:t>
            </a:r>
          </a:p>
          <a:p>
            <a:pPr marL="381000" indent="-38100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81000" indent="-38100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Классификация современных ВМС:</a:t>
            </a:r>
          </a:p>
          <a:p>
            <a:pPr marL="381000" indent="-38100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b="1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81000" indent="-38100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1) инертные (или нейтральные), изготовленные из полиэтилена с добавлением сульфата бария (для </a:t>
            </a:r>
            <a:r>
              <a:rPr lang="ru-RU" sz="2000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рентгеноконтрастности</a:t>
            </a:r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 marL="381000" indent="-38100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81000" indent="-38100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медикаментозные, содержащие медь или </a:t>
            </a:r>
            <a:r>
              <a:rPr lang="ru-RU" sz="2000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гестагены</a:t>
            </a:r>
            <a:endParaRPr lang="ru-RU" sz="200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81000" indent="-38100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dirty="0" smtClean="0"/>
          </a:p>
          <a:p>
            <a:pPr marL="381000" indent="-38100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dirty="0" smtClean="0"/>
          </a:p>
          <a:p>
            <a:pPr marL="381000" indent="-38100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/>
              <a:t>                                    </a:t>
            </a:r>
          </a:p>
        </p:txBody>
      </p:sp>
      <p:pic>
        <p:nvPicPr>
          <p:cNvPr id="6" name="Рисунок 5" descr="02-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500042"/>
            <a:ext cx="3586162" cy="227647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476250"/>
            <a:ext cx="8104217" cy="576263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FFFF99"/>
                </a:solidFill>
              </a:rPr>
              <a:t/>
            </a:r>
            <a:br>
              <a:rPr lang="ru-RU" sz="2800" b="1" dirty="0" smtClean="0">
                <a:solidFill>
                  <a:srgbClr val="FFFF99"/>
                </a:solidFill>
              </a:rPr>
            </a:br>
            <a:r>
              <a:rPr lang="ru-RU" sz="36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Хирургические методы контрацепции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 </a:t>
            </a:r>
            <a:r>
              <a:rPr lang="ru-RU" sz="2800" b="1" dirty="0" smtClean="0"/>
              <a:t>                          </a:t>
            </a:r>
            <a:r>
              <a:rPr lang="ru-RU" sz="32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Женская </a:t>
            </a:r>
            <a:r>
              <a:rPr lang="ru-RU" sz="32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стерилизация</a:t>
            </a:r>
          </a:p>
        </p:txBody>
      </p:sp>
      <p:pic>
        <p:nvPicPr>
          <p:cNvPr id="40963" name="Picture 6" descr="sterilisatsioon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5720" y="1071546"/>
            <a:ext cx="2619375" cy="2543175"/>
          </a:xfrm>
          <a:noFill/>
        </p:spPr>
      </p:pic>
      <p:sp>
        <p:nvSpPr>
          <p:cNvPr id="40964" name="Rectangle 7"/>
          <p:cNvSpPr>
            <a:spLocks noChangeArrowheads="1"/>
          </p:cNvSpPr>
          <p:nvPr/>
        </p:nvSpPr>
        <p:spPr bwMode="auto">
          <a:xfrm>
            <a:off x="323850" y="3705225"/>
            <a:ext cx="84963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Эффективность </a:t>
            </a: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стерилизации - 99,9% (в год беременеет 1 женщина из 1000).</a:t>
            </a:r>
          </a:p>
          <a:p>
            <a:pPr algn="just"/>
            <a:r>
              <a:rPr lang="ru-RU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Плюсы метода:</a:t>
            </a: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это постоянный метод контрацепции, поэтому использовать другие методы параллельно не нужно. </a:t>
            </a:r>
          </a:p>
          <a:p>
            <a:pPr algn="just"/>
            <a:r>
              <a:rPr lang="ru-RU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Минусы метода:</a:t>
            </a: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это постоянный метод контрацепции, после проведения которого плодовитость уже невозможно восстановить, </a:t>
            </a:r>
          </a:p>
          <a:p>
            <a:pPr algn="just"/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стерилизация не защищает от инфекций, передающихся половым путем, поэтому при наличии соответствующего риска необходимо использовать презерватив</a:t>
            </a:r>
            <a:r>
              <a:rPr lang="ru-RU" dirty="0"/>
              <a:t>.</a:t>
            </a:r>
          </a:p>
          <a:p>
            <a:pPr algn="just" eaLnBrk="0" hangingPunct="0"/>
            <a:endParaRPr lang="ru-RU" dirty="0"/>
          </a:p>
        </p:txBody>
      </p:sp>
      <p:sp>
        <p:nvSpPr>
          <p:cNvPr id="40965" name="Rectangle 8"/>
          <p:cNvSpPr>
            <a:spLocks noChangeArrowheads="1"/>
          </p:cNvSpPr>
          <p:nvPr/>
        </p:nvSpPr>
        <p:spPr bwMode="auto">
          <a:xfrm>
            <a:off x="2916238" y="1773238"/>
            <a:ext cx="60483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единственный постоянный метод контрацепции для женщин, при котором блокируется проходимость фаллопиевых труб. Стерилизация наступает сразу после операции. Менструальный цикл обычно не нарушается,  но иногда наблюдается увеличение количества выделяемой крови.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74638"/>
            <a:ext cx="8075612" cy="1143000"/>
          </a:xfrm>
        </p:spPr>
        <p:txBody>
          <a:bodyPr/>
          <a:lstStyle/>
          <a:p>
            <a:pPr algn="ctr" eaLnBrk="1" hangingPunct="1"/>
            <a:r>
              <a:rPr lang="ru-RU" sz="32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Хирургические методы контрацепции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                       </a:t>
            </a:r>
            <a:r>
              <a:rPr lang="ru-RU" sz="24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Мужская </a:t>
            </a:r>
            <a:r>
              <a:rPr lang="ru-RU" sz="24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стерилизация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3708400" y="1600200"/>
            <a:ext cx="5256213" cy="20447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ru-RU" sz="18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Стерилизация мужчины (</a:t>
            </a:r>
            <a:r>
              <a:rPr lang="ru-RU" sz="1800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Вазэктомия</a:t>
            </a:r>
            <a:r>
              <a:rPr lang="ru-RU" sz="18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 - хирургическая процедура, при проведении которой  блокируется семявыносящий проток, что предотвращает попадание сперматозоидов в </a:t>
            </a:r>
            <a:r>
              <a:rPr lang="ru-RU" sz="1800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эякулят</a:t>
            </a:r>
            <a:r>
              <a:rPr lang="ru-RU" sz="18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Случаев беременности: 1 из 400.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-4084638" y="3244850"/>
            <a:ext cx="2873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/>
              <a:t>Стерилизация мужчины (</a:t>
            </a:r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71612"/>
            <a:ext cx="327660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3851275" y="5005388"/>
            <a:ext cx="5292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Чёрным пунктиром обозначено место перевязывания семявыводящих протоков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7696200" cy="914400"/>
          </a:xfrm>
        </p:spPr>
        <p:txBody>
          <a:bodyPr/>
          <a:lstStyle/>
          <a:p>
            <a:pPr algn="ctr" eaLnBrk="1" hangingPunct="1"/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</a:p>
        </p:txBody>
      </p:sp>
      <p:sp>
        <p:nvSpPr>
          <p:cNvPr id="43011" name="Объект 4"/>
          <p:cNvSpPr>
            <a:spLocks noGrp="1"/>
          </p:cNvSpPr>
          <p:nvPr>
            <p:ph idx="1"/>
          </p:nvPr>
        </p:nvSpPr>
        <p:spPr>
          <a:xfrm>
            <a:off x="611188" y="1773238"/>
            <a:ext cx="7696200" cy="3962400"/>
          </a:xfrm>
        </p:spPr>
        <p:txBody>
          <a:bodyPr/>
          <a:lstStyle/>
          <a:p>
            <a:pPr eaLnBrk="1" hangingPunct="1">
              <a:buNone/>
            </a:pPr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Существуют различные способы предупреждения нежелательной беременности. Однако следует помнить, что идеально подходящего всем женщинам средства не существует. Каждый метод имеет свои преимущества и недостатки, побочные эффекты и противопоказания. Поэтому выбор метода контрацепции следует делать, исходя из индивидуальных показаний, половой активности и состояния здоровья. Помочь выбрать наиболее подходящий метод контрацепции сможет врач-гинеколог. Несмотря на разнообразие методов, ни один из них не дает 100% защиты от нежелательной беременности. Поэтому единственный способ предотвратить ее – это полное воздержание от половой жизни.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755650" y="346075"/>
            <a:ext cx="7696200" cy="914400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5" name="Содержимое 4" descr="0027-027-Spasibo-za-vnimani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214338"/>
            <a:ext cx="9144000" cy="707233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85728"/>
            <a:ext cx="8229600" cy="922337"/>
          </a:xfrm>
        </p:spPr>
        <p:txBody>
          <a:bodyPr/>
          <a:lstStyle/>
          <a:p>
            <a:pPr algn="ctr" eaLnBrk="1" hangingPunct="1"/>
            <a:r>
              <a:rPr lang="ru-RU" sz="4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Контрацепция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60575"/>
            <a:ext cx="8229600" cy="407352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рациональном применении методов контрацепции у супружеской пары открывается возможность отложить появление желанного ребенка до времени достижения определенного материального и социального благосостояния и/или регулировать интервалы между родами (известно, что интервал менее двух лет повышает риск акушерской и перинатальной патологии).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Более того, ряд контрацептивных средств предохраняет от заболеваний, передаваемых половым путем (в том числе и от </a:t>
            </a:r>
            <a:r>
              <a:rPr lang="ru-RU" sz="2000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СПИДа</a:t>
            </a:r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), оказывает терапевтическое действие на репродуктивную систему, предотвращает развитие опухолевых процессов.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algn="ctr" eaLnBrk="1" hangingPunct="1"/>
            <a:r>
              <a:rPr lang="ru-RU" sz="4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Методы контрацепции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928670"/>
            <a:ext cx="8291512" cy="518477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настоящее время существуют следующие методы контрацепции: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Традиционные (барьерные, химические, биологические, прерванное половое сношение); </a:t>
            </a:r>
          </a:p>
          <a:p>
            <a:pPr algn="just" eaLnBrk="1" hangingPunct="1">
              <a:lnSpc>
                <a:spcPct val="80000"/>
              </a:lnSpc>
            </a:pPr>
            <a:endParaRPr lang="ru-RU" sz="200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Современные (гормональная контрацепция, внутриматочная контрацепция); </a:t>
            </a:r>
          </a:p>
          <a:p>
            <a:pPr algn="just" eaLnBrk="1" hangingPunct="1">
              <a:lnSpc>
                <a:spcPct val="80000"/>
              </a:lnSpc>
            </a:pPr>
            <a:endParaRPr lang="ru-RU" sz="200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Необратимая контрацепция - хирургическая стерилизация (перевязка маточных труб).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Ведущим критерием при выборе метода контрацепции является эффективность (надежность) метода, которая определяется индексом </a:t>
            </a:r>
            <a:r>
              <a:rPr lang="ru-RU" sz="2000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Перля</a:t>
            </a:r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Индекс </a:t>
            </a:r>
            <a:r>
              <a:rPr lang="ru-RU" sz="2000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Перля</a:t>
            </a:r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показывает процент контрацептивных неудач при использовании метода в течение одного года. Индекс </a:t>
            </a:r>
            <a:r>
              <a:rPr lang="ru-RU" sz="2000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Перля</a:t>
            </a:r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- это количество беременностей у 100 женщин за год. </a:t>
            </a:r>
            <a:endParaRPr lang="ru-RU" sz="280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pPr algn="ctr" eaLnBrk="1" hangingPunct="1"/>
            <a:r>
              <a:rPr lang="ru-RU" sz="36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Выбор метода контрацепции</a:t>
            </a:r>
            <a:r>
              <a:rPr lang="ru-RU" sz="36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08050"/>
            <a:ext cx="8229600" cy="5689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Выбор метода контрацепции должен проводиться с учетом таких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основных факторов, как:</a:t>
            </a:r>
            <a:br>
              <a:rPr lang="ru-RU" sz="20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0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контрацептивная эффективность,</a:t>
            </a:r>
            <a:br>
              <a:rPr lang="ru-RU" sz="20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2) приемлемость,</a:t>
            </a:r>
            <a:br>
              <a:rPr lang="ru-RU" sz="20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3) безопасность,</a:t>
            </a:r>
            <a:br>
              <a:rPr lang="ru-RU" sz="20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20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неконтрацептивные</a:t>
            </a:r>
            <a:r>
              <a:rPr lang="ru-RU" sz="20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свойства метода, которые могут дать лечебный эффект,</a:t>
            </a:r>
            <a:br>
              <a:rPr lang="ru-RU" sz="20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5) возможность развития побочных реакций,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6) степень риска в случае наступления нежелательной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беременности,</a:t>
            </a:r>
            <a:br>
              <a:rPr lang="ru-RU" sz="20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7) восстановление фертильности,</a:t>
            </a:r>
            <a:br>
              <a:rPr lang="ru-RU" sz="20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8) планирование будущих беременностей.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ctr" eaLnBrk="1" hangingPunct="1"/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Оценка эффективности методов контрацепции</a:t>
            </a:r>
            <a:r>
              <a:rPr lang="ru-RU" sz="2800" b="1" dirty="0" smtClean="0">
                <a:solidFill>
                  <a:srgbClr val="FFFF99"/>
                </a:solidFill>
              </a:rPr>
              <a:t/>
            </a:r>
            <a:br>
              <a:rPr lang="ru-RU" sz="2800" b="1" dirty="0" smtClean="0">
                <a:solidFill>
                  <a:srgbClr val="FFFF99"/>
                </a:solidFill>
              </a:rPr>
            </a:br>
            <a:endParaRPr lang="ru-RU" sz="2800" b="1" dirty="0" smtClean="0">
              <a:solidFill>
                <a:srgbClr val="FFFF99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628775"/>
            <a:ext cx="7696200" cy="396240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Низкоэффективный</a:t>
            </a: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(90-250 беременностей на 1000 женщин в год) - календарный, температурные методы, прерванный половой акт</a:t>
            </a:r>
          </a:p>
          <a:p>
            <a:pPr eaLnBrk="1" hangingPunct="1"/>
            <a:endParaRPr lang="ru-RU" sz="240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400" b="1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Среднеэффективный</a:t>
            </a: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(30-140 беременностей на 1000 женщин в год) - презервативы, вагинальные свечи и таблетки и т.д.</a:t>
            </a:r>
          </a:p>
          <a:p>
            <a:pPr eaLnBrk="1" hangingPunct="1"/>
            <a:endParaRPr lang="ru-RU" sz="240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4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Высокоэффективный</a:t>
            </a: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(2-8 беременностей на 1000 женщин в год) - внутриматочные спирали и противозачаточные таблетки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7696200" cy="914400"/>
          </a:xfrm>
        </p:spPr>
        <p:txBody>
          <a:bodyPr/>
          <a:lstStyle/>
          <a:p>
            <a:pPr algn="ctr" eaLnBrk="1" hangingPunct="1"/>
            <a:r>
              <a:rPr lang="ru-RU" sz="36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Классификация методов контрацепции</a:t>
            </a:r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1196975"/>
            <a:ext cx="8353425" cy="554513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74638"/>
            <a:ext cx="8258204" cy="1143000"/>
          </a:xfrm>
        </p:spPr>
        <p:txBody>
          <a:bodyPr/>
          <a:lstStyle/>
          <a:p>
            <a:pPr algn="ctr" eaLnBrk="1" hangingPunct="1"/>
            <a:r>
              <a:rPr lang="ru-RU" sz="32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Биологические методы контрацепции</a:t>
            </a:r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179388" y="1428736"/>
            <a:ext cx="878522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ru-RU" sz="20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определению ВОЗ, метод контроля фертильности является способом планирования или предотвращения беременности с помощью определения фертильных дней менструального цикла, в период которых женщина полагается на периодическую абстиненцию или другие методы предохранения от беременности. </a:t>
            </a:r>
          </a:p>
          <a:p>
            <a:pPr algn="just"/>
            <a:r>
              <a:rPr lang="ru-RU" sz="20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настоящее время применяют четыре метода контроля фертильности: календарный, или ритмический, температурный, </a:t>
            </a:r>
            <a:r>
              <a:rPr lang="ru-RU" sz="20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симптотермальный</a:t>
            </a:r>
            <a:r>
              <a:rPr lang="ru-RU" sz="20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метод и метод цервикальной слизи. </a:t>
            </a:r>
          </a:p>
        </p:txBody>
      </p:sp>
      <p:pic>
        <p:nvPicPr>
          <p:cNvPr id="6" name="Содержимое 5" descr="shutterstock_7479417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143505" y="4071942"/>
            <a:ext cx="4000496" cy="246221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850900"/>
          </a:xfrm>
        </p:spPr>
        <p:txBody>
          <a:bodyPr/>
          <a:lstStyle/>
          <a:p>
            <a:pPr algn="ctr" eaLnBrk="1" hangingPunct="1"/>
            <a:r>
              <a:rPr lang="ru-RU" sz="32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Биологические методы контрацепции</a:t>
            </a:r>
            <a:r>
              <a:rPr lang="ru-RU" sz="32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0" y="1125538"/>
            <a:ext cx="9144000" cy="5732462"/>
          </a:xfrm>
        </p:spPr>
        <p:txBody>
          <a:bodyPr/>
          <a:lstStyle/>
          <a:p>
            <a:pPr indent="188913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Календарный (ритмический) </a:t>
            </a:r>
            <a:r>
              <a:rPr lang="ru-RU" sz="28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</a:t>
            </a:r>
            <a:endParaRPr lang="ru-RU" sz="2800" b="1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188913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заключается 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высчитывании предположительной даты овуляции и воздержание от половых контактов в фертильную фазу. Фертильная фаза — это фаза овуляции, то есть то время, когда женщина может забеременеть</a:t>
            </a:r>
            <a:r>
              <a:rPr lang="ru-RU" sz="28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Температурный метод</a:t>
            </a:r>
          </a:p>
          <a:p>
            <a:pPr algn="just" eaLnBrk="1" hangingPunct="1">
              <a:lnSpc>
                <a:spcPct val="80000"/>
              </a:lnSpc>
              <a:buNone/>
            </a:pPr>
            <a:r>
              <a:rPr lang="ru-RU" sz="28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основан </a:t>
            </a:r>
            <a:r>
              <a:rPr lang="ru-RU" sz="28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определении времени подъема базальной температуры тела путем ежедневного её измерения. Фертильным считается период от начала менструального цикла до тех пор, пока её базальная температура будет повышена в течение трех последовательных дней. Эффективность составляет 0,3-6,6 на 100 женщин-лет. </a:t>
            </a:r>
            <a:endParaRPr lang="ru-RU" sz="2800" b="1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188913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800" b="1" i="1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None/>
              <a:defRPr/>
            </a:pPr>
            <a:endParaRPr lang="ru-RU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11">
  <a:themeElements>
    <a:clrScheme name="Office Theme 11">
      <a:dk1>
        <a:srgbClr val="005A58"/>
      </a:dk1>
      <a:lt1>
        <a:srgbClr val="FFFFFF"/>
      </a:lt1>
      <a:dk2>
        <a:srgbClr val="0099CC"/>
      </a:dk2>
      <a:lt2>
        <a:srgbClr val="CCECFF"/>
      </a:lt2>
      <a:accent1>
        <a:srgbClr val="005EAC"/>
      </a:accent1>
      <a:accent2>
        <a:srgbClr val="6D6FC7"/>
      </a:accent2>
      <a:accent3>
        <a:srgbClr val="AACAE2"/>
      </a:accent3>
      <a:accent4>
        <a:srgbClr val="DADADA"/>
      </a:accent4>
      <a:accent5>
        <a:srgbClr val="AAB6D2"/>
      </a:accent5>
      <a:accent6>
        <a:srgbClr val="6264B4"/>
      </a:accent6>
      <a:hlink>
        <a:srgbClr val="99CCFF"/>
      </a:hlink>
      <a:folHlink>
        <a:srgbClr val="CCCCFF"/>
      </a:folHlink>
    </a:clrScheme>
    <a:fontScheme name="Тема Offic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3366"/>
        </a:dk1>
        <a:lt1>
          <a:srgbClr val="FFFFFF"/>
        </a:lt1>
        <a:dk2>
          <a:srgbClr val="0099FF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CAFF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777777"/>
        </a:dk1>
        <a:lt1>
          <a:srgbClr val="FFFFFF"/>
        </a:lt1>
        <a:dk2>
          <a:srgbClr val="999C8E"/>
        </a:dk2>
        <a:lt2>
          <a:srgbClr val="D1D1CB"/>
        </a:lt2>
        <a:accent1>
          <a:srgbClr val="658DA9"/>
        </a:accent1>
        <a:accent2>
          <a:srgbClr val="809EA8"/>
        </a:accent2>
        <a:accent3>
          <a:srgbClr val="CACBC6"/>
        </a:accent3>
        <a:accent4>
          <a:srgbClr val="DADADA"/>
        </a:accent4>
        <a:accent5>
          <a:srgbClr val="B8C5D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E6EAD8"/>
        </a:dk1>
        <a:lt1>
          <a:srgbClr val="F4F4E8"/>
        </a:lt1>
        <a:dk2>
          <a:srgbClr val="EAE9DE"/>
        </a:dk2>
        <a:lt2>
          <a:srgbClr val="969696"/>
        </a:lt2>
        <a:accent1>
          <a:srgbClr val="E68B2C"/>
        </a:accent1>
        <a:accent2>
          <a:srgbClr val="F2C977"/>
        </a:accent2>
        <a:accent3>
          <a:srgbClr val="F8F8F2"/>
        </a:accent3>
        <a:accent4>
          <a:srgbClr val="C4C8B8"/>
        </a:accent4>
        <a:accent5>
          <a:srgbClr val="F0C4AC"/>
        </a:accent5>
        <a:accent6>
          <a:srgbClr val="DBB66B"/>
        </a:accent6>
        <a:hlink>
          <a:srgbClr val="980000"/>
        </a:hlink>
        <a:folHlink>
          <a:srgbClr val="66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6289D8"/>
        </a:dk1>
        <a:lt1>
          <a:srgbClr val="FFFFFF"/>
        </a:lt1>
        <a:dk2>
          <a:srgbClr val="99CCFF"/>
        </a:dk2>
        <a:lt2>
          <a:srgbClr val="969696"/>
        </a:lt2>
        <a:accent1>
          <a:srgbClr val="C7DABE"/>
        </a:accent1>
        <a:accent2>
          <a:srgbClr val="FF9966"/>
        </a:accent2>
        <a:accent3>
          <a:srgbClr val="FFFFFF"/>
        </a:accent3>
        <a:accent4>
          <a:srgbClr val="5374B8"/>
        </a:accent4>
        <a:accent5>
          <a:srgbClr val="E0EADB"/>
        </a:accent5>
        <a:accent6>
          <a:srgbClr val="E78A5C"/>
        </a:accent6>
        <a:hlink>
          <a:srgbClr val="A8451A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3E3E5C"/>
        </a:dk1>
        <a:lt1>
          <a:srgbClr val="FFFFFF"/>
        </a:lt1>
        <a:dk2>
          <a:srgbClr val="CCCCFF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E2E2FF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81DEFF"/>
        </a:dk1>
        <a:lt1>
          <a:srgbClr val="FFFFFF"/>
        </a:lt1>
        <a:dk2>
          <a:srgbClr val="CCECFF"/>
        </a:dk2>
        <a:lt2>
          <a:srgbClr val="808080"/>
        </a:lt2>
        <a:accent1>
          <a:srgbClr val="0099CC"/>
        </a:accent1>
        <a:accent2>
          <a:srgbClr val="CCCCFF"/>
        </a:accent2>
        <a:accent3>
          <a:srgbClr val="FFFFFF"/>
        </a:accent3>
        <a:accent4>
          <a:srgbClr val="6DBDDA"/>
        </a:accent4>
        <a:accent5>
          <a:srgbClr val="AACAE2"/>
        </a:accent5>
        <a:accent6>
          <a:srgbClr val="B9B9E7"/>
        </a:accent6>
        <a:hlink>
          <a:srgbClr val="3333CC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777777"/>
        </a:dk1>
        <a:lt1>
          <a:srgbClr val="FFFFFF"/>
        </a:lt1>
        <a:dk2>
          <a:srgbClr val="FFFFD9"/>
        </a:dk2>
        <a:lt2>
          <a:srgbClr val="EAEAEA"/>
        </a:lt2>
        <a:accent1>
          <a:srgbClr val="0099CC"/>
        </a:accent1>
        <a:accent2>
          <a:srgbClr val="33CCCC"/>
        </a:accent2>
        <a:accent3>
          <a:srgbClr val="FFFFE9"/>
        </a:accent3>
        <a:accent4>
          <a:srgbClr val="DADADA"/>
        </a:accent4>
        <a:accent5>
          <a:srgbClr val="AACAE2"/>
        </a:accent5>
        <a:accent6>
          <a:srgbClr val="2DB9B9"/>
        </a:accent6>
        <a:hlink>
          <a:srgbClr val="FFCC66"/>
        </a:hlink>
        <a:folHlink>
          <a:srgbClr val="CC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969696"/>
        </a:dk1>
        <a:lt1>
          <a:srgbClr val="FFFFFF"/>
        </a:lt1>
        <a:dk2>
          <a:srgbClr val="DDDDDD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7F7F7F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5886B4"/>
        </a:dk1>
        <a:lt1>
          <a:srgbClr val="FFFFFF"/>
        </a:lt1>
        <a:dk2>
          <a:srgbClr val="CDF1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4A7299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0">
        <a:dk1>
          <a:srgbClr val="5886B4"/>
        </a:dk1>
        <a:lt1>
          <a:srgbClr val="F4F4E8"/>
        </a:lt1>
        <a:dk2>
          <a:srgbClr val="00AAE6"/>
        </a:dk2>
        <a:lt2>
          <a:srgbClr val="808080"/>
        </a:lt2>
        <a:accent1>
          <a:srgbClr val="D0E2F5"/>
        </a:accent1>
        <a:accent2>
          <a:srgbClr val="6699CC"/>
        </a:accent2>
        <a:accent3>
          <a:srgbClr val="F8F8F2"/>
        </a:accent3>
        <a:accent4>
          <a:srgbClr val="4A7299"/>
        </a:accent4>
        <a:accent5>
          <a:srgbClr val="E4EEF9"/>
        </a:accent5>
        <a:accent6>
          <a:srgbClr val="5C8AB9"/>
        </a:accent6>
        <a:hlink>
          <a:srgbClr val="FF6600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1">
        <a:dk1>
          <a:srgbClr val="005A58"/>
        </a:dk1>
        <a:lt1>
          <a:srgbClr val="FFFFFF"/>
        </a:lt1>
        <a:dk2>
          <a:srgbClr val="0099CC"/>
        </a:dk2>
        <a:lt2>
          <a:srgbClr val="CCECFF"/>
        </a:lt2>
        <a:accent1>
          <a:srgbClr val="005EAC"/>
        </a:accent1>
        <a:accent2>
          <a:srgbClr val="6D6FC7"/>
        </a:accent2>
        <a:accent3>
          <a:srgbClr val="AACAE2"/>
        </a:accent3>
        <a:accent4>
          <a:srgbClr val="DADADA"/>
        </a:accent4>
        <a:accent5>
          <a:srgbClr val="AAB6D2"/>
        </a:accent5>
        <a:accent6>
          <a:srgbClr val="6264B4"/>
        </a:accent6>
        <a:hlink>
          <a:srgbClr val="99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336699"/>
        </a:dk1>
        <a:lt1>
          <a:srgbClr val="FFFFFF"/>
        </a:lt1>
        <a:dk2>
          <a:srgbClr val="99CCFF"/>
        </a:dk2>
        <a:lt2>
          <a:srgbClr val="E3EBF1"/>
        </a:lt2>
        <a:accent1>
          <a:srgbClr val="003399"/>
        </a:accent1>
        <a:accent2>
          <a:srgbClr val="457A8B"/>
        </a:accent2>
        <a:accent3>
          <a:srgbClr val="CAE2FF"/>
        </a:accent3>
        <a:accent4>
          <a:srgbClr val="DADADA"/>
        </a:accent4>
        <a:accent5>
          <a:srgbClr val="AAADCA"/>
        </a:accent5>
        <a:accent6>
          <a:srgbClr val="3E6E7D"/>
        </a:accent6>
        <a:hlink>
          <a:srgbClr val="66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3366"/>
        </a:dk1>
        <a:lt1>
          <a:srgbClr val="CCFFFF"/>
        </a:lt1>
        <a:dk2>
          <a:srgbClr val="6699FF"/>
        </a:dk2>
        <a:lt2>
          <a:srgbClr val="0785DB"/>
        </a:lt2>
        <a:accent1>
          <a:srgbClr val="4B78D3"/>
        </a:accent1>
        <a:accent2>
          <a:srgbClr val="00B000"/>
        </a:accent2>
        <a:accent3>
          <a:srgbClr val="B8CAFF"/>
        </a:accent3>
        <a:accent4>
          <a:srgbClr val="AEDADA"/>
        </a:accent4>
        <a:accent5>
          <a:srgbClr val="B1BEE6"/>
        </a:accent5>
        <a:accent6>
          <a:srgbClr val="009F00"/>
        </a:accent6>
        <a:hlink>
          <a:srgbClr val="66CCFF"/>
        </a:hlink>
        <a:folHlink>
          <a:srgbClr val="CC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4">
        <a:dk1>
          <a:srgbClr val="81DEFF"/>
        </a:dk1>
        <a:lt1>
          <a:srgbClr val="FFFFFF"/>
        </a:lt1>
        <a:dk2>
          <a:srgbClr val="CCECFF"/>
        </a:dk2>
        <a:lt2>
          <a:srgbClr val="808080"/>
        </a:lt2>
        <a:accent1>
          <a:srgbClr val="0B6FC1"/>
        </a:accent1>
        <a:accent2>
          <a:srgbClr val="CCCCFF"/>
        </a:accent2>
        <a:accent3>
          <a:srgbClr val="FFFFFF"/>
        </a:accent3>
        <a:accent4>
          <a:srgbClr val="6DBDDA"/>
        </a:accent4>
        <a:accent5>
          <a:srgbClr val="AABBDD"/>
        </a:accent5>
        <a:accent6>
          <a:srgbClr val="B9B9E7"/>
        </a:accent6>
        <a:hlink>
          <a:srgbClr val="3333CC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Тема11</Template>
  <TotalTime>2591</TotalTime>
  <Words>1359</Words>
  <Application>Microsoft Office PowerPoint</Application>
  <PresentationFormat>Экран (4:3)</PresentationFormat>
  <Paragraphs>157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Тема11</vt:lpstr>
      <vt:lpstr> </vt:lpstr>
      <vt:lpstr>План</vt:lpstr>
      <vt:lpstr>Контрацепция</vt:lpstr>
      <vt:lpstr>Методы контрацепции </vt:lpstr>
      <vt:lpstr>Выбор метода контрацепции </vt:lpstr>
      <vt:lpstr>Оценка эффективности методов контрацепции </vt:lpstr>
      <vt:lpstr>Классификация методов контрацепции</vt:lpstr>
      <vt:lpstr>Биологические методы контрацепции</vt:lpstr>
      <vt:lpstr>Биологические методы контрацепции </vt:lpstr>
      <vt:lpstr>Цервикальный метод</vt:lpstr>
      <vt:lpstr>Барьерная контрацепция</vt:lpstr>
      <vt:lpstr>Виды барьерной контрацепции </vt:lpstr>
      <vt:lpstr>Мужские механические барьерные средства </vt:lpstr>
      <vt:lpstr>Женские барьерные методы контрацепции </vt:lpstr>
      <vt:lpstr>Женский презерватив -  фемидом </vt:lpstr>
      <vt:lpstr>Контрацептивный тампон  (губка, спонж) </vt:lpstr>
      <vt:lpstr>Химическая контрацепция. Спермициды</vt:lpstr>
      <vt:lpstr>Спермициды</vt:lpstr>
      <vt:lpstr>Гормональная контрацепция </vt:lpstr>
      <vt:lpstr>Внутриматочная контрацепция  </vt:lpstr>
      <vt:lpstr> Хирургические методы контрацепции                             Женская стерилизация</vt:lpstr>
      <vt:lpstr>Хирургические методы контрацепции                        Мужская стерилизация</vt:lpstr>
      <vt:lpstr>Заключение</vt:lpstr>
      <vt:lpstr>Слайд 24</vt:lpstr>
    </vt:vector>
  </TitlesOfParts>
  <Company>RUSSIA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XP GAME 2007</dc:creator>
  <cp:lastModifiedBy>Den</cp:lastModifiedBy>
  <cp:revision>23</cp:revision>
  <dcterms:created xsi:type="dcterms:W3CDTF">2010-04-06T10:52:18Z</dcterms:created>
  <dcterms:modified xsi:type="dcterms:W3CDTF">2020-05-28T02:44:17Z</dcterms:modified>
</cp:coreProperties>
</file>