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9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9" r:id="rId33"/>
    <p:sldId id="288" r:id="rId34"/>
    <p:sldId id="291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604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0228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674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6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35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41942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52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7879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229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8950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48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119A-079F-4D13-81EE-5B0CBB3F7256}" type="datetimeFigureOut">
              <a:rPr lang="ru-RU" smtClean="0"/>
              <a:t>21.11.2019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65C23-E886-4087-82CC-085F0DC7300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02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Радиационная травма</a:t>
            </a:r>
            <a:br>
              <a:rPr lang="ru-RU" dirty="0" smtClean="0"/>
            </a:b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27376" y="5661248"/>
            <a:ext cx="5616624" cy="625624"/>
          </a:xfrm>
        </p:spPr>
        <p:txBody>
          <a:bodyPr/>
          <a:lstStyle/>
          <a:p>
            <a:r>
              <a:rPr lang="ru-RU" sz="2400" dirty="0" smtClean="0">
                <a:solidFill>
                  <a:schemeClr val="tx1"/>
                </a:solidFill>
              </a:rPr>
              <a:t>Выполнил: </a:t>
            </a:r>
            <a:r>
              <a:rPr lang="ru-RU" sz="2400" dirty="0" err="1" smtClean="0">
                <a:solidFill>
                  <a:schemeClr val="tx1"/>
                </a:solidFill>
              </a:rPr>
              <a:t>Потапчук</a:t>
            </a:r>
            <a:r>
              <a:rPr lang="ru-RU" sz="2400" dirty="0" smtClean="0">
                <a:solidFill>
                  <a:schemeClr val="tx1"/>
                </a:solidFill>
              </a:rPr>
              <a:t> М.Н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115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Сведения необходимые </a:t>
            </a:r>
            <a:r>
              <a:rPr lang="ru-RU" dirty="0" err="1" smtClean="0"/>
              <a:t>экперту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Следователь </a:t>
            </a:r>
            <a:r>
              <a:rPr lang="ru-RU" dirty="0"/>
              <a:t>должен сообщить данные о виде возможного источника излучения и обстоятельствах травмы. Кроме того, необходимо представить все материалы дела, имеющиеся ко времени проведения экспертизы.</a:t>
            </a:r>
          </a:p>
        </p:txBody>
      </p:sp>
    </p:spTree>
    <p:extLst>
      <p:ext uri="{BB962C8B-B14F-4D97-AF65-F5344CB8AC3E}">
        <p14:creationId xmlns:p14="http://schemas.microsoft.com/office/powerpoint/2010/main" val="2618030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До исследования трупа обязательно проводят дозиметрический конт­роль одежды и тела трупа. При наличии доз выше допустимых уровней проводят дезактивацию, а затем производят исследование трупа.</a:t>
            </a:r>
          </a:p>
        </p:txBody>
      </p:sp>
    </p:spTree>
    <p:extLst>
      <p:ext uri="{BB962C8B-B14F-4D97-AF65-F5344CB8AC3E}">
        <p14:creationId xmlns:p14="http://schemas.microsoft.com/office/powerpoint/2010/main" val="325551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Местные лучевые поражения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Характеризуются </a:t>
            </a:r>
            <a:r>
              <a:rPr lang="ru-RU" dirty="0"/>
              <a:t>лучевым ожогом како­го-либо участка тела или </a:t>
            </a:r>
            <a:r>
              <a:rPr lang="ru-RU" dirty="0" smtClean="0"/>
              <a:t>организма</a:t>
            </a:r>
          </a:p>
          <a:p>
            <a:pPr algn="just"/>
            <a:r>
              <a:rPr lang="ru-RU" dirty="0" smtClean="0"/>
              <a:t>Расстройством </a:t>
            </a:r>
            <a:r>
              <a:rPr lang="ru-RU" dirty="0"/>
              <a:t>кровообращения и реакцией всего организма на воздействие радиации, в связи с чем этот термин надо считать условным</a:t>
            </a:r>
          </a:p>
        </p:txBody>
      </p:sp>
    </p:spTree>
    <p:extLst>
      <p:ext uri="{BB962C8B-B14F-4D97-AF65-F5344CB8AC3E}">
        <p14:creationId xmlns:p14="http://schemas.microsoft.com/office/powerpoint/2010/main" val="19977074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Периоды развития лучевых ожогов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Скрытый,</a:t>
            </a:r>
          </a:p>
          <a:p>
            <a:pPr algn="just"/>
            <a:r>
              <a:rPr lang="ru-RU" dirty="0" smtClean="0"/>
              <a:t>Период гиперемии и начала отека,</a:t>
            </a:r>
          </a:p>
          <a:p>
            <a:pPr algn="just"/>
            <a:r>
              <a:rPr lang="ru-RU" dirty="0" smtClean="0"/>
              <a:t>Период образования пузырей , некроза длительно незажива­ющей язвы </a:t>
            </a:r>
          </a:p>
          <a:p>
            <a:pPr algn="just"/>
            <a:r>
              <a:rPr lang="ru-RU" dirty="0" smtClean="0"/>
              <a:t>Период заживления.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23670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Лучевой ожог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/>
              <a:t>Это местная </a:t>
            </a:r>
            <a:r>
              <a:rPr lang="ru-RU" dirty="0"/>
              <a:t>реакция организма на облучение. В зависи­мости от источника облучения и дозы проходит определенный срок. Ульт­рафиолетовое излучение практически сразу причиняет ожог, большие дозы радиационного — примерно через полчаса, малые — в промежутке до 14 суток. </a:t>
            </a:r>
          </a:p>
        </p:txBody>
      </p:sp>
    </p:spTree>
    <p:extLst>
      <p:ext uri="{BB962C8B-B14F-4D97-AF65-F5344CB8AC3E}">
        <p14:creationId xmlns:p14="http://schemas.microsoft.com/office/powerpoint/2010/main" val="1510890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лучевого ожога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От термических ожогов радиационные отличаются кровянистым содержимым, состоящим из большого количества эритроцитов, глубоким омертвением тканей, без четкой границы, значительной инфицированностью, грубыми рубцами, склонными к изъязвлению, лучевыми язвами с затяжным течением и склонностью к рецидивам.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67323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патогенезе лучевых повреждений большое значение имеют наруше­ния микроциркуляции облученных </a:t>
            </a:r>
            <a:r>
              <a:rPr lang="ru-RU" dirty="0" smtClean="0"/>
              <a:t>тканей</a:t>
            </a:r>
          </a:p>
          <a:p>
            <a:pPr algn="just"/>
            <a:r>
              <a:rPr lang="ru-RU" dirty="0" smtClean="0"/>
              <a:t>снижение </a:t>
            </a:r>
            <a:r>
              <a:rPr lang="ru-RU" dirty="0"/>
              <a:t>обменных и </a:t>
            </a:r>
            <a:r>
              <a:rPr lang="ru-RU" dirty="0" err="1"/>
              <a:t>репаративных</a:t>
            </a:r>
            <a:r>
              <a:rPr lang="ru-RU" dirty="0"/>
              <a:t> процессов, что вызывает некроз пораженных тканей и длительно не заживающих поздних лучевых язв.</a:t>
            </a:r>
          </a:p>
        </p:txBody>
      </p:sp>
    </p:spTree>
    <p:extLst>
      <p:ext uri="{BB962C8B-B14F-4D97-AF65-F5344CB8AC3E}">
        <p14:creationId xmlns:p14="http://schemas.microsoft.com/office/powerpoint/2010/main" val="917893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Особенности лучевых язв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Лучевые язвы в своем течении </a:t>
            </a:r>
            <a:r>
              <a:rPr lang="ru-RU" dirty="0" smtClean="0"/>
              <a:t>осложняются:</a:t>
            </a:r>
          </a:p>
          <a:p>
            <a:pPr algn="just"/>
            <a:r>
              <a:rPr lang="ru-RU" dirty="0" smtClean="0"/>
              <a:t>Развитием сепсиса</a:t>
            </a:r>
          </a:p>
          <a:p>
            <a:pPr algn="just"/>
            <a:r>
              <a:rPr lang="ru-RU" dirty="0" smtClean="0"/>
              <a:t>Профузными кровотечениями</a:t>
            </a:r>
          </a:p>
          <a:p>
            <a:pPr algn="just"/>
            <a:r>
              <a:rPr lang="ru-RU" dirty="0" smtClean="0"/>
              <a:t>Перфорацией полостных органов</a:t>
            </a:r>
          </a:p>
          <a:p>
            <a:pPr algn="just"/>
            <a:r>
              <a:rPr lang="ru-RU" dirty="0" smtClean="0"/>
              <a:t>Перерожде­нием (малигнизацией) пораженных тканей в лучевой рак или в саркому.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5947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Исходом местных лучевых поражений является нагноительные про­цессы и иногда злокачественное перерождение травмированных участ­ков тела.</a:t>
            </a:r>
          </a:p>
        </p:txBody>
      </p:sp>
    </p:spTree>
    <p:extLst>
      <p:ext uri="{BB962C8B-B14F-4D97-AF65-F5344CB8AC3E}">
        <p14:creationId xmlns:p14="http://schemas.microsoft.com/office/powerpoint/2010/main" val="1357782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Лучевая болезнь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Лучевая болезнь — сложный </a:t>
            </a:r>
            <a:r>
              <a:rPr lang="ru-RU" dirty="0" err="1"/>
              <a:t>симптомокомплекс</a:t>
            </a:r>
            <a:r>
              <a:rPr lang="ru-RU" dirty="0"/>
              <a:t> взаимосвязанных и последовательно развивающихся изменений в организме, которые за­кономерно возникают после облучения и характеризуют собой особую реакцию организма на действие радиации</a:t>
            </a:r>
          </a:p>
        </p:txBody>
      </p:sp>
    </p:spTree>
    <p:extLst>
      <p:ext uri="{BB962C8B-B14F-4D97-AF65-F5344CB8AC3E}">
        <p14:creationId xmlns:p14="http://schemas.microsoft.com/office/powerpoint/2010/main" val="347731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Травмирующие факторы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/>
              <a:t>Травмирующее ионизирующее действие на человека </a:t>
            </a:r>
            <a:r>
              <a:rPr lang="ru-RU" dirty="0" smtClean="0"/>
              <a:t>оказывают:</a:t>
            </a:r>
          </a:p>
          <a:p>
            <a:pPr algn="just"/>
            <a:r>
              <a:rPr lang="ru-RU" dirty="0" smtClean="0"/>
              <a:t>рент­геновские </a:t>
            </a:r>
            <a:r>
              <a:rPr lang="ru-RU" dirty="0"/>
              <a:t>лучи (короткие электромагнитные волны), </a:t>
            </a:r>
            <a:endParaRPr lang="ru-RU" dirty="0" smtClean="0"/>
          </a:p>
          <a:p>
            <a:pPr algn="just"/>
            <a:r>
              <a:rPr lang="ru-RU" dirty="0" smtClean="0"/>
              <a:t>гамма-лучи </a:t>
            </a:r>
            <a:r>
              <a:rPr lang="ru-RU" dirty="0"/>
              <a:t>(электро­магнитные волны подобные рентгеновским, но несколько меньшей дли­ны</a:t>
            </a:r>
            <a:r>
              <a:rPr lang="ru-RU" dirty="0" smtClean="0"/>
              <a:t>),</a:t>
            </a:r>
          </a:p>
          <a:p>
            <a:pPr algn="just"/>
            <a:r>
              <a:rPr lang="ru-RU" dirty="0" smtClean="0"/>
              <a:t>нейтроны </a:t>
            </a:r>
            <a:r>
              <a:rPr lang="ru-RU" dirty="0"/>
              <a:t>(тяжелые незаряженные частицы, основа ядер атомов</a:t>
            </a:r>
            <a:r>
              <a:rPr lang="ru-RU" dirty="0" smtClean="0"/>
              <a:t>),</a:t>
            </a:r>
          </a:p>
          <a:p>
            <a:pPr algn="just"/>
            <a:r>
              <a:rPr lang="ru-RU" dirty="0" smtClean="0"/>
              <a:t>электроны </a:t>
            </a:r>
            <a:r>
              <a:rPr lang="ru-RU" dirty="0"/>
              <a:t>(легкие отрицательно заряженные частицы, существующие во всех стабильных атомах, испускаемые во время радиоактивного распада вещества, называемые бета-лучами</a:t>
            </a:r>
            <a:r>
              <a:rPr lang="ru-RU" dirty="0" smtClean="0"/>
              <a:t>),</a:t>
            </a:r>
          </a:p>
          <a:p>
            <a:pPr algn="just"/>
            <a:r>
              <a:rPr lang="ru-RU" dirty="0" smtClean="0"/>
              <a:t>протоны </a:t>
            </a:r>
            <a:r>
              <a:rPr lang="ru-RU" dirty="0"/>
              <a:t>(тяжелые положительно за­ряженные частицы, обнаруживаемые в ядрах всех атомов, в большом коли­честве встречаемые в открытом космосе</a:t>
            </a:r>
            <a:r>
              <a:rPr lang="ru-RU" dirty="0" smtClean="0"/>
              <a:t>),</a:t>
            </a:r>
          </a:p>
          <a:p>
            <a:pPr algn="just"/>
            <a:r>
              <a:rPr lang="ru-RU" dirty="0" smtClean="0"/>
              <a:t>альфа-частицы </a:t>
            </a:r>
            <a:r>
              <a:rPr lang="ru-RU" dirty="0"/>
              <a:t>(ядра атомов гелия, лишенные всех орбитальных электронов, представляющие собой два нейтрона и два протона, соединенных между собой),</a:t>
            </a:r>
          </a:p>
        </p:txBody>
      </p:sp>
    </p:spTree>
    <p:extLst>
      <p:ext uri="{BB962C8B-B14F-4D97-AF65-F5344CB8AC3E}">
        <p14:creationId xmlns:p14="http://schemas.microsoft.com/office/powerpoint/2010/main" val="40585171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Классификация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По течению различают острую и хроническую лучевую болезнь.</a:t>
            </a:r>
          </a:p>
          <a:p>
            <a:pPr algn="just"/>
            <a:r>
              <a:rPr lang="ru-RU" dirty="0" smtClean="0"/>
              <a:t>Ост­рые радиационные поражения вызывают нарушения обмена веществ, в первую очередь нуклеопротеидов</a:t>
            </a:r>
          </a:p>
          <a:p>
            <a:pPr algn="just"/>
            <a:r>
              <a:rPr lang="ru-RU" dirty="0" smtClean="0"/>
              <a:t>Разрывы молекул ДНК</a:t>
            </a:r>
          </a:p>
          <a:p>
            <a:pPr algn="just"/>
            <a:r>
              <a:rPr lang="ru-RU" dirty="0" smtClean="0"/>
              <a:t>Извращения роста и особенно деления клеток</a:t>
            </a:r>
          </a:p>
          <a:p>
            <a:pPr algn="just"/>
            <a:r>
              <a:rPr lang="ru-RU" dirty="0" smtClean="0"/>
              <a:t>Нарушение активности ферментов, вита­минов, гормонов, регулирующей функции ЦНС.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8904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Степени тяжести ОЛБ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Острая лучевая болезнь в зависимости от дозы радиации подразделяет­ся по тяжести на </a:t>
            </a:r>
          </a:p>
          <a:p>
            <a:pPr algn="just"/>
            <a:r>
              <a:rPr lang="ru-RU" dirty="0" smtClean="0"/>
              <a:t>Легкую (100—200 рад), </a:t>
            </a:r>
          </a:p>
          <a:p>
            <a:pPr algn="just"/>
            <a:r>
              <a:rPr lang="ru-RU" dirty="0" smtClean="0"/>
              <a:t>Средней тяжести (200—400 рад),</a:t>
            </a:r>
          </a:p>
          <a:p>
            <a:pPr algn="just"/>
            <a:r>
              <a:rPr lang="ru-RU" dirty="0" smtClean="0"/>
              <a:t>Тяжелую (400—600 рад)</a:t>
            </a:r>
          </a:p>
          <a:p>
            <a:pPr algn="just"/>
            <a:r>
              <a:rPr lang="ru-RU" dirty="0" smtClean="0"/>
              <a:t>Крайне тяжелую (более 600 рад).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61818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клинике острой лучевой болезни выделяют четыре периода:</a:t>
            </a:r>
          </a:p>
          <a:p>
            <a:pPr algn="just"/>
            <a:r>
              <a:rPr lang="ru-RU" dirty="0"/>
              <a:t>1) первичная общая </a:t>
            </a:r>
            <a:r>
              <a:rPr lang="ru-RU" dirty="0" smtClean="0"/>
              <a:t>реакция;</a:t>
            </a:r>
          </a:p>
          <a:p>
            <a:pPr algn="just"/>
            <a:r>
              <a:rPr lang="ru-RU" dirty="0" smtClean="0"/>
              <a:t>2</a:t>
            </a:r>
            <a:r>
              <a:rPr lang="ru-RU" dirty="0"/>
              <a:t>) видимое клиническое </a:t>
            </a:r>
            <a:r>
              <a:rPr lang="ru-RU" dirty="0" smtClean="0"/>
              <a:t>благополучие;</a:t>
            </a:r>
          </a:p>
          <a:p>
            <a:pPr algn="just"/>
            <a:r>
              <a:rPr lang="ru-RU" dirty="0" smtClean="0"/>
              <a:t>3</a:t>
            </a:r>
            <a:r>
              <a:rPr lang="ru-RU" dirty="0"/>
              <a:t>) выраженные клинические </a:t>
            </a:r>
            <a:r>
              <a:rPr lang="ru-RU" dirty="0" smtClean="0"/>
              <a:t>проявления;</a:t>
            </a:r>
          </a:p>
          <a:p>
            <a:pPr algn="just"/>
            <a:r>
              <a:rPr lang="ru-RU" dirty="0" smtClean="0"/>
              <a:t>4</a:t>
            </a:r>
            <a:r>
              <a:rPr lang="ru-RU" dirty="0"/>
              <a:t>) восстановление.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87757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Первичная общая реакция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Морфологи­ческие изменения в первые часы после облучения проявляются картиной быстро наступившей смерти. К 3—5 </a:t>
            </a:r>
            <a:r>
              <a:rPr lang="ru-RU" dirty="0" err="1"/>
              <a:t>сут</a:t>
            </a:r>
            <a:r>
              <a:rPr lang="ru-RU" dirty="0"/>
              <a:t>. лучевой болезни в костном мозге содержится около 10% клеточного состава, а в период разгара болезни — лишь строма и плазматические клетки.</a:t>
            </a:r>
          </a:p>
        </p:txBody>
      </p:sp>
    </p:spTree>
    <p:extLst>
      <p:ext uri="{BB962C8B-B14F-4D97-AF65-F5344CB8AC3E}">
        <p14:creationId xmlns:p14="http://schemas.microsoft.com/office/powerpoint/2010/main" val="712583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/>
              <a:t>В паренхиматозных органах резко выражены признаки белковой и жи­ровой дистрофии.</a:t>
            </a:r>
          </a:p>
          <a:p>
            <a:pPr algn="just"/>
            <a:r>
              <a:rPr lang="ru-RU" dirty="0"/>
              <a:t>В клетках половых желез, особенно мужских, прекращение митотического деления и гибель </a:t>
            </a:r>
            <a:r>
              <a:rPr lang="ru-RU" dirty="0" err="1"/>
              <a:t>сперматогенного</a:t>
            </a:r>
            <a:r>
              <a:rPr lang="ru-RU" dirty="0"/>
              <a:t> эпителия.</a:t>
            </a:r>
          </a:p>
          <a:p>
            <a:pPr algn="just"/>
            <a:r>
              <a:rPr lang="ru-RU" dirty="0"/>
              <a:t>На 3—4 </a:t>
            </a:r>
            <a:r>
              <a:rPr lang="ru-RU" dirty="0" err="1"/>
              <a:t>сут</a:t>
            </a:r>
            <a:r>
              <a:rPr lang="ru-RU" dirty="0"/>
              <a:t>. симптомы первичной реакции исчезают, и заболевание переходит в фазу кажущегося клинического благополучия — латентную форму.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188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Латентный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Продолжительность </a:t>
            </a:r>
            <a:r>
              <a:rPr lang="ru-RU" dirty="0"/>
              <a:t>ее обусловлена дозой облучения и колеблется от 14 до 30 дней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Она проявляется</a:t>
            </a:r>
          </a:p>
          <a:p>
            <a:pPr algn="just"/>
            <a:r>
              <a:rPr lang="ru-RU" dirty="0" smtClean="0"/>
              <a:t>выпадением волос</a:t>
            </a:r>
          </a:p>
          <a:p>
            <a:pPr algn="just"/>
            <a:r>
              <a:rPr lang="ru-RU" dirty="0" smtClean="0"/>
              <a:t>постепенным </a:t>
            </a:r>
            <a:r>
              <a:rPr lang="ru-RU" dirty="0"/>
              <a:t>уменьшением клеточных элементов кро­ви и угнетением кроветворения. </a:t>
            </a:r>
            <a:endParaRPr lang="ru-RU" dirty="0" smtClean="0"/>
          </a:p>
          <a:p>
            <a:pPr algn="just"/>
            <a:r>
              <a:rPr lang="ru-RU" dirty="0" smtClean="0"/>
              <a:t>К </a:t>
            </a:r>
            <a:r>
              <a:rPr lang="ru-RU" dirty="0"/>
              <a:t>концу </a:t>
            </a:r>
            <a:r>
              <a:rPr lang="ru-RU" dirty="0" smtClean="0"/>
              <a:t>ее, </a:t>
            </a:r>
            <a:r>
              <a:rPr lang="ru-RU" dirty="0"/>
              <a:t>падает количество лейкоцитов, начинается иногда сепсис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0503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Внутренние изменения в латентный период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На секции обнаруживаются кровоизлияния в серозные оболочки, кожу, мягкие ткани и </a:t>
            </a:r>
            <a:r>
              <a:rPr lang="ru-RU" dirty="0" smtClean="0"/>
              <a:t>органы</a:t>
            </a:r>
          </a:p>
          <a:p>
            <a:pPr algn="just"/>
            <a:r>
              <a:rPr lang="ru-RU" dirty="0" smtClean="0"/>
              <a:t>полнокровие</a:t>
            </a:r>
            <a:r>
              <a:rPr lang="ru-RU" dirty="0"/>
              <a:t>, отек и дистрофические изме­нения во внутренних </a:t>
            </a:r>
            <a:r>
              <a:rPr lang="ru-RU" dirty="0" smtClean="0"/>
              <a:t>органах</a:t>
            </a:r>
          </a:p>
          <a:p>
            <a:pPr algn="just"/>
            <a:r>
              <a:rPr lang="ru-RU" dirty="0" smtClean="0"/>
              <a:t>набухшие </a:t>
            </a:r>
            <a:r>
              <a:rPr lang="ru-RU" dirty="0"/>
              <a:t>лимфоузлы, на разрезе имеющие красный </a:t>
            </a:r>
            <a:r>
              <a:rPr lang="ru-RU" dirty="0" smtClean="0"/>
              <a:t>цвет</a:t>
            </a:r>
          </a:p>
          <a:p>
            <a:pPr algn="just"/>
            <a:r>
              <a:rPr lang="ru-RU" dirty="0" smtClean="0"/>
              <a:t>костный </a:t>
            </a:r>
            <a:r>
              <a:rPr lang="ru-RU" dirty="0"/>
              <a:t>мозг выдавливается в виде кровянистой жидкости Или вымывается из костных </a:t>
            </a:r>
            <a:r>
              <a:rPr lang="ru-RU" dirty="0" smtClean="0"/>
              <a:t>пространств.</a:t>
            </a:r>
          </a:p>
          <a:p>
            <a:pPr algn="just"/>
            <a:r>
              <a:rPr lang="ru-RU" dirty="0" smtClean="0"/>
              <a:t>Нередки </a:t>
            </a:r>
            <a:r>
              <a:rPr lang="ru-RU" dirty="0"/>
              <a:t>сепсис, пневмония, перитонит.</a:t>
            </a:r>
          </a:p>
        </p:txBody>
      </p:sp>
    </p:spTree>
    <p:extLst>
      <p:ext uri="{BB962C8B-B14F-4D97-AF65-F5344CB8AC3E}">
        <p14:creationId xmlns:p14="http://schemas.microsoft.com/office/powerpoint/2010/main" val="10393320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Исследование трупа в </a:t>
            </a:r>
            <a:r>
              <a:rPr lang="ru-RU" sz="3600" dirty="0" smtClean="0"/>
              <a:t>период выраженных клинических симптомов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pPr algn="just"/>
            <a:r>
              <a:rPr lang="ru-RU" dirty="0" smtClean="0"/>
              <a:t>Наличие множественных внутрикожных и подслизистых кровоизлияний</a:t>
            </a:r>
          </a:p>
          <a:p>
            <a:pPr algn="just"/>
            <a:r>
              <a:rPr lang="ru-RU" dirty="0" smtClean="0"/>
              <a:t>Анемия</a:t>
            </a:r>
          </a:p>
          <a:p>
            <a:pPr algn="just"/>
            <a:r>
              <a:rPr lang="ru-RU" dirty="0" smtClean="0"/>
              <a:t>Массивное внутреннее излияние крови</a:t>
            </a:r>
          </a:p>
          <a:p>
            <a:pPr algn="just"/>
            <a:r>
              <a:rPr lang="ru-RU" dirty="0" smtClean="0"/>
              <a:t>Присоедине­ние инфекционных осложнений.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9082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Во время осмотра трупа обращает вни­мание резкое общее истощение и наличие пролежней</a:t>
            </a:r>
          </a:p>
          <a:p>
            <a:pPr algn="just"/>
            <a:r>
              <a:rPr lang="ru-RU" dirty="0" smtClean="0"/>
              <a:t>Множественные кровоизлияния в кожу и слизистые оболочки</a:t>
            </a:r>
          </a:p>
          <a:p>
            <a:pPr algn="just"/>
            <a:r>
              <a:rPr lang="ru-RU" dirty="0" smtClean="0"/>
              <a:t>Атрофия и отторжение эпи­дермиса</a:t>
            </a:r>
          </a:p>
          <a:p>
            <a:pPr algn="just"/>
            <a:r>
              <a:rPr lang="ru-RU" dirty="0" smtClean="0"/>
              <a:t>Атрофия волосяных фолликулов и сальных желез</a:t>
            </a:r>
          </a:p>
          <a:p>
            <a:pPr algn="just"/>
            <a:r>
              <a:rPr lang="ru-RU" dirty="0" smtClean="0"/>
              <a:t>Разрыхление десен</a:t>
            </a:r>
          </a:p>
          <a:p>
            <a:pPr algn="just"/>
            <a:r>
              <a:rPr lang="ru-RU" dirty="0" smtClean="0"/>
              <a:t>Некроз и пропитывание кровью слизистой оболочки десен</a:t>
            </a:r>
          </a:p>
          <a:p>
            <a:pPr algn="just"/>
            <a:r>
              <a:rPr lang="ru-RU" dirty="0" smtClean="0"/>
              <a:t>Грязно-серый цвет поверхности миндалин, покрытых фиброзными наложениями.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836831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Крайне тяжелая форма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 крайне тяжелой форме смерть может наступить во время облуче­ния от «лучевого шока». Местные изменения на коже, как правило, раз­виться не успевают.</a:t>
            </a:r>
          </a:p>
        </p:txBody>
      </p:sp>
    </p:spTree>
    <p:extLst>
      <p:ext uri="{BB962C8B-B14F-4D97-AF65-F5344CB8AC3E}">
        <p14:creationId xmlns:p14="http://schemas.microsoft.com/office/powerpoint/2010/main" val="2801728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При однократном воздействии действующие на малые участки тела слабопроникающие излучения (мягкое рентгеновское излучение и бета-частицы) тяжкой травмы не причиняют, альфа-частицы не наносят травмы вообще, задерживаясь роговым слоем кожи.</a:t>
            </a:r>
          </a:p>
        </p:txBody>
      </p:sp>
    </p:spTree>
    <p:extLst>
      <p:ext uri="{BB962C8B-B14F-4D97-AF65-F5344CB8AC3E}">
        <p14:creationId xmlns:p14="http://schemas.microsoft.com/office/powerpoint/2010/main" val="39254288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На секции выявляются резко выраженные гемодинамические рас­стройства, вызванные повышением проницаемости капилляров и выража­ющиеся в отеке легких, застойном полнокровии внутренних органов.</a:t>
            </a:r>
          </a:p>
        </p:txBody>
      </p:sp>
    </p:spTree>
    <p:extLst>
      <p:ext uri="{BB962C8B-B14F-4D97-AF65-F5344CB8AC3E}">
        <p14:creationId xmlns:p14="http://schemas.microsoft.com/office/powerpoint/2010/main" val="2193193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Исследование трупа при хронической лучевой болезни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Кровоизлияния, некрозы и воспалительные изменения обнаруживают­ся в носоглотке, слизистой оболочке всего желудочно-кишечного тракта, дыхательных путей, в легких, надпочечниках, почках, других органах и клетчатке.</a:t>
            </a:r>
          </a:p>
          <a:p>
            <a:pPr algn="just"/>
            <a:r>
              <a:rPr lang="ru-RU" dirty="0"/>
              <a:t>В просвете желудка и кишок — массивные излияния крови, миокард, легкие, надпочечники разрушены кровью.</a:t>
            </a:r>
          </a:p>
          <a:p>
            <a:pPr algn="just"/>
            <a:r>
              <a:rPr lang="ru-RU" dirty="0"/>
              <a:t>На секции обнаруживаются дистрофические изменения в кроветвор­ных органах, множественные кровоизлияния, выражающиеся в аплазии костного мозга, атрофии лимфоузлов и селезенки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123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Костный мозг на распиле при ранней смерти полнокровный, поздней (через 1—2 </a:t>
            </a:r>
            <a:r>
              <a:rPr lang="ru-RU" dirty="0" err="1" smtClean="0"/>
              <a:t>нед</a:t>
            </a:r>
            <a:r>
              <a:rPr lang="ru-RU" dirty="0" smtClean="0"/>
              <a:t>. после облучения) — бледный, сухой, с красноватыми оттенками регенерации.</a:t>
            </a:r>
          </a:p>
          <a:p>
            <a:pPr algn="just"/>
            <a:r>
              <a:rPr lang="ru-RU" dirty="0" smtClean="0"/>
              <a:t>Селезенка уменьшена в размерах, сморщена, на разрезе сухая, серова­то-красная.</a:t>
            </a:r>
          </a:p>
          <a:p>
            <a:pPr algn="just"/>
            <a:r>
              <a:rPr lang="ru-RU" dirty="0" smtClean="0"/>
              <a:t>Лимфоузлы вначале увеличены, полнокровны, а затем опустошены, </a:t>
            </a:r>
            <a:r>
              <a:rPr lang="ru-RU" dirty="0" err="1" smtClean="0"/>
              <a:t>атрофичны</a:t>
            </a:r>
            <a:r>
              <a:rPr lang="ru-RU" dirty="0" smtClean="0"/>
              <a:t>.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3554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smtClean="0"/>
              <a:t>Селезенка уменьшена в размерах, сморщена, на разрезе сухая, серова­то-красная.</a:t>
            </a:r>
          </a:p>
          <a:p>
            <a:pPr algn="just"/>
            <a:r>
              <a:rPr lang="ru-RU" dirty="0" smtClean="0"/>
              <a:t>Лимфоузлы вначале увеличены, полнокровны, а затем опустошены, </a:t>
            </a:r>
            <a:r>
              <a:rPr lang="ru-RU" dirty="0" err="1" smtClean="0"/>
              <a:t>атрофичны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Микроскопически устанавливается распад лимфоцитов в лимфоузлах, миндалинах, селезенке, фолликулах желудочно-кишечного тракта.</a:t>
            </a:r>
          </a:p>
          <a:p>
            <a:pPr algn="just"/>
            <a:r>
              <a:rPr lang="ru-RU" dirty="0" smtClean="0"/>
              <a:t>Лучевую болезнь практически всегда осложняют пневмонии, некроти­ческие ангины и сепсис, которые обычно и приводят к смерти.</a:t>
            </a:r>
          </a:p>
          <a:p>
            <a:pPr algn="just"/>
            <a:r>
              <a:rPr lang="ru-RU" dirty="0" smtClean="0"/>
              <a:t>В случаях смерти от внутреннего облучения обязательно изымают ку­сочки органов для обнаружения в лаборатории радиоактивных веществ.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91564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dirty="0" smtClean="0"/>
              <a:t>Благодарю за внимание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005145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Облучение- процесс </a:t>
            </a:r>
            <a:r>
              <a:rPr lang="ru-RU" dirty="0"/>
              <a:t>взаимодействия ионизирующего излучения со </a:t>
            </a:r>
            <a:r>
              <a:rPr lang="ru-RU" dirty="0" smtClean="0"/>
              <a:t>средой</a:t>
            </a:r>
          </a:p>
          <a:p>
            <a:r>
              <a:rPr lang="ru-RU" dirty="0" smtClean="0"/>
              <a:t>Радиоактивность- самопроизвольное выделение ионизи­рующей энергии</a:t>
            </a:r>
          </a:p>
          <a:p>
            <a:r>
              <a:rPr lang="ru-RU" dirty="0"/>
              <a:t>Лучевая травма — травма, причиненная действием ионизирующего излучения, вызывающего лучевые ожоги и лучевую болезнь.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2562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Проходя через организм человека, ионизирующее излучение концент­рировано и неравномерно передает свою энергию клеткам и тканям, вызы­вая в них грубые нарушения.</a:t>
            </a:r>
          </a:p>
        </p:txBody>
      </p:sp>
    </p:spTree>
    <p:extLst>
      <p:ext uri="{BB962C8B-B14F-4D97-AF65-F5344CB8AC3E}">
        <p14:creationId xmlns:p14="http://schemas.microsoft.com/office/powerpoint/2010/main" val="120223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Причины лучевых поражений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sz="3000" dirty="0" smtClean="0"/>
              <a:t>А</a:t>
            </a:r>
            <a:r>
              <a:rPr lang="ru-RU" dirty="0" smtClean="0"/>
              <a:t>варии </a:t>
            </a:r>
            <a:r>
              <a:rPr lang="ru-RU" dirty="0"/>
              <a:t>атомных </a:t>
            </a:r>
            <a:r>
              <a:rPr lang="ru-RU" dirty="0" smtClean="0"/>
              <a:t>реакто­ров</a:t>
            </a:r>
          </a:p>
          <a:p>
            <a:pPr algn="just"/>
            <a:r>
              <a:rPr lang="ru-RU" sz="3000" dirty="0" smtClean="0"/>
              <a:t>Н</a:t>
            </a:r>
            <a:r>
              <a:rPr lang="ru-RU" dirty="0" smtClean="0"/>
              <a:t>арушение </a:t>
            </a:r>
            <a:r>
              <a:rPr lang="ru-RU" dirty="0"/>
              <a:t>правил эксплуатации и несоблюдение мер предосторожно­сти в обращении с источниками ионизирующих излучений в процессе проведения лучевой </a:t>
            </a:r>
            <a:r>
              <a:rPr lang="ru-RU" dirty="0" smtClean="0"/>
              <a:t>терапии</a:t>
            </a:r>
          </a:p>
          <a:p>
            <a:pPr algn="just"/>
            <a:r>
              <a:rPr lang="ru-RU" sz="3000" dirty="0" smtClean="0"/>
              <a:t>Л</a:t>
            </a:r>
            <a:r>
              <a:rPr lang="ru-RU" dirty="0" smtClean="0"/>
              <a:t>ечении изотопами</a:t>
            </a:r>
          </a:p>
          <a:p>
            <a:pPr algn="just"/>
            <a:r>
              <a:rPr lang="ru-RU" sz="3000" dirty="0" smtClean="0"/>
              <a:t>П</a:t>
            </a:r>
            <a:r>
              <a:rPr lang="ru-RU" dirty="0" smtClean="0"/>
              <a:t>роведении </a:t>
            </a:r>
            <a:r>
              <a:rPr lang="ru-RU" dirty="0"/>
              <a:t>эксперимен­тов, ремонтных </a:t>
            </a:r>
            <a:r>
              <a:rPr lang="ru-RU" dirty="0" smtClean="0"/>
              <a:t>работ</a:t>
            </a:r>
          </a:p>
          <a:p>
            <a:pPr algn="just"/>
            <a:r>
              <a:rPr lang="ru-RU" sz="3000" dirty="0" smtClean="0"/>
              <a:t>В</a:t>
            </a:r>
            <a:r>
              <a:rPr lang="ru-RU" dirty="0" smtClean="0"/>
              <a:t>зрыв </a:t>
            </a:r>
            <a:r>
              <a:rPr lang="ru-RU" dirty="0"/>
              <a:t>ядерных </a:t>
            </a:r>
            <a:r>
              <a:rPr lang="ru-RU" dirty="0" smtClean="0"/>
              <a:t>боеприпасов</a:t>
            </a:r>
          </a:p>
          <a:p>
            <a:pPr algn="just"/>
            <a:r>
              <a:rPr lang="ru-RU" sz="3000" dirty="0" smtClean="0"/>
              <a:t>В</a:t>
            </a:r>
            <a:r>
              <a:rPr lang="ru-RU" dirty="0" smtClean="0"/>
              <a:t>оровство </a:t>
            </a:r>
            <a:r>
              <a:rPr lang="ru-RU" dirty="0"/>
              <a:t>радиоак­тивных </a:t>
            </a:r>
            <a:r>
              <a:rPr lang="ru-RU" dirty="0" smtClean="0"/>
              <a:t>элементов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54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Формы лучевой болезни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/>
              <a:t>Основным поражающим фактором, определяющим тяжесть травмы, является величина поглощаемой дозы излучения — грей. </a:t>
            </a:r>
            <a:endParaRPr lang="ru-RU" dirty="0" smtClean="0"/>
          </a:p>
          <a:p>
            <a:pPr algn="just"/>
            <a:r>
              <a:rPr lang="ru-RU" dirty="0" smtClean="0"/>
              <a:t>Доза </a:t>
            </a:r>
            <a:r>
              <a:rPr lang="ru-RU" dirty="0"/>
              <a:t>до 10 Гр (1 грей = 100 рад) вызывает костномозговую </a:t>
            </a:r>
            <a:r>
              <a:rPr lang="ru-RU" dirty="0" smtClean="0"/>
              <a:t>форму </a:t>
            </a:r>
          </a:p>
          <a:p>
            <a:pPr algn="just"/>
            <a:r>
              <a:rPr lang="ru-RU" dirty="0" smtClean="0"/>
              <a:t>От </a:t>
            </a:r>
            <a:r>
              <a:rPr lang="ru-RU" dirty="0"/>
              <a:t>10 до 20 Гр — </a:t>
            </a:r>
            <a:r>
              <a:rPr lang="ru-RU" dirty="0" smtClean="0"/>
              <a:t>кишечную,</a:t>
            </a:r>
          </a:p>
          <a:p>
            <a:pPr algn="just"/>
            <a:r>
              <a:rPr lang="ru-RU" dirty="0" smtClean="0"/>
              <a:t>От </a:t>
            </a:r>
            <a:r>
              <a:rPr lang="ru-RU" dirty="0"/>
              <a:t>20 до 80 Гр — </a:t>
            </a:r>
            <a:r>
              <a:rPr lang="ru-RU" dirty="0" err="1"/>
              <a:t>токсемическую</a:t>
            </a:r>
            <a:r>
              <a:rPr lang="ru-RU" dirty="0"/>
              <a:t> или сосудистую, </a:t>
            </a:r>
            <a:endParaRPr lang="ru-RU" dirty="0" smtClean="0"/>
          </a:p>
          <a:p>
            <a:pPr algn="just"/>
            <a:r>
              <a:rPr lang="ru-RU" dirty="0" smtClean="0"/>
              <a:t>Более </a:t>
            </a:r>
            <a:r>
              <a:rPr lang="ru-RU" dirty="0"/>
              <a:t>80 Гр — церебральную. </a:t>
            </a:r>
            <a:endParaRPr lang="ru-RU" dirty="0" smtClean="0"/>
          </a:p>
          <a:p>
            <a:pPr algn="just"/>
            <a:r>
              <a:rPr lang="ru-RU" dirty="0" smtClean="0"/>
              <a:t>Дозы </a:t>
            </a:r>
            <a:r>
              <a:rPr lang="ru-RU" dirty="0"/>
              <a:t>от 10 Гр и выше практически всегда при­чиняют смерть. Костномозговая форма, оканчивающаяся смертью, наблю­дается при дозах поглощения радиации свыше 6 Гр.</a:t>
            </a:r>
          </a:p>
        </p:txBody>
      </p:sp>
    </p:spTree>
    <p:extLst>
      <p:ext uri="{BB962C8B-B14F-4D97-AF65-F5344CB8AC3E}">
        <p14:creationId xmlns:p14="http://schemas.microsoft.com/office/powerpoint/2010/main" val="1857734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момент поражения лучистой энергией болевые, тепловые и иные ощущения отсутствуют и до появления признаков лучевого поражения проходит скрытый (латентный) период, длительность которого определена дозой поглощенной энергии.</a:t>
            </a:r>
          </a:p>
        </p:txBody>
      </p:sp>
    </p:spTree>
    <p:extLst>
      <p:ext uri="{BB962C8B-B14F-4D97-AF65-F5344CB8AC3E}">
        <p14:creationId xmlns:p14="http://schemas.microsoft.com/office/powerpoint/2010/main" val="852214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Факторы влияющие на клиническое течение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Величина поглощенной дозы излучения</a:t>
            </a:r>
          </a:p>
          <a:p>
            <a:pPr algn="just"/>
            <a:r>
              <a:rPr lang="ru-RU" dirty="0" smtClean="0"/>
              <a:t>Вид излучения</a:t>
            </a:r>
          </a:p>
          <a:p>
            <a:pPr algn="just"/>
            <a:r>
              <a:rPr lang="ru-RU" dirty="0" smtClean="0"/>
              <a:t>Путь действия радиоактивного вещества (внешний или внутренний при инкор­порации вещества)</a:t>
            </a:r>
          </a:p>
          <a:p>
            <a:pPr algn="just"/>
            <a:r>
              <a:rPr lang="ru-RU" dirty="0" smtClean="0"/>
              <a:t>Расстояние источника внешнего облучения до челове­ка</a:t>
            </a:r>
          </a:p>
          <a:p>
            <a:pPr algn="just"/>
            <a:r>
              <a:rPr lang="ru-RU" dirty="0" smtClean="0"/>
              <a:t>Распределение (локальное или общее) дозы облучения</a:t>
            </a:r>
          </a:p>
          <a:p>
            <a:pPr algn="just"/>
            <a:r>
              <a:rPr lang="ru-RU" dirty="0" smtClean="0"/>
              <a:t>Локализация облученной области тела</a:t>
            </a:r>
          </a:p>
          <a:p>
            <a:pPr algn="just"/>
            <a:r>
              <a:rPr lang="ru-RU" dirty="0" smtClean="0"/>
              <a:t>Однократность или дробность облучения</a:t>
            </a:r>
          </a:p>
          <a:p>
            <a:pPr algn="just"/>
            <a:r>
              <a:rPr lang="ru-RU" dirty="0" smtClean="0"/>
              <a:t>Своев­ременность и характер мероприятий.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30519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1314</Words>
  <Application>Microsoft Office PowerPoint</Application>
  <PresentationFormat>Экран (4:3)</PresentationFormat>
  <Paragraphs>129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Радиационная травма </vt:lpstr>
      <vt:lpstr>Травмирующие факторы</vt:lpstr>
      <vt:lpstr>Презентация PowerPoint</vt:lpstr>
      <vt:lpstr>Презентация PowerPoint</vt:lpstr>
      <vt:lpstr>Презентация PowerPoint</vt:lpstr>
      <vt:lpstr>Причины лучевых поражений</vt:lpstr>
      <vt:lpstr>Формы лучевой болезни</vt:lpstr>
      <vt:lpstr>Презентация PowerPoint</vt:lpstr>
      <vt:lpstr>Факторы влияющие на клиническое течение</vt:lpstr>
      <vt:lpstr>Сведения необходимые экперту</vt:lpstr>
      <vt:lpstr>Презентация PowerPoint</vt:lpstr>
      <vt:lpstr>Местные лучевые поражения</vt:lpstr>
      <vt:lpstr>Периоды развития лучевых ожогов</vt:lpstr>
      <vt:lpstr>Лучевой ожог</vt:lpstr>
      <vt:lpstr>Особенности лучевого ожога</vt:lpstr>
      <vt:lpstr>Презентация PowerPoint</vt:lpstr>
      <vt:lpstr>Особенности лучевых язв</vt:lpstr>
      <vt:lpstr>Презентация PowerPoint</vt:lpstr>
      <vt:lpstr>Лучевая болезнь</vt:lpstr>
      <vt:lpstr>Классификация</vt:lpstr>
      <vt:lpstr>Степени тяжести ОЛБ</vt:lpstr>
      <vt:lpstr>Презентация PowerPoint</vt:lpstr>
      <vt:lpstr>Первичная общая реакция</vt:lpstr>
      <vt:lpstr>Презентация PowerPoint</vt:lpstr>
      <vt:lpstr>Латентный период</vt:lpstr>
      <vt:lpstr>Внутренние изменения в латентный период</vt:lpstr>
      <vt:lpstr>Исследование трупа в период выраженных клинических симптомов</vt:lpstr>
      <vt:lpstr>Презентация PowerPoint</vt:lpstr>
      <vt:lpstr>Крайне тяжелая форма</vt:lpstr>
      <vt:lpstr>Презентация PowerPoint</vt:lpstr>
      <vt:lpstr>Исследование трупа при хронической лучевой болезни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Радиационная травма</dc:title>
  <dc:creator>Александр П. Гачегов</dc:creator>
  <cp:lastModifiedBy>Александр П. Гачегов</cp:lastModifiedBy>
  <cp:revision>5</cp:revision>
  <dcterms:created xsi:type="dcterms:W3CDTF">2019-11-21T02:28:49Z</dcterms:created>
  <dcterms:modified xsi:type="dcterms:W3CDTF">2019-11-21T03:16:17Z</dcterms:modified>
</cp:coreProperties>
</file>