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47"/>
  </p:notesMasterIdLst>
  <p:sldIdLst>
    <p:sldId id="325" r:id="rId2"/>
    <p:sldId id="257" r:id="rId3"/>
    <p:sldId id="319" r:id="rId4"/>
    <p:sldId id="294" r:id="rId5"/>
    <p:sldId id="295" r:id="rId6"/>
    <p:sldId id="332" r:id="rId7"/>
    <p:sldId id="334" r:id="rId8"/>
    <p:sldId id="336" r:id="rId9"/>
    <p:sldId id="340" r:id="rId10"/>
    <p:sldId id="388" r:id="rId11"/>
    <p:sldId id="339" r:id="rId12"/>
    <p:sldId id="341" r:id="rId13"/>
    <p:sldId id="390" r:id="rId14"/>
    <p:sldId id="391" r:id="rId15"/>
    <p:sldId id="342" r:id="rId16"/>
    <p:sldId id="392" r:id="rId17"/>
    <p:sldId id="394" r:id="rId18"/>
    <p:sldId id="395" r:id="rId19"/>
    <p:sldId id="396" r:id="rId20"/>
    <p:sldId id="397" r:id="rId21"/>
    <p:sldId id="350" r:id="rId22"/>
    <p:sldId id="398" r:id="rId23"/>
    <p:sldId id="399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317" r:id="rId45"/>
    <p:sldId id="31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5"/>
    <p:restoredTop sz="78616" autoAdjust="0"/>
  </p:normalViewPr>
  <p:slideViewPr>
    <p:cSldViewPr snapToGrid="0" snapToObjects="1">
      <p:cViewPr varScale="1">
        <p:scale>
          <a:sx n="76" d="100"/>
          <a:sy n="76" d="100"/>
        </p:scale>
        <p:origin x="22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39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ACF61-4DFF-0046-A60E-FB3DE5BCC0C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5AF4-F6D0-F84E-AA21-945AD5E7B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Внимательный подход  = </a:t>
            </a:r>
            <a:r>
              <a:rPr lang="ru-RU" sz="1200" b="0" dirty="0"/>
              <a:t>неудачное</a:t>
            </a:r>
            <a:r>
              <a:rPr lang="ru-RU" sz="1200" b="0" baseline="0" dirty="0"/>
              <a:t> слово для научной работы, лучше </a:t>
            </a:r>
            <a:r>
              <a:rPr lang="ru-RU" sz="1200" b="1" baseline="0" dirty="0"/>
              <a:t>детальный. </a:t>
            </a:r>
            <a:r>
              <a:rPr lang="ru-RU" sz="1200" b="0" baseline="0" dirty="0"/>
              <a:t>Кроме того, </a:t>
            </a:r>
            <a:r>
              <a:rPr lang="ru-RU" sz="1200" b="1" baseline="0" dirty="0"/>
              <a:t>подход к брюшной стенке</a:t>
            </a:r>
            <a:r>
              <a:rPr lang="ru-RU" sz="1200" b="0" baseline="0" dirty="0"/>
              <a:t>, тут явно не хватает сути (подход </a:t>
            </a:r>
            <a:r>
              <a:rPr lang="ru-RU" sz="1200" b="1" baseline="0" dirty="0"/>
              <a:t>к анатомии брюшной стенки</a:t>
            </a:r>
            <a:r>
              <a:rPr lang="ru-RU" sz="1200" b="0" baseline="0" dirty="0"/>
              <a:t>, </a:t>
            </a:r>
            <a:r>
              <a:rPr lang="ru-RU" sz="1200" b="1" baseline="0" dirty="0"/>
              <a:t>к травмам брюшной стенки</a:t>
            </a:r>
            <a:r>
              <a:rPr lang="ru-RU" sz="1200" b="0" baseline="0" dirty="0"/>
              <a:t>, к </a:t>
            </a:r>
            <a:r>
              <a:rPr lang="ru-RU" sz="1200" b="1" baseline="0" dirty="0"/>
              <a:t>закрытым травмам живота</a:t>
            </a:r>
            <a:r>
              <a:rPr lang="ru-RU" sz="1200" b="0" baseline="0" dirty="0"/>
              <a:t>. В последнем варианте также снимается раздражающая тавтология: …</a:t>
            </a:r>
            <a:r>
              <a:rPr lang="ru-RU" sz="1200" b="1" baseline="0" dirty="0"/>
              <a:t>брюшной стенке… брюшной стенки. </a:t>
            </a:r>
            <a:r>
              <a:rPr lang="ru-RU" sz="1200" b="0" baseline="0" dirty="0"/>
              <a:t> Надо также добиться того, чтобы не было повторения </a:t>
            </a:r>
            <a:r>
              <a:rPr lang="ru-RU" sz="1200" b="1" baseline="0" dirty="0"/>
              <a:t>травмы-травмы</a:t>
            </a:r>
            <a:r>
              <a:rPr lang="ru-RU" sz="1200" b="0" baseline="0" dirty="0"/>
              <a:t>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7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в аксиальной плоскости =</a:t>
            </a:r>
            <a:r>
              <a:rPr lang="ru-RU" sz="1200" b="0" dirty="0"/>
              <a:t> ляп, здесь </a:t>
            </a:r>
            <a:r>
              <a:rPr lang="ru-RU" sz="1200" b="1" dirty="0"/>
              <a:t>корональная</a:t>
            </a:r>
            <a:r>
              <a:rPr lang="en-US" sz="1200" b="1" dirty="0"/>
              <a:t> (</a:t>
            </a:r>
            <a:r>
              <a:rPr lang="ru-RU" sz="1200" b="1" dirty="0"/>
              <a:t>фронтальная)</a:t>
            </a:r>
            <a:r>
              <a:rPr lang="ru-RU" sz="1200" b="0" dirty="0"/>
              <a:t> плоскость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7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в аксиальной плоскости =</a:t>
            </a:r>
            <a:r>
              <a:rPr lang="ru-RU" sz="1200" b="0" dirty="0"/>
              <a:t> см. слайд 21</a:t>
            </a:r>
          </a:p>
          <a:p>
            <a:endParaRPr lang="ru-RU" sz="1200" b="0" dirty="0"/>
          </a:p>
          <a:p>
            <a:r>
              <a:rPr lang="ru-RU" sz="1200" b="0" dirty="0"/>
              <a:t>Также: во всей презентации повторяемые термины должны использоваться одни и те же. Относительно плоскостей, это аксиальная/поперечная/горизонтальная – корональная/фронтальная – сагиттальная. В частности, нужно выбрать между фронтальной и корональной плоскостями</a:t>
            </a:r>
            <a:r>
              <a:rPr lang="ru-RU" sz="1200" b="0" baseline="0" dirty="0"/>
              <a:t> (например, слайды 9,10 21,23)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9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Срезающее движение  = лучше использовать «резкий поворот туловища,</a:t>
            </a:r>
            <a:r>
              <a:rPr lang="ru-RU" sz="1200" baseline="0" dirty="0"/>
              <a:t> или скручивание»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1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усилить беспокойство внутрибрюшных висцеральных и сосудистых травм</a:t>
            </a:r>
            <a:r>
              <a:rPr lang="ru-RU" sz="1200" b="0" dirty="0"/>
              <a:t> = плохой подбор слов, понятнее так: «настроить/насторожить на поиск</a:t>
            </a:r>
            <a:r>
              <a:rPr lang="ru-RU" sz="1200" b="0" baseline="0" dirty="0"/>
              <a:t> грыж брюшной стенки </a:t>
            </a:r>
            <a:r>
              <a:rPr lang="en-US" sz="1200" b="0" baseline="0" dirty="0"/>
              <a:t>(TAW)</a:t>
            </a:r>
            <a:r>
              <a:rPr lang="ru-RU" sz="1200" b="0" baseline="0" dirty="0"/>
              <a:t>  и внутрибрюшных висцеральных и сосудистых травм»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6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Толстые нити </a:t>
            </a:r>
            <a:r>
              <a:rPr lang="ru-RU" sz="1200" b="0" dirty="0"/>
              <a:t>=</a:t>
            </a:r>
            <a:r>
              <a:rPr lang="ru-RU" sz="1200" b="0" baseline="0" dirty="0"/>
              <a:t> </a:t>
            </a:r>
            <a:r>
              <a:rPr lang="ru-RU" sz="1200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 stranding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в данном случае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</a:t>
            </a:r>
            <a:r>
              <a:rPr lang="hy-AM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значении жировой, жировые нити, или, лучше пучки.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10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Нужно дополнить, что это тот же случай, что на слайде 30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15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1-я</a:t>
            </a:r>
            <a:r>
              <a:rPr lang="ru-RU" baseline="0" dirty="0"/>
              <a:t> позиция: травмы – травмы (см. выше)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86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98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/>
              <a:t>Колеблящаяся</a:t>
            </a:r>
            <a:r>
              <a:rPr lang="ru-RU" sz="1200" dirty="0"/>
              <a:t> = здесь лучше использовать </a:t>
            </a:r>
            <a:r>
              <a:rPr lang="ru-RU" sz="1200" b="1" dirty="0"/>
              <a:t>флуктуирующая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8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Нужно отметить, что</a:t>
            </a:r>
            <a:r>
              <a:rPr lang="ru-RU" baseline="0" dirty="0"/>
              <a:t> это тот же случай, что на предыдущем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3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Травма… травм (2-я позиция) – надо избегать (если это возможно) тавтологии (см. выше), пользоваться синонимами. Если невозможно, нужно развести повторяющиеся слова точкой, то есть,</a:t>
            </a:r>
            <a:r>
              <a:rPr lang="ru-RU" baseline="0" dirty="0"/>
              <a:t> </a:t>
            </a:r>
            <a:r>
              <a:rPr lang="ru-RU" dirty="0"/>
              <a:t>по разным предложениям</a:t>
            </a:r>
            <a:endParaRPr lang="en-US" dirty="0"/>
          </a:p>
          <a:p>
            <a:endParaRPr lang="en-US" dirty="0"/>
          </a:p>
          <a:p>
            <a:r>
              <a:rPr lang="ru-RU" dirty="0"/>
              <a:t>Предложение 1-й позиции стилистически неудачное, лучше использовать прямой порядок слов: «большинство обращений</a:t>
            </a:r>
            <a:r>
              <a:rPr lang="ru-RU" baseline="0" dirty="0"/>
              <a:t> … приходится на непроникающую…»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00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/>
              <a:t>Трамв</a:t>
            </a:r>
            <a:r>
              <a:rPr lang="ru-RU" sz="1200" b="1" dirty="0"/>
              <a:t> = </a:t>
            </a:r>
            <a:r>
              <a:rPr lang="ru-RU" sz="1200" b="0" dirty="0"/>
              <a:t>ляп</a:t>
            </a:r>
          </a:p>
          <a:p>
            <a:endParaRPr lang="ru-RU" sz="1200" b="0" dirty="0"/>
          </a:p>
          <a:p>
            <a:r>
              <a:rPr lang="ru-RU" sz="1200" b="0" dirty="0"/>
              <a:t>Общее замечание:</a:t>
            </a:r>
            <a:r>
              <a:rPr lang="ru-RU" sz="1200" b="0" baseline="0" dirty="0"/>
              <a:t> много ляпов и ошибок пунктуации. Надо настроить себя на то, что презентация – это не смс, корректировка текста тоже на вашей совести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61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/>
              <a:t>Остохондральном</a:t>
            </a:r>
            <a:r>
              <a:rPr lang="ru-RU" sz="1200" dirty="0"/>
              <a:t>  = в статье опечатка,</a:t>
            </a:r>
            <a:r>
              <a:rPr lang="ru-RU" sz="1200" baseline="0" dirty="0"/>
              <a:t> соответственно, формальный перевод </a:t>
            </a:r>
            <a:r>
              <a:rPr lang="ru-RU" sz="1200" baseline="0" dirty="0" err="1"/>
              <a:t>Гугла</a:t>
            </a:r>
            <a:r>
              <a:rPr lang="ru-RU" sz="1200" baseline="0" dirty="0"/>
              <a:t>. Там же, в примере для сравнения (который у вас представлен на слайде 47) написано правильно </a:t>
            </a:r>
            <a:r>
              <a:rPr lang="ru-RU" sz="1200" b="1" baseline="0" dirty="0" err="1"/>
              <a:t>костохондральном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61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5-й позиции предложение не согласовано (</a:t>
            </a:r>
            <a:r>
              <a:rPr lang="ru-RU" b="1" dirty="0"/>
              <a:t>Авторы показали необходимость врачей… настороженного поиска у пациентов</a:t>
            </a:r>
            <a:r>
              <a:rPr lang="ru-RU" dirty="0"/>
              <a:t>) и тяжеловесно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1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3-я позиция:</a:t>
            </a:r>
            <a:r>
              <a:rPr lang="ru-RU" baseline="0" dirty="0"/>
              <a:t> (см. слайд 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2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внешняя</a:t>
            </a:r>
            <a:r>
              <a:rPr lang="ru-RU" sz="1200" dirty="0"/>
              <a:t> </a:t>
            </a:r>
            <a:r>
              <a:rPr lang="ru-RU" sz="1200" b="1" dirty="0"/>
              <a:t>косая</a:t>
            </a:r>
            <a:r>
              <a:rPr lang="en-US" sz="1200" dirty="0"/>
              <a:t> = </a:t>
            </a:r>
            <a:r>
              <a:rPr lang="ru-RU" sz="1200" dirty="0"/>
              <a:t>согласно</a:t>
            </a:r>
            <a:r>
              <a:rPr lang="ru-RU" sz="1200" baseline="0" dirty="0"/>
              <a:t> Международной анатомической номенклатуре, данная мышца называется </a:t>
            </a:r>
            <a:r>
              <a:rPr lang="ru-RU" sz="1200" b="1" baseline="0" dirty="0"/>
              <a:t>наружная косая мышца живота. </a:t>
            </a:r>
            <a:r>
              <a:rPr lang="ru-RU" sz="1200" b="0" baseline="0" dirty="0"/>
              <a:t>Анатомические термины должны приводиться либо в международной терминологии, либо международный термин должен дополнительно приводиться в скобках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9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В</a:t>
            </a:r>
            <a:r>
              <a:rPr lang="ru-RU" b="0" baseline="0" dirty="0"/>
              <a:t> 1-й позиции (УЗИ) непонятно, о чем речь. Надо пояснить, что  это ультразвуковая картина </a:t>
            </a:r>
            <a:r>
              <a:rPr lang="ru-RU" b="1" baseline="0" dirty="0"/>
              <a:t>гематомы оболочки прямой мышцы </a:t>
            </a:r>
            <a:r>
              <a:rPr lang="ru-RU" b="0" baseline="0" dirty="0"/>
              <a:t>(в статье РШГ, РСГ,</a:t>
            </a:r>
            <a:r>
              <a:rPr lang="en-US" b="0" baseline="0" dirty="0"/>
              <a:t> RSH</a:t>
            </a:r>
            <a:r>
              <a:rPr lang="ru-RU" b="0" baseline="0" dirty="0"/>
              <a:t>)</a:t>
            </a:r>
          </a:p>
          <a:p>
            <a:endParaRPr lang="ru-RU" b="0" baseline="0" dirty="0"/>
          </a:p>
          <a:p>
            <a:r>
              <a:rPr lang="ru-RU" sz="1200" b="1" dirty="0" err="1"/>
              <a:t>Безэхогенное</a:t>
            </a:r>
            <a:r>
              <a:rPr lang="en-US" sz="1200" b="1" dirty="0"/>
              <a:t>= </a:t>
            </a:r>
            <a:r>
              <a:rPr lang="ru-RU" sz="1200" b="0" dirty="0"/>
              <a:t>этот</a:t>
            </a:r>
            <a:r>
              <a:rPr lang="ru-RU" sz="1200" b="0" baseline="0" dirty="0"/>
              <a:t> термин в УЗД называется </a:t>
            </a:r>
            <a:r>
              <a:rPr lang="ru-RU" sz="1200" b="1" baseline="0" dirty="0" err="1"/>
              <a:t>Анэхогенное</a:t>
            </a:r>
            <a:endParaRPr lang="ru-RU" sz="1200" b="1" baseline="0" dirty="0"/>
          </a:p>
          <a:p>
            <a:endParaRPr lang="ru-RU" b="1" dirty="0"/>
          </a:p>
          <a:p>
            <a:r>
              <a:rPr lang="ru-RU" sz="1200" b="1" dirty="0"/>
              <a:t>то есть уровень жидкость-жидкость, образованный </a:t>
            </a:r>
            <a:r>
              <a:rPr lang="ru-RU" sz="1200" b="0" dirty="0"/>
              <a:t>= смысл нечёткий из-за опущения слова;</a:t>
            </a:r>
            <a:r>
              <a:rPr lang="ru-RU" sz="1200" b="0" baseline="0" dirty="0"/>
              <a:t> как вариант: «то есть с наличием уровня жидкость-жидкость, образованного…»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8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Травмы</a:t>
            </a:r>
            <a:r>
              <a:rPr lang="ru-RU" sz="1200" dirty="0"/>
              <a:t> прямой </a:t>
            </a:r>
            <a:r>
              <a:rPr lang="ru-RU" sz="1200" dirty="0" err="1"/>
              <a:t>мыщцы</a:t>
            </a:r>
            <a:r>
              <a:rPr lang="ru-RU" sz="1200" dirty="0"/>
              <a:t> живота = в статье говорится о гематоме оболочки прямой мышцы (можно короче: футлярной гематоме)</a:t>
            </a:r>
          </a:p>
          <a:p>
            <a:endParaRPr lang="ru-RU" sz="1200" dirty="0"/>
          </a:p>
          <a:p>
            <a:r>
              <a:rPr lang="ru-RU" sz="1200" b="1" dirty="0"/>
              <a:t>прием </a:t>
            </a:r>
            <a:r>
              <a:rPr lang="ru-RU" sz="1200" b="1" dirty="0" err="1"/>
              <a:t>антикоагулянтной</a:t>
            </a:r>
            <a:r>
              <a:rPr lang="ru-RU" sz="1200" b="1" dirty="0"/>
              <a:t> терапии = </a:t>
            </a:r>
            <a:r>
              <a:rPr lang="ru-RU" sz="1200" b="0" dirty="0"/>
              <a:t>лучше проще</a:t>
            </a:r>
            <a:r>
              <a:rPr lang="ru-RU" sz="1200" b="1" dirty="0"/>
              <a:t>: приём антикоагулянтов. (</a:t>
            </a:r>
            <a:r>
              <a:rPr lang="en-US" sz="1200" b="0" dirty="0"/>
              <a:t>NB</a:t>
            </a:r>
            <a:r>
              <a:rPr lang="en-US" sz="1200" b="0" baseline="0" dirty="0"/>
              <a:t> – </a:t>
            </a:r>
            <a:r>
              <a:rPr lang="ru-RU" sz="1200" b="0" baseline="0" dirty="0"/>
              <a:t>любое лишнее слово в презентации ухудшает восприятие темы).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3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/>
              <a:t>Гипоаттенуация</a:t>
            </a:r>
            <a:r>
              <a:rPr lang="ru-RU" sz="1200" b="1" dirty="0"/>
              <a:t> = </a:t>
            </a:r>
            <a:r>
              <a:rPr lang="ru-RU" sz="1200" b="0" dirty="0"/>
              <a:t>англицизм, мало понятный на слух. </a:t>
            </a:r>
            <a:r>
              <a:rPr lang="ru-RU" sz="1200" b="0" dirty="0" err="1"/>
              <a:t>Аттенуация</a:t>
            </a:r>
            <a:r>
              <a:rPr lang="ru-RU" sz="1200" b="0" dirty="0"/>
              <a:t> – затухание, ослабление.</a:t>
            </a:r>
            <a:r>
              <a:rPr lang="ru-RU" sz="1200" b="0" baseline="0" dirty="0"/>
              <a:t> Соответственно, речь идёт о снижении плотности изображения, применительно к КТ – </a:t>
            </a:r>
            <a:r>
              <a:rPr lang="ru-RU" sz="1200" b="0" baseline="0" dirty="0" err="1"/>
              <a:t>гиподенсности</a:t>
            </a:r>
            <a:r>
              <a:rPr lang="ru-RU" sz="1200" b="0" baseline="0" dirty="0"/>
              <a:t> (</a:t>
            </a:r>
            <a:r>
              <a:rPr lang="ru-RU" sz="1200" b="0" baseline="0" dirty="0" err="1"/>
              <a:t>гиподенсивности</a:t>
            </a:r>
            <a:r>
              <a:rPr lang="ru-RU" sz="1200" b="0" baseline="0" dirty="0"/>
              <a:t>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1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Внутренняя косая деформация и разрыв правой внутренней косой мышцы =</a:t>
            </a:r>
            <a:r>
              <a:rPr lang="ru-RU" sz="1200" b="1" baseline="0" dirty="0"/>
              <a:t> </a:t>
            </a:r>
            <a:r>
              <a:rPr lang="ru-RU" sz="1200" b="0" baseline="0" dirty="0"/>
              <a:t>ошибки </a:t>
            </a:r>
            <a:r>
              <a:rPr lang="ru-RU" sz="1200" b="0" baseline="0" dirty="0" err="1"/>
              <a:t>автоперевода</a:t>
            </a:r>
            <a:r>
              <a:rPr lang="ru-RU" sz="1200" b="0" baseline="0" dirty="0"/>
              <a:t>: напряжение и разрыв внутренней косой мышцы справа (здесь и далее </a:t>
            </a:r>
            <a:r>
              <a:rPr lang="en-US" sz="1200" b="1" baseline="0" dirty="0"/>
              <a:t>strain </a:t>
            </a:r>
            <a:r>
              <a:rPr lang="ru-RU" sz="1200" b="0" baseline="0" dirty="0"/>
              <a:t> надо переводить как напряжение, а не деформация; кроме того,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oblique strain and tear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надо понимать не как косое напряжение или косую деформацию, а как напряжение/деформацию косой мышцы)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6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внешней косой мышцы = </a:t>
            </a:r>
            <a:r>
              <a:rPr lang="ru-RU" sz="1200" b="0" dirty="0"/>
              <a:t>см.</a:t>
            </a:r>
            <a:r>
              <a:rPr lang="ru-RU" sz="1200" b="0" baseline="0" dirty="0"/>
              <a:t> слайд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5AF4-F6D0-F84E-AA21-945AD5E7B3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9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1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2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0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2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3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4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9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59D798-54C6-A941-880F-2B017625C24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расгму символ&quot;">
            <a:extLst>
              <a:ext uri="{FF2B5EF4-FFF2-40B4-BE49-F238E27FC236}">
                <a16:creationId xmlns:a16="http://schemas.microsoft.com/office/drawing/2014/main" id="{0B539E0A-BC58-B446-A163-9A58C687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4287"/>
            <a:ext cx="1257300" cy="12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751DC-DC3F-354E-AB1C-12921C019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689" y="885826"/>
            <a:ext cx="10334624" cy="4086224"/>
          </a:xfrm>
        </p:spPr>
        <p:txBody>
          <a:bodyPr anchor="ctr">
            <a:normAutofit/>
          </a:bodyPr>
          <a:lstStyle/>
          <a:p>
            <a:r>
              <a:rPr lang="ru-RU" sz="3200" b="1" dirty="0" err="1"/>
              <a:t>ДЕТальный</a:t>
            </a:r>
            <a:r>
              <a:rPr lang="ru-RU" sz="3200" b="1" dirty="0"/>
              <a:t> подход к закрытым травмам живота: виды повреждений брюшной стенки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4CD9D-AF7B-224B-8EE7-0B7A11963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2127" y="5236102"/>
            <a:ext cx="8382000" cy="162189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Выполнил: ординатор 1-го года обучения по специальности Рентгенология</a:t>
            </a:r>
          </a:p>
          <a:p>
            <a:r>
              <a:rPr lang="ru-RU" sz="2400" dirty="0"/>
              <a:t>Н. В. Голубок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BE2663-91A6-9B4D-AA95-875EBE1524AB}"/>
              </a:ext>
            </a:extLst>
          </p:cNvPr>
          <p:cNvSpPr/>
          <p:nvPr/>
        </p:nvSpPr>
        <p:spPr>
          <a:xfrm>
            <a:off x="2438399" y="353795"/>
            <a:ext cx="8824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ФГБОУ ВО </a:t>
            </a:r>
            <a:r>
              <a:rPr lang="ru-RU" sz="2000" dirty="0" err="1">
                <a:latin typeface="+mj-lt"/>
              </a:rPr>
              <a:t>КрасГМУ</a:t>
            </a:r>
            <a:r>
              <a:rPr lang="ru-RU" sz="2000" dirty="0">
                <a:latin typeface="+mj-lt"/>
              </a:rPr>
              <a:t> им. проф. В.Ф. </a:t>
            </a:r>
            <a:r>
              <a:rPr lang="ru-RU" sz="2000" dirty="0" err="1">
                <a:latin typeface="+mj-lt"/>
              </a:rPr>
              <a:t>Войно-Ясенецкого</a:t>
            </a:r>
            <a:r>
              <a:rPr lang="ru-RU" sz="2000" dirty="0">
                <a:latin typeface="+mj-lt"/>
              </a:rPr>
              <a:t> Минздрава России </a:t>
            </a:r>
          </a:p>
          <a:p>
            <a:pPr algn="ctr"/>
            <a:r>
              <a:rPr lang="ru-RU" sz="2000" dirty="0">
                <a:latin typeface="+mj-lt"/>
              </a:rPr>
              <a:t>Кафедра </a:t>
            </a:r>
            <a:r>
              <a:rPr lang="ru-RU" sz="2000" dirty="0" err="1">
                <a:latin typeface="+mj-lt"/>
              </a:rPr>
              <a:t>лучевои</a:t>
            </a:r>
            <a:r>
              <a:rPr lang="ru-RU" sz="2000" dirty="0">
                <a:latin typeface="+mj-lt"/>
              </a:rPr>
              <a:t>̆ диагностики ИПО 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0B2222C-A951-1748-B529-7F96ABB34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83" b="7623"/>
          <a:stretch/>
        </p:blipFill>
        <p:spPr>
          <a:xfrm>
            <a:off x="0" y="4409539"/>
            <a:ext cx="4450080" cy="24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МРТ-изображение в аксиальной плоскости с контрастированием.</a:t>
            </a:r>
            <a:br>
              <a:rPr lang="ru-RU" sz="3200" b="1" dirty="0"/>
            </a:br>
            <a:r>
              <a:rPr lang="ru-RU" sz="3200" b="1" dirty="0"/>
              <a:t>деформация и разрыв  наружной косой мышцы живота</a:t>
            </a:r>
            <a:endParaRPr lang="ru-RU" sz="3200" dirty="0"/>
          </a:p>
        </p:txBody>
      </p:sp>
      <p:pic>
        <p:nvPicPr>
          <p:cNvPr id="8" name="Графический объект7" title="Рисунок 5а.">
            <a:extLst>
              <a:ext uri="{FF2B5EF4-FFF2-40B4-BE49-F238E27FC236}">
                <a16:creationId xmlns:a16="http://schemas.microsoft.com/office/drawing/2014/main" id="{BD8EA90C-8A16-0149-B6BE-0F94E1DE0B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889" y="1859603"/>
            <a:ext cx="5592111" cy="475688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0C196-4D4A-EF43-99D6-0D2F9A84CA22}"/>
              </a:ext>
            </a:extLst>
          </p:cNvPr>
          <p:cNvSpPr/>
          <p:nvPr/>
        </p:nvSpPr>
        <p:spPr>
          <a:xfrm>
            <a:off x="6363730" y="2331449"/>
            <a:ext cx="5103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23 года.</a:t>
            </a:r>
          </a:p>
          <a:p>
            <a:r>
              <a:rPr lang="ru-RU" sz="2400" dirty="0"/>
              <a:t>Из анамнеза: боли в животе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0C90-3244-F242-B941-B038CC0285B2}"/>
              </a:ext>
            </a:extLst>
          </p:cNvPr>
          <p:cNvSpPr txBox="1"/>
          <p:nvPr/>
        </p:nvSpPr>
        <p:spPr>
          <a:xfrm>
            <a:off x="6363730" y="5090983"/>
            <a:ext cx="532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Деформация и разрыв косой мышцы живота</a:t>
            </a:r>
          </a:p>
        </p:txBody>
      </p:sp>
    </p:spTree>
    <p:extLst>
      <p:ext uri="{BB962C8B-B14F-4D97-AF65-F5344CB8AC3E}">
        <p14:creationId xmlns:p14="http://schemas.microsoft.com/office/powerpoint/2010/main" val="269278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6F32-EDC1-4844-BAA9-3EF4395C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35280"/>
            <a:ext cx="10854422" cy="1405719"/>
          </a:xfrm>
        </p:spPr>
        <p:txBody>
          <a:bodyPr>
            <a:normAutofit/>
          </a:bodyPr>
          <a:lstStyle/>
          <a:p>
            <a:r>
              <a:rPr lang="de-DE" sz="3200" b="1" dirty="0" err="1"/>
              <a:t>Клинические</a:t>
            </a:r>
            <a:r>
              <a:rPr lang="de-DE" sz="3200" b="1" dirty="0"/>
              <a:t> </a:t>
            </a:r>
            <a:r>
              <a:rPr lang="de-DE" sz="3200" b="1" dirty="0" err="1"/>
              <a:t>проявления</a:t>
            </a:r>
            <a:r>
              <a:rPr lang="de-DE" sz="3200" b="1" dirty="0"/>
              <a:t> </a:t>
            </a:r>
            <a:r>
              <a:rPr lang="ru-RU" sz="3200" b="1" dirty="0"/>
              <a:t>растяжений, разрывов и гематом брюшной стенки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5BB26-224C-B441-BF62-7C9315AE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90215"/>
            <a:ext cx="10298737" cy="4967785"/>
          </a:xfrm>
        </p:spPr>
        <p:txBody>
          <a:bodyPr>
            <a:normAutofit/>
          </a:bodyPr>
          <a:lstStyle/>
          <a:p>
            <a:r>
              <a:rPr lang="ru-RU" sz="2400" dirty="0"/>
              <a:t>Растяжение мышц брюшной стенки чаще встречается у женщин, чем у мужчин, при этом большинство пациентов получают </a:t>
            </a:r>
            <a:r>
              <a:rPr lang="ru-RU" sz="2400" dirty="0" err="1"/>
              <a:t>антикоагулянтную</a:t>
            </a:r>
            <a:r>
              <a:rPr lang="ru-RU" sz="2400" dirty="0"/>
              <a:t> терапию (наиболее распространенный  </a:t>
            </a:r>
            <a:r>
              <a:rPr lang="ru-RU" sz="2400" dirty="0" err="1"/>
              <a:t>варфарин</a:t>
            </a:r>
            <a:r>
              <a:rPr lang="ru-RU" sz="2400" dirty="0"/>
              <a:t>)</a:t>
            </a:r>
          </a:p>
          <a:p>
            <a:endParaRPr lang="ru-RU" sz="2400" dirty="0"/>
          </a:p>
          <a:p>
            <a:pPr lvl="0"/>
            <a:r>
              <a:rPr lang="ru-RU" sz="2400" dirty="0"/>
              <a:t>Боль в животе</a:t>
            </a:r>
          </a:p>
          <a:p>
            <a:pPr lvl="0"/>
            <a:r>
              <a:rPr lang="ru-RU" sz="2400" dirty="0"/>
              <a:t>Гематома брюшной стенки</a:t>
            </a:r>
          </a:p>
          <a:p>
            <a:pPr lvl="0"/>
            <a:r>
              <a:rPr lang="ru-RU" sz="2400" dirty="0" err="1"/>
              <a:t>Экхимоз</a:t>
            </a:r>
            <a:r>
              <a:rPr lang="ru-RU" sz="2400" dirty="0"/>
              <a:t> брюшной стенки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39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39CD5-C460-6D48-862C-C06F6EEA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120587"/>
            <a:ext cx="11122152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Осложнения разрывов и гематом брюшной стенки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9D23A9-240E-844C-88DB-B34E6239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29931"/>
            <a:ext cx="10064496" cy="4643437"/>
          </a:xfrm>
        </p:spPr>
        <p:txBody>
          <a:bodyPr>
            <a:normAutofit/>
          </a:bodyPr>
          <a:lstStyle/>
          <a:p>
            <a:r>
              <a:rPr lang="ru-RU" sz="2400" dirty="0"/>
              <a:t>Перитонит</a:t>
            </a:r>
          </a:p>
          <a:p>
            <a:r>
              <a:rPr lang="ru-RU" sz="2400" dirty="0"/>
              <a:t>Патологические состояния яичников</a:t>
            </a:r>
          </a:p>
          <a:p>
            <a:r>
              <a:rPr lang="ru-RU" sz="2400" dirty="0"/>
              <a:t>Аппендицит</a:t>
            </a:r>
          </a:p>
          <a:p>
            <a:r>
              <a:rPr lang="ru-RU" sz="2400" dirty="0"/>
              <a:t>Грыжа</a:t>
            </a:r>
          </a:p>
          <a:p>
            <a:r>
              <a:rPr lang="ru-RU" sz="2400" dirty="0"/>
              <a:t>Новообразование брюшной стенки</a:t>
            </a:r>
          </a:p>
          <a:p>
            <a:r>
              <a:rPr lang="ru-RU" sz="2400" dirty="0"/>
              <a:t>Ненужное  хирургическое вмешательство</a:t>
            </a:r>
          </a:p>
          <a:p>
            <a:r>
              <a:rPr lang="ru-RU" sz="2400" dirty="0"/>
              <a:t>Анемия</a:t>
            </a:r>
          </a:p>
          <a:p>
            <a:r>
              <a:rPr lang="ru-RU" sz="2400" dirty="0" err="1"/>
              <a:t>Гиповолемический</a:t>
            </a:r>
            <a:r>
              <a:rPr lang="ru-RU" sz="2400" dirty="0"/>
              <a:t> шок</a:t>
            </a:r>
          </a:p>
          <a:p>
            <a:r>
              <a:rPr lang="ru-RU" sz="2400" dirty="0"/>
              <a:t>Некроз мышц брюшной стенки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брюшной стенки в аксиальной плоскости.</a:t>
            </a:r>
            <a:br>
              <a:rPr lang="ru-RU" sz="3200" b="1" dirty="0"/>
            </a:br>
            <a:r>
              <a:rPr lang="ru-RU" sz="3200" b="1" dirty="0"/>
              <a:t>Гематома над дугообразной линией Дугласа</a:t>
            </a:r>
            <a:endParaRPr lang="ru-RU" sz="3200" dirty="0"/>
          </a:p>
        </p:txBody>
      </p:sp>
      <p:pic>
        <p:nvPicPr>
          <p:cNvPr id="8" name="Графический объект10" title="Рисунок 6а.">
            <a:extLst>
              <a:ext uri="{FF2B5EF4-FFF2-40B4-BE49-F238E27FC236}">
                <a16:creationId xmlns:a16="http://schemas.microsoft.com/office/drawing/2014/main" id="{6C814F0B-95D7-5B45-853B-3C22C0E6D1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889" y="1859280"/>
            <a:ext cx="5592111" cy="463296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0C196-4D4A-EF43-99D6-0D2F9A84CA22}"/>
              </a:ext>
            </a:extLst>
          </p:cNvPr>
          <p:cNvSpPr/>
          <p:nvPr/>
        </p:nvSpPr>
        <p:spPr>
          <a:xfrm>
            <a:off x="6363730" y="2331449"/>
            <a:ext cx="5103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Женщина, </a:t>
            </a:r>
            <a:r>
              <a:rPr lang="ru-RU" sz="2400" b="1" dirty="0">
                <a:solidFill>
                  <a:srgbClr val="0070C0"/>
                </a:solidFill>
              </a:rPr>
              <a:t>82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0C90-3244-F242-B941-B038CC0285B2}"/>
              </a:ext>
            </a:extLst>
          </p:cNvPr>
          <p:cNvSpPr txBox="1"/>
          <p:nvPr/>
        </p:nvSpPr>
        <p:spPr>
          <a:xfrm>
            <a:off x="6363730" y="5090983"/>
            <a:ext cx="532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Н</a:t>
            </a:r>
            <a:r>
              <a:rPr lang="de-DE" sz="2400" dirty="0" err="1"/>
              <a:t>ад</a:t>
            </a:r>
            <a:r>
              <a:rPr lang="de-DE" sz="2400" dirty="0"/>
              <a:t> </a:t>
            </a:r>
            <a:r>
              <a:rPr lang="de-DE" sz="2400" dirty="0" err="1"/>
              <a:t>дугообразной</a:t>
            </a:r>
            <a:r>
              <a:rPr lang="de-DE" sz="2400" dirty="0"/>
              <a:t> </a:t>
            </a:r>
            <a:r>
              <a:rPr lang="de-DE" sz="2400" dirty="0" err="1"/>
              <a:t>линией</a:t>
            </a:r>
            <a:r>
              <a:rPr lang="de-DE" sz="2400" dirty="0"/>
              <a:t> </a:t>
            </a:r>
            <a:r>
              <a:rPr lang="de-DE" sz="2400" dirty="0" err="1"/>
              <a:t>Дугласа</a:t>
            </a:r>
            <a:r>
              <a:rPr lang="de-DE" sz="2400" dirty="0"/>
              <a:t> </a:t>
            </a:r>
            <a:r>
              <a:rPr lang="ru-RU" sz="2400" dirty="0"/>
              <a:t>гематома</a:t>
            </a:r>
            <a:r>
              <a:rPr lang="de-DE" sz="2400" dirty="0"/>
              <a:t> </a:t>
            </a:r>
            <a:r>
              <a:rPr lang="de-DE" sz="2400" dirty="0" err="1"/>
              <a:t>име</a:t>
            </a:r>
            <a:r>
              <a:rPr lang="ru-RU" sz="2400" dirty="0" err="1"/>
              <a:t>ет</a:t>
            </a:r>
            <a:r>
              <a:rPr lang="de-DE" sz="2400" dirty="0"/>
              <a:t> </a:t>
            </a:r>
            <a:r>
              <a:rPr lang="de-DE" sz="2400" dirty="0" err="1"/>
              <a:t>форму</a:t>
            </a:r>
            <a:r>
              <a:rPr lang="de-DE" sz="2400" dirty="0"/>
              <a:t> </a:t>
            </a:r>
            <a:r>
              <a:rPr lang="de-DE" sz="2400" dirty="0" err="1"/>
              <a:t>веретена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784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брюшной стенки в аксиальной плоскости.</a:t>
            </a:r>
            <a:br>
              <a:rPr lang="ru-RU" sz="3200" b="1" dirty="0"/>
            </a:br>
            <a:r>
              <a:rPr lang="ru-RU" sz="3200" b="1" dirty="0"/>
              <a:t>Гематома под дугообразной линией Дугласа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0C196-4D4A-EF43-99D6-0D2F9A84CA22}"/>
              </a:ext>
            </a:extLst>
          </p:cNvPr>
          <p:cNvSpPr/>
          <p:nvPr/>
        </p:nvSpPr>
        <p:spPr>
          <a:xfrm>
            <a:off x="6473992" y="2226935"/>
            <a:ext cx="5103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Женщина, </a:t>
            </a:r>
            <a:r>
              <a:rPr lang="ru-RU" sz="2400" b="1" dirty="0">
                <a:solidFill>
                  <a:srgbClr val="0070C0"/>
                </a:solidFill>
              </a:rPr>
              <a:t>82 года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0C90-3244-F242-B941-B038CC0285B2}"/>
              </a:ext>
            </a:extLst>
          </p:cNvPr>
          <p:cNvSpPr txBox="1"/>
          <p:nvPr/>
        </p:nvSpPr>
        <p:spPr>
          <a:xfrm>
            <a:off x="6473992" y="4405415"/>
            <a:ext cx="5324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Гематома </a:t>
            </a:r>
            <a:r>
              <a:rPr lang="de-DE" sz="2400" dirty="0" err="1"/>
              <a:t>ниже</a:t>
            </a:r>
            <a:r>
              <a:rPr lang="de-DE" sz="2400" dirty="0"/>
              <a:t> </a:t>
            </a:r>
            <a:r>
              <a:rPr lang="de-DE" sz="2400" dirty="0" err="1"/>
              <a:t>дугообразной</a:t>
            </a:r>
            <a:r>
              <a:rPr lang="de-DE" sz="2400" dirty="0"/>
              <a:t> </a:t>
            </a:r>
            <a:r>
              <a:rPr lang="de-DE" sz="2400" dirty="0" err="1"/>
              <a:t>линии</a:t>
            </a:r>
            <a:r>
              <a:rPr lang="de-DE" sz="2400" dirty="0"/>
              <a:t> </a:t>
            </a:r>
            <a:r>
              <a:rPr lang="de-DE" sz="2400" dirty="0" err="1"/>
              <a:t>Дугласа</a:t>
            </a:r>
            <a:r>
              <a:rPr lang="de-DE" sz="2400" dirty="0"/>
              <a:t> </a:t>
            </a:r>
            <a:r>
              <a:rPr lang="de-DE" sz="2400" dirty="0" err="1"/>
              <a:t>менее</a:t>
            </a:r>
            <a:r>
              <a:rPr lang="de-DE" sz="2400" dirty="0"/>
              <a:t> </a:t>
            </a:r>
            <a:r>
              <a:rPr lang="de-DE" sz="2400" dirty="0" err="1"/>
              <a:t>организован</a:t>
            </a:r>
            <a:r>
              <a:rPr lang="ru-RU" sz="2400" dirty="0"/>
              <a:t>а </a:t>
            </a:r>
            <a:r>
              <a:rPr lang="de-DE" sz="2400" dirty="0" err="1"/>
              <a:t>из-за</a:t>
            </a:r>
            <a:r>
              <a:rPr lang="de-DE" sz="2400" dirty="0"/>
              <a:t> </a:t>
            </a:r>
            <a:r>
              <a:rPr lang="de-DE" sz="2400" dirty="0" err="1"/>
              <a:t>отсутствия</a:t>
            </a:r>
            <a:r>
              <a:rPr lang="de-DE" sz="2400" dirty="0"/>
              <a:t> </a:t>
            </a:r>
            <a:r>
              <a:rPr lang="de-DE" sz="2400" dirty="0" err="1"/>
              <a:t>значительной</a:t>
            </a:r>
            <a:r>
              <a:rPr lang="de-DE" sz="2400" dirty="0"/>
              <a:t> </a:t>
            </a:r>
            <a:r>
              <a:rPr lang="de-DE" sz="2400" dirty="0" err="1"/>
              <a:t>задней</a:t>
            </a:r>
            <a:r>
              <a:rPr lang="de-DE" sz="2400" dirty="0"/>
              <a:t> </a:t>
            </a:r>
            <a:r>
              <a:rPr lang="de-DE" sz="2400" dirty="0" err="1"/>
              <a:t>фасциальной</a:t>
            </a:r>
            <a:r>
              <a:rPr lang="de-DE" sz="2400" dirty="0"/>
              <a:t> </a:t>
            </a:r>
            <a:r>
              <a:rPr lang="de-DE" sz="2400" dirty="0" err="1"/>
              <a:t>поддержки</a:t>
            </a:r>
            <a:endParaRPr lang="ru-RU" sz="2400" b="1" dirty="0"/>
          </a:p>
        </p:txBody>
      </p:sp>
      <p:pic>
        <p:nvPicPr>
          <p:cNvPr id="9" name="Графический объект11" title="Рисунок 6b.">
            <a:extLst>
              <a:ext uri="{FF2B5EF4-FFF2-40B4-BE49-F238E27FC236}">
                <a16:creationId xmlns:a16="http://schemas.microsoft.com/office/drawing/2014/main" id="{DDF14B9B-0A98-FD46-B601-F2AEA9963775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23887" y="1874520"/>
            <a:ext cx="5609273" cy="433705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13097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19AC7-EA07-224E-8FEB-41992C3D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err="1"/>
              <a:t>Травматическая</a:t>
            </a:r>
            <a:r>
              <a:rPr lang="de-DE" sz="3200" b="1" dirty="0"/>
              <a:t> </a:t>
            </a:r>
            <a:r>
              <a:rPr lang="de-DE" sz="3200" b="1" dirty="0" err="1"/>
              <a:t>грыжа</a:t>
            </a:r>
            <a:r>
              <a:rPr lang="de-DE" sz="3200" b="1" dirty="0"/>
              <a:t> </a:t>
            </a:r>
            <a:r>
              <a:rPr lang="de-DE" sz="3200" b="1" dirty="0" err="1"/>
              <a:t>брюшной</a:t>
            </a:r>
            <a:r>
              <a:rPr lang="de-DE" sz="3200" b="1" dirty="0"/>
              <a:t> </a:t>
            </a:r>
            <a:r>
              <a:rPr lang="de-DE" sz="3200" b="1" dirty="0" err="1"/>
              <a:t>стенки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2EC89-E11F-3F49-A629-23EF18BE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2576"/>
            <a:ext cx="10058400" cy="4050792"/>
          </a:xfrm>
        </p:spPr>
        <p:txBody>
          <a:bodyPr>
            <a:normAutofit/>
          </a:bodyPr>
          <a:lstStyle/>
          <a:p>
            <a:r>
              <a:rPr lang="ru-RU" sz="2400" dirty="0"/>
              <a:t>Травматическая грыжа брюшной стенки</a:t>
            </a:r>
            <a:r>
              <a:rPr lang="ru-RU" sz="2400" b="1" dirty="0"/>
              <a:t> </a:t>
            </a:r>
            <a:r>
              <a:rPr lang="ru-RU" sz="2400" dirty="0"/>
              <a:t>возникает менее чем у 1% пациентов, поступающих в отделение неотложной помощи после тупой травмы</a:t>
            </a:r>
          </a:p>
          <a:p>
            <a:r>
              <a:rPr lang="ru-RU" sz="2400" dirty="0"/>
              <a:t>Причины (наиболее частые - столкновение автомобилей)</a:t>
            </a:r>
          </a:p>
          <a:p>
            <a:r>
              <a:rPr lang="ru-RU" sz="2400" dirty="0" err="1"/>
              <a:t>Гиподиагностика</a:t>
            </a:r>
            <a:r>
              <a:rPr lang="ru-RU" sz="2400" dirty="0"/>
              <a:t> может привести к отсроченным осложнениям, таким как ущемление кишечника, также травматическая грыжа брюшной стенки тесно связана с более серьезными внутрибрюшными травмами, такими как сосудистые или висцеральные травмы</a:t>
            </a:r>
          </a:p>
        </p:txBody>
      </p:sp>
    </p:spTree>
    <p:extLst>
      <p:ext uri="{BB962C8B-B14F-4D97-AF65-F5344CB8AC3E}">
        <p14:creationId xmlns:p14="http://schemas.microsoft.com/office/powerpoint/2010/main" val="30413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19AC7-EA07-224E-8FEB-41992C3D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</a:t>
            </a:r>
            <a:r>
              <a:rPr lang="de-DE" sz="3200" b="1" dirty="0" err="1"/>
              <a:t>очк</a:t>
            </a:r>
            <a:r>
              <a:rPr lang="ru-RU" sz="3200" b="1" dirty="0"/>
              <a:t>и</a:t>
            </a:r>
            <a:r>
              <a:rPr lang="de-DE" sz="3200" b="1" dirty="0"/>
              <a:t> </a:t>
            </a:r>
            <a:r>
              <a:rPr lang="de-DE" sz="3200" b="1" dirty="0" err="1"/>
              <a:t>анатомической</a:t>
            </a:r>
            <a:r>
              <a:rPr lang="de-DE" sz="3200" b="1" dirty="0"/>
              <a:t> </a:t>
            </a:r>
            <a:r>
              <a:rPr lang="de-DE" sz="3200" b="1" dirty="0" err="1"/>
              <a:t>слабости</a:t>
            </a:r>
            <a:r>
              <a:rPr lang="de-DE" sz="3200" b="1" dirty="0"/>
              <a:t> </a:t>
            </a:r>
            <a:r>
              <a:rPr lang="de-DE" sz="3200" b="1" dirty="0" err="1"/>
              <a:t>брюшной</a:t>
            </a:r>
            <a:r>
              <a:rPr lang="de-DE" sz="3200" b="1" dirty="0"/>
              <a:t> </a:t>
            </a:r>
            <a:r>
              <a:rPr lang="de-DE" sz="3200" b="1" dirty="0" err="1"/>
              <a:t>мускулатуры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2EC89-E11F-3F49-A629-23EF18BE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2576"/>
            <a:ext cx="10058400" cy="4050792"/>
          </a:xfrm>
        </p:spPr>
        <p:txBody>
          <a:bodyPr>
            <a:normAutofit/>
          </a:bodyPr>
          <a:lstStyle/>
          <a:p>
            <a:r>
              <a:rPr lang="ru-RU" sz="2400" dirty="0"/>
              <a:t>Поясничная область, определяемая 12-м ребром сверху, подвздошным гребнем снизу, </a:t>
            </a:r>
            <a:r>
              <a:rPr lang="ru-RU" sz="2400" dirty="0" err="1"/>
              <a:t>параспинальными</a:t>
            </a:r>
            <a:r>
              <a:rPr lang="ru-RU" sz="2400" dirty="0"/>
              <a:t> мышцами </a:t>
            </a:r>
            <a:r>
              <a:rPr lang="ru-RU" sz="2400" dirty="0" err="1"/>
              <a:t>медиально</a:t>
            </a:r>
            <a:r>
              <a:rPr lang="ru-RU" sz="2400" dirty="0"/>
              <a:t> и задней границей наружной косой мышцы </a:t>
            </a:r>
            <a:r>
              <a:rPr lang="ru-RU" sz="2400" dirty="0" err="1"/>
              <a:t>латерально</a:t>
            </a:r>
            <a:endParaRPr lang="ru-RU" sz="2400" dirty="0"/>
          </a:p>
          <a:p>
            <a:r>
              <a:rPr lang="ru-RU" sz="2400" dirty="0"/>
              <a:t>Нижний поясничный треугольник (треугольник Пети)- наиболее частое место травматической поясничной грыжи</a:t>
            </a:r>
          </a:p>
          <a:p>
            <a:r>
              <a:rPr lang="ru-RU" sz="2400" dirty="0"/>
              <a:t>Вертикальный треугольник, расположенный на гребне подвздошной кости</a:t>
            </a:r>
          </a:p>
          <a:p>
            <a:r>
              <a:rPr lang="ru-RU" sz="2400" dirty="0"/>
              <a:t>Верхний поясничный треугольник (треугольник </a:t>
            </a:r>
            <a:r>
              <a:rPr lang="ru-RU" sz="2400" dirty="0" err="1"/>
              <a:t>Гринфельта</a:t>
            </a:r>
            <a:r>
              <a:rPr lang="ru-RU" sz="2400" dirty="0"/>
              <a:t>-Лесгафта)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63C4C-4DFE-004D-BCB1-A513F6110DEB}"/>
              </a:ext>
            </a:extLst>
          </p:cNvPr>
          <p:cNvSpPr txBox="1"/>
          <p:nvPr/>
        </p:nvSpPr>
        <p:spPr>
          <a:xfrm>
            <a:off x="-1996440" y="2484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70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в аксиальной плоскости. Грыжа верхнего поясничного треугольника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0C196-4D4A-EF43-99D6-0D2F9A84CA22}"/>
              </a:ext>
            </a:extLst>
          </p:cNvPr>
          <p:cNvSpPr/>
          <p:nvPr/>
        </p:nvSpPr>
        <p:spPr>
          <a:xfrm>
            <a:off x="7301895" y="2189865"/>
            <a:ext cx="5103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55 лет</a:t>
            </a:r>
            <a:endParaRPr lang="ru-RU" sz="2400" dirty="0"/>
          </a:p>
        </p:txBody>
      </p:sp>
      <p:pic>
        <p:nvPicPr>
          <p:cNvPr id="6" name="Графический объект14" title="Рисунок 8а.">
            <a:extLst>
              <a:ext uri="{FF2B5EF4-FFF2-40B4-BE49-F238E27FC236}">
                <a16:creationId xmlns:a16="http://schemas.microsoft.com/office/drawing/2014/main" id="{6852AF7E-DC15-5E45-93F5-C8B619E7EC8C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888" y="1664731"/>
            <a:ext cx="6403539" cy="467967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40512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в фронтальной плоскости. Грыжа верхнего поясничного треугольника</a:t>
            </a:r>
            <a:endParaRPr lang="ru-RU" sz="3200" dirty="0"/>
          </a:p>
        </p:txBody>
      </p:sp>
      <p:pic>
        <p:nvPicPr>
          <p:cNvPr id="7" name="Графический объект15" title="Рисунок 8b.">
            <a:extLst>
              <a:ext uri="{FF2B5EF4-FFF2-40B4-BE49-F238E27FC236}">
                <a16:creationId xmlns:a16="http://schemas.microsoft.com/office/drawing/2014/main" id="{5728CBEB-5972-3546-A711-6689215AB3CF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889" y="1779374"/>
            <a:ext cx="6601246" cy="449707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41C57F-7371-6847-AB3A-5630AD272D7B}"/>
              </a:ext>
            </a:extLst>
          </p:cNvPr>
          <p:cNvSpPr/>
          <p:nvPr/>
        </p:nvSpPr>
        <p:spPr>
          <a:xfrm>
            <a:off x="7713522" y="2228671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/>
              <a:t>Тот же клинический случай, что и на предыдущем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351441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в аксиальной плоскости.</a:t>
            </a:r>
            <a:br>
              <a:rPr lang="ru-RU" sz="3200" b="1" dirty="0"/>
            </a:br>
            <a:r>
              <a:rPr lang="ru-RU" sz="3200" b="1" dirty="0"/>
              <a:t>Грыжа нижнего поясничного треугольника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0C196-4D4A-EF43-99D6-0D2F9A84CA22}"/>
              </a:ext>
            </a:extLst>
          </p:cNvPr>
          <p:cNvSpPr/>
          <p:nvPr/>
        </p:nvSpPr>
        <p:spPr>
          <a:xfrm>
            <a:off x="7264824" y="2140438"/>
            <a:ext cx="5103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39 лет</a:t>
            </a:r>
            <a:endParaRPr lang="ru-RU" sz="2400" dirty="0"/>
          </a:p>
        </p:txBody>
      </p:sp>
      <p:pic>
        <p:nvPicPr>
          <p:cNvPr id="6" name="Графический объект16" title="Рисунок 8c.">
            <a:extLst>
              <a:ext uri="{FF2B5EF4-FFF2-40B4-BE49-F238E27FC236}">
                <a16:creationId xmlns:a16="http://schemas.microsoft.com/office/drawing/2014/main" id="{9B9F5A71-19DA-CC40-9744-297EC847280C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889" y="1664731"/>
            <a:ext cx="6476031" cy="4752452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74800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7558B-AF09-3A4A-BA14-823A7BA9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562316"/>
            <a:ext cx="10515600" cy="127323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3A767-FBF3-D34B-96DA-C10142B8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97" y="2044573"/>
            <a:ext cx="10515600" cy="4251111"/>
          </a:xfrm>
        </p:spPr>
        <p:txBody>
          <a:bodyPr rtlCol="0">
            <a:normAutofit/>
          </a:bodyPr>
          <a:lstStyle/>
          <a:p>
            <a:r>
              <a:rPr lang="ru-RU" sz="2400" dirty="0"/>
              <a:t>Большинство обращений в отделение неотложной помощи приходится на непроникающую травму</a:t>
            </a:r>
          </a:p>
          <a:p>
            <a:r>
              <a:rPr lang="ru-RU" sz="2400" dirty="0"/>
              <a:t>Наиболее частой причиной тупой травмы живота является столкновение с автомобилем и падение с высоты</a:t>
            </a:r>
          </a:p>
          <a:p>
            <a:r>
              <a:rPr lang="ru-RU" sz="2400" dirty="0"/>
              <a:t>В значительной степени эти травмы связаны с более серьезными внутрибрюшными висцеральными и сосудистыми повреждениями</a:t>
            </a:r>
          </a:p>
          <a:p>
            <a:r>
              <a:rPr lang="ru-RU" sz="2400" dirty="0" err="1"/>
              <a:t>Гиподиагностика</a:t>
            </a:r>
            <a:r>
              <a:rPr lang="ru-RU" sz="2400" dirty="0"/>
              <a:t> травм брюшной стенки может привести к ошибочному диагнозу или отсроченным осложнениям, которые в дальнейшем могут потребовать более сложного оперативного вмешательства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98098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в фронтальная плоскости. Грыжа нижнего поясничного треугольника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782910" y="4802855"/>
            <a:ext cx="442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Отрывная травма передней верхней подвздошной ости</a:t>
            </a:r>
            <a:endParaRPr lang="ru-RU" sz="2400" b="1" dirty="0"/>
          </a:p>
        </p:txBody>
      </p:sp>
      <p:pic>
        <p:nvPicPr>
          <p:cNvPr id="7" name="Графический объект17" title="Рисунок 8d.">
            <a:extLst>
              <a:ext uri="{FF2B5EF4-FFF2-40B4-BE49-F238E27FC236}">
                <a16:creationId xmlns:a16="http://schemas.microsoft.com/office/drawing/2014/main" id="{519F7014-1852-7445-8381-E59C26F43480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889" y="1664731"/>
            <a:ext cx="5748630" cy="4635016"/>
          </a:xfrm>
          <a:prstGeom prst="rect">
            <a:avLst/>
          </a:prstGeom>
          <a:ln>
            <a:noFill/>
            <a:prstDash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D38405-AD72-0E49-87B4-8E7456566799}"/>
              </a:ext>
            </a:extLst>
          </p:cNvPr>
          <p:cNvSpPr/>
          <p:nvPr/>
        </p:nvSpPr>
        <p:spPr>
          <a:xfrm>
            <a:off x="6782910" y="2055145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/>
              <a:t>Тот же клинический случай, что и на предыдущем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132629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D3FFE-3F46-4E41-A97E-CC2CB91E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58345"/>
            <a:ext cx="10619644" cy="1552997"/>
          </a:xfrm>
        </p:spPr>
        <p:txBody>
          <a:bodyPr>
            <a:normAutofit/>
          </a:bodyPr>
          <a:lstStyle/>
          <a:p>
            <a:r>
              <a:rPr lang="de-DE" sz="3200" b="1" dirty="0" err="1"/>
              <a:t>Механизм</a:t>
            </a:r>
            <a:r>
              <a:rPr lang="de-DE" sz="3200" b="1" dirty="0"/>
              <a:t> </a:t>
            </a:r>
            <a:r>
              <a:rPr lang="ru-RU" sz="3200" b="1" dirty="0"/>
              <a:t>травматических грыж брюшной стенки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E8987-7D8F-C54A-9B16-EE946EC4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6155"/>
            <a:ext cx="10058400" cy="4050792"/>
          </a:xfrm>
        </p:spPr>
        <p:txBody>
          <a:bodyPr/>
          <a:lstStyle/>
          <a:p>
            <a:r>
              <a:rPr lang="ru-RU" sz="2400" dirty="0"/>
              <a:t>Резкий поворот туловища является наиболее частой причиной травматических грыж</a:t>
            </a:r>
          </a:p>
          <a:p>
            <a:r>
              <a:rPr lang="ru-RU" sz="2400" dirty="0"/>
              <a:t>Внезапное торможение</a:t>
            </a:r>
          </a:p>
          <a:p>
            <a:r>
              <a:rPr lang="ru-RU" sz="2400" dirty="0"/>
              <a:t>Расслоение мышечно-фасциальных слоев</a:t>
            </a:r>
          </a:p>
          <a:p>
            <a:r>
              <a:rPr lang="ru-RU" sz="2400" dirty="0"/>
              <a:t>Резкое повышение внутрибрюшного давления</a:t>
            </a:r>
          </a:p>
          <a:p>
            <a:r>
              <a:rPr lang="ru-RU" sz="2400" dirty="0"/>
              <a:t>Ремни безопасности увеличивают риск, потому что вызывают прямое сжимающее усилие между ремнем безопасности и брюшной полостью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5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D3FFE-3F46-4E41-A97E-CC2CB91E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58345"/>
            <a:ext cx="10619644" cy="1552997"/>
          </a:xfrm>
        </p:spPr>
        <p:txBody>
          <a:bodyPr>
            <a:normAutofit/>
          </a:bodyPr>
          <a:lstStyle/>
          <a:p>
            <a:r>
              <a:rPr lang="de-DE" sz="3200" b="1" dirty="0" err="1"/>
              <a:t>Клинические</a:t>
            </a:r>
            <a:r>
              <a:rPr lang="de-DE" sz="3200" b="1" dirty="0"/>
              <a:t> </a:t>
            </a:r>
            <a:r>
              <a:rPr lang="de-DE" sz="3200" b="1" dirty="0" err="1"/>
              <a:t>проявления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E8987-7D8F-C54A-9B16-EE946EC4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5183"/>
            <a:ext cx="10058400" cy="4050792"/>
          </a:xfrm>
        </p:spPr>
        <p:txBody>
          <a:bodyPr/>
          <a:lstStyle/>
          <a:p>
            <a:r>
              <a:rPr lang="ru-RU" sz="2400" dirty="0"/>
              <a:t>Очаговая болезненность</a:t>
            </a:r>
          </a:p>
          <a:p>
            <a:r>
              <a:rPr lang="ru-RU" sz="2400" dirty="0" err="1"/>
              <a:t>Экхимоз</a:t>
            </a:r>
            <a:r>
              <a:rPr lang="ru-RU" sz="2400" dirty="0"/>
              <a:t> брюшной стенки</a:t>
            </a:r>
          </a:p>
          <a:p>
            <a:r>
              <a:rPr lang="ru-RU" sz="2400" dirty="0"/>
              <a:t>Видимая выпуклостью брюшной стенки</a:t>
            </a:r>
          </a:p>
          <a:p>
            <a:r>
              <a:rPr lang="ru-RU" sz="2400" dirty="0"/>
              <a:t>Ушиб вдоль передней брюшной стенки в области распространения ремня безопасности («знак ремня безопасности»), что должно насторожить </a:t>
            </a:r>
            <a:r>
              <a:rPr lang="ru-RU" sz="2400" dirty="0" err="1"/>
              <a:t>по-поводу</a:t>
            </a:r>
            <a:r>
              <a:rPr lang="ru-RU" sz="2400" dirty="0"/>
              <a:t> возможных внутрибрюшных висцеральных и сосудистых травм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794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9" y="55387"/>
            <a:ext cx="11184219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Фотография классического вида "знака ремня безопасности".</a:t>
            </a:r>
            <a:br>
              <a:rPr lang="ru-RU" sz="3200" b="1" dirty="0"/>
            </a:br>
            <a:r>
              <a:rPr lang="ru-RU" sz="3200" b="1" dirty="0"/>
              <a:t>Разрыв прямой мышцы живота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0C196-4D4A-EF43-99D6-0D2F9A84CA22}"/>
              </a:ext>
            </a:extLst>
          </p:cNvPr>
          <p:cNvSpPr/>
          <p:nvPr/>
        </p:nvSpPr>
        <p:spPr>
          <a:xfrm>
            <a:off x="7209631" y="2112018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Мальчик, </a:t>
            </a:r>
            <a:r>
              <a:rPr lang="ru-RU" sz="2400" b="1" dirty="0">
                <a:solidFill>
                  <a:srgbClr val="0070C0"/>
                </a:solidFill>
              </a:rPr>
              <a:t>15 лет.</a:t>
            </a:r>
          </a:p>
          <a:p>
            <a:r>
              <a:rPr lang="ru-RU" sz="2400" dirty="0"/>
              <a:t>Из анамнеза: после автомобильной аварии</a:t>
            </a:r>
          </a:p>
        </p:txBody>
      </p:sp>
      <p:pic>
        <p:nvPicPr>
          <p:cNvPr id="6" name="Графический объект18" title="Рисунок 9а.">
            <a:extLst>
              <a:ext uri="{FF2B5EF4-FFF2-40B4-BE49-F238E27FC236}">
                <a16:creationId xmlns:a16="http://schemas.microsoft.com/office/drawing/2014/main" id="{D7E68900-9E24-3241-B8B8-EE5E9EFC4285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889" y="1664732"/>
            <a:ext cx="6279021" cy="4644122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80016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90" y="81541"/>
            <a:ext cx="11184219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/>
              <a:t>КТ-изображение в аксиальной плоскости.</a:t>
            </a:r>
            <a:r>
              <a:rPr lang="ru-RU" sz="3600" dirty="0"/>
              <a:t> </a:t>
            </a:r>
            <a:r>
              <a:rPr lang="ru-RU" sz="3600" b="1" dirty="0"/>
              <a:t>Разрыв прямой мышцы живота, сочетанный с разрывом аорты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7067116" y="5049991"/>
            <a:ext cx="442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Разрыв аорты</a:t>
            </a:r>
            <a:endParaRPr lang="ru-RU" sz="2400" b="1" dirty="0"/>
          </a:p>
        </p:txBody>
      </p:sp>
      <p:pic>
        <p:nvPicPr>
          <p:cNvPr id="7" name="Графический объект20" title="Рисунок 9c.">
            <a:extLst>
              <a:ext uri="{FF2B5EF4-FFF2-40B4-BE49-F238E27FC236}">
                <a16:creationId xmlns:a16="http://schemas.microsoft.com/office/drawing/2014/main" id="{8340C3D4-90FD-3E41-91E5-429516331A64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890" y="2162432"/>
            <a:ext cx="6156402" cy="4107813"/>
          </a:xfrm>
          <a:prstGeom prst="rect">
            <a:avLst/>
          </a:prstGeom>
          <a:ln>
            <a:noFill/>
            <a:prstDash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E948CE-836F-3E40-85F0-523B5C2B9DCB}"/>
              </a:ext>
            </a:extLst>
          </p:cNvPr>
          <p:cNvSpPr/>
          <p:nvPr/>
        </p:nvSpPr>
        <p:spPr>
          <a:xfrm>
            <a:off x="7067116" y="2438078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/>
              <a:t>Тот же клинический случай, что и на предыдущем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2677949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90" y="348206"/>
            <a:ext cx="11184219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/>
              <a:t>КТ-изображение в аксиальной плоскости. Левосторонняя нижняя поясничная грыжа</a:t>
            </a:r>
            <a:br>
              <a:rPr lang="ru-RU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7209631" y="4243384"/>
            <a:ext cx="4838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Жировые пучки по обеим сторонам брюшной стенки на стыке мускулатуры боковой брюшной стенки и квадратной мышцы поясницы</a:t>
            </a:r>
          </a:p>
        </p:txBody>
      </p:sp>
      <p:pic>
        <p:nvPicPr>
          <p:cNvPr id="6" name="Графический объект22" title="Рисунок 10.">
            <a:extLst>
              <a:ext uri="{FF2B5EF4-FFF2-40B4-BE49-F238E27FC236}">
                <a16:creationId xmlns:a16="http://schemas.microsoft.com/office/drawing/2014/main" id="{FC593474-FCF5-E545-9168-2836759573FC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890" y="1816444"/>
            <a:ext cx="6205829" cy="4532604"/>
          </a:xfrm>
          <a:prstGeom prst="rect">
            <a:avLst/>
          </a:prstGeom>
          <a:ln>
            <a:noFill/>
            <a:prstDash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7209631" y="2112018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34 года.</a:t>
            </a:r>
          </a:p>
          <a:p>
            <a:r>
              <a:rPr lang="ru-RU" sz="2400" dirty="0"/>
              <a:t>Из анамнеза: после автодорожной травмы</a:t>
            </a:r>
          </a:p>
        </p:txBody>
      </p:sp>
    </p:spTree>
    <p:extLst>
      <p:ext uri="{BB962C8B-B14F-4D97-AF65-F5344CB8AC3E}">
        <p14:creationId xmlns:p14="http://schemas.microsoft.com/office/powerpoint/2010/main" val="1849246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90" y="224580"/>
            <a:ext cx="11184219" cy="239003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/>
              <a:t>КТ-изображение в аксиальной плоскости. Правосторонняя поясничная грыжа  и подкожный ушиб</a:t>
            </a:r>
            <a:br>
              <a:rPr lang="ru-RU" dirty="0"/>
            </a:br>
            <a:br>
              <a:rPr lang="ru-RU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7834471" y="2258196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Женщина, </a:t>
            </a:r>
            <a:r>
              <a:rPr lang="ru-RU" sz="2400" b="1" dirty="0">
                <a:solidFill>
                  <a:srgbClr val="0070C0"/>
                </a:solidFill>
              </a:rPr>
              <a:t>25 лет.</a:t>
            </a:r>
          </a:p>
          <a:p>
            <a:r>
              <a:rPr lang="ru-RU" sz="2400" dirty="0"/>
              <a:t>Из анамнеза: после автодорожной травмы</a:t>
            </a:r>
          </a:p>
        </p:txBody>
      </p:sp>
      <p:pic>
        <p:nvPicPr>
          <p:cNvPr id="7" name="Графический объект24">
            <a:extLst>
              <a:ext uri="{FF2B5EF4-FFF2-40B4-BE49-F238E27FC236}">
                <a16:creationId xmlns:a16="http://schemas.microsoft.com/office/drawing/2014/main" id="{B9F70DAD-CA81-3D4B-8AD0-EECBFEF7D09C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890" y="1980245"/>
            <a:ext cx="7009430" cy="452628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5679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66" y="0"/>
            <a:ext cx="11283073" cy="3648407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/>
              <a:t>КТ-изображение во фронтальной плоскости. Правосторонняя поясничная грыжа, сочетанная с переломом костей таза</a:t>
            </a:r>
            <a:br>
              <a:rPr lang="ru-RU" sz="3600" dirty="0"/>
            </a:br>
            <a:br>
              <a:rPr lang="ru-RU" dirty="0"/>
            </a:br>
            <a:br>
              <a:rPr lang="ru-RU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7834471" y="2258196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/>
              <a:t>Тот же клинический случай, что и на предыдущем слайде</a:t>
            </a:r>
          </a:p>
        </p:txBody>
      </p:sp>
      <p:pic>
        <p:nvPicPr>
          <p:cNvPr id="5" name="Графический объект25" title="Рисунок 11б.">
            <a:extLst>
              <a:ext uri="{FF2B5EF4-FFF2-40B4-BE49-F238E27FC236}">
                <a16:creationId xmlns:a16="http://schemas.microsoft.com/office/drawing/2014/main" id="{B808EA37-8D0E-DD4C-BD96-395CEFF454DA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866" y="1964724"/>
            <a:ext cx="7085896" cy="4391094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10791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14" y="150439"/>
            <a:ext cx="11701786" cy="2464177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/>
              <a:t>КТ-изображение в аксиальной плоскости. </a:t>
            </a:r>
            <a:r>
              <a:rPr lang="ru-RU" sz="3600" b="1" dirty="0" err="1"/>
              <a:t>Дифдиагностика</a:t>
            </a:r>
            <a:r>
              <a:rPr lang="ru-RU" sz="3600" b="1" dirty="0"/>
              <a:t> травматических грыж брюшной стенки с хронической поясничной грыжей без лечения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7048993" y="3291241"/>
            <a:ext cx="4838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/>
              <a:t>Диастаз наружной косой мышцы спины от широчайшей мышцы спины, что указывает на старую травму</a:t>
            </a:r>
            <a:endParaRPr lang="ru-RU" sz="2400" b="1" dirty="0"/>
          </a:p>
          <a:p>
            <a:pPr marL="285750" lvl="0" indent="-285750">
              <a:buFont typeface="Wingdings" pitchFamily="2" charset="2"/>
              <a:buChar char="§"/>
            </a:pPr>
            <a:endParaRPr lang="ru-RU" sz="2400" b="1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/>
              <a:t>Изучение истории болезни пациента выявило старую колото-резаную рану в этой области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7048993" y="1710549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27 лет.</a:t>
            </a:r>
          </a:p>
          <a:p>
            <a:r>
              <a:rPr lang="ru-RU" sz="2400" dirty="0"/>
              <a:t>Из анамнеза: после аварии на мотоцикле</a:t>
            </a:r>
          </a:p>
        </p:txBody>
      </p:sp>
      <p:pic>
        <p:nvPicPr>
          <p:cNvPr id="7" name="Графический объект26" title="Рисунок 12.">
            <a:extLst>
              <a:ext uri="{FF2B5EF4-FFF2-40B4-BE49-F238E27FC236}">
                <a16:creationId xmlns:a16="http://schemas.microsoft.com/office/drawing/2014/main" id="{7BF44FBF-7EB5-F34C-A42C-A04E4A9F2B5F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90214" y="2310714"/>
            <a:ext cx="6367786" cy="4153971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62517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14" y="223069"/>
            <a:ext cx="11701786" cy="246417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b="1" dirty="0"/>
              <a:t>КТ-изображение в аксиальной плоскости. </a:t>
            </a:r>
            <a:r>
              <a:rPr lang="ru-RU" sz="3600" b="1" dirty="0" err="1"/>
              <a:t>Дифдиагностика</a:t>
            </a:r>
            <a:r>
              <a:rPr lang="ru-RU" sz="3600" b="1" dirty="0"/>
              <a:t> травматических грыж брюшной стенки с липомой брюшной стенки</a:t>
            </a:r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7048993" y="2590992"/>
            <a:ext cx="5143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/>
              <a:t>Овоидное</a:t>
            </a:r>
            <a:r>
              <a:rPr lang="ru-RU" sz="2400" dirty="0"/>
              <a:t>, четко очерченное жировое образование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§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Отсутствие окружающих жировых отложений или близлежащих повреждений, таких как перелом ребра, позволяет предположить отсутствие травматической грыжи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7048993" y="1710549"/>
            <a:ext cx="4478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Женщина, </a:t>
            </a:r>
            <a:r>
              <a:rPr lang="ru-RU" sz="2400" b="1" dirty="0">
                <a:solidFill>
                  <a:srgbClr val="0070C0"/>
                </a:solidFill>
              </a:rPr>
              <a:t>средних лет</a:t>
            </a:r>
          </a:p>
        </p:txBody>
      </p:sp>
      <p:pic>
        <p:nvPicPr>
          <p:cNvPr id="6" name="Графический объект27">
            <a:extLst>
              <a:ext uri="{FF2B5EF4-FFF2-40B4-BE49-F238E27FC236}">
                <a16:creationId xmlns:a16="http://schemas.microsoft.com/office/drawing/2014/main" id="{AD784772-AD0B-5942-8BE1-3230AD3EB56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90213" y="2113006"/>
            <a:ext cx="6120651" cy="4263638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621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1474F-9D02-7F4F-B1A3-3A3F7656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Цель</a:t>
            </a:r>
          </a:p>
        </p:txBody>
      </p:sp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2F007E1B-003B-1646-91C8-795F91B8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78878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ru-RU" altLang="ru-RU" sz="2400" dirty="0"/>
          </a:p>
          <a:p>
            <a:r>
              <a:rPr lang="ru-RU" sz="2400" dirty="0"/>
              <a:t>Изучить анатомические области, наиболее подверженные травматическим повреждениям</a:t>
            </a:r>
          </a:p>
          <a:p>
            <a:r>
              <a:rPr lang="ru-RU" sz="2400" dirty="0"/>
              <a:t>Знать диагностические критерии повреждений брюшной стенки, используя различные методы лучевой диагностики</a:t>
            </a:r>
          </a:p>
          <a:p>
            <a:r>
              <a:rPr lang="ru-RU" sz="2400" dirty="0"/>
              <a:t>Уметь диагностировать сочетанные повреждения у пациентов с повреждением брюшной стенки</a:t>
            </a:r>
          </a:p>
        </p:txBody>
      </p:sp>
    </p:spTree>
    <p:extLst>
      <p:ext uri="{BB962C8B-B14F-4D97-AF65-F5344CB8AC3E}">
        <p14:creationId xmlns:p14="http://schemas.microsoft.com/office/powerpoint/2010/main" val="1839984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14" y="-311906"/>
            <a:ext cx="11701786" cy="2484120"/>
          </a:xfrm>
        </p:spPr>
        <p:txBody>
          <a:bodyPr>
            <a:normAutofit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3200" b="1" dirty="0"/>
              <a:t>КТ-изображение в аксиальной плоскости.</a:t>
            </a:r>
            <a:br>
              <a:rPr lang="ru-RU" sz="3200" b="1" dirty="0"/>
            </a:br>
            <a:r>
              <a:rPr lang="ru-RU" sz="3200" b="1" dirty="0"/>
              <a:t>Грыжа сальника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761966" y="4685787"/>
            <a:ext cx="514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Д</a:t>
            </a:r>
            <a:r>
              <a:rPr lang="de-DE" sz="2400" dirty="0" err="1"/>
              <a:t>ефект</a:t>
            </a:r>
            <a:r>
              <a:rPr lang="de-DE" sz="2400" dirty="0"/>
              <a:t> </a:t>
            </a:r>
            <a:r>
              <a:rPr lang="de-DE" sz="2400" dirty="0" err="1"/>
              <a:t>в</a:t>
            </a:r>
            <a:r>
              <a:rPr lang="de-DE" sz="2400" dirty="0"/>
              <a:t> </a:t>
            </a:r>
            <a:r>
              <a:rPr lang="de-DE" sz="2400" dirty="0" err="1"/>
              <a:t>левой</a:t>
            </a:r>
            <a:r>
              <a:rPr lang="de-DE" sz="2400" dirty="0"/>
              <a:t> </a:t>
            </a:r>
            <a:r>
              <a:rPr lang="de-DE" sz="2400" dirty="0" err="1"/>
              <a:t>переднебоковой</a:t>
            </a:r>
            <a:r>
              <a:rPr lang="de-DE" sz="2400" dirty="0"/>
              <a:t> </a:t>
            </a:r>
            <a:r>
              <a:rPr lang="de-DE" sz="2400" dirty="0" err="1"/>
              <a:t>нижней</a:t>
            </a:r>
            <a:r>
              <a:rPr lang="de-DE" sz="2400" dirty="0"/>
              <a:t> </a:t>
            </a:r>
            <a:r>
              <a:rPr lang="de-DE" sz="2400" dirty="0" err="1"/>
              <a:t>грудной</a:t>
            </a:r>
            <a:r>
              <a:rPr lang="de-DE" sz="2400" dirty="0"/>
              <a:t> </a:t>
            </a:r>
            <a:r>
              <a:rPr lang="de-DE" sz="2400" dirty="0" err="1"/>
              <a:t>или</a:t>
            </a:r>
            <a:r>
              <a:rPr lang="de-DE" sz="2400" dirty="0"/>
              <a:t> </a:t>
            </a:r>
            <a:r>
              <a:rPr lang="de-DE" sz="2400" dirty="0" err="1"/>
              <a:t>верхней</a:t>
            </a:r>
            <a:r>
              <a:rPr lang="de-DE" sz="2400" dirty="0"/>
              <a:t> </a:t>
            </a:r>
            <a:r>
              <a:rPr lang="de-DE" sz="2400" dirty="0" err="1"/>
              <a:t>брюшной</a:t>
            </a:r>
            <a:r>
              <a:rPr lang="de-DE" sz="2400" dirty="0"/>
              <a:t> </a:t>
            </a:r>
            <a:r>
              <a:rPr lang="de-DE" sz="2400" dirty="0" err="1"/>
              <a:t>стенке</a:t>
            </a:r>
            <a:r>
              <a:rPr lang="de-DE" sz="2400" dirty="0"/>
              <a:t> </a:t>
            </a:r>
            <a:r>
              <a:rPr lang="de-DE" sz="2400" dirty="0" err="1"/>
              <a:t>с</a:t>
            </a:r>
            <a:r>
              <a:rPr lang="de-DE" sz="2400" dirty="0"/>
              <a:t> </a:t>
            </a:r>
            <a:r>
              <a:rPr lang="de-DE" sz="2400" dirty="0" err="1"/>
              <a:t>грыжей</a:t>
            </a:r>
            <a:r>
              <a:rPr lang="de-DE" sz="2400" dirty="0"/>
              <a:t> </a:t>
            </a:r>
            <a:r>
              <a:rPr lang="de-DE" sz="2400" dirty="0" err="1"/>
              <a:t>сальник</a:t>
            </a:r>
            <a:r>
              <a:rPr lang="ru-RU" sz="2400" dirty="0"/>
              <a:t>а</a:t>
            </a:r>
            <a:endParaRPr lang="ru-RU" sz="24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761966" y="1876504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23 года.</a:t>
            </a:r>
          </a:p>
          <a:p>
            <a:r>
              <a:rPr lang="ru-RU" sz="2400" dirty="0"/>
              <a:t>Из анамнеза: после ножевого ранения</a:t>
            </a:r>
          </a:p>
        </p:txBody>
      </p:sp>
      <p:pic>
        <p:nvPicPr>
          <p:cNvPr id="7" name="Графический объект28" title="Рисунок 14а.">
            <a:extLst>
              <a:ext uri="{FF2B5EF4-FFF2-40B4-BE49-F238E27FC236}">
                <a16:creationId xmlns:a16="http://schemas.microsoft.com/office/drawing/2014/main" id="{BD783B3E-4960-DD41-8F45-89272FFE209D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90213" y="1710549"/>
            <a:ext cx="5984727" cy="4770111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223110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14" y="-93579"/>
            <a:ext cx="11701786" cy="2484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b="1" dirty="0"/>
              <a:t>Аннотированная </a:t>
            </a:r>
            <a:r>
              <a:rPr lang="ru-RU" sz="3600" b="1" dirty="0" err="1"/>
              <a:t>интраоперационная</a:t>
            </a:r>
            <a:r>
              <a:rPr lang="ru-RU" sz="3600" b="1" dirty="0"/>
              <a:t> фотография. Грыжа сальника через дефект брюшины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761966" y="4834068"/>
            <a:ext cx="514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Д</a:t>
            </a:r>
            <a:r>
              <a:rPr lang="de-DE" sz="2400" dirty="0" err="1"/>
              <a:t>ефект</a:t>
            </a:r>
            <a:r>
              <a:rPr lang="ru-RU" sz="2400" dirty="0"/>
              <a:t> после репозиции</a:t>
            </a:r>
            <a:endParaRPr lang="ru-RU" sz="24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761966" y="2158133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23 года.</a:t>
            </a:r>
          </a:p>
          <a:p>
            <a:r>
              <a:rPr lang="ru-RU" sz="2400" dirty="0"/>
              <a:t>Из анамнеза: после ножевого ранения</a:t>
            </a:r>
          </a:p>
        </p:txBody>
      </p:sp>
      <p:pic>
        <p:nvPicPr>
          <p:cNvPr id="6" name="Графический объект29" title="Рисунок 14b.">
            <a:extLst>
              <a:ext uri="{FF2B5EF4-FFF2-40B4-BE49-F238E27FC236}">
                <a16:creationId xmlns:a16="http://schemas.microsoft.com/office/drawing/2014/main" id="{3B1D762A-D29D-B740-B545-B8AA04F38968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90214" y="1950645"/>
            <a:ext cx="5836445" cy="4261193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629251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14" y="108224"/>
            <a:ext cx="11701786" cy="2484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b="1" dirty="0"/>
              <a:t>Аннотированная </a:t>
            </a:r>
            <a:r>
              <a:rPr lang="ru-RU" sz="3600" b="1" dirty="0" err="1"/>
              <a:t>интраоперационная</a:t>
            </a:r>
            <a:r>
              <a:rPr lang="ru-RU" sz="3600" b="1" dirty="0"/>
              <a:t> фотография. Грыжа сальника через дефект брюшины. </a:t>
            </a:r>
            <a:r>
              <a:rPr lang="ru-RU" sz="3600" b="1" dirty="0" err="1"/>
              <a:t>Ушивание</a:t>
            </a:r>
            <a:r>
              <a:rPr lang="ru-RU" sz="3600" b="1" dirty="0"/>
              <a:t> дефекта брюшной стенки </a:t>
            </a:r>
            <a:r>
              <a:rPr lang="ru-RU" sz="3600" b="1" dirty="0" err="1"/>
              <a:t>лапароскопически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7" name="Графический объект31" title="Рисунок 14d.">
            <a:extLst>
              <a:ext uri="{FF2B5EF4-FFF2-40B4-BE49-F238E27FC236}">
                <a16:creationId xmlns:a16="http://schemas.microsoft.com/office/drawing/2014/main" id="{FC00EC59-7CEF-9247-B315-D057EE5266C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90214" y="2592344"/>
            <a:ext cx="7762154" cy="385543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128585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62" y="-49125"/>
            <a:ext cx="11701786" cy="2484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de-DE" sz="3600" b="1" dirty="0"/>
              <a:t>КТ-</a:t>
            </a:r>
            <a:r>
              <a:rPr lang="de-DE" sz="3600" b="1" dirty="0" err="1"/>
              <a:t>изображени</a:t>
            </a:r>
            <a:r>
              <a:rPr lang="ru-RU" sz="3600" b="1" dirty="0"/>
              <a:t>е в аксиальной плоскости. Послеоперационные осложнения экстренной пластики по поводу поясничной грыжи: флегмона в области предшествующей пластики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761966" y="4834068"/>
            <a:ext cx="514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Внешний вид брюшины после операции</a:t>
            </a:r>
            <a:endParaRPr lang="ru-RU" sz="24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761966" y="2158133"/>
            <a:ext cx="4478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25 лет.</a:t>
            </a:r>
          </a:p>
          <a:p>
            <a:r>
              <a:rPr lang="ru-RU" sz="2400" dirty="0"/>
              <a:t>Жалобы: повышение Т тела спустя несколько месяцев после оперативного вмешательства</a:t>
            </a:r>
          </a:p>
        </p:txBody>
      </p:sp>
      <p:pic>
        <p:nvPicPr>
          <p:cNvPr id="7" name="Графический объект32" title="Рисунок 15.">
            <a:extLst>
              <a:ext uri="{FF2B5EF4-FFF2-40B4-BE49-F238E27FC236}">
                <a16:creationId xmlns:a16="http://schemas.microsoft.com/office/drawing/2014/main" id="{EAAACC7F-55D4-714A-B192-1E49758828F1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4662" y="2286000"/>
            <a:ext cx="5945565" cy="411291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060419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D3FFE-3F46-4E41-A97E-CC2CB91E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58345"/>
            <a:ext cx="10619644" cy="1552997"/>
          </a:xfrm>
        </p:spPr>
        <p:txBody>
          <a:bodyPr>
            <a:normAutofit/>
          </a:bodyPr>
          <a:lstStyle/>
          <a:p>
            <a:r>
              <a:rPr lang="ru-RU" sz="3600" b="1" dirty="0"/>
              <a:t>Поражение </a:t>
            </a:r>
            <a:r>
              <a:rPr lang="ru-RU" sz="3600" b="1" dirty="0" err="1"/>
              <a:t>Мореля-Лавалле</a:t>
            </a:r>
            <a:br>
              <a:rPr lang="ru-RU" dirty="0"/>
            </a:b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E8987-7D8F-C54A-9B16-EE946EC4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18735"/>
            <a:ext cx="10058400" cy="4652319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Повреждение мягких тканей, которое  возникает после тупой травмы или сильного сдавления</a:t>
            </a:r>
          </a:p>
          <a:p>
            <a:r>
              <a:rPr lang="ru-RU" sz="2600" dirty="0"/>
              <a:t>Механизм повреждения (отделение подкожных тканей от подлежащей фасции, что приводит к разрыву нижележащих артерий, вен и лимфатических сосудов, происходит накопление гемолимфатической массы)</a:t>
            </a:r>
          </a:p>
          <a:p>
            <a:r>
              <a:rPr lang="ru-RU" sz="2600" dirty="0"/>
              <a:t>Чаще встречается над большим вертелом бедренной кости, но также обнаруживается в области, отдаленной от места травматического повреждения и ошибочно воспринимается, как новообразование мягких тканей</a:t>
            </a:r>
          </a:p>
          <a:p>
            <a:r>
              <a:rPr lang="ru-RU" sz="2600" dirty="0"/>
              <a:t>В итоге образуется периферическая фиброзная капсула, которая требует хирургического лечения</a:t>
            </a:r>
          </a:p>
          <a:p>
            <a:r>
              <a:rPr lang="ru-RU" sz="2600" dirty="0"/>
              <a:t>Дифференциальная диагностика с саркомой мягких тканей и бурситом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92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D3FFE-3F46-4E41-A97E-CC2CB91E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34" y="290384"/>
            <a:ext cx="10619644" cy="1552997"/>
          </a:xfrm>
        </p:spPr>
        <p:txBody>
          <a:bodyPr>
            <a:noAutofit/>
          </a:bodyPr>
          <a:lstStyle/>
          <a:p>
            <a:r>
              <a:rPr lang="ru-RU" sz="3200" b="1" dirty="0"/>
              <a:t>К</a:t>
            </a:r>
            <a:r>
              <a:rPr lang="de-DE" sz="3200" b="1" dirty="0" err="1"/>
              <a:t>лассификаци</a:t>
            </a:r>
            <a:r>
              <a:rPr lang="ru-RU" sz="3200" b="1" dirty="0"/>
              <a:t>я поражений </a:t>
            </a:r>
            <a:r>
              <a:rPr lang="ru-RU" sz="3200" b="1" dirty="0" err="1"/>
              <a:t>Мореля-Лавалле</a:t>
            </a:r>
            <a:r>
              <a:rPr lang="ru-RU" sz="3200" b="1" dirty="0"/>
              <a:t> по </a:t>
            </a:r>
            <a:r>
              <a:rPr lang="ru-RU" sz="3200" b="1" dirty="0" err="1"/>
              <a:t>Мельядо</a:t>
            </a:r>
            <a:r>
              <a:rPr lang="ru-RU" sz="3200" b="1" dirty="0"/>
              <a:t> и </a:t>
            </a:r>
            <a:r>
              <a:rPr lang="ru-RU" sz="3200" b="1" dirty="0" err="1"/>
              <a:t>Бенкардино</a:t>
            </a:r>
            <a:br>
              <a:rPr lang="ru-RU" sz="3200" dirty="0"/>
            </a:b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E8987-7D8F-C54A-9B16-EE946EC4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34" y="1532237"/>
            <a:ext cx="11253422" cy="503537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Тип </a:t>
            </a:r>
            <a:r>
              <a:rPr lang="ru-RU" sz="2400" dirty="0" err="1"/>
              <a:t>I</a:t>
            </a:r>
            <a:r>
              <a:rPr lang="ru-RU" sz="2400" dirty="0"/>
              <a:t> – ламинарный или </a:t>
            </a:r>
            <a:r>
              <a:rPr lang="ru-RU" sz="2400" dirty="0" err="1"/>
              <a:t>серомоподобный</a:t>
            </a:r>
            <a:r>
              <a:rPr lang="ru-RU" sz="2400" dirty="0"/>
              <a:t>, с </a:t>
            </a:r>
            <a:r>
              <a:rPr lang="ru-RU" sz="2400" dirty="0" err="1"/>
              <a:t>гиперинтенсивным</a:t>
            </a:r>
            <a:r>
              <a:rPr lang="ru-RU" sz="2400" dirty="0"/>
              <a:t> сигналом на Т2</a:t>
            </a:r>
          </a:p>
          <a:p>
            <a:r>
              <a:rPr lang="ru-RU" sz="2400" dirty="0"/>
              <a:t>Тип II - подострая гематома, которая проявляется </a:t>
            </a:r>
            <a:r>
              <a:rPr lang="ru-RU" sz="2400" dirty="0" err="1"/>
              <a:t>гиперинтенсивным</a:t>
            </a:r>
            <a:r>
              <a:rPr lang="ru-RU" sz="2400" dirty="0"/>
              <a:t> сигналом на Т1- и Т2</a:t>
            </a:r>
          </a:p>
          <a:p>
            <a:r>
              <a:rPr lang="ru-RU" sz="2400" dirty="0"/>
              <a:t>Тип III - хроническая гематома, толстая капсула, с </a:t>
            </a:r>
            <a:r>
              <a:rPr lang="ru-RU" sz="2400" dirty="0" err="1"/>
              <a:t>гипоинтенсивным</a:t>
            </a:r>
            <a:r>
              <a:rPr lang="ru-RU" sz="2400" dirty="0"/>
              <a:t> сигналом на Т1-и переменной интенсивности на Т2</a:t>
            </a:r>
          </a:p>
          <a:p>
            <a:r>
              <a:rPr lang="ru-RU" sz="2400" dirty="0"/>
              <a:t>Тип IV – линейный, выглядит как закрытый разрыв с </a:t>
            </a:r>
            <a:r>
              <a:rPr lang="ru-RU" sz="2400" dirty="0" err="1"/>
              <a:t>гипоинтенсивным</a:t>
            </a:r>
            <a:r>
              <a:rPr lang="ru-RU" sz="2400" dirty="0"/>
              <a:t> сигналом на Т1 и </a:t>
            </a:r>
            <a:r>
              <a:rPr lang="ru-RU" sz="2400" dirty="0" err="1"/>
              <a:t>гиперинтенсивным</a:t>
            </a:r>
            <a:r>
              <a:rPr lang="ru-RU" sz="2400" dirty="0"/>
              <a:t> сигналом Т2, без капсулы</a:t>
            </a:r>
          </a:p>
          <a:p>
            <a:r>
              <a:rPr lang="ru-RU" sz="2400" dirty="0"/>
              <a:t>Тип </a:t>
            </a:r>
            <a:r>
              <a:rPr lang="ru-RU" sz="2400" dirty="0" err="1"/>
              <a:t>V</a:t>
            </a:r>
            <a:r>
              <a:rPr lang="ru-RU" sz="2400" dirty="0"/>
              <a:t> – </a:t>
            </a:r>
            <a:r>
              <a:rPr lang="ru-RU" sz="2400" dirty="0" err="1"/>
              <a:t>псевдонодулярный</a:t>
            </a:r>
            <a:r>
              <a:rPr lang="ru-RU" sz="2400" dirty="0"/>
              <a:t> с круглой формой, переменным сигналом на Т1 и Т2, тонкая или толстая капсула</a:t>
            </a:r>
          </a:p>
          <a:p>
            <a:r>
              <a:rPr lang="ru-RU" sz="2400" dirty="0"/>
              <a:t>Тип VI - поражение с наложенной инфекцией, демонстрирующее толстую увеличивающуюся капсулу с неоднородными,  неровными краями, со временем становится  веретенообразной формы с однородными гладкими краями, переменным сигналом на Т1 и Т2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48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D3FFE-3F46-4E41-A97E-CC2CB91E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63" y="609435"/>
            <a:ext cx="10619644" cy="1552997"/>
          </a:xfrm>
        </p:spPr>
        <p:txBody>
          <a:bodyPr>
            <a:noAutofit/>
          </a:bodyPr>
          <a:lstStyle/>
          <a:p>
            <a:r>
              <a:rPr lang="ru-RU" sz="3200" b="1" dirty="0"/>
              <a:t>Клинические проявления поражения</a:t>
            </a:r>
            <a:br>
              <a:rPr lang="ru-RU" sz="3200" b="1" dirty="0"/>
            </a:br>
            <a:r>
              <a:rPr lang="ru-RU" sz="3200" b="1" dirty="0" err="1"/>
              <a:t>Мореля-Лавалле</a:t>
            </a:r>
            <a:br>
              <a:rPr lang="ru-RU" sz="3200" b="1" dirty="0"/>
            </a:b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E8987-7D8F-C54A-9B16-EE946EC4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63" y="2162432"/>
            <a:ext cx="10926956" cy="4405184"/>
          </a:xfrm>
        </p:spPr>
        <p:txBody>
          <a:bodyPr>
            <a:normAutofit/>
          </a:bodyPr>
          <a:lstStyle/>
          <a:p>
            <a:r>
              <a:rPr lang="ru-RU" sz="2400" dirty="0"/>
              <a:t>Очаговая боль</a:t>
            </a:r>
          </a:p>
          <a:p>
            <a:r>
              <a:rPr lang="ru-RU" sz="2400" dirty="0"/>
              <a:t>Отек</a:t>
            </a:r>
          </a:p>
          <a:p>
            <a:r>
              <a:rPr lang="ru-RU" sz="2400" dirty="0"/>
              <a:t>Флуктуирующая масса мягких тканей</a:t>
            </a:r>
          </a:p>
          <a:p>
            <a:r>
              <a:rPr lang="ru-RU" sz="2400" dirty="0"/>
              <a:t>Деформация контура при </a:t>
            </a:r>
            <a:r>
              <a:rPr lang="ru-RU" sz="2400" dirty="0" err="1"/>
              <a:t>физикальном</a:t>
            </a:r>
            <a:r>
              <a:rPr lang="ru-RU" sz="2400" dirty="0"/>
              <a:t> обследовании</a:t>
            </a:r>
          </a:p>
          <a:p>
            <a:r>
              <a:rPr lang="ru-RU" sz="2400" dirty="0"/>
              <a:t>Иногда потеря чувствительности в пораженной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32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8" y="179130"/>
            <a:ext cx="12496737" cy="2484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b="1" dirty="0"/>
              <a:t>КТ-изображение с контрастированием в аксиальной плоскости.</a:t>
            </a:r>
            <a:br>
              <a:rPr lang="ru-RU" sz="3600" b="1" dirty="0"/>
            </a:br>
            <a:r>
              <a:rPr lang="ru-RU" sz="3600" b="1" dirty="0"/>
              <a:t>Поражение </a:t>
            </a:r>
            <a:r>
              <a:rPr lang="ru-RU" sz="3600" b="1" dirty="0" err="1"/>
              <a:t>Мореля-Лавалле</a:t>
            </a:r>
            <a:r>
              <a:rPr lang="ru-RU" sz="3600" b="1" dirty="0"/>
              <a:t> правой ягодичной мышцы</a:t>
            </a:r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096000" y="2804984"/>
            <a:ext cx="5799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Расширение правой средней ягодичной мышцы с низким ослаблением, с участками </a:t>
            </a:r>
            <a:r>
              <a:rPr lang="ru-RU" sz="2400" dirty="0" err="1"/>
              <a:t>экстравазации</a:t>
            </a:r>
            <a:r>
              <a:rPr lang="ru-RU" sz="2400" dirty="0"/>
              <a:t> контрастного вещества, указывает на активное кровотечение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Пациенту в  итоге была проведена эмпирическая </a:t>
            </a:r>
            <a:r>
              <a:rPr lang="ru-RU" sz="2400" dirty="0" err="1"/>
              <a:t>эмболизация</a:t>
            </a:r>
            <a:r>
              <a:rPr lang="ru-RU" sz="2400" dirty="0"/>
              <a:t> правой верхней ягодичной артерии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096000" y="1462921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44 года.</a:t>
            </a:r>
          </a:p>
          <a:p>
            <a:r>
              <a:rPr lang="ru-RU" sz="2400" dirty="0"/>
              <a:t>Из анамнеза: после падения с лестницы</a:t>
            </a:r>
          </a:p>
        </p:txBody>
      </p:sp>
      <p:pic>
        <p:nvPicPr>
          <p:cNvPr id="6" name="Графический объект34" title="Рисунок 16а.">
            <a:extLst>
              <a:ext uri="{FF2B5EF4-FFF2-40B4-BE49-F238E27FC236}">
                <a16:creationId xmlns:a16="http://schemas.microsoft.com/office/drawing/2014/main" id="{BFC7DFC0-BD13-BE4C-BABA-EA2AD5FB0FA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96562" y="2236573"/>
            <a:ext cx="5592513" cy="4247799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47521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-171669"/>
            <a:ext cx="11915969" cy="249025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b="1" dirty="0"/>
              <a:t>КТ-изображение в аксиальной плоскости. Поражение </a:t>
            </a:r>
            <a:r>
              <a:rPr lang="ru-RU" sz="3600" b="1" dirty="0" err="1"/>
              <a:t>Мореля-Лавалле</a:t>
            </a:r>
            <a:r>
              <a:rPr lang="ru-RU" sz="3600" b="1" dirty="0"/>
              <a:t>, сочетанное с переломами костей таза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647872" y="5589685"/>
            <a:ext cx="579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Активного кровотечения нет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647872" y="2753806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Женщина, </a:t>
            </a:r>
            <a:r>
              <a:rPr lang="ru-RU" sz="2400" b="1" dirty="0">
                <a:solidFill>
                  <a:srgbClr val="0070C0"/>
                </a:solidFill>
              </a:rPr>
              <a:t>62 года.</a:t>
            </a:r>
          </a:p>
          <a:p>
            <a:r>
              <a:rPr lang="ru-RU" sz="2400" dirty="0"/>
              <a:t>Из анамнеза: пешеход, сбитый автобусом</a:t>
            </a:r>
          </a:p>
        </p:txBody>
      </p:sp>
      <p:pic>
        <p:nvPicPr>
          <p:cNvPr id="7" name="Графический объект37" title="Рисунок 17а.">
            <a:extLst>
              <a:ext uri="{FF2B5EF4-FFF2-40B4-BE49-F238E27FC236}">
                <a16:creationId xmlns:a16="http://schemas.microsoft.com/office/drawing/2014/main" id="{3417B92A-42A1-AB46-B8A9-5906C54E7B4D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1341" y="2224216"/>
            <a:ext cx="5799438" cy="4228654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813995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-171669"/>
            <a:ext cx="11915969" cy="249025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b="1" dirty="0"/>
              <a:t>КТ-изображение в аксиальной плоскости. Поражение </a:t>
            </a:r>
            <a:r>
              <a:rPr lang="ru-RU" sz="3600" b="1" dirty="0" err="1"/>
              <a:t>Мореля-Лавалле</a:t>
            </a:r>
            <a:r>
              <a:rPr lang="ru-RU" sz="3600" b="1" dirty="0"/>
              <a:t>, сочетанное с переломом левой лонной кости                </a:t>
            </a:r>
            <a:br>
              <a:rPr lang="ru-RU" dirty="0"/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647872" y="4732947"/>
            <a:ext cx="5799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Перелом левой лонной кости </a:t>
            </a:r>
            <a:r>
              <a:rPr lang="ru-RU" sz="2400" b="1" dirty="0"/>
              <a:t>(стрелка)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Гематома боковой стенки таза</a:t>
            </a:r>
            <a:r>
              <a:rPr lang="ru-RU" sz="2400" b="1" dirty="0"/>
              <a:t> (наконечник стрелки)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647872" y="2318586"/>
            <a:ext cx="4478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/>
              <a:t>Тот же клинический случай, что и на предыдущем слайде</a:t>
            </a:r>
          </a:p>
        </p:txBody>
      </p:sp>
      <p:pic>
        <p:nvPicPr>
          <p:cNvPr id="6" name="Графический объект38" title="Рисунок 17b.">
            <a:extLst>
              <a:ext uri="{FF2B5EF4-FFF2-40B4-BE49-F238E27FC236}">
                <a16:creationId xmlns:a16="http://schemas.microsoft.com/office/drawing/2014/main" id="{F3715918-88A6-E04C-A8D9-614AFFBBDF71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340" y="2125363"/>
            <a:ext cx="5564659" cy="4177244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6019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1DC4C-D3A5-E940-9C9D-2DD41C06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22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Возможные травмы брюшной стенки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DCE39-49AA-DC45-963B-E3FF7A80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146"/>
          </a:xfrm>
        </p:spPr>
        <p:txBody>
          <a:bodyPr>
            <a:normAutofit/>
          </a:bodyPr>
          <a:lstStyle/>
          <a:p>
            <a:r>
              <a:rPr lang="ru-RU" sz="2400" dirty="0"/>
              <a:t>Растяжение мышц живота</a:t>
            </a:r>
          </a:p>
          <a:p>
            <a:r>
              <a:rPr lang="ru-RU" sz="2400" dirty="0"/>
              <a:t>Разрыв или гематома (включая гематому влагалища прямой мышцы живота)</a:t>
            </a:r>
          </a:p>
          <a:p>
            <a:r>
              <a:rPr lang="ru-RU" sz="2400" dirty="0"/>
              <a:t>Травматическая грыжа брюшной стенки</a:t>
            </a:r>
          </a:p>
          <a:p>
            <a:r>
              <a:rPr lang="ru-RU" sz="2400" dirty="0"/>
              <a:t>Поражение </a:t>
            </a:r>
            <a:r>
              <a:rPr lang="ru-RU" sz="2400" dirty="0" err="1"/>
              <a:t>Мореля-Лавалле</a:t>
            </a:r>
            <a:endParaRPr lang="ru-RU" sz="2400" dirty="0"/>
          </a:p>
          <a:p>
            <a:r>
              <a:rPr lang="ru-RU" sz="2400" dirty="0"/>
              <a:t>Травмы паховой области</a:t>
            </a:r>
          </a:p>
          <a:p>
            <a:r>
              <a:rPr lang="ru-RU" sz="2400" dirty="0"/>
              <a:t>Переломы ребер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158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-171669"/>
            <a:ext cx="11915969" cy="2490255"/>
          </a:xfrm>
        </p:spPr>
        <p:txBody>
          <a:bodyPr>
            <a:normAutofit/>
          </a:bodyPr>
          <a:lstStyle/>
          <a:p>
            <a:r>
              <a:rPr lang="ru-RU" sz="3200" b="1" dirty="0"/>
              <a:t>МРТ Т1-ВИ во фронтальной плоскости.</a:t>
            </a:r>
            <a:br>
              <a:rPr lang="ru-RU" sz="3200" b="1" dirty="0"/>
            </a:br>
            <a:r>
              <a:rPr lang="ru-RU" sz="3200" b="1" dirty="0"/>
              <a:t>Травма паховой области: разрыв сухожилия длинной приводящей мышцы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647872" y="4885044"/>
            <a:ext cx="490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Обширный отек в правой паховой и </a:t>
            </a:r>
            <a:r>
              <a:rPr lang="ru-RU" sz="2400" dirty="0" err="1"/>
              <a:t>парасимфизарной</a:t>
            </a:r>
            <a:r>
              <a:rPr lang="ru-RU" sz="2400" dirty="0"/>
              <a:t> области</a:t>
            </a:r>
            <a:endParaRPr lang="ru-RU" sz="24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647872" y="2318586"/>
            <a:ext cx="4478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30 лет.</a:t>
            </a:r>
          </a:p>
          <a:p>
            <a:r>
              <a:rPr lang="ru-RU" sz="2400" dirty="0"/>
              <a:t>Жалобы: на боль в паху.</a:t>
            </a:r>
          </a:p>
          <a:p>
            <a:r>
              <a:rPr lang="ru-RU" sz="2400" dirty="0"/>
              <a:t>Из анамнеза: после поднятия тяжестей</a:t>
            </a:r>
          </a:p>
        </p:txBody>
      </p:sp>
      <p:pic>
        <p:nvPicPr>
          <p:cNvPr id="7" name="Графический объект41" title="Рисунок 19а.">
            <a:extLst>
              <a:ext uri="{FF2B5EF4-FFF2-40B4-BE49-F238E27FC236}">
                <a16:creationId xmlns:a16="http://schemas.microsoft.com/office/drawing/2014/main" id="{499B858B-0CA8-7E41-9919-D6923970B20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1340" y="2125362"/>
            <a:ext cx="5708821" cy="4394818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722422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-171669"/>
            <a:ext cx="11915969" cy="2490255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в аксиальной плоскости. Дифференциальная диагностика </a:t>
            </a:r>
            <a:r>
              <a:rPr lang="ru-RU" sz="3200" b="1" dirty="0" err="1"/>
              <a:t>трамвы</a:t>
            </a:r>
            <a:r>
              <a:rPr lang="ru-RU" sz="3200" b="1" dirty="0"/>
              <a:t> паховой области с </a:t>
            </a:r>
            <a:r>
              <a:rPr lang="ru-RU" sz="3200" b="1" dirty="0" err="1"/>
              <a:t>эндометриальным</a:t>
            </a:r>
            <a:r>
              <a:rPr lang="ru-RU" sz="3200" b="1" dirty="0"/>
              <a:t> </a:t>
            </a:r>
            <a:r>
              <a:rPr lang="ru-RU" sz="3200" b="1" dirty="0" err="1"/>
              <a:t>имплантом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7541614" y="5033583"/>
            <a:ext cx="490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Узелок в мягких тканях с перегибом по периферии</a:t>
            </a:r>
            <a:endParaRPr lang="ru-RU" sz="2400" b="1" dirty="0"/>
          </a:p>
        </p:txBody>
      </p:sp>
      <p:pic>
        <p:nvPicPr>
          <p:cNvPr id="6" name="Графический объект43" title="Рисунок 20.">
            <a:extLst>
              <a:ext uri="{FF2B5EF4-FFF2-40B4-BE49-F238E27FC236}">
                <a16:creationId xmlns:a16="http://schemas.microsoft.com/office/drawing/2014/main" id="{389857F8-A4BC-3A4B-899D-52E43528F594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340" y="2100649"/>
            <a:ext cx="6746790" cy="4423719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290772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-171669"/>
            <a:ext cx="11915969" cy="2490255"/>
          </a:xfrm>
        </p:spPr>
        <p:txBody>
          <a:bodyPr>
            <a:normAutofit/>
          </a:bodyPr>
          <a:lstStyle/>
          <a:p>
            <a:r>
              <a:rPr lang="ru-RU" sz="3200" b="1" dirty="0"/>
              <a:t>МРТ Т2-ВИ в аксиальной плоскости.</a:t>
            </a:r>
            <a:br>
              <a:rPr lang="ru-RU" sz="3200" b="1" dirty="0"/>
            </a:br>
            <a:r>
              <a:rPr lang="ru-RU" sz="3200" b="1" dirty="0"/>
              <a:t>Перелом  ребра и напряжение мускулатуры брюшной стенки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6649597" y="3522408"/>
            <a:ext cx="5226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Жидкость, находящаяся внутри перелома в </a:t>
            </a:r>
            <a:r>
              <a:rPr lang="ru-RU" sz="2400" dirty="0" err="1"/>
              <a:t>костохондральном</a:t>
            </a:r>
            <a:r>
              <a:rPr lang="ru-RU" sz="2400" dirty="0"/>
              <a:t> соединении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Интенсивность сигнала жидкости распространяется вниз до мускулатуры брюшной стенки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51AAB-7E66-2B42-8022-A4D714BC4BB6}"/>
              </a:ext>
            </a:extLst>
          </p:cNvPr>
          <p:cNvSpPr/>
          <p:nvPr/>
        </p:nvSpPr>
        <p:spPr>
          <a:xfrm>
            <a:off x="6649597" y="2089499"/>
            <a:ext cx="4478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30 лет.</a:t>
            </a:r>
          </a:p>
          <a:p>
            <a:r>
              <a:rPr lang="ru-RU" sz="2400" dirty="0"/>
              <a:t>Из анамнеза: футболист</a:t>
            </a:r>
          </a:p>
        </p:txBody>
      </p:sp>
      <p:pic>
        <p:nvPicPr>
          <p:cNvPr id="6" name="Графический объект44" title="Рисунок 21а.">
            <a:extLst>
              <a:ext uri="{FF2B5EF4-FFF2-40B4-BE49-F238E27FC236}">
                <a16:creationId xmlns:a16="http://schemas.microsoft.com/office/drawing/2014/main" id="{80C53430-EB18-6C42-AECB-0A28914D0D41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341" y="2187146"/>
            <a:ext cx="5758248" cy="396043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1983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-171669"/>
            <a:ext cx="11915969" cy="2490255"/>
          </a:xfrm>
        </p:spPr>
        <p:txBody>
          <a:bodyPr>
            <a:normAutofit/>
          </a:bodyPr>
          <a:lstStyle/>
          <a:p>
            <a:r>
              <a:rPr lang="ru-RU" sz="3200" b="1" dirty="0"/>
              <a:t>МРТ Т2-ВИ в аксиальной плоскости.</a:t>
            </a:r>
            <a:br>
              <a:rPr lang="ru-RU" sz="3200" b="1" dirty="0"/>
            </a:br>
            <a:r>
              <a:rPr lang="ru-RU" sz="3200" b="1" dirty="0"/>
              <a:t>Нормальное ребро без патологических повреждений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5FC5-FC49-8944-BD11-7347639AE000}"/>
              </a:ext>
            </a:extLst>
          </p:cNvPr>
          <p:cNvSpPr txBox="1"/>
          <p:nvPr/>
        </p:nvSpPr>
        <p:spPr>
          <a:xfrm>
            <a:off x="7064170" y="4955792"/>
            <a:ext cx="522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Нормальные реберно-хрящевые соединения</a:t>
            </a:r>
            <a:endParaRPr lang="ru-RU" sz="2400" b="1" dirty="0"/>
          </a:p>
        </p:txBody>
      </p:sp>
      <p:pic>
        <p:nvPicPr>
          <p:cNvPr id="7" name="Графический объект45">
            <a:extLst>
              <a:ext uri="{FF2B5EF4-FFF2-40B4-BE49-F238E27FC236}">
                <a16:creationId xmlns:a16="http://schemas.microsoft.com/office/drawing/2014/main" id="{4BF9CFAA-3B31-7C48-9D0A-F5467DEE4933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1341" y="2100650"/>
            <a:ext cx="6376086" cy="4328222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57854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91081-B647-974D-9D99-DE1E578F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0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1ABFC-A540-2841-96EB-F8BF6DE3E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420959"/>
            <a:ext cx="11988800" cy="6244167"/>
          </a:xfrm>
        </p:spPr>
        <p:txBody>
          <a:bodyPr>
            <a:normAutofit/>
          </a:bodyPr>
          <a:lstStyle/>
          <a:p>
            <a:r>
              <a:rPr lang="ru-RU" sz="2200" dirty="0"/>
              <a:t>Анатомия брюшной стенки сложна и имеет несколько врожденных участков потенциальной анатомической слабости, склонных к непроникающим травмам</a:t>
            </a:r>
          </a:p>
          <a:p>
            <a:r>
              <a:rPr lang="ru-RU" sz="2200" dirty="0"/>
              <a:t>Эти травмы часто пропускают из-за отсутствия соответствующих данных при </a:t>
            </a:r>
            <a:r>
              <a:rPr lang="ru-RU" sz="2200" dirty="0" err="1"/>
              <a:t>физикальном</a:t>
            </a:r>
            <a:r>
              <a:rPr lang="ru-RU" sz="2200" dirty="0"/>
              <a:t> обследовании, либо из-за связи с другими отвлекающими внутрибрюшными травмами</a:t>
            </a:r>
          </a:p>
          <a:p>
            <a:r>
              <a:rPr lang="ru-RU" sz="2200" dirty="0" err="1"/>
              <a:t>Гиподиагностика</a:t>
            </a:r>
            <a:r>
              <a:rPr lang="ru-RU" sz="2200" dirty="0"/>
              <a:t> травм брюшной стенки может привести к ошибочному диагнозу или отсроченным осложнениям, которые в дальнейшем могут потребовать более сложного оперативного вмешательства</a:t>
            </a:r>
          </a:p>
          <a:p>
            <a:r>
              <a:rPr lang="ru-RU" sz="2200" dirty="0"/>
              <a:t>Важно проводить дифференциальную диагностику с патологиями, вызывающими похожие клинические симптомы</a:t>
            </a:r>
          </a:p>
          <a:p>
            <a:r>
              <a:rPr lang="ru-RU" sz="2200" dirty="0"/>
              <a:t>Авторы данной статьи показали, как важно врачам рентгенологам не забывать о возможных повреждениях брюшной стенки у пациентов, поступающих в отделение неотложной помощи с закрытыми травмами живота. Важен осмотр сосудистой сети и внутрибрюшных органов на предмет выявления сопутствующих травм</a:t>
            </a:r>
          </a:p>
        </p:txBody>
      </p:sp>
    </p:spTree>
    <p:extLst>
      <p:ext uri="{BB962C8B-B14F-4D97-AF65-F5344CB8AC3E}">
        <p14:creationId xmlns:p14="http://schemas.microsoft.com/office/powerpoint/2010/main" val="657021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8ED1C-F03D-7D43-B46C-5FAF0716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Спасибо за внимание</a:t>
            </a:r>
            <a:r>
              <a:rPr lang="en-US" sz="3200" b="1" dirty="0"/>
              <a:t>!</a:t>
            </a:r>
            <a:endParaRPr lang="ru-RU" sz="3200" b="1" dirty="0"/>
          </a:p>
        </p:txBody>
      </p:sp>
      <p:pic>
        <p:nvPicPr>
          <p:cNvPr id="1026" name="Picture 2" descr="Картинки по запросу &quot;картинки для презентации без фона&quot;">
            <a:extLst>
              <a:ext uri="{FF2B5EF4-FFF2-40B4-BE49-F238E27FC236}">
                <a16:creationId xmlns:a16="http://schemas.microsoft.com/office/drawing/2014/main" id="{D2F83689-36B2-4446-8C83-50805AE3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26" y="2513077"/>
            <a:ext cx="4012374" cy="37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8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2B871-D74C-7D4F-A183-24C5484B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851" y="503577"/>
            <a:ext cx="10058400" cy="165885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3200" b="1" dirty="0"/>
              <a:t>Отделы брюшной стенки</a:t>
            </a:r>
            <a:br>
              <a:rPr lang="ru-RU" sz="3200" b="1" dirty="0"/>
            </a:br>
            <a:br>
              <a:rPr lang="ru-RU" sz="32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AC67F3B-7ED6-4845-BBE4-B8338A2A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851" y="2162432"/>
            <a:ext cx="10058400" cy="4050792"/>
          </a:xfrm>
        </p:spPr>
        <p:txBody>
          <a:bodyPr/>
          <a:lstStyle/>
          <a:p>
            <a:r>
              <a:rPr lang="ru-RU" sz="2400" i="1" dirty="0"/>
              <a:t>Передний </a:t>
            </a:r>
            <a:r>
              <a:rPr lang="ru-RU" sz="2400" dirty="0"/>
              <a:t>(кожа, подкожно-жировая клетчатка, глубокая подкожная перепончатая ткань, мышцы, тонкий слой </a:t>
            </a:r>
            <a:r>
              <a:rPr lang="ru-RU" sz="2400" dirty="0" err="1"/>
              <a:t>экстраперитонеального</a:t>
            </a:r>
            <a:r>
              <a:rPr lang="ru-RU" sz="2400" dirty="0"/>
              <a:t> жира, париетальная брюшина)</a:t>
            </a:r>
            <a:endParaRPr lang="ru-RU" sz="2400" b="1" dirty="0"/>
          </a:p>
          <a:p>
            <a:r>
              <a:rPr lang="ru-RU" sz="2400" i="1" dirty="0"/>
              <a:t>Боковой </a:t>
            </a:r>
            <a:r>
              <a:rPr lang="ru-RU" sz="2400" dirty="0"/>
              <a:t>(наружная косая, внутренняя косая и поперечная мышцы живота)</a:t>
            </a:r>
          </a:p>
          <a:p>
            <a:r>
              <a:rPr lang="ru-RU" sz="2400" i="1" dirty="0"/>
              <a:t>Задний </a:t>
            </a:r>
            <a:r>
              <a:rPr lang="ru-RU" sz="2400" dirty="0"/>
              <a:t>(широчайшая мышца спины, квадратная мышца поясницы и мышцы, выпрямляющие позвоночник - </a:t>
            </a:r>
            <a:r>
              <a:rPr lang="ru-RU" sz="2400" dirty="0" err="1"/>
              <a:t>параспинальные</a:t>
            </a:r>
            <a:r>
              <a:rPr lang="ru-RU" sz="2400" dirty="0"/>
              <a:t> мышцы)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65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1E41-0E2B-C742-8692-FDAADC01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947981" cy="1609344"/>
          </a:xfrm>
        </p:spPr>
        <p:txBody>
          <a:bodyPr>
            <a:noAutofit/>
          </a:bodyPr>
          <a:lstStyle/>
          <a:p>
            <a:r>
              <a:rPr lang="ru-RU" sz="3200" b="1" dirty="0"/>
              <a:t>Диагностика повреждений брюшной стенки после непроникающей травмы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BA52-E4B3-6144-8F1A-22E9694A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2576"/>
            <a:ext cx="10058400" cy="4050792"/>
          </a:xfrm>
        </p:spPr>
        <p:txBody>
          <a:bodyPr>
            <a:normAutofit/>
          </a:bodyPr>
          <a:lstStyle/>
          <a:p>
            <a:r>
              <a:rPr lang="ru-RU" sz="2400" b="1" dirty="0"/>
              <a:t>УЗИ </a:t>
            </a:r>
            <a:r>
              <a:rPr lang="ru-RU" sz="2400" dirty="0"/>
              <a:t>(гематома оболочки прямой мышцы живота выглядит как </a:t>
            </a:r>
            <a:r>
              <a:rPr lang="ru-RU" sz="2400" dirty="0" err="1"/>
              <a:t>гипоэхогенное</a:t>
            </a:r>
            <a:r>
              <a:rPr lang="ru-RU" sz="2400" dirty="0"/>
              <a:t> или </a:t>
            </a:r>
            <a:r>
              <a:rPr lang="ru-RU" sz="2400" dirty="0" err="1"/>
              <a:t>анэхогенное</a:t>
            </a:r>
            <a:r>
              <a:rPr lang="ru-RU" sz="2400" dirty="0"/>
              <a:t> образование, возможно, с участками внутренних эхосигналов или перегородок, в зависимости от хронического течения гематомы)</a:t>
            </a:r>
          </a:p>
          <a:p>
            <a:r>
              <a:rPr lang="ru-RU" sz="2400" b="1" dirty="0"/>
              <a:t>КТ </a:t>
            </a:r>
            <a:r>
              <a:rPr lang="ru-RU" sz="2400" dirty="0"/>
              <a:t>(прямая мышца живота выглядит расширенной, иногда с «</a:t>
            </a:r>
            <a:r>
              <a:rPr lang="ru-RU" sz="2400" dirty="0" err="1"/>
              <a:t>гематокритным</a:t>
            </a:r>
            <a:r>
              <a:rPr lang="ru-RU" sz="2400" dirty="0"/>
              <a:t> эффектом», то есть с наличием уровня жидкость-жидкость, образованного наслоением более тяжелых элементов крови из жидкого компонента, если недавно было кровотечение. Если кровотечение продолжается, можно увидеть вихревой знак)</a:t>
            </a:r>
          </a:p>
          <a:p>
            <a:r>
              <a:rPr lang="ru-RU" sz="2400" b="1" dirty="0"/>
              <a:t>МРТ </a:t>
            </a:r>
            <a:r>
              <a:rPr lang="ru-RU" sz="2400" dirty="0"/>
              <a:t>(лучше остальных методов показывает состояние тканей брюшной стенки)</a:t>
            </a:r>
          </a:p>
        </p:txBody>
      </p:sp>
    </p:spTree>
    <p:extLst>
      <p:ext uri="{BB962C8B-B14F-4D97-AF65-F5344CB8AC3E}">
        <p14:creationId xmlns:p14="http://schemas.microsoft.com/office/powerpoint/2010/main" val="373693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8C41E-0ED4-B248-A422-70E27827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718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Механизм травмы мышц брюшной стенки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6441A4-1FE2-9D41-AEAC-2AEBE05E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656" y="1687068"/>
            <a:ext cx="10064496" cy="4686300"/>
          </a:xfrm>
        </p:spPr>
        <p:txBody>
          <a:bodyPr>
            <a:normAutofit/>
          </a:bodyPr>
          <a:lstStyle/>
          <a:p>
            <a:r>
              <a:rPr lang="ru-RU" sz="2400" dirty="0"/>
              <a:t>Брюшная стенка может подвергаться разрыву и деформации (в результате прямой тупой травмы или резкого движения, такого, как скручивание или быстрое изменение  положения)</a:t>
            </a:r>
          </a:p>
          <a:p>
            <a:r>
              <a:rPr lang="ru-RU" sz="2400" dirty="0"/>
              <a:t>Футлярная гематома возникает в результате разрыва </a:t>
            </a:r>
            <a:r>
              <a:rPr lang="ru-RU" sz="2400" dirty="0" err="1"/>
              <a:t>эпигастральных</a:t>
            </a:r>
            <a:r>
              <a:rPr lang="ru-RU" sz="2400" dirty="0"/>
              <a:t> артерий или повреждения внутримышечных сосудов, в результате разрыва самой мышцы. Выше дугообразной линии обычно вовлекаются верхние надчревные артерии; ниже дугообразной линии - нижние надчревные артерии</a:t>
            </a:r>
          </a:p>
          <a:p>
            <a:r>
              <a:rPr lang="ru-RU" sz="2400" dirty="0"/>
              <a:t>Травма брюшной стенки может произойти у спортсменов или даже во время регулярных физических упражнений, особенно у пациентов с предрасполагающими факторами (прием антикоагулянтов; </a:t>
            </a:r>
            <a:r>
              <a:rPr lang="ru-RU" sz="2400" dirty="0" err="1"/>
              <a:t>коагулопатии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63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DD3A6-8EB6-D54A-AB01-D4981DF0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185738"/>
            <a:ext cx="116967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во фронтальной плоскости. Растяжение и разрыв прямой мышцы живота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D0A518-0C59-774C-B6FC-17B821217986}"/>
              </a:ext>
            </a:extLst>
          </p:cNvPr>
          <p:cNvSpPr/>
          <p:nvPr/>
        </p:nvSpPr>
        <p:spPr>
          <a:xfrm>
            <a:off x="6096000" y="4819762"/>
            <a:ext cx="5292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Неправильный контур и </a:t>
            </a:r>
            <a:r>
              <a:rPr lang="ru-RU" sz="2400" dirty="0" err="1"/>
              <a:t>гиподенсность</a:t>
            </a:r>
            <a:r>
              <a:rPr lang="ru-RU" sz="2400" dirty="0"/>
              <a:t> правой прямой мышцы живота</a:t>
            </a:r>
            <a:endParaRPr lang="ru-RU" sz="2400" b="1" dirty="0"/>
          </a:p>
        </p:txBody>
      </p:sp>
      <p:pic>
        <p:nvPicPr>
          <p:cNvPr id="7" name="Графический объект5">
            <a:extLst>
              <a:ext uri="{FF2B5EF4-FFF2-40B4-BE49-F238E27FC236}">
                <a16:creationId xmlns:a16="http://schemas.microsoft.com/office/drawing/2014/main" id="{73CC3E7E-CF8C-B543-B1E4-76DF5355CEB5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5300" y="1423606"/>
            <a:ext cx="5113020" cy="4992433"/>
          </a:xfrm>
          <a:prstGeom prst="rect">
            <a:avLst/>
          </a:prstGeom>
          <a:ln>
            <a:noFill/>
            <a:prstDash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F99E80-F992-3E47-9127-03C720A48BA2}"/>
              </a:ext>
            </a:extLst>
          </p:cNvPr>
          <p:cNvSpPr/>
          <p:nvPr/>
        </p:nvSpPr>
        <p:spPr>
          <a:xfrm>
            <a:off x="6096000" y="2146409"/>
            <a:ext cx="5113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</a:t>
            </a:r>
            <a:r>
              <a:rPr lang="de-DE" sz="2400" b="1" i="1" dirty="0" err="1"/>
              <a:t>евушк</a:t>
            </a:r>
            <a:r>
              <a:rPr lang="ru-RU" sz="2400" b="1" i="1" dirty="0"/>
              <a:t>а, </a:t>
            </a:r>
            <a:r>
              <a:rPr lang="ru-RU" sz="2400" b="1" dirty="0">
                <a:solidFill>
                  <a:srgbClr val="0070C0"/>
                </a:solidFill>
              </a:rPr>
              <a:t>1</a:t>
            </a:r>
            <a:r>
              <a:rPr lang="de-DE" sz="2400" b="1" dirty="0">
                <a:solidFill>
                  <a:srgbClr val="0070C0"/>
                </a:solidFill>
              </a:rPr>
              <a:t>7 </a:t>
            </a:r>
            <a:r>
              <a:rPr lang="ru-RU" sz="2400" b="1" dirty="0">
                <a:solidFill>
                  <a:srgbClr val="0070C0"/>
                </a:solidFill>
              </a:rPr>
              <a:t>лет.</a:t>
            </a:r>
          </a:p>
          <a:p>
            <a:r>
              <a:rPr lang="ru-RU" sz="2400" dirty="0"/>
              <a:t>Из анамнеза: </a:t>
            </a:r>
            <a:r>
              <a:rPr lang="de-DE" sz="2400" dirty="0" err="1"/>
              <a:t>после</a:t>
            </a:r>
            <a:r>
              <a:rPr lang="de-DE" sz="2400" dirty="0"/>
              <a:t> </a:t>
            </a:r>
            <a:r>
              <a:rPr lang="ru-RU" sz="2400" dirty="0"/>
              <a:t>занятий </a:t>
            </a:r>
            <a:r>
              <a:rPr lang="de-DE" sz="2400" dirty="0" err="1"/>
              <a:t>йог</a:t>
            </a:r>
            <a:r>
              <a:rPr lang="ru-RU" sz="2400" dirty="0"/>
              <a:t>ой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42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1B63-2743-644D-B7B6-EF301045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90" y="55387"/>
            <a:ext cx="10827256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КТ-изображение во фронтальной плоскости. Напряжение/деформация правой внутренней косой мышцы</a:t>
            </a:r>
            <a:endParaRPr lang="ru-RU" sz="3200" dirty="0"/>
          </a:p>
        </p:txBody>
      </p:sp>
      <p:pic>
        <p:nvPicPr>
          <p:cNvPr id="9" name="Графический объект6">
            <a:extLst>
              <a:ext uri="{FF2B5EF4-FFF2-40B4-BE49-F238E27FC236}">
                <a16:creationId xmlns:a16="http://schemas.microsoft.com/office/drawing/2014/main" id="{F3A171BE-03F2-3541-9724-D9D9114206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890" y="1798320"/>
            <a:ext cx="5592110" cy="4499399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0C196-4D4A-EF43-99D6-0D2F9A84CA22}"/>
              </a:ext>
            </a:extLst>
          </p:cNvPr>
          <p:cNvSpPr/>
          <p:nvPr/>
        </p:nvSpPr>
        <p:spPr>
          <a:xfrm>
            <a:off x="6363730" y="2109027"/>
            <a:ext cx="510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Мужчина, </a:t>
            </a:r>
            <a:r>
              <a:rPr lang="ru-RU" sz="2400" b="1" dirty="0">
                <a:solidFill>
                  <a:srgbClr val="0070C0"/>
                </a:solidFill>
              </a:rPr>
              <a:t>20 лет.</a:t>
            </a:r>
          </a:p>
          <a:p>
            <a:r>
              <a:rPr lang="ru-RU" sz="2400" dirty="0"/>
              <a:t>Из анамнеза: хронический </a:t>
            </a:r>
            <a:r>
              <a:rPr lang="ru-RU" sz="2400" dirty="0" err="1"/>
              <a:t>миелолейкоз</a:t>
            </a:r>
            <a:r>
              <a:rPr lang="ru-RU" sz="2400" dirty="0"/>
              <a:t> и тромбоцитопения. После интенсивной тренировки брюшного пресса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0C90-3244-F242-B941-B038CC0285B2}"/>
              </a:ext>
            </a:extLst>
          </p:cNvPr>
          <p:cNvSpPr txBox="1"/>
          <p:nvPr/>
        </p:nvSpPr>
        <p:spPr>
          <a:xfrm>
            <a:off x="6363730" y="4986052"/>
            <a:ext cx="5324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Н</a:t>
            </a:r>
            <a:r>
              <a:rPr lang="de-DE" sz="2400" dirty="0" err="1"/>
              <a:t>еправильный</a:t>
            </a:r>
            <a:r>
              <a:rPr lang="de-DE" sz="2400" dirty="0"/>
              <a:t> </a:t>
            </a:r>
            <a:r>
              <a:rPr lang="de-DE" sz="2400" dirty="0" err="1"/>
              <a:t>контур</a:t>
            </a:r>
            <a:r>
              <a:rPr lang="de-DE" sz="2400" dirty="0"/>
              <a:t> </a:t>
            </a:r>
            <a:r>
              <a:rPr lang="de-DE" sz="2400" dirty="0" err="1"/>
              <a:t>и</a:t>
            </a:r>
            <a:r>
              <a:rPr lang="de-DE" sz="2400" dirty="0"/>
              <a:t> </a:t>
            </a:r>
            <a:r>
              <a:rPr lang="ru-RU" sz="2400" dirty="0" err="1"/>
              <a:t>гиподенсность</a:t>
            </a:r>
            <a:r>
              <a:rPr lang="ru-RU" sz="2400" dirty="0"/>
              <a:t> </a:t>
            </a:r>
            <a:r>
              <a:rPr lang="de-DE" sz="2400" dirty="0" err="1"/>
              <a:t>правой</a:t>
            </a:r>
            <a:r>
              <a:rPr lang="de-DE" sz="2400" dirty="0"/>
              <a:t> </a:t>
            </a:r>
            <a:r>
              <a:rPr lang="de-DE" sz="2400" dirty="0" err="1"/>
              <a:t>внутренней</a:t>
            </a:r>
            <a:r>
              <a:rPr lang="de-DE" sz="2400" dirty="0"/>
              <a:t> </a:t>
            </a:r>
            <a:r>
              <a:rPr lang="de-DE" sz="2400" dirty="0" err="1"/>
              <a:t>косой</a:t>
            </a:r>
            <a:r>
              <a:rPr lang="de-DE" sz="2400" dirty="0"/>
              <a:t> </a:t>
            </a:r>
            <a:r>
              <a:rPr lang="de-DE" sz="2400" dirty="0" err="1"/>
              <a:t>мышцы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0131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{E79C6192-B99D-6C40-8B9A-71041420ECD1}tf10001070</Template>
  <TotalTime>1743</TotalTime>
  <Words>2564</Words>
  <Application>Microsoft Macintosh PowerPoint</Application>
  <PresentationFormat>Широкоэкранный</PresentationFormat>
  <Paragraphs>247</Paragraphs>
  <Slides>45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</vt:lpstr>
      <vt:lpstr>Rockwell</vt:lpstr>
      <vt:lpstr>Rockwell Condensed</vt:lpstr>
      <vt:lpstr>Rockwell Extra Bold</vt:lpstr>
      <vt:lpstr>Wingdings</vt:lpstr>
      <vt:lpstr>Дерево</vt:lpstr>
      <vt:lpstr>ДЕТальный подход к закрытым травмам живота: виды повреждений брюшной стенки</vt:lpstr>
      <vt:lpstr>Актуальность</vt:lpstr>
      <vt:lpstr>Цель</vt:lpstr>
      <vt:lpstr>Возможные травмы брюшной стенки</vt:lpstr>
      <vt:lpstr>Отделы брюшной стенки  </vt:lpstr>
      <vt:lpstr>Диагностика повреждений брюшной стенки после непроникающей травмы</vt:lpstr>
      <vt:lpstr>Механизм травмы мышц брюшной стенки</vt:lpstr>
      <vt:lpstr>КТ-изображение во фронтальной плоскости. Растяжение и разрыв прямой мышцы живота</vt:lpstr>
      <vt:lpstr>КТ-изображение во фронтальной плоскости. Напряжение/деформация правой внутренней косой мышцы</vt:lpstr>
      <vt:lpstr>МРТ-изображение в аксиальной плоскости с контрастированием. деформация и разрыв  наружной косой мышцы живота</vt:lpstr>
      <vt:lpstr>Клинические проявления растяжений, разрывов и гематом брюшной стенки</vt:lpstr>
      <vt:lpstr>Осложнения разрывов и гематом брюшной стенки</vt:lpstr>
      <vt:lpstr>КТ-изображение брюшной стенки в аксиальной плоскости. Гематома над дугообразной линией Дугласа</vt:lpstr>
      <vt:lpstr>КТ-изображение брюшной стенки в аксиальной плоскости. Гематома под дугообразной линией Дугласа</vt:lpstr>
      <vt:lpstr>Травматическая грыжа брюшной стенки</vt:lpstr>
      <vt:lpstr>Точки анатомической слабости брюшной мускулатуры</vt:lpstr>
      <vt:lpstr>КТ-изображение в аксиальной плоскости. Грыжа верхнего поясничного треугольника</vt:lpstr>
      <vt:lpstr>КТ-изображение в фронтальной плоскости. Грыжа верхнего поясничного треугольника</vt:lpstr>
      <vt:lpstr>КТ-изображение в аксиальной плоскости. Грыжа нижнего поясничного треугольника</vt:lpstr>
      <vt:lpstr>КТ-изображение в фронтальная плоскости. Грыжа нижнего поясничного треугольника</vt:lpstr>
      <vt:lpstr>Механизм травматических грыж брюшной стенки </vt:lpstr>
      <vt:lpstr>Клинические проявления </vt:lpstr>
      <vt:lpstr>Фотография классического вида "знака ремня безопасности". Разрыв прямой мышцы живота</vt:lpstr>
      <vt:lpstr>  КТ-изображение в аксиальной плоскости. Разрыв прямой мышцы живота, сочетанный с разрывом аорты </vt:lpstr>
      <vt:lpstr>  КТ-изображение в аксиальной плоскости. Левосторонняя нижняя поясничная грыжа  </vt:lpstr>
      <vt:lpstr>  КТ-изображение в аксиальной плоскости. Правосторонняя поясничная грыжа  и подкожный ушиб   </vt:lpstr>
      <vt:lpstr>  КТ-изображение во фронтальной плоскости. Правосторонняя поясничная грыжа, сочетанная с переломом костей таза    </vt:lpstr>
      <vt:lpstr>  КТ-изображение в аксиальной плоскости. Дифдиагностика травматических грыж брюшной стенки с хронической поясничной грыжей без лечения   </vt:lpstr>
      <vt:lpstr>  КТ-изображение в аксиальной плоскости. Дифдиагностика травматических грыж брюшной стенки с липомой брюшной стенки    </vt:lpstr>
      <vt:lpstr>  КТ-изображение в аксиальной плоскости. Грыжа сальника </vt:lpstr>
      <vt:lpstr>  Аннотированная интраоперационная фотография. Грыжа сальника через дефект брюшины  </vt:lpstr>
      <vt:lpstr>  Аннотированная интраоперационная фотография. Грыжа сальника через дефект брюшины. Ушивание дефекта брюшной стенки лапароскопически </vt:lpstr>
      <vt:lpstr>  КТ-изображение в аксиальной плоскости. Послеоперационные осложнения экстренной пластики по поводу поясничной грыжи: флегмона в области предшествующей пластики  </vt:lpstr>
      <vt:lpstr>Поражение Мореля-Лавалле  </vt:lpstr>
      <vt:lpstr>Классификация поражений Мореля-Лавалле по Мельядо и Бенкардино  </vt:lpstr>
      <vt:lpstr>Клинические проявления поражения Мореля-Лавалле  </vt:lpstr>
      <vt:lpstr>  КТ-изображение с контрастированием в аксиальной плоскости. Поражение Мореля-Лавалле правой ягодичной мышцы   </vt:lpstr>
      <vt:lpstr>  КТ-изображение в аксиальной плоскости. Поражение Мореля-Лавалле, сочетанное с переломами костей таза </vt:lpstr>
      <vt:lpstr>  КТ-изображение в аксиальной плоскости. Поражение Мореля-Лавалле, сочетанное с переломом левой лонной кости                 </vt:lpstr>
      <vt:lpstr>МРТ Т1-ВИ во фронтальной плоскости. Травма паховой области: разрыв сухожилия длинной приводящей мышцы</vt:lpstr>
      <vt:lpstr>КТ-изображение в аксиальной плоскости. Дифференциальная диагностика трамвы паховой области с эндометриальным имплантом</vt:lpstr>
      <vt:lpstr>МРТ Т2-ВИ в аксиальной плоскости. Перелом  ребра и напряжение мускулатуры брюшной стенки</vt:lpstr>
      <vt:lpstr>МРТ Т2-ВИ в аксиальной плоскости. Нормальное ребро без патологических повреждений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Широкий послойный подход  к передней части колена:   Нормальная анатомия и заболевания, связанные с болью в передней части колена Часть II</dc:title>
  <dc:creator>Анастасия Шмакова</dc:creator>
  <cp:lastModifiedBy>Анастасия Шмакова</cp:lastModifiedBy>
  <cp:revision>165</cp:revision>
  <dcterms:created xsi:type="dcterms:W3CDTF">2021-02-08T16:57:54Z</dcterms:created>
  <dcterms:modified xsi:type="dcterms:W3CDTF">2021-05-17T17:50:59Z</dcterms:modified>
</cp:coreProperties>
</file>