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83" r:id="rId2"/>
    <p:sldId id="284" r:id="rId3"/>
    <p:sldId id="287" r:id="rId4"/>
    <p:sldId id="324" r:id="rId5"/>
    <p:sldId id="322" r:id="rId6"/>
    <p:sldId id="344" r:id="rId7"/>
    <p:sldId id="345" r:id="rId8"/>
    <p:sldId id="346" r:id="rId9"/>
    <p:sldId id="325" r:id="rId10"/>
    <p:sldId id="326" r:id="rId11"/>
    <p:sldId id="327" r:id="rId12"/>
    <p:sldId id="328" r:id="rId13"/>
    <p:sldId id="329" r:id="rId14"/>
    <p:sldId id="334" r:id="rId15"/>
    <p:sldId id="332" r:id="rId16"/>
    <p:sldId id="333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13" r:id="rId26"/>
    <p:sldId id="34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57572-7FC6-4216-BEF4-7D6438FF35EF}" v="518" dt="2021-05-16T19:28:35.808"/>
    <p1510:client id="{A30C0A96-2CC7-4E98-ADE6-E771B5356709}" v="184" dt="2021-05-17T15:13:35.174"/>
    <p1510:client id="{A969A5EE-B0B6-4F65-89D7-0A70E792FD02}" v="1097" dt="2021-05-14T16:59:09.048"/>
    <p1510:client id="{E368971C-DDA8-4F28-B664-27811F85CC5C}" v="93" dt="2021-05-17T16:46:18.071"/>
    <p1510:client id="{F8397543-D121-476B-882D-5AB40B063C3B}" v="1703" dt="2021-05-14T15:20:51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3" autoAdjust="0"/>
  </p:normalViewPr>
  <p:slideViewPr>
    <p:cSldViewPr snapToGrid="0">
      <p:cViewPr varScale="1">
        <p:scale>
          <a:sx n="107" d="100"/>
          <a:sy n="107" d="100"/>
        </p:scale>
        <p:origin x="7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756F-2B0C-4876-90EC-ADFCEBD997B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52422-1DAE-4297-B4A6-222BC3AC2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2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7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9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96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3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5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8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9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1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5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6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9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6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9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10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0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0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8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3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8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7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6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0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0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8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B59-54C2-43A1-A03E-B269067213F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1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81BB5D-3196-46F2-8B25-6BB9565D5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149" y="2457588"/>
            <a:ext cx="10458451" cy="2397374"/>
          </a:xfrm>
        </p:spPr>
        <p:txBody>
          <a:bodyPr>
            <a:normAutofit/>
          </a:bodyPr>
          <a:lstStyle/>
          <a:p>
            <a:r>
              <a:rPr lang="ru-RU" dirty="0"/>
              <a:t>Визуализация и лечение рака мочевого пузыря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A154066-5B6B-4C65-931A-5DFABE769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575" y="5200650"/>
            <a:ext cx="4183485" cy="136286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Выполнил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ординатор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 Банюкевич А.Е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CF4EB-EB3C-460C-A33E-1C2903C0C997}"/>
              </a:ext>
            </a:extLst>
          </p:cNvPr>
          <p:cNvSpPr txBox="1"/>
          <p:nvPr/>
        </p:nvSpPr>
        <p:spPr>
          <a:xfrm>
            <a:off x="1287262" y="149264"/>
            <a:ext cx="95168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ФГБОУ ВПО «Красноярский государственный медицинский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университет имени профессора В.Ф.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Войно-Ясенецкого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ctr">
              <a:defRPr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Кафедра лучевой диагностики ИПО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0650"/>
            <a:ext cx="7324035" cy="16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3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 – урография, аксиальная плоскость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4784405" cy="263674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А. В проекции малого таза определяется </a:t>
            </a:r>
            <a:r>
              <a:rPr lang="ru-RU" dirty="0" err="1" smtClean="0"/>
              <a:t>гиперденсивное</a:t>
            </a:r>
            <a:r>
              <a:rPr lang="ru-RU" dirty="0" smtClean="0"/>
              <a:t> образование мочевого пузыря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В. </a:t>
            </a:r>
            <a:r>
              <a:rPr lang="ru-RU" dirty="0"/>
              <a:t>Д</a:t>
            </a:r>
            <a:r>
              <a:rPr lang="ru-RU" dirty="0" smtClean="0"/>
              <a:t>ефект наполнения мочевого пузыря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697" y="1962147"/>
            <a:ext cx="7206893" cy="35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– урография, аксиальная </a:t>
            </a:r>
            <a:r>
              <a:rPr lang="ru-RU" dirty="0" smtClean="0"/>
              <a:t>плоскость. </a:t>
            </a:r>
            <a:r>
              <a:rPr lang="ru-RU" dirty="0" err="1" smtClean="0"/>
              <a:t>Уротелиальная</a:t>
            </a:r>
            <a:r>
              <a:rPr lang="ru-RU" dirty="0" smtClean="0"/>
              <a:t> карцинома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962148"/>
            <a:ext cx="4930589" cy="286086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А. В проекции малого таза определяется дивертикул мочевого пузыря, частично </a:t>
            </a:r>
            <a:r>
              <a:rPr lang="ru-RU" dirty="0" err="1" smtClean="0"/>
              <a:t>кальцифицированный</a:t>
            </a:r>
            <a:r>
              <a:rPr lang="ru-RU" dirty="0" smtClean="0"/>
              <a:t> (</a:t>
            </a:r>
            <a:r>
              <a:rPr lang="ru-RU" dirty="0" err="1" smtClean="0"/>
              <a:t>уротелиальная</a:t>
            </a:r>
            <a:r>
              <a:rPr lang="ru-RU" dirty="0" smtClean="0"/>
              <a:t> карцинома)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В. Экскреторная фаза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961" y="1962148"/>
            <a:ext cx="7038022" cy="38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1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КТ- урография, сагиттальная плоскость. </a:t>
            </a:r>
            <a:r>
              <a:rPr lang="ru-RU" dirty="0" err="1" smtClean="0"/>
              <a:t>Уротелиальная</a:t>
            </a:r>
            <a:r>
              <a:rPr lang="ru-RU" dirty="0" smtClean="0"/>
              <a:t> карцинома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8"/>
            <a:ext cx="5853953" cy="1354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С. </a:t>
            </a:r>
            <a:r>
              <a:rPr lang="ru-RU" dirty="0" err="1" smtClean="0"/>
              <a:t>Эскреторная</a:t>
            </a:r>
            <a:r>
              <a:rPr lang="ru-RU" dirty="0" smtClean="0"/>
              <a:t> фаза, дефект наполнения</a:t>
            </a:r>
            <a:r>
              <a:rPr lang="ru-RU" dirty="0"/>
              <a:t> </a:t>
            </a:r>
            <a:r>
              <a:rPr lang="ru-RU" dirty="0" smtClean="0"/>
              <a:t>мочевого пузыря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2125658"/>
            <a:ext cx="4724400" cy="44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8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МРТ органов малого таза, аксиальная плоскость. </a:t>
            </a:r>
            <a:r>
              <a:rPr lang="ru-RU" dirty="0" err="1" smtClean="0"/>
              <a:t>Мышено-инвазиный</a:t>
            </a:r>
            <a:r>
              <a:rPr lang="ru-RU" dirty="0" smtClean="0"/>
              <a:t> рак мочевого пузыря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" t="331" r="684" b="12108"/>
          <a:stretch/>
        </p:blipFill>
        <p:spPr>
          <a:xfrm>
            <a:off x="89647" y="1903177"/>
            <a:ext cx="3845859" cy="31376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243" b="9394"/>
          <a:stretch/>
        </p:blipFill>
        <p:spPr>
          <a:xfrm>
            <a:off x="4048360" y="1903177"/>
            <a:ext cx="4073664" cy="3132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07" r="758" b="11295"/>
          <a:stretch/>
        </p:blipFill>
        <p:spPr>
          <a:xfrm>
            <a:off x="8234878" y="1903177"/>
            <a:ext cx="3822652" cy="3132328"/>
          </a:xfrm>
          <a:prstGeom prst="rect">
            <a:avLst/>
          </a:prstGeom>
        </p:spPr>
      </p:pic>
      <p:graphicFrame>
        <p:nvGraphicFramePr>
          <p:cNvPr id="11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441138"/>
              </p:ext>
            </p:extLst>
          </p:nvPr>
        </p:nvGraphicFramePr>
        <p:xfrm>
          <a:off x="101366" y="5050846"/>
          <a:ext cx="383414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4140">
                  <a:extLst>
                    <a:ext uri="{9D8B030D-6E8A-4147-A177-3AD203B41FA5}">
                      <a16:colId xmlns:a16="http://schemas.microsoft.com/office/drawing/2014/main" val="3586169473"/>
                    </a:ext>
                  </a:extLst>
                </a:gridCol>
              </a:tblGrid>
              <a:tr h="87482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Т2-ВИ. В проекции малого таза,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правой стенке мочевого пузыря, определяется мышечно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-инвазивное образование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59154"/>
                  </a:ext>
                </a:extLst>
              </a:tr>
            </a:tbl>
          </a:graphicData>
        </a:graphic>
      </p:graphicFrame>
      <p:graphicFrame>
        <p:nvGraphicFramePr>
          <p:cNvPr id="1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280090"/>
              </p:ext>
            </p:extLst>
          </p:nvPr>
        </p:nvGraphicFramePr>
        <p:xfrm>
          <a:off x="4091316" y="5050846"/>
          <a:ext cx="402162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1622">
                  <a:extLst>
                    <a:ext uri="{9D8B030D-6E8A-4147-A177-3AD203B41FA5}">
                      <a16:colId xmlns:a16="http://schemas.microsoft.com/office/drawing/2014/main" val="3586169473"/>
                    </a:ext>
                  </a:extLst>
                </a:gridCol>
              </a:tblGrid>
              <a:tr h="650707">
                <a:tc>
                  <a:txBody>
                    <a:bodyPr/>
                    <a:lstStyle/>
                    <a:p>
                      <a:r>
                        <a:rPr lang="ru-RU" dirty="0" smtClean="0"/>
                        <a:t>ДВ. Определяется </a:t>
                      </a:r>
                      <a:r>
                        <a:rPr lang="ru-RU" dirty="0" err="1" smtClean="0"/>
                        <a:t>гиперинтенсивное</a:t>
                      </a:r>
                      <a:r>
                        <a:rPr lang="ru-RU" dirty="0" smtClean="0"/>
                        <a:t> образование, проникающее в собственную мышечную</a:t>
                      </a:r>
                      <a:r>
                        <a:rPr lang="ru-RU" baseline="0" dirty="0" smtClean="0"/>
                        <a:t> оболочку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59154"/>
                  </a:ext>
                </a:extLst>
              </a:tr>
            </a:tbl>
          </a:graphicData>
        </a:graphic>
      </p:graphicFrame>
      <p:graphicFrame>
        <p:nvGraphicFramePr>
          <p:cNvPr id="13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247435"/>
              </p:ext>
            </p:extLst>
          </p:nvPr>
        </p:nvGraphicFramePr>
        <p:xfrm>
          <a:off x="8268748" y="5052906"/>
          <a:ext cx="378878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8782">
                  <a:extLst>
                    <a:ext uri="{9D8B030D-6E8A-4147-A177-3AD203B41FA5}">
                      <a16:colId xmlns:a16="http://schemas.microsoft.com/office/drawing/2014/main" val="3586169473"/>
                    </a:ext>
                  </a:extLst>
                </a:gridCol>
              </a:tblGrid>
              <a:tr h="1177565">
                <a:tc>
                  <a:txBody>
                    <a:bodyPr/>
                    <a:lstStyle/>
                    <a:p>
                      <a:r>
                        <a:rPr lang="ru-RU" dirty="0" smtClean="0"/>
                        <a:t>ИКД-карта.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Гипоинтенсивность</a:t>
                      </a:r>
                      <a:r>
                        <a:rPr lang="ru-RU" dirty="0" smtClean="0"/>
                        <a:t> в области </a:t>
                      </a:r>
                      <a:r>
                        <a:rPr lang="ru-RU" dirty="0" err="1" smtClean="0"/>
                        <a:t>гиперинтенсивности</a:t>
                      </a:r>
                      <a:r>
                        <a:rPr lang="ru-RU" dirty="0" smtClean="0"/>
                        <a:t> ДВ, что подтверждает ограничение диффузии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5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МРТ органов забрюшинного пространства, Т1-ВИ, фронтальная плоскость. </a:t>
            </a:r>
            <a:r>
              <a:rPr lang="ru-RU" dirty="0" err="1" smtClean="0"/>
              <a:t>Неинвазивная</a:t>
            </a:r>
            <a:r>
              <a:rPr lang="ru-RU" dirty="0" smtClean="0"/>
              <a:t> </a:t>
            </a:r>
            <a:r>
              <a:rPr lang="ru-RU" dirty="0" err="1" smtClean="0"/>
              <a:t>уротелиальная</a:t>
            </a:r>
            <a:r>
              <a:rPr lang="ru-RU" dirty="0" smtClean="0"/>
              <a:t> карцинома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4491318" cy="34973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А. На </a:t>
            </a:r>
            <a:r>
              <a:rPr lang="ru-RU" dirty="0" err="1" smtClean="0"/>
              <a:t>постконтрастном</a:t>
            </a:r>
            <a:r>
              <a:rPr lang="ru-RU" dirty="0" smtClean="0"/>
              <a:t> изображении </a:t>
            </a:r>
            <a:r>
              <a:rPr lang="ru-RU" dirty="0"/>
              <a:t>в</a:t>
            </a:r>
            <a:r>
              <a:rPr lang="ru-RU" dirty="0" smtClean="0"/>
              <a:t> проекции левой почки а так же в  стенке мочевого пузыря определяются образования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В. Экскреторная фаза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62" y="1962147"/>
            <a:ext cx="7291388" cy="44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МРТ органов забрюшинного пространства, </a:t>
            </a:r>
            <a:r>
              <a:rPr lang="ru-RU" dirty="0" smtClean="0"/>
              <a:t>Т2-ВИ</a:t>
            </a:r>
            <a:r>
              <a:rPr lang="ru-RU" dirty="0"/>
              <a:t>, </a:t>
            </a:r>
            <a:r>
              <a:rPr lang="ru-RU" dirty="0" smtClean="0"/>
              <a:t>фронтальная </a:t>
            </a:r>
            <a:r>
              <a:rPr lang="ru-RU" dirty="0"/>
              <a:t>плоскость. </a:t>
            </a:r>
            <a:r>
              <a:rPr lang="ru-RU" dirty="0" err="1"/>
              <a:t>Неинвазивная</a:t>
            </a:r>
            <a:r>
              <a:rPr lang="ru-RU" dirty="0"/>
              <a:t> </a:t>
            </a:r>
            <a:r>
              <a:rPr lang="ru-RU" dirty="0" err="1"/>
              <a:t>уротелиальная</a:t>
            </a:r>
            <a:r>
              <a:rPr lang="ru-RU" dirty="0"/>
              <a:t> карцинома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8"/>
            <a:ext cx="4258235" cy="41338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С. </a:t>
            </a:r>
            <a:r>
              <a:rPr lang="ru-RU" dirty="0"/>
              <a:t>В</a:t>
            </a:r>
            <a:r>
              <a:rPr lang="ru-RU" dirty="0" smtClean="0"/>
              <a:t> проекции левой почки определяется </a:t>
            </a:r>
            <a:r>
              <a:rPr lang="en-US" dirty="0" smtClean="0"/>
              <a:t> </a:t>
            </a:r>
            <a:r>
              <a:rPr lang="ru-RU" dirty="0" smtClean="0"/>
              <a:t>образование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</a:t>
            </a:r>
            <a:r>
              <a:rPr lang="ru-RU" dirty="0" smtClean="0"/>
              <a:t>. В проекции малого таза, в стенке мочевого пузыря определяется </a:t>
            </a:r>
            <a:r>
              <a:rPr lang="ru-RU" dirty="0" err="1" smtClean="0"/>
              <a:t>неинвазивное</a:t>
            </a:r>
            <a:r>
              <a:rPr lang="ru-RU" dirty="0" smtClean="0"/>
              <a:t> образование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49" y="1962148"/>
            <a:ext cx="7305675" cy="44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8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МРТ мочевого пузыря,Т2-ВИ и ДВ, аксиальная </a:t>
            </a:r>
            <a:r>
              <a:rPr lang="ru-RU" dirty="0"/>
              <a:t>плоскость. </a:t>
            </a:r>
            <a:r>
              <a:rPr lang="ru-RU" dirty="0" err="1"/>
              <a:t>Неинвазивная</a:t>
            </a:r>
            <a:r>
              <a:rPr lang="ru-RU" dirty="0"/>
              <a:t> </a:t>
            </a:r>
            <a:r>
              <a:rPr lang="ru-RU" dirty="0" err="1"/>
              <a:t>уротелиальная</a:t>
            </a:r>
            <a:r>
              <a:rPr lang="ru-RU" dirty="0"/>
              <a:t> карцинома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8"/>
            <a:ext cx="4276725" cy="320992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Е. В проекции мочевого пузыря</a:t>
            </a:r>
            <a:r>
              <a:rPr lang="ru-RU" dirty="0"/>
              <a:t> </a:t>
            </a:r>
            <a:r>
              <a:rPr lang="ru-RU" dirty="0" smtClean="0"/>
              <a:t>определяется </a:t>
            </a:r>
            <a:r>
              <a:rPr lang="ru-RU" dirty="0" err="1" smtClean="0"/>
              <a:t>экзофитное</a:t>
            </a:r>
            <a:r>
              <a:rPr lang="ru-RU" dirty="0" smtClean="0"/>
              <a:t> образование без признаков инвазии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F.</a:t>
            </a:r>
            <a:r>
              <a:rPr lang="ru-RU" dirty="0" smtClean="0"/>
              <a:t> В проекции мочевого пузыря определяется ограниченная диффузия образования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04" y="1962147"/>
            <a:ext cx="7217095" cy="45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 органов малого таза, аксиальная плоскость. Местно-распространенный рак мочевого пузыря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4343400" cy="398145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А. В проекции малого таза в </a:t>
            </a:r>
            <a:r>
              <a:rPr lang="ru-RU" dirty="0"/>
              <a:t>передней части мочевого </a:t>
            </a:r>
            <a:r>
              <a:rPr lang="ru-RU" dirty="0" smtClean="0"/>
              <a:t>пузыря небольшое образование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В. Определяется генерализация процесса, выход его за </a:t>
            </a:r>
            <a:r>
              <a:rPr lang="ru-RU" dirty="0"/>
              <a:t>пределы мочевого </a:t>
            </a:r>
            <a:r>
              <a:rPr lang="ru-RU" dirty="0" smtClean="0"/>
              <a:t>пузыря, вовлечение матки, правой маточной трубы, правого яичника и правой боковой стенки таза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1962146"/>
            <a:ext cx="7200900" cy="43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ПЭТ/КТ органов малого таза, аксиальная </a:t>
            </a:r>
            <a:r>
              <a:rPr lang="ru-RU" dirty="0"/>
              <a:t>плоскость. Местно-распространенный рак мочевого пузыря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4343400" cy="443127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С. В проекции малого таза определяется местно-распространенное </a:t>
            </a:r>
            <a:r>
              <a:rPr lang="ru-RU" dirty="0"/>
              <a:t>образование с двусторонней тазовой </a:t>
            </a:r>
            <a:r>
              <a:rPr lang="ru-RU" dirty="0" smtClean="0"/>
              <a:t>лимфаденопатией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</a:t>
            </a:r>
            <a:r>
              <a:rPr lang="ru-RU" dirty="0" smtClean="0"/>
              <a:t>. В проекции малого таза метастатическая </a:t>
            </a:r>
            <a:r>
              <a:rPr lang="ru-RU" dirty="0" err="1" smtClean="0"/>
              <a:t>ретроперитонеальная</a:t>
            </a:r>
            <a:r>
              <a:rPr lang="ru-RU" dirty="0" smtClean="0"/>
              <a:t> </a:t>
            </a:r>
            <a:r>
              <a:rPr lang="ru-RU" dirty="0" err="1" smtClean="0"/>
              <a:t>лимфаденопатия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9" y="1962147"/>
            <a:ext cx="7229475" cy="44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09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ПЭТ/КТ органов забрюшинного </a:t>
            </a:r>
            <a:r>
              <a:rPr lang="ru-RU" dirty="0" smtClean="0"/>
              <a:t>пространства, фронтальная </a:t>
            </a:r>
            <a:r>
              <a:rPr lang="ru-RU" dirty="0"/>
              <a:t>плоскость. Местно-распространенный рак мочевого пузыря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62148"/>
            <a:ext cx="5638800" cy="16327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Е. В проекции левой надключичной области определяется метастатическая </a:t>
            </a:r>
            <a:r>
              <a:rPr lang="ru-RU" sz="2800" dirty="0" err="1" smtClean="0"/>
              <a:t>лимфаденопатия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304" y="1971795"/>
            <a:ext cx="4404472" cy="46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397" y="0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Введение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Одним из распространенных и наиболее тяжелых заболеваний органов мочеполовой системы является рак мочевого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пузыря(РМП)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Согласно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статистике Всемирной организации здравоохранения РМП занимает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10-е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место среди впервые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выявленных онкологических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заболеваний в мире и 13-е – в структуре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смертности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России он занимает 11-е место в структуре заболеваемости и 16-е – в структуре смертности от онкологических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заболеваний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большинстве случаев первично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выявленный РМП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диагностируется в возрасте 65–74 лет. Пятилетняя относительная выживаемость при РМП IV стадии составляет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около15%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Своевременное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выявление, правильное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стадирование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процесса и выбранная тактика лечения влияют на прогноз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дальнейшее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качество жизни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пациента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91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УЗИ мочевого пузыря. </a:t>
            </a:r>
            <a:r>
              <a:rPr lang="ru-RU" dirty="0" err="1" smtClean="0"/>
              <a:t>Немышечно-ивазивный</a:t>
            </a:r>
            <a:r>
              <a:rPr lang="ru-RU" dirty="0" smtClean="0"/>
              <a:t> рак мочевого пузыря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4688541" cy="35421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А. В-режим, продольное сканирование: объемное образование мочевого пузыря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В. Режим ЦДК, поперечное сканирование: визуализируются локусы кровотока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529" y="1962147"/>
            <a:ext cx="6791796" cy="40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7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 органов малого таза, аксиальная </a:t>
            </a:r>
            <a:r>
              <a:rPr lang="ru-RU" dirty="0"/>
              <a:t>плоскость. </a:t>
            </a:r>
            <a:r>
              <a:rPr lang="ru-RU" dirty="0" err="1"/>
              <a:t>Немышечно-ивазивный</a:t>
            </a:r>
            <a:r>
              <a:rPr lang="ru-RU" dirty="0"/>
              <a:t> рак мочевого пузыря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3944471" cy="401731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С. На поздней артериальной фазе или через 20 секунд после начала болюс- трекинга определяется  центральная </a:t>
            </a:r>
            <a:r>
              <a:rPr lang="ru-RU" dirty="0"/>
              <a:t>область усиления, </a:t>
            </a:r>
            <a:r>
              <a:rPr lang="ru-RU" dirty="0" smtClean="0"/>
              <a:t>аналогичная данным УЗДГ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</a:t>
            </a:r>
            <a:r>
              <a:rPr lang="ru-RU" dirty="0" smtClean="0"/>
              <a:t>. Через 6 минут после болюс-трекинга в проекции малого таза в правой стенке мочевого пузыря определяется огромное образование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2053188"/>
            <a:ext cx="7658100" cy="43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1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Ретроградная </a:t>
            </a:r>
            <a:r>
              <a:rPr lang="ru-RU" dirty="0"/>
              <a:t>пиелография. </a:t>
            </a:r>
            <a:r>
              <a:rPr lang="ru-RU" dirty="0" smtClean="0"/>
              <a:t>Местно-распространенный рак мочевого пузыря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4784405" cy="443127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А. Изображение </a:t>
            </a:r>
            <a:r>
              <a:rPr lang="ru-RU" dirty="0"/>
              <a:t>верхних мочевых путей на 9-й минуте без дефекта наполнения в левой собирательной системе, что свидетельствует о левостороннем заболевании верхних мочевых путей. Правая чашечно-лоханочная система слабо затемнена </a:t>
            </a:r>
            <a:r>
              <a:rPr lang="ru-RU" dirty="0" smtClean="0"/>
              <a:t>за счет </a:t>
            </a:r>
            <a:r>
              <a:rPr lang="ru-RU" dirty="0" err="1" smtClean="0"/>
              <a:t>гидроуретеронефроза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В. На изображении через </a:t>
            </a:r>
            <a:r>
              <a:rPr lang="ru-RU" dirty="0"/>
              <a:t>15 </a:t>
            </a:r>
            <a:r>
              <a:rPr lang="ru-RU" dirty="0" smtClean="0"/>
              <a:t>минут определяется </a:t>
            </a:r>
            <a:r>
              <a:rPr lang="ru-RU" dirty="0"/>
              <a:t>большой дефект наполнения в мочевом </a:t>
            </a:r>
            <a:r>
              <a:rPr lang="ru-RU" dirty="0" smtClean="0"/>
              <a:t>пузыре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С. На увеличенном косом изображении </a:t>
            </a:r>
            <a:r>
              <a:rPr lang="ru-RU" dirty="0"/>
              <a:t>мочевого пузыря </a:t>
            </a:r>
            <a:r>
              <a:rPr lang="ru-RU" dirty="0" smtClean="0"/>
              <a:t>более показательно определяется задний </a:t>
            </a:r>
            <a:r>
              <a:rPr lang="ru-RU" dirty="0"/>
              <a:t>дефект </a:t>
            </a:r>
            <a:r>
              <a:rPr lang="ru-RU" dirty="0" smtClean="0"/>
              <a:t>наполнения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70" y="1512889"/>
            <a:ext cx="6702884" cy="2554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5" y="4067175"/>
            <a:ext cx="367728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8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 органов малого таза, аксиальная </a:t>
            </a:r>
            <a:r>
              <a:rPr lang="ru-RU" dirty="0"/>
              <a:t>плоскость. Местно-распространенный рак мочевого пузыря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6060141" cy="3273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</a:t>
            </a:r>
            <a:r>
              <a:rPr lang="ru-RU" dirty="0" smtClean="0"/>
              <a:t>. В проекции малого таза в </a:t>
            </a:r>
            <a:r>
              <a:rPr lang="ru-RU" dirty="0"/>
              <a:t>задней </a:t>
            </a:r>
            <a:r>
              <a:rPr lang="ru-RU" dirty="0" smtClean="0"/>
              <a:t>стенке </a:t>
            </a:r>
            <a:r>
              <a:rPr lang="ru-RU" dirty="0"/>
              <a:t>мочевого </a:t>
            </a:r>
            <a:r>
              <a:rPr lang="ru-RU" dirty="0" smtClean="0"/>
              <a:t>пузыря определяется образование, обладающие инвазивным ростом. Есть видимая инвазия в стенку влагалища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962147"/>
            <a:ext cx="5343525" cy="44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3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органов забрюшинного </a:t>
            </a:r>
            <a:r>
              <a:rPr lang="ru-RU" dirty="0" smtClean="0"/>
              <a:t>пространства, фронтальная </a:t>
            </a:r>
            <a:r>
              <a:rPr lang="ru-RU" dirty="0"/>
              <a:t>плоскость. Местно-распространенный рак мочевого пузыря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8"/>
            <a:ext cx="5593976" cy="32822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Е. В поздней артериальной фазе в проекции мочевого пузыря определяется образование, </a:t>
            </a:r>
            <a:r>
              <a:rPr lang="ru-RU" dirty="0"/>
              <a:t>вызывающее </a:t>
            </a:r>
            <a:r>
              <a:rPr lang="ru-RU" dirty="0" err="1"/>
              <a:t>гидроутеронефроз</a:t>
            </a:r>
            <a:r>
              <a:rPr lang="ru-RU" dirty="0"/>
              <a:t> </a:t>
            </a:r>
            <a:r>
              <a:rPr lang="ru-RU" dirty="0" smtClean="0"/>
              <a:t>справа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152" y="1962148"/>
            <a:ext cx="4590732" cy="44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20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Диспансерное наблюдение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09587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При </a:t>
            </a:r>
            <a:r>
              <a:rPr lang="ru-RU" dirty="0" err="1"/>
              <a:t>немышечно</a:t>
            </a:r>
            <a:r>
              <a:rPr lang="ru-RU" dirty="0"/>
              <a:t>-инвазивном раке мочевого пузыря без факторов риска КТ-наблюдение не </a:t>
            </a:r>
            <a:r>
              <a:rPr lang="ru-RU" dirty="0" smtClean="0"/>
              <a:t>рекомендуется. </a:t>
            </a:r>
            <a:r>
              <a:rPr lang="ru-RU" dirty="0"/>
              <a:t>Рутинное наблюдение за заболеванием верхних мочевых путей у бессимптомных пациентов с низким риском также </a:t>
            </a:r>
            <a:r>
              <a:rPr lang="ru-RU" dirty="0" smtClean="0"/>
              <a:t>не </a:t>
            </a:r>
            <a:r>
              <a:rPr lang="ru-RU" dirty="0"/>
              <a:t>рекомендуется из-за низкой заболеваемости менее 1</a:t>
            </a:r>
            <a:r>
              <a:rPr lang="ru-RU" dirty="0" smtClean="0"/>
              <a:t>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При мышечно-инвазивном раке мочевого пузыря NCCN предлагает проводить визуализацию брюшной полости и малого таза с интервалом 3–6 месяцев в течение двух лет, а затем ежегодно в течение пяти лет, а затем по </a:t>
            </a:r>
            <a:r>
              <a:rPr lang="ru-RU" dirty="0" smtClean="0"/>
              <a:t>показаниям. </a:t>
            </a:r>
            <a:r>
              <a:rPr lang="ru-RU" dirty="0"/>
              <a:t>После радикальной </a:t>
            </a:r>
            <a:r>
              <a:rPr lang="ru-RU" dirty="0" err="1"/>
              <a:t>цистэктомии</a:t>
            </a:r>
            <a:r>
              <a:rPr lang="ru-RU" dirty="0"/>
              <a:t> у пациентов с рецидивом обычно возникает отдаленный рецидив, а не местный рецидив</a:t>
            </a:r>
          </a:p>
        </p:txBody>
      </p:sp>
    </p:spTree>
    <p:extLst>
      <p:ext uri="{BB962C8B-B14F-4D97-AF65-F5344CB8AC3E}">
        <p14:creationId xmlns:p14="http://schemas.microsoft.com/office/powerpoint/2010/main" val="2031807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0958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Рак мочевого пузыря представляет собой сложное заболевание с широким диапазоном поведения опухоли и вариабельным клиническим исходом. Визуализация играет важную роль в определении стадии и последующем наблюдении за раком мочевого пузыря. Улучшение понимания болезни и новые методы </a:t>
            </a:r>
            <a:r>
              <a:rPr lang="ru-RU" dirty="0" smtClean="0"/>
              <a:t>исследования предоставили арсенал </a:t>
            </a:r>
            <a:r>
              <a:rPr lang="ru-RU" dirty="0"/>
              <a:t>средств для борьбы с раком мочевого пузыря и улучшения результатов лечения </a:t>
            </a:r>
            <a:r>
              <a:rPr lang="ru-RU" dirty="0" smtClean="0"/>
              <a:t>пациентов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31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Факторы 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33550"/>
            <a:ext cx="10972800" cy="43803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К </a:t>
            </a:r>
            <a:r>
              <a:rPr lang="ru-RU" sz="2200" dirty="0"/>
              <a:t>факторам риска относятся: </a:t>
            </a:r>
            <a:endParaRPr lang="ru-RU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/>
              <a:t>работа </a:t>
            </a:r>
            <a:r>
              <a:rPr lang="ru-RU" sz="2200" dirty="0"/>
              <a:t>на предприятиях </a:t>
            </a:r>
            <a:r>
              <a:rPr lang="ru-RU" sz="2200" dirty="0" smtClean="0"/>
              <a:t>с использованием </a:t>
            </a:r>
            <a:r>
              <a:rPr lang="ru-RU" sz="2200" dirty="0"/>
              <a:t>смол и пластмасс; </a:t>
            </a:r>
            <a:endParaRPr lang="ru-RU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/>
              <a:t>высокое содержание мышьяка</a:t>
            </a:r>
            <a:r>
              <a:rPr lang="ru-RU" sz="2200" dirty="0"/>
              <a:t>, хлора в воде; </a:t>
            </a:r>
            <a:endParaRPr lang="ru-RU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/>
              <a:t>прием лекарственных средств(анальгетики</a:t>
            </a:r>
            <a:r>
              <a:rPr lang="ru-RU" sz="2200" dirty="0"/>
              <a:t>, содержащие фенацетин, </a:t>
            </a:r>
            <a:r>
              <a:rPr lang="ru-RU" sz="2200" dirty="0" err="1"/>
              <a:t>циклофосфамид</a:t>
            </a:r>
            <a:r>
              <a:rPr lang="ru-RU" sz="2200" dirty="0" smtClean="0"/>
              <a:t>); курение</a:t>
            </a:r>
            <a:r>
              <a:rPr lang="ru-RU" sz="2200" dirty="0"/>
              <a:t>; </a:t>
            </a:r>
            <a:endParaRPr lang="ru-RU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/>
              <a:t>радиация;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err="1" smtClean="0"/>
              <a:t>шистосомоз</a:t>
            </a:r>
            <a:r>
              <a:rPr lang="ru-RU" sz="2200" dirty="0" smtClean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/>
              <a:t>хронический цистит;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/>
              <a:t>пептическая </a:t>
            </a:r>
            <a:r>
              <a:rPr lang="ru-RU" sz="2200" dirty="0"/>
              <a:t>язва; </a:t>
            </a:r>
            <a:endParaRPr lang="ru-RU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/>
              <a:t>генетическая предрасположенность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2653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02708"/>
            <a:ext cx="10972800" cy="51042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Рак мочевого пузыря обычно диагностируется после обследования на </a:t>
            </a:r>
            <a:r>
              <a:rPr lang="ru-RU" sz="2000" dirty="0" smtClean="0"/>
              <a:t>наличие крови в моче. </a:t>
            </a:r>
            <a:r>
              <a:rPr lang="ru-RU" sz="2000" dirty="0"/>
              <a:t>Больным с макрогематурией необходимо провести КТ-урографию и </a:t>
            </a:r>
            <a:r>
              <a:rPr lang="ru-RU" sz="2000" dirty="0" smtClean="0"/>
              <a:t>цистоскопию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В </a:t>
            </a:r>
            <a:r>
              <a:rPr lang="ru-RU" sz="2000" dirty="0"/>
              <a:t>2020 году Американская ассоциация урологов (AUA) обновила свои рекомендации по микроскопической гематурии по сравнению с рекомендациями 2012 </a:t>
            </a:r>
            <a:r>
              <a:rPr lang="ru-RU" sz="2000" dirty="0" smtClean="0"/>
              <a:t>года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В </a:t>
            </a:r>
            <a:r>
              <a:rPr lang="ru-RU" sz="2000" dirty="0"/>
              <a:t>рекомендациях AUA 2012 года КТ-урография и цистоскопия рекомендованы всем пациентам старше 35 лет с микроскопической </a:t>
            </a:r>
            <a:r>
              <a:rPr lang="ru-RU" sz="2000" dirty="0" smtClean="0"/>
              <a:t>гематурией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В </a:t>
            </a:r>
            <a:r>
              <a:rPr lang="ru-RU" sz="2000" dirty="0"/>
              <a:t>рекомендациях 2020 г. пациенты с низким риском и микроскопической гематурией должны принимать совместное решение либо о повторном анализе мочи через 6 месяцев, либо о цистоскопии с ультразвуковым исследованием </a:t>
            </a:r>
            <a:r>
              <a:rPr lang="ru-RU" sz="2000" dirty="0" smtClean="0"/>
              <a:t>почек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Пациентам </a:t>
            </a:r>
            <a:r>
              <a:rPr lang="ru-RU" sz="2000" dirty="0"/>
              <a:t>со средним риском рекомендуется цистоскопия и УЗИ почек. Для пациентов с высоким риском рекомендуется цистоскопия и </a:t>
            </a:r>
            <a:r>
              <a:rPr lang="ru-RU" sz="2000" dirty="0" smtClean="0"/>
              <a:t>КТ-урография.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Рак </a:t>
            </a:r>
            <a:r>
              <a:rPr lang="ru-RU" sz="2000" dirty="0"/>
              <a:t>мочевого пузыря подтверждается прямой визуализацией при цистоскопии и </a:t>
            </a:r>
            <a:r>
              <a:rPr lang="ru-RU" sz="2000" dirty="0" err="1"/>
              <a:t>трансуретральной</a:t>
            </a:r>
            <a:r>
              <a:rPr lang="ru-RU" sz="2000" dirty="0"/>
              <a:t> резекции опухоли мочевого пузыря (ТУРМП</a:t>
            </a:r>
            <a:r>
              <a:rPr lang="ru-RU" sz="2000" dirty="0" smtClean="0"/>
              <a:t>)</a:t>
            </a:r>
            <a:endParaRPr lang="ru-RU" sz="2000" dirty="0"/>
          </a:p>
          <a:p>
            <a:pPr marL="0" indent="0">
              <a:buNone/>
            </a:pP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806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5D757-ABF0-417F-B13D-A376394B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Стадирование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94" y="1579003"/>
            <a:ext cx="6042212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</a:t>
            </a:r>
            <a:r>
              <a:rPr lang="en-US" dirty="0"/>
              <a:t>TNM (8-</a:t>
            </a:r>
            <a:r>
              <a:rPr lang="ru-RU" dirty="0"/>
              <a:t>е издание)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598" y="1600204"/>
            <a:ext cx="11196919" cy="49978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Т – первичная </a:t>
            </a:r>
            <a:r>
              <a:rPr lang="ru-RU" dirty="0" smtClean="0"/>
              <a:t>опухоль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Тх</a:t>
            </a:r>
            <a:r>
              <a:rPr lang="ru-RU" dirty="0"/>
              <a:t> – первичная опухоль не может быть оценена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Т0 </a:t>
            </a:r>
            <a:r>
              <a:rPr lang="ru-RU" dirty="0"/>
              <a:t>– нет данных о первичной опухоли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Та </a:t>
            </a:r>
            <a:r>
              <a:rPr lang="ru-RU" dirty="0"/>
              <a:t>– </a:t>
            </a:r>
            <a:r>
              <a:rPr lang="ru-RU" dirty="0" err="1"/>
              <a:t>неинвазивная</a:t>
            </a:r>
            <a:r>
              <a:rPr lang="ru-RU" dirty="0"/>
              <a:t> папиллярная карцинома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 smtClean="0"/>
              <a:t>Тis</a:t>
            </a:r>
            <a:r>
              <a:rPr lang="ru-RU" dirty="0" smtClean="0"/>
              <a:t> </a:t>
            </a:r>
            <a:r>
              <a:rPr lang="ru-RU" dirty="0"/>
              <a:t>– карцинома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situ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Т1 </a:t>
            </a:r>
            <a:r>
              <a:rPr lang="ru-RU" dirty="0"/>
              <a:t>– опухоль распространяется на субэпителиальную соединительную ткань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Т2 </a:t>
            </a:r>
            <a:r>
              <a:rPr lang="ru-RU" dirty="0"/>
              <a:t>– опухолевая инвазия мышечного </a:t>
            </a:r>
            <a:r>
              <a:rPr lang="ru-RU" dirty="0" smtClean="0"/>
              <a:t>слоя: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Т2а </a:t>
            </a:r>
            <a:r>
              <a:rPr lang="ru-RU" dirty="0"/>
              <a:t>– опухолевая инвазия поверхностного мышечного слоя</a:t>
            </a:r>
          </a:p>
          <a:p>
            <a:pPr marL="0" indent="0">
              <a:buNone/>
            </a:pPr>
            <a:r>
              <a:rPr lang="ru-RU" dirty="0" smtClean="0"/>
              <a:t>Т2b </a:t>
            </a:r>
            <a:r>
              <a:rPr lang="ru-RU" dirty="0"/>
              <a:t>– опухолевая инвазия глубокого мышечного слоя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Т3 </a:t>
            </a:r>
            <a:r>
              <a:rPr lang="ru-RU" dirty="0"/>
              <a:t>– опухоль распространяется на </a:t>
            </a:r>
            <a:r>
              <a:rPr lang="ru-RU" dirty="0" err="1"/>
              <a:t>паравезикальную</a:t>
            </a:r>
            <a:r>
              <a:rPr lang="ru-RU" dirty="0"/>
              <a:t> </a:t>
            </a:r>
            <a:r>
              <a:rPr lang="ru-RU" dirty="0" smtClean="0"/>
              <a:t>клетчатку: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Т3а </a:t>
            </a:r>
            <a:r>
              <a:rPr lang="ru-RU" dirty="0"/>
              <a:t>– микроскопически</a:t>
            </a:r>
          </a:p>
          <a:p>
            <a:pPr marL="0" indent="0">
              <a:buNone/>
            </a:pPr>
            <a:r>
              <a:rPr lang="ru-RU" dirty="0" smtClean="0"/>
              <a:t>Т3b </a:t>
            </a:r>
            <a:r>
              <a:rPr lang="ru-RU" dirty="0"/>
              <a:t>– </a:t>
            </a:r>
            <a:r>
              <a:rPr lang="ru-RU" dirty="0" err="1" smtClean="0"/>
              <a:t>макроскопически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Т4 – опухоль распространяется на любой из этих органов: предстательную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железу</a:t>
            </a:r>
            <a:r>
              <a:rPr lang="ru-RU" dirty="0"/>
              <a:t>, матку, влагалище, стенку таза, брюшную стенку</a:t>
            </a:r>
          </a:p>
        </p:txBody>
      </p:sp>
    </p:spTree>
    <p:extLst>
      <p:ext uri="{BB962C8B-B14F-4D97-AF65-F5344CB8AC3E}">
        <p14:creationId xmlns:p14="http://schemas.microsoft.com/office/powerpoint/2010/main" val="347363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</a:t>
            </a:r>
            <a:r>
              <a:rPr lang="en-US" dirty="0"/>
              <a:t>TNM (8-</a:t>
            </a:r>
            <a:r>
              <a:rPr lang="ru-RU" dirty="0"/>
              <a:t>е издание)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N – регионарные лимфатические узлы (ЛУ</a:t>
            </a:r>
            <a:r>
              <a:rPr lang="ru-RU" sz="2800" dirty="0" smtClean="0"/>
              <a:t>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err="1" smtClean="0"/>
              <a:t>Nх</a:t>
            </a:r>
            <a:r>
              <a:rPr lang="ru-RU" sz="2800" dirty="0" smtClean="0"/>
              <a:t> </a:t>
            </a:r>
            <a:r>
              <a:rPr lang="ru-RU" sz="2800" dirty="0"/>
              <a:t>– регионарные ЛУ не могут быть оценены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N0 </a:t>
            </a:r>
            <a:r>
              <a:rPr lang="ru-RU" sz="2800" dirty="0"/>
              <a:t>– нет метастазов в регионарных ЛУ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N1 </a:t>
            </a:r>
            <a:r>
              <a:rPr lang="ru-RU" sz="2800" dirty="0"/>
              <a:t>– метастаз в одном регионарном ЛУ малого таза (подчревный,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обтураторный, наружный подвздошный или </a:t>
            </a:r>
            <a:r>
              <a:rPr lang="ru-RU" sz="2800" dirty="0" err="1"/>
              <a:t>пресакральный</a:t>
            </a:r>
            <a:r>
              <a:rPr lang="ru-RU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N2 </a:t>
            </a:r>
            <a:r>
              <a:rPr lang="ru-RU" sz="2800" dirty="0"/>
              <a:t>– метастазы в нескольких ЛУ малого таза (подчревный, обтураторный,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наружный подвздошный или </a:t>
            </a:r>
            <a:r>
              <a:rPr lang="ru-RU" sz="2800" dirty="0" err="1"/>
              <a:t>пресакральный</a:t>
            </a:r>
            <a:r>
              <a:rPr lang="ru-RU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N3 </a:t>
            </a:r>
            <a:r>
              <a:rPr lang="ru-RU" sz="2800" dirty="0"/>
              <a:t>– метастазы в общих подвздошных ЛУ (одном или более)</a:t>
            </a:r>
          </a:p>
        </p:txBody>
      </p:sp>
    </p:spTree>
    <p:extLst>
      <p:ext uri="{BB962C8B-B14F-4D97-AF65-F5344CB8AC3E}">
        <p14:creationId xmlns:p14="http://schemas.microsoft.com/office/powerpoint/2010/main" val="82071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</a:t>
            </a:r>
            <a:r>
              <a:rPr lang="en-US" dirty="0"/>
              <a:t>TNM (8-</a:t>
            </a:r>
            <a:r>
              <a:rPr lang="ru-RU" dirty="0"/>
              <a:t>е издание)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 – отдаленные </a:t>
            </a:r>
            <a:r>
              <a:rPr lang="ru-RU" dirty="0" smtClean="0"/>
              <a:t>метастазы: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М0 </a:t>
            </a:r>
            <a:r>
              <a:rPr lang="ru-RU" dirty="0"/>
              <a:t>– нет отдаленных метастазов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М1 </a:t>
            </a:r>
            <a:r>
              <a:rPr lang="ru-RU" dirty="0"/>
              <a:t>– отдаленные </a:t>
            </a:r>
            <a:r>
              <a:rPr lang="ru-RU" dirty="0" smtClean="0"/>
              <a:t>метастазы: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М1а </a:t>
            </a:r>
            <a:r>
              <a:rPr lang="ru-RU" dirty="0"/>
              <a:t>– </a:t>
            </a:r>
            <a:r>
              <a:rPr lang="ru-RU" dirty="0" err="1"/>
              <a:t>нерегионарные</a:t>
            </a:r>
            <a:r>
              <a:rPr lang="ru-RU" dirty="0"/>
              <a:t> метастазы</a:t>
            </a:r>
          </a:p>
          <a:p>
            <a:pPr marL="0" indent="0">
              <a:buNone/>
            </a:pPr>
            <a:r>
              <a:rPr lang="ru-RU" dirty="0" smtClean="0"/>
              <a:t>М1b </a:t>
            </a:r>
            <a:r>
              <a:rPr lang="ru-RU" dirty="0"/>
              <a:t>– другие отдаленные метастазы</a:t>
            </a:r>
          </a:p>
        </p:txBody>
      </p:sp>
    </p:spTree>
    <p:extLst>
      <p:ext uri="{BB962C8B-B14F-4D97-AF65-F5344CB8AC3E}">
        <p14:creationId xmlns:p14="http://schemas.microsoft.com/office/powerpoint/2010/main" val="411351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5D757-ABF0-417F-B13D-A376394B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8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 – урография, фронтальная плоскость. </a:t>
            </a:r>
            <a:r>
              <a:rPr lang="ru-RU" dirty="0" err="1" smtClean="0"/>
              <a:t>Уротелиальная</a:t>
            </a:r>
            <a:r>
              <a:rPr lang="ru-RU" dirty="0" smtClean="0"/>
              <a:t> карцинома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" y="1542475"/>
            <a:ext cx="4273985" cy="3832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76" t="1" b="-274"/>
          <a:stretch/>
        </p:blipFill>
        <p:spPr>
          <a:xfrm>
            <a:off x="4403889" y="1524133"/>
            <a:ext cx="3753991" cy="3837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744" y="1524133"/>
            <a:ext cx="3866792" cy="3829726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618051"/>
              </p:ext>
            </p:extLst>
          </p:nvPr>
        </p:nvGraphicFramePr>
        <p:xfrm>
          <a:off x="45040" y="5374887"/>
          <a:ext cx="427398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3985">
                  <a:extLst>
                    <a:ext uri="{9D8B030D-6E8A-4147-A177-3AD203B41FA5}">
                      <a16:colId xmlns:a16="http://schemas.microsoft.com/office/drawing/2014/main" val="3586169473"/>
                    </a:ext>
                  </a:extLst>
                </a:gridCol>
              </a:tblGrid>
              <a:tr h="636495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проекции малого таза определяются </a:t>
                      </a:r>
                      <a:r>
                        <a:rPr lang="ru-RU" dirty="0" smtClean="0"/>
                        <a:t>множественные небольшие образования мочевого пузыря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59154"/>
                  </a:ext>
                </a:extLst>
              </a:tr>
            </a:tbl>
          </a:graphicData>
        </a:graphic>
      </p:graphicFrame>
      <p:graphicFrame>
        <p:nvGraphicFramePr>
          <p:cNvPr id="16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717847"/>
              </p:ext>
            </p:extLst>
          </p:nvPr>
        </p:nvGraphicFramePr>
        <p:xfrm>
          <a:off x="4403889" y="5361920"/>
          <a:ext cx="375399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3991">
                  <a:extLst>
                    <a:ext uri="{9D8B030D-6E8A-4147-A177-3AD203B41FA5}">
                      <a16:colId xmlns:a16="http://schemas.microsoft.com/office/drawing/2014/main" val="3586169473"/>
                    </a:ext>
                  </a:extLst>
                </a:gridCol>
              </a:tblGrid>
              <a:tr h="666013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проекции двух почек на уровне </a:t>
                      </a:r>
                      <a:r>
                        <a:rPr lang="en-US" baseline="0" dirty="0" smtClean="0"/>
                        <a:t>L2</a:t>
                      </a:r>
                      <a:r>
                        <a:rPr lang="ru-RU" baseline="0" dirty="0" smtClean="0"/>
                        <a:t>-</a:t>
                      </a:r>
                      <a:r>
                        <a:rPr lang="en-US" baseline="0" dirty="0" smtClean="0"/>
                        <a:t>L3 </a:t>
                      </a:r>
                      <a:r>
                        <a:rPr lang="ru-RU" baseline="0" dirty="0" smtClean="0"/>
                        <a:t>определяются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множественные </a:t>
                      </a:r>
                      <a:r>
                        <a:rPr lang="ru-RU" baseline="0" dirty="0" err="1" smtClean="0"/>
                        <a:t>экзофитные</a:t>
                      </a:r>
                      <a:r>
                        <a:rPr lang="ru-RU" baseline="0" dirty="0" smtClean="0"/>
                        <a:t> образования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59154"/>
                  </a:ext>
                </a:extLst>
              </a:tr>
            </a:tbl>
          </a:graphicData>
        </a:graphic>
      </p:graphicFrame>
      <p:graphicFrame>
        <p:nvGraphicFramePr>
          <p:cNvPr id="17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800848"/>
              </p:ext>
            </p:extLst>
          </p:nvPr>
        </p:nvGraphicFramePr>
        <p:xfrm>
          <a:off x="8242744" y="5374887"/>
          <a:ext cx="3866792" cy="513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6792">
                  <a:extLst>
                    <a:ext uri="{9D8B030D-6E8A-4147-A177-3AD203B41FA5}">
                      <a16:colId xmlns:a16="http://schemas.microsoft.com/office/drawing/2014/main" val="3586169473"/>
                    </a:ext>
                  </a:extLst>
                </a:gridCol>
              </a:tblGrid>
              <a:tr h="5136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r>
                        <a:rPr lang="en-US" dirty="0" smtClean="0"/>
                        <a:t>D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реконструкция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5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7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</TotalTime>
  <Words>1278</Words>
  <Application>Microsoft Office PowerPoint</Application>
  <PresentationFormat>Широкоэкранный</PresentationFormat>
  <Paragraphs>158</Paragraphs>
  <Slides>26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Тема Office</vt:lpstr>
      <vt:lpstr>Визуализация и лечение рака мочевого пузыря</vt:lpstr>
      <vt:lpstr>Введение</vt:lpstr>
      <vt:lpstr> Факторы риска</vt:lpstr>
      <vt:lpstr>Диагностика</vt:lpstr>
      <vt:lpstr>Стадирование</vt:lpstr>
      <vt:lpstr>Классификация TNM (8-е издание)</vt:lpstr>
      <vt:lpstr>Классификация TNM (8-е издание)</vt:lpstr>
      <vt:lpstr>Классификация TNM (8-е издание)</vt:lpstr>
      <vt:lpstr>КТ – урография, фронтальная плоскость. Уротелиальная карцинома </vt:lpstr>
      <vt:lpstr>КТ – урография, аксиальная плоскость</vt:lpstr>
      <vt:lpstr>КТ – урография, аксиальная плоскость. Уротелиальная карцинома</vt:lpstr>
      <vt:lpstr>КТ- урография, сагиттальная плоскость. Уротелиальная карцинома</vt:lpstr>
      <vt:lpstr>МРТ органов малого таза, аксиальная плоскость. Мышено-инвазиный рак мочевого пузыря</vt:lpstr>
      <vt:lpstr>МРТ органов забрюшинного пространства, Т1-ВИ, фронтальная плоскость. Неинвазивная уротелиальная карцинома</vt:lpstr>
      <vt:lpstr>МРТ органов забрюшинного пространства, Т2-ВИ, фронтальная плоскость. Неинвазивная уротелиальная карцинома</vt:lpstr>
      <vt:lpstr>МРТ мочевого пузыря,Т2-ВИ и ДВ, аксиальная плоскость. Неинвазивная уротелиальная карцинома</vt:lpstr>
      <vt:lpstr>КТ органов малого таза, аксиальная плоскость. Местно-распространенный рак мочевого пузыря</vt:lpstr>
      <vt:lpstr>ПЭТ/КТ органов малого таза, аксиальная плоскость. Местно-распространенный рак мочевого пузыря</vt:lpstr>
      <vt:lpstr>ПЭТ/КТ органов забрюшинного пространства, фронтальная плоскость. Местно-распространенный рак мочевого пузыря</vt:lpstr>
      <vt:lpstr>УЗИ мочевого пузыря. Немышечно-ивазивный рак мочевого пузыря</vt:lpstr>
      <vt:lpstr>КТ органов малого таза, аксиальная плоскость. Немышечно-ивазивный рак мочевого пузыря </vt:lpstr>
      <vt:lpstr>Ретроградная пиелография. Местно-распространенный рак мочевого пузыря</vt:lpstr>
      <vt:lpstr>КТ органов малого таза, аксиальная плоскость. Местно-распространенный рак мочевого пузыря</vt:lpstr>
      <vt:lpstr>КТ органов забрюшинного пространства, фронтальная плоскость. Местно-распространенный рак мочевого пузыря</vt:lpstr>
      <vt:lpstr>Диспансерное наблюдение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Красненко</dc:creator>
  <cp:lastModifiedBy>Антон Банюкевич</cp:lastModifiedBy>
  <cp:revision>894</cp:revision>
  <dcterms:created xsi:type="dcterms:W3CDTF">2021-02-07T08:28:55Z</dcterms:created>
  <dcterms:modified xsi:type="dcterms:W3CDTF">2022-02-22T13:51:51Z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731901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D9.0.3</vt:lpwstr>
  </property>
</Properties>
</file>