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1067" r:id="rId4"/>
    <p:sldId id="2147471205" r:id="rId5"/>
    <p:sldId id="2147327264" r:id="rId6"/>
    <p:sldId id="2147327265" r:id="rId7"/>
    <p:sldId id="1080" r:id="rId8"/>
    <p:sldId id="2147471206" r:id="rId9"/>
    <p:sldId id="2147471207" r:id="rId10"/>
    <p:sldId id="3828" r:id="rId11"/>
    <p:sldId id="258" r:id="rId12"/>
    <p:sldId id="260" r:id="rId13"/>
    <p:sldId id="2145703616" r:id="rId14"/>
    <p:sldId id="518" r:id="rId15"/>
    <p:sldId id="2145703619" r:id="rId16"/>
    <p:sldId id="2145703623" r:id="rId17"/>
    <p:sldId id="2145703670" r:id="rId18"/>
    <p:sldId id="3844" r:id="rId19"/>
    <p:sldId id="2147327070" r:id="rId20"/>
    <p:sldId id="2147327071" r:id="rId21"/>
    <p:sldId id="2147327077" r:id="rId22"/>
    <p:sldId id="289" r:id="rId23"/>
    <p:sldId id="3876" r:id="rId24"/>
    <p:sldId id="3869" r:id="rId25"/>
    <p:sldId id="1118" r:id="rId26"/>
    <p:sldId id="3834" r:id="rId27"/>
    <p:sldId id="2147471208" r:id="rId28"/>
    <p:sldId id="285" r:id="rId29"/>
    <p:sldId id="276" r:id="rId30"/>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05" userDrawn="1">
          <p15:clr>
            <a:srgbClr val="A4A3A4"/>
          </p15:clr>
        </p15:guide>
        <p15:guide id="2" pos="415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238"/>
    <a:srgbClr val="A01E28"/>
    <a:srgbClr val="F95D12"/>
    <a:srgbClr val="ED22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18"/>
    <p:restoredTop sz="93966"/>
  </p:normalViewPr>
  <p:slideViewPr>
    <p:cSldViewPr snapToObjects="1">
      <p:cViewPr>
        <p:scale>
          <a:sx n="117" d="100"/>
          <a:sy n="117" d="100"/>
        </p:scale>
        <p:origin x="-108" y="-102"/>
      </p:cViewPr>
      <p:guideLst>
        <p:guide orient="horz" pos="2205"/>
        <p:guide pos="415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A71433D-CF52-1941-8E39-5A4A5826B442}" type="datetimeFigureOut">
              <a:rPr lang="ru-RU" smtClean="0"/>
              <a:t>20.06.2023</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ru-RU"/>
              <a:t>Образец текста
Второй уровень
Третий уровень
Четвертый уровень
Пятый уровень</a:t>
            </a:r>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BEA2983-89C8-5948-A948-85626EC84A64}" type="slidenum">
              <a:rPr lang="ru-RU" smtClean="0"/>
              <a:t>‹#›</a:t>
            </a:fld>
            <a:endParaRPr lang="ru-RU"/>
          </a:p>
        </p:txBody>
      </p:sp>
    </p:spTree>
    <p:extLst>
      <p:ext uri="{BB962C8B-B14F-4D97-AF65-F5344CB8AC3E}">
        <p14:creationId xmlns:p14="http://schemas.microsoft.com/office/powerpoint/2010/main" val="1190795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78BE423C-5D9A-4FFD-A382-A4893CAA60A9}" type="slidenum">
              <a:rPr lang="ru-RU" smtClean="0"/>
              <a:t>3</a:t>
            </a:fld>
            <a:endParaRPr lang="ru-RU"/>
          </a:p>
        </p:txBody>
      </p:sp>
    </p:spTree>
    <p:extLst>
      <p:ext uri="{BB962C8B-B14F-4D97-AF65-F5344CB8AC3E}">
        <p14:creationId xmlns:p14="http://schemas.microsoft.com/office/powerpoint/2010/main" val="173066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Calibri" charset="0"/>
                <a:ea typeface="Arial" charset="0"/>
                <a:cs typeface="Arial" charset="0"/>
              </a:defRPr>
            </a:lvl1pPr>
            <a:lvl2pPr marL="742950" indent="-285750" algn="r" rtl="1">
              <a:defRPr>
                <a:solidFill>
                  <a:schemeClr val="tx1"/>
                </a:solidFill>
                <a:latin typeface="Calibri" charset="0"/>
                <a:ea typeface="Arial" charset="0"/>
              </a:defRPr>
            </a:lvl2pPr>
            <a:lvl3pPr marL="1143000" indent="-228600" algn="r" rtl="1">
              <a:defRPr>
                <a:solidFill>
                  <a:schemeClr val="tx1"/>
                </a:solidFill>
                <a:latin typeface="Calibri" charset="0"/>
                <a:ea typeface="Arial" charset="0"/>
              </a:defRPr>
            </a:lvl3pPr>
            <a:lvl4pPr marL="1600200" indent="-228600" algn="r" rtl="1">
              <a:defRPr>
                <a:solidFill>
                  <a:schemeClr val="tx1"/>
                </a:solidFill>
                <a:latin typeface="Calibri" charset="0"/>
                <a:ea typeface="Arial" charset="0"/>
              </a:defRPr>
            </a:lvl4pPr>
            <a:lvl5pPr marL="2057400" indent="-228600" algn="r" rtl="1">
              <a:defRPr>
                <a:solidFill>
                  <a:schemeClr val="tx1"/>
                </a:solidFill>
                <a:latin typeface="Calibri" charset="0"/>
                <a:ea typeface="Arial" charset="0"/>
              </a:defRPr>
            </a:lvl5pPr>
            <a:lvl6pPr marL="2514600" indent="-228600" algn="r" rtl="1" fontAlgn="base">
              <a:spcBef>
                <a:spcPct val="0"/>
              </a:spcBef>
              <a:spcAft>
                <a:spcPct val="0"/>
              </a:spcAft>
              <a:defRPr>
                <a:solidFill>
                  <a:schemeClr val="tx1"/>
                </a:solidFill>
                <a:latin typeface="Calibri" charset="0"/>
                <a:ea typeface="Arial" charset="0"/>
              </a:defRPr>
            </a:lvl6pPr>
            <a:lvl7pPr marL="2971800" indent="-228600" algn="r" rtl="1" fontAlgn="base">
              <a:spcBef>
                <a:spcPct val="0"/>
              </a:spcBef>
              <a:spcAft>
                <a:spcPct val="0"/>
              </a:spcAft>
              <a:defRPr>
                <a:solidFill>
                  <a:schemeClr val="tx1"/>
                </a:solidFill>
                <a:latin typeface="Calibri" charset="0"/>
                <a:ea typeface="Arial" charset="0"/>
              </a:defRPr>
            </a:lvl7pPr>
            <a:lvl8pPr marL="3429000" indent="-228600" algn="r" rtl="1" fontAlgn="base">
              <a:spcBef>
                <a:spcPct val="0"/>
              </a:spcBef>
              <a:spcAft>
                <a:spcPct val="0"/>
              </a:spcAft>
              <a:defRPr>
                <a:solidFill>
                  <a:schemeClr val="tx1"/>
                </a:solidFill>
                <a:latin typeface="Calibri" charset="0"/>
                <a:ea typeface="Arial" charset="0"/>
              </a:defRPr>
            </a:lvl8pPr>
            <a:lvl9pPr marL="3886200" indent="-228600" algn="r" rtl="1" fontAlgn="base">
              <a:spcBef>
                <a:spcPct val="0"/>
              </a:spcBef>
              <a:spcAft>
                <a:spcPct val="0"/>
              </a:spcAft>
              <a:defRPr>
                <a:solidFill>
                  <a:schemeClr val="tx1"/>
                </a:solidFill>
                <a:latin typeface="Calibri" charset="0"/>
                <a:ea typeface="Arial" charset="0"/>
              </a:defRPr>
            </a:lvl9pPr>
          </a:lstStyle>
          <a:p>
            <a:pPr marL="0" marR="0" lvl="0" indent="0" algn="l" defTabSz="914400" rtl="1" eaLnBrk="1" fontAlgn="auto" latinLnBrk="0" hangingPunct="1">
              <a:lnSpc>
                <a:spcPct val="100000"/>
              </a:lnSpc>
              <a:spcBef>
                <a:spcPts val="0"/>
              </a:spcBef>
              <a:spcAft>
                <a:spcPts val="0"/>
              </a:spcAft>
              <a:buClrTx/>
              <a:buSzTx/>
              <a:buFontTx/>
              <a:buNone/>
              <a:tabLst/>
              <a:defRPr/>
            </a:pPr>
            <a:fld id="{97827627-C4FD-704D-A6CA-723CFE42C553}" type="slidenum">
              <a:rPr kumimoji="0" lang="en-US" sz="1200" b="0" i="0" u="none" strike="noStrike" kern="1200" cap="none" spc="0" normalizeH="0" baseline="0" noProof="0">
                <a:ln>
                  <a:noFill/>
                </a:ln>
                <a:solidFill>
                  <a:srgbClr val="000000"/>
                </a:solidFill>
                <a:effectLst/>
                <a:uLnTx/>
                <a:uFillTx/>
                <a:latin typeface="Calibri" charset="0"/>
                <a:cs typeface="Arial" charset="0"/>
              </a:rPr>
              <a:pPr marL="0" marR="0" lvl="0" indent="0" algn="l" defTabSz="914400" rtl="1"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Calibri" charset="0"/>
              <a:cs typeface="Arial" charset="0"/>
            </a:endParaRPr>
          </a:p>
        </p:txBody>
      </p:sp>
      <p:sp>
        <p:nvSpPr>
          <p:cNvPr id="32771" name="Slide Image Placeholder 1"/>
          <p:cNvSpPr>
            <a:spLocks noGrp="1" noRot="1" noChangeAspect="1" noTextEdit="1"/>
          </p:cNvSpPr>
          <p:nvPr>
            <p:ph type="sldImg"/>
          </p:nvPr>
        </p:nvSpPr>
        <p:spPr bwMode="auto">
          <a:xfrm>
            <a:off x="92075" y="744538"/>
            <a:ext cx="6621463"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772" name="Notes Placeholder 2"/>
          <p:cNvSpPr>
            <a:spLocks noGrp="1"/>
          </p:cNvSpPr>
          <p:nvPr>
            <p:ph type="body" idx="1"/>
          </p:nvPr>
        </p:nvSpPr>
        <p:spPr bwMode="auto">
          <a:xfrm>
            <a:off x="908050" y="4718050"/>
            <a:ext cx="4989513"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00" tIns="48402" rIns="96800" bIns="48402"/>
          <a:lstStyle/>
          <a:p>
            <a:pPr>
              <a:spcBef>
                <a:spcPct val="0"/>
              </a:spcBef>
            </a:pPr>
            <a:r>
              <a:rPr lang="en-US"/>
              <a:t>The most likely relationship between parental pressure to eat and child body weight is a bidirectional causal relationship.</a:t>
            </a:r>
          </a:p>
          <a:p>
            <a:pPr>
              <a:spcBef>
                <a:spcPct val="0"/>
              </a:spcBef>
            </a:pPr>
            <a:r>
              <a:rPr lang="en-US"/>
              <a:t>These results underscore the importance of helping parents to understand how pressuring their child to eat and feeding conflict can undermine their efforts to address and manage their child’s feeding difficulty.</a:t>
            </a:r>
          </a:p>
          <a:p>
            <a:pPr>
              <a:spcBef>
                <a:spcPct val="0"/>
              </a:spcBef>
            </a:pPr>
            <a:endParaRPr lang="en-US"/>
          </a:p>
          <a:p>
            <a:pPr>
              <a:spcBef>
                <a:spcPct val="0"/>
              </a:spcBef>
            </a:pPr>
            <a:endParaRPr lang="en-US"/>
          </a:p>
          <a:p>
            <a:pPr>
              <a:spcBef>
                <a:spcPct val="0"/>
              </a:spcBef>
            </a:pPr>
            <a:endParaRPr lang="en-US"/>
          </a:p>
          <a:p>
            <a:pPr>
              <a:spcBef>
                <a:spcPct val="0"/>
              </a:spcBef>
            </a:pPr>
            <a:r>
              <a:rPr lang="en-US"/>
              <a:t>The most likely relationship between parental pressure to eat and child body weight is a bidirectional causal relationship.</a:t>
            </a:r>
          </a:p>
          <a:p>
            <a:pPr>
              <a:spcBef>
                <a:spcPct val="0"/>
              </a:spcBef>
            </a:pPr>
            <a:r>
              <a:rPr lang="en-US"/>
              <a:t>These results underscore the importance of helping parents to understand how pressuring their child to eat and feeding conflict can undermine their efforts to address and manage their child’s feeding difficulty.</a:t>
            </a:r>
          </a:p>
        </p:txBody>
      </p:sp>
      <p:sp>
        <p:nvSpPr>
          <p:cNvPr id="32773" name="Slide Number Placeholder 3"/>
          <p:cNvSpPr txBox="1">
            <a:spLocks noGrp="1"/>
          </p:cNvSpPr>
          <p:nvPr/>
        </p:nvSpPr>
        <p:spPr bwMode="auto">
          <a:xfrm>
            <a:off x="3857625" y="9442450"/>
            <a:ext cx="29479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00" tIns="48402" rIns="96800" bIns="48402" anchor="b"/>
          <a:lstStyle>
            <a:lvl1pPr algn="r" defTabSz="966788" rtl="1">
              <a:defRPr>
                <a:solidFill>
                  <a:schemeClr val="tx1"/>
                </a:solidFill>
                <a:latin typeface="Calibri" charset="0"/>
                <a:ea typeface="Arial" charset="0"/>
                <a:cs typeface="Arial" charset="0"/>
              </a:defRPr>
            </a:lvl1pPr>
            <a:lvl2pPr marL="742950" indent="-285750" algn="r" defTabSz="966788" rtl="1">
              <a:defRPr>
                <a:solidFill>
                  <a:schemeClr val="tx1"/>
                </a:solidFill>
                <a:latin typeface="Calibri" charset="0"/>
                <a:ea typeface="Arial" charset="0"/>
              </a:defRPr>
            </a:lvl2pPr>
            <a:lvl3pPr marL="1143000" indent="-228600" algn="r" defTabSz="966788" rtl="1">
              <a:defRPr>
                <a:solidFill>
                  <a:schemeClr val="tx1"/>
                </a:solidFill>
                <a:latin typeface="Calibri" charset="0"/>
                <a:ea typeface="Arial" charset="0"/>
              </a:defRPr>
            </a:lvl3pPr>
            <a:lvl4pPr marL="1600200" indent="-228600" algn="r" defTabSz="966788" rtl="1">
              <a:defRPr>
                <a:solidFill>
                  <a:schemeClr val="tx1"/>
                </a:solidFill>
                <a:latin typeface="Calibri" charset="0"/>
                <a:ea typeface="Arial" charset="0"/>
              </a:defRPr>
            </a:lvl4pPr>
            <a:lvl5pPr marL="2057400" indent="-228600" algn="r" defTabSz="966788" rtl="1">
              <a:defRPr>
                <a:solidFill>
                  <a:schemeClr val="tx1"/>
                </a:solidFill>
                <a:latin typeface="Calibri" charset="0"/>
                <a:ea typeface="Arial" charset="0"/>
              </a:defRPr>
            </a:lvl5pPr>
            <a:lvl6pPr marL="2514600" indent="-228600" algn="r" defTabSz="966788" rtl="1" fontAlgn="base">
              <a:spcBef>
                <a:spcPct val="0"/>
              </a:spcBef>
              <a:spcAft>
                <a:spcPct val="0"/>
              </a:spcAft>
              <a:defRPr>
                <a:solidFill>
                  <a:schemeClr val="tx1"/>
                </a:solidFill>
                <a:latin typeface="Calibri" charset="0"/>
                <a:ea typeface="Arial" charset="0"/>
              </a:defRPr>
            </a:lvl6pPr>
            <a:lvl7pPr marL="2971800" indent="-228600" algn="r" defTabSz="966788" rtl="1" fontAlgn="base">
              <a:spcBef>
                <a:spcPct val="0"/>
              </a:spcBef>
              <a:spcAft>
                <a:spcPct val="0"/>
              </a:spcAft>
              <a:defRPr>
                <a:solidFill>
                  <a:schemeClr val="tx1"/>
                </a:solidFill>
                <a:latin typeface="Calibri" charset="0"/>
                <a:ea typeface="Arial" charset="0"/>
              </a:defRPr>
            </a:lvl7pPr>
            <a:lvl8pPr marL="3429000" indent="-228600" algn="r" defTabSz="966788" rtl="1" fontAlgn="base">
              <a:spcBef>
                <a:spcPct val="0"/>
              </a:spcBef>
              <a:spcAft>
                <a:spcPct val="0"/>
              </a:spcAft>
              <a:defRPr>
                <a:solidFill>
                  <a:schemeClr val="tx1"/>
                </a:solidFill>
                <a:latin typeface="Calibri" charset="0"/>
                <a:ea typeface="Arial" charset="0"/>
              </a:defRPr>
            </a:lvl8pPr>
            <a:lvl9pPr marL="3886200" indent="-228600" algn="r" defTabSz="966788" rtl="1" fontAlgn="base">
              <a:spcBef>
                <a:spcPct val="0"/>
              </a:spcBef>
              <a:spcAft>
                <a:spcPct val="0"/>
              </a:spcAft>
              <a:defRPr>
                <a:solidFill>
                  <a:schemeClr val="tx1"/>
                </a:solidFill>
                <a:latin typeface="Calibri" charset="0"/>
                <a:ea typeface="Arial" charset="0"/>
              </a:defRPr>
            </a:lvl9pPr>
          </a:lstStyle>
          <a:p>
            <a:pPr marL="0" marR="0" lvl="0" indent="0" algn="r" defTabSz="966788" rtl="1" eaLnBrk="1" fontAlgn="auto" latinLnBrk="0" hangingPunct="1">
              <a:lnSpc>
                <a:spcPct val="100000"/>
              </a:lnSpc>
              <a:spcBef>
                <a:spcPts val="0"/>
              </a:spcBef>
              <a:spcAft>
                <a:spcPts val="0"/>
              </a:spcAft>
              <a:buClrTx/>
              <a:buSzTx/>
              <a:buFontTx/>
              <a:buNone/>
              <a:tabLst/>
              <a:defRPr/>
            </a:pPr>
            <a:fld id="{4572A2D5-65C5-CE47-AA1B-9EF215104FE1}" type="slidenum">
              <a:rPr kumimoji="0" lang="en-US" sz="1200" b="0" i="0" u="none" strike="noStrike" kern="1200" cap="none" spc="0" normalizeH="0" baseline="0" noProof="0">
                <a:ln>
                  <a:noFill/>
                </a:ln>
                <a:solidFill>
                  <a:srgbClr val="000000"/>
                </a:solidFill>
                <a:effectLst/>
                <a:uLnTx/>
                <a:uFillTx/>
                <a:latin typeface="Calibri" charset="0"/>
                <a:cs typeface="Arial" charset="0"/>
              </a:rPr>
              <a:pPr marL="0" marR="0" lvl="0" indent="0" algn="r" defTabSz="966788" rtl="1"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Calibri" charset="0"/>
              <a:cs typeface="Arial" charset="0"/>
            </a:endParaRPr>
          </a:p>
        </p:txBody>
      </p:sp>
    </p:spTree>
    <p:extLst>
      <p:ext uri="{BB962C8B-B14F-4D97-AF65-F5344CB8AC3E}">
        <p14:creationId xmlns:p14="http://schemas.microsoft.com/office/powerpoint/2010/main" val="351984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B677FF8-A25F-EF44-9FF2-F43CAC059AB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653B02BE-4EDC-3940-8A8E-68258748ED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55D7A513-7030-8142-B88A-6433E7F46CA5}"/>
              </a:ext>
            </a:extLst>
          </p:cNvPr>
          <p:cNvSpPr>
            <a:spLocks noGrp="1"/>
          </p:cNvSpPr>
          <p:nvPr>
            <p:ph type="dt" sz="half" idx="10"/>
          </p:nvPr>
        </p:nvSpPr>
        <p:spPr/>
        <p:txBody>
          <a:bodyPr/>
          <a:lstStyle/>
          <a:p>
            <a:fld id="{5BDFBB1C-3339-2F4D-AE46-53DFA1502C91}" type="datetimeFigureOut">
              <a:rPr lang="ru-RU" smtClean="0"/>
              <a:t>20.06.2023</a:t>
            </a:fld>
            <a:endParaRPr lang="ru-RU"/>
          </a:p>
        </p:txBody>
      </p:sp>
      <p:sp>
        <p:nvSpPr>
          <p:cNvPr id="5" name="Нижний колонтитул 4">
            <a:extLst>
              <a:ext uri="{FF2B5EF4-FFF2-40B4-BE49-F238E27FC236}">
                <a16:creationId xmlns:a16="http://schemas.microsoft.com/office/drawing/2014/main" xmlns="" id="{D2AB4316-090A-1C45-86AE-6FBFFAC468A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3D7E2CD1-35EA-6D4E-92DC-951869CFC5BD}"/>
              </a:ext>
            </a:extLst>
          </p:cNvPr>
          <p:cNvSpPr>
            <a:spLocks noGrp="1"/>
          </p:cNvSpPr>
          <p:nvPr>
            <p:ph type="sldNum" sz="quarter" idx="12"/>
          </p:nvPr>
        </p:nvSpPr>
        <p:spPr/>
        <p:txBody>
          <a:bodyPr/>
          <a:lstStyle/>
          <a:p>
            <a:fld id="{8CFE9983-39B6-1242-B60A-A9BD099D4F4A}" type="slidenum">
              <a:rPr lang="ru-RU" smtClean="0"/>
              <a:t>‹#›</a:t>
            </a:fld>
            <a:endParaRPr lang="ru-RU"/>
          </a:p>
        </p:txBody>
      </p:sp>
    </p:spTree>
    <p:extLst>
      <p:ext uri="{BB962C8B-B14F-4D97-AF65-F5344CB8AC3E}">
        <p14:creationId xmlns:p14="http://schemas.microsoft.com/office/powerpoint/2010/main" val="719795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202D2D9-B4F2-0340-91D1-13E84B7966C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96DB738B-12EA-7F41-B018-A5B1503B8D13}"/>
              </a:ext>
            </a:extLst>
          </p:cNvPr>
          <p:cNvSpPr>
            <a:spLocks noGrp="1"/>
          </p:cNvSpPr>
          <p:nvPr>
            <p:ph type="body" orient="vert" idx="1"/>
          </p:nvPr>
        </p:nvSpPr>
        <p:spPr/>
        <p:txBody>
          <a:bodyPr vert="eaVert"/>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xmlns="" id="{34E03CDA-9BC3-4246-AC06-0B224530CD86}"/>
              </a:ext>
            </a:extLst>
          </p:cNvPr>
          <p:cNvSpPr>
            <a:spLocks noGrp="1"/>
          </p:cNvSpPr>
          <p:nvPr>
            <p:ph type="dt" sz="half" idx="10"/>
          </p:nvPr>
        </p:nvSpPr>
        <p:spPr/>
        <p:txBody>
          <a:bodyPr/>
          <a:lstStyle/>
          <a:p>
            <a:fld id="{5BDFBB1C-3339-2F4D-AE46-53DFA1502C91}" type="datetimeFigureOut">
              <a:rPr lang="ru-RU" smtClean="0"/>
              <a:t>20.06.2023</a:t>
            </a:fld>
            <a:endParaRPr lang="ru-RU"/>
          </a:p>
        </p:txBody>
      </p:sp>
      <p:sp>
        <p:nvSpPr>
          <p:cNvPr id="5" name="Нижний колонтитул 4">
            <a:extLst>
              <a:ext uri="{FF2B5EF4-FFF2-40B4-BE49-F238E27FC236}">
                <a16:creationId xmlns:a16="http://schemas.microsoft.com/office/drawing/2014/main" xmlns="" id="{44973422-5A91-364E-94AD-915A59D9B02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D0EE756F-2363-074D-99B9-C8F6EE499BF0}"/>
              </a:ext>
            </a:extLst>
          </p:cNvPr>
          <p:cNvSpPr>
            <a:spLocks noGrp="1"/>
          </p:cNvSpPr>
          <p:nvPr>
            <p:ph type="sldNum" sz="quarter" idx="12"/>
          </p:nvPr>
        </p:nvSpPr>
        <p:spPr/>
        <p:txBody>
          <a:bodyPr/>
          <a:lstStyle/>
          <a:p>
            <a:fld id="{8CFE9983-39B6-1242-B60A-A9BD099D4F4A}" type="slidenum">
              <a:rPr lang="ru-RU" smtClean="0"/>
              <a:t>‹#›</a:t>
            </a:fld>
            <a:endParaRPr lang="ru-RU"/>
          </a:p>
        </p:txBody>
      </p:sp>
    </p:spTree>
    <p:extLst>
      <p:ext uri="{BB962C8B-B14F-4D97-AF65-F5344CB8AC3E}">
        <p14:creationId xmlns:p14="http://schemas.microsoft.com/office/powerpoint/2010/main" val="67285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DD0C3908-A286-734A-AC52-22277E41D96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7C65EE90-1A6A-F947-AE4A-422AD33142D8}"/>
              </a:ext>
            </a:extLst>
          </p:cNvPr>
          <p:cNvSpPr>
            <a:spLocks noGrp="1"/>
          </p:cNvSpPr>
          <p:nvPr>
            <p:ph type="body" orient="vert" idx="1"/>
          </p:nvPr>
        </p:nvSpPr>
        <p:spPr>
          <a:xfrm>
            <a:off x="838200" y="365125"/>
            <a:ext cx="7734300" cy="5811838"/>
          </a:xfrm>
        </p:spPr>
        <p:txBody>
          <a:bodyPr vert="eaVert"/>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xmlns="" id="{3E2D1CD6-B5A2-A04A-B08A-1D395879949C}"/>
              </a:ext>
            </a:extLst>
          </p:cNvPr>
          <p:cNvSpPr>
            <a:spLocks noGrp="1"/>
          </p:cNvSpPr>
          <p:nvPr>
            <p:ph type="dt" sz="half" idx="10"/>
          </p:nvPr>
        </p:nvSpPr>
        <p:spPr/>
        <p:txBody>
          <a:bodyPr/>
          <a:lstStyle/>
          <a:p>
            <a:fld id="{5BDFBB1C-3339-2F4D-AE46-53DFA1502C91}" type="datetimeFigureOut">
              <a:rPr lang="ru-RU" smtClean="0"/>
              <a:t>20.06.2023</a:t>
            </a:fld>
            <a:endParaRPr lang="ru-RU"/>
          </a:p>
        </p:txBody>
      </p:sp>
      <p:sp>
        <p:nvSpPr>
          <p:cNvPr id="5" name="Нижний колонтитул 4">
            <a:extLst>
              <a:ext uri="{FF2B5EF4-FFF2-40B4-BE49-F238E27FC236}">
                <a16:creationId xmlns:a16="http://schemas.microsoft.com/office/drawing/2014/main" xmlns="" id="{343FBF42-D96A-9F42-8D51-AE2A95C2E0B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0A19806C-C83C-1542-AAEA-8D165DD3A47B}"/>
              </a:ext>
            </a:extLst>
          </p:cNvPr>
          <p:cNvSpPr>
            <a:spLocks noGrp="1"/>
          </p:cNvSpPr>
          <p:nvPr>
            <p:ph type="sldNum" sz="quarter" idx="12"/>
          </p:nvPr>
        </p:nvSpPr>
        <p:spPr/>
        <p:txBody>
          <a:bodyPr/>
          <a:lstStyle/>
          <a:p>
            <a:fld id="{8CFE9983-39B6-1242-B60A-A9BD099D4F4A}" type="slidenum">
              <a:rPr lang="ru-RU" smtClean="0"/>
              <a:t>‹#›</a:t>
            </a:fld>
            <a:endParaRPr lang="ru-RU"/>
          </a:p>
        </p:txBody>
      </p:sp>
    </p:spTree>
    <p:extLst>
      <p:ext uri="{BB962C8B-B14F-4D97-AF65-F5344CB8AC3E}">
        <p14:creationId xmlns:p14="http://schemas.microsoft.com/office/powerpoint/2010/main" val="1237966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EF7D212-2B75-8242-B992-3FCF5D2D428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3815AFE7-2FEE-184F-8605-6B0A7EE28E8D}"/>
              </a:ext>
            </a:extLst>
          </p:cNvPr>
          <p:cNvSpPr>
            <a:spLocks noGrp="1"/>
          </p:cNvSpPr>
          <p:nvPr>
            <p:ph idx="1"/>
          </p:nvPr>
        </p:nvSpPr>
        <p:spPr/>
        <p:txBody>
          <a:body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xmlns="" id="{9E6CEA76-335A-F940-8EEC-F43002614898}"/>
              </a:ext>
            </a:extLst>
          </p:cNvPr>
          <p:cNvSpPr>
            <a:spLocks noGrp="1"/>
          </p:cNvSpPr>
          <p:nvPr>
            <p:ph type="dt" sz="half" idx="10"/>
          </p:nvPr>
        </p:nvSpPr>
        <p:spPr/>
        <p:txBody>
          <a:bodyPr/>
          <a:lstStyle/>
          <a:p>
            <a:fld id="{5BDFBB1C-3339-2F4D-AE46-53DFA1502C91}" type="datetimeFigureOut">
              <a:rPr lang="ru-RU" smtClean="0"/>
              <a:t>20.06.2023</a:t>
            </a:fld>
            <a:endParaRPr lang="ru-RU"/>
          </a:p>
        </p:txBody>
      </p:sp>
      <p:sp>
        <p:nvSpPr>
          <p:cNvPr id="5" name="Нижний колонтитул 4">
            <a:extLst>
              <a:ext uri="{FF2B5EF4-FFF2-40B4-BE49-F238E27FC236}">
                <a16:creationId xmlns:a16="http://schemas.microsoft.com/office/drawing/2014/main" xmlns="" id="{7C3F4A9C-3014-AA45-A91E-57A73A6DC53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6526CA6D-41DB-2444-936D-3AEB7F850249}"/>
              </a:ext>
            </a:extLst>
          </p:cNvPr>
          <p:cNvSpPr>
            <a:spLocks noGrp="1"/>
          </p:cNvSpPr>
          <p:nvPr>
            <p:ph type="sldNum" sz="quarter" idx="12"/>
          </p:nvPr>
        </p:nvSpPr>
        <p:spPr/>
        <p:txBody>
          <a:bodyPr/>
          <a:lstStyle/>
          <a:p>
            <a:fld id="{8CFE9983-39B6-1242-B60A-A9BD099D4F4A}" type="slidenum">
              <a:rPr lang="ru-RU" smtClean="0"/>
              <a:t>‹#›</a:t>
            </a:fld>
            <a:endParaRPr lang="ru-RU"/>
          </a:p>
        </p:txBody>
      </p:sp>
    </p:spTree>
    <p:extLst>
      <p:ext uri="{BB962C8B-B14F-4D97-AF65-F5344CB8AC3E}">
        <p14:creationId xmlns:p14="http://schemas.microsoft.com/office/powerpoint/2010/main" val="220398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84849C4-33F5-D047-8EC5-F0F745D5F88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9FCCA786-E406-574E-9584-1C0430FB4B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xmlns="" id="{F2FB2878-558E-0A42-92A2-5C9D9B6DC8B6}"/>
              </a:ext>
            </a:extLst>
          </p:cNvPr>
          <p:cNvSpPr>
            <a:spLocks noGrp="1"/>
          </p:cNvSpPr>
          <p:nvPr>
            <p:ph type="dt" sz="half" idx="10"/>
          </p:nvPr>
        </p:nvSpPr>
        <p:spPr/>
        <p:txBody>
          <a:bodyPr/>
          <a:lstStyle/>
          <a:p>
            <a:fld id="{5BDFBB1C-3339-2F4D-AE46-53DFA1502C91}" type="datetimeFigureOut">
              <a:rPr lang="ru-RU" smtClean="0"/>
              <a:t>20.06.2023</a:t>
            </a:fld>
            <a:endParaRPr lang="ru-RU"/>
          </a:p>
        </p:txBody>
      </p:sp>
      <p:sp>
        <p:nvSpPr>
          <p:cNvPr id="5" name="Нижний колонтитул 4">
            <a:extLst>
              <a:ext uri="{FF2B5EF4-FFF2-40B4-BE49-F238E27FC236}">
                <a16:creationId xmlns:a16="http://schemas.microsoft.com/office/drawing/2014/main" xmlns="" id="{5AC92675-418B-1A4E-B8DD-2AEE94F1FF7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DD2DAA49-A864-234C-949F-7AD953F032BF}"/>
              </a:ext>
            </a:extLst>
          </p:cNvPr>
          <p:cNvSpPr>
            <a:spLocks noGrp="1"/>
          </p:cNvSpPr>
          <p:nvPr>
            <p:ph type="sldNum" sz="quarter" idx="12"/>
          </p:nvPr>
        </p:nvSpPr>
        <p:spPr/>
        <p:txBody>
          <a:bodyPr/>
          <a:lstStyle/>
          <a:p>
            <a:fld id="{8CFE9983-39B6-1242-B60A-A9BD099D4F4A}" type="slidenum">
              <a:rPr lang="ru-RU" smtClean="0"/>
              <a:t>‹#›</a:t>
            </a:fld>
            <a:endParaRPr lang="ru-RU"/>
          </a:p>
        </p:txBody>
      </p:sp>
    </p:spTree>
    <p:extLst>
      <p:ext uri="{BB962C8B-B14F-4D97-AF65-F5344CB8AC3E}">
        <p14:creationId xmlns:p14="http://schemas.microsoft.com/office/powerpoint/2010/main" val="3783005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5FCBDD9-21F7-D741-9E00-B0CCAF17F4C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24880745-D8B2-1744-9AC3-723F06F7A6BE}"/>
              </a:ext>
            </a:extLst>
          </p:cNvPr>
          <p:cNvSpPr>
            <a:spLocks noGrp="1"/>
          </p:cNvSpPr>
          <p:nvPr>
            <p:ph sz="half" idx="1"/>
          </p:nvPr>
        </p:nvSpPr>
        <p:spPr>
          <a:xfrm>
            <a:off x="838200" y="1825625"/>
            <a:ext cx="5181600" cy="4351338"/>
          </a:xfrm>
        </p:spPr>
        <p:txBody>
          <a:bodyPr/>
          <a:lstStyle/>
          <a:p>
            <a:r>
              <a:rPr lang="ru-RU"/>
              <a:t>Образец текста
Второй уровень
Третий уровень
Четвертый уровень
Пятый уровень</a:t>
            </a:r>
          </a:p>
        </p:txBody>
      </p:sp>
      <p:sp>
        <p:nvSpPr>
          <p:cNvPr id="4" name="Объект 3">
            <a:extLst>
              <a:ext uri="{FF2B5EF4-FFF2-40B4-BE49-F238E27FC236}">
                <a16:creationId xmlns:a16="http://schemas.microsoft.com/office/drawing/2014/main" xmlns="" id="{68F58702-D8AB-E14E-8399-DCBBE868C3DA}"/>
              </a:ext>
            </a:extLst>
          </p:cNvPr>
          <p:cNvSpPr>
            <a:spLocks noGrp="1"/>
          </p:cNvSpPr>
          <p:nvPr>
            <p:ph sz="half" idx="2"/>
          </p:nvPr>
        </p:nvSpPr>
        <p:spPr>
          <a:xfrm>
            <a:off x="6172200" y="1825625"/>
            <a:ext cx="5181600" cy="4351338"/>
          </a:xfrm>
        </p:spPr>
        <p:txBody>
          <a:body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xmlns="" id="{077B7A04-FBAC-2044-AA39-AB8C5C06A97C}"/>
              </a:ext>
            </a:extLst>
          </p:cNvPr>
          <p:cNvSpPr>
            <a:spLocks noGrp="1"/>
          </p:cNvSpPr>
          <p:nvPr>
            <p:ph type="dt" sz="half" idx="10"/>
          </p:nvPr>
        </p:nvSpPr>
        <p:spPr/>
        <p:txBody>
          <a:bodyPr/>
          <a:lstStyle/>
          <a:p>
            <a:fld id="{5BDFBB1C-3339-2F4D-AE46-53DFA1502C91}" type="datetimeFigureOut">
              <a:rPr lang="ru-RU" smtClean="0"/>
              <a:t>20.06.2023</a:t>
            </a:fld>
            <a:endParaRPr lang="ru-RU"/>
          </a:p>
        </p:txBody>
      </p:sp>
      <p:sp>
        <p:nvSpPr>
          <p:cNvPr id="6" name="Нижний колонтитул 5">
            <a:extLst>
              <a:ext uri="{FF2B5EF4-FFF2-40B4-BE49-F238E27FC236}">
                <a16:creationId xmlns:a16="http://schemas.microsoft.com/office/drawing/2014/main" xmlns="" id="{F6EF1ADC-5777-F94F-819B-BF071326A36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38F077AD-D31C-CA4B-AD5E-A38EC91E9A15}"/>
              </a:ext>
            </a:extLst>
          </p:cNvPr>
          <p:cNvSpPr>
            <a:spLocks noGrp="1"/>
          </p:cNvSpPr>
          <p:nvPr>
            <p:ph type="sldNum" sz="quarter" idx="12"/>
          </p:nvPr>
        </p:nvSpPr>
        <p:spPr/>
        <p:txBody>
          <a:bodyPr/>
          <a:lstStyle/>
          <a:p>
            <a:fld id="{8CFE9983-39B6-1242-B60A-A9BD099D4F4A}" type="slidenum">
              <a:rPr lang="ru-RU" smtClean="0"/>
              <a:t>‹#›</a:t>
            </a:fld>
            <a:endParaRPr lang="ru-RU"/>
          </a:p>
        </p:txBody>
      </p:sp>
    </p:spTree>
    <p:extLst>
      <p:ext uri="{BB962C8B-B14F-4D97-AF65-F5344CB8AC3E}">
        <p14:creationId xmlns:p14="http://schemas.microsoft.com/office/powerpoint/2010/main" val="3292234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D1282B0-FD00-534E-9E92-98F27A92C3E3}"/>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038D8C9B-0577-3541-96A4-94FBC93F7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ru-RU"/>
              <a:t>Образец текста
Второй уровень
Третий уровень
Четвертый уровень
Пятый уровень</a:t>
            </a:r>
          </a:p>
        </p:txBody>
      </p:sp>
      <p:sp>
        <p:nvSpPr>
          <p:cNvPr id="4" name="Объект 3">
            <a:extLst>
              <a:ext uri="{FF2B5EF4-FFF2-40B4-BE49-F238E27FC236}">
                <a16:creationId xmlns:a16="http://schemas.microsoft.com/office/drawing/2014/main" xmlns="" id="{F9A5E3B5-A37E-F64F-A6AC-2FC59F48DDCE}"/>
              </a:ext>
            </a:extLst>
          </p:cNvPr>
          <p:cNvSpPr>
            <a:spLocks noGrp="1"/>
          </p:cNvSpPr>
          <p:nvPr>
            <p:ph sz="half" idx="2"/>
          </p:nvPr>
        </p:nvSpPr>
        <p:spPr>
          <a:xfrm>
            <a:off x="839788" y="2505075"/>
            <a:ext cx="5157787" cy="3684588"/>
          </a:xfrm>
        </p:spPr>
        <p:txBody>
          <a:bodyPr/>
          <a:lstStyle/>
          <a:p>
            <a:r>
              <a:rPr lang="ru-RU"/>
              <a:t>Образец текста
Второй уровень
Третий уровень
Четвертый уровень
Пятый уровень</a:t>
            </a:r>
          </a:p>
        </p:txBody>
      </p:sp>
      <p:sp>
        <p:nvSpPr>
          <p:cNvPr id="5" name="Текст 4">
            <a:extLst>
              <a:ext uri="{FF2B5EF4-FFF2-40B4-BE49-F238E27FC236}">
                <a16:creationId xmlns:a16="http://schemas.microsoft.com/office/drawing/2014/main" xmlns="" id="{ED8887BC-E61B-CA4B-902E-E1A75EC2A5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ru-RU"/>
              <a:t>Образец текста
Второй уровень
Третий уровень
Четвертый уровень
Пятый уровень</a:t>
            </a:r>
          </a:p>
        </p:txBody>
      </p:sp>
      <p:sp>
        <p:nvSpPr>
          <p:cNvPr id="6" name="Объект 5">
            <a:extLst>
              <a:ext uri="{FF2B5EF4-FFF2-40B4-BE49-F238E27FC236}">
                <a16:creationId xmlns:a16="http://schemas.microsoft.com/office/drawing/2014/main" xmlns="" id="{D77A9BD3-DC31-F347-BCCD-C15B5A9B8230}"/>
              </a:ext>
            </a:extLst>
          </p:cNvPr>
          <p:cNvSpPr>
            <a:spLocks noGrp="1"/>
          </p:cNvSpPr>
          <p:nvPr>
            <p:ph sz="quarter" idx="4"/>
          </p:nvPr>
        </p:nvSpPr>
        <p:spPr>
          <a:xfrm>
            <a:off x="6172200" y="2505075"/>
            <a:ext cx="5183188" cy="3684588"/>
          </a:xfrm>
        </p:spPr>
        <p:txBody>
          <a:bodyPr/>
          <a:lstStyle/>
          <a:p>
            <a:r>
              <a:rPr lang="ru-RU"/>
              <a:t>Образец текста
Второй уровень
Третий уровень
Четвертый уровень
Пятый уровень</a:t>
            </a:r>
          </a:p>
        </p:txBody>
      </p:sp>
      <p:sp>
        <p:nvSpPr>
          <p:cNvPr id="7" name="Дата 6">
            <a:extLst>
              <a:ext uri="{FF2B5EF4-FFF2-40B4-BE49-F238E27FC236}">
                <a16:creationId xmlns:a16="http://schemas.microsoft.com/office/drawing/2014/main" xmlns="" id="{B9D5355A-08DB-1841-A9D9-3192F63901A3}"/>
              </a:ext>
            </a:extLst>
          </p:cNvPr>
          <p:cNvSpPr>
            <a:spLocks noGrp="1"/>
          </p:cNvSpPr>
          <p:nvPr>
            <p:ph type="dt" sz="half" idx="10"/>
          </p:nvPr>
        </p:nvSpPr>
        <p:spPr/>
        <p:txBody>
          <a:bodyPr/>
          <a:lstStyle/>
          <a:p>
            <a:fld id="{5BDFBB1C-3339-2F4D-AE46-53DFA1502C91}" type="datetimeFigureOut">
              <a:rPr lang="ru-RU" smtClean="0"/>
              <a:t>20.06.2023</a:t>
            </a:fld>
            <a:endParaRPr lang="ru-RU"/>
          </a:p>
        </p:txBody>
      </p:sp>
      <p:sp>
        <p:nvSpPr>
          <p:cNvPr id="8" name="Нижний колонтитул 7">
            <a:extLst>
              <a:ext uri="{FF2B5EF4-FFF2-40B4-BE49-F238E27FC236}">
                <a16:creationId xmlns:a16="http://schemas.microsoft.com/office/drawing/2014/main" xmlns="" id="{8CB16A86-FD7D-3247-8DA1-F65EF55A472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B807AF48-46F5-7149-85FE-27BB50C42B3B}"/>
              </a:ext>
            </a:extLst>
          </p:cNvPr>
          <p:cNvSpPr>
            <a:spLocks noGrp="1"/>
          </p:cNvSpPr>
          <p:nvPr>
            <p:ph type="sldNum" sz="quarter" idx="12"/>
          </p:nvPr>
        </p:nvSpPr>
        <p:spPr/>
        <p:txBody>
          <a:bodyPr/>
          <a:lstStyle/>
          <a:p>
            <a:fld id="{8CFE9983-39B6-1242-B60A-A9BD099D4F4A}" type="slidenum">
              <a:rPr lang="ru-RU" smtClean="0"/>
              <a:t>‹#›</a:t>
            </a:fld>
            <a:endParaRPr lang="ru-RU"/>
          </a:p>
        </p:txBody>
      </p:sp>
    </p:spTree>
    <p:extLst>
      <p:ext uri="{BB962C8B-B14F-4D97-AF65-F5344CB8AC3E}">
        <p14:creationId xmlns:p14="http://schemas.microsoft.com/office/powerpoint/2010/main" val="2107182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C4393BA-44ED-1746-A7F0-5E26C3892D9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37115833-F7E3-FF47-98EA-D28682141BF9}"/>
              </a:ext>
            </a:extLst>
          </p:cNvPr>
          <p:cNvSpPr>
            <a:spLocks noGrp="1"/>
          </p:cNvSpPr>
          <p:nvPr>
            <p:ph type="dt" sz="half" idx="10"/>
          </p:nvPr>
        </p:nvSpPr>
        <p:spPr/>
        <p:txBody>
          <a:bodyPr/>
          <a:lstStyle/>
          <a:p>
            <a:fld id="{5BDFBB1C-3339-2F4D-AE46-53DFA1502C91}" type="datetimeFigureOut">
              <a:rPr lang="ru-RU" smtClean="0"/>
              <a:t>20.06.2023</a:t>
            </a:fld>
            <a:endParaRPr lang="ru-RU"/>
          </a:p>
        </p:txBody>
      </p:sp>
      <p:sp>
        <p:nvSpPr>
          <p:cNvPr id="4" name="Нижний колонтитул 3">
            <a:extLst>
              <a:ext uri="{FF2B5EF4-FFF2-40B4-BE49-F238E27FC236}">
                <a16:creationId xmlns:a16="http://schemas.microsoft.com/office/drawing/2014/main" xmlns="" id="{928EC8E3-C9F9-FD40-8ACD-B00A6E6607B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41D54D4C-8038-8145-8D2C-5968189F41A1}"/>
              </a:ext>
            </a:extLst>
          </p:cNvPr>
          <p:cNvSpPr>
            <a:spLocks noGrp="1"/>
          </p:cNvSpPr>
          <p:nvPr>
            <p:ph type="sldNum" sz="quarter" idx="12"/>
          </p:nvPr>
        </p:nvSpPr>
        <p:spPr/>
        <p:txBody>
          <a:bodyPr/>
          <a:lstStyle/>
          <a:p>
            <a:fld id="{8CFE9983-39B6-1242-B60A-A9BD099D4F4A}" type="slidenum">
              <a:rPr lang="ru-RU" smtClean="0"/>
              <a:t>‹#›</a:t>
            </a:fld>
            <a:endParaRPr lang="ru-RU"/>
          </a:p>
        </p:txBody>
      </p:sp>
    </p:spTree>
    <p:extLst>
      <p:ext uri="{BB962C8B-B14F-4D97-AF65-F5344CB8AC3E}">
        <p14:creationId xmlns:p14="http://schemas.microsoft.com/office/powerpoint/2010/main" val="1628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D8AE995F-79FA-8D4A-AAF8-C714563D5153}"/>
              </a:ext>
            </a:extLst>
          </p:cNvPr>
          <p:cNvSpPr>
            <a:spLocks noGrp="1"/>
          </p:cNvSpPr>
          <p:nvPr>
            <p:ph type="dt" sz="half" idx="10"/>
          </p:nvPr>
        </p:nvSpPr>
        <p:spPr/>
        <p:txBody>
          <a:bodyPr/>
          <a:lstStyle/>
          <a:p>
            <a:fld id="{5BDFBB1C-3339-2F4D-AE46-53DFA1502C91}" type="datetimeFigureOut">
              <a:rPr lang="ru-RU" smtClean="0"/>
              <a:t>20.06.2023</a:t>
            </a:fld>
            <a:endParaRPr lang="ru-RU"/>
          </a:p>
        </p:txBody>
      </p:sp>
      <p:sp>
        <p:nvSpPr>
          <p:cNvPr id="3" name="Нижний колонтитул 2">
            <a:extLst>
              <a:ext uri="{FF2B5EF4-FFF2-40B4-BE49-F238E27FC236}">
                <a16:creationId xmlns:a16="http://schemas.microsoft.com/office/drawing/2014/main" xmlns="" id="{4B2D2AC2-CCFC-904E-A6BE-E7A2C2DE9045}"/>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B89E0E13-0F37-8D4F-9813-32E27B059B65}"/>
              </a:ext>
            </a:extLst>
          </p:cNvPr>
          <p:cNvSpPr>
            <a:spLocks noGrp="1"/>
          </p:cNvSpPr>
          <p:nvPr>
            <p:ph type="sldNum" sz="quarter" idx="12"/>
          </p:nvPr>
        </p:nvSpPr>
        <p:spPr/>
        <p:txBody>
          <a:bodyPr/>
          <a:lstStyle/>
          <a:p>
            <a:fld id="{8CFE9983-39B6-1242-B60A-A9BD099D4F4A}" type="slidenum">
              <a:rPr lang="ru-RU" smtClean="0"/>
              <a:t>‹#›</a:t>
            </a:fld>
            <a:endParaRPr lang="ru-RU"/>
          </a:p>
        </p:txBody>
      </p:sp>
    </p:spTree>
    <p:extLst>
      <p:ext uri="{BB962C8B-B14F-4D97-AF65-F5344CB8AC3E}">
        <p14:creationId xmlns:p14="http://schemas.microsoft.com/office/powerpoint/2010/main" val="1675196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4F47B93-0350-D349-BC96-3A5CFECC671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B766AF06-0817-4746-88E5-15B37BDCCC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ru-RU"/>
              <a:t>Образец текста
Второй уровень
Третий уровень
Четвертый уровень
Пятый уровень</a:t>
            </a:r>
          </a:p>
        </p:txBody>
      </p:sp>
      <p:sp>
        <p:nvSpPr>
          <p:cNvPr id="4" name="Текст 3">
            <a:extLst>
              <a:ext uri="{FF2B5EF4-FFF2-40B4-BE49-F238E27FC236}">
                <a16:creationId xmlns:a16="http://schemas.microsoft.com/office/drawing/2014/main" xmlns="" id="{C12574D2-8A93-7645-9827-BDBC2D5FE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xmlns="" id="{D7E7737E-B254-3445-AF7E-16EECCB9534E}"/>
              </a:ext>
            </a:extLst>
          </p:cNvPr>
          <p:cNvSpPr>
            <a:spLocks noGrp="1"/>
          </p:cNvSpPr>
          <p:nvPr>
            <p:ph type="dt" sz="half" idx="10"/>
          </p:nvPr>
        </p:nvSpPr>
        <p:spPr/>
        <p:txBody>
          <a:bodyPr/>
          <a:lstStyle/>
          <a:p>
            <a:fld id="{5BDFBB1C-3339-2F4D-AE46-53DFA1502C91}" type="datetimeFigureOut">
              <a:rPr lang="ru-RU" smtClean="0"/>
              <a:t>20.06.2023</a:t>
            </a:fld>
            <a:endParaRPr lang="ru-RU"/>
          </a:p>
        </p:txBody>
      </p:sp>
      <p:sp>
        <p:nvSpPr>
          <p:cNvPr id="6" name="Нижний колонтитул 5">
            <a:extLst>
              <a:ext uri="{FF2B5EF4-FFF2-40B4-BE49-F238E27FC236}">
                <a16:creationId xmlns:a16="http://schemas.microsoft.com/office/drawing/2014/main" xmlns="" id="{38337874-4482-BB4C-934D-4F67B8DD728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93CA5A23-96E3-3A4F-BCCE-BAFE22AAEEE0}"/>
              </a:ext>
            </a:extLst>
          </p:cNvPr>
          <p:cNvSpPr>
            <a:spLocks noGrp="1"/>
          </p:cNvSpPr>
          <p:nvPr>
            <p:ph type="sldNum" sz="quarter" idx="12"/>
          </p:nvPr>
        </p:nvSpPr>
        <p:spPr/>
        <p:txBody>
          <a:bodyPr/>
          <a:lstStyle/>
          <a:p>
            <a:fld id="{8CFE9983-39B6-1242-B60A-A9BD099D4F4A}" type="slidenum">
              <a:rPr lang="ru-RU" smtClean="0"/>
              <a:t>‹#›</a:t>
            </a:fld>
            <a:endParaRPr lang="ru-RU"/>
          </a:p>
        </p:txBody>
      </p:sp>
    </p:spTree>
    <p:extLst>
      <p:ext uri="{BB962C8B-B14F-4D97-AF65-F5344CB8AC3E}">
        <p14:creationId xmlns:p14="http://schemas.microsoft.com/office/powerpoint/2010/main" val="1673233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E3F58E4-1D3B-AC47-AC49-B5C7BB8B4AA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AD5FFD20-023C-2546-A498-7DD550F4D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26D67384-D9CF-F94D-86CD-E961C4BFE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xmlns="" id="{5308CA21-736C-6947-878D-225D50CF17DD}"/>
              </a:ext>
            </a:extLst>
          </p:cNvPr>
          <p:cNvSpPr>
            <a:spLocks noGrp="1"/>
          </p:cNvSpPr>
          <p:nvPr>
            <p:ph type="dt" sz="half" idx="10"/>
          </p:nvPr>
        </p:nvSpPr>
        <p:spPr/>
        <p:txBody>
          <a:bodyPr/>
          <a:lstStyle/>
          <a:p>
            <a:fld id="{5BDFBB1C-3339-2F4D-AE46-53DFA1502C91}" type="datetimeFigureOut">
              <a:rPr lang="ru-RU" smtClean="0"/>
              <a:t>20.06.2023</a:t>
            </a:fld>
            <a:endParaRPr lang="ru-RU"/>
          </a:p>
        </p:txBody>
      </p:sp>
      <p:sp>
        <p:nvSpPr>
          <p:cNvPr id="6" name="Нижний колонтитул 5">
            <a:extLst>
              <a:ext uri="{FF2B5EF4-FFF2-40B4-BE49-F238E27FC236}">
                <a16:creationId xmlns:a16="http://schemas.microsoft.com/office/drawing/2014/main" xmlns="" id="{BAFEBB9C-BD06-FF4E-90BC-8DFA10E27DE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65CA013F-A3A6-9A4A-B2B7-3C300E91EBE6}"/>
              </a:ext>
            </a:extLst>
          </p:cNvPr>
          <p:cNvSpPr>
            <a:spLocks noGrp="1"/>
          </p:cNvSpPr>
          <p:nvPr>
            <p:ph type="sldNum" sz="quarter" idx="12"/>
          </p:nvPr>
        </p:nvSpPr>
        <p:spPr/>
        <p:txBody>
          <a:bodyPr/>
          <a:lstStyle/>
          <a:p>
            <a:fld id="{8CFE9983-39B6-1242-B60A-A9BD099D4F4A}" type="slidenum">
              <a:rPr lang="ru-RU" smtClean="0"/>
              <a:t>‹#›</a:t>
            </a:fld>
            <a:endParaRPr lang="ru-RU"/>
          </a:p>
        </p:txBody>
      </p:sp>
    </p:spTree>
    <p:extLst>
      <p:ext uri="{BB962C8B-B14F-4D97-AF65-F5344CB8AC3E}">
        <p14:creationId xmlns:p14="http://schemas.microsoft.com/office/powerpoint/2010/main" val="3891547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6E89832-03CD-644A-9529-245F16338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08CA57C9-6D54-7E4E-A205-AA62401860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xmlns="" id="{23DA8E64-A734-A74C-B9EA-2A0730A5E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FBB1C-3339-2F4D-AE46-53DFA1502C91}" type="datetimeFigureOut">
              <a:rPr lang="ru-RU" smtClean="0"/>
              <a:t>20.06.2023</a:t>
            </a:fld>
            <a:endParaRPr lang="ru-RU"/>
          </a:p>
        </p:txBody>
      </p:sp>
      <p:sp>
        <p:nvSpPr>
          <p:cNvPr id="5" name="Нижний колонтитул 4">
            <a:extLst>
              <a:ext uri="{FF2B5EF4-FFF2-40B4-BE49-F238E27FC236}">
                <a16:creationId xmlns:a16="http://schemas.microsoft.com/office/drawing/2014/main" xmlns="" id="{5873792D-4F3A-9D47-869C-76D8F0B983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7BCA477D-C5F8-1147-A867-15FBCFDAD6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E9983-39B6-1242-B60A-A9BD099D4F4A}" type="slidenum">
              <a:rPr lang="ru-RU" smtClean="0"/>
              <a:t>‹#›</a:t>
            </a:fld>
            <a:endParaRPr lang="ru-RU"/>
          </a:p>
        </p:txBody>
      </p:sp>
    </p:spTree>
    <p:extLst>
      <p:ext uri="{BB962C8B-B14F-4D97-AF65-F5344CB8AC3E}">
        <p14:creationId xmlns:p14="http://schemas.microsoft.com/office/powerpoint/2010/main" val="3728831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riakardakova.com/single-post/2019/01/05/%D0%98%D0%A1%D0%A2%D0%9E%D0%A7%D0%9D%D0%98%D0%9A%D0%98-%D0%9A%D0%9B%D0%95%D0%A2%D0%A7%D0%90%D0%A2%D0%9A%D0%98---%D0%A1%D0%9A%D0%9E%D0%9B%D0%AC%D0%9A%D0%9E-%D0%95%D0%A1%D0%A2%D0%AC-%D0%A7%D0%A2%D0%9E%D0%91%D0%AB-%D0%9E%D0%A1%D0%A2%D0%90%D0%92%D0%90%D0%A2%D0%AC%D0%A1%D0%AF-%D0%97%D0%94%D0%9E%D0%A0%D0%9E%D0%92%D0%AB%D0%9C" TargetMode="Externa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hyperlink" Target="https://www.mariakardakova.com/post/2017/06/23/%D0%B2%D0%BE%D0%B4%D0%BD%D1%8B%D0%B9-%D0%B1%D0%B0%D0%BB%D0%B0%D0%BD%D1%81" TargetMode="External"/><Relationship Id="rId4" Type="http://schemas.openxmlformats.org/officeDocument/2006/relationships/hyperlink" Target="https://www.mariakardakova.com/post/2017/06/26/%D0%BC%D0%BE%D0%BB%D0%BE%D1%87%D0%BD%D1%8B%D0%B5-%D0%BF%D1%80%D0%BE%D0%B4%D1%83%D0%BA%D1%82%D1%8B"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hyperlink" Target="tel:83912052233" TargetMode="Externa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492FC965-3EA0-954B-8A24-3DAD33334F47}"/>
              </a:ext>
            </a:extLst>
          </p:cNvPr>
          <p:cNvPicPr>
            <a:picLocks noChangeAspect="1"/>
          </p:cNvPicPr>
          <p:nvPr/>
        </p:nvPicPr>
        <p:blipFill>
          <a:blip r:embed="rId2"/>
          <a:stretch>
            <a:fillRect/>
          </a:stretch>
        </p:blipFill>
        <p:spPr>
          <a:xfrm>
            <a:off x="-522" y="77348"/>
            <a:ext cx="6312546" cy="6780652"/>
          </a:xfrm>
          <a:prstGeom prst="rect">
            <a:avLst/>
          </a:prstGeom>
        </p:spPr>
      </p:pic>
      <p:sp>
        <p:nvSpPr>
          <p:cNvPr id="14" name="TextBox 13">
            <a:extLst>
              <a:ext uri="{FF2B5EF4-FFF2-40B4-BE49-F238E27FC236}">
                <a16:creationId xmlns:a16="http://schemas.microsoft.com/office/drawing/2014/main" xmlns="" id="{3A3F2513-22B6-5D47-B6F5-7F2DA33518EA}"/>
              </a:ext>
            </a:extLst>
          </p:cNvPr>
          <p:cNvSpPr txBox="1"/>
          <p:nvPr/>
        </p:nvSpPr>
        <p:spPr>
          <a:xfrm>
            <a:off x="409473" y="1805333"/>
            <a:ext cx="6406607" cy="2062103"/>
          </a:xfrm>
          <a:prstGeom prst="rect">
            <a:avLst/>
          </a:prstGeom>
          <a:noFill/>
        </p:spPr>
        <p:txBody>
          <a:bodyPr wrap="square" rtlCol="0">
            <a:spAutoFit/>
          </a:bodyPr>
          <a:lstStyle/>
          <a:p>
            <a:r>
              <a:rPr lang="ru-RU" sz="3200" b="1" dirty="0">
                <a:solidFill>
                  <a:srgbClr val="A01E28"/>
                </a:solidFill>
                <a:latin typeface="Montserrat ExtraBold" pitchFamily="2" charset="0"/>
              </a:rPr>
              <a:t>Дети «малоежки» – фантазия беспокойных родителей или реальная проблема!?</a:t>
            </a:r>
          </a:p>
        </p:txBody>
      </p:sp>
      <p:sp>
        <p:nvSpPr>
          <p:cNvPr id="25" name="Rectangle 5">
            <a:extLst>
              <a:ext uri="{FF2B5EF4-FFF2-40B4-BE49-F238E27FC236}">
                <a16:creationId xmlns:a16="http://schemas.microsoft.com/office/drawing/2014/main" xmlns="" id="{237CEBE7-DF0A-E040-8B20-69FD1EB1CD4D}"/>
              </a:ext>
            </a:extLst>
          </p:cNvPr>
          <p:cNvSpPr>
            <a:spLocks noChangeArrowheads="1"/>
          </p:cNvSpPr>
          <p:nvPr/>
        </p:nvSpPr>
        <p:spPr bwMode="auto">
          <a:xfrm>
            <a:off x="478607" y="389228"/>
            <a:ext cx="5689401"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ru-RU" sz="1300" dirty="0">
                <a:solidFill>
                  <a:schemeClr val="accent3">
                    <a:lumMod val="75000"/>
                  </a:schemeClr>
                </a:solidFill>
                <a:latin typeface="Montserrat" pitchFamily="2" charset="0"/>
              </a:rPr>
              <a:t>Федеральное государственное бюджетное </a:t>
            </a:r>
          </a:p>
          <a:p>
            <a:pPr lvl="0"/>
            <a:r>
              <a:rPr lang="ru-RU" sz="1300" dirty="0">
                <a:solidFill>
                  <a:schemeClr val="accent3">
                    <a:lumMod val="75000"/>
                  </a:schemeClr>
                </a:solidFill>
                <a:latin typeface="Montserrat" pitchFamily="2" charset="0"/>
              </a:rPr>
              <a:t>образовательное учреждение высшего образования </a:t>
            </a:r>
          </a:p>
          <a:p>
            <a:pPr lvl="0"/>
            <a:r>
              <a:rPr lang="ru-RU" sz="1300" dirty="0">
                <a:solidFill>
                  <a:schemeClr val="accent3">
                    <a:lumMod val="75000"/>
                  </a:schemeClr>
                </a:solidFill>
                <a:latin typeface="Montserrat" pitchFamily="2" charset="0"/>
              </a:rPr>
              <a:t>"Красноярский государственный медицинский </a:t>
            </a:r>
          </a:p>
          <a:p>
            <a:pPr lvl="0"/>
            <a:r>
              <a:rPr lang="ru-RU" sz="1300" dirty="0">
                <a:solidFill>
                  <a:schemeClr val="accent3">
                    <a:lumMod val="75000"/>
                  </a:schemeClr>
                </a:solidFill>
                <a:latin typeface="Montserrat" pitchFamily="2" charset="0"/>
              </a:rPr>
              <a:t>университет имени профессора В.Ф. </a:t>
            </a:r>
            <a:r>
              <a:rPr lang="ru-RU" sz="1300" dirty="0" err="1">
                <a:solidFill>
                  <a:schemeClr val="accent3">
                    <a:lumMod val="75000"/>
                  </a:schemeClr>
                </a:solidFill>
                <a:latin typeface="Montserrat" pitchFamily="2" charset="0"/>
              </a:rPr>
              <a:t>Войно-Ясенецкого</a:t>
            </a:r>
            <a:r>
              <a:rPr lang="ru-RU" sz="1300" dirty="0">
                <a:solidFill>
                  <a:schemeClr val="accent3">
                    <a:lumMod val="75000"/>
                  </a:schemeClr>
                </a:solidFill>
                <a:latin typeface="Montserrat" pitchFamily="2" charset="0"/>
              </a:rPr>
              <a:t>" </a:t>
            </a:r>
          </a:p>
          <a:p>
            <a:pPr lvl="0"/>
            <a:r>
              <a:rPr lang="ru-RU" sz="1300" dirty="0">
                <a:solidFill>
                  <a:schemeClr val="accent3">
                    <a:lumMod val="75000"/>
                  </a:schemeClr>
                </a:solidFill>
                <a:latin typeface="Montserrat" pitchFamily="2" charset="0"/>
              </a:rPr>
              <a:t>Министерства здравоохранения Российской Федерации</a:t>
            </a:r>
            <a:endParaRPr lang="ru-RU" altLang="ru-RU" sz="1300" dirty="0">
              <a:solidFill>
                <a:schemeClr val="accent3">
                  <a:lumMod val="75000"/>
                </a:schemeClr>
              </a:solidFill>
              <a:latin typeface="Montserrat" pitchFamily="2" charset="0"/>
            </a:endParaRPr>
          </a:p>
        </p:txBody>
      </p:sp>
      <p:pic>
        <p:nvPicPr>
          <p:cNvPr id="4" name="Рисунок 3">
            <a:extLst>
              <a:ext uri="{FF2B5EF4-FFF2-40B4-BE49-F238E27FC236}">
                <a16:creationId xmlns:a16="http://schemas.microsoft.com/office/drawing/2014/main" xmlns="" id="{4D4A0DF7-FBF3-A64A-B263-EB8F49C05E4F}"/>
              </a:ext>
            </a:extLst>
          </p:cNvPr>
          <p:cNvPicPr>
            <a:picLocks noChangeAspect="1"/>
          </p:cNvPicPr>
          <p:nvPr/>
        </p:nvPicPr>
        <p:blipFill>
          <a:blip r:embed="rId3"/>
          <a:stretch>
            <a:fillRect/>
          </a:stretch>
        </p:blipFill>
        <p:spPr>
          <a:xfrm>
            <a:off x="5794672" y="188640"/>
            <a:ext cx="6350000" cy="6350000"/>
          </a:xfrm>
          <a:prstGeom prst="rect">
            <a:avLst/>
          </a:prstGeom>
        </p:spPr>
      </p:pic>
      <p:sp>
        <p:nvSpPr>
          <p:cNvPr id="17" name="TextBox 16">
            <a:extLst>
              <a:ext uri="{FF2B5EF4-FFF2-40B4-BE49-F238E27FC236}">
                <a16:creationId xmlns:a16="http://schemas.microsoft.com/office/drawing/2014/main" xmlns="" id="{1CF5D1FF-6C42-1442-8133-60A8A203702D}"/>
              </a:ext>
            </a:extLst>
          </p:cNvPr>
          <p:cNvSpPr txBox="1"/>
          <p:nvPr/>
        </p:nvSpPr>
        <p:spPr>
          <a:xfrm>
            <a:off x="409474" y="3997513"/>
            <a:ext cx="4208203" cy="369332"/>
          </a:xfrm>
          <a:prstGeom prst="rect">
            <a:avLst/>
          </a:prstGeom>
          <a:noFill/>
        </p:spPr>
        <p:txBody>
          <a:bodyPr wrap="none" rtlCol="0">
            <a:spAutoFit/>
          </a:bodyPr>
          <a:lstStyle/>
          <a:p>
            <a:r>
              <a:rPr lang="ru-RU" b="1" dirty="0">
                <a:solidFill>
                  <a:srgbClr val="263238"/>
                </a:solidFill>
                <a:latin typeface="Montserrat" pitchFamily="2" charset="0"/>
              </a:rPr>
              <a:t>Владимир Викторович Чикунов</a:t>
            </a:r>
          </a:p>
        </p:txBody>
      </p:sp>
      <p:sp>
        <p:nvSpPr>
          <p:cNvPr id="19" name="TextBox 18">
            <a:extLst>
              <a:ext uri="{FF2B5EF4-FFF2-40B4-BE49-F238E27FC236}">
                <a16:creationId xmlns:a16="http://schemas.microsoft.com/office/drawing/2014/main" xmlns="" id="{84EB1F4D-E223-914E-A6E9-4CB604F18430}"/>
              </a:ext>
            </a:extLst>
          </p:cNvPr>
          <p:cNvSpPr txBox="1"/>
          <p:nvPr/>
        </p:nvSpPr>
        <p:spPr>
          <a:xfrm>
            <a:off x="409474" y="4294837"/>
            <a:ext cx="5189241" cy="646331"/>
          </a:xfrm>
          <a:prstGeom prst="rect">
            <a:avLst/>
          </a:prstGeom>
          <a:noFill/>
        </p:spPr>
        <p:txBody>
          <a:bodyPr wrap="none" rtlCol="0">
            <a:spAutoFit/>
          </a:bodyPr>
          <a:lstStyle/>
          <a:p>
            <a:r>
              <a:rPr lang="ru-RU" dirty="0">
                <a:solidFill>
                  <a:srgbClr val="263238"/>
                </a:solidFill>
                <a:latin typeface="Montserrat" pitchFamily="2" charset="0"/>
              </a:rPr>
              <a:t>к.м.н., доцент кафедры детских болезней</a:t>
            </a:r>
          </a:p>
          <a:p>
            <a:r>
              <a:rPr lang="ru-RU" dirty="0">
                <a:solidFill>
                  <a:srgbClr val="263238"/>
                </a:solidFill>
                <a:latin typeface="Montserrat" pitchFamily="2" charset="0"/>
              </a:rPr>
              <a:t>гастроэнтеролог/диетолог</a:t>
            </a:r>
          </a:p>
        </p:txBody>
      </p:sp>
      <p:pic>
        <p:nvPicPr>
          <p:cNvPr id="9" name="Рисунок 8">
            <a:extLst>
              <a:ext uri="{FF2B5EF4-FFF2-40B4-BE49-F238E27FC236}">
                <a16:creationId xmlns:a16="http://schemas.microsoft.com/office/drawing/2014/main" xmlns="" id="{60D38F76-9ECE-FF41-9BE2-8FF57CA3A2BB}"/>
              </a:ext>
            </a:extLst>
          </p:cNvPr>
          <p:cNvPicPr>
            <a:picLocks noChangeAspect="1"/>
          </p:cNvPicPr>
          <p:nvPr/>
        </p:nvPicPr>
        <p:blipFill>
          <a:blip r:embed="rId4"/>
          <a:stretch>
            <a:fillRect/>
          </a:stretch>
        </p:blipFill>
        <p:spPr>
          <a:xfrm>
            <a:off x="523914" y="5597338"/>
            <a:ext cx="2259718" cy="704827"/>
          </a:xfrm>
          <a:prstGeom prst="rect">
            <a:avLst/>
          </a:prstGeom>
        </p:spPr>
      </p:pic>
      <p:sp>
        <p:nvSpPr>
          <p:cNvPr id="22" name="Rectangle 5">
            <a:extLst>
              <a:ext uri="{FF2B5EF4-FFF2-40B4-BE49-F238E27FC236}">
                <a16:creationId xmlns:a16="http://schemas.microsoft.com/office/drawing/2014/main" xmlns="" id="{FF69BF99-16BB-2F43-AC78-27EEED942887}"/>
              </a:ext>
            </a:extLst>
          </p:cNvPr>
          <p:cNvSpPr>
            <a:spLocks noChangeArrowheads="1"/>
          </p:cNvSpPr>
          <p:nvPr/>
        </p:nvSpPr>
        <p:spPr bwMode="auto">
          <a:xfrm>
            <a:off x="2855640" y="5661248"/>
            <a:ext cx="3544248"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ru-RU" altLang="ru-RU" sz="1300" b="0" i="0" u="none" strike="noStrike" cap="none" normalizeH="0" baseline="0" dirty="0">
                <a:ln>
                  <a:noFill/>
                </a:ln>
                <a:solidFill>
                  <a:schemeClr val="accent3">
                    <a:lumMod val="75000"/>
                  </a:schemeClr>
                </a:solidFill>
                <a:effectLst/>
                <a:latin typeface="Montserrat" pitchFamily="2" charset="0"/>
              </a:rPr>
              <a:t>14 июня 2023</a:t>
            </a:r>
          </a:p>
          <a:p>
            <a:pPr marL="0" marR="0" lvl="0" indent="0" algn="l" defTabSz="914400" rtl="0" eaLnBrk="0" fontAlgn="base" latinLnBrk="0" hangingPunct="0">
              <a:spcBef>
                <a:spcPct val="0"/>
              </a:spcBef>
              <a:spcAft>
                <a:spcPct val="0"/>
              </a:spcAft>
              <a:buClrTx/>
              <a:buSzTx/>
              <a:buFontTx/>
              <a:buNone/>
              <a:tabLst/>
            </a:pPr>
            <a:r>
              <a:rPr kumimoji="0" lang="ru-RU" altLang="ru-RU" sz="1300" b="0" i="0" u="none" strike="noStrike" cap="none" normalizeH="0" baseline="0" dirty="0">
                <a:ln>
                  <a:noFill/>
                </a:ln>
                <a:solidFill>
                  <a:schemeClr val="accent3">
                    <a:lumMod val="75000"/>
                  </a:schemeClr>
                </a:solidFill>
                <a:effectLst/>
                <a:latin typeface="Montserrat" pitchFamily="2" charset="0"/>
              </a:rPr>
              <a:t>Конференция «Здоровый ребенок сегодня – здоровая страна завтра»</a:t>
            </a:r>
          </a:p>
        </p:txBody>
      </p:sp>
    </p:spTree>
    <p:extLst>
      <p:ext uri="{BB962C8B-B14F-4D97-AF65-F5344CB8AC3E}">
        <p14:creationId xmlns:p14="http://schemas.microsoft.com/office/powerpoint/2010/main" val="3913528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28928" t="1" r="27646" b="-2"/>
          <a:stretch/>
        </p:blipFill>
        <p:spPr>
          <a:xfrm>
            <a:off x="9783756" y="2770298"/>
            <a:ext cx="2374230" cy="4087702"/>
          </a:xfrm>
          <a:prstGeom prst="rect">
            <a:avLst/>
          </a:prstGeom>
        </p:spPr>
      </p:pic>
      <p:sp>
        <p:nvSpPr>
          <p:cNvPr id="2" name="Заголовок 1"/>
          <p:cNvSpPr>
            <a:spLocks noGrp="1"/>
          </p:cNvSpPr>
          <p:nvPr>
            <p:ph type="title"/>
          </p:nvPr>
        </p:nvSpPr>
        <p:spPr>
          <a:xfrm>
            <a:off x="2136608" y="68431"/>
            <a:ext cx="7886700" cy="978568"/>
          </a:xfrm>
        </p:spPr>
        <p:txBody>
          <a:bodyPr>
            <a:normAutofit/>
          </a:bodyPr>
          <a:lstStyle/>
          <a:p>
            <a:pPr eaLnBrk="1" hangingPunct="1">
              <a:lnSpc>
                <a:spcPct val="90000"/>
              </a:lnSpc>
            </a:pPr>
            <a:r>
              <a:rPr lang="ru-RU" sz="3600" b="1" dirty="0">
                <a:solidFill>
                  <a:srgbClr val="C00000"/>
                </a:solidFill>
                <a:latin typeface="Arial" charset="0"/>
                <a:ea typeface="Arial" charset="0"/>
                <a:cs typeface="Arial" charset="0"/>
              </a:rPr>
              <a:t>ТРИ закона здорового питания</a:t>
            </a:r>
          </a:p>
        </p:txBody>
      </p:sp>
      <p:sp>
        <p:nvSpPr>
          <p:cNvPr id="3" name="Объект 2"/>
          <p:cNvSpPr>
            <a:spLocks noGrp="1"/>
          </p:cNvSpPr>
          <p:nvPr>
            <p:ph idx="1"/>
          </p:nvPr>
        </p:nvSpPr>
        <p:spPr>
          <a:xfrm>
            <a:off x="381965" y="1287547"/>
            <a:ext cx="8088267" cy="4351338"/>
          </a:xfrm>
        </p:spPr>
        <p:txBody>
          <a:bodyPr>
            <a:noAutofit/>
          </a:bodyPr>
          <a:lstStyle/>
          <a:p>
            <a:pPr marL="465138" indent="-419100" algn="just"/>
            <a:r>
              <a:rPr lang="ru-RU" sz="2400" b="1" dirty="0">
                <a:latin typeface="Arial"/>
                <a:cs typeface="Arial"/>
              </a:rPr>
              <a:t>Закон энергетической полноценности</a:t>
            </a:r>
            <a:r>
              <a:rPr lang="ru-RU" sz="2400" dirty="0">
                <a:latin typeface="Arial"/>
                <a:cs typeface="Arial"/>
              </a:rPr>
              <a:t>. </a:t>
            </a:r>
          </a:p>
          <a:p>
            <a:pPr marL="388938" algn="just"/>
            <a:endParaRPr lang="ru-RU" sz="2400" dirty="0">
              <a:latin typeface="Arial"/>
              <a:cs typeface="Arial"/>
            </a:endParaRPr>
          </a:p>
          <a:p>
            <a:pPr marL="465138" indent="-419100" algn="just"/>
            <a:r>
              <a:rPr lang="ru-RU" sz="2400" b="1" dirty="0">
                <a:latin typeface="Arial"/>
                <a:cs typeface="Arial"/>
              </a:rPr>
              <a:t>Закон сбалансированности питания</a:t>
            </a:r>
            <a:r>
              <a:rPr lang="ru-RU" sz="2400" dirty="0">
                <a:latin typeface="Arial"/>
                <a:cs typeface="Arial"/>
              </a:rPr>
              <a:t>. Ежедневно человек должен получать в определенных соотношениях 7 элементов питания: белки, жиры, углеводы, витамины, минеральные вещества, клетчатку, воду. </a:t>
            </a:r>
          </a:p>
          <a:p>
            <a:pPr marL="388938" algn="just"/>
            <a:endParaRPr lang="ru-RU" sz="2400" dirty="0">
              <a:latin typeface="Arial"/>
              <a:cs typeface="Arial"/>
            </a:endParaRPr>
          </a:p>
          <a:p>
            <a:pPr marL="465138" indent="-419100" algn="just"/>
            <a:r>
              <a:rPr lang="ru-RU" sz="2400" b="1" dirty="0">
                <a:latin typeface="Arial"/>
                <a:cs typeface="Arial"/>
              </a:rPr>
              <a:t>Закон дробности питания. </a:t>
            </a:r>
            <a:r>
              <a:rPr lang="ru-RU" sz="2400" dirty="0">
                <a:latin typeface="Arial"/>
                <a:cs typeface="Arial"/>
              </a:rPr>
              <a:t>Приемы пищи должны быть равномерно распределены в течение дня. Сколько бы мы ни съели за один раз, на нужды организма израсходуется только определенное количество. Излишки будут откладываться про запас в виде жира.</a:t>
            </a:r>
          </a:p>
          <a:p>
            <a:pPr marL="465138" indent="-419100" algn="just"/>
            <a:endParaRPr lang="ru-RU" dirty="0">
              <a:latin typeface="Constantia" charset="0"/>
            </a:endParaRPr>
          </a:p>
        </p:txBody>
      </p:sp>
    </p:spTree>
    <p:extLst>
      <p:ext uri="{BB962C8B-B14F-4D97-AF65-F5344CB8AC3E}">
        <p14:creationId xmlns:p14="http://schemas.microsoft.com/office/powerpoint/2010/main" val="1321277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19F5570-48E7-2C49-8457-FA4E939FE28C}"/>
              </a:ext>
            </a:extLst>
          </p:cNvPr>
          <p:cNvSpPr>
            <a:spLocks noGrp="1"/>
          </p:cNvSpPr>
          <p:nvPr>
            <p:ph type="title"/>
          </p:nvPr>
        </p:nvSpPr>
        <p:spPr>
          <a:xfrm>
            <a:off x="365760" y="-243682"/>
            <a:ext cx="10515600" cy="1325563"/>
          </a:xfrm>
        </p:spPr>
        <p:txBody>
          <a:bodyPr>
            <a:normAutofit/>
          </a:bodyPr>
          <a:lstStyle/>
          <a:p>
            <a:r>
              <a:rPr lang="ru-RU" sz="3600" b="1" dirty="0">
                <a:latin typeface="Arial" panose="020B0604020202020204" pitchFamily="34" charset="0"/>
                <a:cs typeface="Arial" panose="020B0604020202020204" pitchFamily="34" charset="0"/>
              </a:rPr>
              <a:t>Привычка</a:t>
            </a:r>
          </a:p>
        </p:txBody>
      </p:sp>
      <p:sp>
        <p:nvSpPr>
          <p:cNvPr id="3" name="Объект 2">
            <a:extLst>
              <a:ext uri="{FF2B5EF4-FFF2-40B4-BE49-F238E27FC236}">
                <a16:creationId xmlns:a16="http://schemas.microsoft.com/office/drawing/2014/main" xmlns="" id="{63BB16A0-4498-9F4D-9B53-088C64CE06A3}"/>
              </a:ext>
            </a:extLst>
          </p:cNvPr>
          <p:cNvSpPr>
            <a:spLocks noGrp="1"/>
          </p:cNvSpPr>
          <p:nvPr>
            <p:ph idx="1"/>
          </p:nvPr>
        </p:nvSpPr>
        <p:spPr>
          <a:xfrm>
            <a:off x="365760" y="887571"/>
            <a:ext cx="6662530" cy="4351338"/>
          </a:xfrm>
        </p:spPr>
        <p:txBody>
          <a:bodyPr/>
          <a:lstStyle/>
          <a:p>
            <a:pPr marL="0" indent="0">
              <a:buNone/>
            </a:pPr>
            <a:r>
              <a:rPr lang="ru-RU" dirty="0">
                <a:solidFill>
                  <a:srgbClr val="FF0000"/>
                </a:solidFill>
                <a:latin typeface="Arial" panose="020B0604020202020204" pitchFamily="34" charset="0"/>
                <a:cs typeface="Arial" panose="020B0604020202020204" pitchFamily="34" charset="0"/>
              </a:rPr>
              <a:t>Действие:</a:t>
            </a:r>
          </a:p>
          <a:p>
            <a:r>
              <a:rPr lang="ru-RU" dirty="0">
                <a:latin typeface="Arial" panose="020B0604020202020204" pitchFamily="34" charset="0"/>
                <a:cs typeface="Arial" panose="020B0604020202020204" pitchFamily="34" charset="0"/>
              </a:rPr>
              <a:t>Часть нашего образа жизни</a:t>
            </a:r>
          </a:p>
          <a:p>
            <a:r>
              <a:rPr lang="ru-RU" dirty="0">
                <a:latin typeface="Arial" panose="020B0604020202020204" pitchFamily="34" charset="0"/>
                <a:cs typeface="Arial" panose="020B0604020202020204" pitchFamily="34" charset="0"/>
              </a:rPr>
              <a:t>Совершаем, не задумываясь (пример: чистка зубов)</a:t>
            </a:r>
          </a:p>
          <a:p>
            <a:r>
              <a:rPr lang="ru-RU" dirty="0">
                <a:latin typeface="Arial" panose="020B0604020202020204" pitchFamily="34" charset="0"/>
                <a:cs typeface="Arial" panose="020B0604020202020204" pitchFamily="34" charset="0"/>
              </a:rPr>
              <a:t>Запрограммировано в нас</a:t>
            </a:r>
          </a:p>
        </p:txBody>
      </p:sp>
      <p:pic>
        <p:nvPicPr>
          <p:cNvPr id="2050" name="Picture 2" descr="Привычка - хорошо или плохо? - Киевская Церковь &quot;Голгофа&quot;">
            <a:extLst>
              <a:ext uri="{FF2B5EF4-FFF2-40B4-BE49-F238E27FC236}">
                <a16:creationId xmlns:a16="http://schemas.microsoft.com/office/drawing/2014/main" xmlns="" id="{FF83D273-0654-AEB1-5C53-8A06A642B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1678" y="285750"/>
            <a:ext cx="3671853" cy="244601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a:extLst>
              <a:ext uri="{FF2B5EF4-FFF2-40B4-BE49-F238E27FC236}">
                <a16:creationId xmlns:a16="http://schemas.microsoft.com/office/drawing/2014/main" xmlns="" id="{6DD7193E-FEF6-C9B8-6C38-1FB4CE3C7481}"/>
              </a:ext>
            </a:extLst>
          </p:cNvPr>
          <p:cNvSpPr txBox="1">
            <a:spLocks/>
          </p:cNvSpPr>
          <p:nvPr/>
        </p:nvSpPr>
        <p:spPr>
          <a:xfrm>
            <a:off x="220980" y="32002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Откуда берутся привычки?</a:t>
            </a:r>
          </a:p>
        </p:txBody>
      </p:sp>
      <p:sp>
        <p:nvSpPr>
          <p:cNvPr id="7" name="Объект 2">
            <a:extLst>
              <a:ext uri="{FF2B5EF4-FFF2-40B4-BE49-F238E27FC236}">
                <a16:creationId xmlns:a16="http://schemas.microsoft.com/office/drawing/2014/main" xmlns="" id="{66D553E1-55C4-55FD-09D2-7D162AB4DE64}"/>
              </a:ext>
            </a:extLst>
          </p:cNvPr>
          <p:cNvSpPr txBox="1">
            <a:spLocks/>
          </p:cNvSpPr>
          <p:nvPr/>
        </p:nvSpPr>
        <p:spPr>
          <a:xfrm>
            <a:off x="365760" y="439658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Знания</a:t>
            </a:r>
            <a:r>
              <a:rPr kumimoji="0" lang="ru-R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(Что за привычка? Почему они важны</a:t>
            </a:r>
            <a:r>
              <a:rPr kumimoji="0" lang="ru-R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Wingdings" pitchFamily="2" charset="2"/>
              </a:rPr>
              <a:t>Навыки</a:t>
            </a:r>
            <a:r>
              <a:rPr kumimoji="0" lang="ru-R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(Как действовать?)</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Wingdings" pitchFamily="2" charset="2"/>
              </a:rPr>
              <a:t>Желание</a:t>
            </a:r>
            <a:r>
              <a:rPr kumimoji="0" lang="ru-RU"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(потребность) выполнить действие</a:t>
            </a:r>
            <a:endParaRPr kumimoji="0" 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2" descr="Как Создать Хорошую Привычку">
            <a:extLst>
              <a:ext uri="{FF2B5EF4-FFF2-40B4-BE49-F238E27FC236}">
                <a16:creationId xmlns:a16="http://schemas.microsoft.com/office/drawing/2014/main" xmlns="" id="{F07BB251-B770-BCAD-382E-B0CF2674F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728" y="3744596"/>
            <a:ext cx="3393935" cy="244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403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DA4B216-E907-7D43-B7B9-187A44BE996F}"/>
              </a:ext>
            </a:extLst>
          </p:cNvPr>
          <p:cNvSpPr>
            <a:spLocks noGrp="1"/>
          </p:cNvSpPr>
          <p:nvPr>
            <p:ph type="title"/>
          </p:nvPr>
        </p:nvSpPr>
        <p:spPr>
          <a:xfrm>
            <a:off x="346699" y="136063"/>
            <a:ext cx="10515600" cy="1325563"/>
          </a:xfrm>
        </p:spPr>
        <p:txBody>
          <a:bodyPr>
            <a:normAutofit/>
          </a:bodyPr>
          <a:lstStyle/>
          <a:p>
            <a:r>
              <a:rPr lang="ru-RU" sz="3600" b="1" dirty="0">
                <a:latin typeface="Arial" panose="020B0604020202020204" pitchFamily="34" charset="0"/>
                <a:cs typeface="Arial" panose="020B0604020202020204" pitchFamily="34" charset="0"/>
              </a:rPr>
              <a:t>Примеры привычек</a:t>
            </a:r>
          </a:p>
        </p:txBody>
      </p:sp>
      <p:sp>
        <p:nvSpPr>
          <p:cNvPr id="3" name="Объект 2">
            <a:extLst>
              <a:ext uri="{FF2B5EF4-FFF2-40B4-BE49-F238E27FC236}">
                <a16:creationId xmlns:a16="http://schemas.microsoft.com/office/drawing/2014/main" xmlns="" id="{99EC2F71-1262-0A49-A329-87FC87DABCB3}"/>
              </a:ext>
            </a:extLst>
          </p:cNvPr>
          <p:cNvSpPr>
            <a:spLocks noGrp="1"/>
          </p:cNvSpPr>
          <p:nvPr>
            <p:ph idx="1"/>
          </p:nvPr>
        </p:nvSpPr>
        <p:spPr>
          <a:xfrm>
            <a:off x="433086" y="1233025"/>
            <a:ext cx="6764015" cy="5324938"/>
          </a:xfrm>
        </p:spPr>
        <p:txBody>
          <a:bodyPr>
            <a:normAutofit fontScale="92500" lnSpcReduction="20000"/>
          </a:bodyPr>
          <a:lstStyle/>
          <a:p>
            <a:r>
              <a:rPr lang="ru-RU" dirty="0">
                <a:latin typeface="Arial" panose="020B0604020202020204" pitchFamily="34" charset="0"/>
                <a:cs typeface="Arial" panose="020B0604020202020204" pitchFamily="34" charset="0"/>
              </a:rPr>
              <a:t>Есть все с хлебом</a:t>
            </a:r>
          </a:p>
          <a:p>
            <a:r>
              <a:rPr lang="ru-RU" dirty="0">
                <a:latin typeface="Arial" panose="020B0604020202020204" pitchFamily="34" charset="0"/>
                <a:cs typeface="Arial" panose="020B0604020202020204" pitchFamily="34" charset="0"/>
              </a:rPr>
              <a:t>Есть суп на обед</a:t>
            </a:r>
          </a:p>
          <a:p>
            <a:r>
              <a:rPr lang="ru-RU" dirty="0">
                <a:latin typeface="Arial" panose="020B0604020202020204" pitchFamily="34" charset="0"/>
                <a:cs typeface="Arial" panose="020B0604020202020204" pitchFamily="34" charset="0"/>
              </a:rPr>
              <a:t>Запивать арбуз</a:t>
            </a:r>
          </a:p>
          <a:p>
            <a:r>
              <a:rPr lang="ru-RU" dirty="0">
                <a:latin typeface="Arial" panose="020B0604020202020204" pitchFamily="34" charset="0"/>
                <a:cs typeface="Arial" panose="020B0604020202020204" pitchFamily="34" charset="0"/>
              </a:rPr>
              <a:t>Есть мороженое когда грустно</a:t>
            </a:r>
          </a:p>
          <a:p>
            <a:r>
              <a:rPr lang="ru-RU" dirty="0">
                <a:latin typeface="Arial" panose="020B0604020202020204" pitchFamily="34" charset="0"/>
                <a:cs typeface="Arial" panose="020B0604020202020204" pitchFamily="34" charset="0"/>
              </a:rPr>
              <a:t>Пить чай с лимоном</a:t>
            </a:r>
          </a:p>
          <a:p>
            <a:r>
              <a:rPr lang="ru-RU" dirty="0">
                <a:latin typeface="Arial" panose="020B0604020202020204" pitchFamily="34" charset="0"/>
                <a:cs typeface="Arial" panose="020B0604020202020204" pitchFamily="34" charset="0"/>
              </a:rPr>
              <a:t>Доедать все, что есть на тарелке</a:t>
            </a:r>
          </a:p>
          <a:p>
            <a:r>
              <a:rPr lang="ru-RU" dirty="0">
                <a:latin typeface="Arial" panose="020B0604020202020204" pitchFamily="34" charset="0"/>
                <a:cs typeface="Arial" panose="020B0604020202020204" pitchFamily="34" charset="0"/>
              </a:rPr>
              <a:t>Держать холодильник полным</a:t>
            </a: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Мы разные, а значит одни и те же привычки могут быть более полезны для одних и менее полезны для других</a:t>
            </a:r>
          </a:p>
          <a:p>
            <a:r>
              <a:rPr lang="ru-RU" dirty="0">
                <a:latin typeface="Arial" panose="020B0604020202020204" pitchFamily="34" charset="0"/>
                <a:cs typeface="Arial" panose="020B0604020202020204" pitchFamily="34" charset="0"/>
              </a:rPr>
              <a:t>Не подвергать сомнению привычки других</a:t>
            </a:r>
          </a:p>
          <a:p>
            <a:endParaRPr lang="ru-RU" dirty="0">
              <a:latin typeface="Arial" panose="020B0604020202020204" pitchFamily="34" charset="0"/>
              <a:cs typeface="Arial" panose="020B0604020202020204" pitchFamily="34" charset="0"/>
            </a:endParaRPr>
          </a:p>
          <a:p>
            <a:endParaRPr lang="ru-RU" dirty="0"/>
          </a:p>
        </p:txBody>
      </p:sp>
      <p:pic>
        <p:nvPicPr>
          <p:cNvPr id="4098" name="Picture 2" descr="Как приготовить сырный суп с гренками (видео) - Пошаговые рецепты с фото,  видео рецепты блюд. Мастер-классы - Кулинария - IVONA - bigmir)net - IVONA  bigmir)net">
            <a:extLst>
              <a:ext uri="{FF2B5EF4-FFF2-40B4-BE49-F238E27FC236}">
                <a16:creationId xmlns:a16="http://schemas.microsoft.com/office/drawing/2014/main" xmlns="" id="{8C0FB627-7D8D-024C-BAAA-B30DB629B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101" y="830724"/>
            <a:ext cx="4648200" cy="30833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Чай с лимоном » О чае">
            <a:extLst>
              <a:ext uri="{FF2B5EF4-FFF2-40B4-BE49-F238E27FC236}">
                <a16:creationId xmlns:a16="http://schemas.microsoft.com/office/drawing/2014/main" xmlns="" id="{8B162DE5-9D74-A249-BAB2-0AE83FC54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694" y="3914030"/>
            <a:ext cx="4725607" cy="2943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092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D1FAF4E-D503-814A-90EF-F29729148552}"/>
              </a:ext>
            </a:extLst>
          </p:cNvPr>
          <p:cNvSpPr>
            <a:spLocks noGrp="1"/>
          </p:cNvSpPr>
          <p:nvPr>
            <p:ph type="title"/>
          </p:nvPr>
        </p:nvSpPr>
        <p:spPr>
          <a:xfrm>
            <a:off x="7053900" y="0"/>
            <a:ext cx="4162425" cy="1325563"/>
          </a:xfrm>
        </p:spPr>
        <p:txBody>
          <a:bodyPr>
            <a:normAutofit/>
          </a:bodyPr>
          <a:lstStyle/>
          <a:p>
            <a:pPr algn="ctr"/>
            <a:r>
              <a:rPr lang="ru-RU" sz="3600" dirty="0">
                <a:latin typeface="Arial" panose="020B0604020202020204" pitchFamily="34" charset="0"/>
                <a:cs typeface="Arial" panose="020B0604020202020204" pitchFamily="34" charset="0"/>
              </a:rPr>
              <a:t>Почему привычки приживаются?</a:t>
            </a:r>
          </a:p>
        </p:txBody>
      </p:sp>
      <p:pic>
        <p:nvPicPr>
          <p:cNvPr id="5122" name="Picture 2" descr="Прилагательные (игра) - 21, страница 27 - Форум покупателей AliExpress ::  AliTrack.RU">
            <a:extLst>
              <a:ext uri="{FF2B5EF4-FFF2-40B4-BE49-F238E27FC236}">
                <a16:creationId xmlns:a16="http://schemas.microsoft.com/office/drawing/2014/main" xmlns="" id="{ECA95A5F-6C8D-3C4D-A50A-42E067E11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2536" y="1452846"/>
            <a:ext cx="5405154" cy="540515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xmlns="" id="{B257C798-C701-3C40-9377-DE257963F3B7}"/>
              </a:ext>
            </a:extLst>
          </p:cNvPr>
          <p:cNvSpPr/>
          <p:nvPr/>
        </p:nvSpPr>
        <p:spPr>
          <a:xfrm>
            <a:off x="76993" y="2483400"/>
            <a:ext cx="5499592" cy="42473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Триггер:</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Время</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Место</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События/напоминание</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Эмоциональное состояние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Другие люди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Рутина</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Систематичность</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Уровень комфорта (реальные улучшения)</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Принятие</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Поощрение</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Реакция окружающих</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Самочувствие</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Другие бонусы</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Позитивное подкрепление</a:t>
            </a:r>
          </a:p>
        </p:txBody>
      </p:sp>
      <p:pic>
        <p:nvPicPr>
          <p:cNvPr id="9218" name="Picture 2" descr="Как избавиться от вредных привычек? 10 работающих рекомендаций. | #ВОБЛЯ /  БОЕВЫЕ ИСКУССТВА | Яндекс Дзен">
            <a:extLst>
              <a:ext uri="{FF2B5EF4-FFF2-40B4-BE49-F238E27FC236}">
                <a16:creationId xmlns:a16="http://schemas.microsoft.com/office/drawing/2014/main" xmlns="" id="{21190EF0-C37B-CD2A-ABB4-8F728F2E8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46880" cy="2388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22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obesSUPERBEST">
            <a:extLst>
              <a:ext uri="{FF2B5EF4-FFF2-40B4-BE49-F238E27FC236}">
                <a16:creationId xmlns:a16="http://schemas.microsoft.com/office/drawing/2014/main" xmlns="" id="{DB10B882-2C46-344D-B090-C51E66A34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624" y="394230"/>
            <a:ext cx="4103332" cy="4065338"/>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51203" name="Picture 3" descr="PAINTFAMILE">
            <a:extLst>
              <a:ext uri="{FF2B5EF4-FFF2-40B4-BE49-F238E27FC236}">
                <a16:creationId xmlns:a16="http://schemas.microsoft.com/office/drawing/2014/main" xmlns="" id="{B496FC46-75DE-F146-9D96-66515B202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829" y="394230"/>
            <a:ext cx="4412445" cy="4065249"/>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51205" name="Text Box 5">
            <a:extLst>
              <a:ext uri="{FF2B5EF4-FFF2-40B4-BE49-F238E27FC236}">
                <a16:creationId xmlns:a16="http://schemas.microsoft.com/office/drawing/2014/main" xmlns="" id="{1E036247-A00A-9C40-AA82-129571FE43EA}"/>
              </a:ext>
            </a:extLst>
          </p:cNvPr>
          <p:cNvSpPr txBox="1">
            <a:spLocks noChangeArrowheads="1"/>
          </p:cNvSpPr>
          <p:nvPr/>
        </p:nvSpPr>
        <p:spPr bwMode="auto">
          <a:xfrm>
            <a:off x="6959600" y="4534099"/>
            <a:ext cx="4870904" cy="220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altLang="ru-RU"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Голод</a:t>
            </a:r>
            <a:r>
              <a:rPr kumimoji="0" lang="ru-RU" altLang="ru-R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физиологическая (внутренняя) потребность восполнения дефицита энергии</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altLang="ru-R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Контролируется внутренними сигналами</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1206" name="Text Box 6">
            <a:extLst>
              <a:ext uri="{FF2B5EF4-FFF2-40B4-BE49-F238E27FC236}">
                <a16:creationId xmlns:a16="http://schemas.microsoft.com/office/drawing/2014/main" xmlns="" id="{3DEEEACB-2C92-F54C-9E97-29274F991B7C}"/>
              </a:ext>
            </a:extLst>
          </p:cNvPr>
          <p:cNvSpPr txBox="1">
            <a:spLocks noChangeArrowheads="1"/>
          </p:cNvSpPr>
          <p:nvPr/>
        </p:nvSpPr>
        <p:spPr bwMode="auto">
          <a:xfrm>
            <a:off x="861786" y="4570944"/>
            <a:ext cx="4657952"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altLang="ru-RU"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Аппетит</a:t>
            </a:r>
            <a:r>
              <a:rPr kumimoji="0" lang="ru-RU" altLang="ru-R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психологическая (внешняя) потребность приема пищи</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altLang="ru-R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Часто не связан с голодом (внешний вид, запах пищи)</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51210" name="Picture 10" descr="waage">
            <a:extLst>
              <a:ext uri="{FF2B5EF4-FFF2-40B4-BE49-F238E27FC236}">
                <a16:creationId xmlns:a16="http://schemas.microsoft.com/office/drawing/2014/main" xmlns="" id="{55DB5905-F8A0-3441-B0C2-DC5F54C2A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4817" y="4805441"/>
            <a:ext cx="1769704" cy="1769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891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72ACA33-3B20-1D46-B291-2B950189FA78}"/>
              </a:ext>
            </a:extLst>
          </p:cNvPr>
          <p:cNvSpPr>
            <a:spLocks noGrp="1"/>
          </p:cNvSpPr>
          <p:nvPr>
            <p:ph type="title"/>
          </p:nvPr>
        </p:nvSpPr>
        <p:spPr>
          <a:xfrm>
            <a:off x="838200" y="237089"/>
            <a:ext cx="10515600" cy="887896"/>
          </a:xfrm>
        </p:spPr>
        <p:txBody>
          <a:bodyPr/>
          <a:lstStyle/>
          <a:p>
            <a:pPr algn="ctr"/>
            <a:r>
              <a:rPr lang="ru-RU" b="1" dirty="0">
                <a:solidFill>
                  <a:srgbClr val="C00000"/>
                </a:solidFill>
                <a:latin typeface="Arial" panose="020B0604020202020204" pitchFamily="34" charset="0"/>
                <a:cs typeface="Arial" panose="020B0604020202020204" pitchFamily="34" charset="0"/>
              </a:rPr>
              <a:t>Хочешь что-то изменить?</a:t>
            </a:r>
          </a:p>
        </p:txBody>
      </p:sp>
      <p:sp>
        <p:nvSpPr>
          <p:cNvPr id="3" name="Объект 2">
            <a:extLst>
              <a:ext uri="{FF2B5EF4-FFF2-40B4-BE49-F238E27FC236}">
                <a16:creationId xmlns:a16="http://schemas.microsoft.com/office/drawing/2014/main" xmlns="" id="{50A07E78-40F7-CF4A-A057-6DF9134E5287}"/>
              </a:ext>
            </a:extLst>
          </p:cNvPr>
          <p:cNvSpPr>
            <a:spLocks noGrp="1"/>
          </p:cNvSpPr>
          <p:nvPr>
            <p:ph idx="1"/>
          </p:nvPr>
        </p:nvSpPr>
        <p:spPr>
          <a:xfrm>
            <a:off x="838200" y="5652655"/>
            <a:ext cx="10515600" cy="524308"/>
          </a:xfrm>
        </p:spPr>
        <p:txBody>
          <a:bodyPr/>
          <a:lstStyle/>
          <a:p>
            <a:pPr marL="0" indent="0" algn="ctr">
              <a:buNone/>
            </a:pPr>
            <a:r>
              <a:rPr lang="ru-RU" b="1" dirty="0">
                <a:solidFill>
                  <a:srgbClr val="002060"/>
                </a:solidFill>
              </a:rPr>
              <a:t>Иди за знаниями!</a:t>
            </a:r>
          </a:p>
        </p:txBody>
      </p:sp>
      <p:pic>
        <p:nvPicPr>
          <p:cNvPr id="7170" name="Picture 2" descr="В Республике Крым открылись три новые школы — Российская газета">
            <a:extLst>
              <a:ext uri="{FF2B5EF4-FFF2-40B4-BE49-F238E27FC236}">
                <a16:creationId xmlns:a16="http://schemas.microsoft.com/office/drawing/2014/main" xmlns="" id="{9CD21843-1EA5-3342-9FD3-E29B4A695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9637" y="1416939"/>
            <a:ext cx="6033388" cy="40241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175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9A83F87-1871-F048-9E13-CD3AB45A044E}"/>
              </a:ext>
            </a:extLst>
          </p:cNvPr>
          <p:cNvSpPr>
            <a:spLocks noGrp="1"/>
          </p:cNvSpPr>
          <p:nvPr>
            <p:ph type="title"/>
          </p:nvPr>
        </p:nvSpPr>
        <p:spPr>
          <a:xfrm>
            <a:off x="414130" y="0"/>
            <a:ext cx="10515600" cy="1325563"/>
          </a:xfrm>
        </p:spPr>
        <p:txBody>
          <a:bodyPr/>
          <a:lstStyle/>
          <a:p>
            <a:pPr algn="ctr"/>
            <a:r>
              <a:rPr lang="ru-RU" b="1" dirty="0">
                <a:solidFill>
                  <a:srgbClr val="C00000"/>
                </a:solidFill>
                <a:latin typeface="Arial" panose="020B0604020202020204" pitchFamily="34" charset="0"/>
                <a:cs typeface="Arial" panose="020B0604020202020204" pitchFamily="34" charset="0"/>
              </a:rPr>
              <a:t>Знания – это еще не все!</a:t>
            </a:r>
          </a:p>
        </p:txBody>
      </p:sp>
      <p:pic>
        <p:nvPicPr>
          <p:cNvPr id="9218" name="Picture 2" descr="25 интересных фактов об айсбергах">
            <a:extLst>
              <a:ext uri="{FF2B5EF4-FFF2-40B4-BE49-F238E27FC236}">
                <a16:creationId xmlns:a16="http://schemas.microsoft.com/office/drawing/2014/main" xmlns="" id="{070A0342-EDFC-8B48-827C-27B2BD944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419" y="1347063"/>
            <a:ext cx="9468402" cy="487032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xmlns="" id="{4C03E865-7B24-064D-B9B2-A064C605E9C0}"/>
              </a:ext>
            </a:extLst>
          </p:cNvPr>
          <p:cNvSpPr/>
          <p:nvPr/>
        </p:nvSpPr>
        <p:spPr>
          <a:xfrm>
            <a:off x="4859849" y="5489315"/>
            <a:ext cx="162416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rgbClr val="FF0000"/>
                </a:solidFill>
                <a:effectLst/>
                <a:uLnTx/>
                <a:uFillTx/>
                <a:latin typeface="Calibri" panose="020F0502020204030204"/>
                <a:ea typeface="+mn-ea"/>
                <a:cs typeface="+mn-cs"/>
              </a:rPr>
              <a:t>Знания</a:t>
            </a:r>
            <a:endParaRPr kumimoji="0" lang="ru-RU"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Прямоугольник 5">
            <a:extLst>
              <a:ext uri="{FF2B5EF4-FFF2-40B4-BE49-F238E27FC236}">
                <a16:creationId xmlns:a16="http://schemas.microsoft.com/office/drawing/2014/main" xmlns="" id="{EF0651F4-4CFC-234A-8684-87B99273DA0B}"/>
              </a:ext>
            </a:extLst>
          </p:cNvPr>
          <p:cNvSpPr/>
          <p:nvPr/>
        </p:nvSpPr>
        <p:spPr>
          <a:xfrm>
            <a:off x="5184388" y="1480532"/>
            <a:ext cx="221246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rgbClr val="FF0000"/>
                </a:solidFill>
                <a:effectLst/>
                <a:uLnTx/>
                <a:uFillTx/>
                <a:latin typeface="Calibri" panose="020F0502020204030204"/>
                <a:ea typeface="+mn-ea"/>
                <a:cs typeface="+mn-cs"/>
              </a:rPr>
              <a:t>Привычка</a:t>
            </a:r>
            <a:endParaRPr kumimoji="0" lang="ru-RU"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Прямоугольник 6">
            <a:extLst>
              <a:ext uri="{FF2B5EF4-FFF2-40B4-BE49-F238E27FC236}">
                <a16:creationId xmlns:a16="http://schemas.microsoft.com/office/drawing/2014/main" xmlns="" id="{B6259EDD-C401-C545-BE0C-B4C1C9409A7B}"/>
              </a:ext>
            </a:extLst>
          </p:cNvPr>
          <p:cNvSpPr/>
          <p:nvPr/>
        </p:nvSpPr>
        <p:spPr>
          <a:xfrm>
            <a:off x="5671930" y="3693645"/>
            <a:ext cx="418736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rgbClr val="FF0000"/>
                </a:solidFill>
                <a:effectLst/>
                <a:uLnTx/>
                <a:uFillTx/>
                <a:latin typeface="Calibri" panose="020F0502020204030204"/>
                <a:ea typeface="+mn-ea"/>
                <a:cs typeface="+mn-cs"/>
              </a:rPr>
              <a:t>Окружающая среда</a:t>
            </a:r>
            <a:endParaRPr kumimoji="0" lang="ru-RU"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Прямоугольник 7">
            <a:extLst>
              <a:ext uri="{FF2B5EF4-FFF2-40B4-BE49-F238E27FC236}">
                <a16:creationId xmlns:a16="http://schemas.microsoft.com/office/drawing/2014/main" xmlns="" id="{EBFD876D-E913-2240-A854-BE115632B331}"/>
              </a:ext>
            </a:extLst>
          </p:cNvPr>
          <p:cNvSpPr/>
          <p:nvPr/>
        </p:nvSpPr>
        <p:spPr>
          <a:xfrm>
            <a:off x="1461328" y="3105834"/>
            <a:ext cx="249299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rgbClr val="FF0000"/>
                </a:solidFill>
                <a:effectLst/>
                <a:uLnTx/>
                <a:uFillTx/>
                <a:latin typeface="Calibri" panose="020F0502020204030204"/>
                <a:ea typeface="+mn-ea"/>
                <a:cs typeface="+mn-cs"/>
              </a:rPr>
              <a:t>Окружение</a:t>
            </a:r>
            <a:endParaRPr kumimoji="0" lang="ru-RU"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Прямоугольник 8">
            <a:extLst>
              <a:ext uri="{FF2B5EF4-FFF2-40B4-BE49-F238E27FC236}">
                <a16:creationId xmlns:a16="http://schemas.microsoft.com/office/drawing/2014/main" xmlns="" id="{9272050A-1046-C14A-A3FC-403105B04CF2}"/>
              </a:ext>
            </a:extLst>
          </p:cNvPr>
          <p:cNvSpPr/>
          <p:nvPr/>
        </p:nvSpPr>
        <p:spPr>
          <a:xfrm>
            <a:off x="1520492" y="4243831"/>
            <a:ext cx="251985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rgbClr val="FF0000"/>
                </a:solidFill>
                <a:effectLst/>
                <a:uLnTx/>
                <a:uFillTx/>
                <a:latin typeface="Calibri" panose="020F0502020204030204"/>
                <a:ea typeface="+mn-ea"/>
                <a:cs typeface="+mn-cs"/>
              </a:rPr>
              <a:t>Поддержка</a:t>
            </a:r>
          </a:p>
        </p:txBody>
      </p:sp>
      <p:sp>
        <p:nvSpPr>
          <p:cNvPr id="10" name="Прямоугольник 9">
            <a:extLst>
              <a:ext uri="{FF2B5EF4-FFF2-40B4-BE49-F238E27FC236}">
                <a16:creationId xmlns:a16="http://schemas.microsoft.com/office/drawing/2014/main" xmlns="" id="{22C32D5E-3C1A-E947-B0EB-6DCCB158E91D}"/>
              </a:ext>
            </a:extLst>
          </p:cNvPr>
          <p:cNvSpPr/>
          <p:nvPr/>
        </p:nvSpPr>
        <p:spPr>
          <a:xfrm>
            <a:off x="5671930" y="4473445"/>
            <a:ext cx="355898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rgbClr val="FF0000"/>
                </a:solidFill>
                <a:effectLst/>
                <a:uLnTx/>
                <a:uFillTx/>
                <a:latin typeface="Calibri" panose="020F0502020204030204"/>
                <a:ea typeface="+mn-ea"/>
                <a:cs typeface="+mn-cs"/>
              </a:rPr>
              <a:t>Багаж из детства</a:t>
            </a:r>
            <a:endParaRPr kumimoji="0" lang="ru-RU"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Прямоугольник 10">
            <a:extLst>
              <a:ext uri="{FF2B5EF4-FFF2-40B4-BE49-F238E27FC236}">
                <a16:creationId xmlns:a16="http://schemas.microsoft.com/office/drawing/2014/main" xmlns="" id="{309D6C49-0A28-A94D-AB53-AD1ECD9D5999}"/>
              </a:ext>
            </a:extLst>
          </p:cNvPr>
          <p:cNvSpPr/>
          <p:nvPr/>
        </p:nvSpPr>
        <p:spPr>
          <a:xfrm>
            <a:off x="6855437" y="2382897"/>
            <a:ext cx="3850734"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rgbClr val="FF0000"/>
                </a:solidFill>
                <a:effectLst/>
                <a:uLnTx/>
                <a:uFillTx/>
                <a:latin typeface="Calibri" panose="020F0502020204030204"/>
                <a:ea typeface="+mn-ea"/>
                <a:cs typeface="+mn-cs"/>
              </a:rPr>
              <a:t>Физиологические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rgbClr val="FF0000"/>
                </a:solidFill>
                <a:effectLst/>
                <a:uLnTx/>
                <a:uFillTx/>
                <a:latin typeface="Calibri" panose="020F0502020204030204"/>
                <a:ea typeface="+mn-ea"/>
                <a:cs typeface="+mn-cs"/>
              </a:rPr>
              <a:t>особенности</a:t>
            </a:r>
            <a:endParaRPr kumimoji="0" lang="ru-RU"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986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Коллаж. Расстройство пищевого поведения у детей">
            <a:extLst>
              <a:ext uri="{FF2B5EF4-FFF2-40B4-BE49-F238E27FC236}">
                <a16:creationId xmlns:a16="http://schemas.microsoft.com/office/drawing/2014/main" xmlns="" id="{DB1ADF38-43D6-9678-B934-2389AACDE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088" y="824136"/>
            <a:ext cx="8737824" cy="5827914"/>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a:extLst>
              <a:ext uri="{FF2B5EF4-FFF2-40B4-BE49-F238E27FC236}">
                <a16:creationId xmlns:a16="http://schemas.microsoft.com/office/drawing/2014/main" xmlns="" id="{35B889D5-2C90-70F3-DA78-11366DDA7EC8}"/>
              </a:ext>
            </a:extLst>
          </p:cNvPr>
          <p:cNvSpPr>
            <a:spLocks noGrp="1"/>
          </p:cNvSpPr>
          <p:nvPr>
            <p:ph type="title"/>
          </p:nvPr>
        </p:nvSpPr>
        <p:spPr>
          <a:xfrm>
            <a:off x="515983" y="89331"/>
            <a:ext cx="10515600" cy="734805"/>
          </a:xfrm>
        </p:spPr>
        <p:txBody>
          <a:bodyPr/>
          <a:lstStyle/>
          <a:p>
            <a:pPr algn="ctr"/>
            <a:r>
              <a:rPr lang="ru-RU" b="1" dirty="0">
                <a:solidFill>
                  <a:srgbClr val="C00000"/>
                </a:solidFill>
                <a:latin typeface="Arial" panose="020B0604020202020204" pitchFamily="34" charset="0"/>
                <a:cs typeface="Arial" panose="020B0604020202020204" pitchFamily="34" charset="0"/>
              </a:rPr>
              <a:t>Диагностика и лечение</a:t>
            </a:r>
          </a:p>
        </p:txBody>
      </p:sp>
    </p:spTree>
    <p:extLst>
      <p:ext uri="{BB962C8B-B14F-4D97-AF65-F5344CB8AC3E}">
        <p14:creationId xmlns:p14="http://schemas.microsoft.com/office/powerpoint/2010/main" val="444814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xmlns="" id="{CE8D5FCC-057C-BF47-9093-DF86348D86A9}"/>
              </a:ext>
            </a:extLst>
          </p:cNvPr>
          <p:cNvPicPr>
            <a:picLocks noGrp="1" noChangeAspect="1"/>
          </p:cNvPicPr>
          <p:nvPr>
            <p:ph idx="1"/>
          </p:nvPr>
        </p:nvPicPr>
        <p:blipFill>
          <a:blip r:embed="rId2"/>
          <a:stretch>
            <a:fillRect/>
          </a:stretch>
        </p:blipFill>
        <p:spPr>
          <a:xfrm>
            <a:off x="158433" y="239066"/>
            <a:ext cx="4878061" cy="3451664"/>
          </a:xfrm>
        </p:spPr>
      </p:pic>
      <p:sp>
        <p:nvSpPr>
          <p:cNvPr id="7" name="Прямоугольник 6">
            <a:extLst>
              <a:ext uri="{FF2B5EF4-FFF2-40B4-BE49-F238E27FC236}">
                <a16:creationId xmlns:a16="http://schemas.microsoft.com/office/drawing/2014/main" xmlns="" id="{CC23376D-5F26-034D-A68D-0B2C4768F87B}"/>
              </a:ext>
            </a:extLst>
          </p:cNvPr>
          <p:cNvSpPr/>
          <p:nvPr/>
        </p:nvSpPr>
        <p:spPr>
          <a:xfrm>
            <a:off x="251198" y="3863009"/>
            <a:ext cx="4785294" cy="255454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 современной педиатрии рекомендации для родителей по употреблению тех или иных продуктов описаны не в граммах, а в порциях</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 среднем:</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порция</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с кулачок ребенка</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слайс</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с ладошку</a:t>
            </a:r>
          </a:p>
        </p:txBody>
      </p:sp>
      <p:sp>
        <p:nvSpPr>
          <p:cNvPr id="8" name="Прямоугольник 7">
            <a:extLst>
              <a:ext uri="{FF2B5EF4-FFF2-40B4-BE49-F238E27FC236}">
                <a16:creationId xmlns:a16="http://schemas.microsoft.com/office/drawing/2014/main" xmlns="" id="{370CC6F2-1C2E-784F-BA11-D512506BF510}"/>
              </a:ext>
            </a:extLst>
          </p:cNvPr>
          <p:cNvSpPr/>
          <p:nvPr/>
        </p:nvSpPr>
        <p:spPr>
          <a:xfrm>
            <a:off x="5155096" y="106545"/>
            <a:ext cx="6745356"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1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rPr>
              <a:t>Согласно </a:t>
            </a:r>
            <a:r>
              <a:rPr kumimoji="0" lang="en" sz="21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rPr>
              <a:t>British Nutrition Foundation </a:t>
            </a:r>
            <a:r>
              <a:rPr kumimoji="0" lang="ru-RU" sz="21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rPr>
              <a:t>рацион ребенка 1-3 лет (</a:t>
            </a:r>
            <a:r>
              <a:rPr kumimoji="0" lang="en" sz="21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rPr>
              <a:t>toddler) </a:t>
            </a:r>
            <a:r>
              <a:rPr kumimoji="0" lang="ru-RU" sz="21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rPr>
              <a:t>можно построить по принципу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100" b="1" i="0" u="none" strike="noStrike" kern="1200" cap="none" spc="0" normalizeH="0" baseline="0" noProof="0" dirty="0">
                <a:ln>
                  <a:noFill/>
                </a:ln>
                <a:solidFill>
                  <a:srgbClr val="F57B2F"/>
                </a:solidFill>
                <a:effectLst/>
                <a:uLnTx/>
                <a:uFillTx/>
                <a:latin typeface="Arial" panose="020B0604020202020204" pitchFamily="34" charset="0"/>
                <a:ea typeface="+mn-ea"/>
                <a:cs typeface="Arial" panose="020B0604020202020204" pitchFamily="34" charset="0"/>
              </a:rPr>
              <a:t>5</a:t>
            </a:r>
            <a:r>
              <a:rPr kumimoji="0" lang="ru-RU" sz="2100" b="1"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rPr>
              <a:t>-</a:t>
            </a:r>
            <a:r>
              <a:rPr kumimoji="0" lang="ru-RU" sz="2100" b="1" i="0" u="none" strike="noStrike" kern="1200" cap="none" spc="0" normalizeH="0" baseline="0" noProof="0" dirty="0">
                <a:ln>
                  <a:noFill/>
                </a:ln>
                <a:solidFill>
                  <a:srgbClr val="0E9553"/>
                </a:solidFill>
                <a:effectLst/>
                <a:uLnTx/>
                <a:uFillTx/>
                <a:latin typeface="Arial" panose="020B0604020202020204" pitchFamily="34" charset="0"/>
                <a:ea typeface="+mn-ea"/>
                <a:cs typeface="Arial" panose="020B0604020202020204" pitchFamily="34" charset="0"/>
              </a:rPr>
              <a:t>5</a:t>
            </a:r>
            <a:r>
              <a:rPr kumimoji="0" lang="ru-RU" sz="2100" b="1"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rPr>
              <a:t>-</a:t>
            </a:r>
            <a:r>
              <a:rPr kumimoji="0" lang="ru-RU" sz="2100" b="1" i="0" u="none" strike="noStrike" kern="1200" cap="none" spc="0" normalizeH="0" baseline="0" noProof="0" dirty="0">
                <a:ln>
                  <a:noFill/>
                </a:ln>
                <a:solidFill>
                  <a:srgbClr val="FCBA28"/>
                </a:solidFill>
                <a:effectLst/>
                <a:uLnTx/>
                <a:uFillTx/>
                <a:latin typeface="Arial" panose="020B0604020202020204" pitchFamily="34" charset="0"/>
                <a:ea typeface="+mn-ea"/>
                <a:cs typeface="Arial" panose="020B0604020202020204" pitchFamily="34" charset="0"/>
              </a:rPr>
              <a:t>3</a:t>
            </a:r>
            <a:r>
              <a:rPr kumimoji="0" lang="ru-RU" sz="2100" b="1"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rPr>
              <a:t>-</a:t>
            </a:r>
            <a:r>
              <a:rPr kumimoji="0" lang="ru-RU" sz="2100" b="1" i="0" u="none" strike="noStrike" kern="1200" cap="none" spc="0" normalizeH="0" baseline="0" noProof="0" dirty="0">
                <a:ln>
                  <a:noFill/>
                </a:ln>
                <a:solidFill>
                  <a:srgbClr val="0957A2"/>
                </a:solidFill>
                <a:effectLst/>
                <a:uLnTx/>
                <a:uFillTx/>
                <a:latin typeface="Arial" panose="020B0604020202020204" pitchFamily="34" charset="0"/>
                <a:ea typeface="+mn-ea"/>
                <a:cs typeface="Arial" panose="020B0604020202020204" pitchFamily="34" charset="0"/>
              </a:rPr>
              <a:t>2</a:t>
            </a:r>
            <a:r>
              <a:rPr kumimoji="0" lang="ru-RU" sz="21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rPr>
              <a:t>: для гармоничного роста, физического и психологического развития</a:t>
            </a:r>
            <a:endParaRPr kumimoji="0" lang="ru-RU"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xmlns="" id="{9875B33D-F333-5C46-A781-25539FF5A467}"/>
              </a:ext>
            </a:extLst>
          </p:cNvPr>
          <p:cNvSpPr txBox="1"/>
          <p:nvPr/>
        </p:nvSpPr>
        <p:spPr>
          <a:xfrm>
            <a:off x="5155096" y="1491540"/>
            <a:ext cx="6878471" cy="5355312"/>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57B2F"/>
                </a:solidFill>
                <a:effectLst/>
                <a:uLnTx/>
                <a:uFillTx/>
                <a:latin typeface="Arial" panose="020B0604020202020204" pitchFamily="34" charset="0"/>
                <a:ea typeface="+mn-ea"/>
                <a:cs typeface="Arial" panose="020B0604020202020204" pitchFamily="34" charset="0"/>
              </a:rPr>
              <a:t>5 – МЕДЛЕННЫЕ УГЛЕВОДЫ</a:t>
            </a:r>
            <a:endParaRPr kumimoji="0" lang="ru-RU" sz="18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rPr>
              <a:t>Крупы/картошка/макароны/зерновой хлеб</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Нехватка провоцирует </a:t>
            </a:r>
            <a:r>
              <a:rPr kumimoji="0" lang="ru-RU" sz="1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кусочничество</a:t>
            </a:r>
            <a:r>
              <a:rPr kumimoji="0" 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и тягу к сладкому/фруктам</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E9553"/>
                </a:solidFill>
                <a:effectLst/>
                <a:uLnTx/>
                <a:uFillTx/>
                <a:latin typeface="Arial" panose="020B0604020202020204" pitchFamily="34" charset="0"/>
                <a:ea typeface="+mn-ea"/>
                <a:cs typeface="Arial" panose="020B0604020202020204" pitchFamily="34" charset="0"/>
              </a:rPr>
              <a:t>5 – </a:t>
            </a:r>
            <a:r>
              <a:rPr kumimoji="0" lang="ru-RU" sz="1800" b="1" i="0" u="sng" strike="noStrike" kern="1200" cap="none" spc="0" normalizeH="0" baseline="0" noProof="0" dirty="0">
                <a:ln>
                  <a:noFill/>
                </a:ln>
                <a:solidFill>
                  <a:srgbClr val="0E9553"/>
                </a:solidFill>
                <a:effectLst/>
                <a:uLnTx/>
                <a:uFillTx/>
                <a:latin typeface="Arial" panose="020B0604020202020204" pitchFamily="34" charset="0"/>
                <a:ea typeface="+mn-ea"/>
                <a:cs typeface="Arial" panose="020B0604020202020204" pitchFamily="34" charset="0"/>
                <a:hlinkClick r:id="rId3"/>
              </a:rPr>
              <a:t>КЛЕТЧАТКА</a:t>
            </a:r>
            <a:endParaRPr kumimoji="0" lang="ru-RU" sz="18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rPr>
              <a:t>Овощи/фрукты. </a:t>
            </a:r>
            <a:r>
              <a:rPr kumimoji="0" lang="ru-RU" sz="1800" b="0" i="0" u="sng"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hlinkClick r:id="rId3"/>
              </a:rPr>
              <a:t>Нехватка овощей и фруктов</a:t>
            </a:r>
            <a:r>
              <a:rPr kumimoji="0" lang="ru-RU" sz="18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rPr>
              <a:t> приводит к проблемам ЖКТ, плохой усвояемости еды, низкой физической активности, тяге к сладкому, частыми простудными заболеваниями и др.</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CBA28"/>
                </a:solidFill>
                <a:effectLst/>
                <a:uLnTx/>
                <a:uFillTx/>
                <a:latin typeface="Arial" panose="020B0604020202020204" pitchFamily="34" charset="0"/>
                <a:ea typeface="+mn-ea"/>
                <a:cs typeface="Arial" panose="020B0604020202020204" pitchFamily="34" charset="0"/>
              </a:rPr>
              <a:t>3 – МОЛОЧНЫЕ ПРОДУКТЫ</a:t>
            </a:r>
            <a:endParaRPr kumimoji="0" lang="ru-RU" sz="18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hlinkClick r:id="rId4"/>
              </a:rPr>
              <a:t>Молоко/кисломолочка/сыр</a:t>
            </a:r>
            <a:r>
              <a:rPr kumimoji="0" lang="ru-RU" sz="18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rPr>
              <a:t> – источник кальция, белка, витаминов </a:t>
            </a:r>
            <a:r>
              <a:rPr kumimoji="0" lang="en" sz="18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rPr>
              <a:t>B12, B2, </a:t>
            </a:r>
            <a:r>
              <a:rPr kumimoji="0" lang="ru-RU" sz="1800" b="0" i="0" u="none" strike="noStrike" kern="1200" cap="none" spc="0" normalizeH="0" baseline="0" noProof="0" dirty="0" err="1">
                <a:ln>
                  <a:noFill/>
                </a:ln>
                <a:solidFill>
                  <a:srgbClr val="221B23"/>
                </a:solidFill>
                <a:effectLst/>
                <a:uLnTx/>
                <a:uFillTx/>
                <a:latin typeface="Arial" panose="020B0604020202020204" pitchFamily="34" charset="0"/>
                <a:ea typeface="+mn-ea"/>
                <a:cs typeface="Arial" panose="020B0604020202020204" pitchFamily="34" charset="0"/>
              </a:rPr>
              <a:t>пробиотиков</a:t>
            </a:r>
            <a:endParaRPr kumimoji="0" lang="ru-RU" sz="18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957A2"/>
                </a:solidFill>
                <a:effectLst/>
                <a:uLnTx/>
                <a:uFillTx/>
                <a:latin typeface="Arial" panose="020B0604020202020204" pitchFamily="34" charset="0"/>
                <a:ea typeface="+mn-ea"/>
                <a:cs typeface="Arial" panose="020B0604020202020204" pitchFamily="34" charset="0"/>
              </a:rPr>
              <a:t>2 – БЕЛКОВАЯ ГРУППА</a:t>
            </a:r>
            <a:endParaRPr kumimoji="0" lang="ru-RU" sz="18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221B23"/>
                </a:solidFill>
                <a:effectLst/>
                <a:uLnTx/>
                <a:uFillTx/>
                <a:latin typeface="Arial" panose="020B0604020202020204" pitchFamily="34" charset="0"/>
                <a:ea typeface="+mn-ea"/>
                <a:cs typeface="Arial" panose="020B0604020202020204" pitchFamily="34" charset="0"/>
              </a:rPr>
              <a:t>Мясо/рыба/яйца/бобовые (белковые продукты) – структурный материал организма. Симптомом нехватки может служить быстрая усталость во время физической активности (медленная регенерация мышечной ткани)</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Добавьте </a:t>
            </a:r>
            <a:r>
              <a:rPr kumimoji="0" lang="ru-RU" sz="1800" b="1" i="0" u="none" strike="noStrike" kern="1200" cap="none" spc="0" normalizeH="0" baseline="0" noProof="0" dirty="0">
                <a:ln>
                  <a:noFill/>
                </a:ln>
                <a:solidFill>
                  <a:srgbClr val="4F6676"/>
                </a:solidFill>
                <a:effectLst/>
                <a:uLnTx/>
                <a:uFillTx/>
                <a:latin typeface="Arial" panose="020B0604020202020204" pitchFamily="34" charset="0"/>
                <a:ea typeface="+mn-ea"/>
                <a:cs typeface="Arial" panose="020B0604020202020204" pitchFamily="34" charset="0"/>
              </a:rPr>
              <a:t>6-8 НАПИТКОВ</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в день. </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ru-RU"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Нехватка</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провоцирует запоры, вялость</a:t>
            </a:r>
            <a:endParaRPr kumimoji="0" 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Прямоугольник 2">
            <a:extLst>
              <a:ext uri="{FF2B5EF4-FFF2-40B4-BE49-F238E27FC236}">
                <a16:creationId xmlns:a16="http://schemas.microsoft.com/office/drawing/2014/main" xmlns="" id="{3E76C551-354D-B449-AF56-6A780C14C4D9}"/>
              </a:ext>
            </a:extLst>
          </p:cNvPr>
          <p:cNvSpPr/>
          <p:nvPr/>
        </p:nvSpPr>
        <p:spPr>
          <a:xfrm>
            <a:off x="5181600" y="4000500"/>
            <a:ext cx="5905500" cy="8514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979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Изображение выглядит как текст&#10;&#10;Автоматически созданное описание">
            <a:extLst>
              <a:ext uri="{FF2B5EF4-FFF2-40B4-BE49-F238E27FC236}">
                <a16:creationId xmlns:a16="http://schemas.microsoft.com/office/drawing/2014/main" xmlns="" id="{AFFF7CE4-B221-3141-9391-3C078D5CC891}"/>
              </a:ext>
            </a:extLst>
          </p:cNvPr>
          <p:cNvPicPr>
            <a:picLocks noChangeAspect="1"/>
          </p:cNvPicPr>
          <p:nvPr/>
        </p:nvPicPr>
        <p:blipFill rotWithShape="1">
          <a:blip r:embed="rId2"/>
          <a:srcRect l="4493" t="15238"/>
          <a:stretch/>
        </p:blipFill>
        <p:spPr>
          <a:xfrm>
            <a:off x="54349" y="94471"/>
            <a:ext cx="6416171" cy="6763529"/>
          </a:xfrm>
          <a:prstGeom prst="rect">
            <a:avLst/>
          </a:prstGeom>
        </p:spPr>
      </p:pic>
      <p:sp>
        <p:nvSpPr>
          <p:cNvPr id="4" name="Объект 2">
            <a:extLst>
              <a:ext uri="{FF2B5EF4-FFF2-40B4-BE49-F238E27FC236}">
                <a16:creationId xmlns:a16="http://schemas.microsoft.com/office/drawing/2014/main" xmlns="" id="{87E44EC6-6E2E-074D-859B-8F1E21CC9CA9}"/>
              </a:ext>
            </a:extLst>
          </p:cNvPr>
          <p:cNvSpPr>
            <a:spLocks noGrp="1"/>
          </p:cNvSpPr>
          <p:nvPr>
            <p:ph idx="1"/>
          </p:nvPr>
        </p:nvSpPr>
        <p:spPr>
          <a:xfrm>
            <a:off x="6222999" y="3038679"/>
            <a:ext cx="5667131" cy="3103563"/>
          </a:xfrm>
        </p:spPr>
        <p:txBody>
          <a:bodyPr>
            <a:normAutofit fontScale="92500"/>
          </a:bodyPr>
          <a:lstStyle/>
          <a:p>
            <a:pPr algn="just"/>
            <a:r>
              <a:rPr lang="ru-RU" sz="2200" dirty="0">
                <a:latin typeface="Arial" panose="020B0604020202020204" pitchFamily="34" charset="0"/>
                <a:cs typeface="Arial" panose="020B0604020202020204" pitchFamily="34" charset="0"/>
              </a:rPr>
              <a:t>Диагностическое введение продукта, содержащего БКМ, начинают с дозы, значительно меньшей той, которая ранее вызвала реакцию</a:t>
            </a:r>
          </a:p>
          <a:p>
            <a:pPr algn="just"/>
            <a:r>
              <a:rPr lang="ru-RU" sz="2200" dirty="0">
                <a:latin typeface="Arial" panose="020B0604020202020204" pitchFamily="34" charset="0"/>
                <a:cs typeface="Arial" panose="020B0604020202020204" pitchFamily="34" charset="0"/>
              </a:rPr>
              <a:t>Срок наблюдения за реакцией после диагностического введения продукта зависит также от характера предыдущих реакций и составляет от 2 часов при реакциях немедленного типа до 2 суток при реакциях замедленного типа в анамнезе</a:t>
            </a:r>
          </a:p>
          <a:p>
            <a:endParaRPr lang="ru-RU" dirty="0"/>
          </a:p>
        </p:txBody>
      </p:sp>
      <p:sp>
        <p:nvSpPr>
          <p:cNvPr id="6" name="TextBox 5">
            <a:extLst>
              <a:ext uri="{FF2B5EF4-FFF2-40B4-BE49-F238E27FC236}">
                <a16:creationId xmlns:a16="http://schemas.microsoft.com/office/drawing/2014/main" xmlns="" id="{10F3BC90-80A7-4841-9AEF-4E0DEF0708C7}"/>
              </a:ext>
            </a:extLst>
          </p:cNvPr>
          <p:cNvSpPr txBox="1"/>
          <p:nvPr/>
        </p:nvSpPr>
        <p:spPr>
          <a:xfrm>
            <a:off x="6096000" y="6142242"/>
            <a:ext cx="60416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Федеральные клинические рекомендации по оказанию медицинской помощи с аллергией к белкам коровьего молока, 2015</a:t>
            </a:r>
          </a:p>
        </p:txBody>
      </p:sp>
      <p:sp>
        <p:nvSpPr>
          <p:cNvPr id="7" name="Заголовок 1">
            <a:extLst>
              <a:ext uri="{FF2B5EF4-FFF2-40B4-BE49-F238E27FC236}">
                <a16:creationId xmlns:a16="http://schemas.microsoft.com/office/drawing/2014/main" xmlns="" id="{57A11CA9-6CEB-0A48-B9FD-C44CAFF2E9FE}"/>
              </a:ext>
            </a:extLst>
          </p:cNvPr>
          <p:cNvSpPr>
            <a:spLocks noGrp="1"/>
          </p:cNvSpPr>
          <p:nvPr>
            <p:ph type="title"/>
          </p:nvPr>
        </p:nvSpPr>
        <p:spPr>
          <a:xfrm>
            <a:off x="5946531" y="45265"/>
            <a:ext cx="5943600" cy="663575"/>
          </a:xfrm>
        </p:spPr>
        <p:txBody>
          <a:bodyPr>
            <a:normAutofit fontScale="90000"/>
          </a:bodyPr>
          <a:lstStyle/>
          <a:p>
            <a:pPr algn="ctr"/>
            <a:r>
              <a:rPr lang="ru-RU" sz="3200" b="1" dirty="0">
                <a:solidFill>
                  <a:srgbClr val="002060"/>
                </a:solidFill>
                <a:latin typeface="Arial" panose="020B0604020202020204" pitchFamily="34" charset="0"/>
                <a:cs typeface="Arial" panose="020B0604020202020204" pitchFamily="34" charset="0"/>
              </a:rPr>
              <a:t>«Молочная лестница» по </a:t>
            </a:r>
            <a:r>
              <a:rPr lang="en-US" sz="3200" b="1" dirty="0" err="1">
                <a:solidFill>
                  <a:srgbClr val="002060"/>
                </a:solidFill>
                <a:latin typeface="Arial" panose="020B0604020202020204" pitchFamily="34" charset="0"/>
                <a:cs typeface="Arial" panose="020B0604020202020204" pitchFamily="34" charset="0"/>
              </a:rPr>
              <a:t>iMAP</a:t>
            </a:r>
            <a:endParaRPr lang="ru-RU" sz="3200" b="1"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197888FB-D0BB-E741-AE5D-189565D78B89}"/>
              </a:ext>
            </a:extLst>
          </p:cNvPr>
          <p:cNvSpPr txBox="1"/>
          <p:nvPr/>
        </p:nvSpPr>
        <p:spPr>
          <a:xfrm>
            <a:off x="5946531" y="562240"/>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Для детей с мягкой/умеренной не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Ig E-</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ассоциированной аллергией на коровье молоко</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Рисунок 8">
            <a:extLst>
              <a:ext uri="{FF2B5EF4-FFF2-40B4-BE49-F238E27FC236}">
                <a16:creationId xmlns:a16="http://schemas.microsoft.com/office/drawing/2014/main" xmlns="" id="{7C021599-3293-B141-A816-B3734461958B}"/>
              </a:ext>
            </a:extLst>
          </p:cNvPr>
          <p:cNvPicPr>
            <a:picLocks noChangeAspect="1"/>
          </p:cNvPicPr>
          <p:nvPr/>
        </p:nvPicPr>
        <p:blipFill>
          <a:blip r:embed="rId3"/>
          <a:stretch>
            <a:fillRect/>
          </a:stretch>
        </p:blipFill>
        <p:spPr>
          <a:xfrm>
            <a:off x="7013602" y="1293101"/>
            <a:ext cx="4206446" cy="1606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0952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64578FF2-D7CE-6447-98E2-799B057A176B}"/>
              </a:ext>
            </a:extLst>
          </p:cNvPr>
          <p:cNvPicPr>
            <a:picLocks noChangeAspect="1"/>
          </p:cNvPicPr>
          <p:nvPr/>
        </p:nvPicPr>
        <p:blipFill>
          <a:blip r:embed="rId2"/>
          <a:stretch>
            <a:fillRect/>
          </a:stretch>
        </p:blipFill>
        <p:spPr>
          <a:xfrm>
            <a:off x="0" y="9309"/>
            <a:ext cx="12192000" cy="6877864"/>
          </a:xfrm>
          <a:prstGeom prst="rect">
            <a:avLst/>
          </a:prstGeom>
        </p:spPr>
      </p:pic>
      <p:sp>
        <p:nvSpPr>
          <p:cNvPr id="8" name="Хорда 7">
            <a:extLst>
              <a:ext uri="{FF2B5EF4-FFF2-40B4-BE49-F238E27FC236}">
                <a16:creationId xmlns:a16="http://schemas.microsoft.com/office/drawing/2014/main" xmlns="" id="{F36279B6-231C-874C-85C7-7444B97B6701}"/>
              </a:ext>
            </a:extLst>
          </p:cNvPr>
          <p:cNvSpPr/>
          <p:nvPr/>
        </p:nvSpPr>
        <p:spPr>
          <a:xfrm>
            <a:off x="2744058" y="1611921"/>
            <a:ext cx="3769374" cy="3769374"/>
          </a:xfrm>
          <a:prstGeom prst="chord">
            <a:avLst>
              <a:gd name="adj1" fmla="val 5426175"/>
              <a:gd name="adj2" fmla="val 16176288"/>
            </a:avLst>
          </a:prstGeom>
          <a:blipFill dpi="0" rotWithShape="1">
            <a:blip r:embed="rId3">
              <a:extLst>
                <a:ext uri="{28A0092B-C50C-407E-A947-70E740481C1C}">
                  <a14:useLocalDpi xmlns:a14="http://schemas.microsoft.com/office/drawing/2010/main" val="0"/>
                </a:ext>
              </a:extLst>
            </a:blip>
            <a:srcRect/>
            <a:stretch>
              <a:fillRect l="-149917" r="-197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a:extLst>
              <a:ext uri="{FF2B5EF4-FFF2-40B4-BE49-F238E27FC236}">
                <a16:creationId xmlns:a16="http://schemas.microsoft.com/office/drawing/2014/main" xmlns="" id="{FCD49734-F299-8344-B57A-AF7A9E6BBFE8}"/>
              </a:ext>
            </a:extLst>
          </p:cNvPr>
          <p:cNvSpPr txBox="1"/>
          <p:nvPr/>
        </p:nvSpPr>
        <p:spPr>
          <a:xfrm>
            <a:off x="5231904" y="1476705"/>
            <a:ext cx="6617351" cy="3908762"/>
          </a:xfrm>
          <a:prstGeom prst="rect">
            <a:avLst/>
          </a:prstGeom>
          <a:noFill/>
        </p:spPr>
        <p:txBody>
          <a:bodyPr wrap="square" rtlCol="0">
            <a:spAutoFit/>
          </a:bodyPr>
          <a:lstStyle/>
          <a:p>
            <a:pPr algn="ctr"/>
            <a:r>
              <a:rPr lang="ru-RU" sz="4000" b="1" dirty="0">
                <a:solidFill>
                  <a:srgbClr val="C00000"/>
                </a:solidFill>
                <a:latin typeface="Montserrat" pitchFamily="2" charset="0"/>
              </a:rPr>
              <a:t>Ребенок </a:t>
            </a:r>
          </a:p>
          <a:p>
            <a:pPr algn="ctr"/>
            <a:r>
              <a:rPr lang="ru-RU" sz="4000" b="1" dirty="0">
                <a:solidFill>
                  <a:srgbClr val="C00000"/>
                </a:solidFill>
                <a:latin typeface="Montserrat" pitchFamily="2" charset="0"/>
              </a:rPr>
              <a:t>отказывается от еды!</a:t>
            </a:r>
          </a:p>
          <a:p>
            <a:pPr algn="ctr"/>
            <a:endParaRPr lang="ru-RU" sz="4000" b="1" dirty="0">
              <a:latin typeface="Montserrat" pitchFamily="2" charset="0"/>
            </a:endParaRPr>
          </a:p>
          <a:p>
            <a:pPr algn="ctr"/>
            <a:endParaRPr lang="ru-RU" sz="4000" b="1" dirty="0">
              <a:latin typeface="Montserrat" pitchFamily="2" charset="0"/>
            </a:endParaRPr>
          </a:p>
          <a:p>
            <a:pPr algn="ctr"/>
            <a:r>
              <a:rPr lang="ru-RU" sz="4000" b="1" dirty="0">
                <a:latin typeface="Montserrat" pitchFamily="2" charset="0"/>
              </a:rPr>
              <a:t>КТО ВИНОВАТ????</a:t>
            </a:r>
          </a:p>
          <a:p>
            <a:endParaRPr lang="ru-RU" sz="2400" b="1" dirty="0">
              <a:latin typeface="Montserrat" pitchFamily="2" charset="0"/>
            </a:endParaRPr>
          </a:p>
          <a:p>
            <a:endParaRPr lang="ru-RU" sz="2400" dirty="0">
              <a:latin typeface="Montserrat" pitchFamily="2" charset="0"/>
            </a:endParaRPr>
          </a:p>
        </p:txBody>
      </p:sp>
    </p:spTree>
    <p:extLst>
      <p:ext uri="{BB962C8B-B14F-4D97-AF65-F5344CB8AC3E}">
        <p14:creationId xmlns:p14="http://schemas.microsoft.com/office/powerpoint/2010/main" val="267751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E28B24C6-EBB6-A04D-9490-5C6181C41909}"/>
              </a:ext>
            </a:extLst>
          </p:cNvPr>
          <p:cNvPicPr>
            <a:picLocks noChangeAspect="1"/>
          </p:cNvPicPr>
          <p:nvPr/>
        </p:nvPicPr>
        <p:blipFill>
          <a:blip r:embed="rId2"/>
          <a:stretch>
            <a:fillRect/>
          </a:stretch>
        </p:blipFill>
        <p:spPr>
          <a:xfrm>
            <a:off x="0" y="2931257"/>
            <a:ext cx="4814914" cy="3828932"/>
          </a:xfrm>
          <a:prstGeom prst="rect">
            <a:avLst/>
          </a:prstGeom>
        </p:spPr>
      </p:pic>
      <p:pic>
        <p:nvPicPr>
          <p:cNvPr id="9" name="Рисунок 8">
            <a:extLst>
              <a:ext uri="{FF2B5EF4-FFF2-40B4-BE49-F238E27FC236}">
                <a16:creationId xmlns:a16="http://schemas.microsoft.com/office/drawing/2014/main" xmlns="" id="{5A3218FC-BF82-C94F-B4A5-EFF09EFBE774}"/>
              </a:ext>
            </a:extLst>
          </p:cNvPr>
          <p:cNvPicPr>
            <a:picLocks noChangeAspect="1"/>
          </p:cNvPicPr>
          <p:nvPr/>
        </p:nvPicPr>
        <p:blipFill>
          <a:blip r:embed="rId3"/>
          <a:stretch>
            <a:fillRect/>
          </a:stretch>
        </p:blipFill>
        <p:spPr>
          <a:xfrm>
            <a:off x="0" y="1"/>
            <a:ext cx="4810508" cy="2895600"/>
          </a:xfrm>
          <a:prstGeom prst="rect">
            <a:avLst/>
          </a:prstGeom>
        </p:spPr>
      </p:pic>
      <p:pic>
        <p:nvPicPr>
          <p:cNvPr id="11" name="Рисунок 10">
            <a:extLst>
              <a:ext uri="{FF2B5EF4-FFF2-40B4-BE49-F238E27FC236}">
                <a16:creationId xmlns:a16="http://schemas.microsoft.com/office/drawing/2014/main" xmlns="" id="{DB510135-8E40-2E4C-967E-1A83029A92A8}"/>
              </a:ext>
            </a:extLst>
          </p:cNvPr>
          <p:cNvPicPr>
            <a:picLocks noChangeAspect="1"/>
          </p:cNvPicPr>
          <p:nvPr/>
        </p:nvPicPr>
        <p:blipFill>
          <a:blip r:embed="rId4"/>
          <a:stretch>
            <a:fillRect/>
          </a:stretch>
        </p:blipFill>
        <p:spPr>
          <a:xfrm>
            <a:off x="4687086" y="36663"/>
            <a:ext cx="4609314" cy="2869671"/>
          </a:xfrm>
          <a:prstGeom prst="rect">
            <a:avLst/>
          </a:prstGeom>
        </p:spPr>
      </p:pic>
      <p:pic>
        <p:nvPicPr>
          <p:cNvPr id="15" name="Рисунок 14">
            <a:extLst>
              <a:ext uri="{FF2B5EF4-FFF2-40B4-BE49-F238E27FC236}">
                <a16:creationId xmlns:a16="http://schemas.microsoft.com/office/drawing/2014/main" xmlns="" id="{8B514F0D-FF5D-7641-B229-7ACAE3BE4288}"/>
              </a:ext>
            </a:extLst>
          </p:cNvPr>
          <p:cNvPicPr>
            <a:picLocks noChangeAspect="1"/>
          </p:cNvPicPr>
          <p:nvPr/>
        </p:nvPicPr>
        <p:blipFill>
          <a:blip r:embed="rId5"/>
          <a:stretch>
            <a:fillRect/>
          </a:stretch>
        </p:blipFill>
        <p:spPr>
          <a:xfrm>
            <a:off x="4772408" y="2824576"/>
            <a:ext cx="6717232" cy="1476521"/>
          </a:xfrm>
          <a:prstGeom prst="rect">
            <a:avLst/>
          </a:prstGeom>
        </p:spPr>
      </p:pic>
      <p:pic>
        <p:nvPicPr>
          <p:cNvPr id="17" name="Рисунок 16">
            <a:extLst>
              <a:ext uri="{FF2B5EF4-FFF2-40B4-BE49-F238E27FC236}">
                <a16:creationId xmlns:a16="http://schemas.microsoft.com/office/drawing/2014/main" xmlns="" id="{08F25D00-4117-0B49-8378-408633D48EEE}"/>
              </a:ext>
            </a:extLst>
          </p:cNvPr>
          <p:cNvPicPr>
            <a:picLocks noChangeAspect="1"/>
          </p:cNvPicPr>
          <p:nvPr/>
        </p:nvPicPr>
        <p:blipFill>
          <a:blip r:embed="rId6"/>
          <a:stretch>
            <a:fillRect/>
          </a:stretch>
        </p:blipFill>
        <p:spPr>
          <a:xfrm>
            <a:off x="4857730" y="4138419"/>
            <a:ext cx="6717232" cy="1389685"/>
          </a:xfrm>
          <a:prstGeom prst="rect">
            <a:avLst/>
          </a:prstGeom>
        </p:spPr>
      </p:pic>
      <p:pic>
        <p:nvPicPr>
          <p:cNvPr id="19" name="Рисунок 18">
            <a:extLst>
              <a:ext uri="{FF2B5EF4-FFF2-40B4-BE49-F238E27FC236}">
                <a16:creationId xmlns:a16="http://schemas.microsoft.com/office/drawing/2014/main" xmlns="" id="{B1796C31-B36F-7048-869D-6168A983887D}"/>
              </a:ext>
            </a:extLst>
          </p:cNvPr>
          <p:cNvPicPr>
            <a:picLocks noChangeAspect="1"/>
          </p:cNvPicPr>
          <p:nvPr/>
        </p:nvPicPr>
        <p:blipFill>
          <a:blip r:embed="rId7"/>
          <a:stretch>
            <a:fillRect/>
          </a:stretch>
        </p:blipFill>
        <p:spPr>
          <a:xfrm>
            <a:off x="4838378" y="5523384"/>
            <a:ext cx="6627798" cy="1236805"/>
          </a:xfrm>
          <a:prstGeom prst="rect">
            <a:avLst/>
          </a:prstGeom>
        </p:spPr>
      </p:pic>
      <p:sp>
        <p:nvSpPr>
          <p:cNvPr id="21" name="TextBox 20">
            <a:extLst>
              <a:ext uri="{FF2B5EF4-FFF2-40B4-BE49-F238E27FC236}">
                <a16:creationId xmlns:a16="http://schemas.microsoft.com/office/drawing/2014/main" xmlns="" id="{F1516C28-D728-DE40-AB18-FCF810071A05}"/>
              </a:ext>
            </a:extLst>
          </p:cNvPr>
          <p:cNvSpPr txBox="1"/>
          <p:nvPr/>
        </p:nvSpPr>
        <p:spPr>
          <a:xfrm>
            <a:off x="3200400" y="1102166"/>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0</a:t>
            </a:r>
            <a:r>
              <a:rPr kumimoji="0" lang="ru-R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,035 г</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B900E847-9588-1949-8BDA-8BFAD8E14D31}"/>
              </a:ext>
            </a:extLst>
          </p:cNvPr>
          <p:cNvSpPr txBox="1"/>
          <p:nvPr/>
        </p:nvSpPr>
        <p:spPr>
          <a:xfrm>
            <a:off x="7735086" y="1060481"/>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0</a:t>
            </a:r>
            <a:r>
              <a:rPr kumimoji="0" lang="ru-R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,438 г</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1A17BF21-0FFD-014F-B942-AE4A9D942C06}"/>
              </a:ext>
            </a:extLst>
          </p:cNvPr>
          <p:cNvSpPr txBox="1"/>
          <p:nvPr/>
        </p:nvSpPr>
        <p:spPr>
          <a:xfrm>
            <a:off x="3200400" y="464859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0</a:t>
            </a:r>
            <a:r>
              <a:rPr kumimoji="0" lang="ru-R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,735 г</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5E0B1B53-9992-094B-9783-7EB5AD149B87}"/>
              </a:ext>
            </a:extLst>
          </p:cNvPr>
          <p:cNvSpPr txBox="1"/>
          <p:nvPr/>
        </p:nvSpPr>
        <p:spPr>
          <a:xfrm>
            <a:off x="8569778" y="382914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3,43 г</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xmlns="" id="{D24168C9-F9AF-1C44-A414-67D61C93DCAA}"/>
              </a:ext>
            </a:extLst>
          </p:cNvPr>
          <p:cNvSpPr txBox="1"/>
          <p:nvPr/>
        </p:nvSpPr>
        <p:spPr>
          <a:xfrm>
            <a:off x="8569778" y="4987562"/>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6 г</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xmlns="" id="{201E29F1-524B-E84D-A8C0-C862031292F6}"/>
              </a:ext>
            </a:extLst>
          </p:cNvPr>
          <p:cNvSpPr txBox="1"/>
          <p:nvPr/>
        </p:nvSpPr>
        <p:spPr>
          <a:xfrm>
            <a:off x="10909300" y="631687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3,47 г</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xmlns="" id="{D053BD73-88A8-2145-AD0F-B7ABB9FD2016}"/>
              </a:ext>
            </a:extLst>
          </p:cNvPr>
          <p:cNvSpPr txBox="1"/>
          <p:nvPr/>
        </p:nvSpPr>
        <p:spPr>
          <a:xfrm>
            <a:off x="9697236" y="2218584"/>
            <a:ext cx="2171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Молочный белок</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На 1 порцию (г) </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Рисунок 1">
            <a:extLst>
              <a:ext uri="{FF2B5EF4-FFF2-40B4-BE49-F238E27FC236}">
                <a16:creationId xmlns:a16="http://schemas.microsoft.com/office/drawing/2014/main" xmlns="" id="{1656CCD2-8FE0-E9F2-AEC9-780D2F30A671}"/>
              </a:ext>
            </a:extLst>
          </p:cNvPr>
          <p:cNvPicPr>
            <a:picLocks noChangeAspect="1"/>
          </p:cNvPicPr>
          <p:nvPr/>
        </p:nvPicPr>
        <p:blipFill>
          <a:blip r:embed="rId8"/>
          <a:stretch>
            <a:fillRect/>
          </a:stretch>
        </p:blipFill>
        <p:spPr>
          <a:xfrm>
            <a:off x="9296400" y="804500"/>
            <a:ext cx="2645132" cy="1010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2253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E49BBA41-E94B-914F-B4EA-2F1919F83361}"/>
              </a:ext>
            </a:extLst>
          </p:cNvPr>
          <p:cNvPicPr>
            <a:picLocks noChangeAspect="1"/>
          </p:cNvPicPr>
          <p:nvPr/>
        </p:nvPicPr>
        <p:blipFill rotWithShape="1">
          <a:blip r:embed="rId2"/>
          <a:srcRect b="2029"/>
          <a:stretch/>
        </p:blipFill>
        <p:spPr>
          <a:xfrm>
            <a:off x="5518417" y="139148"/>
            <a:ext cx="6673583" cy="6718852"/>
          </a:xfrm>
          <a:prstGeom prst="rect">
            <a:avLst/>
          </a:prstGeom>
        </p:spPr>
      </p:pic>
      <p:pic>
        <p:nvPicPr>
          <p:cNvPr id="2050" name="Picture 2" descr="Canadian food ladders for dietary advancement in children with IgE-mediated  allergy to milk and/or egg | Allergy, Asthma &amp;amp; Clinical Immunology | Full  Text">
            <a:extLst>
              <a:ext uri="{FF2B5EF4-FFF2-40B4-BE49-F238E27FC236}">
                <a16:creationId xmlns:a16="http://schemas.microsoft.com/office/drawing/2014/main" xmlns="" id="{398F4F16-DFE8-524F-A59E-A16455BED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22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529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D79B9D52-BC0D-724B-8309-CFDFF5BAE189}"/>
              </a:ext>
            </a:extLst>
          </p:cNvPr>
          <p:cNvSpPr/>
          <p:nvPr/>
        </p:nvSpPr>
        <p:spPr>
          <a:xfrm>
            <a:off x="437321" y="2836903"/>
            <a:ext cx="4492488" cy="38472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prstClr val="black"/>
                </a:solidFill>
                <a:effectLst/>
                <a:uLnTx/>
                <a:uFillTx/>
                <a:latin typeface="DINCondensed"/>
                <a:ea typeface="+mn-ea"/>
                <a:cs typeface="+mn-cs"/>
              </a:rPr>
              <a:t>СНАЧАЛА ОВОЩИ: </a:t>
            </a:r>
            <a:r>
              <a:rPr kumimoji="0" lang="ru-RU" sz="2800" b="1" i="0" u="none" strike="noStrike" kern="1200" cap="none" spc="0" normalizeH="0" baseline="0" noProof="0" dirty="0">
                <a:ln>
                  <a:noFill/>
                </a:ln>
                <a:solidFill>
                  <a:srgbClr val="FF0000"/>
                </a:solidFill>
                <a:effectLst/>
                <a:uLnTx/>
                <a:uFillTx/>
                <a:latin typeface="DINCondensed"/>
                <a:ea typeface="+mn-ea"/>
                <a:cs typeface="+mn-cs"/>
              </a:rPr>
              <a:t>КОНСТРУКТОР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prstClr val="black"/>
                </a:solidFill>
                <a:effectLst/>
                <a:uLnTx/>
                <a:uFillTx/>
                <a:latin typeface="DINCondensed"/>
                <a:ea typeface="+mn-ea"/>
                <a:cs typeface="+mn-cs"/>
              </a:rPr>
              <a:t>ОБЕДА ИЛИ УЖИНА</a:t>
            </a:r>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venirNext"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venirNext"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a:ln>
                  <a:noFill/>
                </a:ln>
                <a:solidFill>
                  <a:prstClr val="black"/>
                </a:solidFill>
                <a:effectLst/>
                <a:uLnTx/>
                <a:uFillTx/>
                <a:latin typeface="AvenirNext" panose="020B0503020202020204" pitchFamily="34" charset="0"/>
                <a:ea typeface="+mn-ea"/>
                <a:cs typeface="+mn-cs"/>
              </a:rPr>
              <a:t>Используйте</a:t>
            </a:r>
            <a:r>
              <a:rPr kumimoji="0" lang="ru-RU" sz="2000" b="0" i="0" u="none" strike="noStrike" kern="1200" cap="none" spc="0" normalizeH="0" baseline="0" noProof="0" dirty="0">
                <a:ln>
                  <a:noFill/>
                </a:ln>
                <a:solidFill>
                  <a:prstClr val="black"/>
                </a:solidFill>
                <a:effectLst/>
                <a:uLnTx/>
                <a:uFillTx/>
                <a:latin typeface="AvenirNext" panose="020B0503020202020204" pitchFamily="34" charset="0"/>
                <a:ea typeface="+mn-ea"/>
                <a:cs typeface="+mn-cs"/>
              </a:rPr>
              <a:t> этот конструктор, чтобы спланировать простые приемы пищи на неделю и купить продукты по списку</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venirNext"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venirNext" panose="020B0503020202020204" pitchFamily="34" charset="0"/>
                <a:ea typeface="+mn-ea"/>
                <a:cs typeface="+mn-cs"/>
              </a:rPr>
              <a:t>Соусы!!!! </a:t>
            </a:r>
            <a:endPar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Рисунок 5">
            <a:extLst>
              <a:ext uri="{FF2B5EF4-FFF2-40B4-BE49-F238E27FC236}">
                <a16:creationId xmlns:a16="http://schemas.microsoft.com/office/drawing/2014/main" xmlns="" id="{AE4E6EDF-8FA2-3940-BA15-C03F0BA37340}"/>
              </a:ext>
            </a:extLst>
          </p:cNvPr>
          <p:cNvPicPr>
            <a:picLocks noChangeAspect="1"/>
          </p:cNvPicPr>
          <p:nvPr/>
        </p:nvPicPr>
        <p:blipFill>
          <a:blip r:embed="rId2"/>
          <a:stretch>
            <a:fillRect/>
          </a:stretch>
        </p:blipFill>
        <p:spPr>
          <a:xfrm>
            <a:off x="5202032" y="15733"/>
            <a:ext cx="6552647" cy="6842267"/>
          </a:xfrm>
          <a:prstGeom prst="rect">
            <a:avLst/>
          </a:prstGeom>
        </p:spPr>
      </p:pic>
      <p:pic>
        <p:nvPicPr>
          <p:cNvPr id="7" name="Объект 4">
            <a:extLst>
              <a:ext uri="{FF2B5EF4-FFF2-40B4-BE49-F238E27FC236}">
                <a16:creationId xmlns:a16="http://schemas.microsoft.com/office/drawing/2014/main" xmlns="" id="{F315607F-DEBF-5A43-BB32-E52C289FD115}"/>
              </a:ext>
            </a:extLst>
          </p:cNvPr>
          <p:cNvPicPr>
            <a:picLocks noChangeAspect="1"/>
          </p:cNvPicPr>
          <p:nvPr/>
        </p:nvPicPr>
        <p:blipFill rotWithShape="1">
          <a:blip r:embed="rId3"/>
          <a:srcRect t="60861" r="54651" b="18785"/>
          <a:stretch/>
        </p:blipFill>
        <p:spPr>
          <a:xfrm>
            <a:off x="860861" y="159027"/>
            <a:ext cx="3645407" cy="2246244"/>
          </a:xfrm>
          <a:prstGeom prst="rect">
            <a:avLst/>
          </a:prstGeom>
        </p:spPr>
      </p:pic>
    </p:spTree>
    <p:extLst>
      <p:ext uri="{BB962C8B-B14F-4D97-AF65-F5344CB8AC3E}">
        <p14:creationId xmlns:p14="http://schemas.microsoft.com/office/powerpoint/2010/main" val="3050192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xmlns="" id="{0A3AF10F-4FF7-A14E-AF46-7776BC600056}"/>
              </a:ext>
            </a:extLst>
          </p:cNvPr>
          <p:cNvPicPr>
            <a:picLocks noGrp="1" noChangeAspect="1"/>
          </p:cNvPicPr>
          <p:nvPr>
            <p:ph idx="1"/>
          </p:nvPr>
        </p:nvPicPr>
        <p:blipFill rotWithShape="1">
          <a:blip r:embed="rId2"/>
          <a:srcRect t="7637"/>
          <a:stretch/>
        </p:blipFill>
        <p:spPr>
          <a:xfrm>
            <a:off x="2562298" y="179436"/>
            <a:ext cx="9382051" cy="6499128"/>
          </a:xfrm>
        </p:spPr>
      </p:pic>
      <p:sp>
        <p:nvSpPr>
          <p:cNvPr id="4" name="Заголовок 1">
            <a:extLst>
              <a:ext uri="{FF2B5EF4-FFF2-40B4-BE49-F238E27FC236}">
                <a16:creationId xmlns:a16="http://schemas.microsoft.com/office/drawing/2014/main" xmlns="" id="{4C38E6BF-0594-7F47-BD3F-2F9B2B427990}"/>
              </a:ext>
            </a:extLst>
          </p:cNvPr>
          <p:cNvSpPr>
            <a:spLocks noGrp="1"/>
          </p:cNvSpPr>
          <p:nvPr>
            <p:ph type="title"/>
          </p:nvPr>
        </p:nvSpPr>
        <p:spPr>
          <a:xfrm>
            <a:off x="138113" y="3030196"/>
            <a:ext cx="10515600" cy="398804"/>
          </a:xfrm>
        </p:spPr>
        <p:txBody>
          <a:bodyPr>
            <a:normAutofit fontScale="90000"/>
          </a:bodyPr>
          <a:lstStyle/>
          <a:p>
            <a:r>
              <a:rPr lang="ru-RU" b="1" dirty="0">
                <a:latin typeface="Arial" panose="020B0604020202020204" pitchFamily="34" charset="0"/>
                <a:cs typeface="Arial" panose="020B0604020202020204" pitchFamily="34" charset="0"/>
              </a:rPr>
              <a:t>Перекус</a:t>
            </a:r>
          </a:p>
        </p:txBody>
      </p:sp>
      <p:sp>
        <p:nvSpPr>
          <p:cNvPr id="6" name="Прямоугольник 5">
            <a:extLst>
              <a:ext uri="{FF2B5EF4-FFF2-40B4-BE49-F238E27FC236}">
                <a16:creationId xmlns:a16="http://schemas.microsoft.com/office/drawing/2014/main" xmlns="" id="{BF7A908D-6B8F-0B4A-B6C5-D388BAE6F480}"/>
              </a:ext>
            </a:extLst>
          </p:cNvPr>
          <p:cNvSpPr/>
          <p:nvPr/>
        </p:nvSpPr>
        <p:spPr>
          <a:xfrm>
            <a:off x="2357437" y="471488"/>
            <a:ext cx="2357437" cy="814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135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xmlns="" id="{FA440C90-1778-6E4A-87AB-358D234F2244}"/>
              </a:ext>
            </a:extLst>
          </p:cNvPr>
          <p:cNvPicPr>
            <a:picLocks noGrp="1" noChangeAspect="1"/>
          </p:cNvPicPr>
          <p:nvPr>
            <p:ph idx="1"/>
          </p:nvPr>
        </p:nvPicPr>
        <p:blipFill rotWithShape="1">
          <a:blip r:embed="rId2"/>
          <a:srcRect t="8537"/>
          <a:stretch/>
        </p:blipFill>
        <p:spPr>
          <a:xfrm>
            <a:off x="851958" y="-1"/>
            <a:ext cx="9949392" cy="6825007"/>
          </a:xfrm>
        </p:spPr>
      </p:pic>
      <p:sp>
        <p:nvSpPr>
          <p:cNvPr id="4" name="Прямоугольник 3">
            <a:extLst>
              <a:ext uri="{FF2B5EF4-FFF2-40B4-BE49-F238E27FC236}">
                <a16:creationId xmlns:a16="http://schemas.microsoft.com/office/drawing/2014/main" xmlns="" id="{6CDF9934-7CA2-D649-8E61-DEE1FF52E174}"/>
              </a:ext>
            </a:extLst>
          </p:cNvPr>
          <p:cNvSpPr/>
          <p:nvPr/>
        </p:nvSpPr>
        <p:spPr>
          <a:xfrm>
            <a:off x="728662" y="-1"/>
            <a:ext cx="2557463" cy="150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062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6" name="Picture 10" descr="http://cdn.zmescience.com/wp-content/uploads/2011/07/sugar-cinnabon.jpg"/>
          <p:cNvPicPr>
            <a:picLocks noChangeAspect="1" noChangeArrowheads="1"/>
          </p:cNvPicPr>
          <p:nvPr/>
        </p:nvPicPr>
        <p:blipFill>
          <a:blip r:embed="rId2" cstate="print"/>
          <a:srcRect r="375" b="5433"/>
          <a:stretch>
            <a:fillRect/>
          </a:stretch>
        </p:blipFill>
        <p:spPr bwMode="auto">
          <a:xfrm>
            <a:off x="1524000" y="3705626"/>
            <a:ext cx="4427984" cy="3152375"/>
          </a:xfrm>
          <a:prstGeom prst="rect">
            <a:avLst/>
          </a:prstGeom>
          <a:noFill/>
        </p:spPr>
      </p:pic>
      <p:pic>
        <p:nvPicPr>
          <p:cNvPr id="19462" name="Picture 6" descr="http://cdn.zmescience.com/wp-content/uploads/2011/07/sugar-snickers.jpg"/>
          <p:cNvPicPr>
            <a:picLocks noChangeAspect="1" noChangeArrowheads="1"/>
          </p:cNvPicPr>
          <p:nvPr/>
        </p:nvPicPr>
        <p:blipFill>
          <a:blip r:embed="rId3" cstate="print"/>
          <a:srcRect b="11326"/>
          <a:stretch>
            <a:fillRect/>
          </a:stretch>
        </p:blipFill>
        <p:spPr bwMode="auto">
          <a:xfrm>
            <a:off x="5903980" y="3689648"/>
            <a:ext cx="4764021" cy="3168352"/>
          </a:xfrm>
          <a:prstGeom prst="rect">
            <a:avLst/>
          </a:prstGeom>
          <a:noFill/>
        </p:spPr>
      </p:pic>
      <p:pic>
        <p:nvPicPr>
          <p:cNvPr id="19464" name="Picture 8" descr="http://cdn.zmescience.com/wp-content/uploads/2011/07/sugar-mcdonalds.jpg"/>
          <p:cNvPicPr>
            <a:picLocks noChangeAspect="1" noChangeArrowheads="1"/>
          </p:cNvPicPr>
          <p:nvPr/>
        </p:nvPicPr>
        <p:blipFill>
          <a:blip r:embed="rId4" cstate="print"/>
          <a:srcRect r="1721" b="5762"/>
          <a:stretch>
            <a:fillRect/>
          </a:stretch>
        </p:blipFill>
        <p:spPr bwMode="auto">
          <a:xfrm>
            <a:off x="7422768" y="-1"/>
            <a:ext cx="3245232" cy="4149081"/>
          </a:xfrm>
          <a:prstGeom prst="rect">
            <a:avLst/>
          </a:prstGeom>
          <a:noFill/>
        </p:spPr>
      </p:pic>
      <p:pic>
        <p:nvPicPr>
          <p:cNvPr id="19460" name="Picture 4" descr="http://cdn.zmescience.com/wp-content/uploads/2011/07/sugar-coke.jpg"/>
          <p:cNvPicPr>
            <a:picLocks noChangeAspect="1" noChangeArrowheads="1"/>
          </p:cNvPicPr>
          <p:nvPr/>
        </p:nvPicPr>
        <p:blipFill>
          <a:blip r:embed="rId5" cstate="print"/>
          <a:srcRect b="6869"/>
          <a:stretch>
            <a:fillRect/>
          </a:stretch>
        </p:blipFill>
        <p:spPr bwMode="auto">
          <a:xfrm>
            <a:off x="1524000" y="0"/>
            <a:ext cx="5940152" cy="4149080"/>
          </a:xfrm>
          <a:prstGeom prst="rect">
            <a:avLst/>
          </a:prstGeom>
          <a:noFill/>
        </p:spPr>
      </p:pic>
    </p:spTree>
    <p:extLst>
      <p:ext uri="{BB962C8B-B14F-4D97-AF65-F5344CB8AC3E}">
        <p14:creationId xmlns:p14="http://schemas.microsoft.com/office/powerpoint/2010/main" val="1136131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xmlns="" id="{9DFB0DFB-3142-C244-8470-C64730D9E61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Прямоугольник 4">
            <a:extLst>
              <a:ext uri="{FF2B5EF4-FFF2-40B4-BE49-F238E27FC236}">
                <a16:creationId xmlns:a16="http://schemas.microsoft.com/office/drawing/2014/main" xmlns="" id="{105BDC55-8A1A-FE45-B9A4-1D2955BE4CF3}"/>
              </a:ext>
            </a:extLst>
          </p:cNvPr>
          <p:cNvSpPr/>
          <p:nvPr/>
        </p:nvSpPr>
        <p:spPr>
          <a:xfrm>
            <a:off x="642939" y="1133101"/>
            <a:ext cx="11215686" cy="4031873"/>
          </a:xfrm>
          <a:prstGeom prst="rect">
            <a:avLst/>
          </a:prstGeom>
        </p:spPr>
        <p:txBody>
          <a:bodyPr wrap="square">
            <a:spAutoFit/>
          </a:bodyPr>
          <a:lstStyle/>
          <a:p>
            <a:pPr algn="ctr" fontAlgn="base"/>
            <a:r>
              <a:rPr lang="en" sz="3200" b="1" dirty="0">
                <a:solidFill>
                  <a:srgbClr val="221B23"/>
                </a:solidFill>
                <a:latin typeface="Arial" panose="020B0604020202020204" pitchFamily="34" charset="0"/>
                <a:cs typeface="Arial" panose="020B0604020202020204" pitchFamily="34" charset="0"/>
              </a:rPr>
              <a:t>British Nutrition Foundation </a:t>
            </a:r>
            <a:r>
              <a:rPr lang="ru-RU" sz="3200" b="1" dirty="0">
                <a:solidFill>
                  <a:srgbClr val="221B23"/>
                </a:solidFill>
                <a:latin typeface="Arial" panose="020B0604020202020204" pitchFamily="34" charset="0"/>
                <a:cs typeface="Arial" panose="020B0604020202020204" pitchFamily="34" charset="0"/>
              </a:rPr>
              <a:t>рекомендует детям</a:t>
            </a:r>
          </a:p>
          <a:p>
            <a:pPr algn="ctr" fontAlgn="base"/>
            <a:endParaRPr lang="ru-RU" sz="3200" b="1" dirty="0">
              <a:solidFill>
                <a:srgbClr val="221B23"/>
              </a:solidFill>
              <a:latin typeface="Arial" panose="020B0604020202020204" pitchFamily="34" charset="0"/>
              <a:cs typeface="Arial" panose="020B0604020202020204" pitchFamily="34" charset="0"/>
            </a:endParaRPr>
          </a:p>
          <a:p>
            <a:pPr algn="just" fontAlgn="base"/>
            <a:r>
              <a:rPr lang="ru-RU" sz="3200" b="1" dirty="0">
                <a:solidFill>
                  <a:srgbClr val="FF0000"/>
                </a:solidFill>
                <a:latin typeface="Arial" panose="020B0604020202020204" pitchFamily="34" charset="0"/>
                <a:cs typeface="Arial" panose="020B0604020202020204" pitchFamily="34" charset="0"/>
              </a:rPr>
              <a:t>0-4 года </a:t>
            </a:r>
            <a:r>
              <a:rPr lang="ru-RU" sz="3200" dirty="0">
                <a:solidFill>
                  <a:srgbClr val="221B23"/>
                </a:solidFill>
                <a:latin typeface="Arial" panose="020B0604020202020204" pitchFamily="34" charset="0"/>
                <a:cs typeface="Arial" panose="020B0604020202020204" pitchFamily="34" charset="0"/>
              </a:rPr>
              <a:t>- не включать в рацион продукты с добавленным сахаром</a:t>
            </a:r>
          </a:p>
          <a:p>
            <a:pPr algn="just" fontAlgn="base"/>
            <a:r>
              <a:rPr lang="ru-RU" sz="3200" b="1" dirty="0">
                <a:solidFill>
                  <a:srgbClr val="FF0000"/>
                </a:solidFill>
                <a:latin typeface="Arial" panose="020B0604020202020204" pitchFamily="34" charset="0"/>
                <a:cs typeface="Arial" panose="020B0604020202020204" pitchFamily="34" charset="0"/>
              </a:rPr>
              <a:t>4-6 лет </a:t>
            </a:r>
            <a:r>
              <a:rPr lang="ru-RU" sz="3200" dirty="0">
                <a:solidFill>
                  <a:srgbClr val="221B23"/>
                </a:solidFill>
                <a:latin typeface="Arial" panose="020B0604020202020204" pitchFamily="34" charset="0"/>
                <a:cs typeface="Arial" panose="020B0604020202020204" pitchFamily="34" charset="0"/>
              </a:rPr>
              <a:t>- не более 19 г сахара в день (5 кубиков)</a:t>
            </a:r>
          </a:p>
          <a:p>
            <a:pPr algn="just" fontAlgn="base"/>
            <a:r>
              <a:rPr lang="ru-RU" sz="3200" b="1" dirty="0">
                <a:solidFill>
                  <a:srgbClr val="FF0000"/>
                </a:solidFill>
                <a:latin typeface="Arial" panose="020B0604020202020204" pitchFamily="34" charset="0"/>
                <a:cs typeface="Arial" panose="020B0604020202020204" pitchFamily="34" charset="0"/>
              </a:rPr>
              <a:t>7-10 лет </a:t>
            </a:r>
            <a:r>
              <a:rPr lang="ru-RU" sz="3200" dirty="0">
                <a:solidFill>
                  <a:srgbClr val="221B23"/>
                </a:solidFill>
                <a:latin typeface="Arial" panose="020B0604020202020204" pitchFamily="34" charset="0"/>
                <a:cs typeface="Arial" panose="020B0604020202020204" pitchFamily="34" charset="0"/>
              </a:rPr>
              <a:t>- не более 24 г сахара (6 кубиков)</a:t>
            </a:r>
          </a:p>
          <a:p>
            <a:pPr algn="just" fontAlgn="base"/>
            <a:r>
              <a:rPr lang="ru-RU" sz="3200" b="1" dirty="0">
                <a:solidFill>
                  <a:srgbClr val="FF0000"/>
                </a:solidFill>
                <a:latin typeface="Arial" panose="020B0604020202020204" pitchFamily="34" charset="0"/>
                <a:cs typeface="Arial" panose="020B0604020202020204" pitchFamily="34" charset="0"/>
              </a:rPr>
              <a:t>10-18 лет </a:t>
            </a:r>
            <a:r>
              <a:rPr lang="ru-RU" sz="3200" dirty="0">
                <a:solidFill>
                  <a:srgbClr val="221B23"/>
                </a:solidFill>
                <a:latin typeface="Arial" panose="020B0604020202020204" pitchFamily="34" charset="0"/>
                <a:cs typeface="Arial" panose="020B0604020202020204" pitchFamily="34" charset="0"/>
              </a:rPr>
              <a:t>(и взрослые) - не более 30г сахара в день </a:t>
            </a:r>
          </a:p>
          <a:p>
            <a:pPr algn="just" fontAlgn="base"/>
            <a:r>
              <a:rPr lang="ru-RU" sz="3200" dirty="0">
                <a:solidFill>
                  <a:srgbClr val="221B23"/>
                </a:solidFill>
                <a:latin typeface="Arial" panose="020B0604020202020204" pitchFamily="34" charset="0"/>
                <a:cs typeface="Arial" panose="020B0604020202020204" pitchFamily="34" charset="0"/>
              </a:rPr>
              <a:t>(7 кубиков) (</a:t>
            </a:r>
            <a:r>
              <a:rPr lang="en" sz="3200" dirty="0">
                <a:solidFill>
                  <a:srgbClr val="221B23"/>
                </a:solidFill>
                <a:latin typeface="Arial" panose="020B0604020202020204" pitchFamily="34" charset="0"/>
                <a:cs typeface="Arial" panose="020B0604020202020204" pitchFamily="34" charset="0"/>
              </a:rPr>
              <a:t>NHS, UK)</a:t>
            </a:r>
            <a:endParaRPr lang="en" sz="3200" b="0" i="0" dirty="0">
              <a:solidFill>
                <a:srgbClr val="221B2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3770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64578FF2-D7CE-6447-98E2-799B057A176B}"/>
              </a:ext>
            </a:extLst>
          </p:cNvPr>
          <p:cNvPicPr>
            <a:picLocks noChangeAspect="1"/>
          </p:cNvPicPr>
          <p:nvPr/>
        </p:nvPicPr>
        <p:blipFill>
          <a:blip r:embed="rId2"/>
          <a:stretch>
            <a:fillRect/>
          </a:stretch>
        </p:blipFill>
        <p:spPr>
          <a:xfrm>
            <a:off x="0" y="9309"/>
            <a:ext cx="12192000" cy="6877864"/>
          </a:xfrm>
          <a:prstGeom prst="rect">
            <a:avLst/>
          </a:prstGeom>
        </p:spPr>
      </p:pic>
      <p:sp>
        <p:nvSpPr>
          <p:cNvPr id="8" name="Хорда 7">
            <a:extLst>
              <a:ext uri="{FF2B5EF4-FFF2-40B4-BE49-F238E27FC236}">
                <a16:creationId xmlns:a16="http://schemas.microsoft.com/office/drawing/2014/main" xmlns="" id="{F36279B6-231C-874C-85C7-7444B97B6701}"/>
              </a:ext>
            </a:extLst>
          </p:cNvPr>
          <p:cNvSpPr/>
          <p:nvPr/>
        </p:nvSpPr>
        <p:spPr>
          <a:xfrm>
            <a:off x="2744058" y="1611921"/>
            <a:ext cx="3769374" cy="3769374"/>
          </a:xfrm>
          <a:prstGeom prst="chord">
            <a:avLst>
              <a:gd name="adj1" fmla="val 5426175"/>
              <a:gd name="adj2" fmla="val 16176288"/>
            </a:avLst>
          </a:prstGeom>
          <a:blipFill dpi="0" rotWithShape="1">
            <a:blip r:embed="rId3">
              <a:extLst>
                <a:ext uri="{28A0092B-C50C-407E-A947-70E740481C1C}">
                  <a14:useLocalDpi xmlns:a14="http://schemas.microsoft.com/office/drawing/2010/main" val="0"/>
                </a:ext>
              </a:extLst>
            </a:blip>
            <a:srcRect/>
            <a:stretch>
              <a:fillRect l="-149917" r="-197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a:extLst>
              <a:ext uri="{FF2B5EF4-FFF2-40B4-BE49-F238E27FC236}">
                <a16:creationId xmlns:a16="http://schemas.microsoft.com/office/drawing/2014/main" xmlns="" id="{FCD49734-F299-8344-B57A-AF7A9E6BBFE8}"/>
              </a:ext>
            </a:extLst>
          </p:cNvPr>
          <p:cNvSpPr txBox="1"/>
          <p:nvPr/>
        </p:nvSpPr>
        <p:spPr>
          <a:xfrm>
            <a:off x="5231904" y="1476705"/>
            <a:ext cx="6617351" cy="4524315"/>
          </a:xfrm>
          <a:prstGeom prst="rect">
            <a:avLst/>
          </a:prstGeom>
          <a:noFill/>
        </p:spPr>
        <p:txBody>
          <a:bodyPr wrap="square" rtlCol="0">
            <a:spAutoFit/>
          </a:bodyPr>
          <a:lstStyle/>
          <a:p>
            <a:pPr algn="ctr"/>
            <a:r>
              <a:rPr lang="ru-RU" sz="4000" b="1" dirty="0">
                <a:solidFill>
                  <a:srgbClr val="C00000"/>
                </a:solidFill>
                <a:latin typeface="Montserrat" pitchFamily="2" charset="0"/>
              </a:rPr>
              <a:t>Ребенок </a:t>
            </a:r>
          </a:p>
          <a:p>
            <a:pPr algn="ctr"/>
            <a:r>
              <a:rPr lang="ru-RU" sz="4000" b="1" dirty="0">
                <a:solidFill>
                  <a:srgbClr val="C00000"/>
                </a:solidFill>
                <a:latin typeface="Montserrat" pitchFamily="2" charset="0"/>
              </a:rPr>
              <a:t>отказывается от еды!</a:t>
            </a:r>
          </a:p>
          <a:p>
            <a:pPr algn="ctr"/>
            <a:endParaRPr lang="ru-RU" sz="4000" b="1" dirty="0">
              <a:latin typeface="Montserrat" pitchFamily="2" charset="0"/>
            </a:endParaRPr>
          </a:p>
          <a:p>
            <a:pPr algn="ctr"/>
            <a:endParaRPr lang="ru-RU" sz="4000" b="1" dirty="0">
              <a:latin typeface="Montserrat" pitchFamily="2" charset="0"/>
            </a:endParaRPr>
          </a:p>
          <a:p>
            <a:pPr algn="ctr"/>
            <a:r>
              <a:rPr lang="ru-RU" sz="4000" b="1" dirty="0">
                <a:latin typeface="Montserrat" pitchFamily="2" charset="0"/>
              </a:rPr>
              <a:t>КТО ВИНОВАТ И ЧТО ДЕЛАТЬ ????</a:t>
            </a:r>
          </a:p>
          <a:p>
            <a:endParaRPr lang="ru-RU" sz="2400" b="1" dirty="0">
              <a:latin typeface="Montserrat" pitchFamily="2" charset="0"/>
            </a:endParaRPr>
          </a:p>
          <a:p>
            <a:endParaRPr lang="ru-RU" sz="2400" dirty="0">
              <a:latin typeface="Montserrat" pitchFamily="2" charset="0"/>
            </a:endParaRPr>
          </a:p>
        </p:txBody>
      </p:sp>
    </p:spTree>
    <p:extLst>
      <p:ext uri="{BB962C8B-B14F-4D97-AF65-F5344CB8AC3E}">
        <p14:creationId xmlns:p14="http://schemas.microsoft.com/office/powerpoint/2010/main" val="1050582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КрасГМУ.Здоровь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620688"/>
            <a:ext cx="324036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295800" y="851171"/>
            <a:ext cx="4968552" cy="1384995"/>
          </a:xfrm>
          <a:prstGeom prst="rect">
            <a:avLst/>
          </a:prstGeom>
        </p:spPr>
        <p:txBody>
          <a:bodyPr wrap="square">
            <a:spAutoFit/>
          </a:bodyPr>
          <a:lstStyle/>
          <a:p>
            <a:r>
              <a:rPr lang="ru-RU" sz="2800" b="1" dirty="0" err="1"/>
              <a:t>КрасГМУ</a:t>
            </a:r>
            <a:r>
              <a:rPr lang="ru-RU" sz="2800" dirty="0" err="1"/>
              <a:t>.Здоровье</a:t>
            </a:r>
            <a:endParaRPr lang="ru-RU" sz="2800" dirty="0"/>
          </a:p>
          <a:p>
            <a:r>
              <a:rPr lang="ru-RU" sz="2800" dirty="0"/>
              <a:t>Сеть клиник</a:t>
            </a:r>
            <a:br>
              <a:rPr lang="ru-RU" sz="2800" dirty="0"/>
            </a:br>
            <a:r>
              <a:rPr lang="ru-RU" sz="2800" dirty="0"/>
              <a:t>медицинского университета</a:t>
            </a:r>
          </a:p>
        </p:txBody>
      </p:sp>
      <p:pic>
        <p:nvPicPr>
          <p:cNvPr id="5" name="Рисунок 4">
            <a:extLst>
              <a:ext uri="{FF2B5EF4-FFF2-40B4-BE49-F238E27FC236}">
                <a16:creationId xmlns:a16="http://schemas.microsoft.com/office/drawing/2014/main" xmlns="" id="{E792F874-EF9D-E939-5150-BE6F57680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21891">
            <a:off x="4494523" y="3516002"/>
            <a:ext cx="1514475" cy="1514475"/>
          </a:xfrm>
          <a:prstGeom prst="rect">
            <a:avLst/>
          </a:prstGeom>
        </p:spPr>
      </p:pic>
      <p:sp>
        <p:nvSpPr>
          <p:cNvPr id="6" name="Подзаголовок 2">
            <a:extLst>
              <a:ext uri="{FF2B5EF4-FFF2-40B4-BE49-F238E27FC236}">
                <a16:creationId xmlns:a16="http://schemas.microsoft.com/office/drawing/2014/main" xmlns="" id="{83590DD0-169C-38AA-DDCE-F6E2810ABEE9}"/>
              </a:ext>
            </a:extLst>
          </p:cNvPr>
          <p:cNvSpPr txBox="1">
            <a:spLocks/>
          </p:cNvSpPr>
          <p:nvPr/>
        </p:nvSpPr>
        <p:spPr>
          <a:xfrm>
            <a:off x="6096000" y="3861048"/>
            <a:ext cx="4605956" cy="1208141"/>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Владимир Викторович </a:t>
            </a:r>
            <a:r>
              <a:rPr kumimoji="0" lang="ru-RU"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Чикунов</a:t>
            </a:r>
            <a:endParaRPr kumimoji="0" lang="ru-RU"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гастроэнтеролог/диетолог</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кандидат медицинских наук, доцент</a:t>
            </a:r>
          </a:p>
        </p:txBody>
      </p:sp>
      <p:pic>
        <p:nvPicPr>
          <p:cNvPr id="7" name="Picture 2" descr="Telegram — мессенджер для iPhone, Android и Windows Phone">
            <a:extLst>
              <a:ext uri="{FF2B5EF4-FFF2-40B4-BE49-F238E27FC236}">
                <a16:creationId xmlns:a16="http://schemas.microsoft.com/office/drawing/2014/main" xmlns="" id="{D152BD61-29EB-984A-CF4A-C2EA5B34D4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89" y="5947306"/>
            <a:ext cx="524933" cy="5249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2D573761-0BDE-4024-9FE8-D42D4E5E0711}"/>
              </a:ext>
            </a:extLst>
          </p:cNvPr>
          <p:cNvSpPr txBox="1"/>
          <p:nvPr/>
        </p:nvSpPr>
        <p:spPr>
          <a:xfrm>
            <a:off x="1021022" y="6052905"/>
            <a:ext cx="60997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Доктор Чикунов</a:t>
            </a:r>
            <a:endParaRPr kumimoji="0" lang="ru-RU"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9" name="AutoShape 2">
            <a:extLst>
              <a:ext uri="{FF2B5EF4-FFF2-40B4-BE49-F238E27FC236}">
                <a16:creationId xmlns:a16="http://schemas.microsoft.com/office/drawing/2014/main" xmlns="" id="{740D318A-BB21-9897-1948-773709EB13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TextBox 10">
            <a:extLst>
              <a:ext uri="{FF2B5EF4-FFF2-40B4-BE49-F238E27FC236}">
                <a16:creationId xmlns:a16="http://schemas.microsoft.com/office/drawing/2014/main" xmlns="" id="{FD98EB07-A8AA-C60C-0851-7F057FF296DA}"/>
              </a:ext>
            </a:extLst>
          </p:cNvPr>
          <p:cNvSpPr txBox="1"/>
          <p:nvPr/>
        </p:nvSpPr>
        <p:spPr>
          <a:xfrm>
            <a:off x="6325181" y="5164547"/>
            <a:ext cx="6099858" cy="646331"/>
          </a:xfrm>
          <a:prstGeom prst="rect">
            <a:avLst/>
          </a:prstGeom>
          <a:noFill/>
        </p:spPr>
        <p:txBody>
          <a:bodyPr wrap="square">
            <a:spAutoFit/>
          </a:bodyPr>
          <a:lstStyle/>
          <a:p>
            <a:r>
              <a:rPr lang="ru-RU" sz="3600" b="1" i="0" strike="noStrike" dirty="0">
                <a:solidFill>
                  <a:srgbClr val="C00000"/>
                </a:solidFill>
                <a:effectLst/>
                <a:latin typeface="Montserrat" pitchFamily="2" charset="0"/>
                <a:hlinkClick r:id="rId5">
                  <a:extLst>
                    <a:ext uri="{A12FA001-AC4F-418D-AE19-62706E023703}">
                      <ahyp:hlinkClr xmlns:ahyp="http://schemas.microsoft.com/office/drawing/2018/hyperlinkcolor" xmlns="" val="tx"/>
                    </a:ext>
                  </a:extLst>
                </a:hlinkClick>
              </a:rPr>
              <a:t>+7 (391) 205–22–33</a:t>
            </a:r>
            <a:endParaRPr lang="ru-RU" sz="3600" b="1" dirty="0">
              <a:solidFill>
                <a:srgbClr val="C00000"/>
              </a:solidFill>
            </a:endParaRPr>
          </a:p>
        </p:txBody>
      </p:sp>
    </p:spTree>
    <p:extLst>
      <p:ext uri="{BB962C8B-B14F-4D97-AF65-F5344CB8AC3E}">
        <p14:creationId xmlns:p14="http://schemas.microsoft.com/office/powerpoint/2010/main" val="1382242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F9CA937D-E569-A94E-A978-26F214FDEA89}"/>
              </a:ext>
            </a:extLst>
          </p:cNvPr>
          <p:cNvPicPr>
            <a:picLocks noChangeAspect="1"/>
          </p:cNvPicPr>
          <p:nvPr/>
        </p:nvPicPr>
        <p:blipFill>
          <a:blip r:embed="rId2"/>
          <a:stretch>
            <a:fillRect/>
          </a:stretch>
        </p:blipFill>
        <p:spPr>
          <a:xfrm>
            <a:off x="-15006" y="2956"/>
            <a:ext cx="12207005" cy="6899058"/>
          </a:xfrm>
          <a:prstGeom prst="rect">
            <a:avLst/>
          </a:prstGeom>
        </p:spPr>
      </p:pic>
      <p:sp>
        <p:nvSpPr>
          <p:cNvPr id="6" name="Овал 5">
            <a:extLst>
              <a:ext uri="{FF2B5EF4-FFF2-40B4-BE49-F238E27FC236}">
                <a16:creationId xmlns:a16="http://schemas.microsoft.com/office/drawing/2014/main" xmlns="" id="{0A45E235-E477-EC46-BF4B-7EC46F4002EE}"/>
              </a:ext>
            </a:extLst>
          </p:cNvPr>
          <p:cNvSpPr/>
          <p:nvPr/>
        </p:nvSpPr>
        <p:spPr>
          <a:xfrm>
            <a:off x="288007" y="1201740"/>
            <a:ext cx="1835821" cy="1835821"/>
          </a:xfrm>
          <a:prstGeom prst="ellipse">
            <a:avLst/>
          </a:prstGeom>
          <a:blipFill dpi="0" rotWithShape="1">
            <a:blip r:embed="rId3">
              <a:extLst>
                <a:ext uri="{28A0092B-C50C-407E-A947-70E740481C1C}">
                  <a14:useLocalDpi xmlns:a14="http://schemas.microsoft.com/office/drawing/2010/main" val="0"/>
                </a:ext>
              </a:extLst>
            </a:blip>
            <a:srcRect/>
            <a:stretch>
              <a:fillRect l="-61507" r="-615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 name="Рисунок 2">
            <a:extLst>
              <a:ext uri="{FF2B5EF4-FFF2-40B4-BE49-F238E27FC236}">
                <a16:creationId xmlns:a16="http://schemas.microsoft.com/office/drawing/2014/main" xmlns="" id="{481F9A44-0CC7-1241-A6E9-9F9C2B4565D1}"/>
              </a:ext>
            </a:extLst>
          </p:cNvPr>
          <p:cNvPicPr>
            <a:picLocks noChangeAspect="1"/>
          </p:cNvPicPr>
          <p:nvPr/>
        </p:nvPicPr>
        <p:blipFill rotWithShape="1">
          <a:blip r:embed="rId4"/>
          <a:srcRect l="110" r="110"/>
          <a:stretch/>
        </p:blipFill>
        <p:spPr>
          <a:xfrm>
            <a:off x="1165684" y="951665"/>
            <a:ext cx="1849168" cy="2219001"/>
          </a:xfrm>
          <a:prstGeom prst="rect">
            <a:avLst/>
          </a:prstGeom>
        </p:spPr>
      </p:pic>
      <p:sp>
        <p:nvSpPr>
          <p:cNvPr id="7" name="TextBox 6">
            <a:extLst>
              <a:ext uri="{FF2B5EF4-FFF2-40B4-BE49-F238E27FC236}">
                <a16:creationId xmlns:a16="http://schemas.microsoft.com/office/drawing/2014/main" xmlns="" id="{CAEF0FFE-A187-9445-86BE-37588C8DC77E}"/>
              </a:ext>
            </a:extLst>
          </p:cNvPr>
          <p:cNvSpPr txBox="1"/>
          <p:nvPr/>
        </p:nvSpPr>
        <p:spPr>
          <a:xfrm>
            <a:off x="4295800" y="1103396"/>
            <a:ext cx="4032448" cy="1692771"/>
          </a:xfrm>
          <a:prstGeom prst="rect">
            <a:avLst/>
          </a:prstGeom>
          <a:noFill/>
        </p:spPr>
        <p:txBody>
          <a:bodyPr wrap="square" rtlCol="0">
            <a:spAutoFit/>
          </a:bodyPr>
          <a:lstStyle/>
          <a:p>
            <a:r>
              <a:rPr lang="ru-RU" sz="1300" dirty="0">
                <a:solidFill>
                  <a:schemeClr val="accent3">
                    <a:lumMod val="75000"/>
                  </a:schemeClr>
                </a:solidFill>
                <a:latin typeface="Montserrat" pitchFamily="2" charset="0"/>
              </a:rPr>
              <a:t>Мы являемся структурным подразделением федерального государственного учреждения образования и науки. Одновременно специалисты клиники передают свой богатый опыт будущим поколениям врачей и ученых.</a:t>
            </a:r>
          </a:p>
          <a:p>
            <a:endParaRPr lang="ru-RU" sz="1300" dirty="0">
              <a:solidFill>
                <a:schemeClr val="accent3">
                  <a:lumMod val="75000"/>
                </a:schemeClr>
              </a:solidFill>
              <a:latin typeface="Montserrat" pitchFamily="2" charset="0"/>
            </a:endParaRPr>
          </a:p>
        </p:txBody>
      </p:sp>
      <p:sp>
        <p:nvSpPr>
          <p:cNvPr id="8" name="TextBox 7">
            <a:extLst>
              <a:ext uri="{FF2B5EF4-FFF2-40B4-BE49-F238E27FC236}">
                <a16:creationId xmlns:a16="http://schemas.microsoft.com/office/drawing/2014/main" xmlns="" id="{9DCFC702-1C23-234C-BC35-FCCA339F1062}"/>
              </a:ext>
            </a:extLst>
          </p:cNvPr>
          <p:cNvSpPr txBox="1"/>
          <p:nvPr/>
        </p:nvSpPr>
        <p:spPr>
          <a:xfrm>
            <a:off x="335360" y="3933056"/>
            <a:ext cx="3878308" cy="1892826"/>
          </a:xfrm>
          <a:prstGeom prst="rect">
            <a:avLst/>
          </a:prstGeom>
          <a:noFill/>
        </p:spPr>
        <p:txBody>
          <a:bodyPr wrap="square" rtlCol="0">
            <a:spAutoFit/>
          </a:bodyPr>
          <a:lstStyle/>
          <a:p>
            <a:pPr lvl="0"/>
            <a:r>
              <a:rPr lang="ru-RU" sz="1300" dirty="0">
                <a:solidFill>
                  <a:schemeClr val="accent3">
                    <a:lumMod val="75000"/>
                  </a:schemeClr>
                </a:solidFill>
                <a:latin typeface="Montserrat" pitchFamily="2" charset="0"/>
              </a:rPr>
              <a:t>В сложных случаях заболеваний осуществляется тесное взаимодействие профильных специалистов различных отделений клиники, проводятся консультации и разрабатывается комплексный план лечения пациента в соответствии с его индивидуальными и клиническими показателями.</a:t>
            </a:r>
          </a:p>
          <a:p>
            <a:endParaRPr lang="ru-RU" sz="1300" dirty="0">
              <a:solidFill>
                <a:schemeClr val="accent3">
                  <a:lumMod val="75000"/>
                </a:schemeClr>
              </a:solidFill>
              <a:latin typeface="Montserrat" pitchFamily="2" charset="0"/>
            </a:endParaRPr>
          </a:p>
        </p:txBody>
      </p:sp>
      <p:sp>
        <p:nvSpPr>
          <p:cNvPr id="10" name="TextBox 9">
            <a:extLst>
              <a:ext uri="{FF2B5EF4-FFF2-40B4-BE49-F238E27FC236}">
                <a16:creationId xmlns:a16="http://schemas.microsoft.com/office/drawing/2014/main" xmlns="" id="{3A5FF30C-ED6E-9444-95C3-A58ED4AAF782}"/>
              </a:ext>
            </a:extLst>
          </p:cNvPr>
          <p:cNvSpPr txBox="1"/>
          <p:nvPr/>
        </p:nvSpPr>
        <p:spPr>
          <a:xfrm>
            <a:off x="4295800" y="811008"/>
            <a:ext cx="3697652" cy="292388"/>
          </a:xfrm>
          <a:prstGeom prst="rect">
            <a:avLst/>
          </a:prstGeom>
          <a:noFill/>
        </p:spPr>
        <p:txBody>
          <a:bodyPr wrap="square" rtlCol="0">
            <a:spAutoFit/>
          </a:bodyPr>
          <a:lstStyle/>
          <a:p>
            <a:r>
              <a:rPr lang="ru-RU" sz="1300" b="1" dirty="0">
                <a:latin typeface="Montserrat" pitchFamily="2" charset="0"/>
              </a:rPr>
              <a:t>Клиническая база кафедр </a:t>
            </a:r>
            <a:r>
              <a:rPr lang="ru-RU" sz="1300" b="1" dirty="0" err="1">
                <a:latin typeface="Montserrat" pitchFamily="2" charset="0"/>
              </a:rPr>
              <a:t>КрасГМУ</a:t>
            </a:r>
            <a:endParaRPr lang="ru-RU" sz="1300" b="1" dirty="0">
              <a:latin typeface="Montserrat" pitchFamily="2" charset="0"/>
            </a:endParaRPr>
          </a:p>
        </p:txBody>
      </p:sp>
      <p:sp>
        <p:nvSpPr>
          <p:cNvPr id="12" name="TextBox 11">
            <a:extLst>
              <a:ext uri="{FF2B5EF4-FFF2-40B4-BE49-F238E27FC236}">
                <a16:creationId xmlns:a16="http://schemas.microsoft.com/office/drawing/2014/main" xmlns="" id="{418AEF86-6DDB-9E49-9437-0D8038D5B781}"/>
              </a:ext>
            </a:extLst>
          </p:cNvPr>
          <p:cNvSpPr txBox="1"/>
          <p:nvPr/>
        </p:nvSpPr>
        <p:spPr>
          <a:xfrm>
            <a:off x="335360" y="3457516"/>
            <a:ext cx="3496185" cy="492443"/>
          </a:xfrm>
          <a:prstGeom prst="rect">
            <a:avLst/>
          </a:prstGeom>
          <a:noFill/>
        </p:spPr>
        <p:txBody>
          <a:bodyPr wrap="square" rtlCol="0">
            <a:spAutoFit/>
          </a:bodyPr>
          <a:lstStyle/>
          <a:p>
            <a:r>
              <a:rPr lang="ru-RU" sz="1300" b="1" dirty="0">
                <a:latin typeface="Montserrat" pitchFamily="2" charset="0"/>
              </a:rPr>
              <a:t>Междисциплинарный подход и индивидуальное лечение </a:t>
            </a:r>
          </a:p>
        </p:txBody>
      </p:sp>
      <p:sp>
        <p:nvSpPr>
          <p:cNvPr id="14" name="TextBox 13">
            <a:extLst>
              <a:ext uri="{FF2B5EF4-FFF2-40B4-BE49-F238E27FC236}">
                <a16:creationId xmlns:a16="http://schemas.microsoft.com/office/drawing/2014/main" xmlns="" id="{CA59E92C-3D2F-B345-841A-7A2D6F5F6B29}"/>
              </a:ext>
            </a:extLst>
          </p:cNvPr>
          <p:cNvSpPr txBox="1"/>
          <p:nvPr/>
        </p:nvSpPr>
        <p:spPr>
          <a:xfrm>
            <a:off x="8328248" y="3733001"/>
            <a:ext cx="3456384" cy="2092881"/>
          </a:xfrm>
          <a:prstGeom prst="rect">
            <a:avLst/>
          </a:prstGeom>
          <a:noFill/>
        </p:spPr>
        <p:txBody>
          <a:bodyPr wrap="square" rtlCol="0">
            <a:spAutoFit/>
          </a:bodyPr>
          <a:lstStyle/>
          <a:p>
            <a:r>
              <a:rPr lang="ru-RU" sz="1300" dirty="0">
                <a:solidFill>
                  <a:schemeClr val="accent3">
                    <a:lumMod val="75000"/>
                  </a:schemeClr>
                </a:solidFill>
                <a:latin typeface="Montserrat" pitchFamily="2" charset="0"/>
              </a:rPr>
              <a:t>Все отделения Университетской клиники принимают активное участие в фундаментальных научных исследованиях. Наши пациенты имеют доступ к новейшим достижениям медицины, передовым методам диагностики, ультрасовременному медицинскому оборудованию и апробированным эффективным способам терапии. </a:t>
            </a:r>
          </a:p>
        </p:txBody>
      </p:sp>
      <p:sp>
        <p:nvSpPr>
          <p:cNvPr id="15" name="TextBox 14">
            <a:extLst>
              <a:ext uri="{FF2B5EF4-FFF2-40B4-BE49-F238E27FC236}">
                <a16:creationId xmlns:a16="http://schemas.microsoft.com/office/drawing/2014/main" xmlns="" id="{F5CBCE18-2CA8-FA4F-9603-FF7095DB5CE3}"/>
              </a:ext>
            </a:extLst>
          </p:cNvPr>
          <p:cNvSpPr txBox="1"/>
          <p:nvPr/>
        </p:nvSpPr>
        <p:spPr>
          <a:xfrm>
            <a:off x="4295800" y="3144450"/>
            <a:ext cx="3711198" cy="1292662"/>
          </a:xfrm>
          <a:prstGeom prst="rect">
            <a:avLst/>
          </a:prstGeom>
          <a:noFill/>
        </p:spPr>
        <p:txBody>
          <a:bodyPr wrap="square" rtlCol="0">
            <a:spAutoFit/>
          </a:bodyPr>
          <a:lstStyle/>
          <a:p>
            <a:r>
              <a:rPr lang="ru-RU" sz="1300" dirty="0">
                <a:solidFill>
                  <a:schemeClr val="accent3">
                    <a:lumMod val="75000"/>
                  </a:schemeClr>
                </a:solidFill>
                <a:latin typeface="Montserrat" pitchFamily="2" charset="0"/>
              </a:rPr>
              <a:t>В клинике работают специалисты с мировым именем. 97% пациентов рекомендуют нас своим друзьям и знакомым.</a:t>
            </a:r>
          </a:p>
          <a:p>
            <a:endParaRPr lang="ru-RU" sz="1300" dirty="0">
              <a:solidFill>
                <a:schemeClr val="accent3">
                  <a:lumMod val="75000"/>
                </a:schemeClr>
              </a:solidFill>
              <a:latin typeface="Montserrat" pitchFamily="2" charset="0"/>
            </a:endParaRPr>
          </a:p>
          <a:p>
            <a:endParaRPr lang="ru-RU" sz="1300" dirty="0">
              <a:solidFill>
                <a:schemeClr val="accent3">
                  <a:lumMod val="75000"/>
                </a:schemeClr>
              </a:solidFill>
              <a:latin typeface="Montserrat" pitchFamily="2" charset="0"/>
            </a:endParaRPr>
          </a:p>
        </p:txBody>
      </p:sp>
      <p:sp>
        <p:nvSpPr>
          <p:cNvPr id="16" name="TextBox 15">
            <a:extLst>
              <a:ext uri="{FF2B5EF4-FFF2-40B4-BE49-F238E27FC236}">
                <a16:creationId xmlns:a16="http://schemas.microsoft.com/office/drawing/2014/main" xmlns="" id="{B48E2138-AEB9-A84B-B0CA-ED2DAA4B626D}"/>
              </a:ext>
            </a:extLst>
          </p:cNvPr>
          <p:cNvSpPr txBox="1"/>
          <p:nvPr/>
        </p:nvSpPr>
        <p:spPr>
          <a:xfrm>
            <a:off x="8328248" y="3471728"/>
            <a:ext cx="3056192" cy="292388"/>
          </a:xfrm>
          <a:prstGeom prst="rect">
            <a:avLst/>
          </a:prstGeom>
          <a:noFill/>
        </p:spPr>
        <p:txBody>
          <a:bodyPr wrap="square" rtlCol="0">
            <a:spAutoFit/>
          </a:bodyPr>
          <a:lstStyle/>
          <a:p>
            <a:r>
              <a:rPr lang="ru-RU" sz="1300" b="1" dirty="0">
                <a:latin typeface="Montserrat" pitchFamily="2" charset="0"/>
              </a:rPr>
              <a:t>Инновации и исследования</a:t>
            </a:r>
          </a:p>
        </p:txBody>
      </p:sp>
      <p:sp>
        <p:nvSpPr>
          <p:cNvPr id="18" name="TextBox 17">
            <a:extLst>
              <a:ext uri="{FF2B5EF4-FFF2-40B4-BE49-F238E27FC236}">
                <a16:creationId xmlns:a16="http://schemas.microsoft.com/office/drawing/2014/main" xmlns="" id="{48D92337-A2AD-9546-99E5-622597440AEE}"/>
              </a:ext>
            </a:extLst>
          </p:cNvPr>
          <p:cNvSpPr txBox="1"/>
          <p:nvPr/>
        </p:nvSpPr>
        <p:spPr>
          <a:xfrm>
            <a:off x="4295801" y="2856230"/>
            <a:ext cx="3150446" cy="292388"/>
          </a:xfrm>
          <a:prstGeom prst="rect">
            <a:avLst/>
          </a:prstGeom>
          <a:noFill/>
        </p:spPr>
        <p:txBody>
          <a:bodyPr wrap="square" rtlCol="0">
            <a:spAutoFit/>
          </a:bodyPr>
          <a:lstStyle/>
          <a:p>
            <a:r>
              <a:rPr lang="ru-RU" sz="1300" b="1" dirty="0">
                <a:latin typeface="Montserrat" pitchFamily="2" charset="0"/>
              </a:rPr>
              <a:t>Безупречная репутация</a:t>
            </a:r>
          </a:p>
        </p:txBody>
      </p:sp>
      <p:sp>
        <p:nvSpPr>
          <p:cNvPr id="20" name="TextBox 19">
            <a:extLst>
              <a:ext uri="{FF2B5EF4-FFF2-40B4-BE49-F238E27FC236}">
                <a16:creationId xmlns:a16="http://schemas.microsoft.com/office/drawing/2014/main" xmlns="" id="{EE170D94-D0B3-9F4B-9C16-0A50EAD8408C}"/>
              </a:ext>
            </a:extLst>
          </p:cNvPr>
          <p:cNvSpPr txBox="1"/>
          <p:nvPr/>
        </p:nvSpPr>
        <p:spPr>
          <a:xfrm>
            <a:off x="4318894" y="4505469"/>
            <a:ext cx="3878308" cy="1892826"/>
          </a:xfrm>
          <a:prstGeom prst="rect">
            <a:avLst/>
          </a:prstGeom>
          <a:noFill/>
        </p:spPr>
        <p:txBody>
          <a:bodyPr wrap="square" rtlCol="0">
            <a:spAutoFit/>
          </a:bodyPr>
          <a:lstStyle/>
          <a:p>
            <a:r>
              <a:rPr lang="ru-RU" sz="1300" dirty="0">
                <a:solidFill>
                  <a:schemeClr val="accent3">
                    <a:lumMod val="75000"/>
                  </a:schemeClr>
                </a:solidFill>
                <a:latin typeface="Montserrat" pitchFamily="2" charset="0"/>
              </a:rPr>
              <a:t>Университетская клиника занимается лечением пациентов со всей России, жителей ближнего и дальнего зарубежья. Высококвалифицированные врачи занимаются диагностикой, лечением и реабилитацией пациентов с распространенными и редко встречающимися заболеваниям.</a:t>
            </a:r>
          </a:p>
          <a:p>
            <a:endParaRPr lang="ru-RU" sz="1300" dirty="0">
              <a:solidFill>
                <a:schemeClr val="accent3">
                  <a:lumMod val="75000"/>
                </a:schemeClr>
              </a:solidFill>
              <a:latin typeface="Montserrat" pitchFamily="2" charset="0"/>
            </a:endParaRPr>
          </a:p>
        </p:txBody>
      </p:sp>
      <p:sp>
        <p:nvSpPr>
          <p:cNvPr id="21" name="TextBox 20">
            <a:extLst>
              <a:ext uri="{FF2B5EF4-FFF2-40B4-BE49-F238E27FC236}">
                <a16:creationId xmlns:a16="http://schemas.microsoft.com/office/drawing/2014/main" xmlns="" id="{9FB8B8F0-26C0-214F-A890-FFC3658086D5}"/>
              </a:ext>
            </a:extLst>
          </p:cNvPr>
          <p:cNvSpPr txBox="1"/>
          <p:nvPr/>
        </p:nvSpPr>
        <p:spPr>
          <a:xfrm>
            <a:off x="4318894" y="4249018"/>
            <a:ext cx="3416414" cy="292388"/>
          </a:xfrm>
          <a:prstGeom prst="rect">
            <a:avLst/>
          </a:prstGeom>
          <a:noFill/>
        </p:spPr>
        <p:txBody>
          <a:bodyPr wrap="square" rtlCol="0">
            <a:spAutoFit/>
          </a:bodyPr>
          <a:lstStyle/>
          <a:p>
            <a:r>
              <a:rPr lang="ru-RU" sz="1300" b="1" dirty="0">
                <a:latin typeface="Montserrat" pitchFamily="2" charset="0"/>
              </a:rPr>
              <a:t>Помощь всем категориям граждан</a:t>
            </a:r>
          </a:p>
        </p:txBody>
      </p:sp>
    </p:spTree>
    <p:extLst>
      <p:ext uri="{BB962C8B-B14F-4D97-AF65-F5344CB8AC3E}">
        <p14:creationId xmlns:p14="http://schemas.microsoft.com/office/powerpoint/2010/main" val="3124331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397" y="48377"/>
            <a:ext cx="9279393" cy="1143000"/>
          </a:xfrm>
        </p:spPr>
        <p:txBody>
          <a:bodyPr>
            <a:normAutofit/>
          </a:bodyPr>
          <a:lstStyle/>
          <a:p>
            <a:r>
              <a:rPr lang="ru-RU" sz="3600" b="1" dirty="0">
                <a:solidFill>
                  <a:srgbClr val="C00000"/>
                </a:solidFill>
                <a:latin typeface="Arial" charset="0"/>
                <a:ea typeface="Arial" charset="0"/>
                <a:cs typeface="Arial" charset="0"/>
              </a:rPr>
              <a:t>Мы знаем, что в первые 1000 дней </a:t>
            </a:r>
          </a:p>
        </p:txBody>
      </p:sp>
      <p:grpSp>
        <p:nvGrpSpPr>
          <p:cNvPr id="36" name="Group 35"/>
          <p:cNvGrpSpPr/>
          <p:nvPr/>
        </p:nvGrpSpPr>
        <p:grpSpPr>
          <a:xfrm>
            <a:off x="2230906" y="1417638"/>
            <a:ext cx="8257083" cy="4796895"/>
            <a:chOff x="1079613" y="1044327"/>
            <a:chExt cx="6561625" cy="3751687"/>
          </a:xfrm>
        </p:grpSpPr>
        <p:pic>
          <p:nvPicPr>
            <p:cNvPr id="37"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2858259" y="2295757"/>
              <a:ext cx="2160240" cy="250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p:cNvGrpSpPr/>
            <p:nvPr/>
          </p:nvGrpSpPr>
          <p:grpSpPr>
            <a:xfrm>
              <a:off x="1079613" y="1044327"/>
              <a:ext cx="6561625" cy="3640441"/>
              <a:chOff x="1079612" y="879562"/>
              <a:chExt cx="6859012" cy="3805436"/>
            </a:xfrm>
          </p:grpSpPr>
          <p:grpSp>
            <p:nvGrpSpPr>
              <p:cNvPr id="39" name="Group 7"/>
              <p:cNvGrpSpPr>
                <a:grpSpLocks/>
              </p:cNvGrpSpPr>
              <p:nvPr/>
            </p:nvGrpSpPr>
            <p:grpSpPr bwMode="auto">
              <a:xfrm>
                <a:off x="3491631" y="879562"/>
                <a:ext cx="1080369" cy="1080369"/>
                <a:chOff x="5305146" y="1014454"/>
                <a:chExt cx="1188132" cy="1188132"/>
              </a:xfrm>
            </p:grpSpPr>
            <p:pic>
              <p:nvPicPr>
                <p:cNvPr id="65" name="Picture 64"/>
                <p:cNvPicPr>
                  <a:picLocks noChangeAspect="1"/>
                </p:cNvPicPr>
                <p:nvPr/>
              </p:nvPicPr>
              <p:blipFill>
                <a:blip r:embed="rId4" cstate="print">
                  <a:duotone>
                    <a:srgbClr val="0A82C7">
                      <a:shade val="45000"/>
                      <a:satMod val="135000"/>
                    </a:srgbClr>
                    <a:prstClr val="white"/>
                  </a:duotone>
                  <a:extLst>
                    <a:ext uri="{28A0092B-C50C-407E-A947-70E740481C1C}">
                      <a14:useLocalDpi xmlns:a14="http://schemas.microsoft.com/office/drawing/2010/main"/>
                    </a:ext>
                  </a:extLst>
                </a:blip>
                <a:stretch>
                  <a:fillRect/>
                </a:stretch>
              </p:blipFill>
              <p:spPr>
                <a:xfrm>
                  <a:off x="5449134" y="1172835"/>
                  <a:ext cx="868779" cy="868779"/>
                </a:xfrm>
                <a:prstGeom prst="rect">
                  <a:avLst/>
                </a:prstGeom>
              </p:spPr>
            </p:pic>
            <p:sp>
              <p:nvSpPr>
                <p:cNvPr id="66" name="Oval 65"/>
                <p:cNvSpPr/>
                <p:nvPr/>
              </p:nvSpPr>
              <p:spPr>
                <a:xfrm>
                  <a:off x="5305146" y="1014454"/>
                  <a:ext cx="1188132" cy="1188132"/>
                </a:xfrm>
                <a:prstGeom prst="ellipse">
                  <a:avLst/>
                </a:prstGeom>
                <a:noFill/>
                <a:ln w="38100" cap="flat" cmpd="sng" algn="ctr">
                  <a:solidFill>
                    <a:srgbClr val="0A82C7"/>
                  </a:solidFill>
                  <a:prstDash val="solid"/>
                </a:ln>
                <a:effectLst/>
              </p:spPr>
              <p:txBody>
                <a:bodyPr anchor="ctr"/>
                <a:lstStyle/>
                <a:p>
                  <a:pPr algn="ctr" defTabSz="685760">
                    <a:defRPr/>
                  </a:pPr>
                  <a:endParaRPr lang="en-GB" sz="1799" kern="0">
                    <a:solidFill>
                      <a:sysClr val="window" lastClr="FFFFFF"/>
                    </a:solidFill>
                    <a:latin typeface="Calibri"/>
                  </a:endParaRPr>
                </a:p>
              </p:txBody>
            </p:sp>
          </p:grpSp>
          <p:sp>
            <p:nvSpPr>
              <p:cNvPr id="40" name="Rectangle 8"/>
              <p:cNvSpPr>
                <a:spLocks noChangeArrowheads="1"/>
              </p:cNvSpPr>
              <p:nvPr/>
            </p:nvSpPr>
            <p:spPr bwMode="auto">
              <a:xfrm>
                <a:off x="4553483" y="987573"/>
                <a:ext cx="2493774" cy="30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900"/>
                  </a:spcBef>
                  <a:spcAft>
                    <a:spcPts val="300"/>
                  </a:spcAft>
                  <a:buFont typeface="Arial" pitchFamily="34" charset="0"/>
                  <a:defRPr sz="1600">
                    <a:solidFill>
                      <a:schemeClr val="tx1"/>
                    </a:solidFill>
                    <a:latin typeface="Calibri" pitchFamily="34" charset="0"/>
                    <a:cs typeface="Arial" pitchFamily="34" charset="0"/>
                  </a:defRPr>
                </a:lvl1pPr>
                <a:lvl2pPr marL="742950" indent="-285750">
                  <a:spcBef>
                    <a:spcPts val="600"/>
                  </a:spcBef>
                  <a:spcAft>
                    <a:spcPts val="300"/>
                  </a:spcAft>
                  <a:buFont typeface="Arial" pitchFamily="34" charset="0"/>
                  <a:buChar char="•"/>
                  <a:tabLst>
                    <a:tab pos="273050" algn="l"/>
                  </a:tabLst>
                  <a:defRPr sz="1600">
                    <a:solidFill>
                      <a:schemeClr val="tx1"/>
                    </a:solidFill>
                    <a:latin typeface="Calibri" pitchFamily="34" charset="0"/>
                    <a:cs typeface="Arial" pitchFamily="34" charset="0"/>
                  </a:defRPr>
                </a:lvl2pPr>
                <a:lvl3pPr marL="1143000" indent="-228600">
                  <a:spcBef>
                    <a:spcPct val="20000"/>
                  </a:spcBef>
                  <a:buFont typeface="Arial" pitchFamily="34" charset="0"/>
                  <a:buChar char="•"/>
                  <a:defRPr sz="1400">
                    <a:solidFill>
                      <a:schemeClr val="tx1"/>
                    </a:solidFill>
                    <a:latin typeface="Calibri" pitchFamily="34" charset="0"/>
                    <a:cs typeface="Arial" pitchFamily="34" charset="0"/>
                  </a:defRPr>
                </a:lvl3pPr>
                <a:lvl4pPr marL="1600200" indent="-228600">
                  <a:spcBef>
                    <a:spcPct val="20000"/>
                  </a:spcBef>
                  <a:buFont typeface="Arial" pitchFamily="34" charset="0"/>
                  <a:buChar char="–"/>
                  <a:defRPr sz="1100">
                    <a:solidFill>
                      <a:schemeClr val="tx1"/>
                    </a:solidFill>
                    <a:latin typeface="Calibri" pitchFamily="34" charset="0"/>
                    <a:cs typeface="Arial" pitchFamily="34" charset="0"/>
                  </a:defRPr>
                </a:lvl4pPr>
                <a:lvl5pPr marL="2057400" indent="-228600">
                  <a:spcBef>
                    <a:spcPct val="20000"/>
                  </a:spcBef>
                  <a:buFont typeface="Arial" pitchFamily="34" charset="0"/>
                  <a:buChar char="»"/>
                  <a:defRPr sz="11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9pPr>
              </a:lstStyle>
              <a:p>
                <a:pPr defTabSz="685760">
                  <a:spcBef>
                    <a:spcPct val="0"/>
                  </a:spcBef>
                  <a:spcAft>
                    <a:spcPct val="0"/>
                  </a:spcAft>
                  <a:defRPr/>
                </a:pPr>
                <a:r>
                  <a:rPr lang="ru-RU" altLang="en-US" sz="1800" b="1" kern="0" dirty="0">
                    <a:solidFill>
                      <a:srgbClr val="005185"/>
                    </a:solidFill>
                    <a:latin typeface="Calibri"/>
                  </a:rPr>
                  <a:t>Развитие головного мозга </a:t>
                </a:r>
                <a:endParaRPr lang="en-GB" altLang="en-US" sz="1800" b="1" kern="0" dirty="0">
                  <a:solidFill>
                    <a:srgbClr val="005185"/>
                  </a:solidFill>
                  <a:latin typeface="Calibri"/>
                </a:endParaRPr>
              </a:p>
            </p:txBody>
          </p:sp>
          <p:cxnSp>
            <p:nvCxnSpPr>
              <p:cNvPr id="41" name="Straight Arrow Connector 40"/>
              <p:cNvCxnSpPr/>
              <p:nvPr/>
            </p:nvCxnSpPr>
            <p:spPr>
              <a:xfrm>
                <a:off x="4067820" y="1959931"/>
                <a:ext cx="124" cy="611819"/>
              </a:xfrm>
              <a:prstGeom prst="straightConnector1">
                <a:avLst/>
              </a:prstGeom>
              <a:noFill/>
              <a:ln w="28575" cap="flat" cmpd="sng" algn="ctr">
                <a:solidFill>
                  <a:srgbClr val="0A82C7"/>
                </a:solidFill>
                <a:prstDash val="solid"/>
                <a:tailEnd type="oval" w="lg" len="lg"/>
              </a:ln>
              <a:effectLst/>
            </p:spPr>
          </p:cxnSp>
          <p:cxnSp>
            <p:nvCxnSpPr>
              <p:cNvPr id="42" name="Straight Arrow Connector 41"/>
              <p:cNvCxnSpPr>
                <a:stCxn id="60" idx="2"/>
              </p:cNvCxnSpPr>
              <p:nvPr/>
            </p:nvCxnSpPr>
            <p:spPr>
              <a:xfrm flipH="1">
                <a:off x="4295380" y="3777940"/>
                <a:ext cx="1392744" cy="198078"/>
              </a:xfrm>
              <a:prstGeom prst="straightConnector1">
                <a:avLst/>
              </a:prstGeom>
              <a:noFill/>
              <a:ln w="28575" cap="flat" cmpd="sng" algn="ctr">
                <a:solidFill>
                  <a:srgbClr val="0A82C7"/>
                </a:solidFill>
                <a:prstDash val="solid"/>
                <a:tailEnd type="oval" w="lg" len="lg"/>
              </a:ln>
              <a:effectLst/>
            </p:spPr>
          </p:cxnSp>
          <p:grpSp>
            <p:nvGrpSpPr>
              <p:cNvPr id="43" name="Group 42"/>
              <p:cNvGrpSpPr/>
              <p:nvPr/>
            </p:nvGrpSpPr>
            <p:grpSpPr>
              <a:xfrm>
                <a:off x="1259632" y="3096690"/>
                <a:ext cx="1399219" cy="1203355"/>
                <a:chOff x="1115616" y="2936726"/>
                <a:chExt cx="1543236" cy="1327212"/>
              </a:xfrm>
            </p:grpSpPr>
            <p:pic>
              <p:nvPicPr>
                <p:cNvPr id="62" name="Picture 2" descr="Stomach"/>
                <p:cNvPicPr>
                  <a:picLocks noChangeAspect="1" noChangeArrowheads="1"/>
                </p:cNvPicPr>
                <p:nvPr/>
              </p:nvPicPr>
              <p:blipFill>
                <a:blip r:embed="rId5" cstate="print">
                  <a:duotone>
                    <a:srgbClr val="0A82C7">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578732" y="3183818"/>
                  <a:ext cx="108012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p:cNvPicPr>
                  <a:picLocks noChangeAspect="1" noChangeArrowheads="1"/>
                </p:cNvPicPr>
                <p:nvPr/>
              </p:nvPicPr>
              <p:blipFill>
                <a:blip r:embed="rId6" cstate="print">
                  <a:duotone>
                    <a:srgbClr val="0A82C7">
                      <a:shade val="45000"/>
                      <a:satMod val="135000"/>
                    </a:srgbClr>
                    <a:prstClr val="white"/>
                  </a:duotone>
                  <a:extLst>
                    <a:ext uri="{28A0092B-C50C-407E-A947-70E740481C1C}">
                      <a14:useLocalDpi xmlns:a14="http://schemas.microsoft.com/office/drawing/2010/main"/>
                    </a:ext>
                  </a:extLst>
                </a:blip>
                <a:stretch>
                  <a:fillRect/>
                </a:stretch>
              </p:blipFill>
              <p:spPr bwMode="auto">
                <a:xfrm>
                  <a:off x="1115616" y="293672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4" name="Oval 63"/>
                <p:cNvSpPr/>
                <p:nvPr/>
              </p:nvSpPr>
              <p:spPr bwMode="auto">
                <a:xfrm>
                  <a:off x="1368326" y="3039803"/>
                  <a:ext cx="1187449" cy="1187448"/>
                </a:xfrm>
                <a:prstGeom prst="ellipse">
                  <a:avLst/>
                </a:prstGeom>
                <a:noFill/>
                <a:ln w="38100" cap="flat" cmpd="sng" algn="ctr">
                  <a:solidFill>
                    <a:srgbClr val="0A82C7"/>
                  </a:solidFill>
                  <a:prstDash val="solid"/>
                </a:ln>
                <a:effectLst/>
              </p:spPr>
              <p:txBody>
                <a:bodyPr anchor="ctr"/>
                <a:lstStyle/>
                <a:p>
                  <a:pPr algn="ctr" defTabSz="685760">
                    <a:defRPr/>
                  </a:pPr>
                  <a:endParaRPr lang="en-GB" sz="1799" kern="0">
                    <a:solidFill>
                      <a:sysClr val="window" lastClr="FFFFFF"/>
                    </a:solidFill>
                    <a:latin typeface="Calibri"/>
                  </a:endParaRPr>
                </a:p>
              </p:txBody>
            </p:sp>
          </p:grpSp>
          <p:sp>
            <p:nvSpPr>
              <p:cNvPr id="44" name="Rectangle 18"/>
              <p:cNvSpPr>
                <a:spLocks noChangeArrowheads="1"/>
              </p:cNvSpPr>
              <p:nvPr/>
            </p:nvSpPr>
            <p:spPr bwMode="auto">
              <a:xfrm>
                <a:off x="5224585" y="4383049"/>
                <a:ext cx="2714039" cy="30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900"/>
                  </a:spcBef>
                  <a:spcAft>
                    <a:spcPts val="300"/>
                  </a:spcAft>
                  <a:buFont typeface="Arial" pitchFamily="34" charset="0"/>
                  <a:defRPr sz="1600">
                    <a:solidFill>
                      <a:schemeClr val="tx1"/>
                    </a:solidFill>
                    <a:latin typeface="Calibri" pitchFamily="34" charset="0"/>
                    <a:cs typeface="Arial" pitchFamily="34" charset="0"/>
                  </a:defRPr>
                </a:lvl1pPr>
                <a:lvl2pPr marL="742950" indent="-285750">
                  <a:spcBef>
                    <a:spcPts val="600"/>
                  </a:spcBef>
                  <a:spcAft>
                    <a:spcPts val="300"/>
                  </a:spcAft>
                  <a:buFont typeface="Arial" pitchFamily="34" charset="0"/>
                  <a:buChar char="•"/>
                  <a:tabLst>
                    <a:tab pos="273050" algn="l"/>
                  </a:tabLst>
                  <a:defRPr sz="1600">
                    <a:solidFill>
                      <a:schemeClr val="tx1"/>
                    </a:solidFill>
                    <a:latin typeface="Calibri" pitchFamily="34" charset="0"/>
                    <a:cs typeface="Arial" pitchFamily="34" charset="0"/>
                  </a:defRPr>
                </a:lvl2pPr>
                <a:lvl3pPr marL="1143000" indent="-228600">
                  <a:spcBef>
                    <a:spcPct val="20000"/>
                  </a:spcBef>
                  <a:buFont typeface="Arial" pitchFamily="34" charset="0"/>
                  <a:buChar char="•"/>
                  <a:defRPr sz="1400">
                    <a:solidFill>
                      <a:schemeClr val="tx1"/>
                    </a:solidFill>
                    <a:latin typeface="Calibri" pitchFamily="34" charset="0"/>
                    <a:cs typeface="Arial" pitchFamily="34" charset="0"/>
                  </a:defRPr>
                </a:lvl3pPr>
                <a:lvl4pPr marL="1600200" indent="-228600">
                  <a:spcBef>
                    <a:spcPct val="20000"/>
                  </a:spcBef>
                  <a:buFont typeface="Arial" pitchFamily="34" charset="0"/>
                  <a:buChar char="–"/>
                  <a:defRPr sz="1100">
                    <a:solidFill>
                      <a:schemeClr val="tx1"/>
                    </a:solidFill>
                    <a:latin typeface="Calibri" pitchFamily="34" charset="0"/>
                    <a:cs typeface="Arial" pitchFamily="34" charset="0"/>
                  </a:defRPr>
                </a:lvl4pPr>
                <a:lvl5pPr marL="2057400" indent="-228600">
                  <a:spcBef>
                    <a:spcPct val="20000"/>
                  </a:spcBef>
                  <a:buFont typeface="Arial" pitchFamily="34" charset="0"/>
                  <a:buChar char="»"/>
                  <a:defRPr sz="11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9pPr>
              </a:lstStyle>
              <a:p>
                <a:pPr defTabSz="685760">
                  <a:spcBef>
                    <a:spcPct val="0"/>
                  </a:spcBef>
                  <a:spcAft>
                    <a:spcPct val="0"/>
                  </a:spcAft>
                  <a:defRPr/>
                </a:pPr>
                <a:r>
                  <a:rPr lang="ru-RU" altLang="en-US" sz="1800" b="1" kern="0" dirty="0">
                    <a:solidFill>
                      <a:srgbClr val="005185"/>
                    </a:solidFill>
                    <a:latin typeface="Calibri"/>
                  </a:rPr>
                  <a:t>Настройка иммунной системы</a:t>
                </a:r>
                <a:endParaRPr lang="en-GB" altLang="en-US" sz="1800" b="1" kern="0" dirty="0">
                  <a:solidFill>
                    <a:srgbClr val="005185"/>
                  </a:solidFill>
                  <a:latin typeface="Calibri"/>
                </a:endParaRPr>
              </a:p>
            </p:txBody>
          </p:sp>
          <p:sp>
            <p:nvSpPr>
              <p:cNvPr id="45" name="Rectangle 20"/>
              <p:cNvSpPr>
                <a:spLocks noChangeArrowheads="1"/>
              </p:cNvSpPr>
              <p:nvPr/>
            </p:nvSpPr>
            <p:spPr bwMode="auto">
              <a:xfrm>
                <a:off x="1079612" y="4335945"/>
                <a:ext cx="1908211" cy="30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900"/>
                  </a:spcBef>
                  <a:spcAft>
                    <a:spcPts val="300"/>
                  </a:spcAft>
                  <a:buFont typeface="Arial" pitchFamily="34" charset="0"/>
                  <a:defRPr sz="1600">
                    <a:solidFill>
                      <a:schemeClr val="tx1"/>
                    </a:solidFill>
                    <a:latin typeface="Calibri" pitchFamily="34" charset="0"/>
                    <a:cs typeface="Arial" pitchFamily="34" charset="0"/>
                  </a:defRPr>
                </a:lvl1pPr>
                <a:lvl2pPr marL="742950" indent="-285750">
                  <a:spcBef>
                    <a:spcPts val="600"/>
                  </a:spcBef>
                  <a:spcAft>
                    <a:spcPts val="300"/>
                  </a:spcAft>
                  <a:buFont typeface="Arial" pitchFamily="34" charset="0"/>
                  <a:buChar char="•"/>
                  <a:tabLst>
                    <a:tab pos="273050" algn="l"/>
                  </a:tabLst>
                  <a:defRPr sz="1600">
                    <a:solidFill>
                      <a:schemeClr val="tx1"/>
                    </a:solidFill>
                    <a:latin typeface="Calibri" pitchFamily="34" charset="0"/>
                    <a:cs typeface="Arial" pitchFamily="34" charset="0"/>
                  </a:defRPr>
                </a:lvl2pPr>
                <a:lvl3pPr marL="1143000" indent="-228600">
                  <a:spcBef>
                    <a:spcPct val="20000"/>
                  </a:spcBef>
                  <a:buFont typeface="Arial" pitchFamily="34" charset="0"/>
                  <a:buChar char="•"/>
                  <a:defRPr sz="1400">
                    <a:solidFill>
                      <a:schemeClr val="tx1"/>
                    </a:solidFill>
                    <a:latin typeface="Calibri" pitchFamily="34" charset="0"/>
                    <a:cs typeface="Arial" pitchFamily="34" charset="0"/>
                  </a:defRPr>
                </a:lvl3pPr>
                <a:lvl4pPr marL="1600200" indent="-228600">
                  <a:spcBef>
                    <a:spcPct val="20000"/>
                  </a:spcBef>
                  <a:buFont typeface="Arial" pitchFamily="34" charset="0"/>
                  <a:buChar char="–"/>
                  <a:defRPr sz="1100">
                    <a:solidFill>
                      <a:schemeClr val="tx1"/>
                    </a:solidFill>
                    <a:latin typeface="Calibri" pitchFamily="34" charset="0"/>
                    <a:cs typeface="Arial" pitchFamily="34" charset="0"/>
                  </a:defRPr>
                </a:lvl4pPr>
                <a:lvl5pPr marL="2057400" indent="-228600">
                  <a:spcBef>
                    <a:spcPct val="20000"/>
                  </a:spcBef>
                  <a:buFont typeface="Arial" pitchFamily="34" charset="0"/>
                  <a:buChar char="»"/>
                  <a:defRPr sz="11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9pPr>
              </a:lstStyle>
              <a:p>
                <a:pPr algn="ctr" defTabSz="685760">
                  <a:spcBef>
                    <a:spcPct val="0"/>
                  </a:spcBef>
                  <a:spcAft>
                    <a:spcPct val="0"/>
                  </a:spcAft>
                  <a:defRPr/>
                </a:pPr>
                <a:r>
                  <a:rPr lang="ru-RU" altLang="en-US" sz="1800" b="1" kern="0" dirty="0">
                    <a:solidFill>
                      <a:srgbClr val="005185"/>
                    </a:solidFill>
                    <a:latin typeface="Calibri"/>
                  </a:rPr>
                  <a:t>пищеварение</a:t>
                </a:r>
                <a:endParaRPr lang="en-GB" altLang="en-US" sz="1800" b="1" kern="0" dirty="0">
                  <a:solidFill>
                    <a:srgbClr val="005185"/>
                  </a:solidFill>
                  <a:latin typeface="Calibri"/>
                </a:endParaRPr>
              </a:p>
            </p:txBody>
          </p:sp>
          <p:cxnSp>
            <p:nvCxnSpPr>
              <p:cNvPr id="46" name="Straight Arrow Connector 45"/>
              <p:cNvCxnSpPr>
                <a:stCxn id="64" idx="6"/>
              </p:cNvCxnSpPr>
              <p:nvPr/>
            </p:nvCxnSpPr>
            <p:spPr>
              <a:xfrm>
                <a:off x="2565394" y="3728465"/>
                <a:ext cx="1358534" cy="247441"/>
              </a:xfrm>
              <a:prstGeom prst="straightConnector1">
                <a:avLst/>
              </a:prstGeom>
              <a:noFill/>
              <a:ln w="28575" cap="flat" cmpd="sng" algn="ctr">
                <a:solidFill>
                  <a:srgbClr val="0A82C7"/>
                </a:solidFill>
                <a:prstDash val="solid"/>
                <a:tailEnd type="oval" w="lg" len="lg"/>
              </a:ln>
              <a:effectLst/>
            </p:spPr>
          </p:cxnSp>
          <p:grpSp>
            <p:nvGrpSpPr>
              <p:cNvPr id="47" name="Group 46"/>
              <p:cNvGrpSpPr/>
              <p:nvPr/>
            </p:nvGrpSpPr>
            <p:grpSpPr>
              <a:xfrm>
                <a:off x="5688124" y="3219934"/>
                <a:ext cx="1116013" cy="1116012"/>
                <a:chOff x="5712333" y="3148386"/>
                <a:chExt cx="1187449" cy="1187448"/>
              </a:xfrm>
            </p:grpSpPr>
            <p:pic>
              <p:nvPicPr>
                <p:cNvPr id="59" name="Picture 58"/>
                <p:cNvPicPr>
                  <a:picLocks noChangeAspect="1"/>
                </p:cNvPicPr>
                <p:nvPr/>
              </p:nvPicPr>
              <p:blipFill>
                <a:blip r:embed="rId7" cstate="print">
                  <a:duotone>
                    <a:srgbClr val="0A82C7">
                      <a:shade val="45000"/>
                      <a:satMod val="135000"/>
                    </a:srgbClr>
                    <a:prstClr val="white"/>
                  </a:duotone>
                  <a:extLst>
                    <a:ext uri="{28A0092B-C50C-407E-A947-70E740481C1C}">
                      <a14:useLocalDpi xmlns:a14="http://schemas.microsoft.com/office/drawing/2010/main"/>
                    </a:ext>
                  </a:extLst>
                </a:blip>
                <a:stretch>
                  <a:fillRect/>
                </a:stretch>
              </p:blipFill>
              <p:spPr bwMode="auto">
                <a:xfrm>
                  <a:off x="5976156" y="3291830"/>
                  <a:ext cx="675864" cy="913500"/>
                </a:xfrm>
                <a:prstGeom prst="rect">
                  <a:avLst/>
                </a:prstGeom>
              </p:spPr>
            </p:pic>
            <p:sp>
              <p:nvSpPr>
                <p:cNvPr id="60" name="Oval 59"/>
                <p:cNvSpPr/>
                <p:nvPr/>
              </p:nvSpPr>
              <p:spPr bwMode="auto">
                <a:xfrm>
                  <a:off x="5712333" y="3148386"/>
                  <a:ext cx="1187449" cy="1187448"/>
                </a:xfrm>
                <a:prstGeom prst="ellipse">
                  <a:avLst/>
                </a:prstGeom>
                <a:noFill/>
                <a:ln w="38100" cap="flat" cmpd="sng" algn="ctr">
                  <a:solidFill>
                    <a:srgbClr val="0A82C7"/>
                  </a:solidFill>
                  <a:prstDash val="solid"/>
                </a:ln>
                <a:effectLst/>
              </p:spPr>
              <p:txBody>
                <a:bodyPr anchor="ctr"/>
                <a:lstStyle/>
                <a:p>
                  <a:pPr algn="ctr" defTabSz="685760">
                    <a:defRPr/>
                  </a:pPr>
                  <a:endParaRPr lang="en-GB" sz="1799" kern="0">
                    <a:solidFill>
                      <a:sysClr val="window" lastClr="FFFFFF"/>
                    </a:solidFill>
                    <a:latin typeface="Calibri"/>
                  </a:endParaRPr>
                </a:p>
              </p:txBody>
            </p:sp>
            <p:pic>
              <p:nvPicPr>
                <p:cNvPr id="61" name="Picture 60"/>
                <p:cNvPicPr>
                  <a:picLocks noChangeAspect="1"/>
                </p:cNvPicPr>
                <p:nvPr/>
              </p:nvPicPr>
              <p:blipFill>
                <a:blip r:embed="rId8" cstate="print">
                  <a:duotone>
                    <a:srgbClr val="0A82C7">
                      <a:shade val="45000"/>
                      <a:satMod val="135000"/>
                    </a:srgbClr>
                    <a:prstClr val="white"/>
                  </a:duotone>
                  <a:extLst>
                    <a:ext uri="{28A0092B-C50C-407E-A947-70E740481C1C}">
                      <a14:useLocalDpi xmlns:a14="http://schemas.microsoft.com/office/drawing/2010/main"/>
                    </a:ext>
                  </a:extLst>
                </a:blip>
                <a:stretch>
                  <a:fillRect/>
                </a:stretch>
              </p:blipFill>
              <p:spPr>
                <a:xfrm>
                  <a:off x="6085640" y="3529319"/>
                  <a:ext cx="478810" cy="411477"/>
                </a:xfrm>
                <a:prstGeom prst="rect">
                  <a:avLst/>
                </a:prstGeom>
              </p:spPr>
            </p:pic>
          </p:grpSp>
          <p:sp>
            <p:nvSpPr>
              <p:cNvPr id="48" name="Rectangle 47"/>
              <p:cNvSpPr/>
              <p:nvPr/>
            </p:nvSpPr>
            <p:spPr>
              <a:xfrm>
                <a:off x="1151621" y="2624013"/>
                <a:ext cx="2048469" cy="30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685760">
                  <a:defRPr/>
                </a:pPr>
                <a:r>
                  <a:rPr lang="ru-RU" b="1" kern="0" dirty="0">
                    <a:solidFill>
                      <a:srgbClr val="005185"/>
                    </a:solidFill>
                    <a:latin typeface="Calibri"/>
                  </a:rPr>
                  <a:t>метаболизм</a:t>
                </a:r>
                <a:endParaRPr lang="en-GB" b="1" kern="0" dirty="0">
                  <a:solidFill>
                    <a:srgbClr val="005185"/>
                  </a:solidFill>
                  <a:latin typeface="Calibri"/>
                </a:endParaRPr>
              </a:p>
            </p:txBody>
          </p:sp>
          <p:cxnSp>
            <p:nvCxnSpPr>
              <p:cNvPr id="49" name="Straight Arrow Connector 48"/>
              <p:cNvCxnSpPr>
                <a:stCxn id="57" idx="5"/>
              </p:cNvCxnSpPr>
              <p:nvPr/>
            </p:nvCxnSpPr>
            <p:spPr>
              <a:xfrm>
                <a:off x="2681517" y="2375834"/>
                <a:ext cx="1422431" cy="1600072"/>
              </a:xfrm>
              <a:prstGeom prst="straightConnector1">
                <a:avLst/>
              </a:prstGeom>
              <a:noFill/>
              <a:ln w="28575" cap="flat" cmpd="sng" algn="ctr">
                <a:solidFill>
                  <a:srgbClr val="0A82C7"/>
                </a:solidFill>
                <a:prstDash val="solid"/>
                <a:tailEnd type="oval" w="lg" len="lg"/>
              </a:ln>
              <a:effectLst/>
            </p:spPr>
          </p:cxnSp>
          <p:grpSp>
            <p:nvGrpSpPr>
              <p:cNvPr id="50" name="Group 49"/>
              <p:cNvGrpSpPr/>
              <p:nvPr/>
            </p:nvGrpSpPr>
            <p:grpSpPr>
              <a:xfrm>
                <a:off x="1649505" y="1382911"/>
                <a:ext cx="1191219" cy="1152128"/>
                <a:chOff x="1216877" y="1347614"/>
                <a:chExt cx="1302895" cy="1260140"/>
              </a:xfrm>
            </p:grpSpPr>
            <p:pic>
              <p:nvPicPr>
                <p:cNvPr id="56" name="Picture 4" descr="Excretory system silhouette"/>
                <p:cNvPicPr>
                  <a:picLocks noChangeAspect="1" noChangeArrowheads="1"/>
                </p:cNvPicPr>
                <p:nvPr/>
              </p:nvPicPr>
              <p:blipFill>
                <a:blip r:embed="rId9" cstate="print">
                  <a:duotone>
                    <a:srgbClr val="0A82C7">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216877" y="1347614"/>
                  <a:ext cx="1188131" cy="1188132"/>
                </a:xfrm>
                <a:prstGeom prst="rect">
                  <a:avLst/>
                </a:prstGeom>
                <a:noFill/>
                <a:extLst>
                  <a:ext uri="{909E8E84-426E-40DD-AFC4-6F175D3DCCD1}">
                    <a14:hiddenFill xmlns:a14="http://schemas.microsoft.com/office/drawing/2010/main">
                      <a:solidFill>
                        <a:srgbClr val="FFFFFF"/>
                      </a:solidFill>
                    </a14:hiddenFill>
                  </a:ext>
                </a:extLst>
              </p:spPr>
            </p:pic>
            <p:sp>
              <p:nvSpPr>
                <p:cNvPr id="57" name="Oval 56"/>
                <p:cNvSpPr/>
                <p:nvPr/>
              </p:nvSpPr>
              <p:spPr bwMode="auto">
                <a:xfrm>
                  <a:off x="1330734" y="1418716"/>
                  <a:ext cx="1189038" cy="1189038"/>
                </a:xfrm>
                <a:prstGeom prst="ellipse">
                  <a:avLst/>
                </a:prstGeom>
                <a:noFill/>
                <a:ln w="38100" cap="flat" cmpd="sng" algn="ctr">
                  <a:solidFill>
                    <a:srgbClr val="0A82C7"/>
                  </a:solidFill>
                  <a:prstDash val="solid"/>
                </a:ln>
                <a:effectLst/>
              </p:spPr>
              <p:txBody>
                <a:bodyPr anchor="ctr"/>
                <a:lstStyle/>
                <a:p>
                  <a:pPr algn="ctr" defTabSz="685760">
                    <a:defRPr/>
                  </a:pPr>
                  <a:endParaRPr lang="en-GB" sz="1799" kern="0">
                    <a:solidFill>
                      <a:sysClr val="window" lastClr="FFFFFF"/>
                    </a:solidFill>
                    <a:latin typeface="Calibri"/>
                  </a:endParaRPr>
                </a:p>
              </p:txBody>
            </p:sp>
            <p:pic>
              <p:nvPicPr>
                <p:cNvPr id="58" name="Picture 57"/>
                <p:cNvPicPr>
                  <a:picLocks noChangeAspect="1"/>
                </p:cNvPicPr>
                <p:nvPr/>
              </p:nvPicPr>
              <p:blipFill>
                <a:blip r:embed="rId10" cstate="print">
                  <a:duotone>
                    <a:srgbClr val="0A82C7">
                      <a:shade val="45000"/>
                      <a:satMod val="135000"/>
                    </a:srgbClr>
                    <a:prstClr val="white"/>
                  </a:duotone>
                  <a:extLst>
                    <a:ext uri="{28A0092B-C50C-407E-A947-70E740481C1C}">
                      <a14:useLocalDpi xmlns:a14="http://schemas.microsoft.com/office/drawing/2010/main"/>
                    </a:ext>
                  </a:extLst>
                </a:blip>
                <a:stretch>
                  <a:fillRect/>
                </a:stretch>
              </p:blipFill>
              <p:spPr>
                <a:xfrm rot="21193230">
                  <a:off x="1949529" y="2069795"/>
                  <a:ext cx="454115" cy="316136"/>
                </a:xfrm>
                <a:prstGeom prst="rect">
                  <a:avLst/>
                </a:prstGeom>
              </p:spPr>
            </p:pic>
          </p:grpSp>
          <p:sp>
            <p:nvSpPr>
              <p:cNvPr id="51" name="Oval 50"/>
              <p:cNvSpPr/>
              <p:nvPr/>
            </p:nvSpPr>
            <p:spPr bwMode="auto">
              <a:xfrm>
                <a:off x="5220183" y="1563750"/>
                <a:ext cx="1116013" cy="1116012"/>
              </a:xfrm>
              <a:prstGeom prst="ellipse">
                <a:avLst/>
              </a:prstGeom>
              <a:noFill/>
              <a:ln w="38100" cap="flat" cmpd="sng" algn="ctr">
                <a:solidFill>
                  <a:srgbClr val="0A82C7"/>
                </a:solidFill>
                <a:prstDash val="solid"/>
              </a:ln>
              <a:effectLst/>
            </p:spPr>
            <p:txBody>
              <a:bodyPr anchor="ctr"/>
              <a:lstStyle/>
              <a:p>
                <a:pPr algn="ctr" defTabSz="685760">
                  <a:defRPr/>
                </a:pPr>
                <a:endParaRPr lang="en-GB" sz="1799" kern="0">
                  <a:solidFill>
                    <a:sysClr val="window" lastClr="FFFFFF"/>
                  </a:solidFill>
                  <a:latin typeface="Calibri"/>
                </a:endParaRPr>
              </a:p>
            </p:txBody>
          </p:sp>
          <p:cxnSp>
            <p:nvCxnSpPr>
              <p:cNvPr id="52" name="Straight Arrow Connector 51"/>
              <p:cNvCxnSpPr>
                <a:stCxn id="51" idx="3"/>
              </p:cNvCxnSpPr>
              <p:nvPr/>
            </p:nvCxnSpPr>
            <p:spPr>
              <a:xfrm flipH="1">
                <a:off x="4608004" y="2516326"/>
                <a:ext cx="775615" cy="991584"/>
              </a:xfrm>
              <a:prstGeom prst="straightConnector1">
                <a:avLst/>
              </a:prstGeom>
              <a:noFill/>
              <a:ln w="28575" cap="flat" cmpd="sng" algn="ctr">
                <a:solidFill>
                  <a:srgbClr val="0A82C7"/>
                </a:solidFill>
                <a:prstDash val="solid"/>
                <a:tailEnd type="oval" w="lg" len="lg"/>
              </a:ln>
              <a:effectLst/>
            </p:spPr>
          </p:cxnSp>
          <p:sp>
            <p:nvSpPr>
              <p:cNvPr id="53" name="Rectangle 18"/>
              <p:cNvSpPr>
                <a:spLocks noChangeArrowheads="1"/>
              </p:cNvSpPr>
              <p:nvPr/>
            </p:nvSpPr>
            <p:spPr bwMode="auto">
              <a:xfrm>
                <a:off x="5275559" y="2715766"/>
                <a:ext cx="1994982" cy="30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900"/>
                  </a:spcBef>
                  <a:spcAft>
                    <a:spcPts val="300"/>
                  </a:spcAft>
                  <a:buFont typeface="Arial" pitchFamily="34" charset="0"/>
                  <a:defRPr sz="1600">
                    <a:solidFill>
                      <a:schemeClr val="tx1"/>
                    </a:solidFill>
                    <a:latin typeface="Calibri" pitchFamily="34" charset="0"/>
                    <a:cs typeface="Arial" pitchFamily="34" charset="0"/>
                  </a:defRPr>
                </a:lvl1pPr>
                <a:lvl2pPr marL="742950" indent="-285750">
                  <a:spcBef>
                    <a:spcPts val="600"/>
                  </a:spcBef>
                  <a:spcAft>
                    <a:spcPts val="300"/>
                  </a:spcAft>
                  <a:buFont typeface="Arial" pitchFamily="34" charset="0"/>
                  <a:buChar char="•"/>
                  <a:tabLst>
                    <a:tab pos="273050" algn="l"/>
                  </a:tabLst>
                  <a:defRPr sz="1600">
                    <a:solidFill>
                      <a:schemeClr val="tx1"/>
                    </a:solidFill>
                    <a:latin typeface="Calibri" pitchFamily="34" charset="0"/>
                    <a:cs typeface="Arial" pitchFamily="34" charset="0"/>
                  </a:defRPr>
                </a:lvl2pPr>
                <a:lvl3pPr marL="1143000" indent="-228600">
                  <a:spcBef>
                    <a:spcPct val="20000"/>
                  </a:spcBef>
                  <a:buFont typeface="Arial" pitchFamily="34" charset="0"/>
                  <a:buChar char="•"/>
                  <a:defRPr sz="1400">
                    <a:solidFill>
                      <a:schemeClr val="tx1"/>
                    </a:solidFill>
                    <a:latin typeface="Calibri" pitchFamily="34" charset="0"/>
                    <a:cs typeface="Arial" pitchFamily="34" charset="0"/>
                  </a:defRPr>
                </a:lvl3pPr>
                <a:lvl4pPr marL="1600200" indent="-228600">
                  <a:spcBef>
                    <a:spcPct val="20000"/>
                  </a:spcBef>
                  <a:buFont typeface="Arial" pitchFamily="34" charset="0"/>
                  <a:buChar char="–"/>
                  <a:defRPr sz="1100">
                    <a:solidFill>
                      <a:schemeClr val="tx1"/>
                    </a:solidFill>
                    <a:latin typeface="Calibri" pitchFamily="34" charset="0"/>
                    <a:cs typeface="Arial" pitchFamily="34" charset="0"/>
                  </a:defRPr>
                </a:lvl4pPr>
                <a:lvl5pPr marL="2057400" indent="-228600">
                  <a:spcBef>
                    <a:spcPct val="20000"/>
                  </a:spcBef>
                  <a:buFont typeface="Arial" pitchFamily="34" charset="0"/>
                  <a:buChar char="»"/>
                  <a:defRPr sz="11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100">
                    <a:solidFill>
                      <a:schemeClr val="tx1"/>
                    </a:solidFill>
                    <a:latin typeface="Calibri" pitchFamily="34" charset="0"/>
                    <a:cs typeface="Arial" pitchFamily="34" charset="0"/>
                  </a:defRPr>
                </a:lvl9pPr>
              </a:lstStyle>
              <a:p>
                <a:pPr defTabSz="685760">
                  <a:spcBef>
                    <a:spcPct val="0"/>
                  </a:spcBef>
                  <a:spcAft>
                    <a:spcPct val="0"/>
                  </a:spcAft>
                  <a:defRPr/>
                </a:pPr>
                <a:r>
                  <a:rPr lang="ru-RU" altLang="en-US" sz="1800" b="1" kern="0" dirty="0">
                    <a:solidFill>
                      <a:srgbClr val="005185"/>
                    </a:solidFill>
                    <a:latin typeface="Calibri"/>
                  </a:rPr>
                  <a:t>Рост органов и систем</a:t>
                </a:r>
                <a:endParaRPr lang="en-GB" altLang="en-US" sz="1800" b="1" kern="0" dirty="0">
                  <a:solidFill>
                    <a:srgbClr val="005185"/>
                  </a:solidFill>
                  <a:latin typeface="Calibri"/>
                </a:endParaRPr>
              </a:p>
            </p:txBody>
          </p:sp>
          <p:pic>
            <p:nvPicPr>
              <p:cNvPr id="54" name="Picture 6" descr="Male muscles of sports"/>
              <p:cNvPicPr>
                <a:picLocks noChangeAspect="1" noChangeArrowheads="1"/>
              </p:cNvPicPr>
              <p:nvPr/>
            </p:nvPicPr>
            <p:blipFill>
              <a:blip r:embed="rId11" cstate="print">
                <a:duotone>
                  <a:srgbClr val="0A82C7">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5796136" y="1958975"/>
                <a:ext cx="459196" cy="50452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p:cNvPicPr>
                <a:picLocks noChangeAspect="1"/>
              </p:cNvPicPr>
              <p:nvPr/>
            </p:nvPicPr>
            <p:blipFill>
              <a:blip r:embed="rId12" cstate="print">
                <a:duotone>
                  <a:srgbClr val="0A82C7">
                    <a:shade val="45000"/>
                    <a:satMod val="135000"/>
                  </a:srgbClr>
                  <a:prstClr val="white"/>
                </a:duotone>
                <a:extLst>
                  <a:ext uri="{28A0092B-C50C-407E-A947-70E740481C1C}">
                    <a14:useLocalDpi xmlns:a14="http://schemas.microsoft.com/office/drawing/2010/main"/>
                  </a:ext>
                </a:extLst>
              </a:blip>
              <a:stretch>
                <a:fillRect/>
              </a:stretch>
            </p:blipFill>
            <p:spPr>
              <a:xfrm>
                <a:off x="5393277" y="1757566"/>
                <a:ext cx="463116" cy="463116"/>
              </a:xfrm>
              <a:prstGeom prst="rect">
                <a:avLst/>
              </a:prstGeom>
            </p:spPr>
          </p:pic>
        </p:grpSp>
      </p:grpSp>
    </p:spTree>
    <p:extLst>
      <p:ext uri="{BB962C8B-B14F-4D97-AF65-F5344CB8AC3E}">
        <p14:creationId xmlns:p14="http://schemas.microsoft.com/office/powerpoint/2010/main" val="561796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xmlns="" id="{0618628F-E086-4863-8EA2-7A94A0AF5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840" y="2467953"/>
            <a:ext cx="7232676" cy="3433516"/>
          </a:xfrm>
          <a:prstGeom prst="rect">
            <a:avLst/>
          </a:prstGeom>
        </p:spPr>
      </p:pic>
      <p:sp>
        <p:nvSpPr>
          <p:cNvPr id="14" name="Title 1">
            <a:extLst>
              <a:ext uri="{FF2B5EF4-FFF2-40B4-BE49-F238E27FC236}">
                <a16:creationId xmlns:a16="http://schemas.microsoft.com/office/drawing/2014/main" xmlns="" id="{1A3C21F9-2595-4F4D-AC6C-0EC320D049FF}"/>
              </a:ext>
            </a:extLst>
          </p:cNvPr>
          <p:cNvSpPr>
            <a:spLocks noGrp="1"/>
          </p:cNvSpPr>
          <p:nvPr>
            <p:ph type="title"/>
          </p:nvPr>
        </p:nvSpPr>
        <p:spPr>
          <a:xfrm>
            <a:off x="5209805" y="1067830"/>
            <a:ext cx="6534695" cy="816962"/>
          </a:xfrm>
        </p:spPr>
        <p:txBody>
          <a:bodyPr>
            <a:normAutofit fontScale="90000"/>
          </a:bodyPr>
          <a:lstStyle/>
          <a:p>
            <a:pPr algn="ctr"/>
            <a:r>
              <a:rPr lang="ru-RU" sz="3200" b="1" i="0" u="none" strike="noStrike" baseline="0" dirty="0">
                <a:latin typeface="Arial" panose="020B0604020202020204" pitchFamily="34" charset="0"/>
                <a:cs typeface="Arial" panose="020B0604020202020204" pitchFamily="34" charset="0"/>
              </a:rPr>
              <a:t>ПРИМЕРНАЯ СХЕМА ВВЕДЕНИЯ ПРОДУКТОВ ДЕТЯМ ПЕРВОГО ГОДА ЖИЗНИ (2019 г) </a:t>
            </a:r>
            <a:endParaRPr lang="ru-RU" sz="32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0084D010-A012-4497-98F7-D377B80407AA}"/>
              </a:ext>
            </a:extLst>
          </p:cNvPr>
          <p:cNvSpPr txBox="1"/>
          <p:nvPr/>
        </p:nvSpPr>
        <p:spPr>
          <a:xfrm>
            <a:off x="0" y="6484631"/>
            <a:ext cx="1168359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FFFFFF"/>
                </a:solidFill>
                <a:effectLst/>
                <a:uLnTx/>
                <a:uFillTx/>
                <a:latin typeface="Calibri"/>
                <a:ea typeface="+mn-ea"/>
                <a:cs typeface="+mn-cs"/>
              </a:rPr>
              <a:t>Программа оптимизации вскармливания детей первого года жизни в Российской Федерации: методические рекомендации / ФГАУ «НМИЦ здоровья детей» Минздрава России. — М.: б. и., 2019. — 112 с.</a:t>
            </a:r>
          </a:p>
        </p:txBody>
      </p:sp>
      <p:pic>
        <p:nvPicPr>
          <p:cNvPr id="2" name="Picture 2">
            <a:extLst>
              <a:ext uri="{FF2B5EF4-FFF2-40B4-BE49-F238E27FC236}">
                <a16:creationId xmlns:a16="http://schemas.microsoft.com/office/drawing/2014/main" xmlns="" id="{25722E48-0D10-80AD-8AB6-FF189FE24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39816" cy="36602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xmlns="" id="{45259837-E4D4-9B6E-7797-6587A1D33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00" y="3660263"/>
            <a:ext cx="4500716" cy="3197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077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xmlns="" id="{A4A6027C-7963-E14F-A4FC-A9F1A92ED9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501" b="4166"/>
          <a:stretch/>
        </p:blipFill>
        <p:spPr bwMode="auto">
          <a:xfrm>
            <a:off x="0" y="18102"/>
            <a:ext cx="5667375" cy="68217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3079081-20E1-9B42-BB15-0C1BD0661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0"/>
            <a:ext cx="6524625" cy="689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044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by-led-weaning-foods-on-countertop">
            <a:extLst>
              <a:ext uri="{FF2B5EF4-FFF2-40B4-BE49-F238E27FC236}">
                <a16:creationId xmlns:a16="http://schemas.microsoft.com/office/drawing/2014/main" xmlns="" id="{1B4C2B90-7432-6C53-537D-75FB0CDBA6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26" b="11988"/>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1376683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Снимок экрана 2015-04-11 в 22.53.4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23" r="82"/>
          <a:stretch/>
        </p:blipFill>
        <p:spPr>
          <a:xfrm>
            <a:off x="767408" y="418789"/>
            <a:ext cx="3960440" cy="5978211"/>
          </a:xfrm>
        </p:spPr>
      </p:pic>
      <p:sp>
        <p:nvSpPr>
          <p:cNvPr id="3" name="Прямоугольник 2"/>
          <p:cNvSpPr/>
          <p:nvPr/>
        </p:nvSpPr>
        <p:spPr>
          <a:xfrm>
            <a:off x="5437315" y="1682126"/>
            <a:ext cx="4572000" cy="3046988"/>
          </a:xfrm>
          <a:prstGeom prst="rect">
            <a:avLst/>
          </a:prstGeom>
          <a:solidFill>
            <a:srgbClr val="FFFFFF"/>
          </a:solidFill>
        </p:spPr>
        <p:txBody>
          <a:bodyPr>
            <a:spAutoFit/>
          </a:bodyPr>
          <a:lstStyle/>
          <a:p>
            <a:pPr marL="342900" indent="-342900">
              <a:buFont typeface="+mj-lt"/>
              <a:buAutoNum type="arabicPeriod"/>
            </a:pPr>
            <a:r>
              <a:rPr lang="ru-RU" sz="3200" dirty="0">
                <a:solidFill>
                  <a:prstClr val="black"/>
                </a:solidFill>
                <a:latin typeface="Arial"/>
                <a:cs typeface="Arial"/>
              </a:rPr>
              <a:t>Отказывается от еды</a:t>
            </a:r>
          </a:p>
          <a:p>
            <a:pPr marL="342900" indent="-342900">
              <a:buFont typeface="+mj-lt"/>
              <a:buAutoNum type="arabicPeriod"/>
            </a:pPr>
            <a:r>
              <a:rPr lang="ru-RU" sz="3200" dirty="0">
                <a:solidFill>
                  <a:prstClr val="black"/>
                </a:solidFill>
                <a:latin typeface="Arial"/>
                <a:cs typeface="Arial"/>
              </a:rPr>
              <a:t>Взаимодействует</a:t>
            </a:r>
          </a:p>
          <a:p>
            <a:pPr marL="342900" indent="-342900">
              <a:buFont typeface="+mj-lt"/>
              <a:buAutoNum type="arabicPeriod"/>
            </a:pPr>
            <a:r>
              <a:rPr lang="ru-RU" sz="3200" dirty="0">
                <a:solidFill>
                  <a:prstClr val="black"/>
                </a:solidFill>
                <a:latin typeface="Arial"/>
                <a:cs typeface="Arial"/>
              </a:rPr>
              <a:t>Нюхает</a:t>
            </a:r>
          </a:p>
          <a:p>
            <a:pPr marL="342900" indent="-342900">
              <a:buFont typeface="+mj-lt"/>
              <a:buAutoNum type="arabicPeriod"/>
            </a:pPr>
            <a:r>
              <a:rPr lang="ru-RU" sz="3200" dirty="0">
                <a:solidFill>
                  <a:prstClr val="black"/>
                </a:solidFill>
                <a:latin typeface="Arial"/>
                <a:cs typeface="Arial"/>
              </a:rPr>
              <a:t>Прикасается</a:t>
            </a:r>
          </a:p>
          <a:p>
            <a:pPr marL="342900" indent="-342900">
              <a:buFont typeface="+mj-lt"/>
              <a:buAutoNum type="arabicPeriod"/>
            </a:pPr>
            <a:r>
              <a:rPr lang="ru-RU" sz="3200" dirty="0">
                <a:solidFill>
                  <a:prstClr val="black"/>
                </a:solidFill>
                <a:latin typeface="Arial"/>
                <a:cs typeface="Arial"/>
              </a:rPr>
              <a:t>Вкус</a:t>
            </a:r>
          </a:p>
          <a:p>
            <a:pPr marL="342900" indent="-342900">
              <a:buFont typeface="+mj-lt"/>
              <a:buAutoNum type="arabicPeriod"/>
            </a:pPr>
            <a:r>
              <a:rPr lang="ru-RU" sz="3200" dirty="0">
                <a:solidFill>
                  <a:prstClr val="black"/>
                </a:solidFill>
                <a:latin typeface="Arial"/>
                <a:cs typeface="Arial"/>
              </a:rPr>
              <a:t>Ест</a:t>
            </a:r>
          </a:p>
        </p:txBody>
      </p:sp>
    </p:spTree>
    <p:extLst>
      <p:ext uri="{BB962C8B-B14F-4D97-AF65-F5344CB8AC3E}">
        <p14:creationId xmlns:p14="http://schemas.microsoft.com/office/powerpoint/2010/main" val="4113972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2" descr="med_kcd001550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6744" y="2419351"/>
            <a:ext cx="2888456" cy="256698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16387" name="Rectangle 10"/>
          <p:cNvSpPr>
            <a:spLocks noGrp="1" noChangeArrowheads="1"/>
          </p:cNvSpPr>
          <p:nvPr>
            <p:ph type="title"/>
          </p:nvPr>
        </p:nvSpPr>
        <p:spPr>
          <a:xfrm>
            <a:off x="1981200" y="109539"/>
            <a:ext cx="8229600" cy="762000"/>
          </a:xfrm>
        </p:spPr>
        <p:txBody>
          <a:bodyPr vert="horz" lIns="0" tIns="0" rIns="0" bIns="0" rtlCol="0" anchor="b">
            <a:normAutofit/>
          </a:bodyPr>
          <a:lstStyle/>
          <a:p>
            <a:pPr algn="ctr"/>
            <a:r>
              <a:rPr lang="ru-RU" sz="3600" b="1" dirty="0">
                <a:latin typeface="Arial"/>
                <a:cs typeface="Arial"/>
              </a:rPr>
              <a:t>Конфликт при кормлении</a:t>
            </a:r>
            <a:endParaRPr lang="en-US" sz="3600" b="1" dirty="0">
              <a:latin typeface="Arial"/>
              <a:cs typeface="Arial"/>
            </a:endParaRPr>
          </a:p>
        </p:txBody>
      </p:sp>
      <p:sp>
        <p:nvSpPr>
          <p:cNvPr id="16388" name="Text Box 10"/>
          <p:cNvSpPr txBox="1">
            <a:spLocks noChangeArrowheads="1"/>
          </p:cNvSpPr>
          <p:nvPr/>
        </p:nvSpPr>
        <p:spPr bwMode="auto">
          <a:xfrm>
            <a:off x="6316148" y="6415104"/>
            <a:ext cx="436033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sz="3200">
                <a:solidFill>
                  <a:schemeClr val="tx1"/>
                </a:solidFill>
                <a:latin typeface="Calibri" charset="0"/>
                <a:ea typeface="Arial" charset="0"/>
                <a:cs typeface="Arial" charset="0"/>
              </a:defRPr>
            </a:lvl1pPr>
            <a:lvl2pPr>
              <a:defRPr sz="2800">
                <a:solidFill>
                  <a:schemeClr val="tx1"/>
                </a:solidFill>
                <a:latin typeface="Calibri" charset="0"/>
                <a:ea typeface="Arial" charset="0"/>
              </a:defRPr>
            </a:lvl2pPr>
            <a:lvl3pPr>
              <a:defRPr sz="2400">
                <a:solidFill>
                  <a:schemeClr val="tx1"/>
                </a:solidFill>
                <a:latin typeface="Calibri" charset="0"/>
                <a:ea typeface="Arial" charset="0"/>
              </a:defRPr>
            </a:lvl3pPr>
            <a:lvl4pPr>
              <a:defRPr sz="2000">
                <a:solidFill>
                  <a:schemeClr val="tx1"/>
                </a:solidFill>
                <a:latin typeface="Calibri" charset="0"/>
                <a:ea typeface="Arial" charset="0"/>
              </a:defRPr>
            </a:lvl4pPr>
            <a:lvl5pPr>
              <a:defRPr sz="2000">
                <a:solidFill>
                  <a:schemeClr val="tx1"/>
                </a:solidFill>
                <a:latin typeface="Calibri" charset="0"/>
                <a:ea typeface="Arial" charset="0"/>
              </a:defRPr>
            </a:lvl5pPr>
            <a:lvl6pPr fontAlgn="base">
              <a:spcAft>
                <a:spcPct val="0"/>
              </a:spcAft>
              <a:buFont typeface="Arial" charset="0"/>
              <a:buChar char="»"/>
              <a:defRPr sz="2000">
                <a:solidFill>
                  <a:schemeClr val="tx1"/>
                </a:solidFill>
                <a:latin typeface="Calibri" charset="0"/>
                <a:ea typeface="Arial" charset="0"/>
              </a:defRPr>
            </a:lvl6pPr>
            <a:lvl7pPr fontAlgn="base">
              <a:spcAft>
                <a:spcPct val="0"/>
              </a:spcAft>
              <a:buFont typeface="Arial" charset="0"/>
              <a:buChar char="»"/>
              <a:defRPr sz="2000">
                <a:solidFill>
                  <a:schemeClr val="tx1"/>
                </a:solidFill>
                <a:latin typeface="Calibri" charset="0"/>
                <a:ea typeface="Arial" charset="0"/>
              </a:defRPr>
            </a:lvl7pPr>
            <a:lvl8pPr fontAlgn="base">
              <a:spcAft>
                <a:spcPct val="0"/>
              </a:spcAft>
              <a:buFont typeface="Arial" charset="0"/>
              <a:buChar char="»"/>
              <a:defRPr sz="2000">
                <a:solidFill>
                  <a:schemeClr val="tx1"/>
                </a:solidFill>
                <a:latin typeface="Calibri" charset="0"/>
                <a:ea typeface="Arial" charset="0"/>
              </a:defRPr>
            </a:lvl8pPr>
            <a:lvl9pPr fontAlgn="base">
              <a:spcAft>
                <a:spcPct val="0"/>
              </a:spcAft>
              <a:buFont typeface="Arial" charset="0"/>
              <a:buChar char="»"/>
              <a:defRPr sz="2000">
                <a:solidFill>
                  <a:schemeClr val="tx1"/>
                </a:solidFill>
                <a:latin typeface="Calibri" charset="0"/>
                <a:ea typeface="Arial" charset="0"/>
              </a:defRPr>
            </a:lvl9pPr>
          </a:lstStyle>
          <a:p>
            <a:pPr marL="0" marR="0" lvl="0" indent="0" algn="ctr" defTabSz="914400" rtl="1" eaLnBrk="1" fontAlgn="auto" latinLnBrk="0" hangingPunct="1">
              <a:lnSpc>
                <a:spcPct val="100000"/>
              </a:lnSpc>
              <a:spcBef>
                <a:spcPct val="50000"/>
              </a:spcBef>
              <a:spcAft>
                <a:spcPct val="5000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Calibri" charset="0"/>
                <a:cs typeface="Arial" charset="0"/>
              </a:rPr>
              <a:t>Chatoor</a:t>
            </a:r>
            <a:r>
              <a:rPr kumimoji="0" lang="en-US" sz="1100" b="0" i="0" u="none" strike="noStrike" kern="1200" cap="none" spc="0" normalizeH="0" baseline="0" noProof="0" dirty="0">
                <a:ln>
                  <a:noFill/>
                </a:ln>
                <a:solidFill>
                  <a:srgbClr val="000000"/>
                </a:solidFill>
                <a:effectLst/>
                <a:uLnTx/>
                <a:uFillTx/>
                <a:latin typeface="Calibri" charset="0"/>
                <a:cs typeface="Arial" charset="0"/>
              </a:rPr>
              <a:t> I. </a:t>
            </a:r>
            <a:r>
              <a:rPr kumimoji="0" lang="en-US" sz="1100" b="0" i="1" u="none" strike="noStrike" kern="1200" cap="none" spc="0" normalizeH="0" baseline="0" noProof="0" dirty="0">
                <a:ln>
                  <a:noFill/>
                </a:ln>
                <a:solidFill>
                  <a:srgbClr val="000000"/>
                </a:solidFill>
                <a:effectLst/>
                <a:uLnTx/>
                <a:uFillTx/>
                <a:latin typeface="Calibri" charset="0"/>
                <a:cs typeface="Arial" charset="0"/>
              </a:rPr>
              <a:t>Diagnosis and Treatment of Feeding Disorders in Infants, Toddlers, and Young Children.</a:t>
            </a:r>
            <a:r>
              <a:rPr kumimoji="0" lang="en-US" sz="1100" b="0" i="0" u="none" strike="noStrike" kern="1200" cap="none" spc="0" normalizeH="0" baseline="0" noProof="0" dirty="0">
                <a:ln>
                  <a:noFill/>
                </a:ln>
                <a:solidFill>
                  <a:srgbClr val="000000"/>
                </a:solidFill>
                <a:effectLst/>
                <a:uLnTx/>
                <a:uFillTx/>
                <a:latin typeface="Calibri" charset="0"/>
                <a:cs typeface="Arial" charset="0"/>
              </a:rPr>
              <a:t> Washington, DC: Zero to Three; 2009</a:t>
            </a:r>
            <a:r>
              <a:rPr kumimoji="0" lang="en-US" sz="1000" b="0" i="0" u="none" strike="noStrike" kern="1200" cap="none" spc="0" normalizeH="0" baseline="0" noProof="0" dirty="0">
                <a:ln>
                  <a:noFill/>
                </a:ln>
                <a:solidFill>
                  <a:srgbClr val="7030A0"/>
                </a:solidFill>
                <a:effectLst/>
                <a:uLnTx/>
                <a:uFillTx/>
                <a:latin typeface="Calibri" charset="0"/>
                <a:cs typeface="Arial" charset="0"/>
              </a:rPr>
              <a:t>.</a:t>
            </a:r>
          </a:p>
        </p:txBody>
      </p:sp>
      <p:sp>
        <p:nvSpPr>
          <p:cNvPr id="16389" name="Content Placeholder 2"/>
          <p:cNvSpPr>
            <a:spLocks/>
          </p:cNvSpPr>
          <p:nvPr/>
        </p:nvSpPr>
        <p:spPr bwMode="auto">
          <a:xfrm>
            <a:off x="1524000" y="3239229"/>
            <a:ext cx="27757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1" eaLnBrk="1" fontAlgn="auto" latinLnBrk="0" hangingPunct="1">
              <a:lnSpc>
                <a:spcPct val="100000"/>
              </a:lnSpc>
              <a:spcBef>
                <a:spcPct val="50000"/>
              </a:spcBef>
              <a:spcAft>
                <a:spcPct val="50000"/>
              </a:spcAft>
              <a:buClrTx/>
              <a:buSzPct val="130000"/>
              <a:buFontTx/>
              <a:buNone/>
              <a:tabLst/>
              <a:defRPr/>
            </a:pPr>
            <a:r>
              <a:rPr kumimoji="0" lang="ru-RU" sz="2000" b="1" i="0" u="none" strike="noStrike" kern="1200" cap="none" spc="0" normalizeH="0" baseline="0" noProof="0" dirty="0">
                <a:ln>
                  <a:noFill/>
                </a:ln>
                <a:solidFill>
                  <a:srgbClr val="000000"/>
                </a:solidFill>
                <a:effectLst/>
                <a:uLnTx/>
                <a:uFillTx/>
                <a:latin typeface="Arial"/>
                <a:ea typeface="+mn-ea"/>
                <a:cs typeface="Arial"/>
              </a:rPr>
              <a:t>Принуждение к приему пищи  со стороны родителей</a:t>
            </a:r>
            <a:r>
              <a:rPr kumimoji="0" lang="en-US" sz="2000" b="1" i="0" u="none" strike="noStrike" kern="1200" cap="none" spc="0" normalizeH="0" baseline="0" noProof="0" dirty="0">
                <a:ln>
                  <a:noFill/>
                </a:ln>
                <a:solidFill>
                  <a:srgbClr val="000000"/>
                </a:solidFill>
                <a:effectLst/>
                <a:uLnTx/>
                <a:uFillTx/>
                <a:latin typeface="Arial"/>
                <a:ea typeface="+mn-ea"/>
                <a:cs typeface="Arial"/>
              </a:rPr>
              <a:t> </a:t>
            </a:r>
          </a:p>
        </p:txBody>
      </p:sp>
      <p:sp>
        <p:nvSpPr>
          <p:cNvPr id="16390" name="Content Placeholder 2"/>
          <p:cNvSpPr txBox="1">
            <a:spLocks/>
          </p:cNvSpPr>
          <p:nvPr/>
        </p:nvSpPr>
        <p:spPr bwMode="auto">
          <a:xfrm>
            <a:off x="7372369" y="3239229"/>
            <a:ext cx="300778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Arial" charset="0"/>
                <a:cs typeface="Arial" charset="0"/>
              </a:defRPr>
            </a:lvl1pPr>
            <a:lvl2pPr>
              <a:defRPr sz="2800">
                <a:solidFill>
                  <a:schemeClr val="tx1"/>
                </a:solidFill>
                <a:latin typeface="Calibri" charset="0"/>
                <a:ea typeface="Arial" charset="0"/>
              </a:defRPr>
            </a:lvl2pPr>
            <a:lvl3pPr>
              <a:defRPr sz="2400">
                <a:solidFill>
                  <a:schemeClr val="tx1"/>
                </a:solidFill>
                <a:latin typeface="Calibri" charset="0"/>
                <a:ea typeface="Arial" charset="0"/>
              </a:defRPr>
            </a:lvl3pPr>
            <a:lvl4pPr>
              <a:defRPr sz="2000">
                <a:solidFill>
                  <a:schemeClr val="tx1"/>
                </a:solidFill>
                <a:latin typeface="Calibri" charset="0"/>
                <a:ea typeface="Arial" charset="0"/>
              </a:defRPr>
            </a:lvl4pPr>
            <a:lvl5pPr>
              <a:defRPr sz="2000">
                <a:solidFill>
                  <a:schemeClr val="tx1"/>
                </a:solidFill>
                <a:latin typeface="Calibri" charset="0"/>
                <a:ea typeface="Arial" charset="0"/>
              </a:defRPr>
            </a:lvl5pPr>
            <a:lvl6pPr fontAlgn="base">
              <a:spcAft>
                <a:spcPct val="0"/>
              </a:spcAft>
              <a:buFont typeface="Arial" charset="0"/>
              <a:buChar char="»"/>
              <a:defRPr sz="2000">
                <a:solidFill>
                  <a:schemeClr val="tx1"/>
                </a:solidFill>
                <a:latin typeface="Calibri" charset="0"/>
                <a:ea typeface="Arial" charset="0"/>
              </a:defRPr>
            </a:lvl6pPr>
            <a:lvl7pPr fontAlgn="base">
              <a:spcAft>
                <a:spcPct val="0"/>
              </a:spcAft>
              <a:buFont typeface="Arial" charset="0"/>
              <a:buChar char="»"/>
              <a:defRPr sz="2000">
                <a:solidFill>
                  <a:schemeClr val="tx1"/>
                </a:solidFill>
                <a:latin typeface="Calibri" charset="0"/>
                <a:ea typeface="Arial" charset="0"/>
              </a:defRPr>
            </a:lvl7pPr>
            <a:lvl8pPr fontAlgn="base">
              <a:spcAft>
                <a:spcPct val="0"/>
              </a:spcAft>
              <a:buFont typeface="Arial" charset="0"/>
              <a:buChar char="»"/>
              <a:defRPr sz="2000">
                <a:solidFill>
                  <a:schemeClr val="tx1"/>
                </a:solidFill>
                <a:latin typeface="Calibri" charset="0"/>
                <a:ea typeface="Arial" charset="0"/>
              </a:defRPr>
            </a:lvl8pPr>
            <a:lvl9pPr fontAlgn="base">
              <a:spcAft>
                <a:spcPct val="0"/>
              </a:spcAft>
              <a:buFont typeface="Arial" charset="0"/>
              <a:buChar char="»"/>
              <a:defRPr sz="2000">
                <a:solidFill>
                  <a:schemeClr val="tx1"/>
                </a:solidFill>
                <a:latin typeface="Calibri" charset="0"/>
                <a:ea typeface="Arial" charset="0"/>
              </a:defRPr>
            </a:lvl9pPr>
          </a:lstStyle>
          <a:p>
            <a:pPr marL="0" marR="0" lvl="0" indent="0" algn="ctr" defTabSz="914400" rtl="1" eaLnBrk="0" fontAlgn="auto" latinLnBrk="0" hangingPunct="0">
              <a:lnSpc>
                <a:spcPct val="100000"/>
              </a:lnSpc>
              <a:spcBef>
                <a:spcPct val="50000"/>
              </a:spcBef>
              <a:spcAft>
                <a:spcPct val="50000"/>
              </a:spcAft>
              <a:buClrTx/>
              <a:buSzPct val="130000"/>
              <a:buFontTx/>
              <a:buNone/>
              <a:tabLst/>
              <a:defRPr/>
            </a:pPr>
            <a:r>
              <a:rPr kumimoji="0" lang="ru-RU" sz="2000" b="1" i="0" u="none" strike="noStrike" kern="1200" cap="none" spc="0" normalizeH="0" baseline="0" noProof="0" dirty="0">
                <a:ln>
                  <a:noFill/>
                </a:ln>
                <a:solidFill>
                  <a:srgbClr val="000000"/>
                </a:solidFill>
                <a:effectLst/>
                <a:uLnTx/>
                <a:uFillTx/>
                <a:latin typeface="Arial"/>
                <a:cs typeface="Arial"/>
              </a:rPr>
              <a:t>Отказ от приема пищи с замедлением прибавки массы тела</a:t>
            </a:r>
            <a:endParaRPr kumimoji="0" lang="en-US" sz="2000" b="1" i="0" u="none" strike="noStrike" kern="1200" cap="none" spc="0" normalizeH="0" baseline="0" noProof="0" dirty="0">
              <a:ln>
                <a:noFill/>
              </a:ln>
              <a:solidFill>
                <a:srgbClr val="000000"/>
              </a:solidFill>
              <a:effectLst/>
              <a:uLnTx/>
              <a:uFillTx/>
              <a:latin typeface="Arial"/>
              <a:cs typeface="Arial"/>
            </a:endParaRPr>
          </a:p>
        </p:txBody>
      </p:sp>
      <p:sp>
        <p:nvSpPr>
          <p:cNvPr id="11" name="Curved Left Arrow 10"/>
          <p:cNvSpPr/>
          <p:nvPr/>
        </p:nvSpPr>
        <p:spPr>
          <a:xfrm rot="16200000">
            <a:off x="4948063" y="-297060"/>
            <a:ext cx="2116137" cy="4980384"/>
          </a:xfrm>
          <a:prstGeom prst="curvedLef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1" eaLnBrk="1" fontAlgn="auto" latinLnBrk="0" hangingPunct="1">
              <a:lnSpc>
                <a:spcPct val="100000"/>
              </a:lnSpc>
              <a:spcBef>
                <a:spcPct val="50000"/>
              </a:spcBef>
              <a:spcAft>
                <a:spcPct val="5000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Curved Left Arrow 11"/>
          <p:cNvSpPr/>
          <p:nvPr/>
        </p:nvSpPr>
        <p:spPr>
          <a:xfrm rot="5400000">
            <a:off x="4767075" y="2866827"/>
            <a:ext cx="2116139" cy="4980384"/>
          </a:xfrm>
          <a:prstGeom prst="curvedLeftArrow">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1" eaLnBrk="1" fontAlgn="auto" latinLnBrk="0" hangingPunct="1">
              <a:lnSpc>
                <a:spcPct val="100000"/>
              </a:lnSpc>
              <a:spcBef>
                <a:spcPct val="50000"/>
              </a:spcBef>
              <a:spcAft>
                <a:spcPct val="5000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231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922689" y="191675"/>
            <a:ext cx="8229600" cy="626563"/>
          </a:xfrm>
        </p:spPr>
        <p:txBody>
          <a:bodyPr>
            <a:normAutofit/>
          </a:bodyPr>
          <a:lstStyle/>
          <a:p>
            <a:pPr algn="ctr"/>
            <a:r>
              <a:rPr lang="ru-RU" sz="3600" b="1" dirty="0">
                <a:solidFill>
                  <a:srgbClr val="C00000"/>
                </a:solidFill>
                <a:latin typeface="Arial"/>
                <a:cs typeface="Arial"/>
              </a:rPr>
              <a:t>ЧТО ДЕЛАТЬ?</a:t>
            </a:r>
          </a:p>
        </p:txBody>
      </p:sp>
      <p:sp>
        <p:nvSpPr>
          <p:cNvPr id="3" name="Содержимое 2"/>
          <p:cNvSpPr>
            <a:spLocks noGrp="1"/>
          </p:cNvSpPr>
          <p:nvPr>
            <p:ph idx="1"/>
          </p:nvPr>
        </p:nvSpPr>
        <p:spPr>
          <a:xfrm>
            <a:off x="544010" y="1762475"/>
            <a:ext cx="3973975" cy="2619056"/>
          </a:xfrm>
          <a:noFill/>
        </p:spPr>
        <p:txBody>
          <a:bodyPr>
            <a:noAutofit/>
          </a:bodyPr>
          <a:lstStyle/>
          <a:p>
            <a:pPr marL="0" indent="0" algn="ctr">
              <a:buNone/>
            </a:pPr>
            <a:r>
              <a:rPr lang="ru-RU" sz="2400" b="1" dirty="0">
                <a:solidFill>
                  <a:srgbClr val="002060"/>
                </a:solidFill>
                <a:latin typeface="Arial"/>
                <a:cs typeface="Arial"/>
              </a:rPr>
              <a:t>Увеличивают объем «любимого» ребенком продукта (молоко или мучные и сладкие изделия, богатые углеводами) – усиление пищевого дефицита</a:t>
            </a:r>
            <a:endParaRPr lang="ru-RU" sz="2400" b="1" dirty="0">
              <a:solidFill>
                <a:srgbClr val="002060"/>
              </a:solidFill>
            </a:endParaRPr>
          </a:p>
        </p:txBody>
      </p:sp>
      <p:sp>
        <p:nvSpPr>
          <p:cNvPr id="4" name="Содержимое 2"/>
          <p:cNvSpPr txBox="1">
            <a:spLocks/>
          </p:cNvSpPr>
          <p:nvPr/>
        </p:nvSpPr>
        <p:spPr>
          <a:xfrm>
            <a:off x="7122696" y="1643782"/>
            <a:ext cx="4276824" cy="3599550"/>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ru-RU" sz="2800" b="0" i="0" u="none" strike="noStrike" kern="1200" cap="none" spc="0" normalizeH="0" baseline="0" noProof="0" dirty="0">
                <a:ln>
                  <a:noFill/>
                </a:ln>
                <a:solidFill>
                  <a:prstClr val="black"/>
                </a:solidFill>
                <a:effectLst/>
                <a:uLnTx/>
                <a:uFillTx/>
                <a:latin typeface="Arial"/>
                <a:ea typeface="+mn-ea"/>
                <a:cs typeface="Arial"/>
              </a:rPr>
              <a:t>Лечебные смеси</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ru-RU" sz="2800" b="0" i="0" u="none" strike="noStrike" kern="1200" cap="none" spc="0" normalizeH="0" baseline="0" noProof="0" dirty="0">
                <a:ln>
                  <a:noFill/>
                </a:ln>
                <a:solidFill>
                  <a:prstClr val="black"/>
                </a:solidFill>
                <a:effectLst/>
                <a:uLnTx/>
                <a:uFillTx/>
                <a:latin typeface="Arial"/>
                <a:ea typeface="+mn-ea"/>
                <a:cs typeface="Arial"/>
              </a:rPr>
              <a:t>Учит готовить!</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ru-RU" sz="2800" b="1" i="0" u="none" strike="noStrike" kern="1200" cap="none" spc="0" normalizeH="0" baseline="0" noProof="0" dirty="0">
                <a:ln>
                  <a:noFill/>
                </a:ln>
                <a:solidFill>
                  <a:srgbClr val="00B050"/>
                </a:solidFill>
                <a:effectLst/>
                <a:uLnTx/>
                <a:uFillTx/>
                <a:latin typeface="Arial"/>
                <a:ea typeface="+mn-ea"/>
                <a:cs typeface="Arial"/>
              </a:rPr>
              <a:t>Составляет грамотно рацион</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ru-RU" sz="2800" b="1" i="0" u="none" strike="noStrike" kern="1200" cap="none" spc="0" normalizeH="0" baseline="0" noProof="0" dirty="0">
                <a:ln>
                  <a:noFill/>
                </a:ln>
                <a:solidFill>
                  <a:srgbClr val="FF0000"/>
                </a:solidFill>
                <a:effectLst/>
                <a:uLnTx/>
                <a:uFillTx/>
                <a:latin typeface="Arial"/>
                <a:ea typeface="+mn-ea"/>
                <a:cs typeface="Arial"/>
              </a:rPr>
              <a:t>Коррекция дефицита витаминов и микроэлементов</a:t>
            </a: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endParaRPr kumimoji="0" lang="ru-RU" sz="2800"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Содержимое 2"/>
          <p:cNvSpPr txBox="1">
            <a:spLocks/>
          </p:cNvSpPr>
          <p:nvPr/>
        </p:nvSpPr>
        <p:spPr>
          <a:xfrm>
            <a:off x="1797108" y="1037747"/>
            <a:ext cx="4164898" cy="505219"/>
          </a:xfrm>
          <a:prstGeom prst="rect">
            <a:avLst/>
          </a:prstGeom>
          <a:solidFill>
            <a:srgbClr val="FAC090"/>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ru-RU" sz="2800" b="1" i="0" u="none" strike="noStrike" kern="1200" cap="none" spc="0" normalizeH="0" baseline="0" noProof="0" dirty="0">
                <a:ln>
                  <a:noFill/>
                </a:ln>
                <a:solidFill>
                  <a:prstClr val="black"/>
                </a:solidFill>
                <a:effectLst/>
                <a:uLnTx/>
                <a:uFillTx/>
                <a:latin typeface="Arial"/>
                <a:ea typeface="+mn-ea"/>
                <a:cs typeface="Arial"/>
              </a:rPr>
              <a:t>РОДИТЕЛИ</a:t>
            </a:r>
            <a:endParaRPr kumimoji="0" lang="ru-RU"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Содержимое 2"/>
          <p:cNvSpPr txBox="1">
            <a:spLocks/>
          </p:cNvSpPr>
          <p:nvPr/>
        </p:nvSpPr>
        <p:spPr>
          <a:xfrm>
            <a:off x="6229994" y="1012638"/>
            <a:ext cx="3980806" cy="505219"/>
          </a:xfrm>
          <a:prstGeom prst="rect">
            <a:avLst/>
          </a:prstGeom>
          <a:solidFill>
            <a:srgbClr val="FAC090"/>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ru-RU" sz="2800" b="1" i="0" u="none" strike="noStrike" kern="1200" cap="none" spc="0" normalizeH="0" baseline="0" noProof="0" dirty="0">
                <a:ln>
                  <a:noFill/>
                </a:ln>
                <a:solidFill>
                  <a:prstClr val="black"/>
                </a:solidFill>
                <a:effectLst/>
                <a:uLnTx/>
                <a:uFillTx/>
                <a:latin typeface="Arial"/>
                <a:ea typeface="+mn-ea"/>
                <a:cs typeface="Arial"/>
              </a:rPr>
              <a:t>НУТРИЦИОЛОГ</a:t>
            </a:r>
            <a:endParaRPr kumimoji="0" lang="ru-RU"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Рисунок 7"/>
          <p:cNvPicPr>
            <a:picLocks noChangeAspect="1"/>
          </p:cNvPicPr>
          <p:nvPr/>
        </p:nvPicPr>
        <p:blipFill>
          <a:blip r:embed="rId2"/>
          <a:stretch>
            <a:fillRect/>
          </a:stretch>
        </p:blipFill>
        <p:spPr>
          <a:xfrm>
            <a:off x="4500049" y="1762475"/>
            <a:ext cx="2595440" cy="3790501"/>
          </a:xfrm>
          <a:prstGeom prst="rect">
            <a:avLst/>
          </a:prstGeom>
        </p:spPr>
      </p:pic>
    </p:spTree>
    <p:extLst>
      <p:ext uri="{BB962C8B-B14F-4D97-AF65-F5344CB8AC3E}">
        <p14:creationId xmlns:p14="http://schemas.microsoft.com/office/powerpoint/2010/main" val="14406534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Презентация УК" id="{A4D2C166-B9BE-8B4E-A87D-4092E5FFCD93}" vid="{F59CDD55-61C7-E046-9B2D-FB797EAD1F02}"/>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3243</TotalTime>
  <Words>1150</Words>
  <Application>Microsoft Office PowerPoint</Application>
  <PresentationFormat>Произвольный</PresentationFormat>
  <Paragraphs>178</Paragraphs>
  <Slides>29</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Тема Office</vt:lpstr>
      <vt:lpstr>Презентация PowerPoint</vt:lpstr>
      <vt:lpstr>Презентация PowerPoint</vt:lpstr>
      <vt:lpstr>Мы знаем, что в первые 1000 дней </vt:lpstr>
      <vt:lpstr>ПРИМЕРНАЯ СХЕМА ВВЕДЕНИЯ ПРОДУКТОВ ДЕТЯМ ПЕРВОГО ГОДА ЖИЗНИ (2019 г) </vt:lpstr>
      <vt:lpstr>Презентация PowerPoint</vt:lpstr>
      <vt:lpstr>Презентация PowerPoint</vt:lpstr>
      <vt:lpstr>Презентация PowerPoint</vt:lpstr>
      <vt:lpstr>Конфликт при кормлении</vt:lpstr>
      <vt:lpstr>ЧТО ДЕЛАТЬ?</vt:lpstr>
      <vt:lpstr>ТРИ закона здорового питания</vt:lpstr>
      <vt:lpstr>Привычка</vt:lpstr>
      <vt:lpstr>Примеры привычек</vt:lpstr>
      <vt:lpstr>Почему привычки приживаются?</vt:lpstr>
      <vt:lpstr>Презентация PowerPoint</vt:lpstr>
      <vt:lpstr>Хочешь что-то изменить?</vt:lpstr>
      <vt:lpstr>Знания – это еще не все!</vt:lpstr>
      <vt:lpstr>Диагностика и лечение</vt:lpstr>
      <vt:lpstr>Презентация PowerPoint</vt:lpstr>
      <vt:lpstr>«Молочная лестница» по iMAP</vt:lpstr>
      <vt:lpstr>Презентация PowerPoint</vt:lpstr>
      <vt:lpstr>Презентация PowerPoint</vt:lpstr>
      <vt:lpstr>Презентация PowerPoint</vt:lpstr>
      <vt:lpstr>Перекус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Microsoft Office</dc:creator>
  <cp:lastModifiedBy>Светлана А. Овчинникова</cp:lastModifiedBy>
  <cp:revision>115</cp:revision>
  <cp:lastPrinted>2023-06-06T04:50:07Z</cp:lastPrinted>
  <dcterms:created xsi:type="dcterms:W3CDTF">2022-03-30T07:40:47Z</dcterms:created>
  <dcterms:modified xsi:type="dcterms:W3CDTF">2023-06-20T09:07:25Z</dcterms:modified>
</cp:coreProperties>
</file>