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91" r:id="rId11"/>
    <p:sldId id="292" r:id="rId12"/>
    <p:sldId id="268" r:id="rId13"/>
    <p:sldId id="269" r:id="rId14"/>
    <p:sldId id="290" r:id="rId15"/>
    <p:sldId id="270" r:id="rId16"/>
    <p:sldId id="276" r:id="rId17"/>
    <p:sldId id="279" r:id="rId18"/>
    <p:sldId id="280" r:id="rId19"/>
    <p:sldId id="293" r:id="rId20"/>
    <p:sldId id="294" r:id="rId21"/>
    <p:sldId id="281" r:id="rId22"/>
    <p:sldId id="282" r:id="rId23"/>
    <p:sldId id="283" r:id="rId24"/>
    <p:sldId id="284" r:id="rId25"/>
    <p:sldId id="295" r:id="rId26"/>
    <p:sldId id="285" r:id="rId27"/>
    <p:sldId id="298" r:id="rId28"/>
    <p:sldId id="296" r:id="rId29"/>
    <p:sldId id="297" r:id="rId30"/>
    <p:sldId id="299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814C1AF-F8DF-48E6-9346-F57B487699F9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4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4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66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7883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49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95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57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87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54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2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43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9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5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4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3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66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6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4C1AF-F8DF-48E6-9346-F57B487699F9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6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  <p:sldLayoutId id="2147484074" r:id="rId16"/>
    <p:sldLayoutId id="214748407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1857" y="1255220"/>
            <a:ext cx="8791575" cy="1018639"/>
          </a:xfrm>
        </p:spPr>
        <p:txBody>
          <a:bodyPr/>
          <a:lstStyle/>
          <a:p>
            <a:pPr algn="ctr"/>
            <a:r>
              <a:rPr lang="ru-RU" dirty="0" smtClean="0"/>
              <a:t>Остеохондроз</a:t>
            </a:r>
            <a:endParaRPr lang="ru-RU" dirty="0"/>
          </a:p>
        </p:txBody>
      </p:sp>
      <p:pic>
        <p:nvPicPr>
          <p:cNvPr id="1026" name="Picture 2" descr="https://im0-tub-ru.yandex.net/i?id=72f5c7a0d77b6cae77c1a7eae2ad61b9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5" y="3129133"/>
            <a:ext cx="3740726" cy="271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2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319260"/>
            <a:ext cx="9905998" cy="1260158"/>
          </a:xfrm>
        </p:spPr>
        <p:txBody>
          <a:bodyPr/>
          <a:lstStyle/>
          <a:p>
            <a:pPr algn="ctr"/>
            <a:r>
              <a:rPr lang="ru-RU" dirty="0"/>
              <a:t>Какие же факторы способствуют развитию остеохондроза?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79417"/>
            <a:ext cx="9905999" cy="49460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Травмы </a:t>
            </a:r>
            <a:r>
              <a:rPr lang="ru-RU" dirty="0"/>
              <a:t>позвоночника (ушибы, переломы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/>
              <a:t>Нарушение осанки, искривление позвоночника, </a:t>
            </a:r>
            <a:r>
              <a:rPr lang="ru-RU" dirty="0" smtClean="0"/>
              <a:t>нестабильность сегментов </a:t>
            </a:r>
            <a:r>
              <a:rPr lang="ru-RU" dirty="0"/>
              <a:t>позвоночного столба, </a:t>
            </a:r>
            <a:r>
              <a:rPr lang="ru-RU" dirty="0" smtClean="0"/>
              <a:t>плоскостопие;</a:t>
            </a:r>
            <a:endParaRPr lang="ru-RU" dirty="0"/>
          </a:p>
          <a:p>
            <a:r>
              <a:rPr lang="ru-RU" dirty="0"/>
              <a:t>Неблагоприятные экологические </a:t>
            </a:r>
            <a:r>
              <a:rPr lang="ru-RU" dirty="0" smtClean="0"/>
              <a:t>условия;</a:t>
            </a:r>
            <a:endParaRPr lang="ru-RU" dirty="0"/>
          </a:p>
          <a:p>
            <a:r>
              <a:rPr lang="ru-RU" dirty="0" smtClean="0"/>
              <a:t>Малоподвижный </a:t>
            </a:r>
            <a:r>
              <a:rPr lang="ru-RU" dirty="0"/>
              <a:t>образ </a:t>
            </a:r>
            <a:r>
              <a:rPr lang="ru-RU" dirty="0" smtClean="0"/>
              <a:t>жизни;</a:t>
            </a:r>
          </a:p>
          <a:p>
            <a:r>
              <a:rPr lang="ru-RU" dirty="0" smtClean="0"/>
              <a:t>Чрезмерные </a:t>
            </a:r>
            <a:r>
              <a:rPr lang="ru-RU" dirty="0"/>
              <a:t>физические нагрузки и работа, связанная с подъемом тяжестей, частыми изменениями положения туловища (поворотами, сгибанием и разгибанием, рывковыми движениями), </a:t>
            </a:r>
            <a:r>
              <a:rPr lang="ru-RU" dirty="0" smtClean="0"/>
              <a:t>вибрацией;</a:t>
            </a:r>
          </a:p>
        </p:txBody>
      </p:sp>
    </p:spTree>
    <p:extLst>
      <p:ext uri="{BB962C8B-B14F-4D97-AF65-F5344CB8AC3E}">
        <p14:creationId xmlns:p14="http://schemas.microsoft.com/office/powerpoint/2010/main" val="39331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335885"/>
            <a:ext cx="9905998" cy="1478570"/>
          </a:xfrm>
        </p:spPr>
        <p:txBody>
          <a:bodyPr/>
          <a:lstStyle/>
          <a:p>
            <a:pPr algn="ctr"/>
            <a:r>
              <a:rPr lang="ru-RU" dirty="0"/>
              <a:t>Какие же факторы способствуют развитию остеохондроза?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895301"/>
            <a:ext cx="9905999" cy="4339243"/>
          </a:xfrm>
        </p:spPr>
        <p:txBody>
          <a:bodyPr>
            <a:normAutofit/>
          </a:bodyPr>
          <a:lstStyle/>
          <a:p>
            <a:r>
              <a:rPr lang="ru-RU" dirty="0"/>
              <a:t>Длительное пребывание в вынужденном неудобном </a:t>
            </a:r>
            <a:r>
              <a:rPr lang="ru-RU" dirty="0" smtClean="0"/>
              <a:t>положении;</a:t>
            </a:r>
            <a:endParaRPr lang="ru-RU" dirty="0"/>
          </a:p>
          <a:p>
            <a:r>
              <a:rPr lang="ru-RU" dirty="0"/>
              <a:t>Перегрузки позвоночника, связанные с заболеваниями стопы, ношением неудобной обуви, </a:t>
            </a:r>
            <a:r>
              <a:rPr lang="ru-RU" dirty="0" smtClean="0"/>
              <a:t>беременностью;</a:t>
            </a:r>
            <a:endParaRPr lang="ru-RU" dirty="0"/>
          </a:p>
          <a:p>
            <a:r>
              <a:rPr lang="ru-RU" dirty="0"/>
              <a:t>Резкое прекращение регулярных </a:t>
            </a:r>
            <a:r>
              <a:rPr lang="ru-RU" dirty="0" smtClean="0"/>
              <a:t>тренировок;</a:t>
            </a:r>
            <a:endParaRPr lang="ru-RU" dirty="0"/>
          </a:p>
          <a:p>
            <a:r>
              <a:rPr lang="ru-RU" dirty="0"/>
              <a:t>Нервное перенапряжение, стрессовые ситуации, </a:t>
            </a:r>
            <a:r>
              <a:rPr lang="ru-RU" dirty="0" smtClean="0"/>
              <a:t>курение;</a:t>
            </a:r>
            <a:endParaRPr lang="ru-RU" dirty="0"/>
          </a:p>
          <a:p>
            <a:r>
              <a:rPr lang="ru-RU" dirty="0"/>
              <a:t>Переохлаждение, неблагоприятные метеоусловия (повышенная влажность воздуха при низкой температуре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14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keletopora.ru/wp-content/uploads/2018/02/prichiny-osteohondroza-1024x7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96" y="205011"/>
            <a:ext cx="8851392" cy="648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5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Симптомы остеохондроза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5869" y="1862051"/>
            <a:ext cx="4537011" cy="40846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Ноющая боль. Может усиливаться при резких движениях, </a:t>
            </a:r>
            <a:r>
              <a:rPr lang="ru-RU" dirty="0"/>
              <a:t>физической нагрузке, поднятии тяжестей, кашле и чихании.</a:t>
            </a:r>
            <a:endParaRPr lang="ru-RU" dirty="0" smtClean="0"/>
          </a:p>
          <a:p>
            <a:r>
              <a:rPr lang="ru-RU" dirty="0" smtClean="0"/>
              <a:t>Расстройства движения и чувствительности.</a:t>
            </a:r>
          </a:p>
          <a:p>
            <a:r>
              <a:rPr lang="ru-RU" dirty="0" smtClean="0"/>
              <a:t>Наличие сколиоза, грудного кифоза, поясничного лордоза.</a:t>
            </a:r>
          </a:p>
          <a:p>
            <a:endParaRPr lang="ru-RU" dirty="0"/>
          </a:p>
        </p:txBody>
      </p:sp>
      <p:pic>
        <p:nvPicPr>
          <p:cNvPr id="4098" name="Picture 2" descr="https://vseglisty.ru/wp-content/uploads/3/e/6/3e67d2a5af1d7ad86ae7e9b346763e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1" y="2097088"/>
            <a:ext cx="6101478" cy="413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730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Стадии развития остеохондроза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3" y="1911928"/>
            <a:ext cx="9521997" cy="4088421"/>
          </a:xfrm>
        </p:spPr>
      </p:pic>
    </p:spTree>
    <p:extLst>
      <p:ext uri="{BB962C8B-B14F-4D97-AF65-F5344CB8AC3E}">
        <p14:creationId xmlns:p14="http://schemas.microsoft.com/office/powerpoint/2010/main" val="1344874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821" y="158619"/>
            <a:ext cx="9905998" cy="1478570"/>
          </a:xfrm>
        </p:spPr>
        <p:txBody>
          <a:bodyPr/>
          <a:lstStyle/>
          <a:p>
            <a:pPr algn="ctr"/>
            <a:r>
              <a:rPr lang="ru-RU" dirty="0" smtClean="0"/>
              <a:t>Осложнения остеохондроза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2848" y="1406126"/>
            <a:ext cx="5725732" cy="694882"/>
          </a:xfrm>
        </p:spPr>
        <p:txBody>
          <a:bodyPr>
            <a:norm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естабильность позвоночника</a:t>
            </a:r>
          </a:p>
        </p:txBody>
      </p:sp>
      <p:pic>
        <p:nvPicPr>
          <p:cNvPr id="5124" name="Picture 4" descr="https://poyasnica.com/wp-content/uploads/2020/03/CHto-takoe-nestabilnost-pozvonoch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48" y="2267263"/>
            <a:ext cx="5571895" cy="417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066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0610" y="47124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Осложнения остеохондроза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4264" y="11563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Протрузия</a:t>
            </a:r>
            <a:r>
              <a:rPr lang="ru-RU" dirty="0" smtClean="0"/>
              <a:t> и грыжа </a:t>
            </a:r>
            <a:r>
              <a:rPr lang="ru-RU" dirty="0"/>
              <a:t>межпозвонкового </a:t>
            </a:r>
            <a:r>
              <a:rPr lang="ru-RU" dirty="0" smtClean="0"/>
              <a:t>диска</a:t>
            </a:r>
            <a:endParaRPr lang="ru-RU" dirty="0"/>
          </a:p>
        </p:txBody>
      </p:sp>
      <p:pic>
        <p:nvPicPr>
          <p:cNvPr id="7170" name="Picture 2" descr="https://spinolog.com/wp-content/uploads/2019/09/chto-takoe-protruziya-i-mezhpozvonochnaya-gryzha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137" y="1673784"/>
            <a:ext cx="5092975" cy="48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015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993" y="545315"/>
            <a:ext cx="10178860" cy="6172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u="sng" dirty="0" smtClean="0"/>
              <a:t>Профилактика остеохондроза стоится на 3 основных принципах:</a:t>
            </a:r>
          </a:p>
          <a:p>
            <a:r>
              <a:rPr lang="ru-RU" dirty="0" smtClean="0"/>
              <a:t>Соблюдение ортопедических рекомендаций;</a:t>
            </a:r>
          </a:p>
          <a:p>
            <a:pPr lvl="1"/>
            <a:r>
              <a:rPr lang="ru-RU" dirty="0" smtClean="0"/>
              <a:t>профилактика травматизма;</a:t>
            </a:r>
          </a:p>
          <a:p>
            <a:pPr lvl="1"/>
            <a:r>
              <a:rPr lang="ru-RU" dirty="0"/>
              <a:t>правильное распределение нагрузки на </a:t>
            </a:r>
            <a:r>
              <a:rPr lang="ru-RU" dirty="0" smtClean="0"/>
              <a:t>позвоночник;</a:t>
            </a:r>
          </a:p>
          <a:p>
            <a:pPr lvl="1"/>
            <a:r>
              <a:rPr lang="ru-RU" dirty="0"/>
              <a:t>индивидуальный подбор матраца и </a:t>
            </a:r>
            <a:r>
              <a:rPr lang="ru-RU" dirty="0" smtClean="0"/>
              <a:t>подушки;</a:t>
            </a:r>
            <a:r>
              <a:rPr lang="ru-RU" dirty="0"/>
              <a:t> </a:t>
            </a:r>
            <a:endParaRPr lang="ru-RU" dirty="0" smtClean="0"/>
          </a:p>
          <a:p>
            <a:pPr lvl="1"/>
            <a:r>
              <a:rPr lang="ru-RU" dirty="0" smtClean="0"/>
              <a:t>ношение </a:t>
            </a:r>
            <a:r>
              <a:rPr lang="ru-RU" dirty="0"/>
              <a:t>ортопедической </a:t>
            </a:r>
            <a:r>
              <a:rPr lang="ru-RU" dirty="0" smtClean="0"/>
              <a:t>обуви</a:t>
            </a:r>
          </a:p>
          <a:p>
            <a:r>
              <a:rPr lang="ru-RU" dirty="0" smtClean="0"/>
              <a:t>Поддержание оптимальной массы </a:t>
            </a:r>
            <a:r>
              <a:rPr lang="ru-RU" dirty="0"/>
              <a:t>тела; </a:t>
            </a:r>
            <a:endParaRPr lang="ru-RU" dirty="0" smtClean="0"/>
          </a:p>
          <a:p>
            <a:pPr lvl="1"/>
            <a:r>
              <a:rPr lang="ru-RU" dirty="0"/>
              <a:t>снижение лишнего </a:t>
            </a:r>
            <a:r>
              <a:rPr lang="ru-RU" dirty="0" smtClean="0"/>
              <a:t>веса;</a:t>
            </a:r>
          </a:p>
          <a:p>
            <a:pPr lvl="1"/>
            <a:r>
              <a:rPr lang="ru-RU" dirty="0"/>
              <a:t>рациональное и сбалансированное по составу и калорийности </a:t>
            </a:r>
            <a:r>
              <a:rPr lang="ru-RU" dirty="0" smtClean="0"/>
              <a:t>питание;</a:t>
            </a:r>
          </a:p>
          <a:p>
            <a:r>
              <a:rPr lang="ru-RU" dirty="0" smtClean="0"/>
              <a:t>Систематическом выполнении оптимальных физических нагрузок;</a:t>
            </a:r>
          </a:p>
          <a:p>
            <a:pPr lvl="1"/>
            <a:r>
              <a:rPr lang="ru-RU" dirty="0"/>
              <a:t>регулярные доступные и разнообразные физические нагрузки (лечебная физкультура, прогулки по свежему воздуху, фитнес, тренажеры, скандинавская ходьба и пр.);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960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399062"/>
            <a:ext cx="9905998" cy="1280109"/>
          </a:xfrm>
        </p:spPr>
        <p:txBody>
          <a:bodyPr/>
          <a:lstStyle/>
          <a:p>
            <a:pPr algn="ctr"/>
            <a:r>
              <a:rPr lang="ru-RU" dirty="0" smtClean="0"/>
              <a:t>Правильное распределение нагрузки на позвоночник</a:t>
            </a:r>
            <a:endParaRPr lang="ru-RU" dirty="0"/>
          </a:p>
        </p:txBody>
      </p:sp>
      <p:pic>
        <p:nvPicPr>
          <p:cNvPr id="10242" name="Picture 2" descr="http://www.medos.spb.ru/datas/menu/osteo/ogranichen_nag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1774510"/>
            <a:ext cx="7695370" cy="474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84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158" y="809711"/>
            <a:ext cx="9905998" cy="861147"/>
          </a:xfrm>
        </p:spPr>
        <p:txBody>
          <a:bodyPr/>
          <a:lstStyle/>
          <a:p>
            <a:pPr algn="ctr"/>
            <a:r>
              <a:rPr lang="ru-RU" dirty="0" smtClean="0"/>
              <a:t>Памятка пациента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008542"/>
            <a:ext cx="9905999" cy="4313406"/>
          </a:xfrm>
        </p:spPr>
        <p:txBody>
          <a:bodyPr>
            <a:normAutofit/>
          </a:bodyPr>
          <a:lstStyle/>
          <a:p>
            <a:r>
              <a:rPr lang="ru-RU" dirty="0"/>
              <a:t>Не перегружать позвоночник и не создавать условий, способствующих повышению давления в межпозвонковых дисках, ограничивать вертикальные нагрузки;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делать резких движений, особенно поворотов туловища при наклоне; </a:t>
            </a:r>
            <a:endParaRPr lang="ru-RU" dirty="0" smtClean="0"/>
          </a:p>
          <a:p>
            <a:r>
              <a:rPr lang="ru-RU" dirty="0" smtClean="0"/>
              <a:t>Избегать </a:t>
            </a:r>
            <a:r>
              <a:rPr lang="ru-RU" dirty="0"/>
              <a:t>падений, прыжков с большой высоты, ушибов позвоночника; </a:t>
            </a:r>
            <a:endParaRPr lang="ru-RU" dirty="0" smtClean="0"/>
          </a:p>
          <a:p>
            <a:r>
              <a:rPr lang="ru-RU" dirty="0" smtClean="0"/>
              <a:t>Следить </a:t>
            </a:r>
            <a:r>
              <a:rPr lang="ru-RU" dirty="0"/>
              <a:t>за осанкой и чаще менять положение тела; 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82" y="215232"/>
            <a:ext cx="1359526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1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343286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При записи в «Школу для пациентов с </a:t>
            </a:r>
            <a:r>
              <a:rPr lang="ru-RU" dirty="0" smtClean="0">
                <a:effectLst/>
              </a:rPr>
              <a:t>остеохондрозом» необходимо иметь</a:t>
            </a:r>
            <a:r>
              <a:rPr lang="ru-RU" dirty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452255"/>
            <a:ext cx="9905999" cy="3338946"/>
          </a:xfrm>
        </p:spPr>
        <p:txBody>
          <a:bodyPr/>
          <a:lstStyle/>
          <a:p>
            <a:pPr lvl="0"/>
            <a:r>
              <a:rPr lang="ru-RU" dirty="0">
                <a:effectLst/>
              </a:rPr>
              <a:t>Паспорт;</a:t>
            </a:r>
          </a:p>
          <a:p>
            <a:pPr lvl="0"/>
            <a:r>
              <a:rPr lang="ru-RU" dirty="0">
                <a:effectLst/>
              </a:rPr>
              <a:t>Полис;</a:t>
            </a:r>
          </a:p>
          <a:p>
            <a:pPr lvl="0"/>
            <a:r>
              <a:rPr lang="ru-RU" dirty="0" smtClean="0">
                <a:effectLst/>
              </a:rPr>
              <a:t>Тетрадь </a:t>
            </a:r>
            <a:r>
              <a:rPr lang="ru-RU" dirty="0">
                <a:effectLst/>
              </a:rPr>
              <a:t>и ручка для записей;</a:t>
            </a:r>
          </a:p>
          <a:p>
            <a:pPr lvl="0"/>
            <a:r>
              <a:rPr lang="ru-RU" dirty="0" smtClean="0">
                <a:effectLst/>
              </a:rPr>
              <a:t>Сменная </a:t>
            </a:r>
            <a:r>
              <a:rPr lang="ru-RU" dirty="0">
                <a:effectLst/>
              </a:rPr>
              <a:t>обувь.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067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593580"/>
            <a:ext cx="9905998" cy="620078"/>
          </a:xfrm>
        </p:spPr>
        <p:txBody>
          <a:bodyPr/>
          <a:lstStyle/>
          <a:p>
            <a:pPr algn="ctr"/>
            <a:r>
              <a:rPr lang="ru-RU" dirty="0"/>
              <a:t>Памятка пациента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7173" y="1807238"/>
            <a:ext cx="9905999" cy="4746567"/>
          </a:xfrm>
        </p:spPr>
        <p:txBody>
          <a:bodyPr>
            <a:normAutofit/>
          </a:bodyPr>
          <a:lstStyle/>
          <a:p>
            <a:r>
              <a:rPr lang="ru-RU" dirty="0"/>
              <a:t>Заниматься плаванием, регулярно выполнять физические упражнения, что укрепляет «мышечный корсет»; </a:t>
            </a:r>
          </a:p>
          <a:p>
            <a:r>
              <a:rPr lang="ru-RU" dirty="0"/>
              <a:t>Перед спортивными занятиями разминаться, разогревать мышцы; </a:t>
            </a:r>
          </a:p>
          <a:p>
            <a:r>
              <a:rPr lang="ru-RU" dirty="0"/>
              <a:t>Не переохлаждаться, заниматься закаливанием; </a:t>
            </a:r>
          </a:p>
          <a:p>
            <a:r>
              <a:rPr lang="ru-RU" dirty="0"/>
              <a:t>Избегать скандалов, стрессовых ситуаций; </a:t>
            </a:r>
          </a:p>
          <a:p>
            <a:r>
              <a:rPr lang="ru-RU" dirty="0"/>
              <a:t>Следить за весом и правильно питаться; </a:t>
            </a:r>
          </a:p>
          <a:p>
            <a:r>
              <a:rPr lang="ru-RU" dirty="0"/>
              <a:t>Не курить и избегать других вредных пристрастий. </a:t>
            </a:r>
          </a:p>
          <a:p>
            <a:endParaRPr lang="ru-RU" dirty="0"/>
          </a:p>
        </p:txBody>
      </p:sp>
      <p:pic>
        <p:nvPicPr>
          <p:cNvPr id="2050" name="Picture 2" descr="https://img2.freepng.ru/20180519/vzh/kisspng-exclamation-mark-clip-art-5b002a061eb659.9777089915267374141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28" y="117991"/>
            <a:ext cx="1359740" cy="157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54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Санаторно-курортное 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097088"/>
            <a:ext cx="9905999" cy="4270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Больных </a:t>
            </a:r>
            <a:r>
              <a:rPr lang="ru-RU" dirty="0" smtClean="0"/>
              <a:t>юношеским </a:t>
            </a:r>
            <a:r>
              <a:rPr lang="ru-RU" dirty="0"/>
              <a:t>остеохондрозом позвоночника без неврологических проявлений и выраженного болевого синдрома при условии сохранения способности к самостоятельному передвижению и обслуживанию направляют в СКО, на климатические, грязевые и </a:t>
            </a:r>
            <a:r>
              <a:rPr lang="ru-RU" dirty="0" err="1"/>
              <a:t>бальнеолечебные</a:t>
            </a:r>
            <a:r>
              <a:rPr lang="ru-RU" dirty="0"/>
              <a:t> (с хлоридно-натриевыми, кремнистыми термальными, сероводородными, радоновыми, </a:t>
            </a:r>
            <a:r>
              <a:rPr lang="ru-RU" dirty="0" err="1"/>
              <a:t>йодобромными</a:t>
            </a:r>
            <a:r>
              <a:rPr lang="ru-RU" dirty="0"/>
              <a:t> минеральными водами) курорты.</a:t>
            </a:r>
          </a:p>
        </p:txBody>
      </p:sp>
    </p:spTree>
    <p:extLst>
      <p:ext uri="{BB962C8B-B14F-4D97-AF65-F5344CB8AC3E}">
        <p14:creationId xmlns:p14="http://schemas.microsoft.com/office/powerpoint/2010/main" val="1328009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740664"/>
            <a:ext cx="9905999" cy="55138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 зависимости от желания достичь определенного эффекта, во вторичной и третичной профилактике остеохондроза используют:</a:t>
            </a:r>
          </a:p>
          <a:p>
            <a:r>
              <a:rPr lang="ru-RU" dirty="0" smtClean="0"/>
              <a:t>Для купирования боли – </a:t>
            </a:r>
            <a:r>
              <a:rPr lang="ru-RU" dirty="0" err="1" smtClean="0"/>
              <a:t>аналгетические</a:t>
            </a:r>
            <a:r>
              <a:rPr lang="ru-RU" dirty="0" smtClean="0"/>
              <a:t> методы (низкочастотная импульсная терапия);</a:t>
            </a:r>
          </a:p>
          <a:p>
            <a:r>
              <a:rPr lang="ru-RU" dirty="0" smtClean="0"/>
              <a:t>Для уменьшения явлений воспаления – низкочастотная </a:t>
            </a:r>
            <a:r>
              <a:rPr lang="ru-RU" dirty="0" err="1" smtClean="0"/>
              <a:t>магнитотерапия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Для улучшения </a:t>
            </a:r>
            <a:r>
              <a:rPr lang="ru-RU" dirty="0"/>
              <a:t>обмена соединительной ткани и </a:t>
            </a:r>
            <a:r>
              <a:rPr lang="ru-RU" dirty="0" err="1"/>
              <a:t>хондроцитов</a:t>
            </a:r>
            <a:r>
              <a:rPr lang="ru-RU" dirty="0"/>
              <a:t> </a:t>
            </a:r>
            <a:r>
              <a:rPr lang="ru-RU" dirty="0" smtClean="0"/>
              <a:t>-</a:t>
            </a:r>
            <a:r>
              <a:rPr lang="ru-RU" dirty="0" err="1" smtClean="0"/>
              <a:t>репаративно</a:t>
            </a:r>
            <a:r>
              <a:rPr lang="ru-RU" dirty="0" smtClean="0"/>
              <a:t>-регенеративные методы (</a:t>
            </a:r>
            <a:r>
              <a:rPr lang="ru-RU" dirty="0"/>
              <a:t>и</a:t>
            </a:r>
            <a:r>
              <a:rPr lang="ru-RU" dirty="0" smtClean="0"/>
              <a:t>нфракрасная лазеротерапия, импульсная </a:t>
            </a:r>
            <a:r>
              <a:rPr lang="ru-RU" dirty="0" err="1" smtClean="0"/>
              <a:t>магнитотерапия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Для снижения напряжения скелетных мышц и улучшения локомоторной функции применяют методы коррекции осанки и локомоторной дисфункции (</a:t>
            </a:r>
            <a:r>
              <a:rPr lang="ru-RU" dirty="0"/>
              <a:t>л</a:t>
            </a:r>
            <a:r>
              <a:rPr lang="ru-RU" dirty="0" smtClean="0"/>
              <a:t>ечебный </a:t>
            </a:r>
            <a:r>
              <a:rPr lang="ru-RU" dirty="0"/>
              <a:t>массаж и мануальная </a:t>
            </a:r>
            <a:r>
              <a:rPr lang="ru-RU" dirty="0" smtClean="0"/>
              <a:t>терапия, лечебная гимнастика и </a:t>
            </a:r>
            <a:r>
              <a:rPr lang="ru-RU" dirty="0" err="1" smtClean="0"/>
              <a:t>гидрокинезиотерапия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559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0" name="Picture 16" descr="https://lunalife.ru/wp-content/uploads/2017/12/swimming_poo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247" y="3490531"/>
            <a:ext cx="5268895" cy="259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prosystavi.ru/wp-content/uploads/2019/03/elektroforez-polnostyu-bezpoleznennaya-protsedura-1024x6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0" y="146303"/>
            <a:ext cx="3671677" cy="24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www.fiziook.ru/images/product/mid/86822_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016" y="804673"/>
            <a:ext cx="3645462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im0-tub-ru.yandex.net/i?id=c00de0b76c6c7b5df976fc9334def6f0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478" y="365759"/>
            <a:ext cx="4648877" cy="24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i.mycdn.me/i?r=AzEPZsRbOZEKgBhR0XGMT1RkgJousz1o03PLUl1_Xpj_W6aKTM5SRkZCeTgDn6uOy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947" y="3950208"/>
            <a:ext cx="3989408" cy="26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physiatrics.ru/wp-content/uploads/2015/10/shutterstock_5790927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7" y="3950208"/>
            <a:ext cx="3913390" cy="261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524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Противопоказания к Санаторно-курортному Лечению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9354" y="2008418"/>
            <a:ext cx="9905999" cy="469164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Остеохондроз с прогрессирующим деформирующим процессом в суставах, спондилез или </a:t>
            </a:r>
            <a:r>
              <a:rPr lang="ru-RU" dirty="0" smtClean="0"/>
              <a:t>спондилоартроз </a:t>
            </a:r>
            <a:r>
              <a:rPr lang="ru-RU" dirty="0"/>
              <a:t>при необратимых изменениях в суставах и потере способности к самообслуживанию</a:t>
            </a:r>
            <a:r>
              <a:rPr lang="ru-RU" dirty="0" smtClean="0"/>
              <a:t>.</a:t>
            </a:r>
          </a:p>
          <a:p>
            <a:r>
              <a:rPr lang="ru-RU" dirty="0"/>
              <a:t>Все заболевания в острой стадии, хронические заболевания в стадии обострения и осложненные острогнойными процессами. </a:t>
            </a:r>
          </a:p>
          <a:p>
            <a:r>
              <a:rPr lang="ru-RU" dirty="0"/>
              <a:t>Острые инфекционные заболевания до окончания срока изоляции. </a:t>
            </a:r>
          </a:p>
          <a:p>
            <a:r>
              <a:rPr lang="ru-RU" dirty="0"/>
              <a:t>Все венерические заболевания в острой и заразной форме. </a:t>
            </a:r>
          </a:p>
          <a:p>
            <a:r>
              <a:rPr lang="ru-RU" dirty="0"/>
              <a:t>Все болезни крови в острой стадии и стадии обострения. </a:t>
            </a:r>
          </a:p>
          <a:p>
            <a:r>
              <a:rPr lang="ru-RU" dirty="0"/>
              <a:t>Кахексия любого происхождения. 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181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72" y="169631"/>
            <a:ext cx="9905998" cy="1478570"/>
          </a:xfrm>
        </p:spPr>
        <p:txBody>
          <a:bodyPr/>
          <a:lstStyle/>
          <a:p>
            <a:pPr algn="ctr"/>
            <a:r>
              <a:rPr lang="ru-RU" dirty="0"/>
              <a:t>Противопоказания к Санаторно-курортному Лечению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648200"/>
            <a:ext cx="10629410" cy="496041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Злокачественные новообразования. </a:t>
            </a:r>
            <a:r>
              <a:rPr lang="ru-RU" dirty="0" smtClean="0"/>
              <a:t>Все </a:t>
            </a:r>
            <a:r>
              <a:rPr lang="ru-RU" dirty="0"/>
              <a:t>заболевания и состояния, требующие стационарного лечения, в том числе и хирургического вмешательства. Все заболевания, при которых больные не способны к самостоятельному передвижению и самообслуживанию, нуждаются в постоянном специальном уходе (кроме лиц, подлежащих лечению в специализированных санаториях для спинальных больных). </a:t>
            </a:r>
          </a:p>
          <a:p>
            <a:r>
              <a:rPr lang="ru-RU" dirty="0"/>
              <a:t>Беременность: во все сроки на бальнеологические и грязевые курорты; начиная с 26-й недели на климатические курорты. Кроме того, во все сроки беременности нельзя направлять беременных на курорты и в санатории: </a:t>
            </a:r>
          </a:p>
          <a:p>
            <a:pPr lvl="1"/>
            <a:r>
              <a:rPr lang="ru-RU" dirty="0"/>
              <a:t>а) для </a:t>
            </a:r>
            <a:r>
              <a:rPr lang="ru-RU" dirty="0" err="1"/>
              <a:t>бальнеогрязелечения</a:t>
            </a:r>
            <a:r>
              <a:rPr lang="ru-RU" dirty="0"/>
              <a:t> по поводу гинекологических заболеваний; </a:t>
            </a:r>
          </a:p>
          <a:p>
            <a:pPr lvl="1"/>
            <a:r>
              <a:rPr lang="ru-RU" dirty="0"/>
              <a:t>б) для лечения радоновыми ваннами </a:t>
            </a:r>
            <a:r>
              <a:rPr lang="ru-RU" dirty="0" err="1"/>
              <a:t>экстрагенитальных</a:t>
            </a:r>
            <a:r>
              <a:rPr lang="ru-RU" dirty="0"/>
              <a:t> заболеваний; </a:t>
            </a:r>
          </a:p>
          <a:p>
            <a:pPr lvl="1"/>
            <a:r>
              <a:rPr lang="ru-RU" dirty="0"/>
              <a:t>в) жительниц равнин на горные курорты, расположенные на высоте более 1000 м над уровнем моря. </a:t>
            </a:r>
          </a:p>
          <a:p>
            <a:r>
              <a:rPr lang="ru-RU" dirty="0"/>
              <a:t>Все формы туберкулеза в активной стадии (для любых курортов и санаториев нетуберкулезного профиля).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427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 эффективности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Уменьшение или исчезновение болевого синдрома продолжительностью 9-12 </a:t>
            </a:r>
            <a:r>
              <a:rPr lang="ru-RU" dirty="0" err="1"/>
              <a:t>мес</a:t>
            </a:r>
            <a:r>
              <a:rPr lang="ru-RU" dirty="0"/>
              <a:t> и </a:t>
            </a:r>
            <a:r>
              <a:rPr lang="ru-RU" dirty="0" smtClean="0"/>
              <a:t>более;</a:t>
            </a:r>
          </a:p>
          <a:p>
            <a:r>
              <a:rPr lang="ru-RU" dirty="0" smtClean="0"/>
              <a:t>Нарастание </a:t>
            </a:r>
            <a:r>
              <a:rPr lang="ru-RU" dirty="0"/>
              <a:t>силы и тонуса </a:t>
            </a:r>
            <a:r>
              <a:rPr lang="ru-RU" dirty="0" smtClean="0"/>
              <a:t>мышц;</a:t>
            </a:r>
          </a:p>
          <a:p>
            <a:r>
              <a:rPr lang="ru-RU" dirty="0" smtClean="0"/>
              <a:t>Исчезновение </a:t>
            </a:r>
            <a:r>
              <a:rPr lang="ru-RU" dirty="0"/>
              <a:t>или уменьшение симптомов </a:t>
            </a:r>
            <a:r>
              <a:rPr lang="ru-RU" dirty="0" smtClean="0"/>
              <a:t>натяжения;</a:t>
            </a:r>
          </a:p>
          <a:p>
            <a:r>
              <a:rPr lang="ru-RU" dirty="0" smtClean="0"/>
              <a:t>Значимое </a:t>
            </a:r>
            <a:r>
              <a:rPr lang="ru-RU" dirty="0"/>
              <a:t>возрастание двигательной активности.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181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198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ТЕСТОВЫЕ ЗАДАНИЯ ПО </a:t>
            </a:r>
            <a:r>
              <a:rPr lang="ru-RU" b="1" dirty="0" err="1" smtClean="0"/>
              <a:t>ТЕме</a:t>
            </a:r>
            <a:r>
              <a:rPr lang="ru-RU" b="1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401587"/>
            <a:ext cx="9905999" cy="50989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000" dirty="0" smtClean="0"/>
              <a:t>1</a:t>
            </a:r>
            <a:r>
              <a:rPr lang="ru-RU" sz="3000" dirty="0"/>
              <a:t>. ПРОЦЕСС, ЛЕЖАЩИЙ В ОСНОВЕ РАЗВИТИЯ ОСТЕОХОНДРОЗА:</a:t>
            </a:r>
          </a:p>
          <a:p>
            <a:pPr marL="0" indent="0">
              <a:buNone/>
            </a:pPr>
            <a:r>
              <a:rPr lang="ru-RU" sz="3000" b="1" dirty="0" smtClean="0"/>
              <a:t>	1</a:t>
            </a:r>
            <a:r>
              <a:rPr lang="ru-RU" sz="3000" b="1" dirty="0"/>
              <a:t>: </a:t>
            </a:r>
            <a:r>
              <a:rPr lang="ru-RU" sz="3000" dirty="0"/>
              <a:t>воспалительный процесс;</a:t>
            </a:r>
          </a:p>
          <a:p>
            <a:pPr marL="0" indent="0">
              <a:buNone/>
            </a:pPr>
            <a:r>
              <a:rPr lang="ru-RU" sz="3000" b="1" dirty="0" smtClean="0"/>
              <a:t>	2</a:t>
            </a:r>
            <a:r>
              <a:rPr lang="ru-RU" sz="3000" b="1" dirty="0"/>
              <a:t>: </a:t>
            </a:r>
            <a:r>
              <a:rPr lang="ru-RU" sz="3000" dirty="0"/>
              <a:t>нарушение питания диска;</a:t>
            </a:r>
          </a:p>
          <a:p>
            <a:pPr marL="0" indent="0">
              <a:buNone/>
            </a:pPr>
            <a:r>
              <a:rPr lang="ru-RU" sz="3000" b="1" dirty="0" smtClean="0"/>
              <a:t>	3</a:t>
            </a:r>
            <a:r>
              <a:rPr lang="ru-RU" sz="3000" b="1" dirty="0"/>
              <a:t>: </a:t>
            </a:r>
            <a:r>
              <a:rPr lang="ru-RU" sz="3000" dirty="0"/>
              <a:t>ускоренное развитие дегенеративных процессов;</a:t>
            </a:r>
          </a:p>
          <a:p>
            <a:pPr marL="0" indent="0">
              <a:buNone/>
            </a:pPr>
            <a:r>
              <a:rPr lang="ru-RU" sz="3000" b="1" dirty="0" smtClean="0"/>
              <a:t>	4</a:t>
            </a:r>
            <a:r>
              <a:rPr lang="ru-RU" sz="3000" b="1" dirty="0"/>
              <a:t>: </a:t>
            </a:r>
            <a:r>
              <a:rPr lang="ru-RU" sz="3000" dirty="0"/>
              <a:t>травматическое повреждение.</a:t>
            </a:r>
          </a:p>
          <a:p>
            <a:pPr marL="0" indent="0">
              <a:buNone/>
            </a:pPr>
            <a:r>
              <a:rPr lang="ru-RU" sz="3000" dirty="0"/>
              <a:t> </a:t>
            </a:r>
          </a:p>
          <a:p>
            <a:pPr marL="0" indent="0">
              <a:buNone/>
            </a:pPr>
            <a:r>
              <a:rPr lang="ru-RU" sz="3000" dirty="0"/>
              <a:t>2. НАИБОЛЕЕ ЧАСТО ВСТРЕЧАЮЩИЙСЯ СИМПТОМ ОСТЕОХОНДРОЗА:</a:t>
            </a:r>
          </a:p>
          <a:p>
            <a:pPr marL="0" indent="0">
              <a:buNone/>
            </a:pPr>
            <a:r>
              <a:rPr lang="ru-RU" sz="3000" b="1" dirty="0"/>
              <a:t>	</a:t>
            </a:r>
            <a:r>
              <a:rPr lang="ru-RU" sz="3000" dirty="0" smtClean="0"/>
              <a:t>1</a:t>
            </a:r>
            <a:r>
              <a:rPr lang="ru-RU" sz="3000" dirty="0"/>
              <a:t>: боль;</a:t>
            </a:r>
          </a:p>
          <a:p>
            <a:pPr marL="0" indent="0">
              <a:buNone/>
            </a:pPr>
            <a:r>
              <a:rPr lang="ru-RU" sz="3000" dirty="0"/>
              <a:t>	</a:t>
            </a:r>
            <a:r>
              <a:rPr lang="ru-RU" sz="3000" dirty="0" smtClean="0"/>
              <a:t>2</a:t>
            </a:r>
            <a:r>
              <a:rPr lang="ru-RU" sz="3000" dirty="0"/>
              <a:t>: онемение;</a:t>
            </a:r>
          </a:p>
          <a:p>
            <a:pPr marL="0" indent="0">
              <a:buNone/>
            </a:pPr>
            <a:r>
              <a:rPr lang="ru-RU" sz="3000" dirty="0" smtClean="0"/>
              <a:t>	3</a:t>
            </a:r>
            <a:r>
              <a:rPr lang="ru-RU" sz="3000" dirty="0"/>
              <a:t>: покалывание;</a:t>
            </a:r>
          </a:p>
          <a:p>
            <a:pPr marL="0" indent="0">
              <a:buNone/>
            </a:pPr>
            <a:r>
              <a:rPr lang="ru-RU" sz="3000" dirty="0" smtClean="0"/>
              <a:t>	4</a:t>
            </a:r>
            <a:r>
              <a:rPr lang="ru-RU" sz="3000" dirty="0"/>
              <a:t>: нарушение осанки.</a:t>
            </a:r>
          </a:p>
          <a:p>
            <a:endParaRPr lang="ru-RU" sz="3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599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115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ТЕСТОВЫЕ ЗАДАНИЯ ПО </a:t>
            </a:r>
            <a:r>
              <a:rPr lang="ru-RU" b="1" dirty="0" smtClean="0"/>
              <a:t>теме: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213658"/>
            <a:ext cx="9905999" cy="52203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3. К ОРТОПЕДИЧЕСКИМ РЕКОМЕНДАЦИЯМ ОТНОСИТСЯ:</a:t>
            </a:r>
          </a:p>
          <a:p>
            <a:pPr marL="0" indent="0">
              <a:buNone/>
            </a:pPr>
            <a:r>
              <a:rPr lang="ru-RU" b="1" dirty="0"/>
              <a:t>	1: </a:t>
            </a:r>
            <a:r>
              <a:rPr lang="ru-RU" dirty="0"/>
              <a:t>снижение лишнего веса;</a:t>
            </a:r>
          </a:p>
          <a:p>
            <a:pPr marL="0" indent="0">
              <a:buNone/>
            </a:pPr>
            <a:r>
              <a:rPr lang="ru-RU" dirty="0"/>
              <a:t>	2: лечебная физкультура;</a:t>
            </a:r>
          </a:p>
          <a:p>
            <a:pPr marL="0" indent="0">
              <a:buNone/>
            </a:pPr>
            <a:r>
              <a:rPr lang="ru-RU" dirty="0"/>
              <a:t>	3: рациональное питание;</a:t>
            </a:r>
          </a:p>
          <a:p>
            <a:pPr marL="0" indent="0">
              <a:buNone/>
            </a:pPr>
            <a:r>
              <a:rPr lang="ru-RU" dirty="0"/>
              <a:t>	4: индивидуальный подбор матраца и подушки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4. МЕТОД ФИЗИОТЕРАПИИ, ИСПОЛЬЗУЮЩИЙСЯ ДЛЯ КУПИРОВАНИЯ БОЛИ:</a:t>
            </a:r>
          </a:p>
          <a:p>
            <a:pPr marL="457200" lvl="1" indent="0">
              <a:buNone/>
            </a:pPr>
            <a:r>
              <a:rPr lang="ru-RU" dirty="0" smtClean="0"/>
              <a:t>	1</a:t>
            </a:r>
            <a:r>
              <a:rPr lang="ru-RU" dirty="0"/>
              <a:t>: низкочастотная </a:t>
            </a:r>
            <a:r>
              <a:rPr lang="ru-RU" dirty="0" err="1" smtClean="0"/>
              <a:t>магнитотерапия</a:t>
            </a:r>
            <a:r>
              <a:rPr lang="ru-RU" dirty="0" smtClean="0"/>
              <a:t>;</a:t>
            </a:r>
          </a:p>
          <a:p>
            <a:pPr marL="457200" lvl="1" indent="0">
              <a:buNone/>
            </a:pPr>
            <a:r>
              <a:rPr lang="ru-RU" dirty="0"/>
              <a:t>	</a:t>
            </a:r>
            <a:r>
              <a:rPr lang="ru-RU" dirty="0" smtClean="0"/>
              <a:t>2</a:t>
            </a:r>
            <a:r>
              <a:rPr lang="ru-RU" dirty="0"/>
              <a:t>: низкочастотная импульсная терапия;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3</a:t>
            </a:r>
            <a:r>
              <a:rPr lang="ru-RU" dirty="0"/>
              <a:t>: инфракрасная лазеротерапия;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4</a:t>
            </a:r>
            <a:r>
              <a:rPr lang="ru-RU" dirty="0"/>
              <a:t>: </a:t>
            </a:r>
            <a:r>
              <a:rPr lang="ru-RU" dirty="0" err="1"/>
              <a:t>гидрокинезиотерапия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148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718270"/>
            <a:ext cx="9905998" cy="9941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ТЕСТОВЫЕ ЗАДАНИЯ ПО теме: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49488"/>
            <a:ext cx="9905999" cy="272152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5. МИНИМАЛЬНЫЙ </a:t>
            </a:r>
            <a:r>
              <a:rPr lang="ru-RU" dirty="0"/>
              <a:t>ПЕРИОД УМЕНЬШЕНИЯ ИЛИ ИСЧЕЗНОВЕНИЯ БОЛЕВОГО СИНДРОМА СОГЛАСНО КРИТЕРИЯМ ЭФФЕКТИВНОСТИ:</a:t>
            </a:r>
          </a:p>
          <a:p>
            <a:pPr marL="0" indent="0">
              <a:buNone/>
            </a:pPr>
            <a:r>
              <a:rPr lang="ru-RU" b="1" dirty="0" smtClean="0"/>
              <a:t>	</a:t>
            </a:r>
            <a:r>
              <a:rPr lang="ru-RU" b="1" dirty="0" smtClean="0"/>
              <a:t>1:</a:t>
            </a:r>
            <a:r>
              <a:rPr lang="ru-RU" b="1" dirty="0"/>
              <a:t> </a:t>
            </a:r>
            <a:r>
              <a:rPr lang="ru-RU" dirty="0"/>
              <a:t>12 месяцев;</a:t>
            </a:r>
          </a:p>
          <a:p>
            <a:pPr marL="0" indent="0">
              <a:buNone/>
            </a:pPr>
            <a:r>
              <a:rPr lang="ru-RU" smtClean="0"/>
              <a:t>	</a:t>
            </a:r>
            <a:r>
              <a:rPr lang="ru-RU" smtClean="0"/>
              <a:t>2:</a:t>
            </a:r>
            <a:r>
              <a:rPr lang="ru-RU" dirty="0"/>
              <a:t> 9 месяцев;</a:t>
            </a:r>
          </a:p>
          <a:p>
            <a:pPr marL="0" indent="0">
              <a:buNone/>
            </a:pPr>
            <a:r>
              <a:rPr lang="ru-RU" dirty="0" smtClean="0"/>
              <a:t>	3</a:t>
            </a:r>
            <a:r>
              <a:rPr lang="ru-RU" dirty="0"/>
              <a:t>: 3 месяца;</a:t>
            </a:r>
          </a:p>
          <a:p>
            <a:pPr marL="0" indent="0">
              <a:buNone/>
            </a:pPr>
            <a:r>
              <a:rPr lang="ru-RU" dirty="0" smtClean="0"/>
              <a:t>	4</a:t>
            </a:r>
            <a:r>
              <a:rPr lang="ru-RU" dirty="0"/>
              <a:t>: 6 месяцев.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96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программы «школа здоровья»: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332614"/>
            <a:ext cx="9905999" cy="3541714"/>
          </a:xfrm>
        </p:spPr>
        <p:txBody>
          <a:bodyPr/>
          <a:lstStyle/>
          <a:p>
            <a:pPr lvl="0"/>
            <a:r>
              <a:rPr lang="ru-RU" dirty="0" smtClean="0"/>
              <a:t>Актуальность</a:t>
            </a:r>
            <a:endParaRPr lang="ru-RU" dirty="0"/>
          </a:p>
          <a:p>
            <a:pPr lvl="0"/>
            <a:r>
              <a:rPr lang="ru-RU" dirty="0"/>
              <a:t>Цели и задачи </a:t>
            </a:r>
            <a:r>
              <a:rPr lang="ru-RU" dirty="0" smtClean="0"/>
              <a:t>обучения</a:t>
            </a:r>
            <a:endParaRPr lang="ru-RU" dirty="0"/>
          </a:p>
          <a:p>
            <a:pPr lvl="0"/>
            <a:r>
              <a:rPr lang="ru-RU" dirty="0" smtClean="0"/>
              <a:t>Основное содержание</a:t>
            </a:r>
          </a:p>
          <a:p>
            <a:pPr lvl="0"/>
            <a:r>
              <a:rPr lang="ru-RU" dirty="0" smtClean="0"/>
              <a:t>Выводы</a:t>
            </a:r>
            <a:endParaRPr lang="ru-RU" dirty="0"/>
          </a:p>
          <a:p>
            <a:pPr lvl="0"/>
            <a:r>
              <a:rPr lang="ru-RU" dirty="0" smtClean="0"/>
              <a:t>Вопросы по занятию</a:t>
            </a:r>
            <a:endParaRPr lang="ru-RU" dirty="0"/>
          </a:p>
          <a:p>
            <a:pPr lvl="0"/>
            <a:r>
              <a:rPr lang="ru-RU" dirty="0"/>
              <a:t>Список </a:t>
            </a:r>
            <a:r>
              <a:rPr lang="ru-RU" dirty="0" smtClean="0"/>
              <a:t>литературы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528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723207"/>
            <a:ext cx="9905999" cy="5067994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b="1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ru-RU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ВОПРОСЫ </a:t>
            </a:r>
            <a:r>
              <a:rPr lang="ru-RU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 ТЕМЕ ЗАНЯТИЯ</a:t>
            </a:r>
            <a:r>
              <a:rPr lang="ru-RU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endParaRPr lang="ru-RU" sz="20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Назовите причины развития остеохондроза?</a:t>
            </a:r>
            <a:endParaRPr lang="ru-RU" sz="20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Какой общий механизм в них заложен?</a:t>
            </a:r>
            <a:endParaRPr lang="ru-RU" sz="20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Основные симптомы остеохондроза?</a:t>
            </a:r>
            <a:endParaRPr lang="ru-RU" sz="20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Принципы профилактики остеохондроза? </a:t>
            </a:r>
            <a:endParaRPr lang="ru-RU" sz="20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Противопоказания к санаторно-курортному лечению?</a:t>
            </a:r>
            <a:endParaRPr lang="ru-RU" sz="20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552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Список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956816"/>
            <a:ext cx="9905999" cy="383438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Пономаренко, Г. Н. Физическая и реабилитационная медицина. Национальное руководство. Краткое издание / под ред. Г. Н. Пономаренко. - Москва : ГЭОТАР-Медиа, 2017. - 512 с. : ил. - 512 с. </a:t>
            </a:r>
            <a:endParaRPr lang="ru-RU" dirty="0" smtClean="0"/>
          </a:p>
          <a:p>
            <a:r>
              <a:rPr lang="ru-RU" dirty="0"/>
              <a:t>Никифоров, А. С. Неврологические осложнения остеохондроза позвоночника / А. С. Никифоров, Г. Н. </a:t>
            </a:r>
            <a:r>
              <a:rPr lang="ru-RU" dirty="0" err="1"/>
              <a:t>Авакян</a:t>
            </a:r>
            <a:r>
              <a:rPr lang="ru-RU" dirty="0"/>
              <a:t>, О. И. Мендель - 2-е изд. - Москва : ГЭОТАР-Медиа, 2015. - 272 с</a:t>
            </a:r>
            <a:r>
              <a:rPr lang="ru-RU" dirty="0" smtClean="0"/>
              <a:t>.</a:t>
            </a:r>
          </a:p>
          <a:p>
            <a:r>
              <a:rPr lang="ru-RU" dirty="0"/>
              <a:t>Клинические рекомендации </a:t>
            </a:r>
            <a:r>
              <a:rPr lang="ru-RU" dirty="0" smtClean="0"/>
              <a:t>«Остеохондроз позвоночника», 2016 – 67 с.</a:t>
            </a:r>
          </a:p>
          <a:p>
            <a:r>
              <a:rPr lang="ru-RU" dirty="0"/>
              <a:t>Гусев, Е. И. Неврология и нейрохирургия : учебник : в 2 т. / Е. И. Гусев, А. Н. Коновалов, В. И. Скворцова. - 4-е изд. , доп. - Т. 1. Неврология. - Москва : ГЭОТАР-Медиа, 2018. - 640 с. : ил. - 640 с</a:t>
            </a:r>
            <a:r>
              <a:rPr lang="ru-RU" dirty="0" smtClean="0"/>
              <a:t>.</a:t>
            </a:r>
          </a:p>
          <a:p>
            <a:r>
              <a:rPr lang="ru-RU" dirty="0"/>
              <a:t>Епифанов, В. А. Лечебная физическая культура / В. А. Епифанов, А. В. Епифанов - Москва : ГЭОТАР-Медиа, 2017. - 656 с.</a:t>
            </a:r>
          </a:p>
        </p:txBody>
      </p:sp>
    </p:spTree>
    <p:extLst>
      <p:ext uri="{BB962C8B-B14F-4D97-AF65-F5344CB8AC3E}">
        <p14:creationId xmlns:p14="http://schemas.microsoft.com/office/powerpoint/2010/main" val="3022817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8461" y="2374166"/>
            <a:ext cx="7444803" cy="1478570"/>
          </a:xfrm>
        </p:spPr>
        <p:txBody>
          <a:bodyPr/>
          <a:lstStyle/>
          <a:p>
            <a:r>
              <a:rPr lang="ru-RU" b="1" dirty="0"/>
              <a:t>СПАСИБО ЗА ВНИМАНИЕ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0882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аКТУАЛЬНОСТЬ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Остеохондроз является одним из наиболее часто встречающихся заболеваний костно-мышечной системы среди лиц молодого и зрелого возраста. Кроме того, он чаще всего является причиной оформления листа нетрудоспособности в трудоспособном возрасте.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83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Узнать </a:t>
            </a:r>
            <a:r>
              <a:rPr lang="ru-RU" dirty="0"/>
              <a:t>основную информацию о </a:t>
            </a:r>
            <a:r>
              <a:rPr lang="ru-RU" dirty="0" smtClean="0"/>
              <a:t>заболевании</a:t>
            </a:r>
            <a:endParaRPr lang="ru-RU" dirty="0"/>
          </a:p>
          <a:p>
            <a:pPr lvl="0"/>
            <a:r>
              <a:rPr lang="ru-RU" dirty="0" smtClean="0"/>
              <a:t>Узнать о </a:t>
            </a:r>
            <a:r>
              <a:rPr lang="ru-RU" dirty="0"/>
              <a:t>методах профилактики </a:t>
            </a:r>
            <a:r>
              <a:rPr lang="ru-RU" dirty="0" smtClean="0"/>
              <a:t>остеохондроза</a:t>
            </a:r>
            <a:endParaRPr lang="ru-RU" dirty="0"/>
          </a:p>
          <a:p>
            <a:pPr lvl="0"/>
            <a:r>
              <a:rPr lang="ru-RU" dirty="0" smtClean="0"/>
              <a:t>Мотивировать пациентов к проведению </a:t>
            </a:r>
            <a:r>
              <a:rPr lang="ru-RU" dirty="0"/>
              <a:t>профилактических </a:t>
            </a:r>
            <a:r>
              <a:rPr lang="ru-RU" dirty="0" smtClean="0"/>
              <a:t>мероприятий</a:t>
            </a:r>
          </a:p>
          <a:p>
            <a:pPr lvl="0"/>
            <a:r>
              <a:rPr lang="ru-RU" dirty="0" smtClean="0"/>
              <a:t>Повысить охват и доступность профилактической помощи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34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19507"/>
            <a:ext cx="9905998" cy="147857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1" y="1497122"/>
            <a:ext cx="9905999" cy="481223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Повышение информированности пациентов с остеохондрозом о заболевании, факторах его развития, симптомах обострения и возможных осложнений;</a:t>
            </a:r>
          </a:p>
          <a:p>
            <a:pPr lvl="0"/>
            <a:r>
              <a:rPr lang="ru-RU" dirty="0"/>
              <a:t>Повышение ответственности пациента за собственное здоровье;</a:t>
            </a:r>
          </a:p>
          <a:p>
            <a:pPr lvl="0"/>
            <a:r>
              <a:rPr lang="ru-RU" dirty="0"/>
              <a:t>Формирование рационального отношения к заболеванию, мотивирование пациента к оздоровлению, выполнению рекомендаций врача;</a:t>
            </a:r>
          </a:p>
          <a:p>
            <a:pPr lvl="0"/>
            <a:r>
              <a:rPr lang="ru-RU" dirty="0"/>
              <a:t>Формирование у пациентов умений и навыков по снижению неблагоприятного влияния на здоровье факторов </a:t>
            </a:r>
            <a:r>
              <a:rPr lang="ru-RU" dirty="0" smtClean="0"/>
              <a:t>риска.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89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pravki1.ru/wp-content/uploads/2019/09/w25lxm2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2687" y="2917576"/>
            <a:ext cx="5550040" cy="349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180408" y="739834"/>
            <a:ext cx="10041774" cy="20524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dirty="0"/>
              <a:t>Остеохондроз </a:t>
            </a:r>
            <a:r>
              <a:rPr lang="ru-RU" sz="2800" dirty="0"/>
              <a:t>- хроническое дегенеративно-дистрофическое заболевание </a:t>
            </a:r>
            <a:r>
              <a:rPr lang="ru-RU" sz="2800" dirty="0" smtClean="0"/>
              <a:t>позвоночника, в основе которого лежит </a:t>
            </a:r>
            <a:r>
              <a:rPr lang="ru-RU" sz="2800" dirty="0"/>
              <a:t>ускоренное изнашивание, преждевременное старение </a:t>
            </a:r>
            <a:r>
              <a:rPr lang="ru-RU" sz="2800" dirty="0" smtClean="0"/>
              <a:t>костно-суставного </a:t>
            </a:r>
            <a:r>
              <a:rPr lang="ru-RU" sz="2800" dirty="0"/>
              <a:t>аппарата, которое может быть локальным или </a:t>
            </a:r>
            <a:r>
              <a:rPr lang="ru-RU" sz="2800" dirty="0" err="1" smtClean="0"/>
              <a:t>генерализованным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10604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025" y="161318"/>
            <a:ext cx="10370883" cy="1478570"/>
          </a:xfrm>
        </p:spPr>
        <p:txBody>
          <a:bodyPr/>
          <a:lstStyle/>
          <a:p>
            <a:pPr algn="ctr"/>
            <a:r>
              <a:rPr lang="ru-RU" dirty="0" smtClean="0"/>
              <a:t>Остеохондроз может быть причиной возникновения: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56" y="1639888"/>
            <a:ext cx="5862220" cy="4753729"/>
          </a:xfrm>
        </p:spPr>
      </p:pic>
    </p:spTree>
    <p:extLst>
      <p:ext uri="{BB962C8B-B14F-4D97-AF65-F5344CB8AC3E}">
        <p14:creationId xmlns:p14="http://schemas.microsoft.com/office/powerpoint/2010/main" val="345703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253" y="341918"/>
            <a:ext cx="9905998" cy="1478570"/>
          </a:xfrm>
        </p:spPr>
        <p:txBody>
          <a:bodyPr/>
          <a:lstStyle/>
          <a:p>
            <a:pPr algn="ctr"/>
            <a:r>
              <a:rPr lang="ru-RU" dirty="0" smtClean="0"/>
              <a:t>Какие же факторы способствуют развитию остеохондроза?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3980" y="1961804"/>
            <a:ext cx="9905999" cy="4301836"/>
          </a:xfrm>
        </p:spPr>
        <p:txBody>
          <a:bodyPr>
            <a:normAutofit/>
          </a:bodyPr>
          <a:lstStyle/>
          <a:p>
            <a:r>
              <a:rPr lang="ru-RU" dirty="0"/>
              <a:t>Наследственная (генетическая) </a:t>
            </a:r>
            <a:r>
              <a:rPr lang="ru-RU" dirty="0" smtClean="0"/>
              <a:t>предрасположенность;</a:t>
            </a:r>
          </a:p>
          <a:p>
            <a:r>
              <a:rPr lang="ru-RU" dirty="0" smtClean="0"/>
              <a:t>Нарушение </a:t>
            </a:r>
            <a:r>
              <a:rPr lang="ru-RU" dirty="0"/>
              <a:t>обмена </a:t>
            </a:r>
            <a:r>
              <a:rPr lang="ru-RU" dirty="0" smtClean="0"/>
              <a:t>веществ;</a:t>
            </a:r>
          </a:p>
          <a:p>
            <a:r>
              <a:rPr lang="ru-RU" dirty="0" smtClean="0"/>
              <a:t>Инфекции;</a:t>
            </a:r>
          </a:p>
          <a:p>
            <a:r>
              <a:rPr lang="ru-RU" dirty="0" smtClean="0"/>
              <a:t>Интоксикации; </a:t>
            </a:r>
          </a:p>
          <a:p>
            <a:r>
              <a:rPr lang="ru-RU" dirty="0" smtClean="0"/>
              <a:t>Избыточный </a:t>
            </a:r>
            <a:r>
              <a:rPr lang="ru-RU" dirty="0"/>
              <a:t>вес, неправильное питание (недостаток микроэлементов и жидкости</a:t>
            </a:r>
            <a:r>
              <a:rPr lang="ru-RU" dirty="0" smtClean="0"/>
              <a:t>);</a:t>
            </a:r>
          </a:p>
          <a:p>
            <a:r>
              <a:rPr lang="ru-RU" dirty="0"/>
              <a:t>Возрастные </a:t>
            </a:r>
            <a:r>
              <a:rPr lang="ru-RU" dirty="0" smtClean="0"/>
              <a:t>изменения;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775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342</TotalTime>
  <Words>1058</Words>
  <Application>Microsoft Office PowerPoint</Application>
  <PresentationFormat>Широкоэкранный</PresentationFormat>
  <Paragraphs>148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SimSun</vt:lpstr>
      <vt:lpstr>Arial</vt:lpstr>
      <vt:lpstr>Mangal</vt:lpstr>
      <vt:lpstr>Times New Roman</vt:lpstr>
      <vt:lpstr>Trebuchet MS</vt:lpstr>
      <vt:lpstr>Tw Cen MT</vt:lpstr>
      <vt:lpstr>Контур</vt:lpstr>
      <vt:lpstr>Остеохондроз</vt:lpstr>
      <vt:lpstr>При записи в «Школу для пациентов с остеохондрозом» необходимо иметь:</vt:lpstr>
      <vt:lpstr>Структура программы «школа здоровья»:</vt:lpstr>
      <vt:lpstr>аКТУАЛЬНОСТЬ:</vt:lpstr>
      <vt:lpstr>Цель:</vt:lpstr>
      <vt:lpstr>Задачи:</vt:lpstr>
      <vt:lpstr>Презентация PowerPoint</vt:lpstr>
      <vt:lpstr>Остеохондроз может быть причиной возникновения:</vt:lpstr>
      <vt:lpstr>Какие же факторы способствуют развитию остеохондроза?</vt:lpstr>
      <vt:lpstr>Какие же факторы способствуют развитию остеохондроза?</vt:lpstr>
      <vt:lpstr>Какие же факторы способствуют развитию остеохондроза?</vt:lpstr>
      <vt:lpstr>Презентация PowerPoint</vt:lpstr>
      <vt:lpstr>Симптомы остеохондроза</vt:lpstr>
      <vt:lpstr>Стадии развития остеохондроза</vt:lpstr>
      <vt:lpstr>Осложнения остеохондроза</vt:lpstr>
      <vt:lpstr>Презентация PowerPoint</vt:lpstr>
      <vt:lpstr>Презентация PowerPoint</vt:lpstr>
      <vt:lpstr>Правильное распределение нагрузки на позвоночник</vt:lpstr>
      <vt:lpstr>Памятка пациента</vt:lpstr>
      <vt:lpstr>Памятка пациента</vt:lpstr>
      <vt:lpstr>Санаторно-курортное лечение</vt:lpstr>
      <vt:lpstr>Презентация PowerPoint</vt:lpstr>
      <vt:lpstr>Презентация PowerPoint</vt:lpstr>
      <vt:lpstr>Противопоказания к Санаторно-курортному Лечению</vt:lpstr>
      <vt:lpstr>Противопоказания к Санаторно-курортному Лечению</vt:lpstr>
      <vt:lpstr>Критерии эффективности</vt:lpstr>
      <vt:lpstr>ТЕСТОВЫЕ ЗАДАНИЯ ПО ТЕме: </vt:lpstr>
      <vt:lpstr>ТЕСТОВЫЕ ЗАДАНИЯ ПО теме: </vt:lpstr>
      <vt:lpstr>ТЕСТОВЫЕ ЗАДАНИЯ ПО теме: </vt:lpstr>
      <vt:lpstr>Презентация PowerPoint</vt:lpstr>
      <vt:lpstr>Список литературы: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Остеохондроз</dc:title>
  <dc:creator>Тахтобин Евгений Геннадьевич</dc:creator>
  <cp:lastModifiedBy>Тахтобин Евгений Геннадьевич</cp:lastModifiedBy>
  <cp:revision>32</cp:revision>
  <dcterms:created xsi:type="dcterms:W3CDTF">2020-12-24T18:53:48Z</dcterms:created>
  <dcterms:modified xsi:type="dcterms:W3CDTF">2020-12-27T20:08:13Z</dcterms:modified>
</cp:coreProperties>
</file>