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104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28.04.2021</a:t>
            </a:fld>
            <a:endParaRPr lang="ru-RU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28.04.2021</a:t>
            </a:fld>
            <a:endParaRPr lang="ru-RU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28.04.2021</a:t>
            </a:fld>
            <a:endParaRPr lang="ru-RU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28.04.2021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28.04.2021</a:t>
            </a:fld>
            <a:endParaRPr lang="ru-RU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28.04.2021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28.04.2021</a:t>
            </a:fld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28.04.2021</a:t>
            </a:fld>
            <a:endParaRPr lang="ru-RU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28.04.2021</a:t>
            </a:fld>
            <a:endParaRPr lang="ru-R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B4C71EC6-210F-42DE-9C53-41977AD35B3D}" type="datetimeFigureOut">
              <a:rPr lang="ru-RU" smtClean="0"/>
              <a:t>28.04.2021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8288" indent="0">
              <a:buNone/>
            </a:pPr>
            <a:r>
              <a:rPr lang="ru-RU" b="1" i="1" dirty="0"/>
              <a:t>ЦЕПЕНЬ ТЫКВОВИДНЫЙ </a:t>
            </a:r>
            <a:r>
              <a:rPr lang="ru-RU" b="1" i="1" dirty="0" smtClean="0"/>
              <a:t>СОБАЧИЙ </a:t>
            </a:r>
          </a:p>
          <a:p>
            <a:pPr marL="18288" indent="0">
              <a:buNone/>
            </a:pPr>
            <a:endParaRPr lang="ru-RU" dirty="0"/>
          </a:p>
          <a:p>
            <a:pPr marL="18288" indent="0">
              <a:buNone/>
            </a:pPr>
            <a:endParaRPr lang="ru-RU" dirty="0" smtClean="0"/>
          </a:p>
          <a:p>
            <a:pPr marL="18288" indent="0">
              <a:buNone/>
            </a:pPr>
            <a:r>
              <a:rPr lang="ru-RU" dirty="0" err="1" smtClean="0"/>
              <a:t>Dipylidium</a:t>
            </a:r>
            <a:r>
              <a:rPr lang="ru-RU" dirty="0" smtClean="0"/>
              <a:t> </a:t>
            </a:r>
            <a:r>
              <a:rPr lang="ru-RU" dirty="0" err="1"/>
              <a:t>caninum</a:t>
            </a:r>
            <a:r>
              <a:rPr lang="ru-RU" dirty="0"/>
              <a:t> - возбудитель </a:t>
            </a:r>
            <a:r>
              <a:rPr lang="ru-RU" dirty="0" err="1"/>
              <a:t>дипилидиоза</a:t>
            </a:r>
            <a:r>
              <a:rPr lang="ru-RU" dirty="0"/>
              <a:t> собак и кошек, редко поражающий детей; </a:t>
            </a:r>
            <a:r>
              <a:rPr lang="ru-RU" dirty="0" err="1"/>
              <a:t>дипилидиоз-антропозооноз</a:t>
            </a:r>
            <a:r>
              <a:rPr lang="ru-RU" dirty="0"/>
              <a:t>, природно-очаговое заболевание.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97121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36442"/>
            <a:ext cx="7113984" cy="4010744"/>
          </a:xfrm>
        </p:spPr>
        <p:txBody>
          <a:bodyPr/>
          <a:lstStyle/>
          <a:p>
            <a:pPr marL="18288" indent="0">
              <a:buNone/>
            </a:pPr>
            <a:r>
              <a:rPr lang="ru-RU" dirty="0"/>
              <a:t>Географическое распространение - повсеместно.</a:t>
            </a:r>
          </a:p>
          <a:p>
            <a:endParaRPr lang="ru-RU" dirty="0"/>
          </a:p>
          <a:p>
            <a:pPr marL="18288" indent="0">
              <a:buNone/>
            </a:pPr>
            <a:r>
              <a:rPr lang="ru-RU" dirty="0"/>
              <a:t>Локализация - тонкий кишечник.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9547" y="692696"/>
            <a:ext cx="2394345" cy="24482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3429000"/>
            <a:ext cx="5008792" cy="28216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45970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685801"/>
            <a:ext cx="7690048" cy="4543399"/>
          </a:xfrm>
        </p:spPr>
        <p:txBody>
          <a:bodyPr>
            <a:normAutofit/>
          </a:bodyPr>
          <a:lstStyle/>
          <a:p>
            <a:pPr marL="18288" indent="0">
              <a:buNone/>
            </a:pPr>
            <a:r>
              <a:rPr lang="ru-RU" dirty="0"/>
              <a:t>Морфологическая характеристика.</a:t>
            </a:r>
          </a:p>
          <a:p>
            <a:endParaRPr lang="ru-RU" dirty="0"/>
          </a:p>
          <a:p>
            <a:pPr marL="18288" indent="0">
              <a:buNone/>
            </a:pPr>
            <a:r>
              <a:rPr lang="ru-RU" dirty="0"/>
              <a:t>Стробила 15 - 40 см в длину. Сколекс ромбовидной формы 0,35 - 0,40 мм в ширину. На переднем конце несет хоботок, снабженный 3 - 4 венчиками крючьев. Ниже на сколексе располагаются четыре присоски. </a:t>
            </a:r>
            <a:r>
              <a:rPr lang="ru-RU" dirty="0" err="1"/>
              <a:t>Проглоттиды</a:t>
            </a:r>
            <a:r>
              <a:rPr lang="ru-RU" dirty="0"/>
              <a:t> с выпуклыми боковыми сторонами в форме огуречного зерна. Зрелые членики легко отрываются от заднего конца стробилы и могут самостоятельно передвигаться. Нервная, половая и выделительная системы типичного для цестод строения.</a:t>
            </a:r>
          </a:p>
        </p:txBody>
      </p:sp>
    </p:spTree>
    <p:extLst>
      <p:ext uri="{BB962C8B-B14F-4D97-AF65-F5344CB8AC3E}">
        <p14:creationId xmlns:p14="http://schemas.microsoft.com/office/powerpoint/2010/main" val="39696275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88640"/>
            <a:ext cx="7906072" cy="4680519"/>
          </a:xfrm>
        </p:spPr>
        <p:txBody>
          <a:bodyPr>
            <a:normAutofit/>
          </a:bodyPr>
          <a:lstStyle/>
          <a:p>
            <a:pPr marL="18288" indent="0">
              <a:buNone/>
            </a:pPr>
            <a:r>
              <a:rPr lang="ru-RU" dirty="0"/>
              <a:t>Цикл развития.</a:t>
            </a:r>
          </a:p>
          <a:p>
            <a:endParaRPr lang="ru-RU" dirty="0"/>
          </a:p>
          <a:p>
            <a:pPr marL="18288" indent="0">
              <a:buNone/>
            </a:pPr>
            <a:r>
              <a:rPr lang="ru-RU" dirty="0"/>
              <a:t>Биогельминт. Окончательные хозяева - кошка, собака, некоторые дикие хищники, редко человек. Промежуточные хозяева - блохи, собачий и кошачий </a:t>
            </a:r>
            <a:r>
              <a:rPr lang="ru-RU" dirty="0" err="1"/>
              <a:t>власоеды</a:t>
            </a:r>
            <a:r>
              <a:rPr lang="ru-RU" dirty="0"/>
              <a:t>.</a:t>
            </a:r>
          </a:p>
          <a:p>
            <a:endParaRPr lang="ru-RU" dirty="0"/>
          </a:p>
          <a:p>
            <a:pPr marL="18288" indent="0">
              <a:buNone/>
            </a:pPr>
            <a:r>
              <a:rPr lang="ru-RU" dirty="0"/>
              <a:t>Инвазионная форма. Для окончательного хозяина - зрелые </a:t>
            </a:r>
            <a:r>
              <a:rPr lang="ru-RU" dirty="0" err="1"/>
              <a:t>цистицеркоиды</a:t>
            </a:r>
            <a:r>
              <a:rPr lang="ru-RU" dirty="0"/>
              <a:t> в теле промежуточного хозяина. Для промежуточного хозяина - яйцо с </a:t>
            </a:r>
            <a:r>
              <a:rPr lang="ru-RU" dirty="0" err="1"/>
              <a:t>онкосферой</a:t>
            </a:r>
            <a:r>
              <a:rPr lang="ru-RU" dirty="0"/>
              <a:t>. Яйца гельминта пожираются </a:t>
            </a:r>
            <a:r>
              <a:rPr lang="ru-RU" dirty="0" err="1"/>
              <a:t>вла</a:t>
            </a:r>
            <a:r>
              <a:rPr lang="ru-RU" dirty="0"/>
              <a:t>- </a:t>
            </a:r>
            <a:r>
              <a:rPr lang="ru-RU" dirty="0" err="1"/>
              <a:t>соедами</a:t>
            </a:r>
            <a:r>
              <a:rPr lang="ru-RU" dirty="0"/>
              <a:t> при питании на шерсти собак и кошек. Блохи заражаются на стадии личинки. Личинки блох заглатывают яйца цепня из загрязненного субстрата.</a:t>
            </a:r>
          </a:p>
        </p:txBody>
      </p:sp>
    </p:spTree>
    <p:extLst>
      <p:ext uri="{BB962C8B-B14F-4D97-AF65-F5344CB8AC3E}">
        <p14:creationId xmlns:p14="http://schemas.microsoft.com/office/powerpoint/2010/main" val="10767077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9512" y="116633"/>
            <a:ext cx="8050088" cy="4226768"/>
          </a:xfrm>
        </p:spPr>
        <p:txBody>
          <a:bodyPr>
            <a:normAutofit fontScale="77500" lnSpcReduction="20000"/>
          </a:bodyPr>
          <a:lstStyle/>
          <a:p>
            <a:pPr marL="18288" indent="0">
              <a:buNone/>
            </a:pPr>
            <a:r>
              <a:rPr lang="ru-RU" dirty="0" smtClean="0"/>
              <a:t>Патогенное </a:t>
            </a:r>
            <a:r>
              <a:rPr lang="ru-RU" dirty="0"/>
              <a:t>действие. У человека могут быть нервные и кишечные расстройства. У собак и кошек паразитирование цепня может протекать бессимптомно. В других случаях отмечают истощение животных.</a:t>
            </a:r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pPr marL="18288" indent="0">
              <a:buNone/>
            </a:pPr>
            <a:endParaRPr lang="ru-RU" dirty="0" smtClean="0"/>
          </a:p>
          <a:p>
            <a:pPr marL="18288" indent="0">
              <a:buNone/>
            </a:pPr>
            <a:endParaRPr lang="ru-RU" dirty="0"/>
          </a:p>
          <a:p>
            <a:pPr marL="18288" indent="0">
              <a:buNone/>
            </a:pPr>
            <a:endParaRPr lang="ru-RU" dirty="0" smtClean="0"/>
          </a:p>
          <a:p>
            <a:pPr marL="18288" indent="0">
              <a:buNone/>
            </a:pPr>
            <a:endParaRPr lang="ru-RU" dirty="0"/>
          </a:p>
          <a:p>
            <a:pPr marL="18288" indent="0">
              <a:buNone/>
            </a:pPr>
            <a:r>
              <a:rPr lang="ru-RU" dirty="0" smtClean="0"/>
              <a:t>Источник </a:t>
            </a:r>
            <a:r>
              <a:rPr lang="ru-RU" dirty="0"/>
              <a:t>заражения. Зараженные собаки и кошки. Человек заражается при случайном проглатывании с пищей </a:t>
            </a:r>
            <a:r>
              <a:rPr lang="ru-RU" dirty="0" err="1"/>
              <a:t>инвазированных</a:t>
            </a:r>
            <a:r>
              <a:rPr lang="ru-RU" dirty="0"/>
              <a:t> личинок блох и </a:t>
            </a:r>
            <a:r>
              <a:rPr lang="ru-RU" dirty="0" err="1"/>
              <a:t>власоедов</a:t>
            </a:r>
            <a:r>
              <a:rPr lang="ru-RU" dirty="0"/>
              <a:t>.</a:t>
            </a:r>
          </a:p>
          <a:p>
            <a:endParaRPr lang="ru-RU" dirty="0"/>
          </a:p>
          <a:p>
            <a:pPr marL="18288" indent="0">
              <a:buNone/>
            </a:pPr>
            <a:r>
              <a:rPr lang="ru-RU" dirty="0"/>
              <a:t>Диагностика. Обнаружение яиц или члеников паразита в фекалиях.</a:t>
            </a:r>
          </a:p>
          <a:p>
            <a:endParaRPr lang="ru-RU" dirty="0"/>
          </a:p>
          <a:p>
            <a:pPr marL="18288" indent="0">
              <a:buNone/>
            </a:pPr>
            <a:r>
              <a:rPr lang="ru-RU" dirty="0"/>
              <a:t>Профилактика: а) общественная санитарно-просветительная работа; ветеринарный контроль за содержанием кошек и собак; б) личная - соблюдение правил личной гигиены.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052736"/>
            <a:ext cx="8352928" cy="1152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446286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0" y="1"/>
            <a:ext cx="8229600" cy="4343400"/>
          </a:xfrm>
        </p:spPr>
        <p:txBody>
          <a:bodyPr/>
          <a:lstStyle/>
          <a:p>
            <a:pPr marL="18288" indent="0">
              <a:buNone/>
            </a:pPr>
            <a:r>
              <a:rPr lang="ru-RU" dirty="0"/>
              <a:t>Диагностика. Обнаружение яиц или члеников паразита в фекалиях.</a:t>
            </a:r>
          </a:p>
          <a:p>
            <a:endParaRPr lang="ru-RU" dirty="0"/>
          </a:p>
          <a:p>
            <a:pPr marL="18288" indent="0">
              <a:buNone/>
            </a:pPr>
            <a:r>
              <a:rPr lang="ru-RU" dirty="0"/>
              <a:t>Профилактика: а) общественная санитарно-просветительная работа; ветеринарный контроль за содержанием кошек и собак; б) личная - соблюдение правил личной гигиены.</a:t>
            </a:r>
          </a:p>
        </p:txBody>
      </p:sp>
    </p:spTree>
    <p:extLst>
      <p:ext uri="{BB962C8B-B14F-4D97-AF65-F5344CB8AC3E}">
        <p14:creationId xmlns:p14="http://schemas.microsoft.com/office/powerpoint/2010/main" val="20930644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043608" y="476672"/>
            <a:ext cx="6096000" cy="3657599"/>
          </a:xfrm>
        </p:spPr>
        <p:txBody>
          <a:bodyPr>
            <a:normAutofit/>
          </a:bodyPr>
          <a:lstStyle/>
          <a:p>
            <a:pPr marL="18288" indent="0">
              <a:buNone/>
            </a:pPr>
            <a:r>
              <a:rPr lang="ru-RU" sz="4400" dirty="0" smtClean="0"/>
              <a:t>Спасибо за внимание </a:t>
            </a:r>
            <a:endParaRPr lang="ru-RU" sz="44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388296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азовая">
  <a:themeElements>
    <a:clrScheme name="Базовая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Базовая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Базовая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1</TotalTime>
  <Words>308</Words>
  <Application>Microsoft Office PowerPoint</Application>
  <PresentationFormat>Экран (4:3)</PresentationFormat>
  <Paragraphs>32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Базовая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Спасатель жизней</dc:creator>
  <cp:lastModifiedBy>Спасатель жизней</cp:lastModifiedBy>
  <cp:revision>2</cp:revision>
  <dcterms:created xsi:type="dcterms:W3CDTF">2021-04-28T19:17:57Z</dcterms:created>
  <dcterms:modified xsi:type="dcterms:W3CDTF">2021-04-28T19:32:09Z</dcterms:modified>
</cp:coreProperties>
</file>