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6" r:id="rId2"/>
    <p:sldId id="312" r:id="rId3"/>
    <p:sldId id="311" r:id="rId4"/>
    <p:sldId id="310" r:id="rId5"/>
    <p:sldId id="318" r:id="rId6"/>
    <p:sldId id="313" r:id="rId7"/>
    <p:sldId id="315" r:id="rId8"/>
    <p:sldId id="298" r:id="rId9"/>
  </p:sldIdLst>
  <p:sldSz cx="9144000" cy="6858000" type="screen4x3"/>
  <p:notesSz cx="6797675" cy="9926638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9943" autoAdjust="0"/>
  </p:normalViewPr>
  <p:slideViewPr>
    <p:cSldViewPr snapToGrid="0">
      <p:cViewPr>
        <p:scale>
          <a:sx n="100" d="100"/>
          <a:sy n="100" d="100"/>
        </p:scale>
        <p:origin x="-227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6FDFF-8E68-47C7-8C1C-9B79FDFC97EA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4FA7-89F5-45A8-A5DC-FA97BE0789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1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Одно </a:t>
            </a:r>
            <a:r>
              <a:rPr lang="ru-RU" b="1" smtClean="0"/>
              <a:t>из приоритетных </a:t>
            </a:r>
            <a:r>
              <a:rPr lang="ru-RU" b="1" dirty="0" smtClean="0"/>
              <a:t>направлений здравоохранения. Ликвидация дефицита участковых врачей и повышение качества подготовки медиков</a:t>
            </a:r>
            <a:endParaRPr lang="ru-RU" dirty="0" smtClean="0"/>
          </a:p>
          <a:p>
            <a:r>
              <a:rPr lang="ru-RU" dirty="0" smtClean="0"/>
              <a:t>Третье направление касается ликвидации дефицита участковых терапевтов и участковых педиатров в первичном звене здравоохранения по всей стране и существенного повышения качества подготовки медицинских работников, врачей прежде всего, и, соответственно, обеспечения необходимой квалификации. Для этого будет выстроена система непрерывного медицинского образования с использованием дистанционных модулей. Мы планируем уже на будущий год иметь 1 тысячу таких образовательных модулей, через год, в 2018 году – 2 тысячи, нарастить число тех врачей, которые находятся постоянно в этой федеральной системе непрерывного медицинского образования. Параллельно будет развиваться новая система допуска к профессиональной деятельности (система аккредитации), и фактически мы на протяжении нескольких лет всех врачей должны провести через эту систему – аккредитацию, </a:t>
            </a:r>
            <a:r>
              <a:rPr lang="ru-RU" dirty="0" err="1" smtClean="0"/>
              <a:t>реаккредитацию</a:t>
            </a:r>
            <a:r>
              <a:rPr lang="ru-RU" dirty="0" smtClean="0"/>
              <a:t>. Важно отметить, что все образовательные программы, все </a:t>
            </a:r>
            <a:r>
              <a:rPr lang="ru-RU" dirty="0" err="1" smtClean="0"/>
              <a:t>аккредитационные</a:t>
            </a:r>
            <a:r>
              <a:rPr lang="ru-RU" dirty="0" smtClean="0"/>
              <a:t> тесты основаны на клинических руководствах и протоколах лечения больных, которые уже сейчас созданы, и на профессиональных стандартах при всех основных медицинских специальностях.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4FA7-89F5-45A8-A5DC-FA97BE0789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95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7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99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5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6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2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35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3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35FE-FC81-4124-928B-70D08808FE40}" type="datetimeFigureOut">
              <a:rPr lang="ru-RU" smtClean="0"/>
              <a:pPr/>
              <a:t>02.09.2017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0491-7526-4E45-B1CA-69B9825E70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5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01094"/>
            <a:ext cx="5181600" cy="328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937" y="1446786"/>
            <a:ext cx="8658225" cy="15049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Реорганизация факультетов и задачи по повышению качества обучения студентов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КрасГМУ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65175" y="5783077"/>
            <a:ext cx="8233930" cy="608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Проректор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по УР С.Ю. Никулина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" y="63464"/>
            <a:ext cx="5038115" cy="1116622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53389" y="6458310"/>
            <a:ext cx="90364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 algn="ctr"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1 сентября 2017г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AutoShape 6" descr="https://www.maco.co.uk/images/MACO_IMAGES/people_arrow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www.maco.co.uk/images/MACO_IMAGES/people_arrows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www.maco.co.uk/images/MACO_IMAGES/people_arrows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33" y="4286250"/>
            <a:ext cx="8727091" cy="2495549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Важнейшее направление, связанное с доступностью, – это кадровое обеспечение отрасли. Мы получаем много обращений по поводу нехватки врачей в первичном звене, в том числе специалистов в первичном звене. Нам не хватает сейчас в первичном звене 10 700 </a:t>
            </a:r>
            <a:r>
              <a:rPr lang="ru-RU" i="1" dirty="0" smtClean="0">
                <a:solidFill>
                  <a:srgbClr val="002060"/>
                </a:solidFill>
              </a:rPr>
              <a:t>участковых.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Приняты </a:t>
            </a:r>
            <a:r>
              <a:rPr lang="ru-RU" i="1" dirty="0">
                <a:solidFill>
                  <a:srgbClr val="002060"/>
                </a:solidFill>
              </a:rPr>
              <a:t>очень серьёзные системные меры для того, чтобы не только этот дефицит нивелировать, но и чтобы его никогда больше не было, чтобы система была сбалансирована. 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1 </a:t>
            </a:r>
            <a:r>
              <a:rPr lang="ru-RU" i="1" dirty="0">
                <a:solidFill>
                  <a:srgbClr val="002060"/>
                </a:solidFill>
              </a:rPr>
              <a:t>августа 2017 </a:t>
            </a:r>
            <a:r>
              <a:rPr lang="ru-RU" i="1" dirty="0" smtClean="0">
                <a:solidFill>
                  <a:srgbClr val="002060"/>
                </a:solidFill>
              </a:rPr>
              <a:t>года. Материалы рабочей встречи В. Путина</a:t>
            </a:r>
          </a:p>
          <a:p>
            <a:pPr marL="0" indent="0"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 с</a:t>
            </a:r>
            <a:r>
              <a:rPr lang="ru-RU" i="1" dirty="0">
                <a:solidFill>
                  <a:srgbClr val="002060"/>
                </a:solidFill>
              </a:rPr>
              <a:t> Министром здравоохранения </a:t>
            </a:r>
            <a:r>
              <a:rPr lang="ru-RU" i="1" dirty="0" smtClean="0">
                <a:solidFill>
                  <a:srgbClr val="002060"/>
                </a:solidFill>
              </a:rPr>
              <a:t>В. Скворцовой (</a:t>
            </a:r>
            <a:r>
              <a:rPr lang="en-US" i="1" dirty="0" smtClean="0">
                <a:solidFill>
                  <a:srgbClr val="002060"/>
                </a:solidFill>
              </a:rPr>
              <a:t>www.kremlin.ru</a:t>
            </a:r>
            <a:r>
              <a:rPr lang="ru-RU" i="1" dirty="0" smtClean="0">
                <a:solidFill>
                  <a:srgbClr val="002060"/>
                </a:solidFill>
              </a:rPr>
              <a:t>). 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&amp;Scy; &amp;Mcy;&amp;icy;&amp;ncy;&amp;icy;&amp;scy;&amp;tcy;&amp;rcy;&amp;ocy;&amp;mcy; &amp;zcy;&amp;dcy;&amp;rcy;&amp;acy;&amp;vcy;&amp;ocy;&amp;ocy;&amp;khcy;&amp;rcy;&amp;acy;&amp;ncy;&amp;iecy;&amp;ncy;&amp;icy;&amp;yacy; &amp;Vcy;&amp;iecy;&amp;rcy;&amp;ocy;&amp;ncy;&amp;icy;&amp;kcy;&amp;ocy;&amp;jcy; &amp;Scy;&amp;kcy;&amp;vcy;&amp;ocy;&amp;rcy;&amp;tscy;&amp;ocy;&amp;vcy;&amp;ocy;&amp;jcy;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892" y="320675"/>
            <a:ext cx="6122608" cy="3777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621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6" y="2286001"/>
            <a:ext cx="8677274" cy="424815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>
                <a:solidFill>
                  <a:srgbClr val="002060"/>
                </a:solidFill>
              </a:rPr>
              <a:t>Профессиональный стандарт «Специалист по социальной работе</a:t>
            </a:r>
            <a:r>
              <a:rPr lang="ru-RU" dirty="0" smtClean="0">
                <a:solidFill>
                  <a:srgbClr val="002060"/>
                </a:solidFill>
              </a:rPr>
              <a:t>» (</a:t>
            </a:r>
            <a:r>
              <a:rPr lang="ru-RU" dirty="0">
                <a:solidFill>
                  <a:srgbClr val="002060"/>
                </a:solidFill>
              </a:rPr>
              <a:t>2013)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 smtClean="0">
                <a:solidFill>
                  <a:srgbClr val="002060"/>
                </a:solidFill>
              </a:rPr>
              <a:t>Профессиональный </a:t>
            </a:r>
            <a:r>
              <a:rPr lang="ru-RU" dirty="0">
                <a:solidFill>
                  <a:srgbClr val="002060"/>
                </a:solidFill>
              </a:rPr>
              <a:t>стандарт "Провизор" </a:t>
            </a:r>
            <a:r>
              <a:rPr lang="ru-RU" dirty="0" smtClean="0">
                <a:solidFill>
                  <a:srgbClr val="002060"/>
                </a:solidFill>
              </a:rPr>
              <a:t>(2016) </a:t>
            </a:r>
            <a:endParaRPr lang="ru-RU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 smtClean="0">
                <a:solidFill>
                  <a:srgbClr val="002060"/>
                </a:solidFill>
              </a:rPr>
              <a:t>Профессиональный </a:t>
            </a:r>
            <a:r>
              <a:rPr lang="ru-RU" dirty="0">
                <a:solidFill>
                  <a:srgbClr val="002060"/>
                </a:solidFill>
              </a:rPr>
              <a:t>стандарт "Врач-стоматолог" </a:t>
            </a:r>
            <a:r>
              <a:rPr lang="ru-RU" dirty="0" smtClean="0">
                <a:solidFill>
                  <a:srgbClr val="002060"/>
                </a:solidFill>
              </a:rPr>
              <a:t>(2016)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 smtClean="0">
                <a:solidFill>
                  <a:srgbClr val="002060"/>
                </a:solidFill>
              </a:rPr>
              <a:t>Профессиональный </a:t>
            </a:r>
            <a:r>
              <a:rPr lang="ru-RU" dirty="0">
                <a:solidFill>
                  <a:srgbClr val="002060"/>
                </a:solidFill>
              </a:rPr>
              <a:t>стандарт "Врач-лечебник (врач-терапевт участковый)" </a:t>
            </a:r>
            <a:r>
              <a:rPr lang="ru-RU" dirty="0" smtClean="0">
                <a:solidFill>
                  <a:srgbClr val="002060"/>
                </a:solidFill>
              </a:rPr>
              <a:t>(2017)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>
                <a:solidFill>
                  <a:srgbClr val="002060"/>
                </a:solidFill>
              </a:rPr>
              <a:t>Профессиональный стандарт "Врач-педиатр участковый" </a:t>
            </a:r>
            <a:r>
              <a:rPr lang="ru-RU" dirty="0" smtClean="0">
                <a:solidFill>
                  <a:srgbClr val="002060"/>
                </a:solidFill>
              </a:rPr>
              <a:t>(2017)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ru-RU" dirty="0">
                <a:solidFill>
                  <a:srgbClr val="002060"/>
                </a:solidFill>
              </a:rPr>
              <a:t>Профессиональный стандарт "Врач-кибернетик" </a:t>
            </a:r>
            <a:r>
              <a:rPr lang="ru-RU" dirty="0" smtClean="0">
                <a:solidFill>
                  <a:srgbClr val="002060"/>
                </a:solidFill>
              </a:rPr>
              <a:t>(2017)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nou-dpo-ncot.ru/wp-content/uploads/2017/06/profstand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61925"/>
            <a:ext cx="6851649" cy="22838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932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6" y="231777"/>
            <a:ext cx="7886700" cy="7778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Причины реорганизации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1257300"/>
            <a:ext cx="8762999" cy="5429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КОЛИЧЕСТВО ОТЧИСЛЕННЫХ В КРАСГМУ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2015 году 188 </a:t>
            </a:r>
            <a:r>
              <a:rPr lang="ru-RU" sz="2400" dirty="0" smtClean="0"/>
              <a:t>человек (</a:t>
            </a:r>
            <a:r>
              <a:rPr lang="ru-RU" sz="2400" b="1" dirty="0" smtClean="0">
                <a:solidFill>
                  <a:srgbClr val="FF0000"/>
                </a:solidFill>
              </a:rPr>
              <a:t>3,89%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в 2016 году 290 </a:t>
            </a:r>
            <a:r>
              <a:rPr lang="ru-RU" sz="2400" dirty="0" smtClean="0"/>
              <a:t>человек (</a:t>
            </a:r>
            <a:r>
              <a:rPr lang="ru-RU" sz="2400" b="1" dirty="0" smtClean="0">
                <a:solidFill>
                  <a:srgbClr val="FF0000"/>
                </a:solidFill>
              </a:rPr>
              <a:t>5,91%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в 2017 году 131 </a:t>
            </a:r>
            <a:r>
              <a:rPr lang="ru-RU" sz="2400" dirty="0" smtClean="0"/>
              <a:t>человек (за 6 мес. </a:t>
            </a:r>
            <a:r>
              <a:rPr lang="ru-RU" sz="2400" b="1" dirty="0" smtClean="0">
                <a:solidFill>
                  <a:srgbClr val="FF0000"/>
                </a:solidFill>
              </a:rPr>
              <a:t>2,62%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КОЛИЧЕСТВО ЗАДОЛЖНИКОВ НА ФФМО: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dirty="0" smtClean="0"/>
              <a:t>За </a:t>
            </a:r>
            <a:r>
              <a:rPr lang="ru-RU" sz="2400" dirty="0"/>
              <a:t>зимнюю и летнюю сессии </a:t>
            </a:r>
            <a:r>
              <a:rPr lang="ru-RU" sz="2400" b="1" dirty="0"/>
              <a:t>2015 </a:t>
            </a:r>
            <a:r>
              <a:rPr lang="ru-RU" sz="2400" b="1" dirty="0" smtClean="0"/>
              <a:t>года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667</a:t>
            </a:r>
            <a:r>
              <a:rPr lang="ru-RU" sz="2400" dirty="0" smtClean="0"/>
              <a:t> студентов. </a:t>
            </a:r>
            <a:endParaRPr lang="ru-RU" sz="2400" dirty="0"/>
          </a:p>
          <a:p>
            <a:r>
              <a:rPr lang="ru-RU" sz="2400" dirty="0"/>
              <a:t>За зимнюю и летнюю сессии </a:t>
            </a:r>
            <a:r>
              <a:rPr lang="ru-RU" sz="2400" b="1" dirty="0"/>
              <a:t>2016 </a:t>
            </a:r>
            <a:r>
              <a:rPr lang="ru-RU" sz="2400" b="1" dirty="0" smtClean="0"/>
              <a:t>года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b="1" dirty="0">
                <a:solidFill>
                  <a:srgbClr val="FF0000"/>
                </a:solidFill>
              </a:rPr>
              <a:t>1008</a:t>
            </a:r>
            <a:r>
              <a:rPr lang="ru-RU" sz="2400" dirty="0" smtClean="0"/>
              <a:t> студентов.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/>
              <a:t>За зимнюю и летнюю сессии </a:t>
            </a:r>
            <a:r>
              <a:rPr lang="ru-RU" sz="2400" b="1" dirty="0"/>
              <a:t>2017 года</a:t>
            </a:r>
            <a:r>
              <a:rPr lang="ru-RU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b="1" dirty="0">
                <a:solidFill>
                  <a:srgbClr val="FF0000"/>
                </a:solidFill>
              </a:rPr>
              <a:t>1078</a:t>
            </a:r>
            <a:r>
              <a:rPr lang="ru-RU" sz="2400" dirty="0" smtClean="0"/>
              <a:t> студентов.</a:t>
            </a:r>
          </a:p>
        </p:txBody>
      </p:sp>
      <p:pic>
        <p:nvPicPr>
          <p:cNvPr id="1026" name="Picture 2" descr="http://timcarthon.com/wp-content/uploads/2016/03/00045-Unions-vs.-Corpor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574" y="0"/>
            <a:ext cx="2646951" cy="1866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http://vitebskcity.info/wp-content/uploads/2016/11/vvp-1200x62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9" r="14362"/>
          <a:stretch/>
        </p:blipFill>
        <p:spPr bwMode="auto">
          <a:xfrm>
            <a:off x="5962649" y="1585402"/>
            <a:ext cx="3076575" cy="19499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390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48" y="127001"/>
            <a:ext cx="7886700" cy="3778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Структура изменений факультетов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1876426"/>
            <a:ext cx="1504950" cy="13525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ФФМО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19999" y="1666874"/>
            <a:ext cx="1362075" cy="9525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Лечебный факультет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91175" y="5705475"/>
            <a:ext cx="3467101" cy="5905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Медико-психолого-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фармацевтический факультет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91175" y="6429374"/>
            <a:ext cx="3467100" cy="3143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Институт стоматологии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48525" y="4119563"/>
            <a:ext cx="1809750" cy="9525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Педиатрический факультет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5" y="3443288"/>
            <a:ext cx="1504950" cy="13525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Отделение по направлению подготовки Социальная работа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43100" y="552449"/>
            <a:ext cx="5448300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анатомии и гистологии человека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952625" y="876300"/>
            <a:ext cx="5438775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биологии с экологией и  курсом фармакогнозии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962150" y="1190625"/>
            <a:ext cx="5429249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</a:t>
            </a:r>
            <a:r>
              <a:rPr lang="ru-RU" dirty="0"/>
              <a:t>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латинского и иностранных языков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962150" y="1504951"/>
            <a:ext cx="5429249" cy="4762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патологической анатомии имени профессора</a:t>
            </a:r>
            <a:r>
              <a:rPr lang="ru-RU" dirty="0"/>
              <a:t>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П.Г.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Подзолкова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962150" y="2028827"/>
            <a:ext cx="5429249" cy="238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оперативной хирургии и топографической анатомии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952625" y="2800350"/>
            <a:ext cx="5429250" cy="4476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Кафедра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мобилизационной подготовки здравоохранения, медицины катастроф, скорой помощи с курсом ПО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962150" y="2314574"/>
            <a:ext cx="5438774" cy="43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фармакологии с курсом клинической фармакологии, фармацевтической технологии с курсом ПО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952625" y="3524251"/>
            <a:ext cx="5162550" cy="4143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патологической физиологии с курсом клинической патофизиологии имени профессора В.В. Иванова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962149" y="4000504"/>
            <a:ext cx="5153025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сестринского дела и клинического ухода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962150" y="4329114"/>
            <a:ext cx="5153024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физиологии имени профессора А.Т.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Пшонника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952624" y="4662489"/>
            <a:ext cx="5162549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философии и социально-гуманитарных наук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962149" y="4995863"/>
            <a:ext cx="5153023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микробиологии имени доцента Б.М.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Зельмановича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962149" y="5314951"/>
            <a:ext cx="5153025" cy="266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Кафедра философии и социально-гуманитарных наук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00050" y="5743576"/>
            <a:ext cx="4810124" cy="5619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Кафедра биологической химии с курсами медицинской, фармацевтической и токсикологической химии 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0" name="Прямая со стрелкой 59"/>
          <p:cNvCxnSpPr>
            <a:stCxn id="4" idx="3"/>
            <a:endCxn id="22" idx="1"/>
          </p:cNvCxnSpPr>
          <p:nvPr/>
        </p:nvCxnSpPr>
        <p:spPr>
          <a:xfrm flipV="1">
            <a:off x="1647825" y="685799"/>
            <a:ext cx="295275" cy="186690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" idx="3"/>
            <a:endCxn id="44" idx="1"/>
          </p:cNvCxnSpPr>
          <p:nvPr/>
        </p:nvCxnSpPr>
        <p:spPr>
          <a:xfrm flipV="1">
            <a:off x="1647825" y="1009650"/>
            <a:ext cx="304800" cy="154305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4" idx="3"/>
            <a:endCxn id="45" idx="1"/>
          </p:cNvCxnSpPr>
          <p:nvPr/>
        </p:nvCxnSpPr>
        <p:spPr>
          <a:xfrm flipV="1">
            <a:off x="1647825" y="1323975"/>
            <a:ext cx="314325" cy="122872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" idx="3"/>
            <a:endCxn id="46" idx="1"/>
          </p:cNvCxnSpPr>
          <p:nvPr/>
        </p:nvCxnSpPr>
        <p:spPr>
          <a:xfrm flipV="1">
            <a:off x="1647825" y="1743076"/>
            <a:ext cx="314325" cy="80962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4" idx="3"/>
            <a:endCxn id="47" idx="1"/>
          </p:cNvCxnSpPr>
          <p:nvPr/>
        </p:nvCxnSpPr>
        <p:spPr>
          <a:xfrm flipV="1">
            <a:off x="1647825" y="2147889"/>
            <a:ext cx="314325" cy="40481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4" idx="3"/>
            <a:endCxn id="50" idx="1"/>
          </p:cNvCxnSpPr>
          <p:nvPr/>
        </p:nvCxnSpPr>
        <p:spPr>
          <a:xfrm flipV="1">
            <a:off x="1647825" y="2533650"/>
            <a:ext cx="314325" cy="1905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4" idx="3"/>
            <a:endCxn id="49" idx="1"/>
          </p:cNvCxnSpPr>
          <p:nvPr/>
        </p:nvCxnSpPr>
        <p:spPr>
          <a:xfrm>
            <a:off x="1647825" y="2552702"/>
            <a:ext cx="304800" cy="47148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21" idx="3"/>
            <a:endCxn id="51" idx="1"/>
          </p:cNvCxnSpPr>
          <p:nvPr/>
        </p:nvCxnSpPr>
        <p:spPr>
          <a:xfrm flipV="1">
            <a:off x="1647825" y="3731418"/>
            <a:ext cx="304800" cy="38814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21" idx="3"/>
            <a:endCxn id="52" idx="1"/>
          </p:cNvCxnSpPr>
          <p:nvPr/>
        </p:nvCxnSpPr>
        <p:spPr>
          <a:xfrm>
            <a:off x="1647825" y="4119564"/>
            <a:ext cx="314324" cy="1429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21" idx="3"/>
            <a:endCxn id="53" idx="1"/>
          </p:cNvCxnSpPr>
          <p:nvPr/>
        </p:nvCxnSpPr>
        <p:spPr>
          <a:xfrm>
            <a:off x="1647825" y="4119564"/>
            <a:ext cx="314325" cy="3429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21" idx="3"/>
            <a:endCxn id="54" idx="1"/>
          </p:cNvCxnSpPr>
          <p:nvPr/>
        </p:nvCxnSpPr>
        <p:spPr>
          <a:xfrm>
            <a:off x="1647825" y="4119564"/>
            <a:ext cx="304799" cy="67627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21" idx="3"/>
            <a:endCxn id="55" idx="1"/>
          </p:cNvCxnSpPr>
          <p:nvPr/>
        </p:nvCxnSpPr>
        <p:spPr>
          <a:xfrm>
            <a:off x="1647825" y="4119564"/>
            <a:ext cx="314324" cy="100964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21" idx="3"/>
            <a:endCxn id="56" idx="1"/>
          </p:cNvCxnSpPr>
          <p:nvPr/>
        </p:nvCxnSpPr>
        <p:spPr>
          <a:xfrm>
            <a:off x="1647825" y="4119564"/>
            <a:ext cx="314324" cy="132873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22" idx="3"/>
            <a:endCxn id="10" idx="1"/>
          </p:cNvCxnSpPr>
          <p:nvPr/>
        </p:nvCxnSpPr>
        <p:spPr>
          <a:xfrm>
            <a:off x="7391400" y="685799"/>
            <a:ext cx="228599" cy="145732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44" idx="3"/>
            <a:endCxn id="10" idx="1"/>
          </p:cNvCxnSpPr>
          <p:nvPr/>
        </p:nvCxnSpPr>
        <p:spPr>
          <a:xfrm>
            <a:off x="7391400" y="1009650"/>
            <a:ext cx="228599" cy="113347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45" idx="3"/>
            <a:endCxn id="10" idx="1"/>
          </p:cNvCxnSpPr>
          <p:nvPr/>
        </p:nvCxnSpPr>
        <p:spPr>
          <a:xfrm>
            <a:off x="7391399" y="1323975"/>
            <a:ext cx="228600" cy="81914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46" idx="3"/>
            <a:endCxn id="10" idx="1"/>
          </p:cNvCxnSpPr>
          <p:nvPr/>
        </p:nvCxnSpPr>
        <p:spPr>
          <a:xfrm>
            <a:off x="7391399" y="1743076"/>
            <a:ext cx="228600" cy="40004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47" idx="3"/>
            <a:endCxn id="10" idx="1"/>
          </p:cNvCxnSpPr>
          <p:nvPr/>
        </p:nvCxnSpPr>
        <p:spPr>
          <a:xfrm flipV="1">
            <a:off x="7391399" y="2143124"/>
            <a:ext cx="228600" cy="476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50" idx="3"/>
            <a:endCxn id="10" idx="1"/>
          </p:cNvCxnSpPr>
          <p:nvPr/>
        </p:nvCxnSpPr>
        <p:spPr>
          <a:xfrm flipV="1">
            <a:off x="7400924" y="2143124"/>
            <a:ext cx="219075" cy="39052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49" idx="3"/>
            <a:endCxn id="10" idx="1"/>
          </p:cNvCxnSpPr>
          <p:nvPr/>
        </p:nvCxnSpPr>
        <p:spPr>
          <a:xfrm flipV="1">
            <a:off x="7381875" y="2143124"/>
            <a:ext cx="238124" cy="88106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51" idx="3"/>
            <a:endCxn id="20" idx="1"/>
          </p:cNvCxnSpPr>
          <p:nvPr/>
        </p:nvCxnSpPr>
        <p:spPr>
          <a:xfrm>
            <a:off x="7115175" y="3731418"/>
            <a:ext cx="133350" cy="864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52" idx="3"/>
            <a:endCxn id="20" idx="1"/>
          </p:cNvCxnSpPr>
          <p:nvPr/>
        </p:nvCxnSpPr>
        <p:spPr>
          <a:xfrm>
            <a:off x="7115174" y="4133854"/>
            <a:ext cx="133351" cy="46195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53" idx="3"/>
            <a:endCxn id="20" idx="1"/>
          </p:cNvCxnSpPr>
          <p:nvPr/>
        </p:nvCxnSpPr>
        <p:spPr>
          <a:xfrm>
            <a:off x="7115174" y="4462464"/>
            <a:ext cx="133351" cy="13334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stCxn id="54" idx="3"/>
            <a:endCxn id="20" idx="1"/>
          </p:cNvCxnSpPr>
          <p:nvPr/>
        </p:nvCxnSpPr>
        <p:spPr>
          <a:xfrm flipV="1">
            <a:off x="7115173" y="4595813"/>
            <a:ext cx="133352" cy="20002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55" idx="3"/>
            <a:endCxn id="20" idx="1"/>
          </p:cNvCxnSpPr>
          <p:nvPr/>
        </p:nvCxnSpPr>
        <p:spPr>
          <a:xfrm flipV="1">
            <a:off x="7115172" y="4595813"/>
            <a:ext cx="133353" cy="5334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56" idx="3"/>
            <a:endCxn id="20" idx="1"/>
          </p:cNvCxnSpPr>
          <p:nvPr/>
        </p:nvCxnSpPr>
        <p:spPr>
          <a:xfrm flipV="1">
            <a:off x="7115174" y="4595813"/>
            <a:ext cx="133351" cy="85248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>
            <a:stCxn id="21" idx="2"/>
            <a:endCxn id="57" idx="1"/>
          </p:cNvCxnSpPr>
          <p:nvPr/>
        </p:nvCxnSpPr>
        <p:spPr>
          <a:xfrm rot="5400000">
            <a:off x="33338" y="5162551"/>
            <a:ext cx="1228724" cy="495300"/>
          </a:xfrm>
          <a:prstGeom prst="bentConnector4">
            <a:avLst>
              <a:gd name="adj1" fmla="val 38566"/>
              <a:gd name="adj2" fmla="val 146154"/>
            </a:avLst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57" idx="3"/>
            <a:endCxn id="18" idx="1"/>
          </p:cNvCxnSpPr>
          <p:nvPr/>
        </p:nvCxnSpPr>
        <p:spPr>
          <a:xfrm flipV="1">
            <a:off x="5210174" y="6000750"/>
            <a:ext cx="381001" cy="2381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43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114177"/>
            <a:ext cx="7886700" cy="70167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Структура изменений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2514599"/>
            <a:ext cx="1504950" cy="13525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ФФМО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11" y="2807254"/>
            <a:ext cx="1881188" cy="9525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Лечебный факультет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91175" y="5705475"/>
            <a:ext cx="3467101" cy="5905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Медико-психолого-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фармацевтический факультет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91175" y="6429374"/>
            <a:ext cx="3467100" cy="31432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Институт стоматологии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48525" y="4491038"/>
            <a:ext cx="1809750" cy="9525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Педиатрический факультет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577" y="4452818"/>
            <a:ext cx="1504950" cy="13525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Отделение по направлению подготовки Социальная работа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 descr="http://krasgmu.ru/sys/images/user/1498.jpg?rnd=15041723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7" y="1191798"/>
            <a:ext cx="622299" cy="92722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krasgmu.ru/sys/images/user/1589.jpg?rnd=15041723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514599"/>
            <a:ext cx="621506" cy="8286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krasgmu.ru/sys/images/user/1903.jpg?rnd=15041724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07" y="3417095"/>
            <a:ext cx="620117" cy="82682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krasgmu.ru/sys/images/user/1491.jpg?rnd=15041726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07" y="4574381"/>
            <a:ext cx="651868" cy="86915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51749" y="4824293"/>
            <a:ext cx="3459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Тихонова Наталья Владимировна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4903" y="3604736"/>
            <a:ext cx="313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Кротова Светлана Викторовна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32377" y="2682358"/>
            <a:ext cx="3079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Никель Виктория Викторовна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88918" y="1470745"/>
            <a:ext cx="3508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Горбунов Николай Станиславович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677025" y="5008959"/>
            <a:ext cx="466725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6148" idx="1"/>
          </p:cNvCxnSpPr>
          <p:nvPr/>
        </p:nvCxnSpPr>
        <p:spPr>
          <a:xfrm flipV="1">
            <a:off x="1647825" y="2928937"/>
            <a:ext cx="609600" cy="2619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3"/>
            <a:endCxn id="6150" idx="1"/>
          </p:cNvCxnSpPr>
          <p:nvPr/>
        </p:nvCxnSpPr>
        <p:spPr>
          <a:xfrm>
            <a:off x="1647825" y="3190875"/>
            <a:ext cx="611782" cy="639631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3"/>
            <a:endCxn id="6152" idx="1"/>
          </p:cNvCxnSpPr>
          <p:nvPr/>
        </p:nvCxnSpPr>
        <p:spPr>
          <a:xfrm flipV="1">
            <a:off x="1660527" y="5008960"/>
            <a:ext cx="599080" cy="12013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0"/>
            <a:endCxn id="6146" idx="1"/>
          </p:cNvCxnSpPr>
          <p:nvPr/>
        </p:nvCxnSpPr>
        <p:spPr>
          <a:xfrm flipV="1">
            <a:off x="895350" y="1655411"/>
            <a:ext cx="765177" cy="8591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969792" y="1132505"/>
            <a:ext cx="2983707" cy="9525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Управление по воспитательной работе и молодежной политике</a:t>
            </a:r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6229350" y="2569129"/>
            <a:ext cx="447676" cy="1428750"/>
          </a:xfrm>
          <a:prstGeom prst="rightBrace">
            <a:avLst>
              <a:gd name="adj1" fmla="val 8333"/>
              <a:gd name="adj2" fmla="val 52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27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www.renaissance-age.com/en/wp-content/uploads/2016/07/strategy-2015-Dec2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8"/>
          <a:stretch/>
        </p:blipFill>
        <p:spPr bwMode="auto">
          <a:xfrm>
            <a:off x="-1" y="0"/>
            <a:ext cx="2942481" cy="147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0875" y="312738"/>
            <a:ext cx="4352926" cy="7873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304926"/>
            <a:ext cx="8858250" cy="554273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Провести анализ и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оптимизацию содержания основных профессиональных образовательных программ </a:t>
            </a:r>
            <a:r>
              <a:rPr lang="ru-RU" sz="1800" dirty="0" smtClean="0"/>
              <a:t>по специальностям/направлению подготовки с должностными функциями,  знаниями и умениями профессиональных стандартов;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/>
              <a:t>Пересмотреть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междисциплинарные связи с фокусом на профессиональную деятельность </a:t>
            </a:r>
            <a:r>
              <a:rPr lang="ru-RU" sz="1800" dirty="0"/>
              <a:t>выпускника, специалиста первичного звена здравоохранения;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Разработать программу профессиональной ориентации </a:t>
            </a:r>
            <a:r>
              <a:rPr lang="ru-RU" sz="1800" dirty="0" smtClean="0"/>
              <a:t>студентов в специальность с 1 курса;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Провести анализ и распространить результаты на факультеты и институты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педагогического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эксперимента,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проводящегося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на педиатрическом факультете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«Мы все разные – мы все равные»;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Разработать программу повышения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квалификации профессорско-преподавательского состава </a:t>
            </a:r>
            <a:r>
              <a:rPr lang="ru-RU" sz="1800" dirty="0" smtClean="0"/>
              <a:t>в соответствии с современными требования науки и образования (в том числе </a:t>
            </a:r>
            <a:r>
              <a:rPr lang="ru-RU" sz="1800" dirty="0"/>
              <a:t>«Психолого-педагогические технологии работы со студентами в современном университете</a:t>
            </a:r>
            <a:r>
              <a:rPr lang="ru-RU" sz="1800" dirty="0" smtClean="0"/>
              <a:t>»);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Измененить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методы мониторинга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качества </a:t>
            </a:r>
            <a:r>
              <a:rPr lang="ru-RU" sz="1800" dirty="0" smtClean="0"/>
              <a:t>образования </a:t>
            </a:r>
            <a:r>
              <a:rPr lang="ru-RU" sz="1800" dirty="0"/>
              <a:t>(оценка уровня достижения образовательных результатов студентами, управления процессом образования);</a:t>
            </a:r>
          </a:p>
          <a:p>
            <a:pPr marL="0" indent="0">
              <a:buNone/>
            </a:pPr>
            <a:r>
              <a:rPr lang="ru-RU" sz="1800" dirty="0" smtClean="0"/>
              <a:t>7.    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Модернизировать систему мотивации </a:t>
            </a:r>
            <a:r>
              <a:rPr lang="ru-RU" sz="1800" dirty="0"/>
              <a:t>профессорско-преподавательского </a:t>
            </a:r>
            <a:r>
              <a:rPr lang="ru-RU" sz="1800" dirty="0" smtClean="0"/>
              <a:t>состава    	(к внедрению  инновационных педагогических технологий и т.д.).</a:t>
            </a:r>
            <a:endParaRPr lang="ru-RU" sz="1800" dirty="0"/>
          </a:p>
          <a:p>
            <a:pPr marL="457200" indent="-457200">
              <a:buFont typeface="+mj-lt"/>
              <a:buAutoNum type="arabicPeriod"/>
            </a:pPr>
            <a:endParaRPr lang="ru-RU" sz="18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  <p:sp>
        <p:nvSpPr>
          <p:cNvPr id="4" name="AutoShape 2" descr="https://atlaz.io/blog/wp-content/uploads/2016/07/199_650x372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m0-tub-ru.yandex.net/i?id=1025b3fa3f83b52841b479457feae474&amp;n=33&amp;h=215&amp;w=37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69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564" y="51491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+mn-lt"/>
              </a:rPr>
              <a:t>Благодарю за внимание</a:t>
            </a:r>
            <a:endParaRPr lang="ru-RU" sz="5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4098" name="Picture 2" descr="http://lib.nsmu.ru/upload/medialibrary/9cb/1sentebrya-medstudents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49" y="1924287"/>
            <a:ext cx="6561311" cy="442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399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349bceafe47c67267ecdf5c651d39ec469101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3700</TotalTime>
  <Words>593</Words>
  <Application>Microsoft Office PowerPoint</Application>
  <PresentationFormat>Экран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Реорганизация факультетов и задачи по повышению качества обучения студентов КрасГМУ</vt:lpstr>
      <vt:lpstr>Презентация PowerPoint</vt:lpstr>
      <vt:lpstr>Презентация PowerPoint</vt:lpstr>
      <vt:lpstr>Причины реорганизации</vt:lpstr>
      <vt:lpstr>Структура изменений факультетов</vt:lpstr>
      <vt:lpstr>Структура изменений</vt:lpstr>
      <vt:lpstr>Задачи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ТаптыгинаЕВ</dc:creator>
  <cp:lastModifiedBy>МедведеваНН</cp:lastModifiedBy>
  <cp:revision>94</cp:revision>
  <cp:lastPrinted>2017-08-31T07:51:15Z</cp:lastPrinted>
  <dcterms:created xsi:type="dcterms:W3CDTF">2017-07-06T04:39:33Z</dcterms:created>
  <dcterms:modified xsi:type="dcterms:W3CDTF">2017-09-02T01:41:04Z</dcterms:modified>
</cp:coreProperties>
</file>