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</p:sldMasterIdLst>
  <p:notesMasterIdLst>
    <p:notesMasterId r:id="rId38"/>
  </p:notesMasterIdLst>
  <p:sldIdLst>
    <p:sldId id="256" r:id="rId3"/>
    <p:sldId id="277" r:id="rId4"/>
    <p:sldId id="279" r:id="rId5"/>
    <p:sldId id="275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7" r:id="rId22"/>
    <p:sldId id="295" r:id="rId23"/>
    <p:sldId id="296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278" r:id="rId37"/>
  </p:sldIdLst>
  <p:sldSz cx="9144000" cy="5143500" type="screen16x9"/>
  <p:notesSz cx="6858000" cy="9144000"/>
  <p:embeddedFontLst>
    <p:embeddedFont>
      <p:font typeface="Poppins" panose="020B0604020202020204" charset="0"/>
      <p:regular r:id="rId39"/>
      <p:bold r:id="rId40"/>
      <p:italic r:id="rId41"/>
      <p:boldItalic r:id="rId42"/>
    </p:embeddedFont>
    <p:embeddedFont>
      <p:font typeface="맑은 고딕" panose="020B0503020000020004" pitchFamily="34" charset="-127"/>
      <p:regular r:id="rId43"/>
      <p:bold r:id="rId44"/>
    </p:embeddedFont>
    <p:embeddedFont>
      <p:font typeface="Poppins Light" panose="020B0604020202020204" charset="0"/>
      <p:regular r:id="rId45"/>
      <p:bold r:id="rId46"/>
      <p:italic r:id="rId47"/>
      <p:boldItalic r:id="rId48"/>
    </p:embeddedFont>
    <p:embeddedFont>
      <p:font typeface="Arial Narrow" panose="020B0606020202030204" pitchFamily="34" charset="0"/>
      <p:regular r:id="rId49"/>
      <p:bold r:id="rId50"/>
      <p:italic r:id="rId51"/>
      <p:boldItalic r:id="rId52"/>
    </p:embeddedFont>
    <p:embeddedFont>
      <p:font typeface="Libre Baskerville" panose="020B0604020202020204" charset="0"/>
      <p:regular r:id="rId53"/>
      <p:bold r:id="rId54"/>
      <p: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1A007-E1E2-48BA-8474-B8B4AE2747F5}">
  <a:tblStyle styleId="{9AE1A007-E1E2-48BA-8474-B8B4AE2747F5}" styleName="Table_0">
    <a:wholeTbl>
      <a:tcTxStyle b="off" i="off">
        <a:font>
          <a:latin typeface="Poppins Light"/>
          <a:ea typeface="Poppins Light"/>
          <a:cs typeface="Poppins Light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493C80-E1C9-4542-A5BD-1946F66E5147}" styleName="Table_1">
    <a:wholeTbl>
      <a:tcTxStyle b="off" i="off">
        <a:font>
          <a:latin typeface="Poppins Light"/>
          <a:ea typeface="Poppins Light"/>
          <a:cs typeface="Poppins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oppins Light"/>
          <a:ea typeface="Poppins Light"/>
          <a:cs typeface="Poppins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794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fc6e0744a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dfc6e0744a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1631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776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964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8570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fe1553a7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dfe1553a7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1617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233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566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3180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177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fe1553a7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dfe1553a7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3406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fe1553a7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dfe1553a7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98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fe1553a7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dfe1553a7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5818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fe1553a7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dfe1553a7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5870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70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8216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475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fe1553a7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dfe1553a7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325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05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fe1553a7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dfe1553a7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484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fe1553a7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dfe1553a7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6253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203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023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fe1553a7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dfe1553a7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461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fe1553a7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dfe1553a7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0925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4994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870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5100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fe1553a7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dfe1553a7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95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370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052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25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16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565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fe1553a7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fe1553a7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2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mon.com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NUL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title">
  <p:cSld name="3_PPTMON 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6">
            <a:alphaModFix/>
          </a:blip>
          <a:srcRect r="22773" b="36448"/>
          <a:stretch/>
        </p:blipFill>
        <p:spPr>
          <a:xfrm>
            <a:off x="5900057" y="2714626"/>
            <a:ext cx="3243943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4"/>
          <p:cNvPicPr preferRelativeResize="0"/>
          <p:nvPr/>
        </p:nvPicPr>
        <p:blipFill rotWithShape="1">
          <a:blip r:embed="rId6">
            <a:alphaModFix/>
          </a:blip>
          <a:srcRect r="33946" b="23985"/>
          <a:stretch/>
        </p:blipFill>
        <p:spPr>
          <a:xfrm rot="5400000" flipH="1">
            <a:off x="65318" y="-65320"/>
            <a:ext cx="2774588" cy="2905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7056" y="700391"/>
            <a:ext cx="5246945" cy="374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title">
  <p:cSld name="1_PPTMON title">
    <p:bg>
      <p:bgPr>
        <a:solidFill>
          <a:srgbClr val="BFBFB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6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6">
            <a:alphaModFix/>
          </a:blip>
          <a:srcRect r="38431" b="64996"/>
          <a:stretch/>
        </p:blipFill>
        <p:spPr>
          <a:xfrm>
            <a:off x="4973998" y="3343073"/>
            <a:ext cx="4170002" cy="1800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6"/>
          <p:cNvPicPr preferRelativeResize="0"/>
          <p:nvPr/>
        </p:nvPicPr>
        <p:blipFill rotWithShape="1">
          <a:blip r:embed="rId6">
            <a:alphaModFix/>
          </a:blip>
          <a:srcRect l="11949" t="60141"/>
          <a:stretch/>
        </p:blipFill>
        <p:spPr>
          <a:xfrm>
            <a:off x="0" y="0"/>
            <a:ext cx="5963663" cy="2050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PTMON title">
  <p:cSld name="2_PPTMON title">
    <p:bg>
      <p:bgPr>
        <a:solidFill>
          <a:srgbClr val="F2F2F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6">
            <a:alphaModFix/>
          </a:blip>
          <a:srcRect r="32322" b="50950"/>
          <a:stretch/>
        </p:blipFill>
        <p:spPr>
          <a:xfrm flipH="1">
            <a:off x="-1" y="2854188"/>
            <a:ext cx="3662464" cy="228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7"/>
          <p:cNvPicPr preferRelativeResize="0"/>
          <p:nvPr/>
        </p:nvPicPr>
        <p:blipFill rotWithShape="1">
          <a:blip r:embed="rId6">
            <a:alphaModFix/>
          </a:blip>
          <a:srcRect t="50000" r="29564"/>
          <a:stretch/>
        </p:blipFill>
        <p:spPr>
          <a:xfrm>
            <a:off x="5332238" y="0"/>
            <a:ext cx="3811762" cy="233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7"/>
          <p:cNvPicPr preferRelativeResize="0"/>
          <p:nvPr/>
        </p:nvPicPr>
        <p:blipFill rotWithShape="1">
          <a:blip r:embed="rId7">
            <a:alphaModFix/>
          </a:blip>
          <a:srcRect l="15409" b="50000"/>
          <a:stretch/>
        </p:blipFill>
        <p:spPr>
          <a:xfrm>
            <a:off x="0" y="3319429"/>
            <a:ext cx="3137170" cy="1824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7"/>
          <p:cNvPicPr preferRelativeResize="0"/>
          <p:nvPr/>
        </p:nvPicPr>
        <p:blipFill rotWithShape="1">
          <a:blip r:embed="rId7">
            <a:alphaModFix/>
          </a:blip>
          <a:srcRect t="75362" r="46889"/>
          <a:stretch/>
        </p:blipFill>
        <p:spPr>
          <a:xfrm>
            <a:off x="7174350" y="0"/>
            <a:ext cx="1969650" cy="898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slide">
  <p:cSld name="1_PPTMON slide">
    <p:bg>
      <p:bgPr>
        <a:solidFill>
          <a:srgbClr val="D8D8D8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8"/>
          <p:cNvPicPr preferRelativeResize="0"/>
          <p:nvPr/>
        </p:nvPicPr>
        <p:blipFill rotWithShape="1">
          <a:blip r:embed="rId6">
            <a:alphaModFix/>
          </a:blip>
          <a:srcRect t="26124" r="62745"/>
          <a:stretch/>
        </p:blipFill>
        <p:spPr>
          <a:xfrm rot="5400000">
            <a:off x="6116765" y="2116264"/>
            <a:ext cx="2254677" cy="379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8"/>
          <p:cNvPicPr preferRelativeResize="0"/>
          <p:nvPr/>
        </p:nvPicPr>
        <p:blipFill rotWithShape="1">
          <a:blip r:embed="rId6">
            <a:alphaModFix/>
          </a:blip>
          <a:srcRect l="24454" t="64995"/>
          <a:stretch/>
        </p:blipFill>
        <p:spPr>
          <a:xfrm>
            <a:off x="0" y="0"/>
            <a:ext cx="4572000" cy="1800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PTMON slide">
  <p:cSld name="2_PPTMON slide">
    <p:bg>
      <p:bgPr>
        <a:solidFill>
          <a:srgbClr val="BFBFB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9"/>
          <p:cNvPicPr preferRelativeResize="0"/>
          <p:nvPr/>
        </p:nvPicPr>
        <p:blipFill rotWithShape="1">
          <a:blip r:embed="rId6">
            <a:alphaModFix/>
          </a:blip>
          <a:srcRect l="28615" t="37833"/>
          <a:stretch/>
        </p:blipFill>
        <p:spPr>
          <a:xfrm>
            <a:off x="0" y="0"/>
            <a:ext cx="2655651" cy="2337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9"/>
          <p:cNvPicPr preferRelativeResize="0"/>
          <p:nvPr/>
        </p:nvPicPr>
        <p:blipFill rotWithShape="1">
          <a:blip r:embed="rId6">
            <a:alphaModFix/>
          </a:blip>
          <a:srcRect r="25330" b="50000"/>
          <a:stretch/>
        </p:blipFill>
        <p:spPr>
          <a:xfrm>
            <a:off x="6366160" y="3263423"/>
            <a:ext cx="2777840" cy="1880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slide">
  <p:cSld name="3_PPTMON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0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0"/>
          <p:cNvPicPr preferRelativeResize="0"/>
          <p:nvPr/>
        </p:nvPicPr>
        <p:blipFill rotWithShape="1">
          <a:blip r:embed="rId6">
            <a:alphaModFix/>
          </a:blip>
          <a:srcRect l="15338" b="57897"/>
          <a:stretch/>
        </p:blipFill>
        <p:spPr>
          <a:xfrm>
            <a:off x="0" y="3335912"/>
            <a:ext cx="6320166" cy="180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0"/>
          <p:cNvPicPr preferRelativeResize="0"/>
          <p:nvPr/>
        </p:nvPicPr>
        <p:blipFill rotWithShape="1">
          <a:blip r:embed="rId6">
            <a:alphaModFix/>
          </a:blip>
          <a:srcRect t="66055" r="25893"/>
          <a:stretch/>
        </p:blipFill>
        <p:spPr>
          <a:xfrm rot="10800000" flipH="1">
            <a:off x="3611774" y="3686107"/>
            <a:ext cx="5532226" cy="145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0"/>
          <p:cNvPicPr preferRelativeResize="0"/>
          <p:nvPr/>
        </p:nvPicPr>
        <p:blipFill rotWithShape="1">
          <a:blip r:embed="rId7">
            <a:alphaModFix/>
          </a:blip>
          <a:srcRect l="-1837" t="50000"/>
          <a:stretch/>
        </p:blipFill>
        <p:spPr>
          <a:xfrm rot="10800000" flipH="1">
            <a:off x="7272688" y="4239705"/>
            <a:ext cx="1871312" cy="90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0"/>
          <p:cNvPicPr preferRelativeResize="0"/>
          <p:nvPr/>
        </p:nvPicPr>
        <p:blipFill rotWithShape="1">
          <a:blip r:embed="rId7">
            <a:alphaModFix/>
          </a:blip>
          <a:srcRect b="50000"/>
          <a:stretch/>
        </p:blipFill>
        <p:spPr>
          <a:xfrm rot="10800000">
            <a:off x="0" y="-1"/>
            <a:ext cx="1837578" cy="903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PTMON slide">
  <p:cSld name="4_PPTMON slide">
    <p:bg>
      <p:bgPr>
        <a:solidFill>
          <a:srgbClr val="59595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1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1"/>
          <p:cNvPicPr preferRelativeResize="0"/>
          <p:nvPr/>
        </p:nvPicPr>
        <p:blipFill rotWithShape="1">
          <a:blip r:embed="rId6">
            <a:alphaModFix/>
          </a:blip>
          <a:srcRect l="1422" b="53003"/>
          <a:stretch/>
        </p:blipFill>
        <p:spPr>
          <a:xfrm>
            <a:off x="-1" y="2726193"/>
            <a:ext cx="5878856" cy="241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1"/>
          <p:cNvPicPr preferRelativeResize="0"/>
          <p:nvPr/>
        </p:nvPicPr>
        <p:blipFill rotWithShape="1">
          <a:blip r:embed="rId6">
            <a:alphaModFix/>
          </a:blip>
          <a:srcRect t="55119" r="30078"/>
          <a:stretch/>
        </p:blipFill>
        <p:spPr>
          <a:xfrm>
            <a:off x="4974094" y="0"/>
            <a:ext cx="4169906" cy="2308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PTMON slide">
  <p:cSld name="5_PPTMON slide">
    <p:bg>
      <p:bgPr>
        <a:solidFill>
          <a:srgbClr val="D8D8D8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2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6">
            <a:alphaModFix/>
          </a:blip>
          <a:srcRect r="50000"/>
          <a:stretch/>
        </p:blipFill>
        <p:spPr>
          <a:xfrm rot="10800000" flipH="1">
            <a:off x="7043738" y="535336"/>
            <a:ext cx="2100263" cy="382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2"/>
          <p:cNvPicPr preferRelativeResize="0"/>
          <p:nvPr/>
        </p:nvPicPr>
        <p:blipFill rotWithShape="1">
          <a:blip r:embed="rId6">
            <a:alphaModFix/>
          </a:blip>
          <a:srcRect l="50000"/>
          <a:stretch/>
        </p:blipFill>
        <p:spPr>
          <a:xfrm>
            <a:off x="0" y="1046040"/>
            <a:ext cx="2100263" cy="3821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PTMON slide">
  <p:cSld name="6_PPTMON slide">
    <p:bg>
      <p:bgPr>
        <a:solidFill>
          <a:srgbClr val="595959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3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3"/>
          <p:cNvPicPr preferRelativeResize="0"/>
          <p:nvPr/>
        </p:nvPicPr>
        <p:blipFill rotWithShape="1">
          <a:blip r:embed="rId6">
            <a:alphaModFix/>
          </a:blip>
          <a:srcRect l="30771" t="59646"/>
          <a:stretch/>
        </p:blipFill>
        <p:spPr>
          <a:xfrm>
            <a:off x="0" y="0"/>
            <a:ext cx="5168095" cy="173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3"/>
          <p:cNvPicPr preferRelativeResize="0"/>
          <p:nvPr/>
        </p:nvPicPr>
        <p:blipFill rotWithShape="1">
          <a:blip r:embed="rId7">
            <a:alphaModFix/>
          </a:blip>
          <a:srcRect t="67673" r="33310"/>
          <a:stretch/>
        </p:blipFill>
        <p:spPr>
          <a:xfrm rot="10800000" flipH="1">
            <a:off x="4335218" y="3480755"/>
            <a:ext cx="4808782" cy="1662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PPTMON slide">
  <p:cSld name="7_PPTMON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4"/>
          <p:cNvPicPr preferRelativeResize="0"/>
          <p:nvPr/>
        </p:nvPicPr>
        <p:blipFill rotWithShape="1">
          <a:blip r:embed="rId6">
            <a:alphaModFix/>
          </a:blip>
          <a:srcRect l="50000" b="43454"/>
          <a:stretch/>
        </p:blipFill>
        <p:spPr>
          <a:xfrm>
            <a:off x="0" y="3698792"/>
            <a:ext cx="1298643" cy="1444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4"/>
          <p:cNvPicPr preferRelativeResize="0"/>
          <p:nvPr/>
        </p:nvPicPr>
        <p:blipFill rotWithShape="1">
          <a:blip r:embed="rId7">
            <a:alphaModFix/>
          </a:blip>
          <a:srcRect t="24836" r="19317"/>
          <a:stretch/>
        </p:blipFill>
        <p:spPr>
          <a:xfrm>
            <a:off x="6549038" y="-1"/>
            <a:ext cx="2594962" cy="1724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PPTMON slide">
  <p:cSld name="8_PPTMON slide">
    <p:bg>
      <p:bgPr>
        <a:solidFill>
          <a:srgbClr val="BFBFB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6">
            <a:alphaModFix/>
          </a:blip>
          <a:srcRect l="28381" b="8150"/>
          <a:stretch/>
        </p:blipFill>
        <p:spPr>
          <a:xfrm>
            <a:off x="-1" y="419232"/>
            <a:ext cx="4334342" cy="472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 rotWithShape="1">
          <a:blip r:embed="rId7">
            <a:alphaModFix/>
          </a:blip>
          <a:srcRect t="28793"/>
          <a:stretch/>
        </p:blipFill>
        <p:spPr>
          <a:xfrm>
            <a:off x="781808" y="0"/>
            <a:ext cx="5088847" cy="366245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5"/>
          <p:cNvSpPr>
            <a:spLocks noGrp="1"/>
          </p:cNvSpPr>
          <p:nvPr>
            <p:ph type="pic" idx="2"/>
          </p:nvPr>
        </p:nvSpPr>
        <p:spPr>
          <a:xfrm>
            <a:off x="642938" y="1762175"/>
            <a:ext cx="2456213" cy="24576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PTMON slide">
  <p:cSld name="9_PPTMON slide">
    <p:bg>
      <p:bgPr>
        <a:solidFill>
          <a:srgbClr val="F2F2F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6"/>
          <p:cNvPicPr preferRelativeResize="0"/>
          <p:nvPr/>
        </p:nvPicPr>
        <p:blipFill rotWithShape="1">
          <a:blip r:embed="rId2">
            <a:alphaModFix/>
          </a:blip>
          <a:srcRect b="41006"/>
          <a:stretch/>
        </p:blipFill>
        <p:spPr>
          <a:xfrm flipH="1">
            <a:off x="164131" y="2109155"/>
            <a:ext cx="6772930" cy="303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6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6"/>
          <p:cNvSpPr>
            <a:spLocks noGrp="1"/>
          </p:cNvSpPr>
          <p:nvPr>
            <p:ph type="pic" idx="2"/>
          </p:nvPr>
        </p:nvSpPr>
        <p:spPr>
          <a:xfrm>
            <a:off x="961158" y="931229"/>
            <a:ext cx="2286867" cy="32810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PPTMON slide">
  <p:cSld name="10_PPTMON slid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7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7"/>
          <p:cNvPicPr preferRelativeResize="0"/>
          <p:nvPr/>
        </p:nvPicPr>
        <p:blipFill rotWithShape="1">
          <a:blip r:embed="rId6">
            <a:alphaModFix/>
          </a:blip>
          <a:srcRect t="2028" r="78058"/>
          <a:stretch/>
        </p:blipFill>
        <p:spPr>
          <a:xfrm>
            <a:off x="7561807" y="-1"/>
            <a:ext cx="1582194" cy="503918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15525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25" name="Google Shape;125;p27"/>
          <p:cNvPicPr preferRelativeResize="0"/>
          <p:nvPr/>
        </p:nvPicPr>
        <p:blipFill rotWithShape="1">
          <a:blip r:embed="rId6">
            <a:alphaModFix/>
          </a:blip>
          <a:srcRect r="50528" b="73742"/>
          <a:stretch/>
        </p:blipFill>
        <p:spPr>
          <a:xfrm rot="5400000">
            <a:off x="-1108340" y="2684584"/>
            <a:ext cx="3567255" cy="135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PPTMON slide">
  <p:cSld name="11_PPTMON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8"/>
          <p:cNvPicPr preferRelativeResize="0"/>
          <p:nvPr/>
        </p:nvPicPr>
        <p:blipFill rotWithShape="1">
          <a:blip r:embed="rId6">
            <a:alphaModFix/>
          </a:blip>
          <a:srcRect t="23777" r="60788"/>
          <a:stretch/>
        </p:blipFill>
        <p:spPr>
          <a:xfrm rot="5400000">
            <a:off x="6185999" y="2185502"/>
            <a:ext cx="1995452" cy="39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 rotWithShape="1">
          <a:blip r:embed="rId6">
            <a:alphaModFix/>
          </a:blip>
          <a:srcRect l="67015" b="17619"/>
          <a:stretch/>
        </p:blipFill>
        <p:spPr>
          <a:xfrm rot="5400000">
            <a:off x="1279329" y="-1279329"/>
            <a:ext cx="1678571" cy="4237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PPTMON slide">
  <p:cSld name="12_PPTMON slide">
    <p:bg>
      <p:bgPr>
        <a:solidFill>
          <a:srgbClr val="3F3F3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9"/>
          <p:cNvPicPr preferRelativeResize="0"/>
          <p:nvPr/>
        </p:nvPicPr>
        <p:blipFill rotWithShape="1">
          <a:blip r:embed="rId6">
            <a:alphaModFix/>
          </a:blip>
          <a:srcRect r="31601" b="66861"/>
          <a:stretch/>
        </p:blipFill>
        <p:spPr>
          <a:xfrm flipH="1">
            <a:off x="0" y="4076920"/>
            <a:ext cx="2419461" cy="106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9"/>
          <p:cNvPicPr preferRelativeResize="0"/>
          <p:nvPr/>
        </p:nvPicPr>
        <p:blipFill rotWithShape="1">
          <a:blip r:embed="rId6">
            <a:alphaModFix/>
          </a:blip>
          <a:srcRect t="67150"/>
          <a:stretch/>
        </p:blipFill>
        <p:spPr>
          <a:xfrm>
            <a:off x="0" y="0"/>
            <a:ext cx="4200525" cy="125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9"/>
          <p:cNvPicPr preferRelativeResize="0"/>
          <p:nvPr/>
        </p:nvPicPr>
        <p:blipFill rotWithShape="1">
          <a:blip r:embed="rId6">
            <a:alphaModFix/>
          </a:blip>
          <a:srcRect r="65644" b="33430"/>
          <a:stretch/>
        </p:blipFill>
        <p:spPr>
          <a:xfrm>
            <a:off x="7700887" y="2599270"/>
            <a:ext cx="1443113" cy="2544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PPTMON slide">
  <p:cSld name="13_PPTMON slide">
    <p:bg>
      <p:bgPr>
        <a:solidFill>
          <a:srgbClr val="BFBFB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0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30"/>
          <p:cNvPicPr preferRelativeResize="0"/>
          <p:nvPr/>
        </p:nvPicPr>
        <p:blipFill rotWithShape="1">
          <a:blip r:embed="rId6">
            <a:alphaModFix/>
          </a:blip>
          <a:srcRect t="7171" r="14250"/>
          <a:stretch/>
        </p:blipFill>
        <p:spPr>
          <a:xfrm flipH="1">
            <a:off x="-1" y="0"/>
            <a:ext cx="6183058" cy="477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0"/>
          <p:cNvPicPr preferRelativeResize="0"/>
          <p:nvPr/>
        </p:nvPicPr>
        <p:blipFill rotWithShape="1">
          <a:blip r:embed="rId7">
            <a:alphaModFix/>
          </a:blip>
          <a:srcRect l="20643"/>
          <a:stretch/>
        </p:blipFill>
        <p:spPr>
          <a:xfrm rot="10800000">
            <a:off x="5810592" y="186985"/>
            <a:ext cx="3333408" cy="382190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0"/>
          <p:cNvSpPr>
            <a:spLocks noGrp="1"/>
          </p:cNvSpPr>
          <p:nvPr>
            <p:ph type="pic" idx="2"/>
          </p:nvPr>
        </p:nvSpPr>
        <p:spPr>
          <a:xfrm>
            <a:off x="756268" y="1255269"/>
            <a:ext cx="3642871" cy="16853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3" name="Google Shape;143;p30"/>
          <p:cNvSpPr>
            <a:spLocks noGrp="1"/>
          </p:cNvSpPr>
          <p:nvPr>
            <p:ph type="pic" idx="3"/>
          </p:nvPr>
        </p:nvSpPr>
        <p:spPr>
          <a:xfrm>
            <a:off x="4754387" y="1255269"/>
            <a:ext cx="3642871" cy="16853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PPTMON slide">
  <p:cSld name="14_PPTMON sl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1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9391" y="425054"/>
            <a:ext cx="7465219" cy="429339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1"/>
          <p:cNvSpPr>
            <a:spLocks noGrp="1"/>
          </p:cNvSpPr>
          <p:nvPr>
            <p:ph type="pic" idx="2"/>
          </p:nvPr>
        </p:nvSpPr>
        <p:spPr>
          <a:xfrm>
            <a:off x="1061977" y="1032586"/>
            <a:ext cx="1690200" cy="16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9" name="Google Shape;149;p31"/>
          <p:cNvSpPr>
            <a:spLocks noGrp="1"/>
          </p:cNvSpPr>
          <p:nvPr>
            <p:ph type="pic" idx="3"/>
          </p:nvPr>
        </p:nvSpPr>
        <p:spPr>
          <a:xfrm>
            <a:off x="4767608" y="1032586"/>
            <a:ext cx="1690200" cy="16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0" name="Google Shape;150;p31"/>
          <p:cNvSpPr>
            <a:spLocks noGrp="1"/>
          </p:cNvSpPr>
          <p:nvPr>
            <p:ph type="pic" idx="4"/>
          </p:nvPr>
        </p:nvSpPr>
        <p:spPr>
          <a:xfrm>
            <a:off x="2914637" y="2885687"/>
            <a:ext cx="1690200" cy="16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1" name="Google Shape;151;p31"/>
          <p:cNvSpPr>
            <a:spLocks noGrp="1"/>
          </p:cNvSpPr>
          <p:nvPr>
            <p:ph type="pic" idx="5"/>
          </p:nvPr>
        </p:nvSpPr>
        <p:spPr>
          <a:xfrm>
            <a:off x="6620268" y="2885687"/>
            <a:ext cx="1690200" cy="169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PPTMON slide">
  <p:cSld name="15_PPTMON slide">
    <p:bg>
      <p:bgPr>
        <a:solidFill>
          <a:srgbClr val="F2F2F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2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2"/>
          <p:cNvPicPr preferRelativeResize="0"/>
          <p:nvPr/>
        </p:nvPicPr>
        <p:blipFill rotWithShape="1">
          <a:blip r:embed="rId6">
            <a:alphaModFix/>
          </a:blip>
          <a:srcRect r="20198" b="20525"/>
          <a:stretch/>
        </p:blipFill>
        <p:spPr>
          <a:xfrm>
            <a:off x="3739046" y="1055704"/>
            <a:ext cx="5404955" cy="408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2"/>
          <p:cNvPicPr preferRelativeResize="0"/>
          <p:nvPr/>
        </p:nvPicPr>
        <p:blipFill rotWithShape="1">
          <a:blip r:embed="rId7">
            <a:alphaModFix/>
          </a:blip>
          <a:srcRect l="27603" t="55427"/>
          <a:stretch/>
        </p:blipFill>
        <p:spPr>
          <a:xfrm>
            <a:off x="-1" y="0"/>
            <a:ext cx="4381460" cy="229253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2"/>
          <p:cNvSpPr>
            <a:spLocks noGrp="1"/>
          </p:cNvSpPr>
          <p:nvPr>
            <p:ph type="pic" idx="2"/>
          </p:nvPr>
        </p:nvSpPr>
        <p:spPr>
          <a:xfrm>
            <a:off x="5838367" y="758354"/>
            <a:ext cx="1714517" cy="3719999"/>
          </a:xfrm>
          <a:prstGeom prst="roundRect">
            <a:avLst>
              <a:gd name="adj" fmla="val 14137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PPTMON slide">
  <p:cSld name="16_PPTMON slide">
    <p:bg>
      <p:bgPr>
        <a:solidFill>
          <a:srgbClr val="7F7F7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3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7768" y="0"/>
            <a:ext cx="2383473" cy="234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3"/>
          <p:cNvPicPr preferRelativeResize="0"/>
          <p:nvPr/>
        </p:nvPicPr>
        <p:blipFill rotWithShape="1">
          <a:blip r:embed="rId7">
            <a:alphaModFix/>
          </a:blip>
          <a:srcRect b="18191"/>
          <a:stretch/>
        </p:blipFill>
        <p:spPr>
          <a:xfrm>
            <a:off x="3202485" y="935663"/>
            <a:ext cx="5088847" cy="420783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3"/>
          <p:cNvSpPr>
            <a:spLocks noGrp="1"/>
          </p:cNvSpPr>
          <p:nvPr>
            <p:ph type="pic" idx="2"/>
          </p:nvPr>
        </p:nvSpPr>
        <p:spPr>
          <a:xfrm>
            <a:off x="5344205" y="815640"/>
            <a:ext cx="2637094" cy="3517397"/>
          </a:xfrm>
          <a:prstGeom prst="roundRect">
            <a:avLst>
              <a:gd name="adj" fmla="val 1370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PPTMON slide">
  <p:cSld name="17_PPTMON slid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4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34"/>
          <p:cNvPicPr preferRelativeResize="0"/>
          <p:nvPr/>
        </p:nvPicPr>
        <p:blipFill rotWithShape="1">
          <a:blip r:embed="rId6">
            <a:alphaModFix/>
          </a:blip>
          <a:srcRect l="23193" b="25593"/>
          <a:stretch/>
        </p:blipFill>
        <p:spPr>
          <a:xfrm rot="-5400000">
            <a:off x="5276141" y="1275638"/>
            <a:ext cx="3908600" cy="382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4"/>
          <p:cNvPicPr preferRelativeResize="0"/>
          <p:nvPr/>
        </p:nvPicPr>
        <p:blipFill rotWithShape="1">
          <a:blip r:embed="rId7">
            <a:alphaModFix/>
          </a:blip>
          <a:srcRect t="7176"/>
          <a:stretch/>
        </p:blipFill>
        <p:spPr>
          <a:xfrm>
            <a:off x="2186264" y="0"/>
            <a:ext cx="5963663" cy="477436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4"/>
          <p:cNvSpPr>
            <a:spLocks noGrp="1"/>
          </p:cNvSpPr>
          <p:nvPr>
            <p:ph type="pic" idx="2"/>
          </p:nvPr>
        </p:nvSpPr>
        <p:spPr>
          <a:xfrm>
            <a:off x="3930399" y="994083"/>
            <a:ext cx="3907074" cy="241705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PPTMON slide">
  <p:cSld name="18_PPTMON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5"/>
          <p:cNvPicPr preferRelativeResize="0"/>
          <p:nvPr/>
        </p:nvPicPr>
        <p:blipFill rotWithShape="1">
          <a:blip r:embed="rId2">
            <a:alphaModFix/>
          </a:blip>
          <a:srcRect l="18640" t="56644"/>
          <a:stretch/>
        </p:blipFill>
        <p:spPr>
          <a:xfrm>
            <a:off x="-1" y="0"/>
            <a:ext cx="4852031" cy="223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5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5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5"/>
          <p:cNvPicPr preferRelativeResize="0"/>
          <p:nvPr/>
        </p:nvPicPr>
        <p:blipFill rotWithShape="1">
          <a:blip r:embed="rId7">
            <a:alphaModFix/>
          </a:blip>
          <a:srcRect b="50000"/>
          <a:stretch/>
        </p:blipFill>
        <p:spPr>
          <a:xfrm>
            <a:off x="5883239" y="3539728"/>
            <a:ext cx="3260762" cy="1603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5"/>
          <p:cNvPicPr preferRelativeResize="0"/>
          <p:nvPr/>
        </p:nvPicPr>
        <p:blipFill rotWithShape="1">
          <a:blip r:embed="rId8">
            <a:alphaModFix/>
          </a:blip>
          <a:srcRect l="16793" b="63649"/>
          <a:stretch/>
        </p:blipFill>
        <p:spPr>
          <a:xfrm flipH="1">
            <a:off x="5648862" y="3754193"/>
            <a:ext cx="3495138" cy="138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 rotWithShape="1">
          <a:blip r:embed="rId7">
            <a:alphaModFix/>
          </a:blip>
          <a:srcRect b="50000"/>
          <a:stretch/>
        </p:blipFill>
        <p:spPr>
          <a:xfrm rot="10800000">
            <a:off x="0" y="0"/>
            <a:ext cx="3260762" cy="1603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6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PTMON custom">
  <p:cSld name="PPTMON custom"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7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ibre Baskerville"/>
              <a:buNone/>
              <a:defRPr sz="4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89" name="Google Shape;18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PPTM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4518423" y="5297943"/>
            <a:ext cx="1299346" cy="142875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911ED6D7-2CCD-45B2-8E0A-61AA8B689425}"/>
              </a:ext>
            </a:extLst>
          </p:cNvPr>
          <p:cNvSpPr txBox="1"/>
          <p:nvPr/>
        </p:nvSpPr>
        <p:spPr>
          <a:xfrm>
            <a:off x="3326233" y="5297943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CD72F778-322C-417E-8161-1DF1224A8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8" b="20525"/>
          <a:stretch/>
        </p:blipFill>
        <p:spPr>
          <a:xfrm>
            <a:off x="3739046" y="1055704"/>
            <a:ext cx="5404955" cy="40877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A200817B-C2C1-4DB6-B1F7-3A2B0E4D8F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3" t="55428"/>
          <a:stretch/>
        </p:blipFill>
        <p:spPr>
          <a:xfrm>
            <a:off x="0" y="0"/>
            <a:ext cx="4381460" cy="2292537"/>
          </a:xfrm>
          <a:prstGeom prst="rect">
            <a:avLst/>
          </a:prstGeom>
        </p:spPr>
      </p:pic>
      <p:sp>
        <p:nvSpPr>
          <p:cNvPr id="11" name="그림 개체 틀 11">
            <a:extLst>
              <a:ext uri="{FF2B5EF4-FFF2-40B4-BE49-F238E27FC236}">
                <a16:creationId xmlns="" xmlns:a16="http://schemas.microsoft.com/office/drawing/2014/main" id="{747D6D9E-3786-410F-874A-EFB662D3B9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38367" y="758355"/>
            <a:ext cx="1714517" cy="3719999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171450" marR="0" indent="-17145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9494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/>
        </p:nvSpPr>
        <p:spPr>
          <a:xfrm>
            <a:off x="637667" y="1703702"/>
            <a:ext cx="7840362" cy="10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органов грудной клетки новорожденных. </a:t>
            </a:r>
            <a:r>
              <a:rPr lang="ru" sz="33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Часть </a:t>
            </a:r>
            <a:r>
              <a:rPr lang="ru" sz="33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33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6" name="Google Shape;196;p39"/>
          <p:cNvSpPr txBox="1"/>
          <p:nvPr/>
        </p:nvSpPr>
        <p:spPr>
          <a:xfrm>
            <a:off x="637666" y="3476896"/>
            <a:ext cx="2709118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Выполнила: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Ординатор 2 года обучения 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специальности Рентгенология 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Спугис Я.И.</a:t>
            </a:r>
            <a:endParaRPr sz="1400" dirty="0">
              <a:solidFill>
                <a:srgbClr val="3F3F3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97" name="Google Shape;197;p39"/>
          <p:cNvCxnSpPr/>
          <p:nvPr/>
        </p:nvCxnSpPr>
        <p:spPr>
          <a:xfrm>
            <a:off x="637666" y="3476896"/>
            <a:ext cx="495895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39"/>
          <p:cNvSpPr/>
          <p:nvPr/>
        </p:nvSpPr>
        <p:spPr>
          <a:xfrm>
            <a:off x="144975" y="165026"/>
            <a:ext cx="8751787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ФГБОУ ВО «Красноярский государственный медицинский университет им. проф. В. Ф. Войно-Ясенецкого» Министерства здравоохранения Российской Федерации</a:t>
            </a:r>
            <a:endParaRPr sz="1100"/>
          </a:p>
        </p:txBody>
      </p:sp>
      <p:sp>
        <p:nvSpPr>
          <p:cNvPr id="199" name="Google Shape;199;p39"/>
          <p:cNvSpPr/>
          <p:nvPr/>
        </p:nvSpPr>
        <p:spPr>
          <a:xfrm>
            <a:off x="1991736" y="706886"/>
            <a:ext cx="5058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Кафедра Лучевой диагностики ИПО</a:t>
            </a:r>
            <a:endParaRPr sz="1100" dirty="0"/>
          </a:p>
        </p:txBody>
      </p:sp>
      <p:sp>
        <p:nvSpPr>
          <p:cNvPr id="200" name="Google Shape;200;p39"/>
          <p:cNvSpPr/>
          <p:nvPr/>
        </p:nvSpPr>
        <p:spPr>
          <a:xfrm>
            <a:off x="3829382" y="4813339"/>
            <a:ext cx="1160414" cy="25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Красноярск, 2024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1" name="Google Shape;20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0033" y="3040574"/>
            <a:ext cx="5192857" cy="93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Пневмомедиастинум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204210" y="1381387"/>
            <a:ext cx="3495048" cy="1546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ea typeface="Poppins Light"/>
                <a:cs typeface="Poppins Light"/>
                <a:sym typeface="Poppins Light"/>
              </a:rPr>
              <a:t>Симптом паруса «Спинакер» - «</a:t>
            </a:r>
            <a:r>
              <a:rPr lang="ru-RU" sz="1600" dirty="0" smtClean="0">
                <a:solidFill>
                  <a:schemeClr val="dk1"/>
                </a:solidFill>
                <a:ea typeface="Poppins Light"/>
                <a:cs typeface="Poppins Light"/>
                <a:sym typeface="Poppins Light"/>
              </a:rPr>
              <a:t>приподнятые» </a:t>
            </a:r>
            <a:r>
              <a:rPr lang="ru-RU" sz="1600" dirty="0">
                <a:solidFill>
                  <a:schemeClr val="dk1"/>
                </a:solidFill>
                <a:ea typeface="Poppins Light"/>
                <a:cs typeface="Poppins Light"/>
                <a:sym typeface="Poppins Light"/>
              </a:rPr>
              <a:t>воздухом </a:t>
            </a:r>
            <a:r>
              <a:rPr lang="ru-RU" sz="1600" dirty="0" smtClean="0">
                <a:solidFill>
                  <a:schemeClr val="dk1"/>
                </a:solidFill>
                <a:ea typeface="Poppins Light"/>
                <a:cs typeface="Poppins Light"/>
                <a:sym typeface="Poppins Light"/>
              </a:rPr>
              <a:t>доли тимуса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ea typeface="Poppins Light"/>
                <a:cs typeface="Poppins Light"/>
                <a:sym typeface="Poppins Light"/>
              </a:rPr>
              <a:t>Полоски просветления вокруг тени сердца - </a:t>
            </a:r>
            <a:r>
              <a:rPr lang="ru-RU" sz="1600" dirty="0" err="1" smtClean="0">
                <a:solidFill>
                  <a:schemeClr val="dk1"/>
                </a:solidFill>
                <a:ea typeface="Poppins Light"/>
                <a:cs typeface="Poppins Light"/>
                <a:sym typeface="Poppins Light"/>
              </a:rPr>
              <a:t>пнемомедиастинум</a:t>
            </a:r>
            <a:endParaRPr lang="ru-RU" sz="1600" dirty="0">
              <a:solidFill>
                <a:schemeClr val="dk1"/>
              </a:solidFill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8194" name="Picture 2" descr="https://radiologyassistant.nl/assets/-1-extra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2" y="1203959"/>
            <a:ext cx="4659880" cy="311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5090160" y="1424193"/>
            <a:ext cx="342900" cy="2438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1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Пневмомедиастинум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988393"/>
            <a:ext cx="8317447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Снимок в боковой проекции поможет подтвердить наличие воздуха в грудной клетке или средостении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333750" y="1664360"/>
            <a:ext cx="3495048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Просветление между тенью сердца и тимуса -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пневмомедиастинум</a:t>
            </a: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9218" name="Picture 2" descr="https://radiologyassistant.nl/assets/24-pneumomed-l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92580"/>
            <a:ext cx="4362434" cy="313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5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Пневмомедиастинум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642938" y="986164"/>
            <a:ext cx="8317447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Доношенный новорожденный, в анамнезе аспирация околоплодных вод, окрашенных </a:t>
            </a: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меконием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082290" y="1651068"/>
            <a:ext cx="3495048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Пневмомедиастинум</a:t>
            </a: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Подкожная эмфизема мягких тканей шеи</a:t>
            </a:r>
          </a:p>
        </p:txBody>
      </p:sp>
      <p:pic>
        <p:nvPicPr>
          <p:cNvPr id="10242" name="Picture 2" descr="https://radiologyassistant.nl/assets/-1-pneumomedias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90941"/>
            <a:ext cx="4080164" cy="318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2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51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90;p49"/>
          <p:cNvSpPr txBox="1"/>
          <p:nvPr/>
        </p:nvSpPr>
        <p:spPr>
          <a:xfrm>
            <a:off x="186338" y="15879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Интерстициальная легочная эмфизема (ИЛЭ)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Google Shape;215;p41"/>
          <p:cNvSpPr/>
          <p:nvPr/>
        </p:nvSpPr>
        <p:spPr>
          <a:xfrm>
            <a:off x="590185" y="1111792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" name="Google Shape;215;p41"/>
          <p:cNvSpPr/>
          <p:nvPr/>
        </p:nvSpPr>
        <p:spPr>
          <a:xfrm>
            <a:off x="590185" y="1287052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Р</a:t>
            </a: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аспространение воздуха </a:t>
            </a:r>
            <a:r>
              <a:rPr lang="ru-RU" sz="18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перибронхиально</a:t>
            </a:r>
            <a:r>
              <a:rPr lang="ru-RU" sz="1800" dirty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</a:t>
            </a: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и </a:t>
            </a:r>
            <a:r>
              <a:rPr lang="ru-RU" sz="18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периваскулярно</a:t>
            </a: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вследствие разрыва терминальных отделов дыхательный путей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Линейные и округлые структуры повышенной прозрачности, расположенные преимущественно в дистальных отделах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Может быть как односторонней, так и двусторонней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9692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ИЛЭ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642938" y="986164"/>
            <a:ext cx="8317447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 27 недель, 6 недель после рождения, в анамнезе РДС, респираторная поддержка ИВЛ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082290" y="1651068"/>
            <a:ext cx="3495048" cy="179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Множественные округлые структуры повышенной прозрачности с обеих сторон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Тень средостения малых размеров за счет уменьшения тимуса, вызванного стрессом</a:t>
            </a:r>
          </a:p>
        </p:txBody>
      </p:sp>
      <p:pic>
        <p:nvPicPr>
          <p:cNvPr id="11266" name="Picture 2" descr="https://radiologyassistant.nl/assets/18-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" y="1651068"/>
            <a:ext cx="4564380" cy="303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821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ИЛЭ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642938" y="986164"/>
            <a:ext cx="8317447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 30 недель, 1 день после рождения, в анамнезе терапия </a:t>
            </a: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сурфактантом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082290" y="1651068"/>
            <a:ext cx="3495048" cy="1546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Множественные округлые и линейные структуры повышенной прозрачности с обеих сторон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Вздутие легких</a:t>
            </a:r>
          </a:p>
        </p:txBody>
      </p:sp>
      <p:pic>
        <p:nvPicPr>
          <p:cNvPr id="12290" name="Picture 2" descr="https://radiologyassistant.nl/assets/-1-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87578"/>
            <a:ext cx="4338835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9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ИЛЭ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229317" y="802743"/>
            <a:ext cx="8843229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 37 недель, в анамнезе терапия РДС, резкое ухудшение на 2е сутки</a:t>
            </a: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642938" y="4300292"/>
            <a:ext cx="378620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Ретикулогранулярные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затемнения с двух сторон, в терапии СРАР</a:t>
            </a:r>
          </a:p>
        </p:txBody>
      </p:sp>
      <p:sp>
        <p:nvSpPr>
          <p:cNvPr id="10" name="Google Shape;312;p52"/>
          <p:cNvSpPr txBox="1"/>
          <p:nvPr/>
        </p:nvSpPr>
        <p:spPr>
          <a:xfrm>
            <a:off x="4655676" y="4241923"/>
            <a:ext cx="435770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 динамике появление линейных теней повышенной прозрачности</a:t>
            </a:r>
          </a:p>
        </p:txBody>
      </p:sp>
      <p:pic>
        <p:nvPicPr>
          <p:cNvPr id="13314" name="Picture 2" descr="https://radiologyassistant.nl/assets/-1-extra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78"/>
          <a:stretch/>
        </p:blipFill>
        <p:spPr bwMode="auto">
          <a:xfrm>
            <a:off x="1189437" y="1235708"/>
            <a:ext cx="2308143" cy="277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radiologyassistant.nl/assets/-1-extra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1"/>
          <a:stretch/>
        </p:blipFill>
        <p:spPr bwMode="auto">
          <a:xfrm>
            <a:off x="5562600" y="1235707"/>
            <a:ext cx="2295396" cy="277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2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ИЛЭ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229317" y="802743"/>
            <a:ext cx="8843229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 32 недель, в анамнезе терапия РДС, резкое ухудшение на 2е сутки</a:t>
            </a: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642938" y="4300292"/>
            <a:ext cx="378620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О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круглые и линейные тени просветления с обеих сторон</a:t>
            </a:r>
          </a:p>
        </p:txBody>
      </p:sp>
      <p:sp>
        <p:nvSpPr>
          <p:cNvPr id="10" name="Google Shape;312;p52"/>
          <p:cNvSpPr txBox="1"/>
          <p:nvPr/>
        </p:nvSpPr>
        <p:spPr>
          <a:xfrm>
            <a:off x="4655676" y="4241923"/>
            <a:ext cx="435770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 динамике появление пневмоторакса справа</a:t>
            </a:r>
          </a:p>
        </p:txBody>
      </p:sp>
      <p:pic>
        <p:nvPicPr>
          <p:cNvPr id="14338" name="Picture 2" descr="https://radiologyassistant.nl/assets/-1-extra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65"/>
          <a:stretch/>
        </p:blipFill>
        <p:spPr bwMode="auto">
          <a:xfrm>
            <a:off x="1062355" y="1387200"/>
            <a:ext cx="3143885" cy="2663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radiologyassistant.nl/assets/-1-extra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3"/>
          <a:stretch/>
        </p:blipFill>
        <p:spPr bwMode="auto">
          <a:xfrm>
            <a:off x="5196840" y="1348363"/>
            <a:ext cx="3093720" cy="2663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3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51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90;p49"/>
          <p:cNvSpPr txBox="1"/>
          <p:nvPr/>
        </p:nvSpPr>
        <p:spPr>
          <a:xfrm>
            <a:off x="186338" y="15879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Врожденные пороки развития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Google Shape;215;p41"/>
          <p:cNvSpPr/>
          <p:nvPr/>
        </p:nvSpPr>
        <p:spPr>
          <a:xfrm>
            <a:off x="590185" y="1111792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" name="Google Shape;215;p41"/>
          <p:cNvSpPr/>
          <p:nvPr/>
        </p:nvSpPr>
        <p:spPr>
          <a:xfrm>
            <a:off x="757825" y="1454171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Врожденная </a:t>
            </a:r>
            <a:r>
              <a:rPr lang="ru-RU" sz="20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мальформация</a:t>
            </a:r>
            <a:r>
              <a:rPr lang="ru-RU" sz="20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дыхательных путей и паренхимы легких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20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Легочная секвестрация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20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Врожденная долевая эмфизема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20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Диафрагмальная грыжа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1377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51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90;p49"/>
          <p:cNvSpPr txBox="1"/>
          <p:nvPr/>
        </p:nvSpPr>
        <p:spPr>
          <a:xfrm>
            <a:off x="186338" y="220347"/>
            <a:ext cx="88392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Врожденная </a:t>
            </a:r>
            <a:r>
              <a:rPr lang="ru-RU" sz="2000" b="1" dirty="0" err="1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мальформация</a:t>
            </a:r>
            <a:r>
              <a:rPr lang="ru-RU" sz="20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дыхательных путей и паренхимы легких (ВМДППЛ)</a:t>
            </a:r>
            <a:endParaRPr sz="20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Google Shape;215;p41"/>
          <p:cNvSpPr/>
          <p:nvPr/>
        </p:nvSpPr>
        <p:spPr>
          <a:xfrm>
            <a:off x="590185" y="1111792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" name="Google Shape;215;p41"/>
          <p:cNvSpPr/>
          <p:nvPr/>
        </p:nvSpPr>
        <p:spPr>
          <a:xfrm>
            <a:off x="642938" y="939722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Прежнее название «Врожденная кистозно-</a:t>
            </a:r>
            <a:r>
              <a:rPr lang="ru-RU" sz="18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аденоматозная</a:t>
            </a: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мальформация</a:t>
            </a: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легких»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Три морфологических типа:</a:t>
            </a:r>
          </a:p>
          <a:p>
            <a:pPr marL="285750" lvl="1" indent="-285750"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1 тип </a:t>
            </a: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(75% всех случаев) – состоит из кист разного размера, при этом как минимум одна киста более 2см в диаметре</a:t>
            </a:r>
          </a:p>
          <a:p>
            <a:pPr marL="285750" lvl="1" indent="-285750"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lvl="1" indent="-285750"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2 тип </a:t>
            </a: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(10-15% всех случаев) – состоит из кист </a:t>
            </a:r>
            <a:r>
              <a:rPr lang="ru-RU" sz="18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кист</a:t>
            </a: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одного размера, каждая диаметром менее 1см</a:t>
            </a:r>
          </a:p>
          <a:p>
            <a:pPr marL="285750" lvl="1" indent="-285750"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lvl="1" indent="-285750"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3 тип </a:t>
            </a: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представляется как участок </a:t>
            </a:r>
            <a:r>
              <a:rPr lang="ru-RU" sz="18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затменения</a:t>
            </a: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, состоит из </a:t>
            </a:r>
            <a:r>
              <a:rPr lang="ru-RU" sz="18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микрокист</a:t>
            </a: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0661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49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49"/>
          <p:cNvSpPr txBox="1"/>
          <p:nvPr/>
        </p:nvSpPr>
        <p:spPr>
          <a:xfrm>
            <a:off x="186338" y="15675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</a:t>
            </a: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</a:t>
            </a:r>
            <a:r>
              <a:rPr lang="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ндром </a:t>
            </a:r>
            <a:r>
              <a:rPr lang="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«</a:t>
            </a: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утечки воздуха»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1" name="Google Shape;291;p49"/>
          <p:cNvSpPr txBox="1"/>
          <p:nvPr/>
        </p:nvSpPr>
        <p:spPr>
          <a:xfrm>
            <a:off x="524570" y="828626"/>
            <a:ext cx="7790400" cy="179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397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Группа заболеваний, возникающих в следствие баротравмы:</a:t>
            </a: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Пневмоторакс</a:t>
            </a: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Пневмомедиастинум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/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пневмоперикард</a:t>
            </a:r>
            <a:endParaRPr lang="ru-RU" sz="16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Интерстициальная легочная эмфизема</a:t>
            </a: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Разрыв трахеи</a:t>
            </a:r>
          </a:p>
          <a:p>
            <a:pPr marL="4254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chemeClr val="tx1"/>
                </a:solidFill>
                <a:latin typeface="+mn-lt"/>
                <a:ea typeface="Poppins"/>
                <a:cs typeface="Poppins"/>
                <a:sym typeface="Poppins"/>
              </a:rPr>
              <a:t>Пневматоцеле</a:t>
            </a:r>
            <a:endParaRPr lang="ru-RU" sz="1600" dirty="0" smtClean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marL="1397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sz="1600" dirty="0">
              <a:solidFill>
                <a:schemeClr val="tx1"/>
              </a:solidFill>
              <a:latin typeface="+mn-lt"/>
              <a:ea typeface="Poppins"/>
              <a:cs typeface="Poppins"/>
              <a:sym typeface="Poppins"/>
            </a:endParaRPr>
          </a:p>
        </p:txBody>
      </p:sp>
      <p:pic>
        <p:nvPicPr>
          <p:cNvPr id="1026" name="Picture 2" descr="https://radiologyassistant.nl/assets/-1-tek-pneumotho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36" y="2443872"/>
            <a:ext cx="4876604" cy="2600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70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51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90;p49"/>
          <p:cNvSpPr txBox="1"/>
          <p:nvPr/>
        </p:nvSpPr>
        <p:spPr>
          <a:xfrm>
            <a:off x="186338" y="15879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Рентгенологические признаки ВМДППЛ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Google Shape;215;p41"/>
          <p:cNvSpPr/>
          <p:nvPr/>
        </p:nvSpPr>
        <p:spPr>
          <a:xfrm>
            <a:off x="590185" y="1111792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" name="Google Shape;215;p41"/>
          <p:cNvSpPr/>
          <p:nvPr/>
        </p:nvSpPr>
        <p:spPr>
          <a:xfrm>
            <a:off x="712105" y="1111791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Тип 1 и 2 – множественные тонкостенные кисты, содержащие воздух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Тип 3 – участок затемнения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При инфицировании кист возможно появление горизонтальных уровней жидкости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Крупные кисты смещают тень средостения в противоположную сторону, прилежащая легочная ткань </a:t>
            </a:r>
            <a:r>
              <a:rPr lang="ru-RU" sz="18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компремирована</a:t>
            </a: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Чаще кисты в одной доле легкого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7974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ВМДППЛ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642938" y="986164"/>
            <a:ext cx="8317447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 41 неделя, 1 неделя после рождения, в анамнезе терапия </a:t>
            </a: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сурфактантом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082290" y="1651068"/>
            <a:ext cx="3495048" cy="1546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Участок просветления легочной ткани верхней доли левого легкого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Тень средостения смещена вправо</a:t>
            </a:r>
          </a:p>
        </p:txBody>
      </p:sp>
      <p:pic>
        <p:nvPicPr>
          <p:cNvPr id="15362" name="Picture 2" descr="https://radiologyassistant.nl/assets/25-air-bub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87578"/>
            <a:ext cx="4303607" cy="3405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 rot="5400000">
            <a:off x="5113053" y="1689137"/>
            <a:ext cx="188381" cy="24990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27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КТ ОГК в коронарной плоскости. ВМДППЛ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642938" y="986164"/>
            <a:ext cx="8317447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Продолжение предыдущего случая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082290" y="1651068"/>
            <a:ext cx="3495048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Участок просветления легочной ткани верхней доли левого легкого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Заключение: ВМДППЛ 1 типа, т.к. наибольшая киста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диаметером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более 2см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5113053" y="1689137"/>
            <a:ext cx="188381" cy="24990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radiologyassistant.nl/assets/26-air-bubble-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2" y="1487578"/>
            <a:ext cx="4553585" cy="2589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663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-18530"/>
            <a:ext cx="87249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КТ ангиография ОГК. ВМДППЛ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642938" y="818132"/>
            <a:ext cx="5638083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 40 недель, в анамнезе РДС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642938" y="4020251"/>
            <a:ext cx="3786206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Участок затенения с четкими, ровными контурами левого легкого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Смещение тени средостения вправо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Ателектаз правого легкого</a:t>
            </a:r>
          </a:p>
        </p:txBody>
      </p:sp>
      <p:sp>
        <p:nvSpPr>
          <p:cNvPr id="10" name="Google Shape;312;p52"/>
          <p:cNvSpPr txBox="1"/>
          <p:nvPr/>
        </p:nvSpPr>
        <p:spPr>
          <a:xfrm>
            <a:off x="4650932" y="4049030"/>
            <a:ext cx="4357706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Объемное образование верхней доли левого легкого</a:t>
            </a:r>
          </a:p>
        </p:txBody>
      </p:sp>
      <p:pic>
        <p:nvPicPr>
          <p:cNvPr id="17410" name="Picture 2" descr="https://radiologyassistant.nl/assets/_1-cpam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3"/>
          <a:stretch/>
        </p:blipFill>
        <p:spPr bwMode="auto">
          <a:xfrm>
            <a:off x="991026" y="1207728"/>
            <a:ext cx="2735154" cy="270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radiologyassistant.nl/assets/_1-cpam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0"/>
          <a:stretch/>
        </p:blipFill>
        <p:spPr bwMode="auto">
          <a:xfrm>
            <a:off x="5364480" y="1207728"/>
            <a:ext cx="2719816" cy="270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97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51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90;p49"/>
          <p:cNvSpPr txBox="1"/>
          <p:nvPr/>
        </p:nvSpPr>
        <p:spPr>
          <a:xfrm>
            <a:off x="186338" y="15879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Легочная секвестрация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Google Shape;215;p41"/>
          <p:cNvSpPr/>
          <p:nvPr/>
        </p:nvSpPr>
        <p:spPr>
          <a:xfrm>
            <a:off x="590185" y="1111792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" name="Google Shape;215;p41"/>
          <p:cNvSpPr/>
          <p:nvPr/>
        </p:nvSpPr>
        <p:spPr>
          <a:xfrm>
            <a:off x="642938" y="1111792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Порок развития, при котором аномальный участок легочной ткани не связан с трахеобронхиальным деревом и имеет артериальное кровоснабжение из большого круга кровообращения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b="1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Интралобарная</a:t>
            </a:r>
            <a:r>
              <a:rPr lang="ru-RU" sz="1800" b="1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секвестрация </a:t>
            </a: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– сегмент покрыт вместе с остальным легким общей плеврой и дренируется в легочные вены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b="1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Экстралобарная</a:t>
            </a:r>
            <a:r>
              <a:rPr lang="ru-RU" sz="1800" b="1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секвестрация </a:t>
            </a: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– сегмент имеет собственное плевральное покрытие и дренируется в нижнюю полую или непарную вену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53899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-18530"/>
            <a:ext cx="87249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КТ ангиография ОГК. Легочная секвестрация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642938" y="874835"/>
            <a:ext cx="8317447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 39 недель, </a:t>
            </a:r>
            <a:r>
              <a:rPr lang="ru-RU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антенатально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подозрение на ВМДППЛ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288482" y="3986532"/>
            <a:ext cx="4070158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Участок затемнения в нижней доле левого легкого</a:t>
            </a:r>
          </a:p>
        </p:txBody>
      </p:sp>
      <p:pic>
        <p:nvPicPr>
          <p:cNvPr id="18434" name="Picture 2" descr="https://radiologyassistant.nl/assets/-1-seques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9"/>
          <a:stretch/>
        </p:blipFill>
        <p:spPr bwMode="auto">
          <a:xfrm>
            <a:off x="1141339" y="1337569"/>
            <a:ext cx="2737242" cy="241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radiologyassistant.nl/assets/-1-seques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/>
          <a:stretch/>
        </p:blipFill>
        <p:spPr bwMode="auto">
          <a:xfrm>
            <a:off x="5250180" y="1244980"/>
            <a:ext cx="2692389" cy="241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312;p52"/>
          <p:cNvSpPr txBox="1"/>
          <p:nvPr/>
        </p:nvSpPr>
        <p:spPr>
          <a:xfrm>
            <a:off x="4572038" y="3986532"/>
            <a:ext cx="4070158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 динамике через месяц: объемное образование,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кровоснабжающееся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от нисходящего отдела аорты</a:t>
            </a:r>
          </a:p>
        </p:txBody>
      </p:sp>
    </p:spTree>
    <p:extLst>
      <p:ext uri="{BB962C8B-B14F-4D97-AF65-F5344CB8AC3E}">
        <p14:creationId xmlns:p14="http://schemas.microsoft.com/office/powerpoint/2010/main" val="3342618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51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90;p49"/>
          <p:cNvSpPr txBox="1"/>
          <p:nvPr/>
        </p:nvSpPr>
        <p:spPr>
          <a:xfrm>
            <a:off x="186338" y="15879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Врожденная долевая эмфизема (ВДЭ)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Google Shape;215;p41"/>
          <p:cNvSpPr/>
          <p:nvPr/>
        </p:nvSpPr>
        <p:spPr>
          <a:xfrm>
            <a:off x="590185" y="1111792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" name="Google Shape;215;p41"/>
          <p:cNvSpPr/>
          <p:nvPr/>
        </p:nvSpPr>
        <p:spPr>
          <a:xfrm>
            <a:off x="642938" y="1111792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Растяжение паренхимы доли легкого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Причина: частичное нарушение бронхиальной проходимости с формированием клапанного механизма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Клиническое течение зависит от размеров вздутия доли легкого и может варьировать от </a:t>
            </a:r>
            <a:r>
              <a:rPr lang="ru-RU" sz="18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асимптомного</a:t>
            </a: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течения, до </a:t>
            </a:r>
            <a:r>
              <a:rPr lang="ru-RU" sz="18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жизнеугрожающего</a:t>
            </a: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состояния 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Часто выявляется при проведении </a:t>
            </a:r>
            <a:r>
              <a:rPr lang="ru-RU" sz="18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пренатального</a:t>
            </a: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УЗИ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64839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51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90;p49"/>
          <p:cNvSpPr txBox="1"/>
          <p:nvPr/>
        </p:nvSpPr>
        <p:spPr>
          <a:xfrm>
            <a:off x="186338" y="15879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Рентгенологические признаки ВДЭ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Google Shape;215;p41"/>
          <p:cNvSpPr/>
          <p:nvPr/>
        </p:nvSpPr>
        <p:spPr>
          <a:xfrm>
            <a:off x="590185" y="1111792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" name="Google Shape;215;p41"/>
          <p:cNvSpPr/>
          <p:nvPr/>
        </p:nvSpPr>
        <p:spPr>
          <a:xfrm>
            <a:off x="642938" y="1111792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Сразу после рождения визуализируется как участок затенения легочной ткани вследствие задержки жидкости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После резорбции жидкости из пораженной доли определяется ее вздутие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Смещение тени средостения в противоположную сторону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Ателектаз противоположного легкого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44758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КТ ОГК. ВДЭ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642938" y="874835"/>
            <a:ext cx="8317447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Доношенный новорожденный, в анамнезе РДС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383193" y="4039872"/>
            <a:ext cx="8535478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Вздутие верхней доли правого легкого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Ателектаз нижней доли правого легкого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Смещение тени средостения влево</a:t>
            </a:r>
          </a:p>
        </p:txBody>
      </p:sp>
      <p:pic>
        <p:nvPicPr>
          <p:cNvPr id="19458" name="Picture 2" descr="https://radiologyassistant.nl/assets/-1-c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9"/>
          <a:stretch/>
        </p:blipFill>
        <p:spPr bwMode="auto">
          <a:xfrm>
            <a:off x="1348759" y="1195628"/>
            <a:ext cx="2940204" cy="2626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radiologyassistant.nl/assets/-1-c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4"/>
          <a:stretch/>
        </p:blipFill>
        <p:spPr bwMode="auto">
          <a:xfrm>
            <a:off x="4945380" y="1195629"/>
            <a:ext cx="2865120" cy="2626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42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КТ ОГК. ВДЭ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642938" y="874835"/>
            <a:ext cx="8317447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Новорожденный, возраст 6 месяцев, в анамнезе РДС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383193" y="4039872"/>
            <a:ext cx="8535478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Вздутие верхней доли левого легкого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Ателектаз нижней доли левого легкого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Смещение тени средостения вправо</a:t>
            </a:r>
          </a:p>
        </p:txBody>
      </p:sp>
      <p:pic>
        <p:nvPicPr>
          <p:cNvPr id="20482" name="Picture 2" descr="https://radiologyassistant.nl/assets/-1-c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98" y="1264920"/>
            <a:ext cx="5233879" cy="250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8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51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90;p49"/>
          <p:cNvSpPr txBox="1"/>
          <p:nvPr/>
        </p:nvSpPr>
        <p:spPr>
          <a:xfrm>
            <a:off x="186338" y="15879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</a:t>
            </a: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</a:t>
            </a:r>
            <a:r>
              <a:rPr lang="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ндром </a:t>
            </a:r>
            <a:r>
              <a:rPr lang="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«утечки воздуха»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Google Shape;215;p41"/>
          <p:cNvSpPr/>
          <p:nvPr/>
        </p:nvSpPr>
        <p:spPr>
          <a:xfrm>
            <a:off x="590185" y="1271812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b="1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Пневмоторакс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может быть спонтанным или являться осложнением ИВЛ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У новорожденных пневмоторакс реже приводит к тотальному коллапсу легкого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b="1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Интерстициальная легочная эмфизема 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– распространение воздуха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перибронхиально</a:t>
            </a: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Появление воздуха в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интерстиции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приводит к ригидности легочной ткани, уменьшению легочного кровотока, снижению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оксигенации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крови</a:t>
            </a:r>
            <a:r>
              <a:rPr lang="ru" sz="1800" dirty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/>
            </a:r>
            <a:br>
              <a:rPr lang="ru" sz="1800" dirty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</a:br>
            <a:endParaRPr lang="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При наличии </a:t>
            </a:r>
            <a:r>
              <a:rPr lang="ru" sz="1600" b="1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пневмомедиастинума</a:t>
            </a:r>
            <a:r>
              <a:rPr lang="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воздух «приподнимает» доли тимуса – симптом паруса «Спинакер»</a:t>
            </a: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9832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51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90;p49"/>
          <p:cNvSpPr txBox="1"/>
          <p:nvPr/>
        </p:nvSpPr>
        <p:spPr>
          <a:xfrm>
            <a:off x="186338" y="15879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Диафрагмальная грыжа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Google Shape;215;p41"/>
          <p:cNvSpPr/>
          <p:nvPr/>
        </p:nvSpPr>
        <p:spPr>
          <a:xfrm>
            <a:off x="590185" y="1111792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" name="Google Shape;215;p41"/>
          <p:cNvSpPr/>
          <p:nvPr/>
        </p:nvSpPr>
        <p:spPr>
          <a:xfrm>
            <a:off x="742585" y="943631"/>
            <a:ext cx="8031506" cy="70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Грыжа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Богдалека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– грыжа реберно-позвоночного отдела диафрагмы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Грыжа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Морганьи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– грыжа грудино-реберного отдела диафрагмы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" name="Google Shape;215;p41"/>
          <p:cNvSpPr/>
          <p:nvPr/>
        </p:nvSpPr>
        <p:spPr>
          <a:xfrm>
            <a:off x="742585" y="2132085"/>
            <a:ext cx="8031506" cy="25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600" b="1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Рентгенологические признаки: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600" b="1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Частичное/тотальное затемнение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гемиторакса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со снижением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пневматизации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противоположного легкого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Смещение тени средостения в противоположную сторону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Визуализируются сегменты ЖКТ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1312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Диафрагмальная грыжа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642938" y="986164"/>
            <a:ext cx="8317447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Доношенный новорожденный, в анамнезе одышка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082290" y="1651068"/>
            <a:ext cx="3495048" cy="203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Тотальное затемнение левого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гемиторакса</a:t>
            </a: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Визуализируются петли кишечника в левом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гемитораксе</a:t>
            </a: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Смещение тени средостения вправо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5113053" y="3159797"/>
            <a:ext cx="188381" cy="24990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s://radiologyassistant.nl/assets/28-hern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87578"/>
            <a:ext cx="3959023" cy="3265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974057" y="2468880"/>
            <a:ext cx="358140" cy="2016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29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УЗИ в В-режиме. Диафрагмальная грыжа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642938" y="874835"/>
            <a:ext cx="8317447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Новорожденный, возраст 6 месяцев, в анамнезе РДС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383193" y="4177032"/>
            <a:ext cx="8535478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Определяется перистальтика в структурах, содержащих газ и жидкость, что подтверждает диагноз диафрагмальной грыжи</a:t>
            </a:r>
          </a:p>
        </p:txBody>
      </p:sp>
      <p:pic>
        <p:nvPicPr>
          <p:cNvPr id="22530" name="Picture 2" descr="https://radiologyassistant.nl/assets/-1-hernia-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15" y="1298728"/>
            <a:ext cx="4871122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30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-18530"/>
            <a:ext cx="87249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и боковой проекциях. Диафрагмальная грыжа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642938" y="874835"/>
            <a:ext cx="8317447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Доношенный новорожденный, в анамнезе одышка</a:t>
            </a:r>
            <a:endParaRPr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789804" y="4155833"/>
            <a:ext cx="7564467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Субтотальное затемнение левого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гемиторакса</a:t>
            </a: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Визуализируются петли кишечника в левом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гемитораксе</a:t>
            </a: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Смещение тени средостения вправо</a:t>
            </a:r>
          </a:p>
        </p:txBody>
      </p:sp>
      <p:pic>
        <p:nvPicPr>
          <p:cNvPr id="23554" name="Picture 2" descr="https://radiologyassistant.nl/assets/-1-herni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68" y="1159498"/>
            <a:ext cx="5430802" cy="282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39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51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90;p49"/>
          <p:cNvSpPr txBox="1"/>
          <p:nvPr/>
        </p:nvSpPr>
        <p:spPr>
          <a:xfrm>
            <a:off x="186338" y="158792"/>
            <a:ext cx="88392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Выводы</a:t>
            </a:r>
            <a:endParaRPr sz="28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Google Shape;215;p41"/>
          <p:cNvSpPr/>
          <p:nvPr/>
        </p:nvSpPr>
        <p:spPr>
          <a:xfrm>
            <a:off x="590185" y="1111792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" name="Google Shape;215;p41"/>
          <p:cNvSpPr/>
          <p:nvPr/>
        </p:nvSpPr>
        <p:spPr>
          <a:xfrm>
            <a:off x="642938" y="1111792"/>
            <a:ext cx="8031506" cy="295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Рентгенологические проявления патологий зависят от </a:t>
            </a:r>
            <a:r>
              <a:rPr lang="ru-RU" sz="18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гестационного</a:t>
            </a: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возраста новорожденных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На визуализацию патологий большое влияние оказывает респираторная поддержка и терапия </a:t>
            </a:r>
            <a:r>
              <a:rPr lang="ru-RU" sz="18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сурфактантом</a:t>
            </a: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8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Большинство патологий не имеют патогномоничных рентген-признаков, поэтому постановка диагноза проводится с учетом анамнеза и клинико-лабораторных данных</a:t>
            </a: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ru-RU"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95222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">
            <a:extLst>
              <a:ext uri="{FF2B5EF4-FFF2-40B4-BE49-F238E27FC236}">
                <a16:creationId xmlns="" xmlns:a16="http://schemas.microsoft.com/office/drawing/2014/main" id="{D46A3133-61AE-458C-8BD6-2BFFC0D88638}"/>
              </a:ext>
            </a:extLst>
          </p:cNvPr>
          <p:cNvSpPr/>
          <p:nvPr/>
        </p:nvSpPr>
        <p:spPr>
          <a:xfrm>
            <a:off x="1201783" y="1277982"/>
            <a:ext cx="6727371" cy="2443844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495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ko-KR" altLang="en-US" sz="49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6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Пневмоторакс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988393"/>
            <a:ext cx="7700411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Новорожденный возрастом 3 дня, в анамнезе РДС</a:t>
            </a: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76513" y="1585168"/>
            <a:ext cx="3495048" cy="1546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Полоска просветления в правой плевральной полости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Смещение тени средостения влево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«Приподнятая» доля тимуса - </a:t>
            </a: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пневмомедиастинум</a:t>
            </a: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050" name="Picture 2" descr="https://radiologyassistant.nl/assets/20-pn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5" y="1522814"/>
            <a:ext cx="4249332" cy="337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0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928068"/>
            <a:ext cx="7700411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Доношенный новорожденный, в анамнезе сепсис</a:t>
            </a: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89220" y="3543508"/>
            <a:ext cx="3710941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Признаки застоя по малому кругу кровообращения – нечеткость легочного рисунка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Кожные складки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Тень левой конечности</a:t>
            </a:r>
          </a:p>
        </p:txBody>
      </p:sp>
      <p:pic>
        <p:nvPicPr>
          <p:cNvPr id="3074" name="Picture 2" descr="https://radiologyassistant.nl/assets/-1-skin-fold-16813881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1" y="1508844"/>
            <a:ext cx="4393564" cy="304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5013960" y="4297680"/>
            <a:ext cx="350520" cy="1782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5145336" y="4554257"/>
            <a:ext cx="188381" cy="249907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30967" y="1333257"/>
            <a:ext cx="3569194" cy="2011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Частой ошибкой является интерпретация кожных складок как пневмоторакса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Кожные складки можно проследить за границы грудной клетки, а так же они могут пересекать легочный 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98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Пневмоторакс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1" y="780144"/>
            <a:ext cx="7700411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 37 недель, в анамнезе РДС</a:t>
            </a: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95294" y="4128236"/>
            <a:ext cx="3786206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Вздутие легких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Пневмоторакс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Смещение средостения вправо</a:t>
            </a:r>
          </a:p>
        </p:txBody>
      </p:sp>
      <p:pic>
        <p:nvPicPr>
          <p:cNvPr id="4098" name="Picture 2" descr="https://radiologyassistant.nl/assets/_1-pneu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9"/>
          <a:stretch/>
        </p:blipFill>
        <p:spPr bwMode="auto">
          <a:xfrm>
            <a:off x="868343" y="1177080"/>
            <a:ext cx="2895937" cy="284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radiologyassistant.nl/assets/_1-pneu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2"/>
          <a:stretch/>
        </p:blipFill>
        <p:spPr bwMode="auto">
          <a:xfrm>
            <a:off x="5426170" y="1177079"/>
            <a:ext cx="2838748" cy="284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53171" y="4465320"/>
            <a:ext cx="316449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312;p52"/>
          <p:cNvSpPr txBox="1"/>
          <p:nvPr/>
        </p:nvSpPr>
        <p:spPr>
          <a:xfrm>
            <a:off x="4666691" y="4142572"/>
            <a:ext cx="4357706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Спонтанное разрешение пневмоторакса</a:t>
            </a:r>
          </a:p>
        </p:txBody>
      </p:sp>
    </p:spTree>
    <p:extLst>
      <p:ext uri="{BB962C8B-B14F-4D97-AF65-F5344CB8AC3E}">
        <p14:creationId xmlns:p14="http://schemas.microsoft.com/office/powerpoint/2010/main" val="227818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Пневмоторакс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988393"/>
            <a:ext cx="7700411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Доношенный новорожденный, в анамнезе РДС</a:t>
            </a: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76513" y="1585168"/>
            <a:ext cx="3495048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Линейные тени с обеих сторон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Пневмоторакс с двух сторон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Подчеркнутость тени средостения вследствие пневмоторакса</a:t>
            </a:r>
          </a:p>
        </p:txBody>
      </p:sp>
      <p:pic>
        <p:nvPicPr>
          <p:cNvPr id="5122" name="Picture 2" descr="https://radiologyassistant.nl/assets/9-t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2" y="1522814"/>
            <a:ext cx="4377907" cy="288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 rot="5400000">
            <a:off x="5186949" y="1841537"/>
            <a:ext cx="188381" cy="24990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9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Пневмоторакс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988393"/>
            <a:ext cx="8317447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 32 недели, в анамнезе РДС, респираторная поддержка СРАР</a:t>
            </a: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006090" y="1522814"/>
            <a:ext cx="3495048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Пневмоторакс справа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Смещение тени средостения влево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Ретикулогранулярные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тени справа</a:t>
            </a:r>
          </a:p>
        </p:txBody>
      </p:sp>
      <p:pic>
        <p:nvPicPr>
          <p:cNvPr id="6146" name="Picture 2" descr="https://radiologyassistant.nl/assets/-1-pneumothor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22814"/>
            <a:ext cx="4255987" cy="2957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6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2"/>
          <p:cNvCxnSpPr/>
          <p:nvPr/>
        </p:nvCxnSpPr>
        <p:spPr>
          <a:xfrm>
            <a:off x="642938" y="769412"/>
            <a:ext cx="7858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52"/>
          <p:cNvSpPr txBox="1"/>
          <p:nvPr/>
        </p:nvSpPr>
        <p:spPr>
          <a:xfrm>
            <a:off x="288482" y="166136"/>
            <a:ext cx="8724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Рентгенография ОГК в прямой проекции. Пневмомедиастинум</a:t>
            </a:r>
            <a:endParaRPr sz="24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3173" y="988393"/>
            <a:ext cx="8317447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Гестационный</a:t>
            </a: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 возраст 32 недели, в анамнезе РДС, респираторная поддержка СРАР</a:t>
            </a:r>
            <a:endParaRPr sz="1600" dirty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" name="Google Shape;312;p52"/>
          <p:cNvSpPr txBox="1"/>
          <p:nvPr/>
        </p:nvSpPr>
        <p:spPr>
          <a:xfrm>
            <a:off x="5150870" y="1590068"/>
            <a:ext cx="3495048" cy="30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Эмфизема мягких тканей грудной клетки слева, тень дренажа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Подчеркнутость тени сердца слева – косвенный признак остаточного пневмоторакса справа, тень дренажа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Симптом паруса «Спинакер» - «приподнятая» воздухом доля тимуса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+mn-lt"/>
                <a:ea typeface="Poppins Light"/>
                <a:cs typeface="Poppins Light"/>
                <a:sym typeface="Poppins Light"/>
              </a:rPr>
              <a:t>Тень кожной складки справа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dk1"/>
              </a:solidFill>
              <a:latin typeface="+mn-l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7170" name="Picture 2" descr="https://radiologyassistant.nl/assets/1-pneumomediastinum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3" y="1564654"/>
            <a:ext cx="4378730" cy="299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 rot="5400000">
            <a:off x="5181633" y="3312197"/>
            <a:ext cx="188381" cy="24990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289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1248</Words>
  <Application>Microsoft Office PowerPoint</Application>
  <PresentationFormat>Экран (16:9)</PresentationFormat>
  <Paragraphs>208</Paragraphs>
  <Slides>35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Wingdings</vt:lpstr>
      <vt:lpstr>Poppins</vt:lpstr>
      <vt:lpstr>Arial</vt:lpstr>
      <vt:lpstr>맑은 고딕</vt:lpstr>
      <vt:lpstr>Poppins Light</vt:lpstr>
      <vt:lpstr>Arial Narrow</vt:lpstr>
      <vt:lpstr>Libre Baskerville</vt:lpstr>
      <vt:lpstr>Simple Light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Яна Спугис</cp:lastModifiedBy>
  <cp:revision>172</cp:revision>
  <dcterms:modified xsi:type="dcterms:W3CDTF">2024-06-02T16:10:08Z</dcterms:modified>
</cp:coreProperties>
</file>