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8"/>
  </p:notesMasterIdLst>
  <p:sldIdLst>
    <p:sldId id="326" r:id="rId2"/>
    <p:sldId id="292" r:id="rId3"/>
    <p:sldId id="293" r:id="rId4"/>
    <p:sldId id="294" r:id="rId5"/>
    <p:sldId id="295" r:id="rId6"/>
    <p:sldId id="296" r:id="rId7"/>
    <p:sldId id="297" r:id="rId8"/>
    <p:sldId id="299" r:id="rId9"/>
    <p:sldId id="312" r:id="rId10"/>
    <p:sldId id="307" r:id="rId11"/>
    <p:sldId id="308" r:id="rId12"/>
    <p:sldId id="309" r:id="rId13"/>
    <p:sldId id="310" r:id="rId14"/>
    <p:sldId id="311" r:id="rId15"/>
    <p:sldId id="313" r:id="rId16"/>
    <p:sldId id="314" r:id="rId17"/>
    <p:sldId id="315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4" r:id="rId26"/>
    <p:sldId id="325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92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1" autoAdjust="0"/>
    <p:restoredTop sz="94660"/>
  </p:normalViewPr>
  <p:slideViewPr>
    <p:cSldViewPr snapToGrid="0">
      <p:cViewPr varScale="1">
        <p:scale>
          <a:sx n="68" d="100"/>
          <a:sy n="68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E797A-1ACC-480D-A525-E97C1DF669DE}" type="datetimeFigureOut">
              <a:rPr lang="ru-RU" smtClean="0"/>
              <a:t>18.06.2023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685FDA-CE41-4CB8-AB2C-375A4EF76E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105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7B27FF-2773-4FF3-AAB3-B8478D1F51A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09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C35E-A765-4F56-8A37-D10F43514C5D}" type="datetimeFigureOut">
              <a:rPr lang="ru-RU" smtClean="0"/>
              <a:t>18.06.2023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6BDC29F-6B08-43DC-94E9-ED1BCA503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691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C35E-A765-4F56-8A37-D10F43514C5D}" type="datetimeFigureOut">
              <a:rPr lang="ru-RU" smtClean="0"/>
              <a:t>18.06.2023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6BDC29F-6B08-43DC-94E9-ED1BCA503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914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C35E-A765-4F56-8A37-D10F43514C5D}" type="datetimeFigureOut">
              <a:rPr lang="ru-RU" smtClean="0"/>
              <a:t>18.06.2023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6BDC29F-6B08-43DC-94E9-ED1BCA50343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062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C35E-A765-4F56-8A37-D10F43514C5D}" type="datetimeFigureOut">
              <a:rPr lang="ru-RU" smtClean="0"/>
              <a:t>18.06.2023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BDC29F-6B08-43DC-94E9-ED1BCA503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032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C35E-A765-4F56-8A37-D10F43514C5D}" type="datetimeFigureOut">
              <a:rPr lang="ru-RU" smtClean="0"/>
              <a:t>18.06.2023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BDC29F-6B08-43DC-94E9-ED1BCA50343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6829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C35E-A765-4F56-8A37-D10F43514C5D}" type="datetimeFigureOut">
              <a:rPr lang="ru-RU" smtClean="0"/>
              <a:t>18.06.2023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BDC29F-6B08-43DC-94E9-ED1BCA503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082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C35E-A765-4F56-8A37-D10F43514C5D}" type="datetimeFigureOut">
              <a:rPr lang="ru-RU" smtClean="0"/>
              <a:t>18.06.2023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DC29F-6B08-43DC-94E9-ED1BCA503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326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C35E-A765-4F56-8A37-D10F43514C5D}" type="datetimeFigureOut">
              <a:rPr lang="ru-RU" smtClean="0"/>
              <a:t>18.06.2023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DC29F-6B08-43DC-94E9-ED1BCA503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199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C35E-A765-4F56-8A37-D10F43514C5D}" type="datetimeFigureOut">
              <a:rPr lang="ru-RU" smtClean="0"/>
              <a:t>18.06.2023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DC29F-6B08-43DC-94E9-ED1BCA503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490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C35E-A765-4F56-8A37-D10F43514C5D}" type="datetimeFigureOut">
              <a:rPr lang="ru-RU" smtClean="0"/>
              <a:t>18.06.2023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6BDC29F-6B08-43DC-94E9-ED1BCA503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474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C35E-A765-4F56-8A37-D10F43514C5D}" type="datetimeFigureOut">
              <a:rPr lang="ru-RU" smtClean="0"/>
              <a:t>18.06.2023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6BDC29F-6B08-43DC-94E9-ED1BCA503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82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C35E-A765-4F56-8A37-D10F43514C5D}" type="datetimeFigureOut">
              <a:rPr lang="ru-RU" smtClean="0"/>
              <a:t>18.06.2023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6BDC29F-6B08-43DC-94E9-ED1BCA503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485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C35E-A765-4F56-8A37-D10F43514C5D}" type="datetimeFigureOut">
              <a:rPr lang="ru-RU" smtClean="0"/>
              <a:t>18.06.2023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DC29F-6B08-43DC-94E9-ED1BCA503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559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C35E-A765-4F56-8A37-D10F43514C5D}" type="datetimeFigureOut">
              <a:rPr lang="ru-RU" smtClean="0"/>
              <a:t>18.06.2023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DC29F-6B08-43DC-94E9-ED1BCA503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168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C35E-A765-4F56-8A37-D10F43514C5D}" type="datetimeFigureOut">
              <a:rPr lang="ru-RU" smtClean="0"/>
              <a:t>18.06.2023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DC29F-6B08-43DC-94E9-ED1BCA503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7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C35E-A765-4F56-8A37-D10F43514C5D}" type="datetimeFigureOut">
              <a:rPr lang="ru-RU" smtClean="0"/>
              <a:t>18.06.2023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BDC29F-6B08-43DC-94E9-ED1BCA503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640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AC35E-A765-4F56-8A37-D10F43514C5D}" type="datetimeFigureOut">
              <a:rPr lang="ru-RU" smtClean="0"/>
              <a:t>18.06.2023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6BDC29F-6B08-43DC-94E9-ED1BCA503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085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8438" y="1267330"/>
            <a:ext cx="8915399" cy="1677471"/>
          </a:xfrm>
        </p:spPr>
        <p:txBody>
          <a:bodyPr>
            <a:noAutofit/>
          </a:bodyPr>
          <a:lstStyle/>
          <a:p>
            <a:pPr algn="ctr"/>
            <a:r>
              <a:rPr lang="ru-RU" sz="4400" dirty="0"/>
              <a:t>Компьютерная томография при травме живота. Часть 3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46731" y="4619297"/>
            <a:ext cx="4405709" cy="1677471"/>
          </a:xfrm>
        </p:spPr>
        <p:txBody>
          <a:bodyPr>
            <a:normAutofit fontScale="92500"/>
          </a:bodyPr>
          <a:lstStyle/>
          <a:p>
            <a:r>
              <a:rPr lang="ru-RU" altLang="ru-RU" sz="28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Выполнил: ординатор кафедры лучевой диагностики ИПО </a:t>
            </a:r>
            <a:r>
              <a:rPr lang="ru-RU" altLang="ru-RU" sz="2800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Фисун</a:t>
            </a:r>
            <a:r>
              <a:rPr lang="ru-RU" altLang="ru-RU" sz="28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Елена Александровна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927697" y="6414185"/>
            <a:ext cx="3896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dirty="0">
                <a:latin typeface="+mj-lt"/>
                <a:cs typeface="Times New Roman" panose="02020603050405020304" pitchFamily="18" charset="0"/>
              </a:rPr>
              <a:t>Красноярск, 2023 г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27148" y="100493"/>
            <a:ext cx="8238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dirty="0">
                <a:cs typeface="Times New Roman"/>
              </a:rPr>
              <a:t>ФГБОУ ВО </a:t>
            </a:r>
            <a:r>
              <a:rPr lang="ru-RU" altLang="ru-RU" dirty="0" err="1">
                <a:cs typeface="Times New Roman"/>
              </a:rPr>
              <a:t>КрасГМУ</a:t>
            </a:r>
            <a:r>
              <a:rPr lang="ru-RU" altLang="ru-RU" dirty="0">
                <a:cs typeface="Times New Roman"/>
              </a:rPr>
              <a:t> им. проф. В.Ф. </a:t>
            </a:r>
            <a:r>
              <a:rPr lang="ru-RU" altLang="ru-RU" dirty="0" err="1">
                <a:cs typeface="Times New Roman"/>
              </a:rPr>
              <a:t>Войно-Ясенецкого</a:t>
            </a:r>
            <a:r>
              <a:rPr lang="ru-RU" altLang="ru-RU" dirty="0">
                <a:cs typeface="Times New Roman"/>
              </a:rPr>
              <a:t> Минздрава России Кафедра лучевой диагностики ИПО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7250" y="0"/>
            <a:ext cx="2194750" cy="1493649"/>
          </a:xfrm>
          <a:prstGeom prst="rect">
            <a:avLst/>
          </a:prstGeom>
        </p:spPr>
      </p:pic>
      <p:pic>
        <p:nvPicPr>
          <p:cNvPr id="6" name="Рисунок 5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25F168F5-BC11-8FEC-4BBD-9550D1D7A6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4" y="3371596"/>
            <a:ext cx="7135717" cy="2983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326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5D34AF-A52A-CE43-D175-1CC3D9451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6144" y="0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Клинический случай 3</a:t>
            </a:r>
            <a:r>
              <a:rPr lang="ru-RU" dirty="0"/>
              <a:t>. </a:t>
            </a:r>
            <a:r>
              <a:rPr lang="ru-RU" i="0" dirty="0">
                <a:effectLst/>
                <a:latin typeface="+mn-lt"/>
              </a:rPr>
              <a:t>Обзорная рентгенография грудной клетки в прямой проекции </a:t>
            </a:r>
            <a:br>
              <a:rPr lang="ru-RU" b="1" i="0" dirty="0">
                <a:effectLst/>
                <a:latin typeface="Open Sans" panose="020B0606030504020204" pitchFamily="34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D6A455-E542-8DF5-B306-DB4EBE052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5938" y="1645920"/>
            <a:ext cx="5416062" cy="5134708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400" dirty="0">
                <a:solidFill>
                  <a:srgbClr val="000000"/>
                </a:solidFill>
              </a:rPr>
              <a:t>Мужчина 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79 лет, автодорожная травма. </a:t>
            </a:r>
          </a:p>
          <a:p>
            <a:pPr algn="l"/>
            <a:r>
              <a:rPr lang="ru-RU" sz="2400" b="0" i="0" dirty="0">
                <a:solidFill>
                  <a:srgbClr val="000000"/>
                </a:solidFill>
                <a:effectLst/>
              </a:rPr>
              <a:t>В правом главном бронхе определяется </a:t>
            </a:r>
            <a:r>
              <a:rPr lang="ru-RU" sz="2400" b="0" i="0" dirty="0" err="1">
                <a:solidFill>
                  <a:srgbClr val="000000"/>
                </a:solidFill>
                <a:effectLst/>
              </a:rPr>
              <a:t>интубационная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 трубка, стояние удовлетворительное.</a:t>
            </a:r>
            <a:endParaRPr lang="ru-RU" sz="2400" dirty="0">
              <a:solidFill>
                <a:srgbClr val="000000"/>
              </a:solidFill>
            </a:endParaRPr>
          </a:p>
          <a:p>
            <a:pPr algn="l"/>
            <a:r>
              <a:rPr lang="ru-RU" sz="2400" b="0" i="0" dirty="0">
                <a:solidFill>
                  <a:srgbClr val="000000"/>
                </a:solidFill>
                <a:effectLst/>
              </a:rPr>
              <a:t>Верхняя треть средостения расширена, контуры нечеткие. </a:t>
            </a:r>
            <a:endParaRPr lang="ru-RU" sz="2400" dirty="0">
              <a:solidFill>
                <a:srgbClr val="000000"/>
              </a:solidFill>
            </a:endParaRPr>
          </a:p>
          <a:p>
            <a:pPr algn="l"/>
            <a:r>
              <a:rPr lang="ru-RU" sz="2400" b="0" i="0" dirty="0">
                <a:solidFill>
                  <a:srgbClr val="000000"/>
                </a:solidFill>
                <a:effectLst/>
              </a:rPr>
              <a:t>Купол диафрагмы слева не дифференцируется.</a:t>
            </a:r>
          </a:p>
          <a:p>
            <a:pPr algn="l"/>
            <a:r>
              <a:rPr lang="ru-RU" sz="2400" b="0" i="0" dirty="0">
                <a:solidFill>
                  <a:srgbClr val="000000"/>
                </a:solidFill>
                <a:effectLst/>
              </a:rPr>
              <a:t>Данному пациенту необходимо КТ дообследование</a:t>
            </a:r>
          </a:p>
          <a:p>
            <a:endParaRPr lang="ru-RU" dirty="0"/>
          </a:p>
        </p:txBody>
      </p:sp>
      <p:pic>
        <p:nvPicPr>
          <p:cNvPr id="32770" name="Picture 2">
            <a:extLst>
              <a:ext uri="{FF2B5EF4-FFF2-40B4-BE49-F238E27FC236}">
                <a16:creationId xmlns:a16="http://schemas.microsoft.com/office/drawing/2014/main" id="{78892654-C0CB-55DC-187C-057E59A683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9" y="1645920"/>
            <a:ext cx="6659089" cy="4445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2246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Изображение выглядит как очки, защитные очки&#10;&#10;Автоматически созданное описание">
            <a:extLst>
              <a:ext uri="{FF2B5EF4-FFF2-40B4-BE49-F238E27FC236}">
                <a16:creationId xmlns:a16="http://schemas.microsoft.com/office/drawing/2014/main" id="{196C44D7-6631-4A28-0AE3-367DB814B7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963" y="1748440"/>
            <a:ext cx="8120735" cy="4960233"/>
          </a:xfrm>
        </p:spPr>
      </p:pic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1EDD4BE6-93D1-EB5B-5AA3-E904295B5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9202" y="33268"/>
            <a:ext cx="9660035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Клинический случай 3</a:t>
            </a:r>
            <a:r>
              <a:rPr lang="ru-RU" dirty="0"/>
              <a:t>. Компьютерная томография с внутривенным контрастированием в артериальной фазе</a:t>
            </a:r>
          </a:p>
        </p:txBody>
      </p:sp>
    </p:spTree>
    <p:extLst>
      <p:ext uri="{BB962C8B-B14F-4D97-AF65-F5344CB8AC3E}">
        <p14:creationId xmlns:p14="http://schemas.microsoft.com/office/powerpoint/2010/main" val="2263652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F958F6-3741-E08B-E97C-FBF25F8EB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411" y="199801"/>
            <a:ext cx="9979758" cy="128089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Клинический случай 3</a:t>
            </a:r>
            <a:r>
              <a:rPr lang="ru-RU" dirty="0"/>
              <a:t>. Разрыв диафрагмы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90B16C-4EA1-9EB0-DDEB-3E64D94A5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1407" y="1773900"/>
            <a:ext cx="4850593" cy="4562622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endParaRPr lang="ru-RU" b="0" i="0" dirty="0">
              <a:solidFill>
                <a:srgbClr val="000000"/>
              </a:solidFill>
              <a:effectLst/>
            </a:endParaRPr>
          </a:p>
          <a:p>
            <a:r>
              <a:rPr lang="ru-RU" sz="2600" b="0" i="0" dirty="0">
                <a:solidFill>
                  <a:srgbClr val="000000"/>
                </a:solidFill>
                <a:effectLst/>
              </a:rPr>
              <a:t>Определяется выраженное уменьшение объема нижней доли левого легкого</a:t>
            </a:r>
            <a:r>
              <a:rPr lang="ru-RU" sz="2600" dirty="0">
                <a:solidFill>
                  <a:srgbClr val="000000"/>
                </a:solidFill>
              </a:rPr>
              <a:t>, на этом фоне отмечается участок уплотнения мягкотканой плотности и </a:t>
            </a:r>
            <a:r>
              <a:rPr lang="ru-RU" sz="2600" dirty="0" err="1">
                <a:solidFill>
                  <a:srgbClr val="000000"/>
                </a:solidFill>
              </a:rPr>
              <a:t>латеральнее</a:t>
            </a:r>
            <a:r>
              <a:rPr lang="ru-RU" sz="2600" dirty="0">
                <a:solidFill>
                  <a:srgbClr val="000000"/>
                </a:solidFill>
              </a:rPr>
              <a:t> участок жировой плотности</a:t>
            </a:r>
            <a:br>
              <a:rPr lang="ru-RU" sz="2600" b="0" i="0" dirty="0">
                <a:solidFill>
                  <a:srgbClr val="000000"/>
                </a:solidFill>
                <a:effectLst/>
              </a:rPr>
            </a:br>
            <a:endParaRPr lang="ru-RU" sz="2600" dirty="0"/>
          </a:p>
        </p:txBody>
      </p:sp>
      <p:pic>
        <p:nvPicPr>
          <p:cNvPr id="5" name="Объект 4" descr="Изображение выглядит как очки, защитные очки&#10;&#10;Автоматически созданное описание">
            <a:extLst>
              <a:ext uri="{FF2B5EF4-FFF2-40B4-BE49-F238E27FC236}">
                <a16:creationId xmlns:a16="http://schemas.microsoft.com/office/drawing/2014/main" id="{29A97F14-D1BF-A922-521C-84F2055632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03" y="1937924"/>
            <a:ext cx="6932711" cy="423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305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E98D89-9B23-42F2-7E68-E7803BBB5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5582" y="286486"/>
            <a:ext cx="9830556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Клинический случай 3</a:t>
            </a:r>
            <a:r>
              <a:rPr lang="ru-RU" dirty="0"/>
              <a:t>. Компьютерная томография с контрастным усилением через </a:t>
            </a:r>
            <a:r>
              <a:rPr lang="ru-RU" dirty="0" err="1"/>
              <a:t>назогастральный</a:t>
            </a:r>
            <a:r>
              <a:rPr lang="ru-RU" dirty="0"/>
              <a:t> зонд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6D3A51-F89A-B07B-9BEB-2C65BB298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8080" y="2088754"/>
            <a:ext cx="4411986" cy="4593399"/>
          </a:xfrm>
        </p:spPr>
        <p:txBody>
          <a:bodyPr>
            <a:normAutofit fontScale="92500"/>
          </a:bodyPr>
          <a:lstStyle/>
          <a:p>
            <a:r>
              <a:rPr lang="ru-RU" sz="2400" b="0" i="0" dirty="0">
                <a:solidFill>
                  <a:srgbClr val="000000"/>
                </a:solidFill>
                <a:effectLst/>
              </a:rPr>
              <a:t>Определяется накопление контрастного вещества в желудке,  расположенного в левой плевральной полости.</a:t>
            </a:r>
          </a:p>
          <a:p>
            <a:r>
              <a:rPr lang="ru-RU" sz="2400" dirty="0">
                <a:solidFill>
                  <a:srgbClr val="000000"/>
                </a:solidFill>
              </a:rPr>
              <a:t>В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изуализируется желудок с наличием сужения в виде «талии»</a:t>
            </a:r>
          </a:p>
          <a:p>
            <a:r>
              <a:rPr lang="ru-RU" sz="2400" b="0" i="0" dirty="0">
                <a:solidFill>
                  <a:srgbClr val="000000"/>
                </a:solidFill>
                <a:effectLst/>
              </a:rPr>
              <a:t>Под диафрагмой определяется симптом «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collar sign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» - КТ –признаки разрыва диафрагмы</a:t>
            </a:r>
          </a:p>
        </p:txBody>
      </p:sp>
      <p:pic>
        <p:nvPicPr>
          <p:cNvPr id="33794" name="Picture 2">
            <a:extLst>
              <a:ext uri="{FF2B5EF4-FFF2-40B4-BE49-F238E27FC236}">
                <a16:creationId xmlns:a16="http://schemas.microsoft.com/office/drawing/2014/main" id="{31338248-2CEB-6B86-C90A-07508B4B9C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34" y="2370294"/>
            <a:ext cx="6915009" cy="321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0952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3C2B9C-71B5-F145-21A4-480789D69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6488" y="388624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Клинический случай 3</a:t>
            </a:r>
            <a:r>
              <a:rPr lang="ru-RU" dirty="0"/>
              <a:t>. </a:t>
            </a:r>
            <a:r>
              <a:rPr lang="ru-RU" i="0" dirty="0">
                <a:effectLst/>
                <a:latin typeface="+mn-lt"/>
              </a:rPr>
              <a:t>Коронарная реконструкци</a:t>
            </a:r>
            <a:r>
              <a:rPr lang="ru-RU" dirty="0">
                <a:latin typeface="+mn-lt"/>
              </a:rPr>
              <a:t>я </a:t>
            </a:r>
            <a:br>
              <a:rPr lang="ru-RU" b="1" i="0" dirty="0">
                <a:effectLst/>
                <a:latin typeface="Open Sans" panose="020B0606030504020204" pitchFamily="34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2A6BED-33EC-D2BB-2111-9EB6D0021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44861" y="2119533"/>
            <a:ext cx="4639578" cy="3777622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000000"/>
                </a:solidFill>
              </a:rPr>
              <a:t>В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изуализируется желудок с наличием сужения в виде «талии», в месте прохождения желудка через диафрагмальный разрыв</a:t>
            </a:r>
          </a:p>
          <a:p>
            <a:endParaRPr lang="ru-RU" dirty="0"/>
          </a:p>
        </p:txBody>
      </p:sp>
      <p:pic>
        <p:nvPicPr>
          <p:cNvPr id="34818" name="Picture 2">
            <a:extLst>
              <a:ext uri="{FF2B5EF4-FFF2-40B4-BE49-F238E27FC236}">
                <a16:creationId xmlns:a16="http://schemas.microsoft.com/office/drawing/2014/main" id="{21954768-C42A-6C34-BB79-D455F1789E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052" y="2119533"/>
            <a:ext cx="6655808" cy="3777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5170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CB9946-A9E4-A977-0BD1-1649A41A7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879" y="413695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Клинический случай 3</a:t>
            </a:r>
            <a:r>
              <a:rPr lang="ru-RU" dirty="0">
                <a:solidFill>
                  <a:srgbClr val="2192BE"/>
                </a:solidFill>
              </a:rPr>
              <a:t>. </a:t>
            </a:r>
            <a:r>
              <a:rPr lang="ru-RU" b="0" i="0" dirty="0">
                <a:solidFill>
                  <a:srgbClr val="2192BE"/>
                </a:solidFill>
                <a:effectLst/>
              </a:rPr>
              <a:t>Компьютерная томография с контрастным усилением</a:t>
            </a:r>
            <a:endParaRPr lang="ru-RU" dirty="0">
              <a:solidFill>
                <a:srgbClr val="2192BE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C2BFC9-8486-05B2-1EF6-2E372217C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2658" y="2133600"/>
            <a:ext cx="4989342" cy="4464148"/>
          </a:xfrm>
        </p:spPr>
        <p:txBody>
          <a:bodyPr>
            <a:normAutofit/>
          </a:bodyPr>
          <a:lstStyle/>
          <a:p>
            <a:pPr algn="l"/>
            <a:r>
              <a:rPr lang="ru-RU" sz="2800" i="0" dirty="0">
                <a:effectLst/>
              </a:rPr>
              <a:t>Определяется  грыжевое выпячивание желудка в левой плевральной полости и прилежание селезенки к задней стенки грудной полости.</a:t>
            </a:r>
          </a:p>
          <a:p>
            <a:pPr algn="l"/>
            <a:r>
              <a:rPr lang="ru-RU" sz="2800" i="0" dirty="0">
                <a:effectLst/>
              </a:rPr>
              <a:t>Признак </a:t>
            </a:r>
            <a:r>
              <a:rPr lang="ru-RU" sz="2800" dirty="0"/>
              <a:t>«</a:t>
            </a:r>
            <a:r>
              <a:rPr lang="en-US" sz="2800" i="0" dirty="0">
                <a:effectLst/>
              </a:rPr>
              <a:t>Dependent viscera</a:t>
            </a:r>
            <a:r>
              <a:rPr lang="ru-RU" sz="2800" i="0" dirty="0">
                <a:effectLst/>
              </a:rPr>
              <a:t>»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6866" name="Picture 2" descr="Симптом «зависимых внутренних органов» при левостороннем разрыве диафрагмы">
            <a:extLst>
              <a:ext uri="{FF2B5EF4-FFF2-40B4-BE49-F238E27FC236}">
                <a16:creationId xmlns:a16="http://schemas.microsoft.com/office/drawing/2014/main" id="{9EAA20F2-A8A9-2528-2DCE-DF4C3DB915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31" y="2160563"/>
            <a:ext cx="7120528" cy="2636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1858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9E411B-C521-8179-644E-2F7CA032D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9821" y="142210"/>
            <a:ext cx="10789920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Клинический случай 4</a:t>
            </a:r>
            <a:r>
              <a:rPr lang="ru-RU" dirty="0">
                <a:solidFill>
                  <a:srgbClr val="2192BE"/>
                </a:solidFill>
              </a:rPr>
              <a:t>.</a:t>
            </a:r>
            <a:r>
              <a:rPr lang="ru-RU" b="1" i="0" dirty="0">
                <a:solidFill>
                  <a:srgbClr val="7EAAFF"/>
                </a:solidFill>
                <a:effectLst/>
              </a:rPr>
              <a:t> </a:t>
            </a:r>
            <a:r>
              <a:rPr lang="ru-RU" i="0" dirty="0">
                <a:solidFill>
                  <a:srgbClr val="2192BE"/>
                </a:solidFill>
                <a:effectLst/>
              </a:rPr>
              <a:t>Обзорная рентгенограмма грудной клетки в прямой проекции</a:t>
            </a:r>
            <a:endParaRPr lang="ru-RU" dirty="0">
              <a:solidFill>
                <a:srgbClr val="2192BE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6D908A-A604-F552-588A-3266A3B64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2998" y="1810043"/>
            <a:ext cx="4217546" cy="4265302"/>
          </a:xfrm>
        </p:spPr>
        <p:txBody>
          <a:bodyPr>
            <a:normAutofit fontScale="92500"/>
          </a:bodyPr>
          <a:lstStyle/>
          <a:p>
            <a:r>
              <a:rPr lang="ru-RU" sz="2800" b="0" i="0" dirty="0">
                <a:solidFill>
                  <a:srgbClr val="000000"/>
                </a:solidFill>
                <a:effectLst/>
              </a:rPr>
              <a:t>Справа определяется высокое стояние купола диафрагмы, не исключается наличие жидкости в правой плевральной полости.</a:t>
            </a:r>
          </a:p>
          <a:p>
            <a:r>
              <a:rPr lang="ru-RU" sz="2800" b="0" i="0" dirty="0">
                <a:solidFill>
                  <a:srgbClr val="000000"/>
                </a:solidFill>
                <a:effectLst/>
              </a:rPr>
              <a:t>Данному пациенту рекомендовано КТ дообследование</a:t>
            </a:r>
            <a:endParaRPr lang="ru-RU" sz="2800" dirty="0"/>
          </a:p>
        </p:txBody>
      </p:sp>
      <p:pic>
        <p:nvPicPr>
          <p:cNvPr id="37890" name="Picture 2" descr="Пленка грудной клетки у пострадавшего с правосторонней травмой.">
            <a:extLst>
              <a:ext uri="{FF2B5EF4-FFF2-40B4-BE49-F238E27FC236}">
                <a16:creationId xmlns:a16="http://schemas.microsoft.com/office/drawing/2014/main" id="{BF191E0C-80CA-5982-0B29-58994C7980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94" y="1810043"/>
            <a:ext cx="6658707" cy="399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81610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A886AB-4711-CB01-B2D5-696B5161E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540" y="214655"/>
            <a:ext cx="9336478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Клинический случай 4</a:t>
            </a:r>
            <a:r>
              <a:rPr lang="ru-RU" dirty="0">
                <a:solidFill>
                  <a:srgbClr val="2192BE"/>
                </a:solidFill>
              </a:rPr>
              <a:t>.</a:t>
            </a:r>
            <a:r>
              <a:rPr lang="ru-RU" b="1" i="0" dirty="0">
                <a:solidFill>
                  <a:srgbClr val="7EAAFF"/>
                </a:solidFill>
                <a:effectLst/>
              </a:rPr>
              <a:t> </a:t>
            </a:r>
            <a:r>
              <a:rPr lang="ru-RU" dirty="0"/>
              <a:t>Компьютерная томография грудной клетки: аксиальная, сагиттальная плоскость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BA9640-0932-70D1-A087-3D6EA1772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2083" y="2004485"/>
            <a:ext cx="4709917" cy="4737334"/>
          </a:xfrm>
        </p:spPr>
        <p:txBody>
          <a:bodyPr>
            <a:normAutofit/>
          </a:bodyPr>
          <a:lstStyle/>
          <a:p>
            <a:pPr algn="l"/>
            <a:r>
              <a:rPr lang="ru-RU" sz="2400" dirty="0">
                <a:solidFill>
                  <a:srgbClr val="000000"/>
                </a:solidFill>
              </a:rPr>
              <a:t>А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ксиальный срез: определяется изменение формы печени (</a:t>
            </a:r>
            <a:r>
              <a:rPr lang="ru-RU" sz="2400" b="0" i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желтая стрелка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)</a:t>
            </a:r>
          </a:p>
          <a:p>
            <a:pPr algn="l"/>
            <a:r>
              <a:rPr lang="ru-RU" sz="2400" dirty="0">
                <a:solidFill>
                  <a:srgbClr val="000000"/>
                </a:solidFill>
              </a:rPr>
              <a:t>Сагиттальный срез: определяется нечеткий, двояковогнутый контур печени.</a:t>
            </a:r>
          </a:p>
          <a:p>
            <a:pPr algn="l"/>
            <a:r>
              <a:rPr lang="ru-RU" sz="2400" dirty="0">
                <a:solidFill>
                  <a:srgbClr val="000000"/>
                </a:solidFill>
              </a:rPr>
              <a:t>Выраженный симптом «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collar sign</a:t>
            </a:r>
            <a:r>
              <a:rPr lang="ru-RU" sz="2400" dirty="0">
                <a:solidFill>
                  <a:srgbClr val="000000"/>
                </a:solidFill>
              </a:rPr>
              <a:t>» (</a:t>
            </a:r>
            <a:r>
              <a:rPr lang="ru-R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синие стрелки</a:t>
            </a:r>
            <a:r>
              <a:rPr lang="ru-RU" sz="2400" dirty="0">
                <a:solidFill>
                  <a:srgbClr val="000000"/>
                </a:solidFill>
              </a:rPr>
              <a:t>)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8914" name="Picture 2" descr="Знак «воротник» при правостороннем разрыве диафрагмы">
            <a:extLst>
              <a:ext uri="{FF2B5EF4-FFF2-40B4-BE49-F238E27FC236}">
                <a16:creationId xmlns:a16="http://schemas.microsoft.com/office/drawing/2014/main" id="{03954273-FDE1-4CA0-D4B6-1824F398F2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41" y="2107491"/>
            <a:ext cx="7233290" cy="3323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3442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4F7A60-7B63-3390-D52E-91E72750F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849" y="246166"/>
            <a:ext cx="8911687" cy="1280890"/>
          </a:xfrm>
        </p:spPr>
        <p:txBody>
          <a:bodyPr/>
          <a:lstStyle/>
          <a:p>
            <a:pPr algn="ctr"/>
            <a:r>
              <a:rPr lang="ru-RU" dirty="0"/>
              <a:t>Повреждение диафрагмы. Резюме:</a:t>
            </a:r>
          </a:p>
        </p:txBody>
      </p:sp>
      <p:pic>
        <p:nvPicPr>
          <p:cNvPr id="9" name="Рисунок 8" descr="Изображение выглядит как апельсин, снимок экрана, Прямоугольник, Янтарь&#10;&#10;Автоматически созданное описание">
            <a:extLst>
              <a:ext uri="{FF2B5EF4-FFF2-40B4-BE49-F238E27FC236}">
                <a16:creationId xmlns:a16="http://schemas.microsoft.com/office/drawing/2014/main" id="{2D4DE4F8-D656-D43D-B72E-4B64F1FA1F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215" y="1346840"/>
            <a:ext cx="9847960" cy="526499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F3D951C-E4E8-C159-3ABF-4F98E3BCAA67}"/>
              </a:ext>
            </a:extLst>
          </p:cNvPr>
          <p:cNvSpPr txBox="1"/>
          <p:nvPr/>
        </p:nvSpPr>
        <p:spPr>
          <a:xfrm>
            <a:off x="3615397" y="1527056"/>
            <a:ext cx="59365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Повреждение диафрагмы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D4E6D83-66FF-A65E-5D32-79018ADEC33F}"/>
              </a:ext>
            </a:extLst>
          </p:cNvPr>
          <p:cNvSpPr txBox="1"/>
          <p:nvPr/>
        </p:nvSpPr>
        <p:spPr>
          <a:xfrm>
            <a:off x="2095511" y="2648838"/>
            <a:ext cx="866627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dirty="0"/>
              <a:t>Определяется у 1-6% пациентов с тупой травмой в анамнезе.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dirty="0"/>
              <a:t>Проникающая травма: в 2 раза чаще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dirty="0" err="1"/>
              <a:t>Политравма</a:t>
            </a:r>
            <a:r>
              <a:rPr lang="ru-RU" sz="2800" dirty="0"/>
              <a:t>: в 75-100% случаев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dirty="0"/>
              <a:t>Слева чаще, чем справа.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dirty="0" err="1"/>
              <a:t>Двухстроннее</a:t>
            </a:r>
            <a:r>
              <a:rPr lang="ru-RU" sz="2800" dirty="0"/>
              <a:t> повреждение в 1-5% случаев.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dirty="0"/>
              <a:t>Характерная локализация по </a:t>
            </a:r>
            <a:r>
              <a:rPr lang="ru-RU" sz="2800" dirty="0" err="1"/>
              <a:t>задне</a:t>
            </a:r>
            <a:r>
              <a:rPr lang="ru-RU" sz="2800" dirty="0"/>
              <a:t>-боковой поверхности</a:t>
            </a:r>
          </a:p>
        </p:txBody>
      </p:sp>
    </p:spTree>
    <p:extLst>
      <p:ext uri="{BB962C8B-B14F-4D97-AF65-F5344CB8AC3E}">
        <p14:creationId xmlns:p14="http://schemas.microsoft.com/office/powerpoint/2010/main" val="15386010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42FCDB-DD3C-FDD7-0AC4-CB1F562D3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167535"/>
            <a:ext cx="8911687" cy="1280890"/>
          </a:xfrm>
        </p:spPr>
        <p:txBody>
          <a:bodyPr/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Клинический случай 5.</a:t>
            </a:r>
            <a:r>
              <a:rPr lang="ru-RU" sz="3600" dirty="0"/>
              <a:t> Определите </a:t>
            </a:r>
            <a:r>
              <a:rPr lang="ru-RU" dirty="0"/>
              <a:t>характер</a:t>
            </a:r>
            <a:r>
              <a:rPr lang="ru-RU" sz="3600" dirty="0"/>
              <a:t> повреждений</a:t>
            </a:r>
            <a:endParaRPr lang="ru-RU" dirty="0"/>
          </a:p>
        </p:txBody>
      </p:sp>
      <p:pic>
        <p:nvPicPr>
          <p:cNvPr id="5" name="Объект 4" descr="Изображение выглядит как шоколад, съеденный, очки&#10;&#10;Автоматически созданное описание">
            <a:extLst>
              <a:ext uri="{FF2B5EF4-FFF2-40B4-BE49-F238E27FC236}">
                <a16:creationId xmlns:a16="http://schemas.microsoft.com/office/drawing/2014/main" id="{9EA303CC-FBFC-EE82-F14E-327A05AC5E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73" y="1752059"/>
            <a:ext cx="7568649" cy="4807115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817D33E-22CF-D171-79A1-D541D1CCE7D2}"/>
              </a:ext>
            </a:extLst>
          </p:cNvPr>
          <p:cNvSpPr txBox="1"/>
          <p:nvPr/>
        </p:nvSpPr>
        <p:spPr>
          <a:xfrm>
            <a:off x="7967223" y="1951672"/>
            <a:ext cx="4046586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rgbClr val="000000"/>
                </a:solidFill>
              </a:rPr>
              <a:t>М</a:t>
            </a:r>
            <a:r>
              <a:rPr lang="ru-RU" sz="2800" b="0" i="0" dirty="0">
                <a:solidFill>
                  <a:srgbClr val="000000"/>
                </a:solidFill>
                <a:effectLst/>
              </a:rPr>
              <a:t>ужчина 22-х лет, автодорожная травма.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rgbClr val="000000"/>
                </a:solidFill>
              </a:rPr>
              <a:t>В анамнезе: без сознания, пульс на бедре ослаблен</a:t>
            </a:r>
            <a:br>
              <a:rPr lang="ru-RU" sz="1800" b="0" i="0" dirty="0">
                <a:solidFill>
                  <a:srgbClr val="000000"/>
                </a:solidFill>
                <a:effectLst/>
              </a:rPr>
            </a:br>
            <a:endParaRPr lang="ru-RU" sz="1800" b="0" i="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83643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8EBFA8-1092-8965-47B5-9AB06778C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147712"/>
            <a:ext cx="9839081" cy="128089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Клинический случай 1</a:t>
            </a:r>
            <a:r>
              <a:rPr lang="ru-RU" dirty="0"/>
              <a:t>. Обзорная рентгенограмма малого таза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C5BA54-D784-08FE-26BA-312068DE5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9274" y="1659987"/>
            <a:ext cx="5692726" cy="5050301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400" dirty="0">
                <a:solidFill>
                  <a:srgbClr val="000000"/>
                </a:solidFill>
              </a:rPr>
              <a:t>М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ужчина 65 лет, </a:t>
            </a:r>
            <a:r>
              <a:rPr lang="ru-RU" sz="2400" dirty="0">
                <a:solidFill>
                  <a:srgbClr val="000000"/>
                </a:solidFill>
              </a:rPr>
              <a:t>автодорожная травма.</a:t>
            </a:r>
          </a:p>
          <a:p>
            <a:pPr algn="l"/>
            <a:r>
              <a:rPr lang="ru-RU" sz="2400" dirty="0">
                <a:solidFill>
                  <a:srgbClr val="000000"/>
                </a:solidFill>
              </a:rPr>
              <a:t>Установлен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 катетер </a:t>
            </a:r>
            <a:r>
              <a:rPr lang="ru-RU" sz="2400" b="0" i="0" dirty="0" err="1">
                <a:solidFill>
                  <a:srgbClr val="000000"/>
                </a:solidFill>
                <a:effectLst/>
              </a:rPr>
              <a:t>Фолея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, макрогематурия.</a:t>
            </a:r>
          </a:p>
          <a:p>
            <a:pPr algn="l"/>
            <a:r>
              <a:rPr lang="ru-RU" sz="2400" dirty="0">
                <a:solidFill>
                  <a:srgbClr val="000000"/>
                </a:solidFill>
              </a:rPr>
              <a:t>О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пределяется перелом лобковой кости с умеренным смещением с костными </a:t>
            </a:r>
            <a:r>
              <a:rPr lang="ru-RU" sz="2400" dirty="0">
                <a:solidFill>
                  <a:srgbClr val="000000"/>
                </a:solidFill>
              </a:rPr>
              <a:t>фрагментами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 в области мочевого пузыря.</a:t>
            </a:r>
          </a:p>
          <a:p>
            <a:pPr algn="l"/>
            <a:r>
              <a:rPr lang="ru-RU" sz="2400" b="0" i="0" dirty="0">
                <a:solidFill>
                  <a:srgbClr val="000000"/>
                </a:solidFill>
                <a:effectLst/>
              </a:rPr>
              <a:t>Данному пациенту показано КТ дообследование для исключения повреждений органов малого таза</a:t>
            </a:r>
            <a:endParaRPr lang="ru-RU" sz="2000" dirty="0"/>
          </a:p>
        </p:txBody>
      </p:sp>
      <p:pic>
        <p:nvPicPr>
          <p:cNvPr id="22530" name="Picture 2">
            <a:extLst>
              <a:ext uri="{FF2B5EF4-FFF2-40B4-BE49-F238E27FC236}">
                <a16:creationId xmlns:a16="http://schemas.microsoft.com/office/drawing/2014/main" id="{9C598B14-A85A-C85B-DEDD-A7BA681F2E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01" y="1828799"/>
            <a:ext cx="6440950" cy="3812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34586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3E73B5-9E53-EC78-1F6A-BB2435118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337" y="306333"/>
            <a:ext cx="9645968" cy="1280890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Клинический случай 5. </a:t>
            </a:r>
            <a:r>
              <a:rPr lang="ru-RU" dirty="0">
                <a:solidFill>
                  <a:srgbClr val="0070C0"/>
                </a:solidFill>
              </a:rPr>
              <a:t>Т</a:t>
            </a:r>
            <a:r>
              <a:rPr lang="ru-RU" b="0" i="0" dirty="0">
                <a:solidFill>
                  <a:srgbClr val="0070C0"/>
                </a:solidFill>
                <a:effectLst/>
              </a:rPr>
              <a:t>равматическое повреждение аорты на уровне диафрагмы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F2A814-B26F-D39D-4B70-3642F508A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0673" y="1794232"/>
            <a:ext cx="4301954" cy="5123066"/>
          </a:xfrm>
        </p:spPr>
        <p:txBody>
          <a:bodyPr>
            <a:normAutofit lnSpcReduction="10000"/>
          </a:bodyPr>
          <a:lstStyle/>
          <a:p>
            <a:pPr algn="l">
              <a:buFont typeface="Wingdings" panose="05000000000000000000" pitchFamily="2" charset="2"/>
              <a:buChar char="ü"/>
            </a:pPr>
            <a:r>
              <a:rPr lang="ru-RU" sz="2200" b="0" i="0" dirty="0">
                <a:solidFill>
                  <a:srgbClr val="000000"/>
                </a:solidFill>
                <a:effectLst/>
              </a:rPr>
              <a:t>Плевральный выпот повышенной плотности - гемоторакс.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ru-RU" sz="2200" b="0" i="0" dirty="0" err="1">
                <a:solidFill>
                  <a:srgbClr val="000000"/>
                </a:solidFill>
                <a:effectLst/>
              </a:rPr>
              <a:t>Экстравазация</a:t>
            </a:r>
            <a:r>
              <a:rPr lang="ru-RU" sz="2200" b="0" i="0" dirty="0">
                <a:solidFill>
                  <a:srgbClr val="000000"/>
                </a:solidFill>
                <a:effectLst/>
              </a:rPr>
              <a:t> контрастного вещества вокруг селезенки указывает на активное кровотечение.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rgbClr val="000000"/>
                </a:solidFill>
              </a:rPr>
              <a:t>Инфаркт почек с обеих сторон</a:t>
            </a:r>
            <a:endParaRPr lang="ru-RU" sz="2200" b="0" i="0" dirty="0">
              <a:solidFill>
                <a:srgbClr val="000000"/>
              </a:solidFill>
              <a:effectLst/>
            </a:endParaRPr>
          </a:p>
          <a:p>
            <a:pPr algn="l">
              <a:buFont typeface="Wingdings" panose="05000000000000000000" pitchFamily="2" charset="2"/>
              <a:buChar char="ü"/>
            </a:pPr>
            <a:r>
              <a:rPr lang="ru-RU" sz="2200" b="0" i="0" dirty="0">
                <a:solidFill>
                  <a:srgbClr val="000000"/>
                </a:solidFill>
                <a:effectLst/>
              </a:rPr>
              <a:t>Уплотнение </a:t>
            </a:r>
            <a:r>
              <a:rPr lang="ru-RU" sz="2200" dirty="0">
                <a:solidFill>
                  <a:srgbClr val="000000"/>
                </a:solidFill>
              </a:rPr>
              <a:t>жировой клетчатки</a:t>
            </a:r>
            <a:r>
              <a:rPr lang="ru-RU" sz="2200" b="0" i="0" dirty="0">
                <a:solidFill>
                  <a:srgbClr val="000000"/>
                </a:solidFill>
                <a:effectLst/>
              </a:rPr>
              <a:t> </a:t>
            </a:r>
            <a:r>
              <a:rPr lang="ru-RU" sz="2200" dirty="0">
                <a:solidFill>
                  <a:srgbClr val="000000"/>
                </a:solidFill>
              </a:rPr>
              <a:t>вокруг брюшного отдела </a:t>
            </a:r>
            <a:r>
              <a:rPr lang="ru-RU" sz="2200" b="0" i="0" dirty="0">
                <a:solidFill>
                  <a:srgbClr val="000000"/>
                </a:solidFill>
                <a:effectLst/>
              </a:rPr>
              <a:t>аорты</a:t>
            </a:r>
            <a:br>
              <a:rPr lang="ru-RU" sz="2200" b="0" i="0" dirty="0">
                <a:solidFill>
                  <a:srgbClr val="000000"/>
                </a:solidFill>
                <a:effectLst/>
              </a:rPr>
            </a:br>
            <a:endParaRPr lang="ru-RU" sz="2200" b="0" i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Объект 4" descr="Изображение выглядит как шоколад, съеденный, очки&#10;&#10;Автоматически созданное описание">
            <a:extLst>
              <a:ext uri="{FF2B5EF4-FFF2-40B4-BE49-F238E27FC236}">
                <a16:creationId xmlns:a16="http://schemas.microsoft.com/office/drawing/2014/main" id="{FB3BEF5F-0EEA-C900-6529-4E3D540EEC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53" y="1794232"/>
            <a:ext cx="6938393" cy="4406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1113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1798C4-82BE-F689-744B-D4F93F978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667" y="175847"/>
            <a:ext cx="10903318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Клинический случай 5. </a:t>
            </a:r>
            <a:r>
              <a:rPr lang="ru-RU" b="0" i="0" dirty="0">
                <a:solidFill>
                  <a:srgbClr val="0070C0"/>
                </a:solidFill>
                <a:effectLst/>
              </a:rPr>
              <a:t>Компьютерна</a:t>
            </a:r>
            <a:r>
              <a:rPr lang="ru-RU" dirty="0">
                <a:solidFill>
                  <a:srgbClr val="0070C0"/>
                </a:solidFill>
              </a:rPr>
              <a:t>я томография, аксиальная плоскость: </a:t>
            </a:r>
            <a:r>
              <a:rPr lang="ru-RU" b="0" i="0" dirty="0">
                <a:solidFill>
                  <a:srgbClr val="0070C0"/>
                </a:solidFill>
                <a:effectLst/>
              </a:rPr>
              <a:t>травматическое повреждение аорты на уровне диафрагмы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0962" name="Picture 2" descr="Последовательные изображения аорты на уровне диафрагмы">
            <a:extLst>
              <a:ext uri="{FF2B5EF4-FFF2-40B4-BE49-F238E27FC236}">
                <a16:creationId xmlns:a16="http://schemas.microsoft.com/office/drawing/2014/main" id="{FE81EA72-98A7-6428-8CC5-3BE344290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682" y="2108704"/>
            <a:ext cx="9614636" cy="4573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30532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B97AEC-73A3-2E49-2722-23735546E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8691" y="159877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Клинический случай 6.</a:t>
            </a:r>
            <a:r>
              <a:rPr lang="ru-RU" sz="3600" dirty="0"/>
              <a:t> Определите </a:t>
            </a:r>
            <a:r>
              <a:rPr lang="ru-RU" dirty="0"/>
              <a:t>характер</a:t>
            </a:r>
            <a:r>
              <a:rPr lang="ru-RU" sz="3600" dirty="0"/>
              <a:t> повреждений</a:t>
            </a:r>
            <a:br>
              <a:rPr lang="ru-RU" b="1" i="0" dirty="0">
                <a:effectLst/>
                <a:latin typeface="Open Sans" panose="020B0606030504020204" pitchFamily="34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26D317-1BDD-AF04-402D-50BF53203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4689" y="1677937"/>
            <a:ext cx="4567311" cy="478301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400" b="0" i="0" dirty="0">
                <a:solidFill>
                  <a:srgbClr val="000000"/>
                </a:solidFill>
                <a:effectLst/>
              </a:rPr>
              <a:t>Мужчина 44-х лет, падение с высоты.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b="0" i="0" dirty="0">
                <a:solidFill>
                  <a:srgbClr val="000000"/>
                </a:solidFill>
                <a:effectLst/>
              </a:rPr>
              <a:t>Артериальное давление 90/54, бледность, потливость, спутанность сознания.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>
                <a:solidFill>
                  <a:srgbClr val="000000"/>
                </a:solidFill>
              </a:rPr>
              <a:t>Определяются экхимозы </a:t>
            </a:r>
            <a:r>
              <a:rPr lang="ru-RU" sz="2400" dirty="0">
                <a:solidFill>
                  <a:srgbClr val="000000"/>
                </a:solidFill>
              </a:rPr>
              <a:t>по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 передней поверхности грудной клетки и </a:t>
            </a:r>
            <a:r>
              <a:rPr lang="ru-RU" sz="2400" dirty="0">
                <a:solidFill>
                  <a:srgbClr val="000000"/>
                </a:solidFill>
              </a:rPr>
              <a:t>б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рюшной стенки.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b="0" i="0" dirty="0">
                <a:solidFill>
                  <a:srgbClr val="000000"/>
                </a:solidFill>
                <a:effectLst/>
              </a:rPr>
              <a:t>Вздутие живота. 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b="0" i="0" dirty="0">
                <a:solidFill>
                  <a:srgbClr val="000000"/>
                </a:solidFill>
                <a:effectLst/>
              </a:rPr>
              <a:t>Переломы костей таза.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b="0" i="0" dirty="0">
                <a:solidFill>
                  <a:srgbClr val="000000"/>
                </a:solidFill>
                <a:effectLst/>
              </a:rPr>
              <a:t>Макрогематурия</a:t>
            </a:r>
          </a:p>
          <a:p>
            <a:endParaRPr lang="ru-RU" dirty="0"/>
          </a:p>
        </p:txBody>
      </p:sp>
      <p:pic>
        <p:nvPicPr>
          <p:cNvPr id="5" name="Рисунок 4" descr="Изображение выглядит как внутренний&#10;&#10;Автоматически созданное описание">
            <a:extLst>
              <a:ext uri="{FF2B5EF4-FFF2-40B4-BE49-F238E27FC236}">
                <a16:creationId xmlns:a16="http://schemas.microsoft.com/office/drawing/2014/main" id="{17A93240-0AAB-D932-A1EA-FCD79FD893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83" y="1395270"/>
            <a:ext cx="7108897" cy="5302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8430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E89010-A4D4-CAC2-BADA-79D28D813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6309" y="159876"/>
            <a:ext cx="8339381" cy="82486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Клинический случай 6. </a:t>
            </a:r>
            <a:r>
              <a:rPr lang="ru-RU" dirty="0"/>
              <a:t>Описание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DF6A3F-1412-2A4D-A931-7012085C7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4012" y="1355630"/>
            <a:ext cx="4581379" cy="550237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ru-RU" sz="1900" b="0" i="0" dirty="0">
              <a:solidFill>
                <a:srgbClr val="000000"/>
              </a:solidFill>
              <a:effectLst/>
            </a:endParaRPr>
          </a:p>
          <a:p>
            <a:pPr algn="l"/>
            <a:r>
              <a:rPr lang="ru-RU" sz="2400" b="0" i="0" dirty="0" err="1">
                <a:solidFill>
                  <a:srgbClr val="000000"/>
                </a:solidFill>
                <a:effectLst/>
              </a:rPr>
              <a:t>Гипоперфузия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 селезенки (</a:t>
            </a:r>
            <a:r>
              <a:rPr lang="ru-RU" sz="2400" b="0" i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желтая стрелка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).</a:t>
            </a:r>
          </a:p>
          <a:p>
            <a:pPr algn="l"/>
            <a:r>
              <a:rPr lang="ru-RU" sz="2400" b="0" i="0" dirty="0">
                <a:solidFill>
                  <a:srgbClr val="000000"/>
                </a:solidFill>
                <a:effectLst/>
              </a:rPr>
              <a:t>Множественные области экстравазации контраста (</a:t>
            </a:r>
            <a:r>
              <a:rPr lang="ru-RU" sz="2400" b="0" i="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зеленые стрелки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).</a:t>
            </a:r>
          </a:p>
          <a:p>
            <a:pPr algn="l"/>
            <a:r>
              <a:rPr lang="ru-RU" sz="2400" b="0" i="0" dirty="0" err="1">
                <a:solidFill>
                  <a:srgbClr val="000000"/>
                </a:solidFill>
                <a:effectLst/>
              </a:rPr>
              <a:t>Гемоперитонеум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 и </a:t>
            </a:r>
            <a:r>
              <a:rPr lang="ru-RU" sz="2400" b="0" i="0" dirty="0" err="1">
                <a:solidFill>
                  <a:srgbClr val="000000"/>
                </a:solidFill>
                <a:effectLst/>
              </a:rPr>
              <a:t>пневмоперитонеум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.</a:t>
            </a:r>
          </a:p>
          <a:p>
            <a:pPr algn="l"/>
            <a:r>
              <a:rPr lang="ru-RU" sz="2400" b="0" i="0" dirty="0">
                <a:solidFill>
                  <a:srgbClr val="000000"/>
                </a:solidFill>
                <a:effectLst/>
              </a:rPr>
              <a:t>Циркуляторное утолщение стенок кишечника (</a:t>
            </a:r>
            <a:r>
              <a:rPr lang="ru-RU" sz="2400" b="0" i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синяя стрелка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)</a:t>
            </a:r>
          </a:p>
        </p:txBody>
      </p:sp>
      <p:pic>
        <p:nvPicPr>
          <p:cNvPr id="4" name="Рисунок 3" descr="Изображение выглядит как внутренний&#10;&#10;Автоматически созданное описание">
            <a:extLst>
              <a:ext uri="{FF2B5EF4-FFF2-40B4-BE49-F238E27FC236}">
                <a16:creationId xmlns:a16="http://schemas.microsoft.com/office/drawing/2014/main" id="{26A73D8A-2C85-D848-7C25-95BABBD75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83" y="1395270"/>
            <a:ext cx="7108897" cy="5302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3113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Изображение выглядит как апельсин, Янтарь, снимок экрана, Прямоугольник&#10;&#10;Автоматически созданное описание">
            <a:extLst>
              <a:ext uri="{FF2B5EF4-FFF2-40B4-BE49-F238E27FC236}">
                <a16:creationId xmlns:a16="http://schemas.microsoft.com/office/drawing/2014/main" id="{B5C8C7D7-78D3-D9C6-6FA0-A9021E40E1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018" y="607997"/>
            <a:ext cx="10583262" cy="625000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AE4F12F-D5A8-B2E1-3AAC-4185219CAAC5}"/>
              </a:ext>
            </a:extLst>
          </p:cNvPr>
          <p:cNvSpPr txBox="1"/>
          <p:nvPr/>
        </p:nvSpPr>
        <p:spPr>
          <a:xfrm>
            <a:off x="3223984" y="981587"/>
            <a:ext cx="5228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Пневмоперитонеум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AA1F44-18A3-2C84-0380-C7530DD8BC9E}"/>
              </a:ext>
            </a:extLst>
          </p:cNvPr>
          <p:cNvSpPr txBox="1"/>
          <p:nvPr/>
        </p:nvSpPr>
        <p:spPr>
          <a:xfrm>
            <a:off x="1962679" y="2231639"/>
            <a:ext cx="87850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0" i="0" dirty="0">
                <a:solidFill>
                  <a:srgbClr val="000000"/>
                </a:solidFill>
                <a:effectLst/>
              </a:rPr>
              <a:t>Наличие </a:t>
            </a:r>
            <a:r>
              <a:rPr lang="ru-RU" sz="2400" b="0" i="0" dirty="0" err="1">
                <a:solidFill>
                  <a:srgbClr val="000000"/>
                </a:solidFill>
                <a:effectLst/>
              </a:rPr>
              <a:t>пневмоперитонеума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 не является диагностическим признаком повреждения кишечника.</a:t>
            </a:r>
            <a:endParaRPr lang="ru-RU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u="sng" dirty="0"/>
              <a:t>Возможные причины:</a:t>
            </a:r>
          </a:p>
          <a:p>
            <a:r>
              <a:rPr lang="ru-RU" sz="2400" dirty="0"/>
              <a:t>-Диагностический </a:t>
            </a:r>
            <a:r>
              <a:rPr lang="ru-RU" sz="2400" dirty="0" err="1"/>
              <a:t>перитонеальный</a:t>
            </a:r>
            <a:r>
              <a:rPr lang="ru-RU" sz="2400" dirty="0"/>
              <a:t> </a:t>
            </a:r>
            <a:r>
              <a:rPr lang="ru-RU" sz="2400" dirty="0" err="1"/>
              <a:t>лаваж</a:t>
            </a:r>
            <a:endParaRPr lang="ru-RU" sz="2400" dirty="0"/>
          </a:p>
          <a:p>
            <a:r>
              <a:rPr lang="ru-RU" sz="2400" dirty="0"/>
              <a:t>-Введение катетера </a:t>
            </a:r>
            <a:r>
              <a:rPr lang="ru-RU" sz="2400" dirty="0" err="1"/>
              <a:t>Фолея</a:t>
            </a:r>
            <a:r>
              <a:rPr lang="ru-RU" sz="2400" dirty="0"/>
              <a:t> при внутрибрюшинном разрыве мочевого пузыря</a:t>
            </a:r>
          </a:p>
          <a:p>
            <a:r>
              <a:rPr lang="ru-RU" sz="2400" dirty="0"/>
              <a:t>-Поступление воздуха из грудной клетки </a:t>
            </a:r>
          </a:p>
          <a:p>
            <a:endParaRPr lang="ru-RU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/>
              <a:t>Повторное сканирование с контрастным усилением </a:t>
            </a:r>
          </a:p>
          <a:p>
            <a:r>
              <a:rPr lang="ru-RU" sz="2400" dirty="0"/>
              <a:t>-Если не требуется экстренное хирургическое вмешательство</a:t>
            </a:r>
          </a:p>
        </p:txBody>
      </p:sp>
    </p:spTree>
    <p:extLst>
      <p:ext uri="{BB962C8B-B14F-4D97-AF65-F5344CB8AC3E}">
        <p14:creationId xmlns:p14="http://schemas.microsoft.com/office/powerpoint/2010/main" val="14823066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Изображение выглядит как желтый, снимок экрана, апельсин, Прямоугольник&#10;&#10;Автоматически созданное описание">
            <a:extLst>
              <a:ext uri="{FF2B5EF4-FFF2-40B4-BE49-F238E27FC236}">
                <a16:creationId xmlns:a16="http://schemas.microsoft.com/office/drawing/2014/main" id="{7F86CFB8-14F8-3355-6210-404C8C38DF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5207" y="562432"/>
            <a:ext cx="9773920" cy="614438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8851483-8949-E35E-8237-269E3D51A8A6}"/>
              </a:ext>
            </a:extLst>
          </p:cNvPr>
          <p:cNvSpPr txBox="1"/>
          <p:nvPr/>
        </p:nvSpPr>
        <p:spPr>
          <a:xfrm>
            <a:off x="2715065" y="562432"/>
            <a:ext cx="8356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Повреждение тонкого кишечника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66C7A1-DE29-5151-5443-B892C0E6C122}"/>
              </a:ext>
            </a:extLst>
          </p:cNvPr>
          <p:cNvSpPr txBox="1"/>
          <p:nvPr/>
        </p:nvSpPr>
        <p:spPr>
          <a:xfrm>
            <a:off x="1678624" y="1443841"/>
            <a:ext cx="950050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Циркуляторное утолщение стенок:</a:t>
            </a:r>
          </a:p>
          <a:p>
            <a:r>
              <a:rPr lang="ru-RU" sz="2400" dirty="0"/>
              <a:t>-Недостаточность кровоснабжения кишечника</a:t>
            </a:r>
          </a:p>
          <a:p>
            <a:r>
              <a:rPr lang="ru-RU" sz="2400" dirty="0"/>
              <a:t>-Непрямое повреждение</a:t>
            </a:r>
          </a:p>
          <a:p>
            <a:r>
              <a:rPr lang="ru-RU" sz="2400" b="1" dirty="0"/>
              <a:t>Локальное утолщение стенок:</a:t>
            </a:r>
          </a:p>
          <a:p>
            <a:r>
              <a:rPr lang="ru-RU" sz="2400" dirty="0"/>
              <a:t>-Обычно не проникающее повреждение</a:t>
            </a:r>
          </a:p>
          <a:p>
            <a:r>
              <a:rPr lang="ru-RU" sz="2400" b="1" dirty="0"/>
              <a:t>Характерные признаки, выявляются редко:</a:t>
            </a:r>
          </a:p>
          <a:p>
            <a:r>
              <a:rPr lang="ru-RU" sz="2400" dirty="0"/>
              <a:t>-</a:t>
            </a:r>
            <a:r>
              <a:rPr lang="ru-RU" sz="2400" dirty="0" err="1"/>
              <a:t>Экстравазация</a:t>
            </a:r>
            <a:r>
              <a:rPr lang="ru-RU" sz="2400" dirty="0"/>
              <a:t> содержимого кишечника</a:t>
            </a:r>
          </a:p>
          <a:p>
            <a:r>
              <a:rPr lang="ru-RU" sz="2400" dirty="0"/>
              <a:t>-Локальный разрыв стенки кишечника</a:t>
            </a:r>
          </a:p>
          <a:p>
            <a:r>
              <a:rPr lang="ru-RU" sz="2400" b="1" dirty="0"/>
              <a:t>Часто выявляемый признак:</a:t>
            </a:r>
          </a:p>
          <a:p>
            <a:r>
              <a:rPr lang="ru-RU" sz="2400" dirty="0"/>
              <a:t>-Свободная жидкость в брюшной полости(84%)</a:t>
            </a:r>
          </a:p>
          <a:p>
            <a:r>
              <a:rPr lang="ru-RU" sz="2400" b="1" dirty="0"/>
              <a:t>Другие признаки:</a:t>
            </a:r>
          </a:p>
          <a:p>
            <a:r>
              <a:rPr lang="ru-RU" sz="2400" dirty="0"/>
              <a:t>-</a:t>
            </a:r>
            <a:r>
              <a:rPr lang="ru-RU" sz="2400" dirty="0" err="1"/>
              <a:t>Мезотелиальная</a:t>
            </a:r>
            <a:r>
              <a:rPr lang="ru-RU" sz="2400" dirty="0"/>
              <a:t> ишемия</a:t>
            </a:r>
          </a:p>
          <a:p>
            <a:r>
              <a:rPr lang="ru-RU" sz="2400" dirty="0"/>
              <a:t>-Локальное утолщение кишечника</a:t>
            </a:r>
          </a:p>
          <a:p>
            <a:r>
              <a:rPr lang="ru-RU" sz="2400" dirty="0"/>
              <a:t>-Жидкость в просвете кишечника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99659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6303D-E6A5-7E3A-AD95-1EC9AA927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6991" y="2343885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4400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688526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409907-4358-552D-7C2C-14A0625BA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272418"/>
            <a:ext cx="8911687" cy="1280890"/>
          </a:xfrm>
        </p:spPr>
        <p:txBody>
          <a:bodyPr/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Клинический случай 1</a:t>
            </a:r>
            <a:r>
              <a:rPr lang="ru-RU" dirty="0"/>
              <a:t>. </a:t>
            </a:r>
            <a:r>
              <a:rPr lang="ru-RU" sz="3600" dirty="0"/>
              <a:t>Определите </a:t>
            </a:r>
            <a:r>
              <a:rPr lang="ru-RU" dirty="0"/>
              <a:t>характер</a:t>
            </a:r>
            <a:r>
              <a:rPr lang="ru-RU" sz="3600" dirty="0"/>
              <a:t> повреждений</a:t>
            </a:r>
            <a:endParaRPr lang="ru-RU" dirty="0"/>
          </a:p>
        </p:txBody>
      </p:sp>
      <p:pic>
        <p:nvPicPr>
          <p:cNvPr id="23554" name="Picture 2">
            <a:extLst>
              <a:ext uri="{FF2B5EF4-FFF2-40B4-BE49-F238E27FC236}">
                <a16:creationId xmlns:a16="http://schemas.microsoft.com/office/drawing/2014/main" id="{EA899737-855A-0072-7C0F-2E5FE8F42C2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437" y="1738088"/>
            <a:ext cx="9293123" cy="4847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2521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1D2FE9-9CBD-E249-62FC-95D6EBDE3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1578" y="231388"/>
            <a:ext cx="8911687" cy="1280890"/>
          </a:xfrm>
        </p:spPr>
        <p:txBody>
          <a:bodyPr/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Клинический случай 1</a:t>
            </a:r>
            <a:r>
              <a:rPr lang="ru-RU" dirty="0"/>
              <a:t>. Описание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D4E164-F858-AEEE-E34C-3F2F56FE2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7739" y="1730325"/>
            <a:ext cx="5474261" cy="4719711"/>
          </a:xfrm>
        </p:spPr>
        <p:txBody>
          <a:bodyPr>
            <a:normAutofit lnSpcReduction="10000"/>
          </a:bodyPr>
          <a:lstStyle/>
          <a:p>
            <a:r>
              <a:rPr lang="ru-RU" sz="2800" b="0" i="0" dirty="0">
                <a:solidFill>
                  <a:srgbClr val="000000"/>
                </a:solidFill>
                <a:effectLst/>
              </a:rPr>
              <a:t>Перелом </a:t>
            </a:r>
            <a:r>
              <a:rPr lang="ru-RU" sz="2800" dirty="0">
                <a:solidFill>
                  <a:srgbClr val="000000"/>
                </a:solidFill>
              </a:rPr>
              <a:t>лобковой кости</a:t>
            </a:r>
            <a:r>
              <a:rPr lang="ru-RU" sz="2800" b="0" i="0" dirty="0">
                <a:solidFill>
                  <a:srgbClr val="000000"/>
                </a:solidFill>
                <a:effectLst/>
              </a:rPr>
              <a:t> со смещением, </a:t>
            </a:r>
            <a:r>
              <a:rPr lang="ru-RU" sz="2800" dirty="0">
                <a:solidFill>
                  <a:srgbClr val="000000"/>
                </a:solidFill>
              </a:rPr>
              <a:t>костный фрагмент</a:t>
            </a:r>
            <a:r>
              <a:rPr lang="ru-RU" sz="2800" b="0" i="0" dirty="0">
                <a:solidFill>
                  <a:srgbClr val="000000"/>
                </a:solidFill>
                <a:effectLst/>
              </a:rPr>
              <a:t> направлен ​​к мочевому пузырю.</a:t>
            </a:r>
            <a:br>
              <a:rPr lang="ru-RU" sz="2800" b="0" i="0" dirty="0">
                <a:solidFill>
                  <a:srgbClr val="000000"/>
                </a:solidFill>
                <a:effectLst/>
              </a:rPr>
            </a:br>
            <a:r>
              <a:rPr lang="ru-RU" sz="2800" b="0" i="0" dirty="0">
                <a:solidFill>
                  <a:srgbClr val="000000"/>
                </a:solidFill>
                <a:effectLst/>
              </a:rPr>
              <a:t>В </a:t>
            </a:r>
            <a:r>
              <a:rPr lang="ru-RU" sz="2800" b="0" i="0" dirty="0" err="1">
                <a:solidFill>
                  <a:srgbClr val="000000"/>
                </a:solidFill>
                <a:effectLst/>
              </a:rPr>
              <a:t>предпузырном</a:t>
            </a:r>
            <a:r>
              <a:rPr lang="ru-RU" sz="2800" b="0" i="0" dirty="0">
                <a:solidFill>
                  <a:srgbClr val="000000"/>
                </a:solidFill>
                <a:effectLst/>
              </a:rPr>
              <a:t> пространстве </a:t>
            </a:r>
            <a:r>
              <a:rPr lang="ru-RU" sz="2800" dirty="0">
                <a:solidFill>
                  <a:srgbClr val="000000"/>
                </a:solidFill>
              </a:rPr>
              <a:t>определяется </a:t>
            </a:r>
            <a:r>
              <a:rPr lang="ru-RU" sz="2800" b="0" i="0" dirty="0">
                <a:solidFill>
                  <a:srgbClr val="000000"/>
                </a:solidFill>
                <a:effectLst/>
              </a:rPr>
              <a:t>жидкость.</a:t>
            </a:r>
          </a:p>
          <a:p>
            <a:pPr algn="l"/>
            <a:r>
              <a:rPr lang="ru-RU" sz="2800" b="0" i="0" dirty="0">
                <a:solidFill>
                  <a:srgbClr val="000000"/>
                </a:solidFill>
                <a:effectLst/>
              </a:rPr>
              <a:t>При переломе костей таза вероятность разрыва мочевого пузыря составляет 10%</a:t>
            </a:r>
          </a:p>
          <a:p>
            <a:pPr marL="0" indent="0" algn="l">
              <a:buNone/>
            </a:pPr>
            <a:endParaRPr lang="ru-RU" b="0" i="0" dirty="0">
              <a:solidFill>
                <a:srgbClr val="000000"/>
              </a:solidFill>
              <a:effectLst/>
            </a:endParaRPr>
          </a:p>
          <a:p>
            <a:endParaRPr lang="ru-RU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BF31159-099D-C7F0-D712-ACC797BCB9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09" y="1920969"/>
            <a:ext cx="6413569" cy="3424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5886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75DDE6-7B13-ACE1-5032-38C92297E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3441" y="230215"/>
            <a:ext cx="10088910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Клинический случай 1</a:t>
            </a:r>
            <a:r>
              <a:rPr lang="ru-RU" dirty="0"/>
              <a:t>. </a:t>
            </a:r>
            <a:r>
              <a:rPr lang="ru-RU" sz="3600" dirty="0"/>
              <a:t>Компьютерная томография: нативное изображение </a:t>
            </a:r>
            <a:r>
              <a:rPr lang="ru-RU" dirty="0"/>
              <a:t>и после введения контрастного вещества</a:t>
            </a:r>
            <a:br>
              <a:rPr lang="ru-RU" sz="3600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920EF8-6F58-C749-F4FD-ABD5EFB83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4071" y="1992922"/>
            <a:ext cx="4220650" cy="4253133"/>
          </a:xfrm>
        </p:spPr>
        <p:txBody>
          <a:bodyPr>
            <a:normAutofit fontScale="92500" lnSpcReduction="10000"/>
          </a:bodyPr>
          <a:lstStyle/>
          <a:p>
            <a:r>
              <a:rPr lang="ru-RU" sz="2800" b="0" i="0" dirty="0">
                <a:solidFill>
                  <a:srgbClr val="000000"/>
                </a:solidFill>
                <a:effectLst/>
              </a:rPr>
              <a:t>Определяется накопление контрастного вещества в мочевом пузыре, </a:t>
            </a:r>
            <a:r>
              <a:rPr lang="ru-RU" sz="2800" dirty="0">
                <a:solidFill>
                  <a:srgbClr val="000000"/>
                </a:solidFill>
              </a:rPr>
              <a:t>по периферии</a:t>
            </a:r>
            <a:r>
              <a:rPr lang="ru-RU" sz="2800" b="0" i="0" dirty="0">
                <a:solidFill>
                  <a:srgbClr val="000000"/>
                </a:solidFill>
                <a:effectLst/>
              </a:rPr>
              <a:t> катетера </a:t>
            </a:r>
            <a:r>
              <a:rPr lang="ru-RU" sz="2800" b="0" i="0" dirty="0" err="1">
                <a:solidFill>
                  <a:srgbClr val="000000"/>
                </a:solidFill>
                <a:effectLst/>
              </a:rPr>
              <a:t>Фолея</a:t>
            </a:r>
            <a:r>
              <a:rPr lang="ru-RU" sz="2800" b="0" i="0" dirty="0">
                <a:solidFill>
                  <a:srgbClr val="000000"/>
                </a:solidFill>
                <a:effectLst/>
              </a:rPr>
              <a:t> и в </a:t>
            </a:r>
            <a:r>
              <a:rPr lang="ru-RU" sz="2800" b="0" i="0" dirty="0" err="1">
                <a:solidFill>
                  <a:srgbClr val="000000"/>
                </a:solidFill>
                <a:effectLst/>
              </a:rPr>
              <a:t>предпузырном</a:t>
            </a:r>
            <a:r>
              <a:rPr lang="ru-RU" sz="2800" b="0" i="0" dirty="0">
                <a:solidFill>
                  <a:srgbClr val="000000"/>
                </a:solidFill>
                <a:effectLst/>
              </a:rPr>
              <a:t> пространстве.</a:t>
            </a:r>
          </a:p>
          <a:p>
            <a:r>
              <a:rPr lang="ru-RU" sz="2800" dirty="0">
                <a:solidFill>
                  <a:srgbClr val="000000"/>
                </a:solidFill>
              </a:rPr>
              <a:t>Симптом «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molar tooth sign</a:t>
            </a:r>
            <a:r>
              <a:rPr lang="ru-RU" sz="2800" b="0" i="0" dirty="0">
                <a:solidFill>
                  <a:srgbClr val="000000"/>
                </a:solidFill>
                <a:effectLst/>
              </a:rPr>
              <a:t>»</a:t>
            </a:r>
          </a:p>
        </p:txBody>
      </p:sp>
      <p:pic>
        <p:nvPicPr>
          <p:cNvPr id="24578" name="Picture 2">
            <a:extLst>
              <a:ext uri="{FF2B5EF4-FFF2-40B4-BE49-F238E27FC236}">
                <a16:creationId xmlns:a16="http://schemas.microsoft.com/office/drawing/2014/main" id="{809502B1-DC31-B358-C64B-9112FACB38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279" y="2203938"/>
            <a:ext cx="7473912" cy="2888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240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9F8F6D-D031-5FF7-920A-3F830E113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811" y="268107"/>
            <a:ext cx="8911687" cy="1280890"/>
          </a:xfrm>
        </p:spPr>
        <p:txBody>
          <a:bodyPr/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Клинический случай 1</a:t>
            </a:r>
            <a:r>
              <a:rPr lang="ru-RU" dirty="0"/>
              <a:t>. С</a:t>
            </a:r>
            <a:r>
              <a:rPr lang="ru-RU" sz="3600" dirty="0"/>
              <a:t>агиттальная и коронарная реконструкции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6797BF-0B70-4EE0-3E99-71520045A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4351" y="2097610"/>
            <a:ext cx="4738052" cy="4492283"/>
          </a:xfrm>
        </p:spPr>
        <p:txBody>
          <a:bodyPr>
            <a:normAutofit/>
          </a:bodyPr>
          <a:lstStyle/>
          <a:p>
            <a:r>
              <a:rPr lang="ru-RU" sz="2800" dirty="0" err="1">
                <a:solidFill>
                  <a:srgbClr val="000000"/>
                </a:solidFill>
              </a:rPr>
              <a:t>Экстравазация</a:t>
            </a:r>
            <a:r>
              <a:rPr lang="ru-RU" sz="2800" dirty="0">
                <a:solidFill>
                  <a:srgbClr val="000000"/>
                </a:solidFill>
              </a:rPr>
              <a:t> контрастного вещества из мочевого пузыря локализовано в </a:t>
            </a:r>
            <a:r>
              <a:rPr lang="ru-RU" sz="2800" dirty="0" err="1">
                <a:solidFill>
                  <a:srgbClr val="000000"/>
                </a:solidFill>
              </a:rPr>
              <a:t>предпузырном</a:t>
            </a:r>
            <a:r>
              <a:rPr lang="ru-RU" sz="2800" dirty="0">
                <a:solidFill>
                  <a:srgbClr val="000000"/>
                </a:solidFill>
              </a:rPr>
              <a:t> пространстве, затека по боковым каналам в брюшную полость не определяется</a:t>
            </a:r>
          </a:p>
        </p:txBody>
      </p:sp>
      <p:pic>
        <p:nvPicPr>
          <p:cNvPr id="25602" name="Picture 2">
            <a:extLst>
              <a:ext uri="{FF2B5EF4-FFF2-40B4-BE49-F238E27FC236}">
                <a16:creationId xmlns:a16="http://schemas.microsoft.com/office/drawing/2014/main" id="{C0F65C8E-DF5C-DBAF-40BB-FB676FAD1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2097610"/>
            <a:ext cx="7229963" cy="3712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6440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Изображение выглядит как снимок экрана, Прямоугольник, апельсин, Янтарь&#10;&#10;Автоматически созданное описание">
            <a:extLst>
              <a:ext uri="{FF2B5EF4-FFF2-40B4-BE49-F238E27FC236}">
                <a16:creationId xmlns:a16="http://schemas.microsoft.com/office/drawing/2014/main" id="{0D3C7269-6277-C83D-F7A8-B9628B2781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619" y="585028"/>
            <a:ext cx="10638451" cy="570323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9B648B9-48B2-5234-60A6-534A59B359D0}"/>
              </a:ext>
            </a:extLst>
          </p:cNvPr>
          <p:cNvSpPr txBox="1"/>
          <p:nvPr/>
        </p:nvSpPr>
        <p:spPr>
          <a:xfrm>
            <a:off x="1364567" y="837073"/>
            <a:ext cx="11724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КТ – цистография: протокол исследования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A521D52-DE40-C075-9C51-2A25D1B141EE}"/>
              </a:ext>
            </a:extLst>
          </p:cNvPr>
          <p:cNvSpPr txBox="1"/>
          <p:nvPr/>
        </p:nvSpPr>
        <p:spPr>
          <a:xfrm>
            <a:off x="2153995" y="2050609"/>
            <a:ext cx="866569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/>
              <a:t>Дренирование мочевого пузыря катетером </a:t>
            </a:r>
            <a:r>
              <a:rPr lang="ru-RU" sz="2800" dirty="0" err="1"/>
              <a:t>Фолея</a:t>
            </a:r>
            <a:r>
              <a:rPr lang="ru-RU" sz="2800" dirty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/>
              <a:t>Подготовка стандартного контрастного раствора ( 50 мл контраста в 1 л физиологического раствора).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/>
              <a:t>Введение контрастного вещества ретроградно через катетер </a:t>
            </a:r>
            <a:r>
              <a:rPr lang="ru-RU" sz="2800" dirty="0" err="1"/>
              <a:t>Фолея</a:t>
            </a:r>
            <a:r>
              <a:rPr lang="ru-RU" sz="2800" dirty="0"/>
              <a:t> в количестве 350-400 мл.</a:t>
            </a:r>
          </a:p>
        </p:txBody>
      </p:sp>
    </p:spTree>
    <p:extLst>
      <p:ext uri="{BB962C8B-B14F-4D97-AF65-F5344CB8AC3E}">
        <p14:creationId xmlns:p14="http://schemas.microsoft.com/office/powerpoint/2010/main" val="1146639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FD643B-7910-B740-16AF-BF5BF31EF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306332"/>
            <a:ext cx="99234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Клинический случай 2</a:t>
            </a:r>
            <a:r>
              <a:rPr lang="ru-RU" dirty="0"/>
              <a:t>. Компьютерная томография малого таза с внутривенным контрастированием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EF3317-4DA8-3546-43A3-1FE234C55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9094" y="1896711"/>
            <a:ext cx="5192906" cy="5495861"/>
          </a:xfrm>
        </p:spPr>
        <p:txBody>
          <a:bodyPr>
            <a:normAutofit/>
          </a:bodyPr>
          <a:lstStyle/>
          <a:p>
            <a:pPr algn="l"/>
            <a:r>
              <a:rPr lang="ru-RU" sz="2800" b="0" i="0" dirty="0">
                <a:solidFill>
                  <a:srgbClr val="000000"/>
                </a:solidFill>
                <a:effectLst/>
              </a:rPr>
              <a:t>Определяется </a:t>
            </a:r>
            <a:r>
              <a:rPr lang="ru-RU" sz="2800" b="0" i="0" dirty="0" err="1">
                <a:solidFill>
                  <a:srgbClr val="000000"/>
                </a:solidFill>
                <a:effectLst/>
              </a:rPr>
              <a:t>экстравазация</a:t>
            </a:r>
            <a:r>
              <a:rPr lang="ru-RU" sz="2800" b="0" i="0" dirty="0">
                <a:solidFill>
                  <a:srgbClr val="000000"/>
                </a:solidFill>
                <a:effectLst/>
              </a:rPr>
              <a:t> контрастного вещества в </a:t>
            </a:r>
            <a:r>
              <a:rPr lang="ru-RU" sz="2800" dirty="0">
                <a:solidFill>
                  <a:srgbClr val="000000"/>
                </a:solidFill>
              </a:rPr>
              <a:t>забрюшинную клетчатку</a:t>
            </a:r>
            <a:r>
              <a:rPr lang="ru-RU" sz="2800" b="0" i="0" dirty="0">
                <a:solidFill>
                  <a:srgbClr val="000000"/>
                </a:solidFill>
                <a:effectLst/>
              </a:rPr>
              <a:t> малого таза, что свидетельствует об артериальное кровотечении.</a:t>
            </a:r>
            <a:endParaRPr lang="ru-RU" sz="2800" dirty="0">
              <a:solidFill>
                <a:srgbClr val="000000"/>
              </a:solidFill>
            </a:endParaRPr>
          </a:p>
          <a:p>
            <a:pPr algn="l"/>
            <a:r>
              <a:rPr lang="ru-RU" sz="2800" dirty="0">
                <a:solidFill>
                  <a:srgbClr val="000000"/>
                </a:solidFill>
              </a:rPr>
              <a:t>П</a:t>
            </a:r>
            <a:r>
              <a:rPr lang="ru-RU" sz="2800" b="0" i="0" dirty="0">
                <a:solidFill>
                  <a:srgbClr val="000000"/>
                </a:solidFill>
                <a:effectLst/>
              </a:rPr>
              <a:t>ациент нуждается в </a:t>
            </a:r>
            <a:r>
              <a:rPr lang="ru-RU" sz="2800" dirty="0">
                <a:solidFill>
                  <a:srgbClr val="000000"/>
                </a:solidFill>
              </a:rPr>
              <a:t>экстренном оперативном лечении</a:t>
            </a:r>
            <a:endParaRPr lang="ru-RU" sz="28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72C65A8-D31E-F22A-CF8A-83C737630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60" y="2343621"/>
            <a:ext cx="6813167" cy="3532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9797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Изображение выглядит как желтый, снимок экрана, апельсин, Прямоугольник&#10;&#10;Автоматически созданное описание">
            <a:extLst>
              <a:ext uri="{FF2B5EF4-FFF2-40B4-BE49-F238E27FC236}">
                <a16:creationId xmlns:a16="http://schemas.microsoft.com/office/drawing/2014/main" id="{9A5EB632-64F6-2B7B-CF05-685F8E88C7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014" y="402073"/>
            <a:ext cx="11050522" cy="630821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EBA556E-EA63-6D9C-204B-4D99001B3C16}"/>
              </a:ext>
            </a:extLst>
          </p:cNvPr>
          <p:cNvSpPr txBox="1"/>
          <p:nvPr/>
        </p:nvSpPr>
        <p:spPr>
          <a:xfrm>
            <a:off x="2148438" y="658160"/>
            <a:ext cx="9383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Признаки повреждения диафрагмы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F930E3-1E73-9D52-D2FA-EE667E4EF004}"/>
              </a:ext>
            </a:extLst>
          </p:cNvPr>
          <p:cNvSpPr txBox="1"/>
          <p:nvPr/>
        </p:nvSpPr>
        <p:spPr>
          <a:xfrm>
            <a:off x="1139483" y="1899138"/>
            <a:ext cx="1025750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0000"/>
                </a:solidFill>
              </a:rPr>
              <a:t>Специфичные</a:t>
            </a:r>
            <a:r>
              <a:rPr lang="ru-RU" sz="2800" b="1" i="0" dirty="0">
                <a:solidFill>
                  <a:srgbClr val="000000"/>
                </a:solidFill>
                <a:effectLst/>
              </a:rPr>
              <a:t> признаки: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rgbClr val="000000"/>
                </a:solidFill>
              </a:rPr>
              <a:t>Грыжевое выпячивание органов брюшной полости в грудную клетку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b="0" i="0" dirty="0">
                <a:solidFill>
                  <a:srgbClr val="000000"/>
                </a:solidFill>
                <a:effectLst/>
              </a:rPr>
              <a:t>КТ-признак «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collar sign</a:t>
            </a:r>
            <a:r>
              <a:rPr lang="ru-RU" sz="2800" b="0" i="0" dirty="0">
                <a:solidFill>
                  <a:srgbClr val="000000"/>
                </a:solidFill>
                <a:effectLst/>
              </a:rPr>
              <a:t>»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2800" b="0" i="0" dirty="0">
              <a:solidFill>
                <a:srgbClr val="000000"/>
              </a:solidFill>
              <a:effectLst/>
            </a:endParaRPr>
          </a:p>
          <a:p>
            <a:r>
              <a:rPr lang="ru-RU" sz="2800" b="1" i="0" dirty="0">
                <a:solidFill>
                  <a:srgbClr val="000000"/>
                </a:solidFill>
                <a:effectLst/>
              </a:rPr>
              <a:t>Неспецифичные признаки: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rgbClr val="000000"/>
                </a:solidFill>
              </a:rPr>
              <a:t>Нечеткость контуров диафрагмы</a:t>
            </a:r>
            <a:endParaRPr lang="ru-RU" sz="2800" b="0" i="0" dirty="0">
              <a:solidFill>
                <a:srgbClr val="000000"/>
              </a:solidFill>
              <a:effectLst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b="0" i="0" dirty="0">
                <a:solidFill>
                  <a:srgbClr val="000000"/>
                </a:solidFill>
                <a:effectLst/>
              </a:rPr>
              <a:t>Утолщение диафрагмы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b="0" i="0" dirty="0">
                <a:solidFill>
                  <a:srgbClr val="000000"/>
                </a:solidFill>
                <a:effectLst/>
              </a:rPr>
              <a:t>Изменения положения органов брюшно</a:t>
            </a:r>
            <a:r>
              <a:rPr lang="ru-RU" sz="2800" dirty="0">
                <a:solidFill>
                  <a:srgbClr val="000000"/>
                </a:solidFill>
              </a:rPr>
              <a:t>й полости</a:t>
            </a:r>
            <a:endParaRPr lang="ru-RU" sz="1800" b="0" i="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7440964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4882</TotalTime>
  <Words>894</Words>
  <Application>Microsoft Office PowerPoint</Application>
  <PresentationFormat>Широкоэкранный</PresentationFormat>
  <Paragraphs>116</Paragraphs>
  <Slides>26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4" baseType="lpstr">
      <vt:lpstr>Arial</vt:lpstr>
      <vt:lpstr>Calibri</vt:lpstr>
      <vt:lpstr>Century Gothic</vt:lpstr>
      <vt:lpstr>Open Sans</vt:lpstr>
      <vt:lpstr>Times New Roman</vt:lpstr>
      <vt:lpstr>Wingdings</vt:lpstr>
      <vt:lpstr>Wingdings 3</vt:lpstr>
      <vt:lpstr>Легкий дым</vt:lpstr>
      <vt:lpstr>Компьютерная томография при травме живота. Часть 3</vt:lpstr>
      <vt:lpstr>Клинический случай 1. Обзорная рентгенограмма малого таза </vt:lpstr>
      <vt:lpstr>Клинический случай 1. Определите характер повреждений</vt:lpstr>
      <vt:lpstr>Клинический случай 1. Описание </vt:lpstr>
      <vt:lpstr>Клинический случай 1. Компьютерная томография: нативное изображение и после введения контрастного вещества </vt:lpstr>
      <vt:lpstr>Клинический случай 1. Сагиттальная и коронарная реконструкции</vt:lpstr>
      <vt:lpstr>Презентация PowerPoint</vt:lpstr>
      <vt:lpstr>Клинический случай 2. Компьютерная томография малого таза с внутривенным контрастированием</vt:lpstr>
      <vt:lpstr>Презентация PowerPoint</vt:lpstr>
      <vt:lpstr>Клинический случай 3. Обзорная рентгенография грудной клетки в прямой проекции  </vt:lpstr>
      <vt:lpstr>Клинический случай 3. Компьютерная томография с внутривенным контрастированием в артериальной фазе</vt:lpstr>
      <vt:lpstr>Клинический случай 3. Разрыв диафрагмы</vt:lpstr>
      <vt:lpstr>Клинический случай 3. Компьютерная томография с контрастным усилением через назогастральный зонд </vt:lpstr>
      <vt:lpstr>Клинический случай 3. Коронарная реконструкция  </vt:lpstr>
      <vt:lpstr>Клинический случай 3. Компьютерная томография с контрастным усилением</vt:lpstr>
      <vt:lpstr>Клинический случай 4. Обзорная рентгенограмма грудной клетки в прямой проекции</vt:lpstr>
      <vt:lpstr>Клинический случай 4. Компьютерная томография грудной клетки: аксиальная, сагиттальная плоскость </vt:lpstr>
      <vt:lpstr>Повреждение диафрагмы. Резюме:</vt:lpstr>
      <vt:lpstr>Клинический случай 5. Определите характер повреждений</vt:lpstr>
      <vt:lpstr>Клинический случай 5. Травматическое повреждение аорты на уровне диафрагмы</vt:lpstr>
      <vt:lpstr>Клинический случай 5. Компьютерная томография, аксиальная плоскость: травматическое повреждение аорты на уровне диафрагмы</vt:lpstr>
      <vt:lpstr>Клинический случай 6. Определите характер повреждений </vt:lpstr>
      <vt:lpstr>Клинический случай 6. Описание 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Герман Герман</dc:creator>
  <cp:lastModifiedBy>Герман Герман</cp:lastModifiedBy>
  <cp:revision>82</cp:revision>
  <dcterms:created xsi:type="dcterms:W3CDTF">2023-06-07T14:41:08Z</dcterms:created>
  <dcterms:modified xsi:type="dcterms:W3CDTF">2023-06-18T15:53:10Z</dcterms:modified>
</cp:coreProperties>
</file>