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5" r:id="rId2"/>
    <p:sldId id="294" r:id="rId3"/>
    <p:sldId id="295" r:id="rId4"/>
    <p:sldId id="296" r:id="rId5"/>
    <p:sldId id="297" r:id="rId6"/>
    <p:sldId id="326" r:id="rId7"/>
    <p:sldId id="327" r:id="rId8"/>
    <p:sldId id="298" r:id="rId9"/>
    <p:sldId id="299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30" r:id="rId19"/>
    <p:sldId id="314" r:id="rId20"/>
    <p:sldId id="329" r:id="rId21"/>
    <p:sldId id="310" r:id="rId22"/>
    <p:sldId id="312" r:id="rId23"/>
    <p:sldId id="331" r:id="rId24"/>
    <p:sldId id="313" r:id="rId25"/>
    <p:sldId id="315" r:id="rId26"/>
    <p:sldId id="316" r:id="rId27"/>
    <p:sldId id="317" r:id="rId28"/>
    <p:sldId id="320" r:id="rId29"/>
    <p:sldId id="3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39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9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6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2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5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9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0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0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59D798-54C6-A941-880F-2B017625C24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1C1A96A-669A-D449-B777-D98835932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ubs.rsna.org/doi/10.1148/rg.201818004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расгму символ&quot;">
            <a:extLst>
              <a:ext uri="{FF2B5EF4-FFF2-40B4-BE49-F238E27FC236}">
                <a16:creationId xmlns:a16="http://schemas.microsoft.com/office/drawing/2014/main" id="{0B539E0A-BC58-B446-A163-9A58C687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4287"/>
            <a:ext cx="1257300" cy="12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751DC-DC3F-354E-AB1C-12921C01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689" y="885826"/>
            <a:ext cx="10334624" cy="4086224"/>
          </a:xfrm>
        </p:spPr>
        <p:txBody>
          <a:bodyPr anchor="ctr">
            <a:normAutofit/>
          </a:bodyPr>
          <a:lstStyle/>
          <a:p>
            <a:r>
              <a:rPr lang="ru-RU" sz="2800" b="1" dirty="0"/>
              <a:t>Широкий послойный подход </a:t>
            </a:r>
            <a:br>
              <a:rPr lang="ru-RU" sz="2800" b="1" dirty="0"/>
            </a:br>
            <a:r>
              <a:rPr lang="ru-RU" sz="2800" b="1" dirty="0"/>
              <a:t>к передней части коленного сустава: 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Нормальная анатомия и заболевания, связанные с болью в передней части коленного сустава</a:t>
            </a:r>
            <a:br>
              <a:rPr lang="en-US" sz="2800" b="1" dirty="0"/>
            </a:br>
            <a:r>
              <a:rPr lang="ru-RU" sz="2800" b="1" dirty="0"/>
              <a:t>Часть </a:t>
            </a:r>
            <a:r>
              <a:rPr lang="en-US" sz="2800" b="1" dirty="0"/>
              <a:t>II</a:t>
            </a: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4CD9D-AF7B-224B-8EE7-0B7A11963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388" y="4699217"/>
            <a:ext cx="10234612" cy="1847850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Выполнил: ординатор 1-го года обучения по специальности Рентгенология</a:t>
            </a:r>
          </a:p>
          <a:p>
            <a:r>
              <a:rPr lang="ru-RU" sz="2400" dirty="0"/>
              <a:t>Н. В. Голубок</a:t>
            </a:r>
          </a:p>
          <a:p>
            <a:pPr algn="ctr"/>
            <a:r>
              <a:rPr lang="ru-RU" sz="2400" dirty="0"/>
              <a:t>Красноярск, 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BE2663-91A6-9B4D-AA95-875EBE1524AB}"/>
              </a:ext>
            </a:extLst>
          </p:cNvPr>
          <p:cNvSpPr/>
          <p:nvPr/>
        </p:nvSpPr>
        <p:spPr>
          <a:xfrm>
            <a:off x="2438399" y="353795"/>
            <a:ext cx="8824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ФГБОУ ВО </a:t>
            </a:r>
            <a:r>
              <a:rPr lang="ru-RU" sz="2000" dirty="0" err="1">
                <a:latin typeface="+mj-lt"/>
              </a:rPr>
              <a:t>КрасГМУ</a:t>
            </a:r>
            <a:r>
              <a:rPr lang="ru-RU" sz="2000" dirty="0">
                <a:latin typeface="+mj-lt"/>
              </a:rPr>
              <a:t> им. проф. В.Ф. </a:t>
            </a:r>
            <a:r>
              <a:rPr lang="ru-RU" sz="2000" dirty="0" err="1">
                <a:latin typeface="+mj-lt"/>
              </a:rPr>
              <a:t>Войно-Ясенецкого</a:t>
            </a:r>
            <a:r>
              <a:rPr lang="ru-RU" sz="2000" dirty="0">
                <a:latin typeface="+mj-lt"/>
              </a:rPr>
              <a:t> Минздрава России </a:t>
            </a:r>
          </a:p>
          <a:p>
            <a:pPr algn="ctr"/>
            <a:r>
              <a:rPr lang="ru-RU" sz="2000" dirty="0">
                <a:latin typeface="+mj-lt"/>
              </a:rPr>
              <a:t>Кафедра </a:t>
            </a:r>
            <a:r>
              <a:rPr lang="ru-RU" sz="2000" dirty="0" err="1">
                <a:latin typeface="+mj-lt"/>
              </a:rPr>
              <a:t>лучевои</a:t>
            </a:r>
            <a:r>
              <a:rPr lang="ru-RU" sz="2000" dirty="0">
                <a:latin typeface="+mj-lt"/>
              </a:rPr>
              <a:t>̆ диагностики ИПО </a:t>
            </a:r>
          </a:p>
        </p:txBody>
      </p:sp>
    </p:spTree>
    <p:extLst>
      <p:ext uri="{BB962C8B-B14F-4D97-AF65-F5344CB8AC3E}">
        <p14:creationId xmlns:p14="http://schemas.microsoft.com/office/powerpoint/2010/main" val="37847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25374-107E-904E-A1AF-40BDB098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61" y="283083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КТ правого коленного сустава.</a:t>
            </a:r>
            <a:br>
              <a:rPr lang="ru-RU" sz="3200" b="1" dirty="0"/>
            </a:br>
            <a:r>
              <a:rPr lang="ru-RU" sz="3200" b="1" dirty="0" err="1"/>
              <a:t>Параартикулярная</a:t>
            </a:r>
            <a:r>
              <a:rPr lang="ru-RU" sz="3200" b="1" dirty="0"/>
              <a:t> </a:t>
            </a:r>
            <a:r>
              <a:rPr lang="ru-RU" sz="3200" b="1" dirty="0" err="1"/>
              <a:t>остеохондрома</a:t>
            </a:r>
            <a:endParaRPr lang="ru-RU" sz="3200" b="1" dirty="0"/>
          </a:p>
        </p:txBody>
      </p:sp>
      <p:pic>
        <p:nvPicPr>
          <p:cNvPr id="4" name="Графический объект41">
            <a:extLst>
              <a:ext uri="{FF2B5EF4-FFF2-40B4-BE49-F238E27FC236}">
                <a16:creationId xmlns:a16="http://schemas.microsoft.com/office/drawing/2014/main" id="{70D2E923-EB2F-3E49-B36E-9B40E885D9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941261" y="1892427"/>
            <a:ext cx="4731810" cy="4651248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0F5744-1785-5349-B681-FE9E529B4010}"/>
              </a:ext>
            </a:extLst>
          </p:cNvPr>
          <p:cNvSpPr/>
          <p:nvPr/>
        </p:nvSpPr>
        <p:spPr>
          <a:xfrm>
            <a:off x="6247702" y="3428999"/>
            <a:ext cx="5768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Образование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жировом теле Гоффа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(белая стрелка)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неоднородной интенсивностью сигнала.</a:t>
            </a:r>
            <a:endParaRPr lang="ru-RU" sz="2400" dirty="0"/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1CB27994-4C7A-654B-914B-32785F1AC000}"/>
              </a:ext>
            </a:extLst>
          </p:cNvPr>
          <p:cNvSpPr/>
          <p:nvPr/>
        </p:nvSpPr>
        <p:spPr>
          <a:xfrm rot="1440265">
            <a:off x="1284486" y="2285876"/>
            <a:ext cx="731520" cy="292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794A9-127E-B247-8B8B-63A547CA719A}"/>
              </a:ext>
            </a:extLst>
          </p:cNvPr>
          <p:cNvSpPr txBox="1"/>
          <p:nvPr/>
        </p:nvSpPr>
        <p:spPr>
          <a:xfrm>
            <a:off x="6247702" y="2588710"/>
            <a:ext cx="434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Женщина, </a:t>
            </a:r>
            <a:r>
              <a:rPr lang="ru-RU" sz="2400" b="1" dirty="0"/>
              <a:t>возраст </a:t>
            </a:r>
            <a:r>
              <a:rPr lang="ru-RU" sz="2400" b="1" dirty="0">
                <a:solidFill>
                  <a:srgbClr val="0070C0"/>
                </a:solidFill>
              </a:rPr>
              <a:t>до 65 лет.</a:t>
            </a:r>
          </a:p>
        </p:txBody>
      </p:sp>
    </p:spTree>
    <p:extLst>
      <p:ext uri="{BB962C8B-B14F-4D97-AF65-F5344CB8AC3E}">
        <p14:creationId xmlns:p14="http://schemas.microsoft.com/office/powerpoint/2010/main" val="241147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0539F-4C34-D048-B069-D090650D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ганглий: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Ганглиевая киста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FE5E4-EB98-D241-A8CE-91C73EAB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46578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Кистозное образование, заполненное желеобразным (</a:t>
            </a:r>
            <a:r>
              <a:rPr lang="ru-RU" sz="2400" dirty="0" err="1">
                <a:latin typeface="Cambria" panose="02040503050406030204" pitchFamily="18" charset="0"/>
              </a:rPr>
              <a:t>муцинозным</a:t>
            </a:r>
            <a:r>
              <a:rPr lang="ru-RU" sz="2400" dirty="0">
                <a:latin typeface="Cambria" panose="02040503050406030204" pitchFamily="18" charset="0"/>
              </a:rPr>
              <a:t>) содержимым, без синовиальной выстилки;</a:t>
            </a:r>
          </a:p>
          <a:p>
            <a:r>
              <a:rPr lang="ru-RU" sz="2400" dirty="0">
                <a:latin typeface="Cambria" panose="02040503050406030204" pitchFamily="18" charset="0"/>
              </a:rPr>
              <a:t>Локализация: чаще жировое тело Гоффа, рядом с передним рогом латерального мениска;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Этиология: образуются в результате дегенерации мениска или </a:t>
            </a:r>
            <a:r>
              <a:rPr lang="ru-RU" sz="2400" dirty="0" err="1">
                <a:latin typeface="Cambria" panose="02040503050406030204" pitchFamily="18" charset="0"/>
              </a:rPr>
              <a:t>межменисковых</a:t>
            </a:r>
            <a:r>
              <a:rPr lang="ru-RU" sz="2400" dirty="0">
                <a:latin typeface="Cambria" panose="02040503050406030204" pitchFamily="18" charset="0"/>
              </a:rPr>
              <a:t> связок </a:t>
            </a:r>
            <a:r>
              <a:rPr lang="ru-RU" sz="2400" i="1" dirty="0">
                <a:latin typeface="Cambria" panose="02040503050406030204" pitchFamily="18" charset="0"/>
              </a:rPr>
              <a:t>(</a:t>
            </a:r>
            <a:r>
              <a:rPr lang="en-US" sz="2400" i="1" dirty="0" err="1">
                <a:latin typeface="Cambria" panose="02040503050406030204" pitchFamily="18" charset="0"/>
              </a:rPr>
              <a:t>Saddik</a:t>
            </a:r>
            <a:r>
              <a:rPr lang="en-US" sz="2400" i="1" dirty="0">
                <a:latin typeface="Cambria" panose="02040503050406030204" pitchFamily="18" charset="0"/>
              </a:rPr>
              <a:t> D, McNally EG, Richardson M., 2004</a:t>
            </a:r>
            <a:r>
              <a:rPr lang="ru-RU" sz="2400" i="1" dirty="0">
                <a:latin typeface="Cambria" panose="02040503050406030204" pitchFamily="18" charset="0"/>
              </a:rPr>
              <a:t>);</a:t>
            </a:r>
          </a:p>
          <a:p>
            <a:r>
              <a:rPr lang="ru-RU" sz="2400" dirty="0">
                <a:latin typeface="Cambria" panose="02040503050406030204" pitchFamily="18" charset="0"/>
              </a:rPr>
              <a:t>МРТ: кистозные образования с равномерно </a:t>
            </a:r>
            <a:r>
              <a:rPr lang="ru-RU" sz="2400" dirty="0" err="1">
                <a:latin typeface="Cambria" panose="02040503050406030204" pitchFamily="18" charset="0"/>
              </a:rPr>
              <a:t>гипоинтенсивным</a:t>
            </a:r>
            <a:r>
              <a:rPr lang="ru-RU" sz="2400" dirty="0">
                <a:latin typeface="Cambria" panose="02040503050406030204" pitchFamily="18" charset="0"/>
              </a:rPr>
              <a:t> сигналом на Т1-ВИ.</a:t>
            </a:r>
          </a:p>
        </p:txBody>
      </p:sp>
    </p:spTree>
    <p:extLst>
      <p:ext uri="{BB962C8B-B14F-4D97-AF65-F5344CB8AC3E}">
        <p14:creationId xmlns:p14="http://schemas.microsoft.com/office/powerpoint/2010/main" val="9803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4CADF-507C-B946-9612-5D144C77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6" y="211943"/>
            <a:ext cx="10058400" cy="1609344"/>
          </a:xfrm>
        </p:spPr>
        <p:txBody>
          <a:bodyPr>
            <a:normAutofit/>
          </a:bodyPr>
          <a:lstStyle/>
          <a:p>
            <a:r>
              <a:rPr lang="ru-RU" sz="3600" b="1" dirty="0"/>
              <a:t>МРТ левого коленного сустава.</a:t>
            </a:r>
            <a:br>
              <a:rPr lang="ru-RU" sz="3600" b="1" dirty="0"/>
            </a:br>
            <a:r>
              <a:rPr lang="ru-RU" sz="3600" b="1" dirty="0"/>
              <a:t>Ганглиевая киста</a:t>
            </a:r>
            <a:endParaRPr lang="ru-RU" sz="3600" dirty="0"/>
          </a:p>
        </p:txBody>
      </p:sp>
      <p:pic>
        <p:nvPicPr>
          <p:cNvPr id="4" name="Графический объект42">
            <a:extLst>
              <a:ext uri="{FF2B5EF4-FFF2-40B4-BE49-F238E27FC236}">
                <a16:creationId xmlns:a16="http://schemas.microsoft.com/office/drawing/2014/main" id="{42A31378-F53F-1B44-9D0B-AD45679286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803504" y="1821287"/>
            <a:ext cx="4504591" cy="4764024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2774D4-8B36-774D-A4B3-F3573E7A9636}"/>
              </a:ext>
            </a:extLst>
          </p:cNvPr>
          <p:cNvSpPr/>
          <p:nvPr/>
        </p:nvSpPr>
        <p:spPr>
          <a:xfrm>
            <a:off x="5766616" y="386232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Отграниченное образование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с тонкими стенками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(белые стрелки)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инфрапателлярном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жировом теле Гоффа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7C317-9C58-D043-807F-A51F54EFF193}"/>
              </a:ext>
            </a:extLst>
          </p:cNvPr>
          <p:cNvSpPr txBox="1"/>
          <p:nvPr/>
        </p:nvSpPr>
        <p:spPr>
          <a:xfrm>
            <a:off x="6096000" y="1923335"/>
            <a:ext cx="482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33-летняя</a:t>
            </a:r>
            <a:r>
              <a:rPr lang="ru-RU" sz="2400" b="1" dirty="0"/>
              <a:t> </a:t>
            </a:r>
            <a:r>
              <a:rPr lang="ru-RU" sz="2400" b="1" i="1" dirty="0"/>
              <a:t>женщина. </a:t>
            </a:r>
            <a:r>
              <a:rPr lang="ru-RU" sz="2400" b="1" dirty="0"/>
              <a:t>В анамнезе – церебральный </a:t>
            </a:r>
            <a:r>
              <a:rPr lang="ru-RU" sz="2400" b="1" dirty="0" err="1"/>
              <a:t>перелич</a:t>
            </a:r>
            <a:r>
              <a:rPr lang="ru-RU" sz="2400" b="1" dirty="0"/>
              <a:t>. Жалобы на образование в области коленных суставов.</a:t>
            </a:r>
          </a:p>
        </p:txBody>
      </p:sp>
    </p:spTree>
    <p:extLst>
      <p:ext uri="{BB962C8B-B14F-4D97-AF65-F5344CB8AC3E}">
        <p14:creationId xmlns:p14="http://schemas.microsoft.com/office/powerpoint/2010/main" val="210662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3316B-7367-954E-B28F-B9A15CD7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5" y="484632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Классификация нарушений во внутрисуставном слое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F2DC5-0812-5B4F-A4C6-D5A1DD16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5" y="1792224"/>
            <a:ext cx="10974134" cy="41632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800" b="1" dirty="0"/>
          </a:p>
          <a:p>
            <a:r>
              <a:rPr lang="ru-RU" sz="2800" dirty="0"/>
              <a:t>Нарушения, связанные с </a:t>
            </a:r>
            <a:r>
              <a:rPr lang="ru-RU" sz="2800" i="1" dirty="0" err="1"/>
              <a:t>медиопателлярной</a:t>
            </a:r>
            <a:r>
              <a:rPr lang="ru-RU" sz="2800" i="1" dirty="0"/>
              <a:t>, </a:t>
            </a:r>
            <a:r>
              <a:rPr lang="ru-RU" sz="2800" i="1" dirty="0" err="1"/>
              <a:t>супрапателлярной</a:t>
            </a:r>
            <a:r>
              <a:rPr lang="ru-RU" sz="2800" i="1" dirty="0"/>
              <a:t>, </a:t>
            </a:r>
            <a:r>
              <a:rPr lang="ru-RU" sz="2800" i="1" dirty="0" err="1"/>
              <a:t>инфрапателлярной</a:t>
            </a:r>
            <a:r>
              <a:rPr lang="ru-RU" sz="2800" i="1" dirty="0"/>
              <a:t> </a:t>
            </a:r>
            <a:r>
              <a:rPr lang="ru-RU" sz="2800" dirty="0"/>
              <a:t>складками надколенника;</a:t>
            </a:r>
          </a:p>
          <a:p>
            <a:r>
              <a:rPr lang="ru-RU" sz="2800" dirty="0"/>
              <a:t>Аномалии </a:t>
            </a:r>
            <a:r>
              <a:rPr lang="ru-RU" sz="2800" dirty="0" err="1"/>
              <a:t>пателлофеморального</a:t>
            </a:r>
            <a:r>
              <a:rPr lang="ru-RU" sz="2800" dirty="0"/>
              <a:t> хряща: </a:t>
            </a:r>
            <a:r>
              <a:rPr lang="ru-RU" sz="2800" dirty="0" err="1"/>
              <a:t>пателлофеморальный</a:t>
            </a:r>
            <a:r>
              <a:rPr lang="ru-RU" sz="2800" dirty="0"/>
              <a:t> </a:t>
            </a:r>
            <a:r>
              <a:rPr lang="ru-RU" sz="2800" dirty="0" err="1"/>
              <a:t>остеоартроз</a:t>
            </a:r>
            <a:r>
              <a:rPr lang="ru-RU" sz="2800" dirty="0"/>
              <a:t>;</a:t>
            </a:r>
          </a:p>
          <a:p>
            <a:r>
              <a:rPr lang="ru-RU" sz="2800" dirty="0"/>
              <a:t>Микрокристаллические артриты: подагра;</a:t>
            </a:r>
          </a:p>
          <a:p>
            <a:r>
              <a:rPr lang="ru-RU" sz="2800" dirty="0"/>
              <a:t>Воспалительные артриты: ревматоидный, септический;</a:t>
            </a:r>
          </a:p>
          <a:p>
            <a:r>
              <a:rPr lang="ru-RU" sz="2800" dirty="0"/>
              <a:t>Неспецифические реактивные изменения: древовидная (</a:t>
            </a:r>
            <a:r>
              <a:rPr lang="ru-RU" sz="2800" dirty="0" err="1"/>
              <a:t>арборесцентная</a:t>
            </a:r>
            <a:r>
              <a:rPr lang="ru-RU" sz="2800" dirty="0"/>
              <a:t>) липома;</a:t>
            </a:r>
          </a:p>
          <a:p>
            <a:r>
              <a:rPr lang="ru-RU" sz="2800" dirty="0"/>
              <a:t>Новообразования синовиальной оболочки: фокальный узловой </a:t>
            </a:r>
            <a:r>
              <a:rPr lang="ru-RU" sz="2800" dirty="0" err="1"/>
              <a:t>синовит</a:t>
            </a:r>
            <a:r>
              <a:rPr lang="ru-RU" sz="2800" dirty="0"/>
              <a:t>, синовиальный </a:t>
            </a:r>
            <a:r>
              <a:rPr lang="ru-RU" sz="2800" dirty="0" err="1"/>
              <a:t>хондроматоз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3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7D3ED-8E94-A14F-91CE-5FF17BD9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04" y="449127"/>
            <a:ext cx="10930632" cy="2598594"/>
          </a:xfrm>
        </p:spPr>
        <p:txBody>
          <a:bodyPr>
            <a:normAutofit/>
          </a:bodyPr>
          <a:lstStyle/>
          <a:p>
            <a:r>
              <a:rPr lang="ru-RU" sz="3200" b="1" dirty="0"/>
              <a:t>МРТ Правого коленного сустава. </a:t>
            </a:r>
            <a:br>
              <a:rPr lang="ru-RU" sz="3200" b="1" dirty="0"/>
            </a:br>
            <a:r>
              <a:rPr lang="ru-RU" sz="3200" b="1" dirty="0"/>
              <a:t>Повреждение </a:t>
            </a:r>
            <a:r>
              <a:rPr lang="ru-RU" sz="3200" b="1" dirty="0" err="1">
                <a:solidFill>
                  <a:schemeClr val="tx1"/>
                </a:solidFill>
              </a:rPr>
              <a:t>Медиопателлярной</a:t>
            </a:r>
            <a:r>
              <a:rPr lang="ru-RU" sz="3200" b="1" dirty="0">
                <a:solidFill>
                  <a:schemeClr val="tx1"/>
                </a:solidFill>
              </a:rPr>
              <a:t> складки надколенника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Графический объект43">
            <a:extLst>
              <a:ext uri="{FF2B5EF4-FFF2-40B4-BE49-F238E27FC236}">
                <a16:creationId xmlns:a16="http://schemas.microsoft.com/office/drawing/2014/main" id="{BDC1BBBF-C311-8D4C-8DAA-778792561AD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lum/>
            <a:alphaModFix/>
          </a:blip>
          <a:srcRect b="51843"/>
          <a:stretch/>
        </p:blipFill>
        <p:spPr>
          <a:xfrm>
            <a:off x="967304" y="2720688"/>
            <a:ext cx="4605482" cy="356347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B08A7D-D471-4543-A5B6-628C52B06E17}"/>
              </a:ext>
            </a:extLst>
          </p:cNvPr>
          <p:cNvSpPr/>
          <p:nvPr/>
        </p:nvSpPr>
        <p:spPr>
          <a:xfrm>
            <a:off x="5801936" y="304772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Медиопателлярная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складка надколенника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(белые стрелки).</a:t>
            </a:r>
          </a:p>
          <a:p>
            <a:endParaRPr lang="ru-RU" sz="24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Трещина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на медиальной части надколенника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(наконечники стрелок).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BA3A402F-A6A8-5043-A491-6C578EC6D788}"/>
              </a:ext>
            </a:extLst>
          </p:cNvPr>
          <p:cNvSpPr/>
          <p:nvPr/>
        </p:nvSpPr>
        <p:spPr>
          <a:xfrm rot="13153402">
            <a:off x="4380803" y="4121564"/>
            <a:ext cx="753762" cy="1606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9EBB938A-04B9-F643-9021-F92CCCCE465E}"/>
              </a:ext>
            </a:extLst>
          </p:cNvPr>
          <p:cNvSpPr/>
          <p:nvPr/>
        </p:nvSpPr>
        <p:spPr>
          <a:xfrm rot="13153402">
            <a:off x="4325769" y="5917025"/>
            <a:ext cx="753762" cy="18666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790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D9FF5-18C0-C741-8000-6B9FDA36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7457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МРТ левого коленного сустава.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Повреждение </a:t>
            </a:r>
            <a:r>
              <a:rPr lang="ru-RU" sz="3200" b="1" dirty="0" err="1">
                <a:solidFill>
                  <a:schemeClr val="tx1"/>
                </a:solidFill>
              </a:rPr>
              <a:t>Супрапателлярной</a:t>
            </a:r>
            <a:r>
              <a:rPr lang="ru-RU" sz="3200" b="1" dirty="0">
                <a:solidFill>
                  <a:schemeClr val="tx1"/>
                </a:solidFill>
              </a:rPr>
              <a:t> складки Надколенника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Графический объект44">
            <a:extLst>
              <a:ext uri="{FF2B5EF4-FFF2-40B4-BE49-F238E27FC236}">
                <a16:creationId xmlns:a16="http://schemas.microsoft.com/office/drawing/2014/main" id="{C751911D-0BC1-6F47-9125-B59C2B7DAD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1214437" y="1836801"/>
            <a:ext cx="3743067" cy="464343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8F9A86-60BF-BB40-8233-27913E130878}"/>
              </a:ext>
            </a:extLst>
          </p:cNvPr>
          <p:cNvSpPr/>
          <p:nvPr/>
        </p:nvSpPr>
        <p:spPr>
          <a:xfrm>
            <a:off x="5798344" y="32142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Увеличенное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супрапателлярное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жировое тело Гоффа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утолщение стенок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(наконечники стрелок).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6319-1EB2-CF42-86A4-D0A1CC653BA5}"/>
              </a:ext>
            </a:extLst>
          </p:cNvPr>
          <p:cNvSpPr txBox="1"/>
          <p:nvPr/>
        </p:nvSpPr>
        <p:spPr>
          <a:xfrm>
            <a:off x="5798344" y="1836801"/>
            <a:ext cx="44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35-летняя</a:t>
            </a:r>
            <a:r>
              <a:rPr lang="ru-RU" sz="2400" b="1" dirty="0"/>
              <a:t> </a:t>
            </a:r>
            <a:r>
              <a:rPr lang="ru-RU" sz="2400" b="1" i="1" dirty="0"/>
              <a:t>женщина. </a:t>
            </a:r>
            <a:r>
              <a:rPr lang="ru-RU" sz="2400" b="1" dirty="0"/>
              <a:t>Жалобы на боль в левом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295927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EB6E5-F8BE-5642-8B0B-1EF15C03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4258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МРТ левого коленного сустава.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Повреждение </a:t>
            </a:r>
            <a:r>
              <a:rPr lang="ru-RU" sz="3200" b="1" dirty="0" err="1">
                <a:solidFill>
                  <a:schemeClr val="tx1"/>
                </a:solidFill>
              </a:rPr>
              <a:t>Инфрапателлярной</a:t>
            </a:r>
            <a:r>
              <a:rPr lang="ru-RU" sz="3200" b="1" dirty="0">
                <a:solidFill>
                  <a:schemeClr val="tx1"/>
                </a:solidFill>
              </a:rPr>
              <a:t> складки надколенника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Графический объект45">
            <a:extLst>
              <a:ext uri="{FF2B5EF4-FFF2-40B4-BE49-F238E27FC236}">
                <a16:creationId xmlns:a16="http://schemas.microsoft.com/office/drawing/2014/main" id="{B2B07104-B779-B642-A585-92E1DBC51D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1171574" y="2093976"/>
            <a:ext cx="4363309" cy="430053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06DCB5-99E8-0D4B-8A1D-55268ED643BC}"/>
              </a:ext>
            </a:extLst>
          </p:cNvPr>
          <p:cNvSpPr/>
          <p:nvPr/>
        </p:nvSpPr>
        <p:spPr>
          <a:xfrm>
            <a:off x="6096000" y="43741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Разрыв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передней крестообразной связки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отек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инфрапателлярного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жирового тела Гоффа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(наконечники стрелок).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4AC17-E1B2-DA4A-93BF-C4C74AD50D3A}"/>
              </a:ext>
            </a:extLst>
          </p:cNvPr>
          <p:cNvSpPr txBox="1"/>
          <p:nvPr/>
        </p:nvSpPr>
        <p:spPr>
          <a:xfrm>
            <a:off x="6096000" y="2335131"/>
            <a:ext cx="4784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24-летний</a:t>
            </a:r>
            <a:r>
              <a:rPr lang="ru-RU" sz="2400" b="1" dirty="0"/>
              <a:t> </a:t>
            </a:r>
            <a:r>
              <a:rPr lang="ru-RU" sz="2400" b="1" i="1" dirty="0"/>
              <a:t>мужчина.</a:t>
            </a:r>
            <a:r>
              <a:rPr lang="ru-RU" sz="2400" b="1" dirty="0"/>
              <a:t> В анамнезе – состояние после травмы левого коленного сустава, с диагностированным разрывом ПКС.</a:t>
            </a:r>
          </a:p>
        </p:txBody>
      </p:sp>
    </p:spTree>
    <p:extLst>
      <p:ext uri="{BB962C8B-B14F-4D97-AF65-F5344CB8AC3E}">
        <p14:creationId xmlns:p14="http://schemas.microsoft.com/office/powerpoint/2010/main" val="169673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BF835-955D-A249-8144-E0E1288C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831"/>
            <a:ext cx="11200411" cy="1599706"/>
          </a:xfrm>
        </p:spPr>
        <p:txBody>
          <a:bodyPr>
            <a:normAutofit/>
          </a:bodyPr>
          <a:lstStyle/>
          <a:p>
            <a:r>
              <a:rPr lang="ru-RU" sz="3200" b="1" dirty="0"/>
              <a:t>Аномалии </a:t>
            </a:r>
            <a:r>
              <a:rPr lang="ru-RU" sz="3200" b="1" dirty="0" err="1"/>
              <a:t>пателлофеморального</a:t>
            </a:r>
            <a:r>
              <a:rPr lang="ru-RU" sz="3200" b="1" dirty="0"/>
              <a:t> хряща:</a:t>
            </a:r>
            <a:br>
              <a:rPr lang="ru-RU" sz="3200" b="1" dirty="0"/>
            </a:br>
            <a:r>
              <a:rPr lang="ru-RU" sz="3200" b="1" dirty="0" err="1"/>
              <a:t>Пателлофеморальный</a:t>
            </a:r>
            <a:r>
              <a:rPr lang="ru-RU" sz="3200" b="1" dirty="0"/>
              <a:t> </a:t>
            </a:r>
            <a:r>
              <a:rPr lang="ru-RU" sz="3200" b="1" dirty="0" err="1"/>
              <a:t>остеоартроз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8359D5-08B5-3C41-AECA-DB2D2C91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Рентгенографические признаки артроза: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dirty="0"/>
              <a:t>Краевые остеофиты;</a:t>
            </a:r>
          </a:p>
          <a:p>
            <a:r>
              <a:rPr lang="ru-RU" sz="2400" dirty="0"/>
              <a:t>Сужение суставной щели;</a:t>
            </a:r>
          </a:p>
          <a:p>
            <a:r>
              <a:rPr lang="ru-RU" sz="2400" dirty="0" err="1"/>
              <a:t>Субхондральный</a:t>
            </a:r>
            <a:r>
              <a:rPr lang="ru-RU" sz="2400" dirty="0"/>
              <a:t> склероз;</a:t>
            </a:r>
          </a:p>
          <a:p>
            <a:r>
              <a:rPr lang="ru-RU" sz="2400" dirty="0" err="1"/>
              <a:t>Субхондральные</a:t>
            </a:r>
            <a:r>
              <a:rPr lang="ru-RU" sz="2400" dirty="0"/>
              <a:t> кисты.</a:t>
            </a:r>
          </a:p>
        </p:txBody>
      </p:sp>
    </p:spTree>
    <p:extLst>
      <p:ext uri="{BB962C8B-B14F-4D97-AF65-F5344CB8AC3E}">
        <p14:creationId xmlns:p14="http://schemas.microsoft.com/office/powerpoint/2010/main" val="247062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D9CBF-BBDC-244C-AEAB-2F333ED2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39" y="0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МРТ правого коленного сустава.</a:t>
            </a:r>
            <a:br>
              <a:rPr lang="ru-RU" sz="3200" b="1" dirty="0"/>
            </a:br>
            <a:r>
              <a:rPr lang="ru-RU" sz="3200" b="1" dirty="0" err="1"/>
              <a:t>Пателлофеморальный</a:t>
            </a:r>
            <a:r>
              <a:rPr lang="ru-RU" sz="3200" b="1" dirty="0"/>
              <a:t> </a:t>
            </a:r>
            <a:r>
              <a:rPr lang="ru-RU" sz="3200" b="1" dirty="0" err="1"/>
              <a:t>остеоартроз</a:t>
            </a:r>
            <a:endParaRPr lang="ru-RU" sz="3200" dirty="0"/>
          </a:p>
        </p:txBody>
      </p:sp>
      <p:pic>
        <p:nvPicPr>
          <p:cNvPr id="1026" name="Picture 2" descr="Figure 39.">
            <a:extLst>
              <a:ext uri="{FF2B5EF4-FFF2-40B4-BE49-F238E27FC236}">
                <a16:creationId xmlns:a16="http://schemas.microsoft.com/office/drawing/2014/main" id="{A65886DB-9E38-B44A-801B-615590E82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39" y="1573863"/>
            <a:ext cx="3009859" cy="50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A88A72-C8A3-AF49-A25D-0DDB225FD41E}"/>
              </a:ext>
            </a:extLst>
          </p:cNvPr>
          <p:cNvSpPr/>
          <p:nvPr/>
        </p:nvSpPr>
        <p:spPr>
          <a:xfrm>
            <a:off x="4803648" y="412737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Поперечная хрящевая щель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на латеральной стороне надколенника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(черная стрелка).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62479-ED33-C54E-BCCB-6590D454222E}"/>
              </a:ext>
            </a:extLst>
          </p:cNvPr>
          <p:cNvSpPr txBox="1"/>
          <p:nvPr/>
        </p:nvSpPr>
        <p:spPr>
          <a:xfrm>
            <a:off x="4803648" y="1898861"/>
            <a:ext cx="5201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23-летняя</a:t>
            </a:r>
            <a:r>
              <a:rPr lang="ru-RU" sz="2400" b="1" dirty="0"/>
              <a:t> </a:t>
            </a:r>
            <a:r>
              <a:rPr lang="ru-RU" sz="2400" b="1" i="1" dirty="0"/>
              <a:t>женщина.</a:t>
            </a:r>
            <a:r>
              <a:rPr lang="ru-RU" sz="2400" b="1" dirty="0"/>
              <a:t> В анамнезе длительное время </a:t>
            </a:r>
            <a:r>
              <a:rPr lang="ru-RU" sz="2400" b="1" dirty="0" err="1"/>
              <a:t>тендинит</a:t>
            </a:r>
            <a:r>
              <a:rPr lang="ru-RU" sz="2400" b="1" dirty="0"/>
              <a:t> связки надколенника правого коленного сустава. Жалобы на боль в правом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397013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D6DE6-B355-A940-BCD0-E5622505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84" y="0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Микрокристаллические артриты:</a:t>
            </a:r>
            <a:br>
              <a:rPr lang="ru-RU" sz="3200" b="1" dirty="0"/>
            </a:br>
            <a:r>
              <a:rPr lang="ru-RU" sz="3200" b="1" dirty="0"/>
              <a:t>Подагра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1D7B0-BA92-134F-9CBC-B2317465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84" y="1480598"/>
            <a:ext cx="10314761" cy="5042122"/>
          </a:xfrm>
        </p:spPr>
        <p:txBody>
          <a:bodyPr>
            <a:noAutofit/>
          </a:bodyPr>
          <a:lstStyle/>
          <a:p>
            <a:r>
              <a:rPr lang="ru-RU" sz="2400" dirty="0"/>
              <a:t>Это системное </a:t>
            </a:r>
            <a:r>
              <a:rPr lang="ru-RU" sz="2400" dirty="0" err="1"/>
              <a:t>тофусное</a:t>
            </a:r>
            <a:r>
              <a:rPr lang="ru-RU" sz="2400" dirty="0"/>
              <a:t> заболевание, характеризующееся отложением кристаллов </a:t>
            </a:r>
            <a:r>
              <a:rPr lang="ru-RU" sz="2400" dirty="0" err="1"/>
              <a:t>моноурата</a:t>
            </a:r>
            <a:r>
              <a:rPr lang="ru-RU" sz="2400" dirty="0"/>
              <a:t> натрия в суставах, мягких тканях и внутренних органах;</a:t>
            </a:r>
          </a:p>
          <a:p>
            <a:r>
              <a:rPr lang="ru-RU" sz="2400" dirty="0"/>
              <a:t>Коленный сустав поражается у 56% пациентов;</a:t>
            </a:r>
          </a:p>
          <a:p>
            <a:r>
              <a:rPr lang="ru-RU" sz="2400" dirty="0"/>
              <a:t>Этиология: дефект синтеза мочевой кислоты, повышенное поступление в организм пуриновых оснований, увеличение катаболизма пуриновых нуклеотидов, на фоне, например, </a:t>
            </a:r>
            <a:r>
              <a:rPr lang="ru-RU" sz="2400" dirty="0" err="1"/>
              <a:t>противопухолевых</a:t>
            </a:r>
            <a:r>
              <a:rPr lang="ru-RU" sz="2400" dirty="0"/>
              <a:t> и противотуберкулезных препаратов </a:t>
            </a:r>
            <a:r>
              <a:rPr lang="ru-RU" sz="2400" i="1" dirty="0"/>
              <a:t>(О.В. </a:t>
            </a:r>
            <a:r>
              <a:rPr lang="ru-RU" sz="2400" i="1" dirty="0" err="1"/>
              <a:t>Селицкая</a:t>
            </a:r>
            <a:r>
              <a:rPr lang="ru-RU" sz="2400" i="1" dirty="0"/>
              <a:t>, Н.А. Борисенко, </a:t>
            </a:r>
            <a:r>
              <a:rPr lang="ru-RU" sz="2400" i="1" dirty="0" err="1"/>
              <a:t>КрасГМУ</a:t>
            </a:r>
            <a:r>
              <a:rPr lang="ru-RU" sz="2400" i="1" dirty="0"/>
              <a:t>, Современные представления о подагре);</a:t>
            </a:r>
          </a:p>
          <a:p>
            <a:r>
              <a:rPr lang="ru-RU" sz="2400" dirty="0"/>
              <a:t>Локализация: чаще </a:t>
            </a:r>
            <a:r>
              <a:rPr lang="ru-RU" sz="2400" dirty="0" err="1"/>
              <a:t>инфрапателлярное</a:t>
            </a:r>
            <a:r>
              <a:rPr lang="ru-RU" sz="2400" dirty="0"/>
              <a:t> жировое тело Гоффа, подколенная ямка и межмыщелковая вырезка;</a:t>
            </a:r>
          </a:p>
          <a:p>
            <a:r>
              <a:rPr lang="ru-RU" sz="2400" dirty="0"/>
              <a:t>Рентгенологические признаки: </a:t>
            </a:r>
            <a:r>
              <a:rPr lang="ru-RU" sz="2400" dirty="0" err="1"/>
              <a:t>кальцинаты</a:t>
            </a:r>
            <a:r>
              <a:rPr lang="ru-RU" sz="2400" dirty="0"/>
              <a:t>, эрозия и выпот.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463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1DC4C-D3A5-E940-9C9D-2DD41C06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Классификация нарушений в синовиальном слое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DCE39-49AA-DC45-963B-E3FF7A80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Разрыв сухожилия надколенника и жирового тела Гоффа;</a:t>
            </a:r>
          </a:p>
          <a:p>
            <a:r>
              <a:rPr lang="ru-RU" sz="2400" dirty="0"/>
              <a:t>Болезнь Гоффа;</a:t>
            </a:r>
          </a:p>
          <a:p>
            <a:r>
              <a:rPr lang="ru-RU" sz="2400" dirty="0"/>
              <a:t>Послеоперационные изменения жирового тела Гоффа: фиброз и метаплазия тканей;</a:t>
            </a:r>
          </a:p>
          <a:p>
            <a:r>
              <a:rPr lang="ru-RU" sz="2400"/>
              <a:t>Новообразования жирового </a:t>
            </a:r>
            <a:r>
              <a:rPr lang="ru-RU" sz="2400" dirty="0"/>
              <a:t>тела Гоффа: </a:t>
            </a:r>
            <a:r>
              <a:rPr lang="ru-RU" sz="2400" dirty="0" err="1"/>
              <a:t>параартикулярная</a:t>
            </a:r>
            <a:r>
              <a:rPr lang="ru-RU" sz="2400" dirty="0"/>
              <a:t> </a:t>
            </a:r>
            <a:r>
              <a:rPr lang="ru-RU" sz="2400" dirty="0" err="1"/>
              <a:t>остеохондрома</a:t>
            </a:r>
            <a:r>
              <a:rPr lang="ru-RU" sz="2400" dirty="0"/>
              <a:t>;</a:t>
            </a:r>
          </a:p>
          <a:p>
            <a:r>
              <a:rPr lang="ru-RU" sz="2400" dirty="0"/>
              <a:t>Ганглий: ганглиевая киста.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15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52A7-7B2D-6842-BA7E-BF1106D1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26" y="329378"/>
            <a:ext cx="10743212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Рентгенограмма </a:t>
            </a:r>
            <a:r>
              <a:rPr lang="ru-RU" sz="32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правого коленного сустава.</a:t>
            </a:r>
            <a:br>
              <a:rPr lang="ru-RU" sz="3200" b="1" dirty="0"/>
            </a:br>
            <a:r>
              <a:rPr lang="ru-RU" sz="3200" b="1" dirty="0"/>
              <a:t>Подагра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46E108-6D8A-074E-9E37-A93EEF460515}"/>
              </a:ext>
            </a:extLst>
          </p:cNvPr>
          <p:cNvSpPr/>
          <p:nvPr/>
        </p:nvSpPr>
        <p:spPr>
          <a:xfrm>
            <a:off x="5876626" y="340814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Кальцинаты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перед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надколенником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и вдоль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утолщенного сухожилия надколенника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(белые </a:t>
            </a:r>
            <a:r>
              <a:rPr lang="ru-RU" sz="2400" b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стелки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Эрозия,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приводящая к </a:t>
            </a:r>
            <a:r>
              <a:rPr lang="ru-RU" sz="2400" dirty="0" err="1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остеолизу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бугристости большеберцовой кости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(наконечники стрелок);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Выпот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 *</a:t>
            </a:r>
            <a:r>
              <a:rPr lang="ru-RU" sz="2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коленном суставе.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pic>
        <p:nvPicPr>
          <p:cNvPr id="5" name="Графический объект52">
            <a:extLst>
              <a:ext uri="{FF2B5EF4-FFF2-40B4-BE49-F238E27FC236}">
                <a16:creationId xmlns:a16="http://schemas.microsoft.com/office/drawing/2014/main" id="{83D53DA3-9E78-7E4E-9A40-0BEFCACEC4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86743" y="2050669"/>
            <a:ext cx="4171394" cy="4411362"/>
          </a:xfrm>
          <a:prstGeom prst="rect">
            <a:avLst/>
          </a:prstGeom>
          <a:ln>
            <a:noFill/>
            <a:prstDash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03339-9BD6-6241-AD67-AB34DF0257FA}"/>
              </a:ext>
            </a:extLst>
          </p:cNvPr>
          <p:cNvSpPr txBox="1"/>
          <p:nvPr/>
        </p:nvSpPr>
        <p:spPr>
          <a:xfrm>
            <a:off x="5876626" y="1896377"/>
            <a:ext cx="3847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45-летний </a:t>
            </a:r>
            <a:r>
              <a:rPr lang="ru-RU" sz="2400" b="1" i="1" dirty="0"/>
              <a:t>мужчина. </a:t>
            </a:r>
            <a:r>
              <a:rPr lang="ru-RU" sz="2400" b="1" dirty="0"/>
              <a:t>В анамнезе – артрит правого коленного сустава в течение 11 лет.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1E7253AD-6EA8-884A-A1B4-10FB2ED297C0}"/>
              </a:ext>
            </a:extLst>
          </p:cNvPr>
          <p:cNvSpPr/>
          <p:nvPr/>
        </p:nvSpPr>
        <p:spPr>
          <a:xfrm rot="19849289">
            <a:off x="1067087" y="3109501"/>
            <a:ext cx="463011" cy="220631"/>
          </a:xfrm>
          <a:prstGeom prst="rightArrow">
            <a:avLst>
              <a:gd name="adj1" fmla="val 50000"/>
              <a:gd name="adj2" fmla="val 492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02F7A9A3-2A5F-3845-BF59-8A7D15015074}"/>
              </a:ext>
            </a:extLst>
          </p:cNvPr>
          <p:cNvSpPr/>
          <p:nvPr/>
        </p:nvSpPr>
        <p:spPr>
          <a:xfrm rot="18972682">
            <a:off x="1111070" y="3938965"/>
            <a:ext cx="375044" cy="220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2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63D2-F8AD-5B40-AFD5-C1783418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82"/>
            <a:ext cx="10515600" cy="18162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МРТ Левого коленного сустава.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Септический артрит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Графический объект47">
            <a:extLst>
              <a:ext uri="{FF2B5EF4-FFF2-40B4-BE49-F238E27FC236}">
                <a16:creationId xmlns:a16="http://schemas.microsoft.com/office/drawing/2014/main" id="{E7594E2C-C0B1-4146-B451-1EE79DEE43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920376" y="1923489"/>
            <a:ext cx="3742366" cy="454515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A96266-5238-3E4A-AA99-955078BEEFF2}"/>
              </a:ext>
            </a:extLst>
          </p:cNvPr>
          <p:cNvSpPr/>
          <p:nvPr/>
        </p:nvSpPr>
        <p:spPr>
          <a:xfrm>
            <a:off x="5517147" y="2402502"/>
            <a:ext cx="6096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ru-RU" sz="2400" kern="15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C00000"/>
                </a:solidFill>
                <a:ea typeface="Times New Roman" panose="02020603050405020304" pitchFamily="18" charset="0"/>
              </a:rPr>
              <a:t>Увеличение синовиальной оболочки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2400" kern="150" dirty="0">
                <a:solidFill>
                  <a:srgbClr val="C00000"/>
                </a:solidFill>
                <a:ea typeface="Times New Roman" panose="02020603050405020304" pitchFamily="18" charset="0"/>
              </a:rPr>
              <a:t>инфильтрация суставного края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i="1" kern="1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инфрапателлярного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2400" b="1" kern="1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* ) 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и </a:t>
            </a:r>
            <a:r>
              <a:rPr lang="ru-RU" sz="2400" i="1" kern="1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препателлярного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(черная стрелка) 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жировых тел Гоффа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C00000"/>
                </a:solidFill>
                <a:ea typeface="Times New Roman" panose="02020603050405020304" pitchFamily="18" charset="0"/>
              </a:rPr>
              <a:t>Отек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мягких тканей 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(белая стрелка);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kern="150" dirty="0">
                <a:solidFill>
                  <a:srgbClr val="C00000"/>
                </a:solidFill>
                <a:ea typeface="Times New Roman" panose="02020603050405020304" pitchFamily="18" charset="0"/>
              </a:rPr>
              <a:t>Пузырьки газа 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с 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низкой интенсивностью сигнала 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в </a:t>
            </a:r>
            <a:r>
              <a:rPr lang="ru-RU" sz="2400" i="1" kern="1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супрапателлярном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жировом теле Гоффа 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наконечники стрелок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). </a:t>
            </a:r>
            <a:endParaRPr lang="ru-RU" sz="2400" kern="15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A05A2-C4D9-F545-BEED-C378C0E978F3}"/>
              </a:ext>
            </a:extLst>
          </p:cNvPr>
          <p:cNvSpPr txBox="1"/>
          <p:nvPr/>
        </p:nvSpPr>
        <p:spPr>
          <a:xfrm>
            <a:off x="5768855" y="1138659"/>
            <a:ext cx="584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53-летний</a:t>
            </a:r>
            <a:r>
              <a:rPr lang="ru-RU" sz="2400" b="1" dirty="0"/>
              <a:t> </a:t>
            </a:r>
            <a:r>
              <a:rPr lang="ru-RU" sz="2400" b="1" i="1" dirty="0"/>
              <a:t>мужчина. </a:t>
            </a:r>
            <a:r>
              <a:rPr lang="ru-RU" sz="2400" b="1" dirty="0"/>
              <a:t>Жалобы на боль в левом коленном суставе, его отек, гиперемию окружающих мягких тканей.</a:t>
            </a: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8E447F0C-518E-D04B-91E6-F3F1EE7DB02E}"/>
              </a:ext>
            </a:extLst>
          </p:cNvPr>
          <p:cNvSpPr/>
          <p:nvPr/>
        </p:nvSpPr>
        <p:spPr>
          <a:xfrm rot="17752985">
            <a:off x="1057275" y="5300663"/>
            <a:ext cx="557213" cy="3143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1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F73A3-0F8E-4F49-99C3-51F6C2C6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8" y="484632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Неспецифические реактивные изменения:</a:t>
            </a:r>
            <a:br>
              <a:rPr lang="ru-RU" sz="3200" b="1" dirty="0"/>
            </a:br>
            <a:r>
              <a:rPr lang="ru-RU" sz="3200" b="1" dirty="0"/>
              <a:t>древовидная (</a:t>
            </a:r>
            <a:r>
              <a:rPr lang="ru-RU" sz="3200" b="1" dirty="0" err="1"/>
              <a:t>арборесцентная</a:t>
            </a:r>
            <a:r>
              <a:rPr lang="ru-RU" sz="3200" b="1" dirty="0"/>
              <a:t>) липома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7AA1FF-5FF9-0D4C-9AEE-0BB10590A5C7}"/>
              </a:ext>
            </a:extLst>
          </p:cNvPr>
          <p:cNvSpPr/>
          <p:nvPr/>
        </p:nvSpPr>
        <p:spPr>
          <a:xfrm>
            <a:off x="865918" y="2093976"/>
            <a:ext cx="10460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 Неспецифическое разрастание синовиальных ворсинок с заменой соединительной ткани зрелыми </a:t>
            </a:r>
            <a:r>
              <a:rPr lang="ru-RU" sz="2400" dirty="0" err="1"/>
              <a:t>липоцитами</a:t>
            </a:r>
            <a:r>
              <a:rPr lang="ru-RU" sz="2400" dirty="0"/>
              <a:t> и воспалительными клетками;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 Этиология: идиопатическая; на </a:t>
            </a:r>
            <a:r>
              <a:rPr lang="ru-RU" sz="2400"/>
              <a:t>фоне длительно протекающей </a:t>
            </a:r>
            <a:r>
              <a:rPr lang="ru-RU" sz="2400" dirty="0" err="1"/>
              <a:t>артропатии</a:t>
            </a:r>
            <a:r>
              <a:rPr lang="ru-RU" sz="2400" dirty="0"/>
              <a:t> (дегенерация хрящевой ткани коленного сустава);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 Локализация: ворсинки синовиальный оболочки, </a:t>
            </a:r>
            <a:r>
              <a:rPr lang="ru-RU" sz="2400" dirty="0" err="1"/>
              <a:t>супрапателлярное</a:t>
            </a:r>
            <a:r>
              <a:rPr lang="ru-RU" sz="2400" dirty="0"/>
              <a:t> жировое тело Гоффа;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 МРТ: высокая интенсивность сигнала в </a:t>
            </a:r>
            <a:r>
              <a:rPr lang="ru-RU" sz="2400" dirty="0" err="1"/>
              <a:t>супрапателлярном</a:t>
            </a:r>
            <a:r>
              <a:rPr lang="ru-RU" sz="2400" dirty="0"/>
              <a:t> жировом теле на Т1-ВИ.</a:t>
            </a:r>
          </a:p>
        </p:txBody>
      </p:sp>
    </p:spTree>
    <p:extLst>
      <p:ext uri="{BB962C8B-B14F-4D97-AF65-F5344CB8AC3E}">
        <p14:creationId xmlns:p14="http://schemas.microsoft.com/office/powerpoint/2010/main" val="331919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AFD05-A327-5543-B321-2D16E0F6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7" y="166836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МРТ Левого коленного сустава.</a:t>
            </a:r>
            <a:br>
              <a:rPr lang="ru-RU" sz="3200" b="1" dirty="0"/>
            </a:br>
            <a:r>
              <a:rPr lang="ru-RU" sz="3200" b="1" dirty="0"/>
              <a:t>древовидная (</a:t>
            </a:r>
            <a:r>
              <a:rPr lang="ru-RU" sz="3200" b="1" dirty="0" err="1"/>
              <a:t>арборесцентная</a:t>
            </a:r>
            <a:r>
              <a:rPr lang="ru-RU" sz="3200" b="1" dirty="0"/>
              <a:t>) липома</a:t>
            </a:r>
          </a:p>
        </p:txBody>
      </p:sp>
      <p:pic>
        <p:nvPicPr>
          <p:cNvPr id="4" name="Графический объект48">
            <a:extLst>
              <a:ext uri="{FF2B5EF4-FFF2-40B4-BE49-F238E27FC236}">
                <a16:creationId xmlns:a16="http://schemas.microsoft.com/office/drawing/2014/main" id="{74CE9590-DF92-F44B-A2A1-0FA811B9C8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1228727" y="1700212"/>
            <a:ext cx="3455860" cy="4886325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7D0823-0B8C-2E46-B8C6-7DF6C6CD43A5}"/>
              </a:ext>
            </a:extLst>
          </p:cNvPr>
          <p:cNvSpPr/>
          <p:nvPr/>
        </p:nvSpPr>
        <p:spPr>
          <a:xfrm>
            <a:off x="5328382" y="360209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Высокая интенсивность сигнала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супрапателлярном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жировом теле Гоффа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(черные стрелки);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Выпот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в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супрапателлярном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жировом теле Гоффа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 *</a:t>
            </a:r>
            <a:r>
              <a:rPr lang="ru-RU" sz="2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 ).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B9DCB-B6BF-E748-9A8D-C9DB45D97BA2}"/>
              </a:ext>
            </a:extLst>
          </p:cNvPr>
          <p:cNvSpPr txBox="1"/>
          <p:nvPr/>
        </p:nvSpPr>
        <p:spPr>
          <a:xfrm>
            <a:off x="5471446" y="1878679"/>
            <a:ext cx="407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49-летняя </a:t>
            </a:r>
            <a:r>
              <a:rPr lang="ru-RU" sz="2400" b="1" i="1" dirty="0"/>
              <a:t>женщина. </a:t>
            </a:r>
            <a:r>
              <a:rPr lang="ru-RU" sz="2400" b="1" dirty="0"/>
              <a:t>Жалобы на отек коленных суставов.</a:t>
            </a:r>
          </a:p>
        </p:txBody>
      </p:sp>
    </p:spTree>
    <p:extLst>
      <p:ext uri="{BB962C8B-B14F-4D97-AF65-F5344CB8AC3E}">
        <p14:creationId xmlns:p14="http://schemas.microsoft.com/office/powerpoint/2010/main" val="245439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0B6A-4E79-234B-AA6C-23625F9E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19" y="307309"/>
            <a:ext cx="11525572" cy="152093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МРТ Левого коленного сустава.</a:t>
            </a:r>
            <a:br>
              <a:rPr lang="ru-RU" sz="3200" b="1" dirty="0"/>
            </a:br>
            <a:r>
              <a:rPr lang="ru-RU" sz="3200" b="1" dirty="0"/>
              <a:t>Фокальный узловой </a:t>
            </a:r>
            <a:r>
              <a:rPr lang="ru-RU" sz="3200" b="1" dirty="0" err="1"/>
              <a:t>синовит</a:t>
            </a:r>
            <a:r>
              <a:rPr lang="ru-RU" sz="3200" b="1" dirty="0">
                <a:effectLst/>
              </a:rPr>
              <a:t> </a:t>
            </a:r>
            <a:endParaRPr lang="ru-RU" sz="3200" b="1" dirty="0"/>
          </a:p>
        </p:txBody>
      </p:sp>
      <p:pic>
        <p:nvPicPr>
          <p:cNvPr id="4" name="Графический объект54">
            <a:extLst>
              <a:ext uri="{FF2B5EF4-FFF2-40B4-BE49-F238E27FC236}">
                <a16:creationId xmlns:a16="http://schemas.microsoft.com/office/drawing/2014/main" id="{0FC75934-452E-E54C-A1EC-E3F4F9ECF3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989119" y="2168981"/>
            <a:ext cx="5549726" cy="405130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608592-9571-FA47-806D-50B370B75782}"/>
              </a:ext>
            </a:extLst>
          </p:cNvPr>
          <p:cNvSpPr/>
          <p:nvPr/>
        </p:nvSpPr>
        <p:spPr>
          <a:xfrm>
            <a:off x="6839591" y="3918477"/>
            <a:ext cx="5019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Единичное узловое образование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(белые стрелки)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супрапателлярном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пространстве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50011-A92D-484F-96B7-11719D7E3BB8}"/>
              </a:ext>
            </a:extLst>
          </p:cNvPr>
          <p:cNvSpPr txBox="1"/>
          <p:nvPr/>
        </p:nvSpPr>
        <p:spPr>
          <a:xfrm>
            <a:off x="6993540" y="2168981"/>
            <a:ext cx="486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21-летний </a:t>
            </a:r>
            <a:r>
              <a:rPr lang="ru-RU" sz="2400" b="1" i="1" dirty="0"/>
              <a:t>мужчина. </a:t>
            </a:r>
            <a:r>
              <a:rPr lang="ru-RU" sz="2400" b="1" dirty="0"/>
              <a:t>Жалобы на боль ноющего, периодического характера в левом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107749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CDCA4-FF97-854C-9A9B-B4DCFFBA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632"/>
            <a:ext cx="10801865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Новообразования синовиальной оболочки:</a:t>
            </a:r>
            <a:br>
              <a:rPr lang="ru-RU" sz="3200" b="1" dirty="0"/>
            </a:br>
            <a:r>
              <a:rPr lang="ru-RU" sz="3200" b="1" dirty="0"/>
              <a:t>Синовиальный </a:t>
            </a:r>
            <a:r>
              <a:rPr lang="ru-RU" sz="3200" b="1" dirty="0" err="1"/>
              <a:t>хондроматоз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C5C267-C66D-3D44-A75C-3A880590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5687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Доброкачественное новообразование, которое поражает коленный сустав более чем в половине зарегистрированных случаев;</a:t>
            </a:r>
          </a:p>
          <a:p>
            <a:r>
              <a:rPr lang="ru-RU" sz="2400" dirty="0"/>
              <a:t>Этиология: неясна;</a:t>
            </a:r>
          </a:p>
          <a:p>
            <a:r>
              <a:rPr lang="ru-RU" sz="2400" dirty="0"/>
              <a:t>Отличительным признаком является диффузное разрастание узлов гиалинового хряща в синовиальной оболочке сустава. Эти узлы подвергаются минерализации и окостенению;</a:t>
            </a:r>
          </a:p>
          <a:p>
            <a:r>
              <a:rPr lang="ru-RU" sz="2400" dirty="0"/>
              <a:t>Рентгенологические признаки: многочисленные небольшие внутрисуставные тела округлой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143270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E4897-483B-124B-8FBE-116A9C8A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52412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Рентгенограмма левого коленного сустава.</a:t>
            </a:r>
            <a:br>
              <a:rPr lang="ru-RU" sz="3200" b="1" dirty="0"/>
            </a:br>
            <a:r>
              <a:rPr lang="ru-RU" sz="3200" b="1" dirty="0"/>
              <a:t>Синовиальный </a:t>
            </a:r>
            <a:r>
              <a:rPr lang="ru-RU" sz="3200" b="1" dirty="0" err="1"/>
              <a:t>хондроматоз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CCCA5D-9C93-E64E-B044-50E66262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561" y="3683121"/>
            <a:ext cx="4402480" cy="29224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Многочисленные небольшие внутрисуставные тела округлой формы в </a:t>
            </a:r>
            <a:r>
              <a:rPr lang="ru-RU" sz="2400" i="1" dirty="0" err="1"/>
              <a:t>инфрапателлярном</a:t>
            </a:r>
            <a:r>
              <a:rPr lang="ru-RU" sz="2400" i="1" dirty="0"/>
              <a:t> теле Гоффа </a:t>
            </a:r>
            <a:r>
              <a:rPr lang="ru-RU" sz="2400" b="1" dirty="0"/>
              <a:t>(белая стрелка). </a:t>
            </a:r>
          </a:p>
        </p:txBody>
      </p:sp>
      <p:pic>
        <p:nvPicPr>
          <p:cNvPr id="4" name="Графический объект56">
            <a:extLst>
              <a:ext uri="{FF2B5EF4-FFF2-40B4-BE49-F238E27FC236}">
                <a16:creationId xmlns:a16="http://schemas.microsoft.com/office/drawing/2014/main" id="{B12C7310-FA1D-1243-9B5F-26C3432F84E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44904" y="1985963"/>
            <a:ext cx="4811929" cy="430053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D7C51B2A-C5CC-D447-AECE-328BFB8FF7D4}"/>
              </a:ext>
            </a:extLst>
          </p:cNvPr>
          <p:cNvSpPr/>
          <p:nvPr/>
        </p:nvSpPr>
        <p:spPr>
          <a:xfrm rot="19066299" flipV="1">
            <a:off x="2020024" y="5138261"/>
            <a:ext cx="890016" cy="24069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93F60-A347-DC4F-8650-0205639D8E99}"/>
              </a:ext>
            </a:extLst>
          </p:cNvPr>
          <p:cNvSpPr txBox="1"/>
          <p:nvPr/>
        </p:nvSpPr>
        <p:spPr>
          <a:xfrm>
            <a:off x="6866561" y="2267019"/>
            <a:ext cx="4592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35-летний</a:t>
            </a:r>
            <a:r>
              <a:rPr lang="ru-RU" sz="2400" b="1" dirty="0"/>
              <a:t> </a:t>
            </a:r>
            <a:r>
              <a:rPr lang="ru-RU" sz="2400" b="1" i="1" dirty="0"/>
              <a:t>мужчина. </a:t>
            </a:r>
            <a:r>
              <a:rPr lang="ru-RU" sz="2400" b="1" dirty="0"/>
              <a:t>Жалобы на боль ноющего, периодического характера в левом коленном 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392351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91081-B647-974D-9D99-DE1E578F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1ABFC-A540-2841-96EB-F8BF6DE3E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Боль в передней части коленного сустава – распространенный симптом, который может быть вызван широким спектром заболеваний.</a:t>
            </a:r>
          </a:p>
          <a:p>
            <a:r>
              <a:rPr lang="ru-RU" sz="2400" dirty="0"/>
              <a:t>Широкий послойный подход, как к структуре из четырёх взаимосвязанных анатомических слоев передней части коленного сустава, позволяет рентгенологу правильно оценивать многочисленные внесуставные и внутрисуставные структуры, расположенные в передней части коленного сустава, ответственные за этот общий клинический симптом.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021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64C74-6A8D-D74F-A7EA-234AE862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Статья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BFF94-2E2A-B242-B2CB-469D9FD2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12" y="2093976"/>
            <a:ext cx="10058400" cy="4050792"/>
          </a:xfrm>
        </p:spPr>
        <p:txBody>
          <a:bodyPr/>
          <a:lstStyle/>
          <a:p>
            <a:r>
              <a:rPr lang="en" sz="2400" dirty="0">
                <a:solidFill>
                  <a:srgbClr val="C00000"/>
                </a:solidFill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https://pubs.rsna.org/doi/10.1148/rg.2018180048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F603E32-9BB3-FF46-8AEC-3726E214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" b="39"/>
          <a:stretch/>
        </p:blipFill>
        <p:spPr>
          <a:xfrm>
            <a:off x="7547610" y="651296"/>
            <a:ext cx="3574542" cy="6206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5232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8ED1C-F03D-7D43-B46C-5FAF0716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Спасибо за внимание</a:t>
            </a:r>
            <a:r>
              <a:rPr lang="en-US" sz="3200" b="1" dirty="0"/>
              <a:t>!</a:t>
            </a:r>
            <a:endParaRPr lang="ru-RU" sz="3200" b="1" dirty="0"/>
          </a:p>
        </p:txBody>
      </p:sp>
      <p:pic>
        <p:nvPicPr>
          <p:cNvPr id="1026" name="Picture 2" descr="Картинки по запросу &quot;картинки для презентации без фона&quot;">
            <a:extLst>
              <a:ext uri="{FF2B5EF4-FFF2-40B4-BE49-F238E27FC236}">
                <a16:creationId xmlns:a16="http://schemas.microsoft.com/office/drawing/2014/main" id="{D2F83689-36B2-4446-8C83-50805AE3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26" y="2513077"/>
            <a:ext cx="4012374" cy="37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8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2B871-D74C-7D4F-A183-24C5484B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66" y="321784"/>
            <a:ext cx="10203942" cy="14287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32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Сагиттальный срез левого коленного сустава </a:t>
            </a:r>
            <a:r>
              <a:rPr lang="en-US" sz="32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32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трупный материал</a:t>
            </a:r>
            <a:r>
              <a:rPr lang="en-US" sz="32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br>
              <a:rPr lang="ru-RU" sz="32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sz="3200" b="1" dirty="0"/>
          </a:p>
        </p:txBody>
      </p:sp>
      <p:pic>
        <p:nvPicPr>
          <p:cNvPr id="4" name="Графический объект34">
            <a:extLst>
              <a:ext uri="{FF2B5EF4-FFF2-40B4-BE49-F238E27FC236}">
                <a16:creationId xmlns:a16="http://schemas.microsoft.com/office/drawing/2014/main" id="{D25D5C2F-7EA4-2849-98A2-EC4249FCF0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1262062" y="2088927"/>
            <a:ext cx="3489434" cy="451370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5FD323-BA18-AB45-8822-4CBAC51FD83E}"/>
              </a:ext>
            </a:extLst>
          </p:cNvPr>
          <p:cNvSpPr/>
          <p:nvPr/>
        </p:nvSpPr>
        <p:spPr>
          <a:xfrm>
            <a:off x="5314308" y="3271838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ru-RU" sz="2400" kern="15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1" kern="1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Инфрапателлярное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жировое тело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(черные стрелки);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1" kern="1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Препателлярное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(белая стрелка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) и </a:t>
            </a:r>
            <a:r>
              <a:rPr lang="ru-RU" sz="2400" i="1" kern="1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супрапателлярное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(наконечники стрелок) </a:t>
            </a:r>
            <a:r>
              <a:rPr lang="ru-RU" sz="2400" i="1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жировые тела Гоффа</a:t>
            </a:r>
            <a:r>
              <a:rPr lang="ru-RU" sz="2400" kern="150" dirty="0">
                <a:solidFill>
                  <a:srgbClr val="000000"/>
                </a:solidFill>
                <a:ea typeface="Times New Roman" panose="02020603050405020304" pitchFamily="18" charset="0"/>
              </a:rPr>
              <a:t>. </a:t>
            </a:r>
            <a:endParaRPr lang="ru-RU" sz="2400" kern="15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279102-7BB9-5B4E-A9A0-8219768010BA}"/>
              </a:ext>
            </a:extLst>
          </p:cNvPr>
          <p:cNvSpPr/>
          <p:nvPr/>
        </p:nvSpPr>
        <p:spPr>
          <a:xfrm>
            <a:off x="5314308" y="18288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Нормальное расположение жировых тел Гоффа передней части коленного сустава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5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63B5-0A18-7947-9B75-19D17B2B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81" y="206814"/>
            <a:ext cx="11652421" cy="2252181"/>
          </a:xfrm>
        </p:spPr>
        <p:txBody>
          <a:bodyPr>
            <a:noAutofit/>
          </a:bodyPr>
          <a:lstStyle/>
          <a:p>
            <a:r>
              <a:rPr lang="ru-RU" sz="3200" b="1" dirty="0"/>
              <a:t>МРТ левого коленного сустава.</a:t>
            </a:r>
            <a:br>
              <a:rPr lang="ru-RU" sz="3200" b="1" dirty="0"/>
            </a:br>
            <a:r>
              <a:rPr lang="ru-RU" sz="3200" b="1" dirty="0"/>
              <a:t>Разрыв сухожилия надколенника и жирового тела Гоффа</a:t>
            </a:r>
            <a:endParaRPr lang="ru-RU" sz="3200" dirty="0"/>
          </a:p>
        </p:txBody>
      </p:sp>
      <p:pic>
        <p:nvPicPr>
          <p:cNvPr id="4" name="Графический объект35">
            <a:extLst>
              <a:ext uri="{FF2B5EF4-FFF2-40B4-BE49-F238E27FC236}">
                <a16:creationId xmlns:a16="http://schemas.microsoft.com/office/drawing/2014/main" id="{60CBB8E8-DF7B-324B-858A-567747F248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999381" y="2458995"/>
            <a:ext cx="4755046" cy="405130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809CDC-C9BA-0047-8E72-9222719CFEE0}"/>
              </a:ext>
            </a:extLst>
          </p:cNvPr>
          <p:cNvSpPr/>
          <p:nvPr/>
        </p:nvSpPr>
        <p:spPr>
          <a:xfrm>
            <a:off x="5846953" y="208674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Разрыв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сухожилия надколенника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и </a:t>
            </a:r>
            <a:r>
              <a:rPr lang="ru-RU" sz="2400" i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инфрапателлярного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жирового тела Гоффа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(белая стрелка).</a:t>
            </a:r>
          </a:p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Суставная жидкость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(зеленая стрелка);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Отек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области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большеберцовой кости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(красная стрелка);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Отек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в области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проксимального отдела малоберцовой кости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(желтая стрелка).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20AB7FDB-C354-2E46-9697-63A3E5DB55C6}"/>
              </a:ext>
            </a:extLst>
          </p:cNvPr>
          <p:cNvSpPr/>
          <p:nvPr/>
        </p:nvSpPr>
        <p:spPr>
          <a:xfrm rot="11921264">
            <a:off x="4519310" y="5989019"/>
            <a:ext cx="623994" cy="224647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D75F0594-ADE0-B94E-ADC4-5C6F711ECFB7}"/>
              </a:ext>
            </a:extLst>
          </p:cNvPr>
          <p:cNvSpPr/>
          <p:nvPr/>
        </p:nvSpPr>
        <p:spPr>
          <a:xfrm rot="19338118">
            <a:off x="2958115" y="5841351"/>
            <a:ext cx="652589" cy="23993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97672308-73CF-924B-8340-F6F95B4E7385}"/>
              </a:ext>
            </a:extLst>
          </p:cNvPr>
          <p:cNvSpPr/>
          <p:nvPr/>
        </p:nvSpPr>
        <p:spPr>
          <a:xfrm rot="11846981">
            <a:off x="2761035" y="4828238"/>
            <a:ext cx="827903" cy="307203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8353FB51-602C-8C45-89F3-AD248FA484AB}"/>
              </a:ext>
            </a:extLst>
          </p:cNvPr>
          <p:cNvSpPr/>
          <p:nvPr/>
        </p:nvSpPr>
        <p:spPr>
          <a:xfrm rot="19319888" flipV="1">
            <a:off x="1232988" y="4875628"/>
            <a:ext cx="827903" cy="26598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2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B7CF3-3297-494F-A957-C4844681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5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МРТ левого коленного сустава.</a:t>
            </a:r>
            <a:br>
              <a:rPr lang="ru-RU" sz="3600" b="1" dirty="0"/>
            </a:br>
            <a:r>
              <a:rPr lang="ru-RU" sz="3600" b="1" dirty="0"/>
              <a:t>болезнь Гоффа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Графический объект36">
            <a:extLst>
              <a:ext uri="{FF2B5EF4-FFF2-40B4-BE49-F238E27FC236}">
                <a16:creationId xmlns:a16="http://schemas.microsoft.com/office/drawing/2014/main" id="{34C0D3E9-A6B1-FE4A-8541-65B2979C04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825845" y="1721358"/>
            <a:ext cx="3581400" cy="490728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B30DB8-D4F9-614F-BCB0-34259A6F0E13}"/>
              </a:ext>
            </a:extLst>
          </p:cNvPr>
          <p:cNvSpPr/>
          <p:nvPr/>
        </p:nvSpPr>
        <p:spPr>
          <a:xfrm>
            <a:off x="4998803" y="4531325"/>
            <a:ext cx="4824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Диффузный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отек </a:t>
            </a:r>
            <a:r>
              <a:rPr lang="ru-RU" sz="2400" i="1" dirty="0" err="1">
                <a:ea typeface="SimSun" panose="02010600030101010101" pitchFamily="2" charset="-122"/>
                <a:cs typeface="Arial" panose="020B0604020202020204" pitchFamily="34" charset="0"/>
              </a:rPr>
              <a:t>инфрапателлярного</a:t>
            </a:r>
            <a:r>
              <a:rPr lang="ru-RU" sz="2400" i="1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жирового тела Гоффа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 *</a:t>
            </a:r>
            <a:r>
              <a:rPr lang="ru-RU" sz="2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). 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66C21-60B3-F146-BE01-2B78E805B4DD}"/>
              </a:ext>
            </a:extLst>
          </p:cNvPr>
          <p:cNvSpPr txBox="1"/>
          <p:nvPr/>
        </p:nvSpPr>
        <p:spPr>
          <a:xfrm>
            <a:off x="4998803" y="2093976"/>
            <a:ext cx="5537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Мужчина,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возраст до 40 лет. </a:t>
            </a:r>
            <a:r>
              <a:rPr lang="ru-RU" sz="2400" b="1" dirty="0"/>
              <a:t>В анамнезе ВИЧ-инфекция. Жалобы на периодическую боль в левом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154998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1375D-EFCA-3743-AFD3-864F0669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212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МРТ левого коленного сустава.</a:t>
            </a:r>
            <a:br>
              <a:rPr lang="ru-RU" sz="3200" b="1" dirty="0"/>
            </a:br>
            <a:r>
              <a:rPr lang="ru-RU" sz="3200" b="1" dirty="0"/>
              <a:t>болезнь Гоффа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34CD8-F163-8947-A10E-25CBDA12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004" y="3658030"/>
            <a:ext cx="5666996" cy="3693605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rgbClr val="C00000"/>
                </a:solidFill>
              </a:rPr>
              <a:t>Отек </a:t>
            </a:r>
            <a:r>
              <a:rPr lang="ru-RU" sz="2400" i="1" dirty="0" err="1"/>
              <a:t>супрапателлярного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/>
              <a:t>жирового тела Гоффа </a:t>
            </a:r>
            <a:r>
              <a:rPr lang="ru-RU" sz="2400" b="1" dirty="0"/>
              <a:t>(наконечник стрелки);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Отек</a:t>
            </a:r>
            <a:r>
              <a:rPr lang="ru-RU" sz="2400" dirty="0"/>
              <a:t> </a:t>
            </a:r>
            <a:r>
              <a:rPr lang="ru-RU" sz="2400" i="1" dirty="0" err="1"/>
              <a:t>инфрапателлярного</a:t>
            </a:r>
            <a:r>
              <a:rPr lang="ru-RU" sz="2400" i="1" dirty="0"/>
              <a:t> жирового тела Гоффа </a:t>
            </a:r>
            <a:r>
              <a:rPr lang="ru-RU" sz="2400" b="1" dirty="0"/>
              <a:t>(белые </a:t>
            </a:r>
            <a:r>
              <a:rPr lang="en-US" sz="2400" b="1" dirty="0" err="1"/>
              <a:t>стрел</a:t>
            </a:r>
            <a:r>
              <a:rPr lang="ru-RU" sz="2400" b="1" dirty="0" err="1"/>
              <a:t>ки</a:t>
            </a:r>
            <a:r>
              <a:rPr lang="ru-RU" sz="2400" b="1" dirty="0"/>
              <a:t>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Графический объект39">
            <a:extLst>
              <a:ext uri="{FF2B5EF4-FFF2-40B4-BE49-F238E27FC236}">
                <a16:creationId xmlns:a16="http://schemas.microsoft.com/office/drawing/2014/main" id="{0FEF498E-87E3-D24C-851C-006B24AF81DC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66800" y="1695556"/>
            <a:ext cx="4835652" cy="4855433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C1975-09DE-084F-95D4-7637E175DAB4}"/>
              </a:ext>
            </a:extLst>
          </p:cNvPr>
          <p:cNvSpPr txBox="1"/>
          <p:nvPr/>
        </p:nvSpPr>
        <p:spPr>
          <a:xfrm>
            <a:off x="6542883" y="1964138"/>
            <a:ext cx="391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25-летняя</a:t>
            </a:r>
            <a:r>
              <a:rPr lang="ru-RU" sz="2400" b="1" dirty="0"/>
              <a:t> </a:t>
            </a:r>
            <a:r>
              <a:rPr lang="ru-RU" sz="2400" b="1" i="1" dirty="0"/>
              <a:t>женщина.</a:t>
            </a:r>
            <a:r>
              <a:rPr lang="ru-RU" sz="2400" b="1" dirty="0"/>
              <a:t> Жалобы на боль в левом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32071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8CB1-E0AB-4A4B-86C3-156308D0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8095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МРТ левого коленного сустава.</a:t>
            </a:r>
            <a:br>
              <a:rPr lang="ru-RU" sz="3200" b="1" dirty="0"/>
            </a:br>
            <a:r>
              <a:rPr lang="ru-RU" sz="3200" b="1" dirty="0"/>
              <a:t>болезнь Гоффа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7DAE3-5A7A-D84E-AB50-087401F3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12" y="3883915"/>
            <a:ext cx="5582551" cy="26859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400" dirty="0">
                <a:solidFill>
                  <a:srgbClr val="C00000"/>
                </a:solidFill>
              </a:rPr>
              <a:t>Отек</a:t>
            </a:r>
            <a:r>
              <a:rPr lang="ru-RU" sz="2400" dirty="0"/>
              <a:t> </a:t>
            </a:r>
            <a:r>
              <a:rPr lang="ru-RU" sz="2400" i="1" dirty="0" err="1"/>
              <a:t>супрапателлярного</a:t>
            </a:r>
            <a:r>
              <a:rPr lang="ru-RU" sz="2400" dirty="0"/>
              <a:t> </a:t>
            </a:r>
            <a:r>
              <a:rPr lang="ru-RU" sz="2400" i="1" dirty="0"/>
              <a:t>жирового тела Гоффа </a:t>
            </a:r>
            <a:r>
              <a:rPr lang="ru-RU" sz="2400" b="1" dirty="0"/>
              <a:t>(белая стрелка).</a:t>
            </a:r>
          </a:p>
        </p:txBody>
      </p:sp>
      <p:pic>
        <p:nvPicPr>
          <p:cNvPr id="4" name="Графический объект40">
            <a:extLst>
              <a:ext uri="{FF2B5EF4-FFF2-40B4-BE49-F238E27FC236}">
                <a16:creationId xmlns:a16="http://schemas.microsoft.com/office/drawing/2014/main" id="{2E0CC015-59B9-F240-9657-C600DF81EA78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46963" y="1928812"/>
            <a:ext cx="4335589" cy="462915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398BCA05-064D-984E-BC2A-7D2C1833A8C9}"/>
              </a:ext>
            </a:extLst>
          </p:cNvPr>
          <p:cNvSpPr/>
          <p:nvPr/>
        </p:nvSpPr>
        <p:spPr>
          <a:xfrm rot="12959091" flipV="1">
            <a:off x="3169203" y="3404471"/>
            <a:ext cx="724733" cy="25142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6647B-5055-634A-A79A-2469B19E134C}"/>
              </a:ext>
            </a:extLst>
          </p:cNvPr>
          <p:cNvSpPr txBox="1"/>
          <p:nvPr/>
        </p:nvSpPr>
        <p:spPr>
          <a:xfrm>
            <a:off x="6310312" y="2091304"/>
            <a:ext cx="433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27-летняя</a:t>
            </a:r>
            <a:r>
              <a:rPr lang="ru-RU" sz="2400" b="1" dirty="0"/>
              <a:t> </a:t>
            </a:r>
            <a:r>
              <a:rPr lang="ru-RU" sz="2400" b="1" i="1" dirty="0"/>
              <a:t>женщина.</a:t>
            </a:r>
            <a:r>
              <a:rPr lang="ru-RU" sz="2400" b="1" dirty="0"/>
              <a:t> В анамнезе – в течение 5-ти дней жалобы на боль в левом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val="177873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00CA7-C7D0-8B4A-BC6E-DFF5AAAF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440"/>
            <a:ext cx="10058400" cy="1609344"/>
          </a:xfrm>
        </p:spPr>
        <p:txBody>
          <a:bodyPr>
            <a:normAutofit/>
          </a:bodyPr>
          <a:lstStyle/>
          <a:p>
            <a:r>
              <a:rPr lang="ru-RU" sz="3200" b="1" dirty="0"/>
              <a:t>Послеоперационные изменения жирового тела </a:t>
            </a:r>
            <a:r>
              <a:rPr lang="ru-RU" sz="3200" b="1" dirty="0" err="1"/>
              <a:t>гоффа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3BC7B-E38F-454B-837E-098B1B53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75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Послеоперационные изменения жирового тела Гоффа включают фиброз и метаплазию тканей;</a:t>
            </a:r>
          </a:p>
          <a:p>
            <a:r>
              <a:rPr lang="ru-RU" sz="2400" dirty="0"/>
              <a:t>Циклоп - синдром - частое послеоперационное осложнение после реконструкции передней крестообразной связки. Это неоднородная масса локализованной метаплазии, состоящая из фиброзной грануляционной ткани, которая формируется впереди большеберцового канала.</a:t>
            </a:r>
          </a:p>
        </p:txBody>
      </p:sp>
    </p:spTree>
    <p:extLst>
      <p:ext uri="{BB962C8B-B14F-4D97-AF65-F5344CB8AC3E}">
        <p14:creationId xmlns:p14="http://schemas.microsoft.com/office/powerpoint/2010/main" val="215892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47149-6E1E-FF4D-865A-C1E87D73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32" y="25717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МРТ Правого коленного сустава.</a:t>
            </a:r>
            <a:br>
              <a:rPr lang="ru-RU" sz="3200" b="1" dirty="0"/>
            </a:br>
            <a:r>
              <a:rPr lang="ru-RU" sz="3200" b="1" dirty="0"/>
              <a:t>Послеоперационные </a:t>
            </a:r>
            <a:br>
              <a:rPr lang="ru-RU" sz="3200" b="1" dirty="0"/>
            </a:br>
            <a:r>
              <a:rPr lang="ru-RU" sz="3200" b="1" dirty="0"/>
              <a:t>изменения жирового </a:t>
            </a:r>
            <a:br>
              <a:rPr lang="ru-RU" sz="3200" b="1" dirty="0"/>
            </a:br>
            <a:r>
              <a:rPr lang="ru-RU" sz="3200" b="1" dirty="0"/>
              <a:t>тела </a:t>
            </a:r>
            <a:r>
              <a:rPr lang="ru-RU" sz="3200" b="1" dirty="0" err="1"/>
              <a:t>гоффа</a:t>
            </a:r>
            <a:endParaRPr lang="ru-RU" sz="3200" dirty="0"/>
          </a:p>
        </p:txBody>
      </p:sp>
      <p:pic>
        <p:nvPicPr>
          <p:cNvPr id="4" name="Графический объект37">
            <a:extLst>
              <a:ext uri="{FF2B5EF4-FFF2-40B4-BE49-F238E27FC236}">
                <a16:creationId xmlns:a16="http://schemas.microsoft.com/office/drawing/2014/main" id="{FCD25744-F3F7-EF40-8F9B-618E649F2E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837216" y="2243138"/>
            <a:ext cx="4506309" cy="4114556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E3C717-9D8C-734C-9970-105EE182DF65}"/>
              </a:ext>
            </a:extLst>
          </p:cNvPr>
          <p:cNvSpPr/>
          <p:nvPr/>
        </p:nvSpPr>
        <p:spPr>
          <a:xfrm>
            <a:off x="5703632" y="291518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Округлое образование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неоднородной интенсивностью сигнала </a:t>
            </a:r>
            <a:r>
              <a:rPr lang="ru-RU" sz="2400" b="1" dirty="0"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белые стрелки) 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межмыщелковой вырезке  бедренной кости</a:t>
            </a:r>
            <a:r>
              <a:rPr lang="ru-RU" sz="2400" b="1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endParaRPr lang="ru-RU" sz="24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Неровные контуры </a:t>
            </a:r>
            <a:r>
              <a:rPr lang="ru-RU" sz="2400" i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сухожилия надколенника</a:t>
            </a:r>
            <a:r>
              <a:rPr lang="ru-RU" sz="24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связанного с установленным трансплантатом </a:t>
            </a:r>
            <a:r>
              <a:rPr lang="ru-RU" sz="24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(черная стрелка).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97C5A-3C6E-C64B-9CA3-830D27577CBC}"/>
              </a:ext>
            </a:extLst>
          </p:cNvPr>
          <p:cNvSpPr txBox="1"/>
          <p:nvPr/>
        </p:nvSpPr>
        <p:spPr>
          <a:xfrm>
            <a:off x="6096000" y="876665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48-летний </a:t>
            </a:r>
            <a:r>
              <a:rPr lang="ru-RU" sz="2400" b="1" i="1" dirty="0"/>
              <a:t>мужчина. </a:t>
            </a:r>
            <a:r>
              <a:rPr lang="ru-RU" sz="2400" b="1" dirty="0"/>
              <a:t>В анамнезе – </a:t>
            </a:r>
            <a:r>
              <a:rPr lang="ru-RU" sz="2400" b="1" dirty="0" err="1"/>
              <a:t>артроскопическая</a:t>
            </a:r>
            <a:r>
              <a:rPr lang="ru-RU" sz="2400" b="1" dirty="0"/>
              <a:t> реконструкция ПКС на правом коленном суставе 20 лет назад. Жалобы на боль постоянного характера в правом коленном суставе в течение 1 </a:t>
            </a:r>
            <a:r>
              <a:rPr lang="ru-RU" sz="2400" b="1" dirty="0" err="1"/>
              <a:t>нед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28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{E79C6192-B99D-6C40-8B9A-71041420ECD1}tf10001070</Template>
  <TotalTime>467</TotalTime>
  <Words>1333</Words>
  <Application>Microsoft Macintosh PowerPoint</Application>
  <PresentationFormat>Широкоэкранный</PresentationFormat>
  <Paragraphs>138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Дерево</vt:lpstr>
      <vt:lpstr>Широкий послойный подход  к передней части коленного сустава:   Нормальная анатомия и заболевания, связанные с болью в передней части коленного сустава Часть II</vt:lpstr>
      <vt:lpstr>Классификация нарушений в синовиальном слое</vt:lpstr>
      <vt:lpstr>Сагиттальный срез левого коленного сустава (трупный материал) </vt:lpstr>
      <vt:lpstr>МРТ левого коленного сустава. Разрыв сухожилия надколенника и жирового тела Гоффа</vt:lpstr>
      <vt:lpstr>МРТ левого коленного сустава. болезнь Гоффа </vt:lpstr>
      <vt:lpstr>МРТ левого коленного сустава. болезнь Гоффа</vt:lpstr>
      <vt:lpstr>МРТ левого коленного сустава. болезнь Гоффа</vt:lpstr>
      <vt:lpstr>Послеоперационные изменения жирового тела гоффа</vt:lpstr>
      <vt:lpstr>МРТ Правого коленного сустава. Послеоперационные  изменения жирового  тела гоффа</vt:lpstr>
      <vt:lpstr>КТ правого коленного сустава. Параартикулярная остеохондрома</vt:lpstr>
      <vt:lpstr>ганглий: Ганглиевая киста</vt:lpstr>
      <vt:lpstr>МРТ левого коленного сустава. Ганглиевая киста</vt:lpstr>
      <vt:lpstr>Классификация нарушений во внутрисуставном слое </vt:lpstr>
      <vt:lpstr>МРТ Правого коленного сустава.  Повреждение Медиопателлярной складки надколенника </vt:lpstr>
      <vt:lpstr>МРТ левого коленного сустава.  Повреждение Супрапателлярной складки Надколенника</vt:lpstr>
      <vt:lpstr>МРТ левого коленного сустава.  Повреждение Инфрапателлярной складки надколенника</vt:lpstr>
      <vt:lpstr>Аномалии пателлофеморального хряща: Пателлофеморальный остеоартроз</vt:lpstr>
      <vt:lpstr>МРТ правого коленного сустава. Пателлофеморальный остеоартроз</vt:lpstr>
      <vt:lpstr>Микрокристаллические артриты: Подагра</vt:lpstr>
      <vt:lpstr>Рентгенограмма правого коленного сустава. Подагра</vt:lpstr>
      <vt:lpstr>МРТ Левого коленного сустава. Септический артрит </vt:lpstr>
      <vt:lpstr>Неспецифические реактивные изменения: древовидная (арборесцентная) липома</vt:lpstr>
      <vt:lpstr>МРТ Левого коленного сустава. древовидная (арборесцентная) липома</vt:lpstr>
      <vt:lpstr>МРТ Левого коленного сустава. Фокальный узловой синовит </vt:lpstr>
      <vt:lpstr>Новообразования синовиальной оболочки: Синовиальный хондроматоз</vt:lpstr>
      <vt:lpstr>Рентгенограмма левого коленного сустава. Синовиальный хондроматоз</vt:lpstr>
      <vt:lpstr>Выводы</vt:lpstr>
      <vt:lpstr>Статья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Широкий послойный подход  к передней части колена:   Нормальная анатомия и заболевания, связанные с болью в передней части колена Часть II</dc:title>
  <dc:creator>Анастасия Шмакова</dc:creator>
  <cp:lastModifiedBy>Анастасия Шмакова</cp:lastModifiedBy>
  <cp:revision>59</cp:revision>
  <dcterms:created xsi:type="dcterms:W3CDTF">2021-02-08T16:57:54Z</dcterms:created>
  <dcterms:modified xsi:type="dcterms:W3CDTF">2021-02-24T03:45:33Z</dcterms:modified>
</cp:coreProperties>
</file>