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7" r:id="rId2"/>
    <p:sldId id="258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4" r:id="rId26"/>
    <p:sldId id="282" r:id="rId27"/>
    <p:sldId id="283" r:id="rId28"/>
    <p:sldId id="285" r:id="rId29"/>
    <p:sldId id="286" r:id="rId30"/>
    <p:sldId id="287" r:id="rId31"/>
    <p:sldId id="288" r:id="rId32"/>
    <p:sldId id="290" r:id="rId33"/>
    <p:sldId id="291" r:id="rId34"/>
    <p:sldId id="289" r:id="rId35"/>
    <p:sldId id="294" r:id="rId36"/>
    <p:sldId id="293" r:id="rId37"/>
    <p:sldId id="292" r:id="rId38"/>
    <p:sldId id="295" r:id="rId39"/>
    <p:sldId id="296" r:id="rId40"/>
    <p:sldId id="297" r:id="rId41"/>
    <p:sldId id="29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3F275-12B8-4D89-97FA-75017F3754D5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89C48-7E18-488F-86A2-6DF9B64C5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645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89C48-7E18-488F-86A2-6DF9B64C5FF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294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89C48-7E18-488F-86A2-6DF9B64C5FF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20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89C48-7E18-488F-86A2-6DF9B64C5FF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25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3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74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0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2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64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3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2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7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87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8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EF1AA-8B9F-4D85-9DDD-6A6CFC97AD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FA9F0-FD00-4350-9B7D-5F1E79730A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9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988840"/>
            <a:ext cx="8064896" cy="1800200"/>
          </a:xfrm>
        </p:spPr>
        <p:txBody>
          <a:bodyPr>
            <a:normAutofit fontScale="90000"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Обмен </a:t>
            </a:r>
            <a: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углеводов: переваривание, </a:t>
            </a:r>
            <a:r>
              <a:rPr lang="ru-RU" altLang="ru-RU" sz="4000" b="1" dirty="0" err="1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вс</a:t>
            </a:r>
            <a: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4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Организация лабораторной службы </a:t>
            </a:r>
            <a:br>
              <a:rPr lang="ru-RU" altLang="ru-RU" sz="4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</a:br>
            <a:r>
              <a:rPr lang="ru-RU" altLang="ru-RU" sz="4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Российской Федерации</a:t>
            </a:r>
            <a:br>
              <a:rPr lang="ru-RU" altLang="ru-RU" sz="4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</a:br>
            <a:r>
              <a:rPr lang="ru-RU" alt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/>
            </a:r>
            <a:br>
              <a:rPr lang="ru-RU" alt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</a:b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для </a:t>
            </a: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студентов, </a:t>
            </a:r>
            <a:b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</a:b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обучающихся по специальности 31.02.03 Лабораторная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диагностика</a:t>
            </a:r>
            <a:r>
              <a:rPr lang="ru-RU" altLang="ru-RU" sz="4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/>
            </a:r>
            <a:br>
              <a:rPr lang="ru-RU" altLang="ru-RU" sz="4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</a:br>
            <a: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переваривание</a:t>
            </a:r>
            <a: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, всасывание</a:t>
            </a:r>
            <a:b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4000" b="1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ывание</a:t>
            </a:r>
            <a: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4000" b="1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водов</a:t>
            </a:r>
            <a: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: переваривание, всасывание</a:t>
            </a:r>
            <a:b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4000" b="1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ru-RU" altLang="ru-RU" sz="4000" b="1" dirty="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rPr>
              <a:t>переваривание, всасывание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4797152"/>
            <a:ext cx="4104456" cy="888504"/>
          </a:xfrm>
        </p:spPr>
        <p:txBody>
          <a:bodyPr>
            <a:normAutofit/>
          </a:bodyPr>
          <a:lstStyle/>
          <a:p>
            <a:pPr lvl="0" algn="r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преподаватель</a:t>
            </a:r>
          </a:p>
          <a:p>
            <a:pPr lvl="0" algn="r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Перфильева Галина Владимировна</a:t>
            </a:r>
            <a:endParaRPr lang="ru-RU" sz="1800" baseline="30000" dirty="0">
              <a:solidFill>
                <a:prstClr val="black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!_hw\!КрасГМУ\ПРЕЗЕНТАЦИЯ v2.0\Pppres\Лого_титул_п01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3448"/>
            <a:ext cx="34544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6021288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42115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99412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 Narrow" panose="020B0606020202030204" pitchFamily="34" charset="0"/>
              </a:rPr>
              <a:t>Лабораторные химико-микроскопические исследования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Химико-микроскопические исследования включают в себя:</a:t>
            </a:r>
          </a:p>
          <a:p>
            <a:pPr marL="0" indent="0">
              <a:buNone/>
            </a:pPr>
            <a:r>
              <a:rPr lang="ru-RU" dirty="0" smtClean="0"/>
              <a:t>•исследования </a:t>
            </a:r>
            <a:r>
              <a:rPr lang="ru-RU" dirty="0"/>
              <a:t>мочи;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исследования кала (в том числе </a:t>
            </a:r>
            <a:r>
              <a:rPr lang="ru-RU" dirty="0" err="1"/>
              <a:t>паразитологические</a:t>
            </a:r>
            <a:r>
              <a:rPr lang="ru-RU" dirty="0"/>
              <a:t>);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исследования мокроты;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исследования спинномозговой жидкости;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исследования выпотных жидкостей (экссудатов и транссудатов);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исследования </a:t>
            </a:r>
            <a:r>
              <a:rPr lang="ru-RU" dirty="0" err="1"/>
              <a:t>эякулята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исследования секрета простаты;</a:t>
            </a:r>
          </a:p>
          <a:p>
            <a:pPr marL="0" indent="0">
              <a:buNone/>
            </a:pPr>
            <a:r>
              <a:rPr lang="ru-RU" dirty="0" smtClean="0"/>
              <a:t>•отделяемого </a:t>
            </a:r>
            <a:r>
              <a:rPr lang="ru-RU" dirty="0"/>
              <a:t>мочеполовых органов;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исследования соскобов на клещей;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исследования на патогенные грибы;</a:t>
            </a:r>
          </a:p>
          <a:p>
            <a:pPr marL="0" indent="0">
              <a:buNone/>
            </a:pPr>
            <a:r>
              <a:rPr lang="ru-RU" dirty="0" smtClean="0"/>
              <a:t>•исследование </a:t>
            </a:r>
            <a:r>
              <a:rPr lang="ru-RU" dirty="0"/>
              <a:t>желудочного содержимого и дуоденального содержимого;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2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5209"/>
            <a:ext cx="6048672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Предмет </a:t>
            </a:r>
            <a:r>
              <a:rPr lang="ru-RU" sz="3600" b="1" dirty="0">
                <a:latin typeface="Arial Narrow" panose="020B0606020202030204" pitchFamily="34" charset="0"/>
              </a:rPr>
              <a:t>исследования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73" y="1052736"/>
            <a:ext cx="2276037" cy="178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1944216" cy="142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r="20070" b="30974"/>
          <a:stretch/>
        </p:blipFill>
        <p:spPr bwMode="auto">
          <a:xfrm>
            <a:off x="703962" y="3861048"/>
            <a:ext cx="3096344" cy="225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2" t="7673" r="1948" b="27109"/>
          <a:stretch/>
        </p:blipFill>
        <p:spPr bwMode="auto">
          <a:xfrm>
            <a:off x="6732241" y="4176447"/>
            <a:ext cx="1584176" cy="181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12491" b="22717"/>
          <a:stretch/>
        </p:blipFill>
        <p:spPr bwMode="auto">
          <a:xfrm>
            <a:off x="4139952" y="3861048"/>
            <a:ext cx="2007065" cy="213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7" t="32247" r="30273" b="17561"/>
          <a:stretch/>
        </p:blipFill>
        <p:spPr bwMode="auto">
          <a:xfrm>
            <a:off x="6516216" y="1052736"/>
            <a:ext cx="2448272" cy="177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95435" y="302831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моча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22262" y="3036145"/>
            <a:ext cx="859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020272" y="2881003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Влагалищное отделяемое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75656" y="61697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желчь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842761" y="6137161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Спинномозговая жидкость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164287" y="6215391"/>
            <a:ext cx="144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эякулят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18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994" y="154495"/>
            <a:ext cx="7499176" cy="6340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Методы исследования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6" t="6456" r="30008" b="23050"/>
          <a:stretch/>
        </p:blipFill>
        <p:spPr bwMode="auto">
          <a:xfrm>
            <a:off x="7193151" y="733685"/>
            <a:ext cx="1937755" cy="250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r="15096"/>
          <a:stretch/>
        </p:blipFill>
        <p:spPr bwMode="auto">
          <a:xfrm>
            <a:off x="7299218" y="4379750"/>
            <a:ext cx="1844782" cy="249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72" y="2780928"/>
            <a:ext cx="2728346" cy="181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5576" y="908720"/>
            <a:ext cx="4536504" cy="54005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2400" b="1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Arial Narrow" panose="020B0606020202030204" pitchFamily="34" charset="0"/>
              </a:rPr>
              <a:t>Физические </a:t>
            </a:r>
          </a:p>
          <a:p>
            <a:pPr marL="0" indent="0">
              <a:buNone/>
            </a:pPr>
            <a:r>
              <a:rPr lang="ru-RU" sz="2400" b="1" dirty="0" smtClean="0">
                <a:latin typeface="Arial Narrow" panose="020B0606020202030204" pitchFamily="34" charset="0"/>
              </a:rPr>
              <a:t>(цвет, прозрачность, плотность мочи)</a:t>
            </a:r>
          </a:p>
          <a:p>
            <a:pPr marL="0" indent="0">
              <a:buNone/>
            </a:pPr>
            <a:endParaRPr lang="ru-RU" sz="2400" b="1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Arial Narrow" panose="020B0606020202030204" pitchFamily="34" charset="0"/>
              </a:rPr>
              <a:t>Химические 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Arial Narrow" panose="020B0606020202030204" pitchFamily="34" charset="0"/>
              </a:rPr>
              <a:t>(содержание глюкозы, белка, билирубина)</a:t>
            </a:r>
          </a:p>
          <a:p>
            <a:pPr marL="0" indent="0" algn="ctr">
              <a:buNone/>
            </a:pPr>
            <a:endParaRPr lang="ru-RU" sz="2400" b="1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sz="2400" b="1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sz="2400" b="1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Arial Narrow" panose="020B0606020202030204" pitchFamily="34" charset="0"/>
              </a:rPr>
              <a:t>Микроскопия 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Arial Narrow" panose="020B0606020202030204" pitchFamily="34" charset="0"/>
              </a:rPr>
              <a:t>(осадок, форменные элементы)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9" t="25561" r="19193" b="7707"/>
          <a:stretch/>
        </p:blipFill>
        <p:spPr bwMode="auto">
          <a:xfrm>
            <a:off x="1115616" y="332656"/>
            <a:ext cx="7776864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8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922114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Лабораторные </a:t>
            </a:r>
            <a:r>
              <a:rPr lang="ru-RU" sz="3600" b="1" dirty="0" smtClean="0">
                <a:latin typeface="Arial Narrow" panose="020B0606020202030204" pitchFamily="34" charset="0"/>
              </a:rPr>
              <a:t>гематологические </a:t>
            </a:r>
            <a:r>
              <a:rPr lang="ru-RU" sz="3600" b="1" dirty="0">
                <a:latin typeface="Arial Narrow" panose="020B0606020202030204" pitchFamily="34" charset="0"/>
              </a:rPr>
              <a:t>исследования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–  </a:t>
            </a:r>
            <a:r>
              <a:rPr lang="ru-RU" sz="2800" dirty="0">
                <a:latin typeface="Arial Narrow" panose="020B0606020202030204" pitchFamily="34" charset="0"/>
              </a:rPr>
              <a:t>это комплексный анализ крови, в результате которого получают полную информацию о количественном и качественном составе клеточных элементов </a:t>
            </a:r>
            <a:r>
              <a:rPr lang="ru-RU" sz="2800" dirty="0" smtClean="0">
                <a:latin typeface="Arial Narrow" panose="020B0606020202030204" pitchFamily="34" charset="0"/>
              </a:rPr>
              <a:t>кровеносной </a:t>
            </a:r>
            <a:r>
              <a:rPr lang="ru-RU" sz="2800" dirty="0">
                <a:latin typeface="Arial Narrow" panose="020B0606020202030204" pitchFamily="34" charset="0"/>
              </a:rPr>
              <a:t>системы пациента. </a:t>
            </a:r>
            <a:endParaRPr lang="ru-RU" sz="2800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sz="2800" dirty="0" smtClean="0">
                <a:latin typeface="Arial Narrow" panose="020B0606020202030204" pitchFamily="34" charset="0"/>
              </a:rPr>
              <a:t>Клинический анализ крови включает определение:</a:t>
            </a:r>
          </a:p>
          <a:p>
            <a:pPr algn="just">
              <a:buFontTx/>
              <a:buChar char="-"/>
            </a:pPr>
            <a:r>
              <a:rPr lang="ru-RU" sz="2800" dirty="0">
                <a:latin typeface="Arial Narrow" panose="020B0606020202030204" pitchFamily="34" charset="0"/>
              </a:rPr>
              <a:t>к</a:t>
            </a:r>
            <a:r>
              <a:rPr lang="ru-RU" sz="2800" dirty="0" smtClean="0">
                <a:latin typeface="Arial Narrow" panose="020B0606020202030204" pitchFamily="34" charset="0"/>
              </a:rPr>
              <a:t>онцентрации гемоглобина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latin typeface="Arial Narrow" panose="020B0606020202030204" pitchFamily="34" charset="0"/>
              </a:rPr>
              <a:t>количества эритроцитов, лейкоцитов, тромбоцитов</a:t>
            </a:r>
          </a:p>
          <a:p>
            <a:pPr algn="just">
              <a:buFontTx/>
              <a:buChar char="-"/>
            </a:pPr>
            <a:r>
              <a:rPr lang="ru-RU" sz="2800" dirty="0">
                <a:latin typeface="Arial Narrow" panose="020B0606020202030204" pitchFamily="34" charset="0"/>
              </a:rPr>
              <a:t>ц</a:t>
            </a:r>
            <a:r>
              <a:rPr lang="ru-RU" sz="2800" dirty="0" smtClean="0">
                <a:latin typeface="Arial Narrow" panose="020B0606020202030204" pitchFamily="34" charset="0"/>
              </a:rPr>
              <a:t>ветового показателя</a:t>
            </a:r>
          </a:p>
          <a:p>
            <a:pPr algn="just">
              <a:buFontTx/>
              <a:buChar char="-"/>
            </a:pPr>
            <a:r>
              <a:rPr lang="ru-RU" sz="2800" dirty="0">
                <a:latin typeface="Arial Narrow" panose="020B0606020202030204" pitchFamily="34" charset="0"/>
              </a:rPr>
              <a:t>лейкоцитарной </a:t>
            </a:r>
            <a:r>
              <a:rPr lang="ru-RU" sz="2800" dirty="0" smtClean="0">
                <a:latin typeface="Arial Narrow" panose="020B0606020202030204" pitchFamily="34" charset="0"/>
              </a:rPr>
              <a:t>формулы (</a:t>
            </a:r>
            <a:r>
              <a:rPr lang="ru-RU" sz="2800" dirty="0">
                <a:latin typeface="Arial Narrow" panose="020B0606020202030204" pitchFamily="34" charset="0"/>
              </a:rPr>
              <a:t>процентное соотношение </a:t>
            </a:r>
            <a:r>
              <a:rPr lang="ru-RU" sz="2800" dirty="0" smtClean="0">
                <a:latin typeface="Arial Narrow" panose="020B0606020202030204" pitchFamily="34" charset="0"/>
              </a:rPr>
              <a:t>различных форм лейкоцитов</a:t>
            </a:r>
            <a:endParaRPr lang="ru-RU" sz="2800" dirty="0">
              <a:latin typeface="Arial Narrow" panose="020B0606020202030204" pitchFamily="34" charset="0"/>
            </a:endParaRPr>
          </a:p>
          <a:p>
            <a:pPr algn="just">
              <a:buFontTx/>
              <a:buChar char="-"/>
            </a:pPr>
            <a:r>
              <a:rPr lang="ru-RU" sz="2800" dirty="0">
                <a:latin typeface="Arial Narrow" panose="020B0606020202030204" pitchFamily="34" charset="0"/>
              </a:rPr>
              <a:t>форм лейкоцитов) и подсчет скорости</a:t>
            </a:r>
            <a:endParaRPr lang="ru-RU" sz="2800" dirty="0" smtClean="0">
              <a:latin typeface="Arial Narrow" panose="020B0606020202030204" pitchFamily="34" charset="0"/>
            </a:endParaRPr>
          </a:p>
          <a:p>
            <a:pPr algn="just">
              <a:buFontTx/>
              <a:buChar char="-"/>
            </a:pPr>
            <a:r>
              <a:rPr lang="ru-RU" sz="2800" dirty="0">
                <a:latin typeface="Arial Narrow" panose="020B0606020202030204" pitchFamily="34" charset="0"/>
              </a:rPr>
              <a:t>с</a:t>
            </a:r>
            <a:r>
              <a:rPr lang="ru-RU" sz="2800" dirty="0" smtClean="0">
                <a:latin typeface="Arial Narrow" panose="020B0606020202030204" pitchFamily="34" charset="0"/>
              </a:rPr>
              <a:t>корости оседания эритроцитов СОЭ</a:t>
            </a:r>
          </a:p>
          <a:p>
            <a:pPr marL="0" indent="0" algn="just">
              <a:buNone/>
            </a:pPr>
            <a:endParaRPr lang="ru-RU" sz="28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12389" r="20744" b="10538"/>
          <a:stretch/>
        </p:blipFill>
        <p:spPr bwMode="auto">
          <a:xfrm>
            <a:off x="611560" y="260648"/>
            <a:ext cx="853244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0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211144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Предмет исследования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83" y="1052736"/>
            <a:ext cx="373132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86406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1923" y="1484784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  <a:r>
              <a:rPr lang="ru-RU" sz="2400" dirty="0" smtClean="0">
                <a:latin typeface="Arial Narrow" panose="020B0606020202030204" pitchFamily="34" charset="0"/>
              </a:rPr>
              <a:t>Капиллярная </a:t>
            </a:r>
            <a:r>
              <a:rPr lang="ru-RU" sz="2400" dirty="0">
                <a:latin typeface="Arial Narrow" panose="020B0606020202030204" pitchFamily="34" charset="0"/>
              </a:rPr>
              <a:t>или венозная </a:t>
            </a:r>
            <a:r>
              <a:rPr lang="ru-RU" sz="2400" dirty="0" smtClean="0">
                <a:latin typeface="Arial Narrow" panose="020B0606020202030204" pitchFamily="34" charset="0"/>
              </a:rPr>
              <a:t>кровь, собранная  </a:t>
            </a:r>
            <a:r>
              <a:rPr lang="ru-RU" sz="2400" dirty="0">
                <a:latin typeface="Arial Narrow" panose="020B0606020202030204" pitchFamily="34" charset="0"/>
              </a:rPr>
              <a:t>с 5% цитратом натрия. 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У </a:t>
            </a:r>
            <a:r>
              <a:rPr lang="ru-RU" sz="2400" dirty="0">
                <a:latin typeface="Arial Narrow" panose="020B0606020202030204" pitchFamily="34" charset="0"/>
              </a:rPr>
              <a:t>взрослых берут из пальца или вены, у новорожденных – из пятки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3" y="3933056"/>
            <a:ext cx="3884093" cy="24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78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078" y="0"/>
            <a:ext cx="5987008" cy="6480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Методы исследования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1" b="15858"/>
          <a:stretch/>
        </p:blipFill>
        <p:spPr bwMode="auto">
          <a:xfrm>
            <a:off x="1043608" y="1306697"/>
            <a:ext cx="2785354" cy="169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0945" r="40726" b="31107"/>
          <a:stretch/>
        </p:blipFill>
        <p:spPr bwMode="auto">
          <a:xfrm>
            <a:off x="4583390" y="1340768"/>
            <a:ext cx="290142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2901427" cy="168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2695912" cy="298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09" y="1124744"/>
            <a:ext cx="7897747" cy="557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2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532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42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0"/>
            <a:ext cx="83884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7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80777"/>
            <a:ext cx="7848872" cy="5024487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b="1" dirty="0" smtClean="0">
                <a:latin typeface="Arial Narrow" panose="020B0606020202030204" pitchFamily="34" charset="0"/>
              </a:rPr>
              <a:t>План лекции</a:t>
            </a:r>
            <a:r>
              <a:rPr lang="ru-RU" altLang="ru-RU" b="1" dirty="0" smtClean="0">
                <a:latin typeface="Times New Roman" pitchFamily="18" charset="0"/>
              </a:rPr>
              <a:t>:</a:t>
            </a:r>
            <a:br>
              <a:rPr lang="ru-RU" altLang="ru-RU" b="1" dirty="0" smtClean="0">
                <a:latin typeface="Times New Roman" pitchFamily="18" charset="0"/>
              </a:rPr>
            </a:br>
            <a:r>
              <a:rPr lang="ru-RU" altLang="ru-RU" sz="3200" dirty="0" smtClean="0">
                <a:latin typeface="Arial Narrow" panose="020B0606020202030204" pitchFamily="34" charset="0"/>
              </a:rPr>
              <a:t>1. Понятие, цели и задачи Лабораторной диагностики</a:t>
            </a:r>
            <a:r>
              <a:rPr lang="ru-RU" altLang="ru-RU" sz="3200" dirty="0">
                <a:latin typeface="Arial Narrow" panose="020B0606020202030204" pitchFamily="34" charset="0"/>
              </a:rPr>
              <a:t/>
            </a:r>
            <a:br>
              <a:rPr lang="ru-RU" altLang="ru-RU" sz="3200" dirty="0">
                <a:latin typeface="Arial Narrow" panose="020B0606020202030204" pitchFamily="34" charset="0"/>
              </a:rPr>
            </a:br>
            <a:r>
              <a:rPr lang="ru-RU" altLang="ru-RU" sz="3200" dirty="0">
                <a:latin typeface="Arial Narrow" panose="020B0606020202030204" pitchFamily="34" charset="0"/>
              </a:rPr>
              <a:t>2. </a:t>
            </a:r>
            <a:r>
              <a:rPr lang="ru-RU" altLang="ru-RU" sz="3200" dirty="0" smtClean="0">
                <a:latin typeface="Arial Narrow" panose="020B0606020202030204" pitchFamily="34" charset="0"/>
              </a:rPr>
              <a:t>Нормативные </a:t>
            </a:r>
            <a:r>
              <a:rPr lang="ru-RU" altLang="ru-RU" sz="3200" dirty="0">
                <a:latin typeface="Arial Narrow" panose="020B0606020202030204" pitchFamily="34" charset="0"/>
              </a:rPr>
              <a:t>документы Лабораторной диагностики</a:t>
            </a:r>
            <a:br>
              <a:rPr lang="ru-RU" altLang="ru-RU" sz="3200" dirty="0">
                <a:latin typeface="Arial Narrow" panose="020B0606020202030204" pitchFamily="34" charset="0"/>
              </a:rPr>
            </a:br>
            <a:r>
              <a:rPr lang="ru-RU" altLang="ru-RU" sz="3200" dirty="0">
                <a:latin typeface="Arial Narrow" panose="020B0606020202030204" pitchFamily="34" charset="0"/>
              </a:rPr>
              <a:t>3. </a:t>
            </a:r>
            <a:r>
              <a:rPr lang="ru-RU" altLang="ru-RU" sz="3200" dirty="0" smtClean="0">
                <a:latin typeface="Arial Narrow" panose="020B0606020202030204" pitchFamily="34" charset="0"/>
              </a:rPr>
              <a:t>Химико-микроскопические методы исследования</a:t>
            </a:r>
            <a:br>
              <a:rPr lang="ru-RU" altLang="ru-RU" sz="3200" dirty="0" smtClean="0">
                <a:latin typeface="Arial Narrow" panose="020B0606020202030204" pitchFamily="34" charset="0"/>
              </a:rPr>
            </a:br>
            <a:r>
              <a:rPr lang="ru-RU" altLang="ru-RU" sz="3200" dirty="0" smtClean="0">
                <a:latin typeface="Arial Narrow" panose="020B0606020202030204" pitchFamily="34" charset="0"/>
              </a:rPr>
              <a:t>4. Гематологические методы исследования</a:t>
            </a:r>
            <a:br>
              <a:rPr lang="ru-RU" altLang="ru-RU" sz="3200" dirty="0" smtClean="0">
                <a:latin typeface="Arial Narrow" panose="020B0606020202030204" pitchFamily="34" charset="0"/>
              </a:rPr>
            </a:br>
            <a:r>
              <a:rPr lang="ru-RU" altLang="ru-RU" sz="3200" dirty="0" smtClean="0">
                <a:latin typeface="Arial Narrow" panose="020B0606020202030204" pitchFamily="34" charset="0"/>
              </a:rPr>
              <a:t>5. Биохимические методы исследования</a:t>
            </a:r>
            <a:br>
              <a:rPr lang="ru-RU" altLang="ru-RU" sz="3200" dirty="0" smtClean="0">
                <a:latin typeface="Arial Narrow" panose="020B0606020202030204" pitchFamily="34" charset="0"/>
              </a:rPr>
            </a:br>
            <a:r>
              <a:rPr lang="ru-RU" altLang="ru-RU" sz="3200" dirty="0" smtClean="0">
                <a:latin typeface="Arial Narrow" panose="020B0606020202030204" pitchFamily="34" charset="0"/>
              </a:rPr>
              <a:t>6. Микробиологические методы исследования</a:t>
            </a:r>
            <a:br>
              <a:rPr lang="ru-RU" altLang="ru-RU" sz="3200" dirty="0" smtClean="0">
                <a:latin typeface="Arial Narrow" panose="020B0606020202030204" pitchFamily="34" charset="0"/>
              </a:rPr>
            </a:br>
            <a:r>
              <a:rPr lang="ru-RU" altLang="ru-RU" sz="3200" dirty="0" smtClean="0">
                <a:latin typeface="Arial Narrow" panose="020B0606020202030204" pitchFamily="34" charset="0"/>
              </a:rPr>
              <a:t>7. Иммунологические методы исследования</a:t>
            </a:r>
            <a:br>
              <a:rPr lang="ru-RU" altLang="ru-RU" sz="3200" dirty="0" smtClean="0">
                <a:latin typeface="Arial Narrow" panose="020B0606020202030204" pitchFamily="34" charset="0"/>
              </a:rPr>
            </a:br>
            <a:r>
              <a:rPr lang="ru-RU" altLang="ru-RU" sz="3200" dirty="0" smtClean="0">
                <a:latin typeface="Arial Narrow" panose="020B0606020202030204" pitchFamily="34" charset="0"/>
              </a:rPr>
              <a:t>8. Морфологические методы исследования</a:t>
            </a:r>
            <a:br>
              <a:rPr lang="ru-RU" altLang="ru-RU" sz="3200" dirty="0" smtClean="0">
                <a:latin typeface="Arial Narrow" panose="020B0606020202030204" pitchFamily="34" charset="0"/>
              </a:rPr>
            </a:br>
            <a:r>
              <a:rPr lang="ru-RU" altLang="ru-RU" sz="3200" dirty="0" smtClean="0">
                <a:latin typeface="Arial Narrow" panose="020B0606020202030204" pitchFamily="34" charset="0"/>
              </a:rPr>
              <a:t>9. Молекулярно-биологические методы исследования</a:t>
            </a:r>
            <a:endParaRPr lang="ru-RU" altLang="ru-RU" sz="3200" dirty="0">
              <a:latin typeface="Arial Narrow" panose="020B0606020202030204" pitchFamily="34" charset="0"/>
            </a:endParaRPr>
          </a:p>
        </p:txBody>
      </p:sp>
      <p:sp>
        <p:nvSpPr>
          <p:cNvPr id="5123" name="Номер слайда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C320A50-7CCC-4BDA-86AF-620A7954C282}" type="slidenum">
              <a:rPr lang="ru-RU" altLang="ru-RU" sz="1200">
                <a:solidFill>
                  <a:prstClr val="black"/>
                </a:solidFill>
                <a:latin typeface="Arial Black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ru-RU" altLang="ru-RU" sz="120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5124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smtClean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90817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287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643192" cy="86409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Лабораторные </a:t>
            </a:r>
            <a:r>
              <a:rPr lang="ru-RU" sz="3600" b="1" dirty="0" smtClean="0">
                <a:latin typeface="Arial Narrow" panose="020B0606020202030204" pitchFamily="34" charset="0"/>
              </a:rPr>
              <a:t>биохимические исследования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96752"/>
            <a:ext cx="7931224" cy="5256584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ru-RU" sz="2800" dirty="0" smtClean="0">
                <a:latin typeface="Arial Narrow" panose="020B0606020202030204" pitchFamily="34" charset="0"/>
              </a:rPr>
              <a:t>обширный </a:t>
            </a:r>
            <a:r>
              <a:rPr lang="ru-RU" sz="2800" dirty="0">
                <a:latin typeface="Arial Narrow" panose="020B0606020202030204" pitchFamily="34" charset="0"/>
              </a:rPr>
              <a:t>раздел лабораторных исследований, включающий определение содержания различных органических и неорганических веществ, образующихся в результате биохимических реакций, а также измерение активности ферментов в сыворотке, плазме, крови, моче, ликворе и других биологических жидкостях. </a:t>
            </a:r>
            <a:endParaRPr lang="ru-RU" sz="2800" dirty="0" smtClean="0">
              <a:latin typeface="Arial Narrow" panose="020B0606020202030204" pitchFamily="34" charset="0"/>
            </a:endParaRPr>
          </a:p>
          <a:p>
            <a:pPr algn="just">
              <a:buFontTx/>
              <a:buChar char="-"/>
            </a:pPr>
            <a:r>
              <a:rPr lang="ru-RU" sz="2800" dirty="0" smtClean="0">
                <a:latin typeface="Arial Narrow" panose="020B0606020202030204" pitchFamily="34" charset="0"/>
              </a:rPr>
              <a:t>Биохимические </a:t>
            </a:r>
            <a:r>
              <a:rPr lang="ru-RU" sz="2800" dirty="0">
                <a:latin typeface="Arial Narrow" panose="020B0606020202030204" pitchFamily="34" charset="0"/>
              </a:rPr>
              <a:t>анализы отражают функциональное состояние различных органов и систем, дают представление о состоянии обмена веществ. </a:t>
            </a:r>
            <a:endParaRPr lang="ru-RU" sz="2800" dirty="0" smtClean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19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52400"/>
            <a:ext cx="8352928" cy="9003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Narrow" panose="020B0606020202030204" pitchFamily="34" charset="0"/>
                <a:ea typeface="Times New Roman"/>
              </a:rPr>
              <a:t>Биохимический анализ крови предполагает исследование различных химических </a:t>
            </a:r>
            <a:r>
              <a:rPr lang="ru-RU" sz="3200" b="1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Times New Roman"/>
              </a:rPr>
              <a:t>аналитов</a:t>
            </a:r>
            <a:endParaRPr lang="ru-RU" sz="3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124744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Амилаза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Аланинаминотрансфераза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Аспартатаинотрансфераза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ᵧ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глутамилтрансфераза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Щелочная фосфатаза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Кислая фосфатаза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Лактатдегидрогеназа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Креатинкиназа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7851" y="1160612"/>
            <a:ext cx="20543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Субстраты: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Альбумины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Билирубин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Креатинин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Лактат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Мочевина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Мочевая кислота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белок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Этанол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1850" y="1160612"/>
            <a:ext cx="1728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Липиды: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Холестерин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Триглицериды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-ЛПНП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-ЛПВП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41850" y="4051516"/>
            <a:ext cx="1728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Электролиты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Натрий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Хлориды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4051516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Кислотно-основное состояние: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рН крови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Стандартный бикарбонат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Щелочные резервы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7851" y="4039461"/>
            <a:ext cx="1872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Гемостаз: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Фибриноген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АЧТВ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димеры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6995120" cy="9087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Предмет исследования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t="5421" r="7776"/>
          <a:stretch/>
        </p:blipFill>
        <p:spPr bwMode="auto">
          <a:xfrm>
            <a:off x="5292080" y="1052736"/>
            <a:ext cx="3737724" cy="261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t="16591" r="31613" b="5748"/>
          <a:stretch/>
        </p:blipFill>
        <p:spPr bwMode="auto">
          <a:xfrm>
            <a:off x="5436096" y="3789040"/>
            <a:ext cx="3593708" cy="275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5280" y="1916832"/>
            <a:ext cx="4176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Сыворотка венозной крови, собранная с активатором свертывания </a:t>
            </a:r>
            <a:r>
              <a:rPr lang="ru-RU" sz="2400" dirty="0">
                <a:latin typeface="Arial Narrow" panose="020B0606020202030204" pitchFamily="34" charset="0"/>
              </a:rPr>
              <a:t>или плазма венозной </a:t>
            </a:r>
            <a:r>
              <a:rPr lang="ru-RU" sz="2400" dirty="0" smtClean="0">
                <a:latin typeface="Arial Narrow" panose="020B0606020202030204" pitchFamily="34" charset="0"/>
              </a:rPr>
              <a:t>крови, полученная с гепарином;</a:t>
            </a:r>
          </a:p>
          <a:p>
            <a:pPr algn="just"/>
            <a:r>
              <a:rPr lang="ru-RU" sz="2400" dirty="0">
                <a:latin typeface="Arial Narrow" panose="020B0606020202030204" pitchFamily="34" charset="0"/>
              </a:rPr>
              <a:t>р</a:t>
            </a:r>
            <a:r>
              <a:rPr lang="ru-RU" sz="2400" dirty="0" smtClean="0">
                <a:latin typeface="Arial Narrow" panose="020B0606020202030204" pitchFamily="34" charset="0"/>
              </a:rPr>
              <a:t>еже моча, капиллярная кровь, спинномозговая жидкость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01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10459" r="8851" b="13954"/>
          <a:stretch/>
        </p:blipFill>
        <p:spPr bwMode="auto">
          <a:xfrm>
            <a:off x="5241421" y="548680"/>
            <a:ext cx="3629892" cy="228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6" r="15925" b="8934"/>
          <a:stretch/>
        </p:blipFill>
        <p:spPr bwMode="auto">
          <a:xfrm>
            <a:off x="4983960" y="3356992"/>
            <a:ext cx="4144813" cy="280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43608" y="548680"/>
            <a:ext cx="3744416" cy="1902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latin typeface="Arial Narrow" panose="020B0606020202030204" pitchFamily="34" charset="0"/>
              </a:rPr>
              <a:t>Методы исследования: </a:t>
            </a:r>
            <a:r>
              <a:rPr lang="ru-RU" sz="2800" dirty="0" smtClean="0">
                <a:latin typeface="Arial Narrow" panose="020B0606020202030204" pitchFamily="34" charset="0"/>
              </a:rPr>
              <a:t>фотоколориметрический </a:t>
            </a:r>
            <a:r>
              <a:rPr lang="ru-RU" sz="2800" dirty="0">
                <a:latin typeface="Arial Narrow" panose="020B0606020202030204" pitchFamily="34" charset="0"/>
              </a:rPr>
              <a:t>количественный метод, электрофорез.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6" t="26892" r="22795" b="12751"/>
          <a:stretch/>
        </p:blipFill>
        <p:spPr bwMode="auto">
          <a:xfrm>
            <a:off x="827584" y="3356992"/>
            <a:ext cx="3893127" cy="326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63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571184" cy="93610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Лабораторные </a:t>
            </a:r>
            <a:r>
              <a:rPr lang="ru-RU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микробиологические </a:t>
            </a:r>
            <a:r>
              <a:rPr lang="ru-RU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исследования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24744"/>
            <a:ext cx="8208912" cy="547260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4200" dirty="0" smtClean="0">
                <a:latin typeface="Arial Narrow" panose="020B0606020202030204" pitchFamily="34" charset="0"/>
              </a:rPr>
              <a:t>- </a:t>
            </a:r>
            <a:r>
              <a:rPr lang="ru-RU" sz="9600" dirty="0" smtClean="0">
                <a:latin typeface="Arial Narrow" panose="020B0606020202030204" pitchFamily="34" charset="0"/>
              </a:rPr>
              <a:t>это </a:t>
            </a:r>
            <a:r>
              <a:rPr lang="ru-RU" sz="9600" dirty="0">
                <a:latin typeface="Arial Narrow" panose="020B0606020202030204" pitchFamily="34" charset="0"/>
              </a:rPr>
              <a:t>лабораторные исследования проб для определения их соответствия действующим нормативам и стандартам по содержанию условно-патогенных, патогенных, санитарно-показательных микроорганизмов и их количеству. </a:t>
            </a:r>
            <a:endParaRPr lang="ru-RU" sz="9600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ru-RU" sz="9600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sz="9600" b="1" dirty="0" smtClean="0">
                <a:latin typeface="Arial Narrow" panose="020B0606020202030204" pitchFamily="34" charset="0"/>
              </a:rPr>
              <a:t>Микробиология</a:t>
            </a:r>
            <a:r>
              <a:rPr lang="ru-RU" sz="9600" dirty="0" smtClean="0">
                <a:latin typeface="Arial Narrow" panose="020B0606020202030204" pitchFamily="34" charset="0"/>
              </a:rPr>
              <a:t> </a:t>
            </a:r>
            <a:r>
              <a:rPr lang="ru-RU" sz="9600" dirty="0">
                <a:latin typeface="Arial Narrow" panose="020B0606020202030204" pitchFamily="34" charset="0"/>
              </a:rPr>
              <a:t>рассматривает широкий круг вопросов и подразделяется на ряд дисциплин: </a:t>
            </a:r>
          </a:p>
          <a:p>
            <a:pPr marL="400050" lvl="1" indent="0" algn="just">
              <a:buNone/>
            </a:pPr>
            <a:r>
              <a:rPr lang="ru-RU" sz="9600" dirty="0">
                <a:latin typeface="Arial Narrow" panose="020B0606020202030204" pitchFamily="34" charset="0"/>
              </a:rPr>
              <a:t>- </a:t>
            </a:r>
            <a:r>
              <a:rPr lang="ru-RU" sz="9600" b="1" dirty="0">
                <a:latin typeface="Arial Narrow" panose="020B0606020202030204" pitchFamily="34" charset="0"/>
              </a:rPr>
              <a:t>Общая микробиология </a:t>
            </a:r>
            <a:r>
              <a:rPr lang="ru-RU" sz="9600" dirty="0">
                <a:latin typeface="Arial Narrow" panose="020B0606020202030204" pitchFamily="34" charset="0"/>
              </a:rPr>
              <a:t>изучает строение и жизнедеятельность микроорганизмов, их распространение в природе, наследственность и изменчивость. </a:t>
            </a:r>
          </a:p>
          <a:p>
            <a:pPr marL="400050" lvl="1" indent="0" algn="just">
              <a:buNone/>
            </a:pPr>
            <a:r>
              <a:rPr lang="ru-RU" sz="9600" dirty="0">
                <a:latin typeface="Arial Narrow" panose="020B0606020202030204" pitchFamily="34" charset="0"/>
              </a:rPr>
              <a:t>- </a:t>
            </a:r>
            <a:r>
              <a:rPr lang="ru-RU" sz="9600" b="1" dirty="0">
                <a:latin typeface="Arial Narrow" panose="020B0606020202030204" pitchFamily="34" charset="0"/>
              </a:rPr>
              <a:t>Медицинская микробиология </a:t>
            </a:r>
            <a:r>
              <a:rPr lang="ru-RU" sz="9600" dirty="0">
                <a:latin typeface="Arial Narrow" panose="020B0606020202030204" pitchFamily="34" charset="0"/>
              </a:rPr>
              <a:t>изучает микроорганизмы, вызывающие заболевания человека, и процессы, происходящие в организме при внедрении болезнетворных микроорганизмов. </a:t>
            </a:r>
          </a:p>
          <a:p>
            <a:pPr marL="400050" lvl="1" indent="0" algn="just">
              <a:buNone/>
            </a:pPr>
            <a:r>
              <a:rPr lang="ru-RU" sz="9600" dirty="0">
                <a:latin typeface="Arial Narrow" panose="020B0606020202030204" pitchFamily="34" charset="0"/>
              </a:rPr>
              <a:t>- </a:t>
            </a:r>
            <a:r>
              <a:rPr lang="ru-RU" sz="9600" b="1" dirty="0">
                <a:latin typeface="Arial Narrow" panose="020B0606020202030204" pitchFamily="34" charset="0"/>
              </a:rPr>
              <a:t>Санитарная микробиология </a:t>
            </a:r>
            <a:r>
              <a:rPr lang="ru-RU" sz="9600" dirty="0">
                <a:latin typeface="Arial Narrow" panose="020B0606020202030204" pitchFamily="34" charset="0"/>
              </a:rPr>
              <a:t>- занимается изучением микроорганизмов и процессов, вызываемых ими в окружающей среде (воде, воздухе, почве, пищевых продуктах и т.д.).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9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571184" cy="648072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Задачи медицинской </a:t>
            </a:r>
            <a:r>
              <a:rPr lang="ru-RU" sz="3600" b="1" dirty="0" smtClean="0">
                <a:latin typeface="Arial Narrow" panose="020B0606020202030204" pitchFamily="34" charset="0"/>
              </a:rPr>
              <a:t>микробиологии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836712"/>
            <a:ext cx="8036705" cy="338437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1</a:t>
            </a:r>
            <a:r>
              <a:rPr lang="ru-RU" dirty="0">
                <a:latin typeface="Arial Narrow" panose="020B0606020202030204" pitchFamily="34" charset="0"/>
              </a:rPr>
              <a:t>. Установление этиологической (причинной) роли микроорганизмов в норме и патологии. </a:t>
            </a: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2. Разработка методов диагностики, специфической профилактики и лечения инфекционных заболеваний, </a:t>
            </a:r>
            <a:r>
              <a:rPr lang="ru-RU" dirty="0" smtClean="0">
                <a:latin typeface="Arial Narrow" panose="020B0606020202030204" pitchFamily="34" charset="0"/>
              </a:rPr>
              <a:t>выявления </a:t>
            </a:r>
            <a:r>
              <a:rPr lang="ru-RU" dirty="0">
                <a:latin typeface="Arial Narrow" panose="020B0606020202030204" pitchFamily="34" charset="0"/>
              </a:rPr>
              <a:t>и </a:t>
            </a:r>
            <a:r>
              <a:rPr lang="ru-RU" dirty="0" smtClean="0">
                <a:latin typeface="Arial Narrow" panose="020B0606020202030204" pitchFamily="34" charset="0"/>
              </a:rPr>
              <a:t>идентификации </a:t>
            </a:r>
            <a:r>
              <a:rPr lang="ru-RU" dirty="0">
                <a:latin typeface="Arial Narrow" panose="020B0606020202030204" pitchFamily="34" charset="0"/>
              </a:rPr>
              <a:t>возбудителей. </a:t>
            </a: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3. Бактериологический и вирусологический контроль окружающей среды, продуктов питания, соблюдения режима стерилизации и надзор за источниками инфекции в лечебных и детских учреждениях. </a:t>
            </a: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4. Контроль за чувствительностью микроорганизмов к антибиотикам и другим лечебным препаратам, состоянием </a:t>
            </a:r>
            <a:r>
              <a:rPr lang="ru-RU" dirty="0" smtClean="0">
                <a:latin typeface="Arial Narrow" panose="020B0606020202030204" pitchFamily="34" charset="0"/>
              </a:rPr>
              <a:t>микрофлоры </a:t>
            </a:r>
            <a:r>
              <a:rPr lang="ru-RU" dirty="0">
                <a:latin typeface="Arial Narrow" panose="020B0606020202030204" pitchFamily="34" charset="0"/>
              </a:rPr>
              <a:t>поверхностей и полостей тела человека.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1" b="9387"/>
          <a:stretch/>
        </p:blipFill>
        <p:spPr bwMode="auto">
          <a:xfrm>
            <a:off x="899592" y="4221088"/>
            <a:ext cx="8064896" cy="254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2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39"/>
            <a:ext cx="7283152" cy="79208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Предмет исследования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24744"/>
            <a:ext cx="4104456" cy="43204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выделения </a:t>
            </a:r>
            <a:r>
              <a:rPr lang="ru-RU" sz="2400" dirty="0">
                <a:latin typeface="Arial Narrow" panose="020B0606020202030204" pitchFamily="34" charset="0"/>
              </a:rPr>
              <a:t>человека (испражнения, моча, рвотные массы, мокрота, отделяемое ран), а также кровь, желчь, спинномозговая жидкость, промывные воды желудка, бронхов, трупный (секционный) </a:t>
            </a:r>
            <a:r>
              <a:rPr lang="ru-RU" sz="2400" dirty="0" smtClean="0">
                <a:latin typeface="Arial Narrow" panose="020B0606020202030204" pitchFamily="34" charset="0"/>
              </a:rPr>
              <a:t>материал.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394348" cy="22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849" b="4262"/>
          <a:stretch/>
        </p:blipFill>
        <p:spPr bwMode="auto">
          <a:xfrm>
            <a:off x="6228184" y="4221497"/>
            <a:ext cx="2276872" cy="252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" r="22651" b="5145"/>
          <a:stretch/>
        </p:blipFill>
        <p:spPr bwMode="auto">
          <a:xfrm>
            <a:off x="1619672" y="4221498"/>
            <a:ext cx="3957737" cy="252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6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067128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Методы исследования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692696"/>
            <a:ext cx="7978080" cy="56886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Arial Narrow" panose="020B0606020202030204" pitchFamily="34" charset="0"/>
              </a:rPr>
              <a:t>Микроскопический метод </a:t>
            </a:r>
            <a:r>
              <a:rPr lang="ru-RU" sz="2400" dirty="0">
                <a:latin typeface="Arial Narrow" panose="020B0606020202030204" pitchFamily="34" charset="0"/>
              </a:rPr>
              <a:t>(</a:t>
            </a:r>
            <a:r>
              <a:rPr lang="ru-RU" sz="2400" dirty="0" err="1">
                <a:latin typeface="Arial Narrow" panose="020B0606020202030204" pitchFamily="34" charset="0"/>
              </a:rPr>
              <a:t>бактериоскопический</a:t>
            </a:r>
            <a:r>
              <a:rPr lang="ru-RU" sz="2400" dirty="0">
                <a:latin typeface="Arial Narrow" panose="020B0606020202030204" pitchFamily="34" charset="0"/>
              </a:rPr>
              <a:t>) используется для изучения окрашенных мазков и мазков из </a:t>
            </a:r>
            <a:r>
              <a:rPr lang="ru-RU" sz="2400" dirty="0" err="1">
                <a:latin typeface="Arial Narrow" panose="020B0606020202030204" pitchFamily="34" charset="0"/>
              </a:rPr>
              <a:t>нативного</a:t>
            </a:r>
            <a:r>
              <a:rPr lang="ru-RU" sz="2400" dirty="0">
                <a:latin typeface="Arial Narrow" panose="020B0606020202030204" pitchFamily="34" charset="0"/>
              </a:rPr>
              <a:t> материала в микроскопе и позволяет характеризовать морфологию (форму) возбудителя, его отношение к различным красителям, подвижность. 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С </a:t>
            </a:r>
            <a:r>
              <a:rPr lang="ru-RU" sz="2400" dirty="0">
                <a:latin typeface="Arial Narrow" panose="020B0606020202030204" pitchFamily="34" charset="0"/>
              </a:rPr>
              <a:t>помощью этого метода можно подтвердить клинический диагноз гонореи, дифтерии, возвратного тифа, сифилиса и некоторых других болезней</a:t>
            </a:r>
            <a:r>
              <a:rPr lang="ru-RU" sz="2400" dirty="0" smtClean="0">
                <a:latin typeface="Arial Narrow" panose="020B0606020202030204" pitchFamily="34" charset="0"/>
              </a:rPr>
              <a:t>.</a:t>
            </a:r>
          </a:p>
          <a:p>
            <a:pPr algn="just"/>
            <a:endParaRPr lang="ru-RU" sz="3800" dirty="0">
              <a:latin typeface="Arial Narrow" panose="020B0606020202030204" pitchFamily="34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7"/>
          <a:stretch/>
        </p:blipFill>
        <p:spPr bwMode="auto">
          <a:xfrm>
            <a:off x="1331640" y="3789040"/>
            <a:ext cx="684076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42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404665"/>
            <a:ext cx="7931224" cy="2448272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>
                <a:latin typeface="Arial Narrow" panose="020B0606020202030204" pitchFamily="34" charset="0"/>
              </a:rPr>
              <a:t>Бактериологический (</a:t>
            </a:r>
            <a:r>
              <a:rPr lang="ru-RU" sz="2400" b="1" dirty="0" err="1">
                <a:latin typeface="Arial Narrow" panose="020B0606020202030204" pitchFamily="34" charset="0"/>
              </a:rPr>
              <a:t>культуральный</a:t>
            </a:r>
            <a:r>
              <a:rPr lang="ru-RU" sz="2400" b="1" dirty="0">
                <a:latin typeface="Arial Narrow" panose="020B0606020202030204" pitchFamily="34" charset="0"/>
              </a:rPr>
              <a:t>) </a:t>
            </a:r>
            <a:r>
              <a:rPr lang="ru-RU" sz="2400" dirty="0">
                <a:latin typeface="Arial Narrow" panose="020B0606020202030204" pitchFamily="34" charset="0"/>
              </a:rPr>
              <a:t>- применяют для выделения и изучения чистой культуры возбудителя, т. е. для установления этиологии заболевания. 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Лабораторная </a:t>
            </a:r>
            <a:r>
              <a:rPr lang="ru-RU" sz="2400" dirty="0">
                <a:latin typeface="Arial Narrow" panose="020B0606020202030204" pitchFamily="34" charset="0"/>
              </a:rPr>
              <a:t>диагностика большинства инфекционных болезней (брюшной тиф, дизентерия, холера, </a:t>
            </a:r>
            <a:r>
              <a:rPr lang="ru-RU" sz="2400" dirty="0" smtClean="0">
                <a:latin typeface="Arial Narrow" panose="020B0606020202030204" pitchFamily="34" charset="0"/>
              </a:rPr>
              <a:t>коклюш) </a:t>
            </a:r>
            <a:r>
              <a:rPr lang="ru-RU" sz="2400" dirty="0">
                <a:latin typeface="Arial Narrow" panose="020B0606020202030204" pitchFamily="34" charset="0"/>
              </a:rPr>
              <a:t>основана на применении этого метода.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82" y="2996952"/>
            <a:ext cx="7632848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25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5576" y="188641"/>
            <a:ext cx="7859216" cy="28803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latin typeface="Arial Narrow" panose="020B0606020202030204" pitchFamily="34" charset="0"/>
              </a:rPr>
              <a:t>Серологический метод </a:t>
            </a:r>
            <a:r>
              <a:rPr lang="ru-RU" sz="2800" dirty="0">
                <a:latin typeface="Arial Narrow" panose="020B0606020202030204" pitchFamily="34" charset="0"/>
              </a:rPr>
              <a:t>(иммунологический) (от лат. </a:t>
            </a:r>
            <a:r>
              <a:rPr lang="ru-RU" sz="2800" dirty="0" err="1">
                <a:latin typeface="Arial Narrow" panose="020B0606020202030204" pitchFamily="34" charset="0"/>
              </a:rPr>
              <a:t>serum</a:t>
            </a:r>
            <a:r>
              <a:rPr lang="ru-RU" sz="2800" dirty="0">
                <a:latin typeface="Arial Narrow" panose="020B0606020202030204" pitchFamily="34" charset="0"/>
              </a:rPr>
              <a:t> - сыворотка) выявляет в сыворотке крови вещества, образующиеся в ответ на внедрение возбудителя в организм человека (антитела). </a:t>
            </a:r>
            <a:endParaRPr lang="ru-RU" sz="2800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sz="2800" dirty="0" smtClean="0">
                <a:latin typeface="Arial Narrow" panose="020B0606020202030204" pitchFamily="34" charset="0"/>
              </a:rPr>
              <a:t>С </a:t>
            </a:r>
            <a:r>
              <a:rPr lang="ru-RU" sz="2800" dirty="0">
                <a:latin typeface="Arial Narrow" panose="020B0606020202030204" pitchFamily="34" charset="0"/>
              </a:rPr>
              <a:t>его помощью подтверждают диагноз бруцеллеза, туляремии, брюшного тифа </a:t>
            </a:r>
            <a:r>
              <a:rPr lang="ru-RU" sz="2800" dirty="0" smtClean="0">
                <a:latin typeface="Arial Narrow" panose="020B0606020202030204" pitchFamily="34" charset="0"/>
              </a:rPr>
              <a:t>.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8" b="35225"/>
          <a:stretch/>
        </p:blipFill>
        <p:spPr bwMode="auto">
          <a:xfrm>
            <a:off x="1043608" y="2924944"/>
            <a:ext cx="777686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0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1" t="24030" r="11621" b="4953"/>
          <a:stretch/>
        </p:blipFill>
        <p:spPr bwMode="auto">
          <a:xfrm>
            <a:off x="755576" y="0"/>
            <a:ext cx="82809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80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9502" y="188641"/>
            <a:ext cx="7890970" cy="280831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b="1" dirty="0">
                <a:latin typeface="Arial Narrow" panose="020B0606020202030204" pitchFamily="34" charset="0"/>
              </a:rPr>
              <a:t>Биологический</a:t>
            </a:r>
            <a:r>
              <a:rPr lang="ru-RU" sz="2400" dirty="0">
                <a:latin typeface="Arial Narrow" panose="020B0606020202030204" pitchFamily="34" charset="0"/>
              </a:rPr>
              <a:t> (экспериментальный) метод - введение подопытным животным чистой культуры микроорганизмов, ядов ими выделяемых (токсинов) или исследуемого материала с целью получения характерных для данной инфекции изменений. Этот метод дает возможность воспроизвести инфекционное заболевание. 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Его </a:t>
            </a:r>
            <a:r>
              <a:rPr lang="ru-RU" sz="2400" dirty="0">
                <a:latin typeface="Arial Narrow" panose="020B0606020202030204" pitchFamily="34" charset="0"/>
              </a:rPr>
              <a:t>применяют с целью постановки диагноза ботулизма, столбняка, </a:t>
            </a:r>
            <a:r>
              <a:rPr lang="ru-RU" sz="2400" dirty="0" smtClean="0">
                <a:latin typeface="Arial Narrow" panose="020B0606020202030204" pitchFamily="34" charset="0"/>
              </a:rPr>
              <a:t>токсико-инфекций.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1"/>
          <a:stretch/>
        </p:blipFill>
        <p:spPr bwMode="auto">
          <a:xfrm>
            <a:off x="1115616" y="3068960"/>
            <a:ext cx="741682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7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859216" cy="850106"/>
          </a:xfrm>
        </p:spPr>
        <p:txBody>
          <a:bodyPr/>
          <a:lstStyle/>
          <a:p>
            <a:r>
              <a:rPr lang="ru-RU" sz="2900" b="1" dirty="0">
                <a:solidFill>
                  <a:prstClr val="black"/>
                </a:solidFill>
                <a:latin typeface="Arial Narrow" panose="020B0606020202030204" pitchFamily="34" charset="0"/>
              </a:rPr>
              <a:t>Лабораторные </a:t>
            </a:r>
            <a:r>
              <a:rPr lang="ru-RU" sz="29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иммунологические </a:t>
            </a:r>
            <a:r>
              <a:rPr lang="ru-RU" sz="2900" b="1" dirty="0">
                <a:solidFill>
                  <a:prstClr val="black"/>
                </a:solidFill>
                <a:latin typeface="Arial Narrow" panose="020B0606020202030204" pitchFamily="34" charset="0"/>
              </a:rPr>
              <a:t>исследования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24744"/>
            <a:ext cx="7869560" cy="452596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- </a:t>
            </a:r>
            <a:r>
              <a:rPr lang="ru-RU" sz="3100" dirty="0" smtClean="0">
                <a:latin typeface="Arial Narrow" panose="020B0606020202030204" pitchFamily="34" charset="0"/>
              </a:rPr>
              <a:t>это </a:t>
            </a:r>
            <a:r>
              <a:rPr lang="ru-RU" sz="3100" dirty="0">
                <a:latin typeface="Arial Narrow" panose="020B0606020202030204" pitchFamily="34" charset="0"/>
              </a:rPr>
              <a:t>ряд диагностических лабораторных методов, которые базируются на оценке взаимодействия антител и антигенов. Они позволяют оценить общее состояние иммунитета пациента, а также определить количество и функцию иммунных клеток крови и присутствующих в ней антител. </a:t>
            </a:r>
            <a:endParaRPr lang="ru-RU" sz="3100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sz="3100" dirty="0" smtClean="0">
                <a:latin typeface="Arial Narrow" panose="020B0606020202030204" pitchFamily="34" charset="0"/>
              </a:rPr>
              <a:t>Эти </a:t>
            </a:r>
            <a:r>
              <a:rPr lang="ru-RU" sz="3100" dirty="0">
                <a:latin typeface="Arial Narrow" panose="020B0606020202030204" pitchFamily="34" charset="0"/>
              </a:rPr>
              <a:t>анализы играют решающую роль в определении групп крови,  выявлении инфекционных заболеваний (гепатит и ВИЧ), аутоиммунных расстройств, аллергий, при пересадке органов и тканей иммунологический метод позволяет определять совместимость тканей и тестировать методы подавления несовместимости, также при онкологии и других патологий, связанных с иммунной системой.</a:t>
            </a:r>
          </a:p>
        </p:txBody>
      </p:sp>
    </p:spTree>
    <p:extLst>
      <p:ext uri="{BB962C8B-B14F-4D97-AF65-F5344CB8AC3E}">
        <p14:creationId xmlns:p14="http://schemas.microsoft.com/office/powerpoint/2010/main" val="1431268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6995120" cy="9087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Предмет исследования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t="5421" r="7776"/>
          <a:stretch/>
        </p:blipFill>
        <p:spPr bwMode="auto">
          <a:xfrm>
            <a:off x="5292080" y="1052736"/>
            <a:ext cx="3737724" cy="261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t="16591" r="31613" b="5748"/>
          <a:stretch/>
        </p:blipFill>
        <p:spPr bwMode="auto">
          <a:xfrm>
            <a:off x="5436096" y="3789040"/>
            <a:ext cx="3593708" cy="275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7481" y="2204864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Сыворотка венозной крови, собранная с активатором свертывания </a:t>
            </a:r>
            <a:r>
              <a:rPr lang="ru-RU" sz="2400" dirty="0">
                <a:latin typeface="Arial Narrow" panose="020B0606020202030204" pitchFamily="34" charset="0"/>
              </a:rPr>
              <a:t>или плазма венозной </a:t>
            </a:r>
            <a:r>
              <a:rPr lang="ru-RU" sz="2400" dirty="0" smtClean="0">
                <a:latin typeface="Arial Narrow" panose="020B0606020202030204" pitchFamily="34" charset="0"/>
              </a:rPr>
              <a:t>крови, полученная с гепарином;</a:t>
            </a:r>
          </a:p>
        </p:txBody>
      </p:sp>
    </p:spTree>
    <p:extLst>
      <p:ext uri="{BB962C8B-B14F-4D97-AF65-F5344CB8AC3E}">
        <p14:creationId xmlns:p14="http://schemas.microsoft.com/office/powerpoint/2010/main" val="22570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571184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Методы исследования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6392" r="12833" b="7721"/>
          <a:stretch/>
        </p:blipFill>
        <p:spPr bwMode="auto">
          <a:xfrm>
            <a:off x="6012160" y="980728"/>
            <a:ext cx="295232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7" t="20297" r="5056" b="13127"/>
          <a:stretch/>
        </p:blipFill>
        <p:spPr bwMode="auto">
          <a:xfrm>
            <a:off x="5796136" y="3789040"/>
            <a:ext cx="3240360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21962" r="10164" b="8101"/>
          <a:stretch/>
        </p:blipFill>
        <p:spPr bwMode="auto">
          <a:xfrm>
            <a:off x="1044115" y="3645024"/>
            <a:ext cx="4284221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4115" y="115385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latin typeface="Arial Narrow" panose="020B0606020202030204" pitchFamily="34" charset="0"/>
              </a:rPr>
              <a:t>Методы исследования:  </a:t>
            </a:r>
            <a:r>
              <a:rPr lang="ru-RU" sz="2000" dirty="0">
                <a:latin typeface="Arial Narrow" panose="020B0606020202030204" pitchFamily="34" charset="0"/>
              </a:rPr>
              <a:t>гемагглютинация, </a:t>
            </a:r>
            <a:r>
              <a:rPr lang="ru-RU" sz="2000" dirty="0" err="1">
                <a:latin typeface="Arial Narrow" panose="020B0606020202030204" pitchFamily="34" charset="0"/>
              </a:rPr>
              <a:t>иммунопреципитация</a:t>
            </a:r>
            <a:r>
              <a:rPr lang="ru-RU" sz="2000" dirty="0"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latin typeface="Arial Narrow" panose="020B0606020202030204" pitchFamily="34" charset="0"/>
              </a:rPr>
              <a:t>иммуноблотинг</a:t>
            </a:r>
            <a:r>
              <a:rPr lang="ru-RU" sz="2000" dirty="0">
                <a:latin typeface="Arial Narrow" panose="020B0606020202030204" pitchFamily="34" charset="0"/>
              </a:rPr>
              <a:t>, иммуноферментный метод анализа – используется для определения уровня антител (антигенов) в биологических жидкостях – в основе всех методов лежит реакция «антиген-антитело».</a:t>
            </a:r>
          </a:p>
        </p:txBody>
      </p:sp>
    </p:spTree>
    <p:extLst>
      <p:ext uri="{BB962C8B-B14F-4D97-AF65-F5344CB8AC3E}">
        <p14:creationId xmlns:p14="http://schemas.microsoft.com/office/powerpoint/2010/main" val="1106252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778098"/>
          </a:xfrm>
        </p:spPr>
        <p:txBody>
          <a:bodyPr>
            <a:normAutofit/>
          </a:bodyPr>
          <a:lstStyle/>
          <a:p>
            <a:r>
              <a:rPr lang="ru-RU" sz="2900" b="1" dirty="0">
                <a:solidFill>
                  <a:prstClr val="black"/>
                </a:solidFill>
                <a:latin typeface="Arial Narrow" panose="020B0606020202030204" pitchFamily="34" charset="0"/>
              </a:rPr>
              <a:t>Лабораторные </a:t>
            </a:r>
            <a:r>
              <a:rPr lang="ru-RU" sz="29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морфологические </a:t>
            </a:r>
            <a:r>
              <a:rPr lang="ru-RU" sz="2900" b="1" dirty="0">
                <a:solidFill>
                  <a:prstClr val="black"/>
                </a:solidFill>
                <a:latin typeface="Arial Narrow" panose="020B0606020202030204" pitchFamily="34" charset="0"/>
              </a:rPr>
              <a:t>исследования </a:t>
            </a:r>
            <a:r>
              <a:rPr lang="ru-RU" dirty="0" smtClean="0">
                <a:latin typeface="Times New Roman"/>
                <a:ea typeface="Calibri"/>
              </a:rPr>
              <a:t>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268760"/>
            <a:ext cx="7859216" cy="23328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Arial Narrow" panose="020B0606020202030204" pitchFamily="34" charset="0"/>
              </a:rPr>
              <a:t>- это </a:t>
            </a:r>
            <a:r>
              <a:rPr lang="ru-RU" sz="2800" dirty="0">
                <a:latin typeface="Arial Narrow" panose="020B0606020202030204" pitchFamily="34" charset="0"/>
              </a:rPr>
              <a:t>изучение клеток и тканей, жидкостей организма под микроскопом с целью определения их природы, структуры для дальнейшей постановки точного диагноза. Часто  назначают для установления диагноза и скрининга злокачественных новообразований.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933056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 Narrow" panose="020B0606020202030204" pitchFamily="34" charset="0"/>
              </a:rPr>
              <a:t>Предмет исследования: </a:t>
            </a:r>
            <a:endParaRPr lang="ru-RU" sz="2800" b="1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2800" dirty="0" smtClean="0">
                <a:latin typeface="Arial Narrow" panose="020B0606020202030204" pitchFamily="34" charset="0"/>
              </a:rPr>
              <a:t>в </a:t>
            </a:r>
            <a:r>
              <a:rPr lang="ru-RU" sz="2800" dirty="0">
                <a:latin typeface="Arial Narrow" panose="020B0606020202030204" pitchFamily="34" charset="0"/>
              </a:rPr>
              <a:t>зависимости от цели на изучение могут взять небольшое количество биоматериала или более крупные фрагменты тканей. Взятие материала называют биопсией. </a:t>
            </a:r>
          </a:p>
        </p:txBody>
      </p:sp>
    </p:spTree>
    <p:extLst>
      <p:ext uri="{BB962C8B-B14F-4D97-AF65-F5344CB8AC3E}">
        <p14:creationId xmlns:p14="http://schemas.microsoft.com/office/powerpoint/2010/main" val="128126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27"/>
          <a:stretch/>
        </p:blipFill>
        <p:spPr bwMode="auto">
          <a:xfrm>
            <a:off x="683568" y="-20425"/>
            <a:ext cx="8460432" cy="460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47064" r="50426" b="12406"/>
          <a:stretch/>
        </p:blipFill>
        <p:spPr bwMode="auto">
          <a:xfrm>
            <a:off x="2411760" y="4304603"/>
            <a:ext cx="4350327" cy="238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770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71287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815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83529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828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643192" cy="1080120"/>
          </a:xfrm>
        </p:spPr>
        <p:txBody>
          <a:bodyPr>
            <a:normAutofit/>
          </a:bodyPr>
          <a:lstStyle/>
          <a:p>
            <a:r>
              <a:rPr lang="ru-RU" sz="2900" b="1" dirty="0">
                <a:solidFill>
                  <a:prstClr val="black"/>
                </a:solidFill>
                <a:latin typeface="Arial Narrow" panose="020B0606020202030204" pitchFamily="34" charset="0"/>
              </a:rPr>
              <a:t>Лабораторные </a:t>
            </a:r>
            <a:r>
              <a:rPr lang="ru-RU" sz="29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молекулярно-биологические </a:t>
            </a:r>
            <a:r>
              <a:rPr lang="ru-RU" sz="2900" b="1" dirty="0">
                <a:solidFill>
                  <a:prstClr val="black"/>
                </a:solidFill>
                <a:latin typeface="Arial Narrow" panose="020B0606020202030204" pitchFamily="34" charset="0"/>
              </a:rPr>
              <a:t>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124744"/>
            <a:ext cx="7931224" cy="4525963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latin typeface="Arial Narrow" panose="020B0606020202030204" pitchFamily="34" charset="0"/>
              </a:rPr>
              <a:t>Это группа методов лабораторной диагностики, которые изучают генетические свойства материала, взятого у </a:t>
            </a:r>
            <a:r>
              <a:rPr lang="ru-RU" sz="2800" dirty="0" smtClean="0">
                <a:latin typeface="Arial Narrow" panose="020B0606020202030204" pitchFamily="34" charset="0"/>
              </a:rPr>
              <a:t>пациента, предназначенных </a:t>
            </a:r>
            <a:r>
              <a:rPr lang="ru-RU" sz="2800" dirty="0">
                <a:latin typeface="Arial Narrow" panose="020B0606020202030204" pitchFamily="34" charset="0"/>
              </a:rPr>
              <a:t>для </a:t>
            </a:r>
            <a:r>
              <a:rPr lang="ru-RU" sz="2800" dirty="0" err="1">
                <a:latin typeface="Arial Narrow" panose="020B0606020202030204" pitchFamily="34" charset="0"/>
              </a:rPr>
              <a:t>детекции</a:t>
            </a:r>
            <a:r>
              <a:rPr lang="ru-RU" sz="2800" dirty="0">
                <a:latin typeface="Arial Narrow" panose="020B0606020202030204" pitchFamily="34" charset="0"/>
              </a:rPr>
              <a:t> в биологическом материале нуклеиновой кислоты (РНК, ДНК). </a:t>
            </a:r>
            <a:endParaRPr lang="ru-RU" sz="28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2800" dirty="0" smtClean="0">
                <a:latin typeface="Arial Narrow" panose="020B0606020202030204" pitchFamily="34" charset="0"/>
              </a:rPr>
              <a:t>В </a:t>
            </a:r>
            <a:r>
              <a:rPr lang="ru-RU" sz="2800" dirty="0">
                <a:latin typeface="Arial Narrow" panose="020B0606020202030204" pitchFamily="34" charset="0"/>
              </a:rPr>
              <a:t>основе молекулярно-биологических исследований лежит воспроизведение механизма дублирования наследственной информации в геноме.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2" t="51612" r="23011"/>
          <a:stretch/>
        </p:blipFill>
        <p:spPr bwMode="auto">
          <a:xfrm>
            <a:off x="6012160" y="4717330"/>
            <a:ext cx="2860868" cy="214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894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692697"/>
            <a:ext cx="7787208" cy="33843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dirty="0" smtClean="0">
                <a:latin typeface="Arial Narrow" panose="020B0606020202030204" pitchFamily="34" charset="0"/>
              </a:rPr>
              <a:t>Молекулярно-биологическая диагностика </a:t>
            </a:r>
            <a:r>
              <a:rPr lang="ru-RU" sz="2800" dirty="0">
                <a:latin typeface="Arial Narrow" panose="020B0606020202030204" pitchFamily="34" charset="0"/>
              </a:rPr>
              <a:t>особенно эффективна при выявлении </a:t>
            </a:r>
            <a:r>
              <a:rPr lang="ru-RU" sz="2800" dirty="0" smtClean="0">
                <a:latin typeface="Arial Narrow" panose="020B0606020202030204" pitchFamily="34" charset="0"/>
              </a:rPr>
              <a:t>инфекционных заболеваний (</a:t>
            </a:r>
            <a:r>
              <a:rPr lang="ru-RU" sz="2800" dirty="0" err="1" smtClean="0">
                <a:latin typeface="Arial Narrow" panose="020B0606020202030204" pitchFamily="34" charset="0"/>
              </a:rPr>
              <a:t>уреаплазмы</a:t>
            </a:r>
            <a:r>
              <a:rPr lang="ru-RU" sz="2800" dirty="0">
                <a:latin typeface="Arial Narrow" panose="020B0606020202030204" pitchFamily="34" charset="0"/>
              </a:rPr>
              <a:t>, </a:t>
            </a:r>
            <a:r>
              <a:rPr lang="ru-RU" sz="2800" dirty="0" smtClean="0">
                <a:latin typeface="Arial Narrow" panose="020B0606020202030204" pitchFamily="34" charset="0"/>
              </a:rPr>
              <a:t>микобактерии, вирусы</a:t>
            </a:r>
            <a:r>
              <a:rPr lang="ru-RU" sz="2800" dirty="0">
                <a:latin typeface="Arial Narrow" panose="020B0606020202030204" pitchFamily="34" charset="0"/>
              </a:rPr>
              <a:t>, </a:t>
            </a:r>
            <a:r>
              <a:rPr lang="ru-RU" sz="2800" dirty="0" smtClean="0">
                <a:latin typeface="Arial Narrow" panose="020B0606020202030204" pitchFamily="34" charset="0"/>
              </a:rPr>
              <a:t>хламидии) </a:t>
            </a:r>
            <a:r>
              <a:rPr lang="ru-RU" sz="2800" dirty="0">
                <a:latin typeface="Arial Narrow" panose="020B0606020202030204" pitchFamily="34" charset="0"/>
              </a:rPr>
              <a:t>форм микроорганизмов, с которыми часто приходится сталкиваться при скрытых и хронических инфекциях</a:t>
            </a:r>
            <a:r>
              <a:rPr lang="ru-RU" sz="2800" dirty="0" smtClean="0"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ru-RU" sz="2800" dirty="0" smtClean="0">
                <a:latin typeface="Arial Narrow" panose="020B0606020202030204" pitchFamily="34" charset="0"/>
              </a:rPr>
              <a:t>Выявлении риска развития генетических заболеваний, онкологии.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40439" r="8669"/>
          <a:stretch/>
        </p:blipFill>
        <p:spPr bwMode="auto">
          <a:xfrm>
            <a:off x="5220072" y="3861048"/>
            <a:ext cx="3923927" cy="296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762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20688"/>
            <a:ext cx="8208912" cy="52565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Клиническая лабораторная диагностика </a:t>
            </a:r>
            <a:r>
              <a:rPr lang="ru-RU" sz="2800" dirty="0" smtClean="0">
                <a:latin typeface="Arial Narrow" panose="020B0606020202030204" pitchFamily="34" charset="0"/>
              </a:rPr>
              <a:t>–– </a:t>
            </a:r>
            <a:r>
              <a:rPr lang="ru-RU" sz="2800" dirty="0">
                <a:latin typeface="Arial Narrow" panose="020B0606020202030204" pitchFamily="34" charset="0"/>
              </a:rPr>
              <a:t>медицинская специальность, основной целью которой является получение объективной, точной и своевременной информации о структурном и функциональном состояниях различных клеток, тканей, органов и систем организма</a:t>
            </a:r>
            <a:r>
              <a:rPr lang="ru-RU" sz="2800" dirty="0" smtClean="0">
                <a:latin typeface="Arial Narrow" panose="020B060602020203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Задачи </a:t>
            </a:r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КЛД:</a:t>
            </a:r>
          </a:p>
          <a:p>
            <a:pPr marL="0" indent="0" algn="just">
              <a:buNone/>
            </a:pPr>
            <a:r>
              <a:rPr lang="ru-RU" sz="2800" dirty="0">
                <a:latin typeface="Arial Narrow" panose="020B0606020202030204" pitchFamily="34" charset="0"/>
              </a:rPr>
              <a:t>- установление диагноза болезни;</a:t>
            </a:r>
          </a:p>
          <a:p>
            <a:pPr marL="0" indent="0" algn="just">
              <a:buNone/>
            </a:pPr>
            <a:r>
              <a:rPr lang="ru-RU" sz="2800" dirty="0">
                <a:latin typeface="Arial Narrow" panose="020B0606020202030204" pitchFamily="34" charset="0"/>
              </a:rPr>
              <a:t>- характеристика тяжести, периода и срока заболевания;</a:t>
            </a:r>
          </a:p>
          <a:p>
            <a:pPr marL="0" indent="0" algn="just">
              <a:buNone/>
            </a:pPr>
            <a:r>
              <a:rPr lang="ru-RU" sz="2800" dirty="0">
                <a:latin typeface="Arial Narrow" panose="020B0606020202030204" pitchFamily="34" charset="0"/>
              </a:rPr>
              <a:t>- определения прогноза заболевания, </a:t>
            </a:r>
          </a:p>
          <a:p>
            <a:pPr marL="0" indent="0" algn="just">
              <a:buNone/>
            </a:pPr>
            <a:r>
              <a:rPr lang="ru-RU" sz="2800" dirty="0">
                <a:latin typeface="Arial Narrow" panose="020B0606020202030204" pitchFamily="34" charset="0"/>
              </a:rPr>
              <a:t>- Контроль за лечением заболевания.</a:t>
            </a:r>
          </a:p>
          <a:p>
            <a:pPr marL="0" indent="0" algn="just">
              <a:buNone/>
            </a:pPr>
            <a:endParaRPr lang="ru-RU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6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Предмет исследования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052736"/>
            <a:ext cx="8013576" cy="5616624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Arial Narrow" panose="020B0606020202030204" pitchFamily="34" charset="0"/>
              </a:rPr>
              <a:t>Для проведения ПЦР необходимо выбрать биологический материал, с наибольшей вероятностью содержащий искомую ДНК (</a:t>
            </a:r>
            <a:r>
              <a:rPr lang="ru-RU" sz="2400" dirty="0" smtClean="0">
                <a:latin typeface="Arial Narrow" panose="020B0606020202030204" pitchFamily="34" charset="0"/>
              </a:rPr>
              <a:t>РНК), для </a:t>
            </a:r>
            <a:r>
              <a:rPr lang="ru-RU" sz="2400" dirty="0">
                <a:latin typeface="Arial Narrow" panose="020B0606020202030204" pitchFamily="34" charset="0"/>
              </a:rPr>
              <a:t>ПЦР-анализа пригоден любой клинический материал, потенциально содержащий возбудителей инфекций (соскоб эпителиальных клеток, мазок, плазма крови, сыворотка, лейкоцитарная масса, осадок мочи, слюна, спинномозговая жидкость, </a:t>
            </a:r>
            <a:r>
              <a:rPr lang="ru-RU" sz="2400" dirty="0" err="1" smtClean="0">
                <a:latin typeface="Arial Narrow" panose="020B0606020202030204" pitchFamily="34" charset="0"/>
              </a:rPr>
              <a:t>биоптаты</a:t>
            </a:r>
            <a:r>
              <a:rPr lang="ru-RU" sz="2400" dirty="0">
                <a:latin typeface="Arial Narrow" panose="020B0606020202030204" pitchFamily="34" charset="0"/>
              </a:rPr>
              <a:t>). 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Взятие </a:t>
            </a:r>
            <a:r>
              <a:rPr lang="ru-RU" sz="2400" dirty="0">
                <a:latin typeface="Arial Narrow" panose="020B0606020202030204" pitchFamily="34" charset="0"/>
              </a:rPr>
              <a:t>материала производить из предполагаемого места обитания микробов. 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Взятие </a:t>
            </a:r>
            <a:r>
              <a:rPr lang="ru-RU" sz="2400" dirty="0">
                <a:latin typeface="Arial Narrow" panose="020B0606020202030204" pitchFamily="34" charset="0"/>
              </a:rPr>
              <a:t>биологического материала производить, </a:t>
            </a:r>
            <a:r>
              <a:rPr lang="ru-RU" sz="2400" dirty="0" err="1">
                <a:latin typeface="Arial Narrow" panose="020B0606020202030204" pitchFamily="34" charset="0"/>
              </a:rPr>
              <a:t>по-возможности</a:t>
            </a:r>
            <a:r>
              <a:rPr lang="ru-RU" sz="2400" dirty="0">
                <a:latin typeface="Arial Narrow" panose="020B0606020202030204" pitchFamily="34" charset="0"/>
              </a:rPr>
              <a:t>, в период обострения инфекции. 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Для </a:t>
            </a:r>
            <a:r>
              <a:rPr lang="ru-RU" sz="2400" dirty="0">
                <a:latin typeface="Arial Narrow" panose="020B0606020202030204" pitchFamily="34" charset="0"/>
              </a:rPr>
              <a:t>взятия </a:t>
            </a:r>
            <a:r>
              <a:rPr lang="ru-RU" sz="2400" dirty="0" err="1">
                <a:latin typeface="Arial Narrow" panose="020B0606020202030204" pitchFamily="34" charset="0"/>
              </a:rPr>
              <a:t>биопроб</a:t>
            </a:r>
            <a:r>
              <a:rPr lang="ru-RU" sz="2400" dirty="0">
                <a:latin typeface="Arial Narrow" panose="020B0606020202030204" pitchFamily="34" charset="0"/>
              </a:rPr>
              <a:t> необходимо пользоваться только одноразовым инструментом и одноразовыми пластиковыми контейнерами</a:t>
            </a:r>
          </a:p>
        </p:txBody>
      </p:sp>
    </p:spTree>
    <p:extLst>
      <p:ext uri="{BB962C8B-B14F-4D97-AF65-F5344CB8AC3E}">
        <p14:creationId xmlns:p14="http://schemas.microsoft.com/office/powerpoint/2010/main" val="4290227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283152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Метод исследования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980728"/>
            <a:ext cx="779755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Arial Narrow" panose="020B0606020202030204" pitchFamily="34" charset="0"/>
              </a:rPr>
              <a:t>Молекулярно-биологические исследования проводятся с применением метода </a:t>
            </a:r>
            <a:r>
              <a:rPr lang="ru-RU" sz="2400" dirty="0" smtClean="0">
                <a:latin typeface="Arial Narrow" panose="020B0606020202030204" pitchFamily="34" charset="0"/>
              </a:rPr>
              <a:t>ПЦР- полимеразная </a:t>
            </a:r>
            <a:r>
              <a:rPr lang="ru-RU" sz="2400" dirty="0">
                <a:latin typeface="Arial Narrow" panose="020B0606020202030204" pitchFamily="34" charset="0"/>
              </a:rPr>
              <a:t>цепная реакция - это метод, рассчитанный на выявление нуклеиновых кислот </a:t>
            </a:r>
            <a:r>
              <a:rPr lang="ru-RU" sz="2400" dirty="0" smtClean="0">
                <a:latin typeface="Arial Narrow" panose="020B0606020202030204" pitchFamily="34" charset="0"/>
              </a:rPr>
              <a:t>возбудителя</a:t>
            </a:r>
            <a:r>
              <a:rPr lang="ru-RU" sz="2400" dirty="0">
                <a:latin typeface="Arial Narrow" panose="020B0606020202030204" pitchFamily="34" charset="0"/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8177" b="15457"/>
          <a:stretch/>
        </p:blipFill>
        <p:spPr bwMode="auto">
          <a:xfrm>
            <a:off x="899592" y="2564904"/>
            <a:ext cx="7774934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653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60648"/>
            <a:ext cx="5472608" cy="659735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Объект лабораторного    </a:t>
            </a:r>
            <a:r>
              <a:rPr lang="ru-RU" dirty="0" smtClean="0"/>
              <a:t>исследования </a:t>
            </a:r>
            <a:r>
              <a:rPr lang="ru-RU" dirty="0"/>
              <a:t>– живой </a:t>
            </a:r>
            <a:r>
              <a:rPr lang="ru-RU" dirty="0" smtClean="0"/>
              <a:t>человек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Предмет исследования </a:t>
            </a:r>
            <a:r>
              <a:rPr lang="ru-RU" dirty="0" smtClean="0"/>
              <a:t>– </a:t>
            </a:r>
            <a:r>
              <a:rPr lang="ru-RU" dirty="0"/>
              <a:t>биологический материал, взятый у </a:t>
            </a:r>
            <a:r>
              <a:rPr lang="ru-RU" dirty="0" smtClean="0"/>
              <a:t>пациента с минимальной </a:t>
            </a:r>
            <a:r>
              <a:rPr lang="ru-RU" dirty="0" err="1" smtClean="0"/>
              <a:t>травматизацией</a:t>
            </a:r>
            <a:r>
              <a:rPr lang="ru-RU" dirty="0" smtClean="0"/>
              <a:t>,  с целью </a:t>
            </a:r>
            <a:r>
              <a:rPr lang="ru-RU" dirty="0"/>
              <a:t>лабораторного анализа. Образцом может быть </a:t>
            </a:r>
            <a:r>
              <a:rPr lang="ru-RU" dirty="0" smtClean="0"/>
              <a:t>и цельная </a:t>
            </a:r>
            <a:r>
              <a:rPr lang="ru-RU" dirty="0"/>
              <a:t>кровь, и сыворотка, ликвор, выпотная </a:t>
            </a:r>
            <a:r>
              <a:rPr lang="ru-RU" dirty="0" smtClean="0"/>
              <a:t>жидкость, моча, мокрота, материал </a:t>
            </a:r>
            <a:r>
              <a:rPr lang="ru-RU" dirty="0"/>
              <a:t>будет образцом до того момента, пока не </a:t>
            </a:r>
            <a:r>
              <a:rPr lang="ru-RU" dirty="0" smtClean="0"/>
              <a:t>начался анализ.</a:t>
            </a: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51" y="2383338"/>
            <a:ext cx="2296142" cy="217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89" y="4773354"/>
            <a:ext cx="2677467" cy="208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98" y="116632"/>
            <a:ext cx="257402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4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211144" cy="79208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Arial Narrow" panose="020B0606020202030204" pitchFamily="34" charset="0"/>
              </a:rPr>
              <a:t>Нормативные документы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8136904" cy="3744416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atin typeface="Arial Narrow" panose="020B0606020202030204" pitchFamily="34" charset="0"/>
              </a:rPr>
              <a:t>Приказ Минздравсоцразвития РФ от 23.07.2010 N 541н</a:t>
            </a:r>
          </a:p>
          <a:p>
            <a:pPr marL="0" indent="0" algn="just">
              <a:buNone/>
            </a:pPr>
            <a:r>
              <a:rPr lang="ru-RU" sz="2400" dirty="0">
                <a:latin typeface="Arial Narrow" panose="020B0606020202030204" pitchFamily="34" charset="0"/>
              </a:rPr>
              <a:t>"Об утверждении Единого квалификационного справочника должностей руководителей</a:t>
            </a:r>
            <a:r>
              <a:rPr lang="ru-RU" sz="2400" dirty="0" smtClean="0">
                <a:latin typeface="Arial Narrow" panose="020B0606020202030204" pitchFamily="34" charset="0"/>
              </a:rPr>
              <a:t>, специалистов </a:t>
            </a:r>
            <a:r>
              <a:rPr lang="ru-RU" sz="2400" dirty="0">
                <a:latin typeface="Arial Narrow" panose="020B0606020202030204" pitchFamily="34" charset="0"/>
              </a:rPr>
              <a:t>и служащих, раздел "Квалификационные характеристики </a:t>
            </a:r>
            <a:r>
              <a:rPr lang="ru-RU" sz="2400" dirty="0" smtClean="0">
                <a:latin typeface="Arial Narrow" panose="020B0606020202030204" pitchFamily="34" charset="0"/>
              </a:rPr>
              <a:t>должностей работников </a:t>
            </a:r>
            <a:r>
              <a:rPr lang="ru-RU" sz="2400" dirty="0">
                <a:latin typeface="Arial Narrow" panose="020B0606020202030204" pitchFamily="34" charset="0"/>
              </a:rPr>
              <a:t>в сфере </a:t>
            </a:r>
            <a:r>
              <a:rPr lang="ru-RU" sz="2400" dirty="0" smtClean="0">
                <a:latin typeface="Arial Narrow" panose="020B0606020202030204" pitchFamily="34" charset="0"/>
              </a:rPr>
              <a:t>здравоохранения«</a:t>
            </a:r>
          </a:p>
          <a:p>
            <a:pPr algn="just"/>
            <a:r>
              <a:rPr lang="ru-RU" sz="2400" b="1" dirty="0">
                <a:latin typeface="Arial Narrow" panose="020B0606020202030204" pitchFamily="34" charset="0"/>
              </a:rPr>
              <a:t>Приказ Минтруда России от 31.07.2020 N 473н</a:t>
            </a:r>
          </a:p>
          <a:p>
            <a:pPr marL="0" indent="0" algn="just">
              <a:buNone/>
            </a:pPr>
            <a:r>
              <a:rPr lang="ru-RU" sz="2400" dirty="0">
                <a:latin typeface="Arial Narrow" panose="020B0606020202030204" pitchFamily="34" charset="0"/>
              </a:rPr>
              <a:t>"Об утверждении </a:t>
            </a:r>
            <a:r>
              <a:rPr lang="ru-RU" sz="2400" dirty="0" smtClean="0">
                <a:latin typeface="Arial Narrow" panose="020B0606020202030204" pitchFamily="34" charset="0"/>
              </a:rPr>
              <a:t>профессионального стандарта </a:t>
            </a:r>
            <a:r>
              <a:rPr lang="ru-RU" sz="2400" dirty="0">
                <a:latin typeface="Arial Narrow" panose="020B0606020202030204" pitchFamily="34" charset="0"/>
              </a:rPr>
              <a:t>"Специалист в </a:t>
            </a:r>
            <a:r>
              <a:rPr lang="ru-RU" sz="2400" dirty="0" smtClean="0">
                <a:latin typeface="Arial Narrow" panose="020B0606020202030204" pitchFamily="34" charset="0"/>
              </a:rPr>
              <a:t>области лабораторной </a:t>
            </a:r>
            <a:r>
              <a:rPr lang="ru-RU" sz="2400" dirty="0">
                <a:latin typeface="Arial Narrow" panose="020B0606020202030204" pitchFamily="34" charset="0"/>
              </a:rPr>
              <a:t>диагностики со </a:t>
            </a:r>
            <a:r>
              <a:rPr lang="ru-RU" sz="2400" dirty="0" smtClean="0">
                <a:latin typeface="Arial Narrow" panose="020B0606020202030204" pitchFamily="34" charset="0"/>
              </a:rPr>
              <a:t>средним медицинским </a:t>
            </a:r>
            <a:r>
              <a:rPr lang="ru-RU" sz="2400" dirty="0">
                <a:latin typeface="Arial Narrow" panose="020B0606020202030204" pitchFamily="34" charset="0"/>
              </a:rPr>
              <a:t>образованием"</a:t>
            </a:r>
          </a:p>
        </p:txBody>
      </p:sp>
    </p:spTree>
    <p:extLst>
      <p:ext uri="{BB962C8B-B14F-4D97-AF65-F5344CB8AC3E}">
        <p14:creationId xmlns:p14="http://schemas.microsoft.com/office/powerpoint/2010/main" val="6490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643192" cy="64807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 Narrow" panose="020B0606020202030204" pitchFamily="34" charset="0"/>
              </a:rPr>
              <a:t>Приказ </a:t>
            </a:r>
            <a:r>
              <a:rPr lang="en-US" sz="3200" b="1" dirty="0">
                <a:latin typeface="Arial Narrow" panose="020B0606020202030204" pitchFamily="34" charset="0"/>
              </a:rPr>
              <a:t>N 541</a:t>
            </a:r>
            <a:r>
              <a:rPr lang="ru-RU" sz="3200" b="1" dirty="0" smtClean="0">
                <a:latin typeface="Arial Narrow" panose="020B0606020202030204" pitchFamily="34" charset="0"/>
              </a:rPr>
              <a:t>н Минздравсоцразвития РФ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764704"/>
            <a:ext cx="8136904" cy="597666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b="1" dirty="0" smtClean="0">
                <a:latin typeface="Arial Narrow" panose="020B0606020202030204" pitchFamily="34" charset="0"/>
              </a:rPr>
              <a:t>Медицинский лабораторный техник</a:t>
            </a:r>
          </a:p>
          <a:p>
            <a:pPr marL="0" indent="0" algn="just">
              <a:buNone/>
            </a:pPr>
            <a:r>
              <a:rPr lang="ru-RU" sz="2000" b="1" dirty="0">
                <a:latin typeface="Arial Narrow" panose="020B0606020202030204" pitchFamily="34" charset="0"/>
              </a:rPr>
              <a:t>Должностные </a:t>
            </a:r>
            <a:r>
              <a:rPr lang="ru-RU" sz="2000" b="1" dirty="0" smtClean="0">
                <a:latin typeface="Arial Narrow" panose="020B0606020202030204" pitchFamily="34" charset="0"/>
              </a:rPr>
              <a:t>обязанности: </a:t>
            </a:r>
          </a:p>
          <a:p>
            <a:pPr algn="just"/>
            <a:r>
              <a:rPr lang="ru-RU" sz="2000" dirty="0" smtClean="0">
                <a:latin typeface="Arial Narrow" panose="020B0606020202030204" pitchFamily="34" charset="0"/>
              </a:rPr>
              <a:t>Проводит </a:t>
            </a:r>
            <a:r>
              <a:rPr lang="ru-RU" sz="2000" dirty="0">
                <a:latin typeface="Arial Narrow" panose="020B0606020202030204" pitchFamily="34" charset="0"/>
              </a:rPr>
              <a:t>самостоятельно химические макро- </a:t>
            </a:r>
            <a:r>
              <a:rPr lang="ru-RU" sz="2000" dirty="0" smtClean="0">
                <a:latin typeface="Arial Narrow" panose="020B0606020202030204" pitchFamily="34" charset="0"/>
              </a:rPr>
              <a:t>и микроскопическое </a:t>
            </a:r>
            <a:r>
              <a:rPr lang="ru-RU" sz="2000" dirty="0">
                <a:latin typeface="Arial Narrow" panose="020B0606020202030204" pitchFamily="34" charset="0"/>
              </a:rPr>
              <a:t>исследования биологического материала крови, </a:t>
            </a:r>
            <a:r>
              <a:rPr lang="ru-RU" sz="2000" dirty="0" smtClean="0">
                <a:latin typeface="Arial Narrow" panose="020B0606020202030204" pitchFamily="34" charset="0"/>
              </a:rPr>
              <a:t>желудочного содержимого</a:t>
            </a:r>
            <a:r>
              <a:rPr lang="ru-RU" sz="2000" dirty="0">
                <a:latin typeface="Arial Narrow" panose="020B0606020202030204" pitchFamily="34" charset="0"/>
              </a:rPr>
              <a:t>, спинномозговой жидкости, выпотных жидкостей, </a:t>
            </a:r>
            <a:r>
              <a:rPr lang="ru-RU" sz="2000" dirty="0" smtClean="0">
                <a:latin typeface="Arial Narrow" panose="020B0606020202030204" pitchFamily="34" charset="0"/>
              </a:rPr>
              <a:t>исследование отделяемого</a:t>
            </a:r>
            <a:r>
              <a:rPr lang="ru-RU" sz="2000" dirty="0"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latin typeface="Arial Narrow" panose="020B0606020202030204" pitchFamily="34" charset="0"/>
              </a:rPr>
              <a:t>гельминтно-овоскопическое</a:t>
            </a:r>
            <a:r>
              <a:rPr lang="ru-RU" sz="2000" dirty="0">
                <a:latin typeface="Arial Narrow" panose="020B0606020202030204" pitchFamily="34" charset="0"/>
              </a:rPr>
              <a:t> исследование, используя методы </a:t>
            </a:r>
            <a:r>
              <a:rPr lang="ru-RU" sz="2000" dirty="0" smtClean="0">
                <a:latin typeface="Arial Narrow" panose="020B0606020202030204" pitchFamily="34" charset="0"/>
              </a:rPr>
              <a:t>исследования геморрагического </a:t>
            </a:r>
            <a:r>
              <a:rPr lang="ru-RU" sz="2000" dirty="0">
                <a:latin typeface="Arial Narrow" panose="020B0606020202030204" pitchFamily="34" charset="0"/>
              </a:rPr>
              <a:t>синдрома, технику бактериологических и </a:t>
            </a:r>
            <a:r>
              <a:rPr lang="ru-RU" sz="2000" dirty="0" smtClean="0">
                <a:latin typeface="Arial Narrow" panose="020B0606020202030204" pitchFamily="34" charset="0"/>
              </a:rPr>
              <a:t>серологических исследований</a:t>
            </a:r>
            <a:r>
              <a:rPr lang="ru-RU" sz="2000" dirty="0">
                <a:latin typeface="Arial Narrow" panose="020B0606020202030204" pitchFamily="34" charset="0"/>
              </a:rPr>
              <a:t>. 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2000" dirty="0" smtClean="0">
                <a:latin typeface="Arial Narrow" panose="020B0606020202030204" pitchFamily="34" charset="0"/>
              </a:rPr>
              <a:t>Проводит </a:t>
            </a:r>
            <a:r>
              <a:rPr lang="ru-RU" sz="2000" dirty="0">
                <a:latin typeface="Arial Narrow" panose="020B0606020202030204" pitchFamily="34" charset="0"/>
              </a:rPr>
              <a:t>контроль качества выполняемых исследований, </a:t>
            </a:r>
            <a:r>
              <a:rPr lang="ru-RU" sz="2000" dirty="0" smtClean="0">
                <a:latin typeface="Arial Narrow" panose="020B0606020202030204" pitchFamily="34" charset="0"/>
              </a:rPr>
              <a:t>обеспечивает точность </a:t>
            </a:r>
            <a:r>
              <a:rPr lang="ru-RU" sz="2000" dirty="0">
                <a:latin typeface="Arial Narrow" panose="020B0606020202030204" pitchFamily="34" charset="0"/>
              </a:rPr>
              <a:t>и надежность анализов. 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2000" dirty="0" smtClean="0">
                <a:latin typeface="Arial Narrow" panose="020B0606020202030204" pitchFamily="34" charset="0"/>
              </a:rPr>
              <a:t>Ведет </a:t>
            </a:r>
            <a:r>
              <a:rPr lang="ru-RU" sz="2000" dirty="0">
                <a:latin typeface="Arial Narrow" panose="020B0606020202030204" pitchFamily="34" charset="0"/>
              </a:rPr>
              <a:t>необходимую учетно-отчетную документацию.</a:t>
            </a:r>
          </a:p>
          <a:p>
            <a:pPr algn="just"/>
            <a:r>
              <a:rPr lang="ru-RU" sz="2000" dirty="0">
                <a:latin typeface="Arial Narrow" panose="020B0606020202030204" pitchFamily="34" charset="0"/>
              </a:rPr>
              <a:t>Выполняет мероприятия по соблюдению санитарно-гигиенического режима </a:t>
            </a:r>
            <a:r>
              <a:rPr lang="ru-RU" sz="2000" dirty="0" smtClean="0">
                <a:latin typeface="Arial Narrow" panose="020B0606020202030204" pitchFamily="34" charset="0"/>
              </a:rPr>
              <a:t>в медицинской </a:t>
            </a:r>
            <a:r>
              <a:rPr lang="ru-RU" sz="2000" dirty="0">
                <a:latin typeface="Arial Narrow" panose="020B0606020202030204" pitchFamily="34" charset="0"/>
              </a:rPr>
              <a:t>организации, правил асептики и антисептики, условий </a:t>
            </a:r>
            <a:r>
              <a:rPr lang="ru-RU" sz="2000" dirty="0" smtClean="0">
                <a:latin typeface="Arial Narrow" panose="020B0606020202030204" pitchFamily="34" charset="0"/>
              </a:rPr>
              <a:t>стерилизации инструментов </a:t>
            </a:r>
            <a:r>
              <a:rPr lang="ru-RU" sz="2000" dirty="0">
                <a:latin typeface="Arial Narrow" panose="020B0606020202030204" pitchFamily="34" charset="0"/>
              </a:rPr>
              <a:t>с целью предупреждения возможного заражения при взятии крови (гепатит</a:t>
            </a:r>
            <a:r>
              <a:rPr lang="ru-RU" sz="2000" dirty="0" smtClean="0">
                <a:latin typeface="Arial Narrow" panose="020B0606020202030204" pitchFamily="34" charset="0"/>
              </a:rPr>
              <a:t>, ВИЧ-инфекция).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Arial Narrow" panose="020B0606020202030204" pitchFamily="34" charset="0"/>
              </a:rPr>
              <a:t> </a:t>
            </a:r>
            <a:r>
              <a:rPr lang="ru-RU" sz="2000" dirty="0">
                <a:latin typeface="Arial Narrow" panose="020B0606020202030204" pitchFamily="34" charset="0"/>
              </a:rPr>
              <a:t>Оказывает доврачебную помощь при неотложных состояниях.</a:t>
            </a:r>
          </a:p>
          <a:p>
            <a:pPr marL="0" indent="0">
              <a:buNone/>
            </a:pPr>
            <a:r>
              <a:rPr lang="ru-RU" sz="2000" b="1" dirty="0" smtClean="0"/>
              <a:t>Должен знать</a:t>
            </a:r>
            <a:r>
              <a:rPr lang="ru-RU" sz="2000" dirty="0" smtClean="0"/>
              <a:t>….</a:t>
            </a:r>
          </a:p>
          <a:p>
            <a:pPr marL="0" indent="0">
              <a:buNone/>
            </a:pPr>
            <a:r>
              <a:rPr lang="ru-RU" sz="2000" b="1" dirty="0"/>
              <a:t>Требования к </a:t>
            </a:r>
            <a:r>
              <a:rPr lang="ru-RU" sz="2000" b="1" dirty="0" smtClean="0"/>
              <a:t>квалификации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0843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 Narrow" panose="020B0606020202030204" pitchFamily="34" charset="0"/>
              </a:rPr>
              <a:t>Профессиональный стандарт </a:t>
            </a:r>
            <a:br>
              <a:rPr lang="ru-RU" sz="2800" b="1" dirty="0" smtClean="0">
                <a:latin typeface="Arial Narrow" panose="020B0606020202030204" pitchFamily="34" charset="0"/>
              </a:rPr>
            </a:br>
            <a:r>
              <a:rPr lang="ru-RU" sz="2800" b="1" dirty="0" smtClean="0">
                <a:latin typeface="Arial Narrow" panose="020B0606020202030204" pitchFamily="34" charset="0"/>
              </a:rPr>
              <a:t>"</a:t>
            </a:r>
            <a:r>
              <a:rPr lang="ru-RU" sz="2800" b="1" dirty="0">
                <a:latin typeface="Arial Narrow" panose="020B0606020202030204" pitchFamily="34" charset="0"/>
              </a:rPr>
              <a:t>Специалист в области лабораторной диагностики со средним медицинским образованием</a:t>
            </a:r>
            <a:r>
              <a:rPr lang="ru-RU" sz="3200" b="1" dirty="0" smtClean="0">
                <a:latin typeface="Arial Narrow" panose="020B0606020202030204" pitchFamily="34" charset="0"/>
              </a:rPr>
              <a:t>"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7931224" cy="44973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Трудовая функция Медицинского лабораторного техника</a:t>
            </a:r>
          </a:p>
          <a:p>
            <a:pPr marL="0" indent="0">
              <a:buNone/>
            </a:pPr>
            <a:r>
              <a:rPr lang="ru-RU" b="1" dirty="0" smtClean="0"/>
              <a:t>Выполнение клинических лабораторных исследований первой </a:t>
            </a:r>
            <a:r>
              <a:rPr lang="ru-RU" b="1" dirty="0"/>
              <a:t>и </a:t>
            </a:r>
            <a:r>
              <a:rPr lang="ru-RU" b="1" dirty="0" smtClean="0"/>
              <a:t>второй категории сложности:</a:t>
            </a:r>
          </a:p>
          <a:p>
            <a:pPr algn="just"/>
            <a:r>
              <a:rPr lang="ru-RU" dirty="0" smtClean="0"/>
              <a:t>Взятие</a:t>
            </a:r>
            <a:r>
              <a:rPr lang="ru-RU" dirty="0"/>
              <a:t>, прием, </a:t>
            </a:r>
            <a:r>
              <a:rPr lang="ru-RU" dirty="0" smtClean="0"/>
              <a:t>предварительная оценка </a:t>
            </a:r>
            <a:r>
              <a:rPr lang="ru-RU" dirty="0"/>
              <a:t>и обработка </a:t>
            </a:r>
            <a:r>
              <a:rPr lang="ru-RU" dirty="0" smtClean="0"/>
              <a:t>биологических материалов</a:t>
            </a:r>
            <a:r>
              <a:rPr lang="ru-RU" dirty="0"/>
              <a:t>, приготовление проб </a:t>
            </a:r>
            <a:r>
              <a:rPr lang="ru-RU" dirty="0" smtClean="0"/>
              <a:t>и препаратов</a:t>
            </a:r>
            <a:endParaRPr lang="ru-RU" dirty="0"/>
          </a:p>
          <a:p>
            <a:pPr algn="just"/>
            <a:r>
              <a:rPr lang="ru-RU" dirty="0"/>
              <a:t>Выполнение </a:t>
            </a:r>
            <a:r>
              <a:rPr lang="ru-RU" dirty="0" smtClean="0"/>
              <a:t>клинических лабораторных </a:t>
            </a:r>
            <a:r>
              <a:rPr lang="ru-RU" dirty="0"/>
              <a:t>исследований</a:t>
            </a:r>
          </a:p>
          <a:p>
            <a:pPr algn="just"/>
            <a:r>
              <a:rPr lang="ru-RU" dirty="0" smtClean="0"/>
              <a:t>Обеспечение санитарно-противоэпидемического режима </a:t>
            </a:r>
            <a:r>
              <a:rPr lang="ru-RU" dirty="0"/>
              <a:t>медицинской лаборатории</a:t>
            </a:r>
          </a:p>
          <a:p>
            <a:pPr algn="just"/>
            <a:r>
              <a:rPr lang="ru-RU" dirty="0"/>
              <a:t>Ведение </a:t>
            </a:r>
            <a:r>
              <a:rPr lang="ru-RU" dirty="0" smtClean="0"/>
              <a:t>медицинской документации</a:t>
            </a:r>
            <a:r>
              <a:rPr lang="ru-RU" dirty="0"/>
              <a:t>, </a:t>
            </a:r>
            <a:r>
              <a:rPr lang="ru-RU" dirty="0" smtClean="0"/>
              <a:t>организация деятельности </a:t>
            </a:r>
            <a:r>
              <a:rPr lang="ru-RU" dirty="0"/>
              <a:t>находящегося </a:t>
            </a:r>
            <a:r>
              <a:rPr lang="ru-RU" dirty="0" smtClean="0"/>
              <a:t>в распоряжении медицинского персонала</a:t>
            </a:r>
            <a:endParaRPr lang="ru-RU" dirty="0"/>
          </a:p>
          <a:p>
            <a:pPr algn="just"/>
            <a:r>
              <a:rPr lang="ru-RU" dirty="0"/>
              <a:t>Оказание медицинской помощи </a:t>
            </a:r>
            <a:r>
              <a:rPr lang="ru-RU" dirty="0" smtClean="0"/>
              <a:t>в экстренной </a:t>
            </a:r>
            <a:r>
              <a:rPr lang="ru-RU" dirty="0"/>
              <a:t>форме</a:t>
            </a:r>
          </a:p>
        </p:txBody>
      </p:sp>
    </p:spTree>
    <p:extLst>
      <p:ext uri="{BB962C8B-B14F-4D97-AF65-F5344CB8AC3E}">
        <p14:creationId xmlns:p14="http://schemas.microsoft.com/office/powerpoint/2010/main" val="30134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427168" cy="63408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 Narrow" panose="020B0606020202030204" pitchFamily="34" charset="0"/>
              </a:rPr>
              <a:t>Трудовые действия 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92696"/>
            <a:ext cx="7992888" cy="6165304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latin typeface="Arial Narrow" panose="020B0606020202030204" pitchFamily="34" charset="0"/>
              </a:rPr>
              <a:t>Подготовка рабочего места, реагентов, расходного материала </a:t>
            </a:r>
            <a:r>
              <a:rPr lang="ru-RU" sz="1600" dirty="0" smtClean="0">
                <a:latin typeface="Arial Narrow" panose="020B0606020202030204" pitchFamily="34" charset="0"/>
              </a:rPr>
              <a:t>и лабораторного оборудования для проведения лабораторных исследований </a:t>
            </a:r>
            <a:r>
              <a:rPr lang="ru-RU" sz="1600" dirty="0">
                <a:latin typeface="Arial Narrow" panose="020B0606020202030204" pitchFamily="34" charset="0"/>
              </a:rPr>
              <a:t>в соответствии со стандартными </a:t>
            </a:r>
            <a:r>
              <a:rPr lang="ru-RU" sz="1600" dirty="0" smtClean="0">
                <a:latin typeface="Arial Narrow" panose="020B0606020202030204" pitchFamily="34" charset="0"/>
              </a:rPr>
              <a:t>операционными процедурами</a:t>
            </a:r>
            <a:endParaRPr lang="ru-RU" sz="1600" dirty="0">
              <a:latin typeface="Arial Narrow" panose="020B0606020202030204" pitchFamily="34" charset="0"/>
            </a:endParaRPr>
          </a:p>
          <a:p>
            <a:pPr algn="just"/>
            <a:r>
              <a:rPr lang="ru-RU" sz="1600" dirty="0">
                <a:latin typeface="Arial Narrow" panose="020B0606020202030204" pitchFamily="34" charset="0"/>
              </a:rPr>
              <a:t>Выполнение лабораторных исследований первой и второй </a:t>
            </a:r>
            <a:r>
              <a:rPr lang="ru-RU" sz="1600" dirty="0" smtClean="0">
                <a:latin typeface="Arial Narrow" panose="020B0606020202030204" pitchFamily="34" charset="0"/>
              </a:rPr>
              <a:t>категории сложности </a:t>
            </a:r>
            <a:r>
              <a:rPr lang="ru-RU" sz="1600" dirty="0">
                <a:latin typeface="Arial Narrow" panose="020B0606020202030204" pitchFamily="34" charset="0"/>
              </a:rPr>
              <a:t>и отдельных этапов лабораторных исследований </a:t>
            </a:r>
            <a:r>
              <a:rPr lang="ru-RU" sz="1600" dirty="0" smtClean="0">
                <a:latin typeface="Arial Narrow" panose="020B0606020202030204" pitchFamily="34" charset="0"/>
              </a:rPr>
              <a:t>третьей категории </a:t>
            </a:r>
            <a:r>
              <a:rPr lang="ru-RU" sz="1600" dirty="0">
                <a:latin typeface="Arial Narrow" panose="020B0606020202030204" pitchFamily="34" charset="0"/>
              </a:rPr>
              <a:t>сложности без оценки результатов или с первичной </a:t>
            </a:r>
            <a:r>
              <a:rPr lang="ru-RU" sz="1600" dirty="0" smtClean="0">
                <a:latin typeface="Arial Narrow" panose="020B0606020202030204" pitchFamily="34" charset="0"/>
              </a:rPr>
              <a:t>их оценкой</a:t>
            </a:r>
            <a:r>
              <a:rPr lang="ru-RU" sz="1600" dirty="0">
                <a:latin typeface="Arial Narrow" panose="020B0606020202030204" pitchFamily="34" charset="0"/>
              </a:rPr>
              <a:t>, без формулирования заключения</a:t>
            </a:r>
            <a:r>
              <a:rPr lang="ru-RU" sz="1600" dirty="0" smtClean="0">
                <a:latin typeface="Arial Narrow" panose="020B0606020202030204" pitchFamily="34" charset="0"/>
              </a:rPr>
              <a:t>: </a:t>
            </a:r>
          </a:p>
          <a:p>
            <a:pPr marL="400050" lvl="1" indent="0" algn="just"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- </a:t>
            </a:r>
            <a:r>
              <a:rPr lang="ru-RU" sz="1600" dirty="0">
                <a:latin typeface="Arial Narrow" panose="020B0606020202030204" pitchFamily="34" charset="0"/>
              </a:rPr>
              <a:t>химико-микроскопических;</a:t>
            </a:r>
          </a:p>
          <a:p>
            <a:pPr marL="400050" lvl="1" indent="0" algn="just">
              <a:buNone/>
            </a:pPr>
            <a:r>
              <a:rPr lang="ru-RU" sz="1600" dirty="0">
                <a:latin typeface="Arial Narrow" panose="020B0606020202030204" pitchFamily="34" charset="0"/>
              </a:rPr>
              <a:t>- гематологических;</a:t>
            </a:r>
          </a:p>
          <a:p>
            <a:pPr marL="400050" lvl="1" indent="0" algn="just">
              <a:buNone/>
            </a:pPr>
            <a:r>
              <a:rPr lang="ru-RU" sz="1600" dirty="0">
                <a:latin typeface="Arial Narrow" panose="020B0606020202030204" pitchFamily="34" charset="0"/>
              </a:rPr>
              <a:t>- биохимических;</a:t>
            </a:r>
          </a:p>
          <a:p>
            <a:pPr marL="400050" lvl="1" indent="0" algn="just">
              <a:buNone/>
            </a:pPr>
            <a:r>
              <a:rPr lang="ru-RU" sz="1600" dirty="0">
                <a:latin typeface="Arial Narrow" panose="020B0606020202030204" pitchFamily="34" charset="0"/>
              </a:rPr>
              <a:t>- коагулологических;</a:t>
            </a:r>
          </a:p>
          <a:p>
            <a:pPr marL="400050" lvl="1" indent="0" algn="just">
              <a:buNone/>
            </a:pPr>
            <a:r>
              <a:rPr lang="ru-RU" sz="1600" dirty="0">
                <a:latin typeface="Arial Narrow" panose="020B0606020202030204" pitchFamily="34" charset="0"/>
              </a:rPr>
              <a:t>- иммунологических;</a:t>
            </a:r>
          </a:p>
          <a:p>
            <a:pPr marL="400050" lvl="1" indent="0" algn="just">
              <a:buNone/>
            </a:pPr>
            <a:r>
              <a:rPr lang="ru-RU" sz="1600" dirty="0">
                <a:latin typeface="Arial Narrow" panose="020B0606020202030204" pitchFamily="34" charset="0"/>
              </a:rPr>
              <a:t>- иммуногематологических;</a:t>
            </a:r>
          </a:p>
          <a:p>
            <a:pPr marL="400050" lvl="1" indent="0" algn="just">
              <a:buNone/>
            </a:pPr>
            <a:r>
              <a:rPr lang="ru-RU" sz="1600" dirty="0">
                <a:latin typeface="Arial Narrow" panose="020B0606020202030204" pitchFamily="34" charset="0"/>
              </a:rPr>
              <a:t>- химико-токсикологических;</a:t>
            </a:r>
          </a:p>
          <a:p>
            <a:pPr marL="400050" lvl="1" indent="0" algn="just">
              <a:buNone/>
            </a:pPr>
            <a:r>
              <a:rPr lang="ru-RU" sz="1600" dirty="0">
                <a:latin typeface="Arial Narrow" panose="020B0606020202030204" pitchFamily="34" charset="0"/>
              </a:rPr>
              <a:t>- цитологических;</a:t>
            </a:r>
          </a:p>
          <a:p>
            <a:pPr marL="400050" lvl="1" indent="0" algn="just">
              <a:buNone/>
            </a:pPr>
            <a:r>
              <a:rPr lang="ru-RU" sz="1600" dirty="0">
                <a:latin typeface="Arial Narrow" panose="020B0606020202030204" pitchFamily="34" charset="0"/>
              </a:rPr>
              <a:t>- молекулярно-биологических;</a:t>
            </a:r>
          </a:p>
          <a:p>
            <a:pPr marL="400050" lvl="1" indent="0" algn="just">
              <a:buNone/>
            </a:pPr>
            <a:r>
              <a:rPr lang="ru-RU" sz="1600" dirty="0">
                <a:latin typeface="Arial Narrow" panose="020B0606020202030204" pitchFamily="34" charset="0"/>
              </a:rPr>
              <a:t>- генетических;</a:t>
            </a:r>
          </a:p>
          <a:p>
            <a:pPr marL="400050" lvl="1" indent="0" algn="just"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- микробиологических, в том числе бактериологических, </a:t>
            </a:r>
            <a:r>
              <a:rPr lang="ru-RU" sz="1600" dirty="0" err="1" smtClean="0">
                <a:latin typeface="Arial Narrow" panose="020B0606020202030204" pitchFamily="34" charset="0"/>
              </a:rPr>
              <a:t>паразитологических</a:t>
            </a:r>
            <a:r>
              <a:rPr lang="ru-RU" sz="1600" dirty="0" smtClean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и вирусологических</a:t>
            </a:r>
          </a:p>
          <a:p>
            <a:pPr algn="just"/>
            <a:r>
              <a:rPr lang="ru-RU" sz="1600" dirty="0" smtClean="0">
                <a:latin typeface="Arial Narrow" panose="020B0606020202030204" pitchFamily="34" charset="0"/>
              </a:rPr>
              <a:t>Оценка результатов клинических лабораторных исследований первой и второй категории сложности и направление их медицинскому технологу, биологу, бактериологу, медицинскому микробиологу </a:t>
            </a:r>
            <a:r>
              <a:rPr lang="ru-RU" sz="1600" dirty="0">
                <a:latin typeface="Arial Narrow" panose="020B0606020202030204" pitchFamily="34" charset="0"/>
              </a:rPr>
              <a:t>или врачу клинической лабораторной диагностики </a:t>
            </a:r>
            <a:r>
              <a:rPr lang="ru-RU" sz="1600" dirty="0" smtClean="0">
                <a:latin typeface="Arial Narrow" panose="020B0606020202030204" pitchFamily="34" charset="0"/>
              </a:rPr>
              <a:t>для дальнейшей </a:t>
            </a:r>
            <a:r>
              <a:rPr lang="ru-RU" sz="1600" dirty="0">
                <a:latin typeface="Arial Narrow" panose="020B0606020202030204" pitchFamily="34" charset="0"/>
              </a:rPr>
              <a:t>оценки, интерпретации и формулирования заключения</a:t>
            </a:r>
          </a:p>
        </p:txBody>
      </p:sp>
    </p:spTree>
    <p:extLst>
      <p:ext uri="{BB962C8B-B14F-4D97-AF65-F5344CB8AC3E}">
        <p14:creationId xmlns:p14="http://schemas.microsoft.com/office/powerpoint/2010/main" val="243597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1683</Words>
  <Application>Microsoft Office PowerPoint</Application>
  <PresentationFormat>Экран (4:3)</PresentationFormat>
  <Paragraphs>202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1_Тема Office</vt:lpstr>
      <vt:lpstr>Обмен углеводов: переваривание, вс   Организация лабораторной службы  Российской Федерации  для студентов,  обучающихся по специальности 31.02.03 Лабораторная диагностика переваривание, всасывание ывание водов: переваривание, всасывание  переваривание, всасывание</vt:lpstr>
      <vt:lpstr>План лекции: 1. Понятие, цели и задачи Лабораторной диагностики 2. Нормативные документы Лабораторной диагностики 3. Химико-микроскопические методы исследования 4. Гематологические методы исследования 5. Биохимические методы исследования 6. Микробиологические методы исследования 7. Иммунологические методы исследования 8. Морфологические методы исследования 9. Молекулярно-биологические методы исследования</vt:lpstr>
      <vt:lpstr>Презентация PowerPoint</vt:lpstr>
      <vt:lpstr>Презентация PowerPoint</vt:lpstr>
      <vt:lpstr>Презентация PowerPoint</vt:lpstr>
      <vt:lpstr>Нормативные документы</vt:lpstr>
      <vt:lpstr>Приказ N 541н Минздравсоцразвития РФ</vt:lpstr>
      <vt:lpstr>Профессиональный стандарт  "Специалист в области лабораторной диагностики со средним медицинским образованием"</vt:lpstr>
      <vt:lpstr>Трудовые действия </vt:lpstr>
      <vt:lpstr>Лабораторные химико-микроскопические исследования </vt:lpstr>
      <vt:lpstr>Предмет исследования </vt:lpstr>
      <vt:lpstr>Методы исследования</vt:lpstr>
      <vt:lpstr>Презентация PowerPoint</vt:lpstr>
      <vt:lpstr>Лабораторные гематологические исследования </vt:lpstr>
      <vt:lpstr>Презентация PowerPoint</vt:lpstr>
      <vt:lpstr>Предмет исследования</vt:lpstr>
      <vt:lpstr>Методы исследования</vt:lpstr>
      <vt:lpstr>Презентация PowerPoint</vt:lpstr>
      <vt:lpstr>Презентация PowerPoint</vt:lpstr>
      <vt:lpstr>Лабораторные биохимические исследования </vt:lpstr>
      <vt:lpstr>Биохимический анализ крови предполагает исследование различных химических аналитов</vt:lpstr>
      <vt:lpstr>Предмет исследования</vt:lpstr>
      <vt:lpstr>Презентация PowerPoint</vt:lpstr>
      <vt:lpstr>Лабораторные микробиологические исследования </vt:lpstr>
      <vt:lpstr>Задачи медицинской микробиологии</vt:lpstr>
      <vt:lpstr>Предмет исследования</vt:lpstr>
      <vt:lpstr>Методы исследования</vt:lpstr>
      <vt:lpstr>Презентация PowerPoint</vt:lpstr>
      <vt:lpstr>Презентация PowerPoint</vt:lpstr>
      <vt:lpstr>Презентация PowerPoint</vt:lpstr>
      <vt:lpstr>Лабораторные иммунологические исследования </vt:lpstr>
      <vt:lpstr>Предмет исследования</vt:lpstr>
      <vt:lpstr>Методы исследования</vt:lpstr>
      <vt:lpstr>Лабораторные морфологические исследования . </vt:lpstr>
      <vt:lpstr>Презентация PowerPoint</vt:lpstr>
      <vt:lpstr>Презентация PowerPoint</vt:lpstr>
      <vt:lpstr>Презентация PowerPoint</vt:lpstr>
      <vt:lpstr>Лабораторные молекулярно-биологические исследования</vt:lpstr>
      <vt:lpstr>Презентация PowerPoint</vt:lpstr>
      <vt:lpstr>Предмет исследования</vt:lpstr>
      <vt:lpstr>Метод исследования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Обмен углеводов: переваривание, вс   История развития лабораторной службы         лекция для студентов,  обучающихся по специальности 31.02.03 Лабораторная диагностика переваривание, всасывание ывание водов: переваривание, всасывание  переваривание, всасывание</dc:title>
  <dc:creator>Галина</dc:creator>
  <cp:lastModifiedBy>Галина</cp:lastModifiedBy>
  <cp:revision>48</cp:revision>
  <dcterms:created xsi:type="dcterms:W3CDTF">2024-04-29T11:49:45Z</dcterms:created>
  <dcterms:modified xsi:type="dcterms:W3CDTF">2024-05-01T14:40:14Z</dcterms:modified>
</cp:coreProperties>
</file>