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61" r:id="rId4"/>
    <p:sldId id="262" r:id="rId5"/>
    <p:sldId id="285" r:id="rId6"/>
    <p:sldId id="286" r:id="rId7"/>
    <p:sldId id="287" r:id="rId8"/>
    <p:sldId id="290" r:id="rId9"/>
    <p:sldId id="320" r:id="rId10"/>
    <p:sldId id="291" r:id="rId11"/>
    <p:sldId id="329" r:id="rId12"/>
    <p:sldId id="294" r:id="rId13"/>
    <p:sldId id="328" r:id="rId14"/>
    <p:sldId id="319" r:id="rId15"/>
    <p:sldId id="301" r:id="rId16"/>
    <p:sldId id="295" r:id="rId17"/>
    <p:sldId id="296" r:id="rId18"/>
    <p:sldId id="297" r:id="rId19"/>
    <p:sldId id="298" r:id="rId20"/>
    <p:sldId id="324" r:id="rId21"/>
    <p:sldId id="325" r:id="rId22"/>
    <p:sldId id="304" r:id="rId23"/>
    <p:sldId id="305" r:id="rId24"/>
    <p:sldId id="307" r:id="rId25"/>
    <p:sldId id="306" r:id="rId26"/>
    <p:sldId id="322" r:id="rId27"/>
    <p:sldId id="32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56" autoAdjust="0"/>
    <p:restoredTop sz="94614" autoAdjust="0"/>
  </p:normalViewPr>
  <p:slideViewPr>
    <p:cSldViewPr>
      <p:cViewPr>
        <p:scale>
          <a:sx n="83" d="100"/>
          <a:sy n="83" d="100"/>
        </p:scale>
        <p:origin x="-1685" y="-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18260-FE2C-418F-B7F5-A7A009CC019D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2A4BD-DEEC-4632-951E-8FEA07E9F2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87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54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368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7838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86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55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007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037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237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9511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667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верхней части средостения слева определяется гомогенное затенения с нечеткими контурами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173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VCI-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Нижняя полая вена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Правая легочная артерия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939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44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779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219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2A4BD-DEEC-4632-951E-8FEA07E9F2E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54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2366963"/>
            <a:ext cx="8222100" cy="111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3621217"/>
            <a:ext cx="82221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;p4"/>
          <p:cNvGrpSpPr/>
          <p:nvPr/>
        </p:nvGrpSpPr>
        <p:grpSpPr>
          <a:xfrm>
            <a:off x="0" y="5204893"/>
            <a:ext cx="9144000" cy="1653233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639967"/>
            <a:ext cx="39999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954405"/>
            <a:ext cx="2808000" cy="41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1;p8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2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534800"/>
            <a:ext cx="4045200" cy="20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3692001"/>
            <a:ext cx="4045200" cy="1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5640767"/>
            <a:ext cx="59988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70;p11"/>
          <p:cNvGrpSpPr/>
          <p:nvPr/>
        </p:nvGrpSpPr>
        <p:grpSpPr>
          <a:xfrm>
            <a:off x="6098379" y="7"/>
            <a:ext cx="3045625" cy="2707427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674733"/>
            <a:ext cx="8520600" cy="2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4492300"/>
            <a:ext cx="8520600" cy="17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46667"/>
            <a:ext cx="8520600" cy="8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639833"/>
            <a:ext cx="8520600" cy="44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6201587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928662" y="2000240"/>
            <a:ext cx="7358114" cy="142875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SzPts val="990"/>
            </a:pPr>
            <a: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  <a:t>Рентген грудной клетки - базовая            интерпретация </a:t>
            </a:r>
            <a:br>
              <a:rPr lang="ru-RU" sz="3180" dirty="0" smtClean="0">
                <a:solidFill>
                  <a:schemeClr val="bg1">
                    <a:lumMod val="10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часть 4</a:t>
            </a:r>
            <a:endParaRPr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 noChangeArrowheads="1"/>
          </p:cNvSpPr>
          <p:nvPr/>
        </p:nvSpPr>
        <p:spPr bwMode="auto">
          <a:xfrm>
            <a:off x="142875" y="214313"/>
            <a:ext cx="8786813" cy="15716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kumimoji="0" lang="ru-RU" sz="2000" b="0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Войно-Ясенецкого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 Кафедра лучевой диагностики ИПО</a:t>
            </a:r>
            <a:endParaRPr kumimoji="0" lang="ru-RU" altLang="ru-RU" sz="2000" b="0" i="0" u="none" strike="noStrike" kern="1200" cap="all" spc="0" normalizeH="0" baseline="0" noProof="0" dirty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Google Shape;56;p7"/>
          <p:cNvSpPr txBox="1">
            <a:spLocks noChangeArrowheads="1"/>
          </p:cNvSpPr>
          <p:nvPr/>
        </p:nvSpPr>
        <p:spPr bwMode="auto">
          <a:xfrm>
            <a:off x="4357688" y="4143375"/>
            <a:ext cx="4214812" cy="14287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12700" rIns="0" bIns="0"/>
          <a:lstStyle/>
          <a:p>
            <a:pPr marL="682625" indent="-669925" algn="r">
              <a:lnSpc>
                <a:spcPct val="146000"/>
              </a:lnSpc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en-US" sz="19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Работу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выполнила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ординатор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sz="19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</a:t>
            </a:r>
            <a:r>
              <a:rPr lang="en-US" sz="19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-</a:t>
            </a:r>
            <a:r>
              <a:rPr lang="en-US" sz="1900" dirty="0" err="1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</a:t>
            </a:r>
            <a:r>
              <a:rPr lang="en-US" sz="1900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года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,  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специальности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«</a:t>
            </a:r>
            <a:r>
              <a:rPr lang="en-US" sz="19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Рентгенология</a:t>
            </a:r>
            <a:r>
              <a:rPr lang="en-US" sz="19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»</a:t>
            </a:r>
            <a:endParaRPr lang="ru-RU" sz="19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682625" indent="-669925" algn="r">
              <a:spcBef>
                <a:spcPts val="1000"/>
              </a:spcBef>
              <a:buClr>
                <a:srgbClr val="252525"/>
              </a:buClr>
              <a:buSzPts val="1900"/>
              <a:buFont typeface="Times New Roman" pitchFamily="18" charset="0"/>
              <a:buNone/>
            </a:pPr>
            <a:r>
              <a:rPr lang="ru-RU" sz="1900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Шайхразеева</a:t>
            </a:r>
            <a:r>
              <a:rPr lang="ru-RU" sz="19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А.Р.</a:t>
            </a:r>
            <a:endParaRPr lang="ru-RU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171700" y="6269038"/>
            <a:ext cx="4603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Красноярск, </a:t>
            </a: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071942"/>
            <a:ext cx="3714744" cy="245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05" y="0"/>
            <a:ext cx="9112595" cy="764704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3300" b="1" dirty="0" smtClean="0"/>
              <a:t>Рентгенологические варианты </a:t>
            </a:r>
            <a:r>
              <a:rPr lang="ru-RU" sz="3300" b="1" dirty="0" err="1" smtClean="0"/>
              <a:t>саркоидоза</a:t>
            </a:r>
            <a:endParaRPr lang="ru-RU" sz="33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4" t="-250" r="76" b="48644"/>
          <a:stretch/>
        </p:blipFill>
        <p:spPr bwMode="auto">
          <a:xfrm>
            <a:off x="427718" y="1264293"/>
            <a:ext cx="3640225" cy="311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26" y="1264294"/>
            <a:ext cx="3816278" cy="310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14648" y="4352528"/>
            <a:ext cx="3653295" cy="92333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>
                    <a:lumMod val="10000"/>
                  </a:schemeClr>
                </a:solidFill>
                <a:latin typeface="Roboto"/>
              </a:rPr>
              <a:t>Симметричная двусторонняя лимфаденопатия корней 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  <a:latin typeface="Roboto"/>
              </a:rPr>
              <a:t>легких</a:t>
            </a:r>
          </a:p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  <a:latin typeface="Roboto"/>
              </a:rPr>
              <a:t> </a:t>
            </a:r>
            <a:endParaRPr lang="ru-RU" dirty="0">
              <a:solidFill>
                <a:schemeClr val="accent3">
                  <a:lumMod val="10000"/>
                </a:schemeClr>
              </a:solidFill>
              <a:latin typeface="Roboto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4527" y="4365105"/>
            <a:ext cx="3816276" cy="923330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3">
                    <a:lumMod val="10000"/>
                  </a:schemeClr>
                </a:solidFill>
                <a:latin typeface="Roboto"/>
              </a:rPr>
              <a:t>Увеличение внутригрудных и  </a:t>
            </a:r>
            <a:r>
              <a:rPr lang="ru-RU" dirty="0" err="1" smtClean="0">
                <a:solidFill>
                  <a:schemeClr val="accent3">
                    <a:lumMod val="10000"/>
                  </a:schemeClr>
                </a:solidFill>
                <a:latin typeface="Roboto"/>
              </a:rPr>
              <a:t>паратрахеальных</a:t>
            </a:r>
            <a:r>
              <a:rPr lang="ru-RU" dirty="0" smtClean="0">
                <a:solidFill>
                  <a:schemeClr val="accent3">
                    <a:lumMod val="10000"/>
                  </a:schemeClr>
                </a:solidFill>
                <a:latin typeface="Roboto"/>
              </a:rPr>
              <a:t> ЛУ</a:t>
            </a:r>
          </a:p>
          <a:p>
            <a:endParaRPr lang="ru-RU" dirty="0" smtClean="0">
              <a:solidFill>
                <a:schemeClr val="accent3">
                  <a:lumMod val="10000"/>
                </a:schemeClr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759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929618" cy="714380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  </a:t>
            </a:r>
            <a:r>
              <a:rPr lang="ru-RU" b="1" dirty="0" smtClean="0"/>
              <a:t>Отделы средостения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4901347"/>
            <a:ext cx="8715436" cy="178942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0000"/>
                </a:solidFill>
              </a:rPr>
              <a:t>При рентгенологическом исследовании  возникает необходимость установить  более  точную локализацию патологического образования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ru-RU" sz="2000" dirty="0" smtClean="0">
                <a:solidFill>
                  <a:srgbClr val="000000"/>
                </a:solidFill>
              </a:rPr>
              <a:t> В этих случаях средостение можно разделить на передний, средний и задний отделы</a:t>
            </a: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62466" name="Picture 2" descr="https://radiologyassistant.nl/img/containers/main/chest-x-ray-basic-interpretation/a514ef9918c13d_7-TEK-anter-middle.jpg/f0b9a5910a11f9e23800376cf689bc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3629" y="764704"/>
            <a:ext cx="6805788" cy="4136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400"/>
          </a:xfrm>
          <a:solidFill>
            <a:schemeClr val="accent5"/>
          </a:solidFill>
        </p:spPr>
        <p:txBody>
          <a:bodyPr/>
          <a:lstStyle/>
          <a:p>
            <a:pPr algn="ctr"/>
            <a:r>
              <a:rPr lang="ru-RU" b="1" dirty="0" smtClean="0"/>
              <a:t>Образования в средостении</a:t>
            </a:r>
            <a:r>
              <a:rPr lang="ru-RU" dirty="0" smtClean="0"/>
              <a:t> 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972371"/>
              </p:ext>
            </p:extLst>
          </p:nvPr>
        </p:nvGraphicFramePr>
        <p:xfrm>
          <a:off x="0" y="731520"/>
          <a:ext cx="9143999" cy="57938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85852"/>
                <a:gridCol w="1917996"/>
                <a:gridCol w="2592288"/>
                <a:gridCol w="1728192"/>
                <a:gridCol w="1619671"/>
              </a:tblGrid>
              <a:tr h="602764">
                <a:tc>
                  <a:txBody>
                    <a:bodyPr/>
                    <a:lstStyle/>
                    <a:p>
                      <a:endParaRPr lang="ru-RU" sz="18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  <a:cs typeface="Times New Roman" pitchFamily="18" charset="0"/>
                        </a:rPr>
                        <a:t>Очаговые</a:t>
                      </a:r>
                      <a:endParaRPr lang="ru-RU" sz="1800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Roboto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Интерстициальные</a:t>
                      </a:r>
                      <a:r>
                        <a:rPr lang="ru-RU" sz="1800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 </a:t>
                      </a:r>
                      <a:endParaRPr lang="ru-RU" sz="1800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Жировые</a:t>
                      </a:r>
                      <a:r>
                        <a:rPr lang="ru-RU" sz="1800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 </a:t>
                      </a:r>
                      <a:endParaRPr lang="ru-RU" sz="1800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Сосудистые</a:t>
                      </a:r>
                      <a:r>
                        <a:rPr lang="ru-RU" sz="1800" b="1" baseline="0" dirty="0" smtClean="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Roboto"/>
                        </a:rPr>
                        <a:t> </a:t>
                      </a:r>
                      <a:endParaRPr lang="ru-RU" sz="1800" b="1" dirty="0">
                        <a:solidFill>
                          <a:schemeClr val="accent3">
                            <a:lumMod val="10000"/>
                          </a:schemeClr>
                        </a:solidFill>
                        <a:latin typeface="Roboto"/>
                      </a:endParaRPr>
                    </a:p>
                  </a:txBody>
                  <a:tcPr/>
                </a:tc>
              </a:tr>
              <a:tr h="212883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Roboto"/>
                        </a:rPr>
                        <a:t>Передний отдел</a:t>
                      </a:r>
                      <a:endParaRPr lang="ru-RU" sz="1800" dirty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atin typeface="Roboto"/>
                        </a:rPr>
                        <a:t>Тимус,</a:t>
                      </a:r>
                      <a:r>
                        <a:rPr lang="ru-RU" sz="1800" b="0" baseline="0" dirty="0" smtClean="0">
                          <a:latin typeface="Roboto"/>
                        </a:rPr>
                        <a:t> лимфома, ЗОБ,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dirty="0" err="1" smtClean="0">
                          <a:latin typeface="Roboto"/>
                        </a:rPr>
                        <a:t>герминогенные</a:t>
                      </a:r>
                      <a:r>
                        <a:rPr lang="ru-RU" sz="1800" b="0" dirty="0" smtClean="0">
                          <a:latin typeface="Roboto"/>
                        </a:rPr>
                        <a:t> опухоли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800" b="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Roboto"/>
                        </a:rPr>
                        <a:t>Киста</a:t>
                      </a:r>
                      <a:r>
                        <a:rPr lang="ru-RU" sz="1800" baseline="0" dirty="0" smtClean="0">
                          <a:latin typeface="Roboto"/>
                        </a:rPr>
                        <a:t> тимуса ,</a:t>
                      </a:r>
                      <a:r>
                        <a:rPr lang="ru-RU" sz="1800" dirty="0" smtClean="0">
                          <a:latin typeface="Roboto"/>
                        </a:rPr>
                        <a:t> киста перикарда, </a:t>
                      </a:r>
                      <a:r>
                        <a:rPr lang="ru-RU" sz="1800" baseline="0" dirty="0" smtClean="0">
                          <a:latin typeface="Roboto"/>
                        </a:rPr>
                        <a:t>тимома,</a:t>
                      </a:r>
                      <a:r>
                        <a:rPr lang="ru-RU" sz="1800" dirty="0" smtClean="0">
                          <a:latin typeface="Roboto"/>
                        </a:rPr>
                        <a:t>лимфома,</a:t>
                      </a:r>
                      <a: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latin typeface="Roboto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b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latin typeface="Roboto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latin typeface="Roboto"/>
                          <a:ea typeface="+mn-ea"/>
                          <a:cs typeface="+mn-cs"/>
                          <a:sym typeface="Arial"/>
                        </a:rPr>
                        <a:t>герминогенные опухоли 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800" b="0" i="0" u="none" strike="noStrike" cap="none" dirty="0" smtClean="0">
                        <a:solidFill>
                          <a:schemeClr val="dk1"/>
                        </a:solidFill>
                        <a:latin typeface="Roboto"/>
                        <a:ea typeface="+mn-ea"/>
                        <a:cs typeface="+mn-cs"/>
                        <a:sym typeface="Arial"/>
                      </a:endParaRPr>
                    </a:p>
                    <a:p>
                      <a:endParaRPr lang="ru-RU" sz="1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err="1" smtClean="0">
                          <a:latin typeface="Roboto"/>
                        </a:rPr>
                        <a:t>Герминоген-ные</a:t>
                      </a:r>
                      <a:r>
                        <a:rPr lang="ru-RU" sz="1800" b="0" dirty="0" smtClean="0">
                          <a:latin typeface="Roboto"/>
                        </a:rPr>
                        <a:t> опухоли,</a:t>
                      </a:r>
                    </a:p>
                    <a:p>
                      <a:r>
                        <a:rPr lang="ru-RU" sz="1800" dirty="0" err="1" smtClean="0">
                          <a:latin typeface="Roboto"/>
                        </a:rPr>
                        <a:t>тимолипома</a:t>
                      </a:r>
                      <a:endParaRPr lang="ru-RU" sz="1800" dirty="0" smtClean="0">
                        <a:latin typeface="Roboto"/>
                      </a:endParaRPr>
                    </a:p>
                    <a:p>
                      <a:r>
                        <a:rPr lang="ru-RU" sz="1800" dirty="0" smtClean="0">
                          <a:latin typeface="Roboto"/>
                        </a:rPr>
                        <a:t>жировая</a:t>
                      </a:r>
                      <a:r>
                        <a:rPr lang="ru-RU" sz="1800" baseline="0" dirty="0" smtClean="0">
                          <a:latin typeface="Roboto"/>
                        </a:rPr>
                        <a:t> подушка</a:t>
                      </a:r>
                      <a:endParaRPr lang="ru-RU" sz="1800" dirty="0" smtClean="0">
                        <a:latin typeface="Roboto"/>
                      </a:endParaRPr>
                    </a:p>
                    <a:p>
                      <a:endParaRPr lang="ru-RU" sz="1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Roboto"/>
                        </a:rPr>
                        <a:t>Щитовидная</a:t>
                      </a:r>
                      <a:r>
                        <a:rPr lang="ru-RU" sz="1800" baseline="0" dirty="0" smtClean="0">
                          <a:latin typeface="Roboto"/>
                        </a:rPr>
                        <a:t> </a:t>
                      </a:r>
                      <a:r>
                        <a:rPr lang="ru-RU" sz="1800" dirty="0" smtClean="0">
                          <a:latin typeface="Roboto"/>
                        </a:rPr>
                        <a:t>железа,</a:t>
                      </a:r>
                    </a:p>
                    <a:p>
                      <a: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latin typeface="Roboto"/>
                          <a:ea typeface="+mn-ea"/>
                          <a:cs typeface="+mn-cs"/>
                          <a:sym typeface="Arial"/>
                        </a:rPr>
                        <a:t>коронарные артерии </a:t>
                      </a:r>
                      <a:endParaRPr lang="ru-RU" sz="1800" dirty="0" smtClean="0">
                        <a:latin typeface="Roboto"/>
                      </a:endParaRPr>
                    </a:p>
                    <a:p>
                      <a:endParaRPr lang="ru-RU" sz="1800" dirty="0" smtClean="0">
                        <a:latin typeface="Roboto"/>
                      </a:endParaRPr>
                    </a:p>
                    <a:p>
                      <a:endParaRPr lang="ru-RU" sz="1800" dirty="0">
                        <a:latin typeface="Roboto"/>
                      </a:endParaRPr>
                    </a:p>
                  </a:txBody>
                  <a:tcPr/>
                </a:tc>
              </a:tr>
              <a:tr h="155005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Roboto"/>
                        </a:rPr>
                        <a:t>Средний</a:t>
                      </a:r>
                    </a:p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Roboto"/>
                        </a:rPr>
                        <a:t>отдел      </a:t>
                      </a:r>
                      <a:endParaRPr lang="ru-RU" sz="1800" dirty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latin typeface="Roboto"/>
                        </a:rPr>
                        <a:t>Дупликацион-ные кисты,</a:t>
                      </a:r>
                      <a:endParaRPr lang="ru-RU" sz="1800" b="0" i="0" u="none" strike="noStrike" cap="none" dirty="0" smtClean="0">
                        <a:solidFill>
                          <a:schemeClr val="dk1"/>
                        </a:solidFill>
                        <a:latin typeface="Roboto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ru-RU" sz="1800" b="0" dirty="0" smtClean="0">
                          <a:latin typeface="Roboto"/>
                        </a:rPr>
                        <a:t>аномалия дуги  аорты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Roboto"/>
                        </a:rPr>
                        <a:t>Кисты забрюшинного</a:t>
                      </a:r>
                      <a:r>
                        <a:rPr lang="ru-RU" sz="1800" baseline="0" dirty="0" smtClean="0">
                          <a:latin typeface="Roboto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Roboto"/>
                        </a:rPr>
                        <a:t>пространства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latin typeface="Roboto"/>
                        </a:rPr>
                        <a:t>дупликационные</a:t>
                      </a:r>
                      <a:r>
                        <a:rPr lang="ru-RU" sz="1800" dirty="0" smtClean="0">
                          <a:latin typeface="Roboto"/>
                        </a:rPr>
                        <a:t> кисты, углубления перикарда</a:t>
                      </a:r>
                      <a:r>
                        <a:rPr lang="ru-RU" sz="1800" baseline="0" dirty="0" smtClean="0">
                          <a:latin typeface="Roboto"/>
                        </a:rPr>
                        <a:t> , </a:t>
                      </a:r>
                      <a:r>
                        <a:rPr lang="ru-RU" sz="1800" dirty="0" smtClean="0">
                          <a:latin typeface="Roboto"/>
                        </a:rPr>
                        <a:t>некроз лимфатических узлов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Roboto"/>
                        </a:rPr>
                        <a:t>Липома,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Roboto"/>
                        </a:rPr>
                        <a:t>Фиброваскулярный полип пищевода </a:t>
                      </a:r>
                      <a:endParaRPr lang="ru-RU" sz="1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Roboto"/>
                        </a:rPr>
                        <a:t>Аномалия дуги аорты,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Roboto"/>
                        </a:rPr>
                        <a:t>непарная вена, сосудистой оболочки</a:t>
                      </a:r>
                      <a:endParaRPr lang="ru-RU" sz="1800" dirty="0">
                        <a:latin typeface="Roboto"/>
                      </a:endParaRPr>
                    </a:p>
                  </a:txBody>
                  <a:tcPr/>
                </a:tc>
              </a:tr>
              <a:tr h="132486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Roboto"/>
                        </a:rPr>
                        <a:t>Задний</a:t>
                      </a:r>
                    </a:p>
                    <a:p>
                      <a:r>
                        <a:rPr lang="ru-RU" sz="1800" dirty="0" smtClean="0">
                          <a:solidFill>
                            <a:srgbClr val="000000"/>
                          </a:solidFill>
                          <a:latin typeface="Roboto"/>
                        </a:rPr>
                        <a:t>отдел</a:t>
                      </a:r>
                      <a:endParaRPr lang="ru-RU" sz="1800" dirty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latin typeface="Roboto"/>
                          <a:ea typeface="+mn-ea"/>
                          <a:cs typeface="+mn-cs"/>
                          <a:sym typeface="Arial"/>
                        </a:rPr>
                        <a:t>Нейрогенные опухоли</a:t>
                      </a:r>
                      <a:endParaRPr lang="en-US" sz="1800" b="0" i="0" u="none" strike="noStrike" cap="none" dirty="0" smtClean="0">
                        <a:solidFill>
                          <a:schemeClr val="dk1"/>
                        </a:solidFill>
                        <a:latin typeface="Roboto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latin typeface="Roboto"/>
                          <a:ea typeface="+mn-ea"/>
                          <a:cs typeface="+mn-cs"/>
                          <a:sym typeface="Arial"/>
                        </a:rPr>
                        <a:t>Невринома</a:t>
                      </a:r>
                    </a:p>
                    <a:p>
                      <a: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latin typeface="Roboto"/>
                          <a:ea typeface="+mn-ea"/>
                          <a:cs typeface="+mn-cs"/>
                          <a:sym typeface="Arial"/>
                        </a:rPr>
                        <a:t>менингоцеле</a:t>
                      </a:r>
                    </a:p>
                    <a:p>
                      <a:r>
                        <a:rPr lang="ru-RU" sz="1800" b="0" i="0" u="none" strike="noStrike" cap="none" dirty="0" err="1" smtClean="0">
                          <a:solidFill>
                            <a:schemeClr val="dk1"/>
                          </a:solidFill>
                          <a:latin typeface="Roboto"/>
                          <a:ea typeface="+mn-ea"/>
                          <a:cs typeface="+mn-cs"/>
                          <a:sym typeface="Arial"/>
                        </a:rPr>
                        <a:t>нейроэнтеритическая</a:t>
                      </a:r>
                      <a:r>
                        <a:rPr lang="ru-RU" sz="1800" b="0" i="0" u="none" strike="noStrike" cap="none" dirty="0" smtClean="0">
                          <a:solidFill>
                            <a:schemeClr val="dk1"/>
                          </a:solidFill>
                          <a:latin typeface="Roboto"/>
                          <a:ea typeface="+mn-ea"/>
                          <a:cs typeface="+mn-cs"/>
                          <a:sym typeface="Arial"/>
                        </a:rPr>
                        <a:t> киста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Roboto"/>
                        </a:rPr>
                        <a:t>Миелопроли-феративные новообразова-ния</a:t>
                      </a:r>
                      <a:endParaRPr lang="ru-RU" sz="1800" dirty="0">
                        <a:latin typeface="Robo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Roboto"/>
                        </a:rPr>
                        <a:t>Нисходящая аорта</a:t>
                      </a:r>
                      <a:endParaRPr lang="ru-RU" sz="1800" dirty="0">
                        <a:latin typeface="Roboto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51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400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ru-RU" b="1" dirty="0"/>
              <a:t>Линии средостения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373216"/>
            <a:ext cx="9144000" cy="1340769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«Линии» средостения </a:t>
            </a:r>
            <a:r>
              <a:rPr lang="ru-RU" dirty="0">
                <a:solidFill>
                  <a:srgbClr val="000000"/>
                </a:solidFill>
              </a:rPr>
              <a:t>представляют собой границы раздела между мягкими тканями средостенных структур и </a:t>
            </a:r>
            <a:r>
              <a:rPr lang="ru-RU" dirty="0" smtClean="0">
                <a:solidFill>
                  <a:srgbClr val="000000"/>
                </a:solidFill>
              </a:rPr>
              <a:t>легким</a:t>
            </a:r>
            <a:r>
              <a:rPr lang="ru-RU" dirty="0">
                <a:solidFill>
                  <a:srgbClr val="000000"/>
                </a:solidFill>
              </a:rPr>
              <a:t>и</a:t>
            </a:r>
            <a:endParaRPr lang="ru-RU" dirty="0" smtClean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rgbClr val="000000"/>
                </a:solidFill>
              </a:rPr>
              <a:t>При смещение </a:t>
            </a:r>
            <a:r>
              <a:rPr lang="ru-RU" dirty="0">
                <a:solidFill>
                  <a:srgbClr val="000000"/>
                </a:solidFill>
              </a:rPr>
              <a:t>этих </a:t>
            </a:r>
            <a:r>
              <a:rPr lang="ru-RU" dirty="0" smtClean="0">
                <a:solidFill>
                  <a:srgbClr val="000000"/>
                </a:solidFill>
              </a:rPr>
              <a:t>«линий» можно выявить патологические изменения  средостения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980728"/>
            <a:ext cx="6736035" cy="432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483768" y="1340768"/>
            <a:ext cx="1368152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578574" y="1916832"/>
            <a:ext cx="1441698" cy="6480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051720" y="4509120"/>
            <a:ext cx="2160240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9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785817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Азигоэзофагеальная линия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076056" y="1556792"/>
            <a:ext cx="3888432" cy="4737707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200" dirty="0" smtClean="0">
                <a:solidFill>
                  <a:schemeClr val="accent3">
                    <a:lumMod val="10000"/>
                  </a:schemeClr>
                </a:solidFill>
              </a:rPr>
              <a:t>Причины смещения </a:t>
            </a:r>
            <a:r>
              <a:rPr lang="ru-RU" sz="2200" dirty="0" err="1" smtClean="0">
                <a:solidFill>
                  <a:schemeClr val="accent3">
                    <a:lumMod val="10000"/>
                  </a:schemeClr>
                </a:solidFill>
              </a:rPr>
              <a:t>азигоэзофагеальной</a:t>
            </a:r>
            <a:r>
              <a:rPr lang="ru-RU" sz="2200" dirty="0" smtClean="0">
                <a:solidFill>
                  <a:schemeClr val="accent3">
                    <a:lumMod val="10000"/>
                  </a:schemeClr>
                </a:solidFill>
              </a:rPr>
              <a:t> линии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Грыжа ПОД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Заболевания пищевода 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Увеличение левого предсердия 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Поражения внутригрудных 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11430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    </a:t>
            </a:r>
            <a:r>
              <a:rPr lang="ru-RU" sz="2000" dirty="0" smtClean="0">
                <a:solidFill>
                  <a:srgbClr val="000000"/>
                </a:solidFill>
              </a:rPr>
              <a:t>лимфатических узлов </a:t>
            </a:r>
            <a:r>
              <a:rPr lang="ru-RU" sz="2000" dirty="0" smtClean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9" r="6263"/>
          <a:stretch/>
        </p:blipFill>
        <p:spPr bwMode="auto">
          <a:xfrm>
            <a:off x="179512" y="1556792"/>
            <a:ext cx="4726984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11560" y="4437112"/>
            <a:ext cx="1656184" cy="6480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400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Грыжа пищеводного отверстия диафрагмы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7" r="-27"/>
          <a:stretch/>
        </p:blipFill>
        <p:spPr bwMode="auto">
          <a:xfrm>
            <a:off x="5148064" y="883395"/>
            <a:ext cx="3128474" cy="386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68" y="908720"/>
            <a:ext cx="3888432" cy="384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395536" y="4973352"/>
            <a:ext cx="8424936" cy="14864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321750" indent="-285750">
              <a:lnSpc>
                <a:spcPct val="100000"/>
              </a:lnSpc>
              <a:buFont typeface="Wingdings" pitchFamily="2" charset="2"/>
              <a:buChar char="q"/>
            </a:pPr>
            <a:r>
              <a:rPr lang="ru-RU" dirty="0" smtClean="0"/>
              <a:t> </a:t>
            </a:r>
            <a:r>
              <a:rPr lang="ru-RU" sz="2000" dirty="0" smtClean="0">
                <a:solidFill>
                  <a:srgbClr val="000000"/>
                </a:solidFill>
              </a:rPr>
              <a:t>На Рентгенограммах ОГК в прямой и боковой проекциях </a:t>
            </a:r>
          </a:p>
          <a:p>
            <a:pPr marL="36000" indent="0">
              <a:lnSpc>
                <a:spcPct val="100000"/>
              </a:lnSpc>
              <a:buNone/>
            </a:pPr>
            <a:r>
              <a:rPr lang="ru-RU" sz="2000" dirty="0" smtClean="0">
                <a:solidFill>
                  <a:srgbClr val="000000"/>
                </a:solidFill>
              </a:rPr>
              <a:t>в </a:t>
            </a:r>
            <a:r>
              <a:rPr lang="en-US" sz="2000" dirty="0" smtClean="0">
                <a:solidFill>
                  <a:srgbClr val="000000"/>
                </a:solidFill>
              </a:rPr>
              <a:t>S9 </a:t>
            </a:r>
            <a:r>
              <a:rPr lang="ru-RU" sz="2000" dirty="0" smtClean="0">
                <a:solidFill>
                  <a:srgbClr val="000000"/>
                </a:solidFill>
              </a:rPr>
              <a:t>визуализируется округлая тень, с четкими контурами с признаками наличия в нем воздуха , так же определяется  </a:t>
            </a:r>
            <a:r>
              <a:rPr lang="ru-RU" sz="2000" dirty="0">
                <a:solidFill>
                  <a:srgbClr val="000000"/>
                </a:solidFill>
              </a:rPr>
              <a:t>смещение </a:t>
            </a:r>
            <a:r>
              <a:rPr lang="ru-RU" sz="2000" u="sng" dirty="0">
                <a:solidFill>
                  <a:schemeClr val="accent3">
                    <a:lumMod val="10000"/>
                  </a:schemeClr>
                </a:solidFill>
              </a:rPr>
              <a:t>а</a:t>
            </a:r>
            <a:r>
              <a:rPr lang="ru-RU" sz="2000" u="sng" dirty="0" smtClean="0">
                <a:solidFill>
                  <a:schemeClr val="accent3">
                    <a:lumMod val="10000"/>
                  </a:schemeClr>
                </a:solidFill>
              </a:rPr>
              <a:t>зигоэзофагеальной линии</a:t>
            </a:r>
            <a:endParaRPr lang="ru-RU" sz="2000" u="sng" dirty="0">
              <a:solidFill>
                <a:schemeClr val="accent3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80727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r>
              <a:rPr lang="ru-RU" sz="2900" b="1" dirty="0" smtClean="0"/>
              <a:t>Рентгенограммы </a:t>
            </a:r>
            <a:r>
              <a:rPr lang="ru-RU" sz="2900" b="1" dirty="0"/>
              <a:t>ОГК в прямой и боковой </a:t>
            </a:r>
            <a:r>
              <a:rPr lang="ru-RU" sz="2900" b="1" dirty="0" smtClean="0"/>
              <a:t>проекции: </a:t>
            </a:r>
            <a:r>
              <a:rPr lang="ru-RU" sz="2900" b="1" dirty="0"/>
              <a:t>Лимфома </a:t>
            </a:r>
            <a:r>
              <a:rPr lang="ru-RU" sz="2900" b="1" dirty="0" err="1" smtClean="0"/>
              <a:t>Ходжкина</a:t>
            </a:r>
            <a:r>
              <a:rPr lang="ru-RU" sz="2900" b="1" dirty="0" smtClean="0"/>
              <a:t>, клинический случай №2</a:t>
            </a:r>
            <a:br>
              <a:rPr lang="ru-RU" sz="2900" b="1" dirty="0" smtClean="0"/>
            </a:br>
            <a:r>
              <a:rPr lang="ru-RU" sz="2700" dirty="0"/>
              <a:t/>
            </a:r>
            <a:br>
              <a:rPr lang="ru-RU" sz="2700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5013176"/>
            <a:ext cx="9144000" cy="1656184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Смещение верхней части </a:t>
            </a:r>
            <a:r>
              <a:rPr lang="ru-RU" u="sng" dirty="0" err="1">
                <a:solidFill>
                  <a:srgbClr val="000000"/>
                </a:solidFill>
              </a:rPr>
              <a:t>азигоэзофагеальной</a:t>
            </a:r>
            <a:r>
              <a:rPr lang="ru-RU" u="sng" dirty="0">
                <a:solidFill>
                  <a:srgbClr val="000000"/>
                </a:solidFill>
              </a:rPr>
              <a:t> </a:t>
            </a:r>
            <a:r>
              <a:rPr lang="ru-RU" u="sng" dirty="0" smtClean="0">
                <a:solidFill>
                  <a:srgbClr val="000000"/>
                </a:solidFill>
              </a:rPr>
              <a:t>линии</a:t>
            </a:r>
            <a:r>
              <a:rPr lang="ru-RU" dirty="0" smtClean="0">
                <a:solidFill>
                  <a:srgbClr val="000000"/>
                </a:solidFill>
              </a:rPr>
              <a:t> вследствие массивной бифуркационной лимфаденопатии 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Справа от трахеи расположены увеличенные трахеобронхиальные </a:t>
            </a:r>
            <a:r>
              <a:rPr lang="ru-RU" dirty="0">
                <a:solidFill>
                  <a:srgbClr val="000000"/>
                </a:solidFill>
              </a:rPr>
              <a:t>и </a:t>
            </a:r>
            <a:r>
              <a:rPr lang="ru-RU" dirty="0" err="1">
                <a:solidFill>
                  <a:srgbClr val="000000"/>
                </a:solidFill>
              </a:rPr>
              <a:t>паратрахеальные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лимфатические узлы, смещающие правую </a:t>
            </a:r>
            <a:r>
              <a:rPr lang="ru-RU" u="sng" dirty="0" err="1" smtClean="0">
                <a:solidFill>
                  <a:srgbClr val="000000"/>
                </a:solidFill>
              </a:rPr>
              <a:t>паратрахеальную</a:t>
            </a:r>
            <a:r>
              <a:rPr lang="ru-RU" u="sng" dirty="0" smtClean="0">
                <a:solidFill>
                  <a:srgbClr val="000000"/>
                </a:solidFill>
              </a:rPr>
              <a:t> линию</a:t>
            </a:r>
            <a:endParaRPr lang="ru-RU" u="sng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4" r="-222"/>
          <a:stretch/>
        </p:blipFill>
        <p:spPr bwMode="auto">
          <a:xfrm>
            <a:off x="5436096" y="1130695"/>
            <a:ext cx="2880320" cy="361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0695"/>
            <a:ext cx="3707257" cy="36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04"/>
            <a:ext cx="9144000" cy="89572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800" b="1" dirty="0"/>
              <a:t>Лимфома Ходжкина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b="1" dirty="0"/>
              <a:t>клинический случай №</a:t>
            </a:r>
            <a:r>
              <a:rPr lang="ru-RU" sz="2400" b="1" dirty="0" smtClean="0"/>
              <a:t>2 (продолжение)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69634" name="Picture 2" descr="https://radiologyassistant.nl/img/containers/main/chest-x-ray-basic-interpretation/a5152d1684ec77_29-es-azyg-recess-lungca-2.jpg/2e6733c618af076277f7361e42650995.jpg"/>
          <p:cNvPicPr>
            <a:picLocks noChangeAspect="1" noChangeArrowheads="1"/>
          </p:cNvPicPr>
          <p:nvPr/>
        </p:nvPicPr>
        <p:blipFill rotWithShape="1">
          <a:blip r:embed="rId3"/>
          <a:srcRect l="56720" r="-1"/>
          <a:stretch/>
        </p:blipFill>
        <p:spPr bwMode="auto">
          <a:xfrm>
            <a:off x="605508" y="1196752"/>
            <a:ext cx="3426614" cy="4342029"/>
          </a:xfrm>
          <a:prstGeom prst="rect">
            <a:avLst/>
          </a:prstGeom>
          <a:noFill/>
        </p:spPr>
      </p:pic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4355976" y="1124744"/>
            <a:ext cx="4464496" cy="4414037"/>
          </a:xfrm>
          <a:solidFill>
            <a:schemeClr val="accent5"/>
          </a:solidFill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sz="3200" dirty="0" smtClean="0">
                <a:solidFill>
                  <a:srgbClr val="000000"/>
                </a:solidFill>
              </a:rPr>
              <a:t>ПЭТ-КТ</a:t>
            </a:r>
            <a:r>
              <a:rPr lang="ru-RU" sz="3200" dirty="0">
                <a:solidFill>
                  <a:srgbClr val="000000"/>
                </a:solidFill>
              </a:rPr>
              <a:t>: интенсивное накопление радиофармпрепарата </a:t>
            </a:r>
            <a:r>
              <a:rPr lang="ru-RU" sz="3200" dirty="0" smtClean="0">
                <a:solidFill>
                  <a:srgbClr val="000000"/>
                </a:solidFill>
              </a:rPr>
              <a:t> </a:t>
            </a:r>
            <a:r>
              <a:rPr lang="ru-RU" sz="3200" dirty="0">
                <a:solidFill>
                  <a:srgbClr val="000000"/>
                </a:solidFill>
              </a:rPr>
              <a:t>происходит в лимфоузлах средостения, так же определяется накопление </a:t>
            </a:r>
            <a:r>
              <a:rPr lang="ru-RU" sz="3200" dirty="0" smtClean="0">
                <a:solidFill>
                  <a:srgbClr val="000000"/>
                </a:solidFill>
              </a:rPr>
              <a:t>РФП  </a:t>
            </a:r>
            <a:r>
              <a:rPr lang="ru-RU" sz="3200" dirty="0">
                <a:solidFill>
                  <a:srgbClr val="000000"/>
                </a:solidFill>
              </a:rPr>
              <a:t>шейными лимфоузлами </a:t>
            </a:r>
          </a:p>
          <a:p>
            <a:r>
              <a:rPr lang="ru-RU" sz="3200" dirty="0" smtClean="0">
                <a:solidFill>
                  <a:srgbClr val="000000"/>
                </a:solidFill>
              </a:rPr>
              <a:t>Это имеет важное значение поскольку в данном случае возможно  проведение биопсии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5209" y="3933056"/>
            <a:ext cx="4010767" cy="2448272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Мягкотканное окно с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контрастным усилением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аксиальная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плоскость, увеличенные лимфатические узлы сдавливают левое предсердие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68610" name="Picture 2" descr="https://radiologyassistant.nl/img/containers/main/chest-x-ray-basic-interpretation/a5152d182c1bce_30-es-azyg-recess-lungca-3.jpg/bd4fd22b82d3081f3ea51c0eff398279.jpg"/>
          <p:cNvPicPr>
            <a:picLocks noChangeAspect="1" noChangeArrowheads="1"/>
          </p:cNvPicPr>
          <p:nvPr/>
        </p:nvPicPr>
        <p:blipFill rotWithShape="1">
          <a:blip r:embed="rId3"/>
          <a:srcRect l="51684" r="261"/>
          <a:stretch/>
        </p:blipFill>
        <p:spPr bwMode="auto">
          <a:xfrm>
            <a:off x="5044983" y="992979"/>
            <a:ext cx="3631473" cy="294007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0163"/>
            <a:ext cx="3960440" cy="296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5044983" y="3933056"/>
            <a:ext cx="3631473" cy="24482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визуализируется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лимфатический узел </a:t>
            </a:r>
            <a:r>
              <a:rPr lang="en-US" sz="2000" dirty="0">
                <a:solidFill>
                  <a:schemeClr val="accent3">
                    <a:lumMod val="10000"/>
                  </a:schemeClr>
                </a:solidFill>
              </a:rPr>
              <a:t>IV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 уровня </a:t>
            </a:r>
            <a:r>
              <a:rPr lang="ru-RU" sz="2000" dirty="0" err="1" smtClean="0">
                <a:solidFill>
                  <a:schemeClr val="accent3">
                    <a:lumMod val="10000"/>
                  </a:schemeClr>
                </a:solidFill>
              </a:rPr>
              <a:t>гипоэхогенной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 структуры без дифференцировки с неровными контурами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2704"/>
            <a:ext cx="9144000" cy="89572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800" b="1" dirty="0" smtClean="0"/>
              <a:t>Лимфома </a:t>
            </a:r>
            <a:r>
              <a:rPr lang="ru-RU" sz="2800" b="1" dirty="0" err="1" smtClean="0"/>
              <a:t>Ходжкина</a:t>
            </a:r>
            <a:r>
              <a:rPr lang="ru-RU" sz="2800" b="1" dirty="0" smtClean="0"/>
              <a:t>  </a:t>
            </a:r>
            <a:r>
              <a:rPr lang="ru-RU" sz="2800" b="1" dirty="0" smtClean="0">
                <a:solidFill>
                  <a:schemeClr val="accent1"/>
                </a:solidFill>
              </a:rPr>
              <a:t>КТ- </a:t>
            </a:r>
            <a:r>
              <a:rPr lang="ru-RU" sz="2800" b="1" dirty="0">
                <a:solidFill>
                  <a:schemeClr val="accent1"/>
                </a:solidFill>
              </a:rPr>
              <a:t>ОГК , </a:t>
            </a:r>
            <a:r>
              <a:rPr lang="ru-RU" sz="2800" b="1" dirty="0" smtClean="0">
                <a:solidFill>
                  <a:schemeClr val="accent1"/>
                </a:solidFill>
              </a:rPr>
              <a:t>УЗИ в В-режиме </a:t>
            </a:r>
            <a:endParaRPr lang="ru-RU" sz="2400" b="1" dirty="0"/>
          </a:p>
          <a:p>
            <a:r>
              <a:rPr lang="ru-RU" sz="2400" b="1" dirty="0"/>
              <a:t>клинический случай №2 (продолжение)</a:t>
            </a:r>
            <a:br>
              <a:rPr lang="ru-RU" sz="2400" b="1" dirty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100" b="1" dirty="0" smtClean="0"/>
              <a:t>Рентгенограмма </a:t>
            </a:r>
            <a:r>
              <a:rPr lang="ru-RU" sz="3100" b="1" dirty="0"/>
              <a:t>ОГК в прямой </a:t>
            </a:r>
            <a:r>
              <a:rPr lang="ru-RU" sz="3100" b="1" dirty="0" smtClean="0"/>
              <a:t>проекции:              </a:t>
            </a:r>
            <a:br>
              <a:rPr lang="ru-RU" sz="3100" b="1" dirty="0" smtClean="0"/>
            </a:br>
            <a:r>
              <a:rPr lang="ru-RU" sz="3100" b="1" dirty="0" smtClean="0"/>
              <a:t> </a:t>
            </a:r>
            <a:r>
              <a:rPr lang="ru-RU" sz="3100" b="1" dirty="0" err="1" smtClean="0"/>
              <a:t>ахалазия</a:t>
            </a:r>
            <a:r>
              <a:rPr lang="ru-RU" sz="3100" b="1" dirty="0"/>
              <a:t> </a:t>
            </a:r>
            <a:r>
              <a:rPr lang="ru-RU" sz="3100" b="1" dirty="0" smtClean="0"/>
              <a:t>пищевода, клинический </a:t>
            </a:r>
            <a:r>
              <a:rPr lang="ru-RU" sz="3100" b="1" dirty="0"/>
              <a:t>случай № 3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92080" y="1416199"/>
            <a:ext cx="3744416" cy="4461073"/>
          </a:xfr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О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пределяется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смещение </a:t>
            </a:r>
            <a:r>
              <a:rPr lang="ru-RU" sz="2000" u="sng" dirty="0" smtClean="0">
                <a:solidFill>
                  <a:schemeClr val="accent4">
                    <a:lumMod val="10000"/>
                  </a:schemeClr>
                </a:solidFill>
              </a:rPr>
              <a:t>азигоэзофагеальной линии</a:t>
            </a:r>
          </a:p>
          <a:p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Визуализируется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воздушный 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столб ниже бифуркации с уровнем жидкости </a:t>
            </a:r>
            <a:endParaRPr lang="ru-RU" sz="2000" dirty="0" smtClean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Слева в среднем легочном поле признаки перенесенной пневмонии (подчеркнутая </a:t>
            </a:r>
            <a:r>
              <a:rPr lang="ru-RU" sz="2000" dirty="0" err="1">
                <a:solidFill>
                  <a:schemeClr val="accent4">
                    <a:lumMod val="10000"/>
                  </a:schemeClr>
                </a:solidFill>
              </a:rPr>
              <a:t>междолевая</a:t>
            </a:r>
            <a:r>
              <a:rPr lang="ru-RU" sz="2000" dirty="0">
                <a:solidFill>
                  <a:schemeClr val="accent4">
                    <a:lumMod val="10000"/>
                  </a:schemeClr>
                </a:solidFill>
              </a:rPr>
              <a:t> плевра </a:t>
            </a:r>
            <a:r>
              <a:rPr lang="ru-RU" sz="2000" dirty="0" smtClean="0">
                <a:solidFill>
                  <a:schemeClr val="accent4">
                    <a:lumMod val="10000"/>
                  </a:schemeClr>
                </a:solidFill>
              </a:rPr>
              <a:t>)</a:t>
            </a:r>
            <a:endParaRPr lang="ru-RU" sz="20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r="2714"/>
          <a:stretch/>
        </p:blipFill>
        <p:spPr bwMode="auto">
          <a:xfrm>
            <a:off x="360487" y="1416199"/>
            <a:ext cx="4800600" cy="4008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5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7975" y="0"/>
            <a:ext cx="8520600" cy="71438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800" dirty="0" smtClean="0"/>
              <a:t>                </a:t>
            </a:r>
            <a:r>
              <a:rPr lang="ru-RU" sz="2800" b="1" dirty="0" smtClean="0"/>
              <a:t>Легочные артерии и вены </a:t>
            </a:r>
            <a:endParaRPr lang="ru-RU" sz="2800" b="1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307975" y="4336593"/>
            <a:ext cx="3831977" cy="2326165"/>
          </a:xfrm>
          <a:solidFill>
            <a:schemeClr val="accent5"/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100" b="1" dirty="0" smtClean="0">
                <a:solidFill>
                  <a:srgbClr val="002060"/>
                </a:solidFill>
              </a:rPr>
              <a:t>Правая легочная артерия </a:t>
            </a:r>
          </a:p>
          <a:p>
            <a:pPr>
              <a:buNone/>
            </a:pPr>
            <a:r>
              <a:rPr lang="ru-RU" sz="1900" dirty="0" smtClean="0">
                <a:solidFill>
                  <a:srgbClr val="000000"/>
                </a:solidFill>
              </a:rPr>
              <a:t>-Длиннее и крупнее левой легочной   артерии </a:t>
            </a:r>
          </a:p>
          <a:p>
            <a:pPr>
              <a:buNone/>
            </a:pPr>
            <a:r>
              <a:rPr lang="ru-RU" sz="1900" dirty="0" smtClean="0">
                <a:solidFill>
                  <a:srgbClr val="000000"/>
                </a:solidFill>
              </a:rPr>
              <a:t>-Проходит позади восходящего отдела аорты, вышей полой вены и справа от верхней легочной вены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5844" name="AutoShape 4" descr="blob:https://yandex.ru/dd21b0d4-600e-4bd2-8b80-07515559a23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6" name="AutoShape 6" descr="blob:https://yandex.ru/dd21b0d4-600e-4bd2-8b80-07515559a23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8" name="AutoShape 8" descr="blob:https://yandex.ru/dd21b0d4-600e-4bd2-8b80-07515559a23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0" name="AutoShape 10" descr="blob:https://yandex.ru/dd21b0d4-600e-4bd2-8b80-07515559a23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2" name="AutoShape 12" descr="blob:https://radiologyassistant.nl/47e0a18c-3776-46b7-99c7-e41e1b206fa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4" name="AutoShape 14" descr="blob:https://radiologyassistant.nl/47e0a18c-3776-46b7-99c7-e41e1b206fa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8" name="AutoShape 18" descr="blob:https://radiologyassistant.nl/47e0a18c-3776-46b7-99c7-e41e1b206fa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60" name="AutoShape 20" descr="blob:https://radiologyassistant.nl/6e6093b4-5626-4d33-80f9-6c56eb3000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42" name="AutoShape 2" descr="blob:https://radiologyassistant.nl/d39a0603-5e86-498a-8dda-262dd288d2c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4" descr="blob:https://radiologyassistant.nl/d39a0603-5e86-498a-8dda-262dd288d2c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blob:https://radiologyassistant.nl/aef9057e-6a4b-48f1-80cd-c678afb68ab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blob:https://radiologyassistant.nl/aef9057e-6a4b-48f1-80cd-c678afb68ab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blob:https://radiologyassistant.nl/ae27e3ab-fcb2-4afd-a92c-71312951e4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blob:https://radiologyassistant.nl/ae27e3ab-fcb2-4afd-a92c-71312951e46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6" name="AutoShape 16" descr="blob:https://yandex.ru/b68e2dcb-50fa-48ab-b8a8-85ad9f8ba2e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8" descr="blob:https://yandex.ru/b68e2dcb-50fa-48ab-b8a8-85ad9f8ba2e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20" descr="blob:https://radiologyassistant.nl/d39a0603-5e86-498a-8dda-262dd288d2c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62" name="AutoShape 22" descr="blob:https://radiologyassistant.nl/d39a0603-5e86-498a-8dda-262dd288d2c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64" name="AutoShape 24" descr="blob:https://radiologyassistant.nl/aef9057e-6a4b-48f1-80cd-c678afb68ab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66" name="AutoShape 26" descr="blob:https://radiologyassistant.nl/aef9057e-6a4b-48f1-80cd-c678afb68ab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68" name="AutoShape 28" descr="blob:https://radiologyassistant.nl/aef9057e-6a4b-48f1-80cd-c678afb68ab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70" name="AutoShape 30" descr="blob:https://radiologyassistant.nl/aef9057e-6a4b-48f1-80cd-c678afb68ab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73" name="Picture 33" descr="https://sun9-68.userapi.com/impg/6oqU0ywjM7GFFNPK6Itb19BGCqbRdG_Ciu4A8Q/c_2GQvUN-kw.jpg?size=609x598&amp;quality=95&amp;sign=9919b2b146708fa630a5faa01bebb975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836712"/>
            <a:ext cx="3429024" cy="3367087"/>
          </a:xfrm>
          <a:prstGeom prst="rect">
            <a:avLst/>
          </a:prstGeom>
          <a:noFill/>
        </p:spPr>
      </p:pic>
      <p:pic>
        <p:nvPicPr>
          <p:cNvPr id="35875" name="Picture 35" descr="https://sun9-77.userapi.com/impg/kfsQVBSIYHDf5Uc7YrVK4LgnuEs42c1xsfTzbw/jC2cLrIxsDI.jpg?size=549x601&amp;quality=95&amp;sign=a6848ce58f621b3ca01daccec26cdbd9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814178"/>
            <a:ext cx="3096344" cy="3389621"/>
          </a:xfrm>
          <a:prstGeom prst="rect">
            <a:avLst/>
          </a:prstGeom>
          <a:noFill/>
        </p:spPr>
      </p:pic>
      <p:sp>
        <p:nvSpPr>
          <p:cNvPr id="28" name="Текст 10"/>
          <p:cNvSpPr>
            <a:spLocks noGrp="1"/>
          </p:cNvSpPr>
          <p:nvPr/>
        </p:nvSpPr>
        <p:spPr>
          <a:xfrm>
            <a:off x="4788024" y="4336593"/>
            <a:ext cx="3784504" cy="23261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None/>
            </a:pPr>
            <a:r>
              <a:rPr lang="ru-RU" sz="1900" b="1" dirty="0" smtClean="0">
                <a:solidFill>
                  <a:srgbClr val="002060"/>
                </a:solidFill>
              </a:rPr>
              <a:t>Левая легочная артерия </a:t>
            </a:r>
          </a:p>
          <a:p>
            <a:pPr>
              <a:buNone/>
            </a:pPr>
            <a:r>
              <a:rPr lang="ru-RU" dirty="0" smtClean="0">
                <a:solidFill>
                  <a:srgbClr val="000000"/>
                </a:solidFill>
              </a:rPr>
              <a:t>-Короче и меньше правой легочной артерии</a:t>
            </a:r>
          </a:p>
          <a:p>
            <a:pPr>
              <a:buNone/>
            </a:pPr>
            <a:r>
              <a:rPr lang="ru-RU" dirty="0" smtClean="0">
                <a:solidFill>
                  <a:srgbClr val="000000"/>
                </a:solidFill>
              </a:rPr>
              <a:t>-Проходит позади правой легочной артерии</a:t>
            </a:r>
          </a:p>
          <a:p>
            <a:pPr>
              <a:buNone/>
            </a:pPr>
            <a:r>
              <a:rPr lang="ru-RU" dirty="0" smtClean="0">
                <a:solidFill>
                  <a:srgbClr val="000000"/>
                </a:solidFill>
              </a:rPr>
              <a:t>-Проходит выше левого главного бронха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876925"/>
            <a:ext cx="3384376" cy="1914525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1700" dirty="0" smtClean="0">
                <a:solidFill>
                  <a:schemeClr val="accent4">
                    <a:lumMod val="10000"/>
                  </a:schemeClr>
                </a:solidFill>
              </a:rPr>
              <a:t>Слева определяется </a:t>
            </a:r>
            <a:r>
              <a:rPr lang="ru-RU" sz="1700" dirty="0">
                <a:solidFill>
                  <a:schemeClr val="accent4">
                    <a:lumMod val="10000"/>
                  </a:schemeClr>
                </a:solidFill>
              </a:rPr>
              <a:t>интенсивное </a:t>
            </a:r>
            <a:r>
              <a:rPr lang="ru-RU" sz="1700" dirty="0" smtClean="0">
                <a:solidFill>
                  <a:schemeClr val="accent4">
                    <a:lumMod val="10000"/>
                  </a:schemeClr>
                </a:solidFill>
              </a:rPr>
              <a:t>затемнение  </a:t>
            </a:r>
            <a:r>
              <a:rPr lang="ru-RU" sz="1700" dirty="0">
                <a:solidFill>
                  <a:schemeClr val="accent4">
                    <a:lumMod val="10000"/>
                  </a:schemeClr>
                </a:solidFill>
              </a:rPr>
              <a:t>с вогнутой четкой верхней </a:t>
            </a:r>
            <a:r>
              <a:rPr lang="ru-RU" sz="1700" dirty="0" smtClean="0">
                <a:solidFill>
                  <a:schemeClr val="accent4">
                    <a:lumMod val="10000"/>
                  </a:schemeClr>
                </a:solidFill>
              </a:rPr>
              <a:t>границей.</a:t>
            </a:r>
          </a:p>
          <a:p>
            <a:pPr marL="114300" indent="0">
              <a:buNone/>
            </a:pPr>
            <a:r>
              <a:rPr lang="ru-RU" sz="1700" dirty="0" smtClean="0">
                <a:solidFill>
                  <a:schemeClr val="accent4">
                    <a:lumMod val="10000"/>
                  </a:schemeClr>
                </a:solidFill>
              </a:rPr>
              <a:t>Тень средостения расширена вправо</a:t>
            </a:r>
            <a:endParaRPr lang="ru-RU" sz="17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00"/>
          <a:stretch/>
        </p:blipFill>
        <p:spPr bwMode="auto">
          <a:xfrm>
            <a:off x="395536" y="1030743"/>
            <a:ext cx="3384376" cy="3846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-1"/>
            <a:ext cx="9144000" cy="10307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ru-RU" sz="2600" b="1" dirty="0" smtClean="0"/>
              <a:t>Ахалазия пищевода  осложнённая аспирационной пневмонией; </a:t>
            </a:r>
            <a:r>
              <a:rPr lang="ru-RU" sz="2400" b="1" dirty="0" smtClean="0"/>
              <a:t>клинический </a:t>
            </a:r>
            <a:r>
              <a:rPr lang="ru-RU" sz="2400" b="1" dirty="0"/>
              <a:t>случай № </a:t>
            </a:r>
            <a:r>
              <a:rPr lang="ru-RU" sz="2400" b="1" dirty="0" smtClean="0"/>
              <a:t>3 (продолжение)</a:t>
            </a:r>
            <a:endParaRPr lang="ru-RU" sz="2400" b="1" dirty="0"/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4572000" y="4810375"/>
            <a:ext cx="4315916" cy="19810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14300" indent="0">
              <a:buNone/>
            </a:pPr>
            <a:r>
              <a:rPr lang="ru-RU" dirty="0">
                <a:solidFill>
                  <a:srgbClr val="000000"/>
                </a:solidFill>
              </a:rPr>
              <a:t>КТ- ОГК (</a:t>
            </a:r>
            <a:r>
              <a:rPr lang="ru-RU" dirty="0" err="1" smtClean="0">
                <a:solidFill>
                  <a:srgbClr val="000000"/>
                </a:solidFill>
              </a:rPr>
              <a:t>мягкотканное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>
                <a:solidFill>
                  <a:srgbClr val="000000"/>
                </a:solidFill>
              </a:rPr>
              <a:t>окно</a:t>
            </a:r>
            <a:r>
              <a:rPr lang="ru-RU" dirty="0" smtClean="0">
                <a:solidFill>
                  <a:srgbClr val="000000"/>
                </a:solidFill>
              </a:rPr>
              <a:t>) </a:t>
            </a:r>
            <a:r>
              <a:rPr lang="ru-RU" dirty="0">
                <a:solidFill>
                  <a:srgbClr val="000000"/>
                </a:solidFill>
              </a:rPr>
              <a:t>аксиальная и корональная  </a:t>
            </a:r>
            <a:r>
              <a:rPr lang="ru-RU" dirty="0" smtClean="0">
                <a:solidFill>
                  <a:srgbClr val="000000"/>
                </a:solidFill>
              </a:rPr>
              <a:t>плоскость: диффузное  расширение пищевода, в нижних отделах обширный участок консолидации неоднородной структуры 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6" b="53317"/>
          <a:stretch/>
        </p:blipFill>
        <p:spPr bwMode="auto">
          <a:xfrm>
            <a:off x="6039988" y="980728"/>
            <a:ext cx="2968680" cy="204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93"/>
          <a:stretch/>
        </p:blipFill>
        <p:spPr bwMode="auto">
          <a:xfrm>
            <a:off x="4563824" y="2579875"/>
            <a:ext cx="2952328" cy="228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85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Аортопульмональное окно</a:t>
            </a:r>
            <a:br>
              <a:rPr lang="ru-RU" sz="3100" b="1" dirty="0" smtClean="0"/>
            </a:br>
            <a:r>
              <a:rPr lang="ru-RU" sz="2700" b="1" dirty="0" smtClean="0"/>
              <a:t>клинический случай №4</a:t>
            </a:r>
            <a:endParaRPr lang="ru-RU" sz="27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4941168"/>
            <a:ext cx="8856984" cy="18002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На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рентгенограммах аортопульмональное окно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это небольшое пространство между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дугой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аорты и </a:t>
            </a:r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легочной артерией</a:t>
            </a:r>
          </a:p>
          <a:p>
            <a:r>
              <a:rPr lang="ru-RU" sz="2000" dirty="0" smtClean="0">
                <a:solidFill>
                  <a:schemeClr val="accent3">
                    <a:lumMod val="10000"/>
                  </a:schemeClr>
                </a:solidFill>
              </a:rPr>
              <a:t>«Аортопульмональное окно» является </a:t>
            </a:r>
            <a:r>
              <a:rPr lang="ru-RU" sz="2000" dirty="0">
                <a:solidFill>
                  <a:schemeClr val="accent3">
                    <a:lumMod val="10000"/>
                  </a:schemeClr>
                </a:solidFill>
              </a:rPr>
              <a:t>частой локализацией лимфаденопатии при различных воспалительных и опухолевых заболеваниях</a:t>
            </a:r>
          </a:p>
        </p:txBody>
      </p:sp>
      <p:pic>
        <p:nvPicPr>
          <p:cNvPr id="74754" name="Picture 2" descr="https://radiologyassistant.nl/img/containers/main/chest-x-ray-basic-interpretation/a5152f56b6cf5c_33-mediast-mass.jpg/1709248599555beceabb93b43f954b2c.jpg"/>
          <p:cNvPicPr>
            <a:picLocks noChangeAspect="1" noChangeArrowheads="1"/>
          </p:cNvPicPr>
          <p:nvPr/>
        </p:nvPicPr>
        <p:blipFill rotWithShape="1">
          <a:blip r:embed="rId3"/>
          <a:srcRect l="55488" r="112"/>
          <a:stretch/>
        </p:blipFill>
        <p:spPr bwMode="auto">
          <a:xfrm>
            <a:off x="5004048" y="1061046"/>
            <a:ext cx="2880320" cy="379101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36360"/>
            <a:ext cx="3610669" cy="381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048"/>
          </a:xfrm>
          <a:solidFill>
            <a:schemeClr val="accent5"/>
          </a:solidFill>
        </p:spPr>
        <p:txBody>
          <a:bodyPr>
            <a:normAutofit/>
          </a:bodyPr>
          <a:lstStyle/>
          <a:p>
            <a:pPr algn="ctr"/>
            <a:r>
              <a:rPr lang="ru-RU" sz="3100" b="1" dirty="0" smtClean="0"/>
              <a:t>Лимфома Ходжкина</a:t>
            </a:r>
            <a:r>
              <a:rPr lang="ru-RU" sz="3100" b="1" dirty="0"/>
              <a:t/>
            </a:r>
            <a:br>
              <a:rPr lang="ru-RU" sz="3100" b="1" dirty="0"/>
            </a:br>
            <a:r>
              <a:rPr lang="ru-RU" sz="2400" b="1" dirty="0"/>
              <a:t>клинический случай №</a:t>
            </a:r>
            <a:r>
              <a:rPr lang="ru-RU" sz="2400" b="1" dirty="0" smtClean="0"/>
              <a:t>4 (продолжение) </a:t>
            </a: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4786322"/>
            <a:ext cx="8173416" cy="1522998"/>
          </a:xfrm>
          <a:solidFill>
            <a:schemeClr val="accent5"/>
          </a:solidFill>
        </p:spPr>
        <p:txBody>
          <a:bodyPr/>
          <a:lstStyle/>
          <a:p>
            <a:r>
              <a:rPr lang="ru-RU" sz="2000" dirty="0" smtClean="0">
                <a:solidFill>
                  <a:srgbClr val="000000"/>
                </a:solidFill>
              </a:rPr>
              <a:t>КТ- ОГК (</a:t>
            </a:r>
            <a:r>
              <a:rPr lang="ru-RU" sz="2000" dirty="0" err="1" smtClean="0">
                <a:solidFill>
                  <a:srgbClr val="000000"/>
                </a:solidFill>
              </a:rPr>
              <a:t>мягкотканное</a:t>
            </a:r>
            <a:r>
              <a:rPr lang="ru-RU" sz="2000" dirty="0" smtClean="0">
                <a:solidFill>
                  <a:srgbClr val="000000"/>
                </a:solidFill>
              </a:rPr>
              <a:t> окно) с контрастным усилением, аксиальная и корональная  плоскость, визуализируется </a:t>
            </a:r>
            <a:r>
              <a:rPr lang="ru-RU" sz="2000" dirty="0" err="1" smtClean="0">
                <a:solidFill>
                  <a:srgbClr val="000000"/>
                </a:solidFill>
              </a:rPr>
              <a:t>гиподенсное</a:t>
            </a:r>
            <a:r>
              <a:rPr lang="ru-RU" sz="2000" dirty="0" smtClean="0">
                <a:solidFill>
                  <a:srgbClr val="000000"/>
                </a:solidFill>
              </a:rPr>
              <a:t> образование в переднем средостении</a:t>
            </a:r>
          </a:p>
          <a:p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73730" name="Picture 2" descr="https://radiologyassistant.nl/assets/chest-x-ray-basic-interpretation/a5152f5c893a60_33b-mediast-mass.jpg"/>
          <p:cNvPicPr>
            <a:picLocks noChangeAspect="1" noChangeArrowheads="1"/>
          </p:cNvPicPr>
          <p:nvPr/>
        </p:nvPicPr>
        <p:blipFill rotWithShape="1">
          <a:blip r:embed="rId3"/>
          <a:srcRect l="51486" r="-307"/>
          <a:stretch/>
        </p:blipFill>
        <p:spPr bwMode="auto">
          <a:xfrm>
            <a:off x="4860031" y="1364799"/>
            <a:ext cx="3625085" cy="3171950"/>
          </a:xfrm>
          <a:prstGeom prst="rect">
            <a:avLst/>
          </a:prstGeom>
          <a:noFill/>
        </p:spPr>
      </p:pic>
      <p:pic>
        <p:nvPicPr>
          <p:cNvPr id="5" name="Picture 2" descr="https://radiologyassistant.nl/assets/chest-x-ray-basic-interpretation/a5152f5c893a60_33b-mediast-mass.jpg"/>
          <p:cNvPicPr>
            <a:picLocks noChangeAspect="1" noChangeArrowheads="1"/>
          </p:cNvPicPr>
          <p:nvPr/>
        </p:nvPicPr>
        <p:blipFill rotWithShape="1">
          <a:blip r:embed="rId3"/>
          <a:srcRect r="48355"/>
          <a:stretch/>
        </p:blipFill>
        <p:spPr bwMode="auto">
          <a:xfrm>
            <a:off x="323528" y="1364799"/>
            <a:ext cx="3834760" cy="3171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4797152"/>
            <a:ext cx="9144000" cy="1944216"/>
          </a:xfrm>
          <a:solidFill>
            <a:schemeClr val="accent5"/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ru-RU" sz="1900" dirty="0" smtClean="0">
                <a:solidFill>
                  <a:schemeClr val="accent3">
                    <a:lumMod val="10000"/>
                  </a:schemeClr>
                </a:solidFill>
              </a:rPr>
              <a:t>На рентгенограммах ОГК в </a:t>
            </a:r>
            <a:r>
              <a:rPr lang="ru-RU" sz="1900" dirty="0">
                <a:solidFill>
                  <a:schemeClr val="accent3">
                    <a:lumMod val="10000"/>
                  </a:schemeClr>
                </a:solidFill>
              </a:rPr>
              <a:t>верхней части </a:t>
            </a:r>
            <a:r>
              <a:rPr lang="ru-RU" sz="1900" dirty="0" smtClean="0">
                <a:solidFill>
                  <a:schemeClr val="accent3">
                    <a:lumMod val="10000"/>
                  </a:schemeClr>
                </a:solidFill>
              </a:rPr>
              <a:t>средостения </a:t>
            </a:r>
            <a:r>
              <a:rPr lang="ru-RU" sz="1900" dirty="0">
                <a:solidFill>
                  <a:schemeClr val="accent3">
                    <a:lumMod val="10000"/>
                  </a:schemeClr>
                </a:solidFill>
              </a:rPr>
              <a:t>слева определяется гомогенное </a:t>
            </a:r>
            <a:r>
              <a:rPr lang="ru-RU" sz="1900" dirty="0" smtClean="0">
                <a:solidFill>
                  <a:schemeClr val="accent3">
                    <a:lumMod val="10000"/>
                  </a:schemeClr>
                </a:solidFill>
              </a:rPr>
              <a:t>затемнение  </a:t>
            </a:r>
            <a:r>
              <a:rPr lang="ru-RU" sz="1900" dirty="0">
                <a:solidFill>
                  <a:schemeClr val="accent3">
                    <a:lumMod val="10000"/>
                  </a:schemeClr>
                </a:solidFill>
              </a:rPr>
              <a:t>с </a:t>
            </a:r>
            <a:r>
              <a:rPr lang="ru-RU" sz="1900" dirty="0" smtClean="0">
                <a:solidFill>
                  <a:schemeClr val="accent3">
                    <a:lumMod val="10000"/>
                  </a:schemeClr>
                </a:solidFill>
              </a:rPr>
              <a:t>неровными  контурами</a:t>
            </a:r>
          </a:p>
          <a:p>
            <a:pPr>
              <a:buFont typeface="Wingdings" pitchFamily="2" charset="2"/>
              <a:buChar char="q"/>
            </a:pPr>
            <a:r>
              <a:rPr lang="ru-RU" sz="1900" dirty="0">
                <a:solidFill>
                  <a:schemeClr val="accent3">
                    <a:lumMod val="10000"/>
                  </a:schemeClr>
                </a:solidFill>
              </a:rPr>
              <a:t>Л</a:t>
            </a:r>
            <a:r>
              <a:rPr lang="ru-RU" sz="1900" dirty="0" smtClean="0">
                <a:solidFill>
                  <a:schemeClr val="accent3">
                    <a:lumMod val="10000"/>
                  </a:schemeClr>
                </a:solidFill>
              </a:rPr>
              <a:t>имфаденопатия </a:t>
            </a:r>
            <a:r>
              <a:rPr lang="ru-RU" sz="1900" dirty="0">
                <a:solidFill>
                  <a:schemeClr val="accent3">
                    <a:lumMod val="10000"/>
                  </a:schemeClr>
                </a:solidFill>
              </a:rPr>
              <a:t>средостения и корней обоих </a:t>
            </a:r>
            <a:r>
              <a:rPr lang="ru-RU" sz="1900" dirty="0" smtClean="0">
                <a:solidFill>
                  <a:schemeClr val="accent3">
                    <a:lumMod val="10000"/>
                  </a:schemeClr>
                </a:solidFill>
              </a:rPr>
              <a:t>легких</a:t>
            </a:r>
          </a:p>
          <a:p>
            <a:pPr>
              <a:buFont typeface="Wingdings" pitchFamily="2" charset="2"/>
              <a:buChar char="q"/>
            </a:pPr>
            <a:r>
              <a:rPr lang="ru-RU" sz="1900" dirty="0" smtClean="0">
                <a:solidFill>
                  <a:schemeClr val="accent3">
                    <a:lumMod val="10000"/>
                  </a:schemeClr>
                </a:solidFill>
              </a:rPr>
              <a:t>В </a:t>
            </a:r>
            <a:r>
              <a:rPr lang="en-US" sz="1900" dirty="0">
                <a:solidFill>
                  <a:schemeClr val="accent3">
                    <a:lumMod val="10000"/>
                  </a:schemeClr>
                </a:solidFill>
              </a:rPr>
              <a:t>S</a:t>
            </a:r>
            <a:r>
              <a:rPr lang="ru-RU" sz="1900" dirty="0" smtClean="0">
                <a:solidFill>
                  <a:schemeClr val="accent3">
                    <a:lumMod val="10000"/>
                  </a:schemeClr>
                </a:solidFill>
              </a:rPr>
              <a:t>3 </a:t>
            </a:r>
            <a:r>
              <a:rPr lang="ru-RU" sz="1900" dirty="0">
                <a:solidFill>
                  <a:schemeClr val="accent3">
                    <a:lumMod val="10000"/>
                  </a:schemeClr>
                </a:solidFill>
              </a:rPr>
              <a:t>левого лёгкого, у</a:t>
            </a:r>
            <a:r>
              <a:rPr lang="ru-RU" sz="1900" dirty="0" smtClean="0">
                <a:solidFill>
                  <a:schemeClr val="accent3">
                    <a:lumMod val="10000"/>
                  </a:schemeClr>
                </a:solidFill>
              </a:rPr>
              <a:t>часток </a:t>
            </a:r>
            <a:r>
              <a:rPr lang="ru-RU" sz="1900" dirty="0">
                <a:solidFill>
                  <a:schemeClr val="accent3">
                    <a:lumMod val="10000"/>
                  </a:schemeClr>
                </a:solidFill>
              </a:rPr>
              <a:t>снижения пневматизации лёгочной ткани, средней интенсивности, с нечёткими, неровными </a:t>
            </a:r>
            <a:r>
              <a:rPr lang="ru-RU" sz="1900" dirty="0" smtClean="0">
                <a:solidFill>
                  <a:schemeClr val="accent3">
                    <a:lumMod val="10000"/>
                  </a:schemeClr>
                </a:solidFill>
              </a:rPr>
              <a:t>контурами, </a:t>
            </a:r>
            <a:r>
              <a:rPr lang="ru-RU" sz="1900" dirty="0" err="1" smtClean="0">
                <a:solidFill>
                  <a:schemeClr val="accent3">
                    <a:lumMod val="10000"/>
                  </a:schemeClr>
                </a:solidFill>
              </a:rPr>
              <a:t>ребернодиафрагмальный</a:t>
            </a:r>
            <a:r>
              <a:rPr lang="ru-RU" sz="1900" dirty="0" smtClean="0">
                <a:solidFill>
                  <a:schemeClr val="accent3">
                    <a:lumMod val="10000"/>
                  </a:schemeClr>
                </a:solidFill>
              </a:rPr>
              <a:t> синус </a:t>
            </a:r>
            <a:r>
              <a:rPr lang="ru-RU" sz="1900" dirty="0">
                <a:solidFill>
                  <a:schemeClr val="accent3">
                    <a:lumMod val="10000"/>
                  </a:schemeClr>
                </a:solidFill>
              </a:rPr>
              <a:t>слева запаян</a:t>
            </a:r>
          </a:p>
          <a:p>
            <a:pPr marL="114300" indent="0">
              <a:buNone/>
            </a:pP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endParaRPr lang="ru-RU" dirty="0">
              <a:solidFill>
                <a:schemeClr val="accent3">
                  <a:lumMod val="10000"/>
                </a:schemeClr>
              </a:solidFill>
            </a:endParaRPr>
          </a:p>
        </p:txBody>
      </p:sp>
      <p:pic>
        <p:nvPicPr>
          <p:cNvPr id="75778" name="Picture 2" descr="https://radiologyassistant.nl/img/containers/main/chest-x-ray-basic-interpretation/a5152f36cd2b1b_34-lungca-med-mets.jpg/242077860c811fe3c750ee865a2b75e8.jpg"/>
          <p:cNvPicPr>
            <a:picLocks noChangeAspect="1" noChangeArrowheads="1"/>
          </p:cNvPicPr>
          <p:nvPr/>
        </p:nvPicPr>
        <p:blipFill rotWithShape="1">
          <a:blip r:embed="rId3"/>
          <a:srcRect l="57943" r="307"/>
          <a:stretch/>
        </p:blipFill>
        <p:spPr bwMode="auto">
          <a:xfrm>
            <a:off x="5436096" y="939866"/>
            <a:ext cx="3062945" cy="3840146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9" y="957006"/>
            <a:ext cx="4245579" cy="384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4096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Аортопульмональное окно</a:t>
            </a:r>
            <a:br>
              <a:rPr lang="ru-RU" sz="3100" b="1" dirty="0" smtClean="0"/>
            </a:br>
            <a:r>
              <a:rPr lang="ru-RU" sz="2700" b="1" dirty="0" smtClean="0"/>
              <a:t>клинический случай №5</a:t>
            </a:r>
            <a:endParaRPr lang="ru-RU" sz="27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Мелкоклеточная </a:t>
            </a:r>
            <a:r>
              <a:rPr lang="ru-RU" sz="3100" b="1" dirty="0"/>
              <a:t>карцинома легкого </a:t>
            </a:r>
            <a:r>
              <a:rPr lang="ru-RU" dirty="0"/>
              <a:t/>
            </a:r>
            <a:br>
              <a:rPr lang="ru-RU" dirty="0"/>
            </a:br>
            <a:r>
              <a:rPr lang="ru-RU" sz="2700" b="1" dirty="0" smtClean="0"/>
              <a:t>клинический </a:t>
            </a:r>
            <a:r>
              <a:rPr lang="ru-RU" sz="2700" b="1" dirty="0"/>
              <a:t>случай №</a:t>
            </a:r>
            <a:r>
              <a:rPr lang="ru-RU" sz="2700" b="1" dirty="0" smtClean="0"/>
              <a:t>5 (продолжение)</a:t>
            </a:r>
            <a:endParaRPr lang="ru-RU" sz="2700" b="1" dirty="0"/>
          </a:p>
        </p:txBody>
      </p:sp>
      <p:pic>
        <p:nvPicPr>
          <p:cNvPr id="76802" name="Picture 2" descr="https://radiologyassistant.nl/img/containers/main/chest-x-ray-basic-interpretation/a5152f398c7c3b_34b-lungca-med-mets.jpg/1ea5b0aae97021d38ac0bb26ffccb67c.jpg"/>
          <p:cNvPicPr>
            <a:picLocks noChangeAspect="1" noChangeArrowheads="1"/>
          </p:cNvPicPr>
          <p:nvPr/>
        </p:nvPicPr>
        <p:blipFill rotWithShape="1">
          <a:blip r:embed="rId2"/>
          <a:srcRect l="58282" r="93"/>
          <a:stretch/>
        </p:blipFill>
        <p:spPr bwMode="auto">
          <a:xfrm>
            <a:off x="467544" y="1700808"/>
            <a:ext cx="3359249" cy="422428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39952" y="1700808"/>
            <a:ext cx="4392488" cy="221599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ПЭТ-КТ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: </a:t>
            </a:r>
            <a:endParaRPr lang="ru-RU" sz="2400" dirty="0" smtClean="0">
              <a:solidFill>
                <a:srgbClr val="000000"/>
              </a:solidFill>
              <a:latin typeface="Roboto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интенсивное </a:t>
            </a:r>
            <a:r>
              <a:rPr lang="ru-RU" sz="2400" dirty="0">
                <a:solidFill>
                  <a:srgbClr val="000000"/>
                </a:solidFill>
                <a:latin typeface="Roboto"/>
              </a:rPr>
              <a:t>накопление радиофармпрепарата  происходит в лимфоузлах </a:t>
            </a:r>
            <a:r>
              <a:rPr lang="ru-RU" sz="2400" dirty="0" smtClean="0">
                <a:solidFill>
                  <a:srgbClr val="000000"/>
                </a:solidFill>
                <a:latin typeface="Roboto"/>
              </a:rPr>
              <a:t>средостения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 </a:t>
            </a:r>
            <a:endParaRPr lang="ru-R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1268760"/>
            <a:ext cx="6552728" cy="2214578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ru-RU" sz="3800" dirty="0" smtClean="0">
                <a:solidFill>
                  <a:schemeClr val="bg1">
                    <a:lumMod val="25000"/>
                  </a:schemeClr>
                </a:solidFill>
              </a:rPr>
              <a:t>  </a:t>
            </a:r>
            <a:endParaRPr lang="en-US" sz="3800" dirty="0" smtClean="0">
              <a:solidFill>
                <a:schemeClr val="bg1">
                  <a:lumMod val="25000"/>
                </a:schemeClr>
              </a:solidFill>
            </a:endParaRPr>
          </a:p>
          <a:p>
            <a:pPr>
              <a:buNone/>
            </a:pPr>
            <a:r>
              <a:rPr lang="en-US" sz="3800" dirty="0" smtClean="0">
                <a:solidFill>
                  <a:schemeClr val="bg1">
                    <a:lumMod val="25000"/>
                  </a:schemeClr>
                </a:solidFill>
              </a:rPr>
              <a:t>  </a:t>
            </a:r>
            <a:r>
              <a:rPr lang="ru-RU" sz="4000" b="1" dirty="0" smtClean="0">
                <a:solidFill>
                  <a:schemeClr val="bg1">
                    <a:lumMod val="25000"/>
                  </a:schemeClr>
                </a:solidFill>
              </a:rPr>
              <a:t>Конец четвертой части </a:t>
            </a:r>
            <a:endParaRPr lang="ru-RU" sz="3800" b="1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16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5575" y="1639833"/>
            <a:ext cx="8676725" cy="445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800" dirty="0" smtClean="0"/>
              <a:t>      </a:t>
            </a:r>
            <a:r>
              <a:rPr lang="ru-RU" sz="4800" b="1" dirty="0" smtClean="0">
                <a:solidFill>
                  <a:srgbClr val="002060"/>
                </a:solidFill>
              </a:rPr>
              <a:t>Спасибо за внимание</a:t>
            </a:r>
          </a:p>
          <a:p>
            <a:pPr>
              <a:buNone/>
            </a:pPr>
            <a:endParaRPr lang="ru-RU" sz="4800" dirty="0"/>
          </a:p>
        </p:txBody>
      </p:sp>
      <p:sp>
        <p:nvSpPr>
          <p:cNvPr id="2050" name="AutoShape 2" descr="blob:https://radiologyassistant.nl/6e6093b4-5626-4d33-80f9-6c56eb3000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blob:https://radiologyassistant.nl/6e6093b4-5626-4d33-80f9-6c56eb3000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blob:https://radiologyassistant.nl/6e6093b4-5626-4d33-80f9-6c56eb3000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blob:https://radiologyassistant.nl/6e6093b4-5626-4d33-80f9-6c56eb3000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64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8678" y="5877272"/>
            <a:ext cx="9144000" cy="98072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Л</a:t>
            </a:r>
            <a:r>
              <a:rPr lang="ru-RU" sz="2000" dirty="0" smtClean="0">
                <a:solidFill>
                  <a:srgbClr val="000000"/>
                </a:solidFill>
              </a:rPr>
              <a:t>егочные артерии и вены иногда хорошо визуализируются в боковой проекции</a:t>
            </a:r>
            <a:r>
              <a:rPr lang="ru-RU" sz="2000" dirty="0">
                <a:solidFill>
                  <a:srgbClr val="000000"/>
                </a:solidFill>
              </a:rPr>
              <a:t>,</a:t>
            </a: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не путать с </a:t>
            </a:r>
            <a:r>
              <a:rPr lang="ru-RU" sz="2000" b="1" dirty="0" err="1" smtClean="0">
                <a:solidFill>
                  <a:srgbClr val="FF0000"/>
                </a:solidFill>
              </a:rPr>
              <a:t>лимфаденопатией</a:t>
            </a:r>
            <a:r>
              <a:rPr lang="ru-RU" sz="2000" dirty="0" smtClean="0">
                <a:solidFill>
                  <a:srgbClr val="000000"/>
                </a:solidFill>
              </a:rPr>
              <a:t>!</a:t>
            </a:r>
          </a:p>
        </p:txBody>
      </p:sp>
      <p:sp>
        <p:nvSpPr>
          <p:cNvPr id="6" name="Заголовок 9"/>
          <p:cNvSpPr>
            <a:spLocks noGrp="1"/>
          </p:cNvSpPr>
          <p:nvPr>
            <p:ph type="title"/>
          </p:nvPr>
        </p:nvSpPr>
        <p:spPr>
          <a:xfrm>
            <a:off x="323528" y="14469"/>
            <a:ext cx="8520600" cy="693860"/>
          </a:xfrm>
          <a:solidFill>
            <a:schemeClr val="accent5"/>
          </a:solidFill>
          <a:ln>
            <a:noFill/>
          </a:ln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                 </a:t>
            </a:r>
            <a:r>
              <a:rPr lang="ru-RU" sz="2800" b="1" dirty="0" smtClean="0">
                <a:solidFill>
                  <a:schemeClr val="accent1"/>
                </a:solidFill>
              </a:rPr>
              <a:t>Легочные артерии и вены 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33794" name="Picture 2" descr="https://sun9-40.userapi.com/impg/D2iXGBk_-Nadm2uh_6guvT_tcD40whnzCoIcow/tQLo-Q6RmyM.jpg?size=573x683&amp;quality=95&amp;sign=36d3ffa120d1fd3018121fae82a992ce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040" y="908720"/>
            <a:ext cx="3439942" cy="4100316"/>
          </a:xfrm>
          <a:prstGeom prst="rect">
            <a:avLst/>
          </a:prstGeom>
          <a:noFill/>
        </p:spPr>
      </p:pic>
      <p:pic>
        <p:nvPicPr>
          <p:cNvPr id="33796" name="Picture 4" descr="https://sun9-48.userapi.com/impg/xjK5HqPgfSybaCQyP4tLXD8F1U8YCXSFRPv29Q/UfmWRrU7zZY.jpg?size=547x681&amp;quality=95&amp;sign=d04c5979acfa6028736fd4255a505ec1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917873"/>
            <a:ext cx="3286148" cy="40911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788024" y="5009036"/>
            <a:ext cx="3286148" cy="6771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Левая </a:t>
            </a:r>
            <a:r>
              <a:rPr lang="ru-RU" sz="2000" dirty="0">
                <a:solidFill>
                  <a:schemeClr val="bg1">
                    <a:lumMod val="10000"/>
                  </a:schemeClr>
                </a:solidFill>
              </a:rPr>
              <a:t>легочная </a:t>
            </a:r>
            <a:r>
              <a:rPr lang="ru-RU" sz="2000" dirty="0" smtClean="0">
                <a:solidFill>
                  <a:schemeClr val="bg1">
                    <a:lumMod val="10000"/>
                  </a:schemeClr>
                </a:solidFill>
              </a:rPr>
              <a:t>артерия</a:t>
            </a:r>
            <a:endParaRPr lang="en-US" sz="2000" dirty="0" smtClean="0">
              <a:solidFill>
                <a:schemeClr val="bg1">
                  <a:lumMod val="10000"/>
                </a:schemeClr>
              </a:solidFill>
            </a:endParaRPr>
          </a:p>
          <a:p>
            <a:endParaRPr lang="ru-RU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040" y="5009036"/>
            <a:ext cx="3439942" cy="6771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>
                    <a:lumMod val="10000"/>
                  </a:schemeClr>
                </a:solidFill>
              </a:rPr>
              <a:t>П</a:t>
            </a:r>
            <a:r>
              <a:rPr lang="ru-RU" sz="1900" dirty="0" smtClean="0">
                <a:solidFill>
                  <a:schemeClr val="bg1">
                    <a:lumMod val="10000"/>
                  </a:schemeClr>
                </a:solidFill>
              </a:rPr>
              <a:t>равая </a:t>
            </a:r>
            <a:r>
              <a:rPr lang="ru-RU" sz="1900" dirty="0">
                <a:solidFill>
                  <a:schemeClr val="bg1">
                    <a:lumMod val="10000"/>
                  </a:schemeClr>
                </a:solidFill>
              </a:rPr>
              <a:t>легочная </a:t>
            </a:r>
            <a:r>
              <a:rPr lang="ru-RU" sz="1900" dirty="0" smtClean="0">
                <a:solidFill>
                  <a:schemeClr val="bg1">
                    <a:lumMod val="10000"/>
                  </a:schemeClr>
                </a:solidFill>
              </a:rPr>
              <a:t>артерия и легочные вены</a:t>
            </a:r>
            <a:endParaRPr lang="ru-RU" sz="19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4869160"/>
            <a:ext cx="8606760" cy="1584176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0000"/>
                </a:solidFill>
              </a:rPr>
              <a:t>Корни легких в данной статье  описываются как симптом  «</a:t>
            </a:r>
            <a:r>
              <a:rPr lang="en-US" sz="2000" dirty="0">
                <a:solidFill>
                  <a:srgbClr val="000000"/>
                </a:solidFill>
              </a:rPr>
              <a:t>little fingers</a:t>
            </a:r>
            <a:r>
              <a:rPr lang="ru-RU" sz="2000" dirty="0" smtClean="0">
                <a:solidFill>
                  <a:srgbClr val="000000"/>
                </a:solidFill>
              </a:rPr>
              <a:t>» </a:t>
            </a:r>
            <a:endParaRPr lang="ru-RU" sz="2000" dirty="0">
              <a:solidFill>
                <a:srgbClr val="000000"/>
              </a:solidFill>
            </a:endParaRPr>
          </a:p>
          <a:p>
            <a:r>
              <a:rPr lang="ru-RU" sz="2000" dirty="0" smtClean="0">
                <a:solidFill>
                  <a:srgbClr val="000000"/>
                </a:solidFill>
              </a:rPr>
              <a:t>С правой стороны «</a:t>
            </a:r>
            <a:r>
              <a:rPr lang="en-US" sz="2000" dirty="0">
                <a:solidFill>
                  <a:srgbClr val="000000"/>
                </a:solidFill>
              </a:rPr>
              <a:t>little fingers</a:t>
            </a:r>
            <a:r>
              <a:rPr lang="ru-RU" sz="2000" dirty="0" smtClean="0">
                <a:solidFill>
                  <a:srgbClr val="000000"/>
                </a:solidFill>
              </a:rPr>
              <a:t>» будет визуализироваться в 94% а, слева в 62%</a:t>
            </a: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65538" name="Picture 2" descr="https://sun9-7.userapi.com/impg/d9nwmF_7pKThf6YeBP8bYp2jP0r9lkrYh3Ocvg/p4-czvuJBrE.jpg?size=578x652&amp;quality=95&amp;sign=c4f94450c917bf9c46b7613497f63bf3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071546"/>
            <a:ext cx="3293160" cy="3714776"/>
          </a:xfrm>
          <a:prstGeom prst="rect">
            <a:avLst/>
          </a:prstGeom>
          <a:noFill/>
        </p:spPr>
      </p:pic>
      <p:pic>
        <p:nvPicPr>
          <p:cNvPr id="65540" name="Picture 4" descr="https://sun9-73.userapi.com/impg/Z3iyl2JAaWAxwg44aN1ES_M4f4xnjHBSyL0S1g/stEI6GtrBKU.jpg?size=543x650&amp;quality=95&amp;sign=55598fb3afcd139e1a827cba2d08f43a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1071546"/>
            <a:ext cx="3103266" cy="3714776"/>
          </a:xfrm>
          <a:prstGeom prst="rect">
            <a:avLst/>
          </a:prstGeom>
          <a:noFill/>
        </p:spPr>
      </p:pic>
      <p:sp>
        <p:nvSpPr>
          <p:cNvPr id="6" name="Заголовок 9"/>
          <p:cNvSpPr txBox="1">
            <a:spLocks/>
          </p:cNvSpPr>
          <p:nvPr/>
        </p:nvSpPr>
        <p:spPr>
          <a:xfrm>
            <a:off x="426423" y="23714"/>
            <a:ext cx="8520600" cy="7143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dirty="0" smtClean="0"/>
              <a:t>                  </a:t>
            </a:r>
            <a:r>
              <a:rPr lang="ru-RU" b="1" dirty="0"/>
              <a:t>Симптом </a:t>
            </a:r>
            <a:r>
              <a:rPr lang="ru-RU" b="1" dirty="0" smtClean="0"/>
              <a:t>«</a:t>
            </a:r>
            <a:r>
              <a:rPr lang="en-US" b="1" dirty="0"/>
              <a:t>little fingers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1052736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ru-RU" sz="2800" b="1" dirty="0"/>
              <a:t>Ателектаз нижней доли правого </a:t>
            </a:r>
            <a:r>
              <a:rPr lang="ru-RU" sz="2800" b="1" dirty="0" smtClean="0"/>
              <a:t>легкого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400" b="1" dirty="0" smtClean="0"/>
              <a:t>клинический случай № 1</a:t>
            </a:r>
            <a:endParaRPr lang="ru-RU" sz="2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15" y="4798490"/>
            <a:ext cx="9161909" cy="2059510"/>
          </a:xfrm>
          <a:solidFill>
            <a:schemeClr val="accent5"/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1900" dirty="0" smtClean="0">
                <a:solidFill>
                  <a:srgbClr val="000000"/>
                </a:solidFill>
              </a:rPr>
              <a:t>На рентгенограммах ОГК в прямой и боковой проекциях визуализируется уплотнение легочной ткани в </a:t>
            </a:r>
            <a:r>
              <a:rPr lang="en-US" sz="1900" dirty="0" smtClean="0">
                <a:solidFill>
                  <a:srgbClr val="000000"/>
                </a:solidFill>
              </a:rPr>
              <a:t>S</a:t>
            </a:r>
            <a:r>
              <a:rPr lang="ru-RU" sz="1900" dirty="0" smtClean="0">
                <a:solidFill>
                  <a:srgbClr val="000000"/>
                </a:solidFill>
              </a:rPr>
              <a:t>9,</a:t>
            </a:r>
            <a:r>
              <a:rPr lang="en-US" sz="1900" dirty="0" smtClean="0">
                <a:solidFill>
                  <a:srgbClr val="000000"/>
                </a:solidFill>
              </a:rPr>
              <a:t>S10</a:t>
            </a:r>
            <a:endParaRPr lang="ru-RU" sz="1900" dirty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1900" dirty="0">
                <a:solidFill>
                  <a:srgbClr val="000000"/>
                </a:solidFill>
              </a:rPr>
              <a:t>В</a:t>
            </a:r>
            <a:r>
              <a:rPr lang="ru-RU" sz="1900" dirty="0" smtClean="0">
                <a:solidFill>
                  <a:srgbClr val="000000"/>
                </a:solidFill>
              </a:rPr>
              <a:t> правом кардио-диафрагмальном синусе определяется гомогенное затемнение, сливающееся с правыми отделами сердца</a:t>
            </a:r>
          </a:p>
          <a:p>
            <a:pPr>
              <a:buFont typeface="Wingdings" pitchFamily="2" charset="2"/>
              <a:buChar char="q"/>
            </a:pPr>
            <a:r>
              <a:rPr lang="ru-RU" sz="1900" dirty="0" smtClean="0">
                <a:solidFill>
                  <a:srgbClr val="000000"/>
                </a:solidFill>
              </a:rPr>
              <a:t>В правом реберно-диафрагмальном синусе снижение </a:t>
            </a:r>
            <a:r>
              <a:rPr lang="ru-RU" sz="1900" dirty="0">
                <a:solidFill>
                  <a:srgbClr val="000000"/>
                </a:solidFill>
              </a:rPr>
              <a:t>прозрачности с выпуклыми четкими </a:t>
            </a:r>
            <a:r>
              <a:rPr lang="ru-RU" sz="1900" dirty="0" smtClean="0">
                <a:solidFill>
                  <a:srgbClr val="000000"/>
                </a:solidFill>
              </a:rPr>
              <a:t>контурами</a:t>
            </a:r>
          </a:p>
        </p:txBody>
      </p:sp>
      <p:pic>
        <p:nvPicPr>
          <p:cNvPr id="66562" name="Picture 2" descr="https://sun9-70.userapi.com/impg/nvNn3Cb8ddYV4RnGHZ2tkDj9F1OsilwfNTazdA/-D2gZIMw0R4.jpg?size=495x636&amp;quality=95&amp;sign=8c2339590ce051f378dcad9a84ae8887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41446" y="1124744"/>
            <a:ext cx="2835576" cy="3643286"/>
          </a:xfrm>
          <a:prstGeom prst="rect">
            <a:avLst/>
          </a:prstGeom>
          <a:noFill/>
        </p:spPr>
      </p:pic>
      <p:pic>
        <p:nvPicPr>
          <p:cNvPr id="66564" name="Picture 4" descr="https://sun9-68.userapi.com/impg/LrGSBkYdkGb8NuYN-iJqcWZOWD74woj8vk2Z7g/GewjMiumrW0.jpg?size=606x631&amp;quality=95&amp;sign=65cc07843fb95ecc4dbdf799548f391a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39" y="1124744"/>
            <a:ext cx="3495902" cy="3640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7579" y="5232975"/>
            <a:ext cx="9144000" cy="1395536"/>
          </a:xfrm>
          <a:solidFill>
            <a:schemeClr val="accent5"/>
          </a:solidFill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dirty="0">
                <a:solidFill>
                  <a:srgbClr val="000000"/>
                </a:solidFill>
              </a:rPr>
              <a:t>При динамическом наблюдении обращает на себя внимание </a:t>
            </a:r>
            <a:r>
              <a:rPr lang="ru-RU" sz="2000" dirty="0" smtClean="0">
                <a:solidFill>
                  <a:srgbClr val="000000"/>
                </a:solidFill>
              </a:rPr>
              <a:t>восстановление </a:t>
            </a:r>
            <a:r>
              <a:rPr lang="ru-RU" sz="2000" dirty="0">
                <a:solidFill>
                  <a:srgbClr val="000000"/>
                </a:solidFill>
              </a:rPr>
              <a:t>структуры правого корня (красная </a:t>
            </a:r>
            <a:r>
              <a:rPr lang="ru-RU" sz="2000" dirty="0" smtClean="0">
                <a:solidFill>
                  <a:srgbClr val="000000"/>
                </a:solidFill>
              </a:rPr>
              <a:t>стрелка) </a:t>
            </a:r>
          </a:p>
          <a:p>
            <a:pPr>
              <a:buFont typeface="Wingdings" pitchFamily="2" charset="2"/>
              <a:buChar char="q"/>
            </a:pP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О</a:t>
            </a:r>
            <a:r>
              <a:rPr lang="ru-RU" sz="2000" dirty="0" smtClean="0">
                <a:solidFill>
                  <a:srgbClr val="000000"/>
                </a:solidFill>
              </a:rPr>
              <a:t>тчетливо прослеживается правый контур сердца </a:t>
            </a:r>
            <a:r>
              <a:rPr lang="ru-RU" sz="2000" dirty="0">
                <a:solidFill>
                  <a:srgbClr val="000000"/>
                </a:solidFill>
              </a:rPr>
              <a:t>(синяя стрелка</a:t>
            </a:r>
            <a:r>
              <a:rPr lang="ru-RU" sz="2000" dirty="0" smtClean="0">
                <a:solidFill>
                  <a:srgbClr val="000000"/>
                </a:solidFill>
              </a:rPr>
              <a:t>)</a:t>
            </a:r>
            <a:endParaRPr lang="ru-RU" sz="2000" dirty="0">
              <a:solidFill>
                <a:srgbClr val="000000"/>
              </a:solidFill>
            </a:endParaRPr>
          </a:p>
          <a:p>
            <a:endParaRPr lang="ru-RU" sz="2000" dirty="0" smtClean="0">
              <a:solidFill>
                <a:srgbClr val="00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ru-RU" sz="2900" b="1" dirty="0" smtClean="0"/>
              <a:t>Ателектаз нижней доли правого легкого</a:t>
            </a:r>
            <a:br>
              <a:rPr lang="ru-RU" sz="2900" b="1" dirty="0" smtClean="0"/>
            </a:br>
            <a:r>
              <a:rPr lang="ru-RU" sz="2900" b="1" dirty="0"/>
              <a:t>клинический случай № </a:t>
            </a:r>
            <a:r>
              <a:rPr lang="ru-RU" sz="2900" b="1" dirty="0" smtClean="0"/>
              <a:t>1(</a:t>
            </a:r>
            <a:r>
              <a:rPr lang="ru-RU" sz="2500" b="1" dirty="0" smtClean="0"/>
              <a:t>продолжение)</a:t>
            </a:r>
            <a:endParaRPr lang="ru-RU" sz="25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3" r="-139"/>
          <a:stretch/>
        </p:blipFill>
        <p:spPr bwMode="auto">
          <a:xfrm>
            <a:off x="4932040" y="1344544"/>
            <a:ext cx="3361482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4544"/>
            <a:ext cx="3392749" cy="388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964" y="332657"/>
            <a:ext cx="8632336" cy="720080"/>
          </a:xfrm>
          <a:solidFill>
            <a:schemeClr val="accent5"/>
          </a:solidFill>
        </p:spPr>
        <p:txBody>
          <a:bodyPr/>
          <a:lstStyle/>
          <a:p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b="1" dirty="0" smtClean="0">
                <a:solidFill>
                  <a:schemeClr val="tx1"/>
                </a:solidFill>
                <a:cs typeface="Times New Roman" pitchFamily="18" charset="0"/>
              </a:rPr>
              <a:t>Синдром расширения корней лёгких</a:t>
            </a:r>
            <a:endParaRPr lang="ru-RU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99964" y="1412776"/>
            <a:ext cx="4228020" cy="46805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lnSpc>
                <a:spcPct val="110000"/>
              </a:lnSpc>
              <a:buClr>
                <a:schemeClr val="dk1"/>
              </a:buClr>
              <a:buSzPts val="3000"/>
            </a:pPr>
            <a:r>
              <a:rPr lang="ru-RU" sz="2400" b="1" dirty="0" smtClean="0">
                <a:solidFill>
                  <a:schemeClr val="accent1"/>
                </a:solidFill>
                <a:latin typeface="Roboto"/>
                <a:cs typeface="Times New Roman" pitchFamily="18" charset="0"/>
              </a:rPr>
              <a:t>Одностороннее</a:t>
            </a:r>
            <a:endParaRPr lang="ru-RU" sz="2400" b="1" dirty="0">
              <a:solidFill>
                <a:schemeClr val="accent1"/>
              </a:solidFill>
              <a:latin typeface="Roboto"/>
              <a:cs typeface="Times New Roman" pitchFamily="18" charset="0"/>
            </a:endParaRPr>
          </a:p>
          <a:p>
            <a:pPr marL="342900" lvl="0" indent="-342900">
              <a:lnSpc>
                <a:spcPct val="110000"/>
              </a:lnSpc>
              <a:buSzPts val="3000"/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7030A0"/>
                </a:solidFill>
                <a:latin typeface="Roboto"/>
                <a:cs typeface="Times New Roman" pitchFamily="18" charset="0"/>
              </a:rPr>
              <a:t>Лимфома</a:t>
            </a:r>
            <a:r>
              <a:rPr lang="ru-RU" sz="2400" dirty="0">
                <a:solidFill>
                  <a:srgbClr val="000000"/>
                </a:solidFill>
                <a:latin typeface="Roboto"/>
                <a:cs typeface="Times New Roman" pitchFamily="18" charset="0"/>
              </a:rPr>
              <a:t> </a:t>
            </a:r>
            <a:endParaRPr lang="ru-RU" sz="2400" dirty="0" smtClean="0">
              <a:solidFill>
                <a:srgbClr val="000000"/>
              </a:solidFill>
              <a:latin typeface="Roboto"/>
              <a:cs typeface="Times New Roman" pitchFamily="18" charset="0"/>
            </a:endParaRPr>
          </a:p>
          <a:p>
            <a:pPr marL="342900" lvl="0" indent="-342900">
              <a:lnSpc>
                <a:spcPct val="110000"/>
              </a:lnSpc>
              <a:buSzPts val="3000"/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Туберкулез</a:t>
            </a:r>
          </a:p>
          <a:p>
            <a:pPr marL="342900" indent="-342900">
              <a:lnSpc>
                <a:spcPct val="110000"/>
              </a:lnSpc>
              <a:buSzPts val="3000"/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Метастазы рака щитовидной железы</a:t>
            </a:r>
            <a:endParaRPr lang="en-US" sz="2400" dirty="0" smtClean="0">
              <a:solidFill>
                <a:srgbClr val="000000"/>
              </a:solidFill>
              <a:latin typeface="Roboto"/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  <a:buSzPts val="3000"/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Метастазы</a:t>
            </a:r>
            <a:r>
              <a:rPr lang="en-US" sz="24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ЗНО головы</a:t>
            </a:r>
            <a:r>
              <a:rPr lang="ru-RU" sz="2400" dirty="0">
                <a:solidFill>
                  <a:srgbClr val="000000"/>
                </a:solidFill>
                <a:latin typeface="Roboto"/>
                <a:cs typeface="Times New Roman" pitchFamily="18" charset="0"/>
              </a:rPr>
              <a:t> и шеи</a:t>
            </a:r>
            <a:endParaRPr lang="en-US" sz="2400" dirty="0">
              <a:solidFill>
                <a:srgbClr val="000000"/>
              </a:solidFill>
              <a:latin typeface="Roboto"/>
              <a:cs typeface="Times New Roman" pitchFamily="18" charset="0"/>
            </a:endParaRPr>
          </a:p>
          <a:p>
            <a:pPr marL="342900" lvl="0" indent="-342900">
              <a:lnSpc>
                <a:spcPct val="110000"/>
              </a:lnSpc>
              <a:buSzPts val="3000"/>
              <a:buFont typeface="Wingdings" pitchFamily="2" charset="2"/>
              <a:buChar char="q"/>
            </a:pPr>
            <a:r>
              <a:rPr lang="ru-RU" sz="2400" kern="0" dirty="0" smtClean="0">
                <a:solidFill>
                  <a:srgbClr val="000000"/>
                </a:solidFill>
                <a:latin typeface="Roboto"/>
                <a:ea typeface="Roboto"/>
                <a:cs typeface="Times New Roman" pitchFamily="18" charset="0"/>
                <a:sym typeface="Roboto"/>
              </a:rPr>
              <a:t>Аневризма/стеноз </a:t>
            </a:r>
            <a:r>
              <a:rPr lang="ru-RU" sz="2400" kern="0" dirty="0">
                <a:solidFill>
                  <a:srgbClr val="000000"/>
                </a:solidFill>
                <a:latin typeface="Roboto"/>
                <a:ea typeface="Roboto"/>
                <a:cs typeface="Times New Roman" pitchFamily="18" charset="0"/>
                <a:sym typeface="Roboto"/>
              </a:rPr>
              <a:t>легочной артерии</a:t>
            </a:r>
            <a:endParaRPr lang="en-US" sz="2400" kern="0" dirty="0">
              <a:solidFill>
                <a:srgbClr val="000000"/>
              </a:solidFill>
              <a:latin typeface="Roboto"/>
              <a:ea typeface="Roboto"/>
              <a:cs typeface="Times New Roman" pitchFamily="18" charset="0"/>
              <a:sym typeface="Roboto"/>
            </a:endParaRPr>
          </a:p>
          <a:p>
            <a:pPr marL="342900" lvl="0" indent="-342900">
              <a:lnSpc>
                <a:spcPct val="110000"/>
              </a:lnSpc>
              <a:buSzPts val="3000"/>
              <a:buFont typeface="Wingdings" pitchFamily="2" charset="2"/>
              <a:buChar char="q"/>
            </a:pPr>
            <a:endParaRPr lang="ru-RU" sz="2400" kern="0" dirty="0" smtClean="0">
              <a:solidFill>
                <a:srgbClr val="000000"/>
              </a:solidFill>
              <a:latin typeface="Roboto"/>
              <a:ea typeface="Roboto"/>
              <a:cs typeface="Times New Roman" pitchFamily="18" charset="0"/>
              <a:sym typeface="Roboto"/>
            </a:endParaRPr>
          </a:p>
          <a:p>
            <a:pPr>
              <a:buClr>
                <a:schemeClr val="dk1"/>
              </a:buClr>
              <a:buSzPts val="3000"/>
              <a:buFontTx/>
              <a:buChar char="-"/>
            </a:pPr>
            <a:endParaRPr lang="ru-RU" sz="2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chemeClr val="dk1"/>
              </a:buClr>
              <a:buSzPts val="3000"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88024" y="1412776"/>
            <a:ext cx="4176464" cy="468052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2400" b="1" dirty="0" smtClean="0">
                <a:latin typeface="Roboto"/>
                <a:cs typeface="Times New Roman" pitchFamily="18" charset="0"/>
              </a:rPr>
              <a:t>Двустороннее</a:t>
            </a:r>
            <a:endParaRPr lang="ru-RU" sz="2400" dirty="0" smtClean="0">
              <a:latin typeface="Roboto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300" dirty="0" err="1" smtClean="0">
                <a:solidFill>
                  <a:srgbClr val="7030A0"/>
                </a:solidFill>
                <a:latin typeface="Roboto"/>
                <a:cs typeface="Times New Roman" pitchFamily="18" charset="0"/>
              </a:rPr>
              <a:t>Саркоидоз</a:t>
            </a:r>
            <a:endParaRPr lang="ru-RU" sz="2300" dirty="0" smtClean="0">
              <a:solidFill>
                <a:srgbClr val="7030A0"/>
              </a:solidFill>
              <a:latin typeface="Roboto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3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Силикоз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3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ХОБЛ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3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Заболевани</a:t>
            </a:r>
            <a:r>
              <a:rPr lang="ru-RU" sz="2300" dirty="0">
                <a:solidFill>
                  <a:srgbClr val="000000"/>
                </a:solidFill>
                <a:latin typeface="Roboto"/>
                <a:cs typeface="Times New Roman" pitchFamily="18" charset="0"/>
              </a:rPr>
              <a:t>я</a:t>
            </a:r>
            <a:r>
              <a:rPr lang="ru-RU" sz="23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 митрального</a:t>
            </a:r>
            <a:r>
              <a:rPr lang="ru-RU" sz="2300" dirty="0">
                <a:solidFill>
                  <a:srgbClr val="000000"/>
                </a:solidFill>
                <a:latin typeface="Roboto"/>
                <a:cs typeface="Times New Roman" pitchFamily="18" charset="0"/>
              </a:rPr>
              <a:t> </a:t>
            </a:r>
            <a:r>
              <a:rPr lang="ru-RU" sz="23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 клапана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3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Аортокоронарное шунтирование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3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Рецидивирующая эмболия легочной артерии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300" dirty="0" smtClean="0">
                <a:solidFill>
                  <a:srgbClr val="000000"/>
                </a:solidFill>
                <a:latin typeface="Roboto"/>
                <a:cs typeface="Times New Roman" pitchFamily="18" charset="0"/>
              </a:rPr>
              <a:t>Легочная артериальная гипертензия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92696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algn="ctr"/>
            <a:r>
              <a:rPr lang="ru-RU" b="1" dirty="0" smtClean="0"/>
              <a:t>Рентгенологические признаки </a:t>
            </a:r>
            <a:r>
              <a:rPr lang="ru-RU" b="1" dirty="0" err="1" smtClean="0"/>
              <a:t>саркоидоза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rot="10800000" flipV="1">
            <a:off x="0" y="4725144"/>
            <a:ext cx="9144000" cy="18722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ru-RU" sz="2000" kern="1200" dirty="0" smtClean="0">
                <a:solidFill>
                  <a:schemeClr val="accent3">
                    <a:lumMod val="10000"/>
                  </a:schemeClr>
                </a:solidFill>
              </a:rPr>
              <a:t>Увеличение </a:t>
            </a:r>
            <a:r>
              <a:rPr lang="ru-RU" sz="2000" kern="1200" dirty="0">
                <a:solidFill>
                  <a:schemeClr val="accent3">
                    <a:lumMod val="10000"/>
                  </a:schemeClr>
                </a:solidFill>
              </a:rPr>
              <a:t>внутригрудных лимфатических </a:t>
            </a:r>
            <a:r>
              <a:rPr lang="ru-RU" sz="2000" kern="1200" dirty="0" smtClean="0">
                <a:solidFill>
                  <a:schemeClr val="accent3">
                    <a:lumMod val="10000"/>
                  </a:schemeClr>
                </a:solidFill>
              </a:rPr>
              <a:t>узлов</a:t>
            </a:r>
            <a:r>
              <a:rPr lang="en-US" sz="2000" kern="1200" dirty="0" smtClean="0">
                <a:solidFill>
                  <a:schemeClr val="accent3">
                    <a:lumMod val="10000"/>
                  </a:schemeClr>
                </a:solidFill>
              </a:rPr>
              <a:t>                         </a:t>
            </a:r>
            <a:r>
              <a:rPr lang="ru-RU" sz="2000" kern="1200" dirty="0" smtClean="0">
                <a:solidFill>
                  <a:schemeClr val="accent3">
                    <a:lumMod val="10000"/>
                  </a:schemeClr>
                </a:solidFill>
              </a:rPr>
              <a:t>(обычно</a:t>
            </a:r>
            <a:r>
              <a:rPr lang="en-US" sz="2000" kern="1200" dirty="0" smtClean="0">
                <a:solidFill>
                  <a:schemeClr val="accent3">
                    <a:lumMod val="10000"/>
                  </a:schemeClr>
                </a:solidFill>
              </a:rPr>
              <a:t> </a:t>
            </a:r>
            <a:r>
              <a:rPr lang="ru-RU" sz="2000" kern="1200" dirty="0" smtClean="0">
                <a:solidFill>
                  <a:schemeClr val="accent3">
                    <a:lumMod val="10000"/>
                  </a:schemeClr>
                </a:solidFill>
              </a:rPr>
              <a:t>двустороннее</a:t>
            </a:r>
            <a:r>
              <a:rPr lang="ru-RU" sz="2000" kern="1200" dirty="0">
                <a:solidFill>
                  <a:schemeClr val="accent3">
                    <a:lumMod val="10000"/>
                  </a:schemeClr>
                </a:solidFill>
              </a:rPr>
              <a:t>)</a:t>
            </a:r>
          </a:p>
          <a:p>
            <a:r>
              <a:rPr lang="ru-RU" sz="2000" kern="1200" dirty="0" smtClean="0">
                <a:solidFill>
                  <a:schemeClr val="accent3">
                    <a:lumMod val="10000"/>
                  </a:schemeClr>
                </a:solidFill>
              </a:rPr>
              <a:t>Увеличение </a:t>
            </a:r>
            <a:r>
              <a:rPr lang="ru-RU" sz="2000" kern="1200" dirty="0">
                <a:solidFill>
                  <a:schemeClr val="accent3">
                    <a:lumMod val="10000"/>
                  </a:schemeClr>
                </a:solidFill>
              </a:rPr>
              <a:t>и расширение корней легких</a:t>
            </a:r>
          </a:p>
          <a:p>
            <a:r>
              <a:rPr lang="ru-RU" sz="2000" kern="1200" dirty="0" smtClean="0">
                <a:solidFill>
                  <a:schemeClr val="accent3">
                    <a:lumMod val="10000"/>
                  </a:schemeClr>
                </a:solidFill>
              </a:rPr>
              <a:t>Увеличенные </a:t>
            </a:r>
            <a:r>
              <a:rPr lang="ru-RU" sz="2000" kern="1200" dirty="0">
                <a:solidFill>
                  <a:schemeClr val="accent3">
                    <a:lumMod val="10000"/>
                  </a:schemeClr>
                </a:solidFill>
              </a:rPr>
              <a:t>лимфоузлы имеют четкие полициклические очертания и однородную структуру</a:t>
            </a:r>
            <a:endParaRPr lang="ru-RU" sz="2000" dirty="0">
              <a:solidFill>
                <a:schemeClr val="accent3">
                  <a:lumMod val="10000"/>
                </a:schemeClr>
              </a:solidFill>
            </a:endParaRPr>
          </a:p>
          <a:p>
            <a:pPr marL="114300" indent="0">
              <a:buNone/>
            </a:pP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"/>
          <a:stretch/>
        </p:blipFill>
        <p:spPr bwMode="auto">
          <a:xfrm>
            <a:off x="100848" y="1035937"/>
            <a:ext cx="4327135" cy="354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5" r="32334"/>
          <a:stretch/>
        </p:blipFill>
        <p:spPr bwMode="auto">
          <a:xfrm>
            <a:off x="4644008" y="997008"/>
            <a:ext cx="4320480" cy="357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8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05" y="0"/>
            <a:ext cx="9112595" cy="764704"/>
          </a:xfrm>
          <a:solidFill>
            <a:schemeClr val="accent5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3300" b="1" dirty="0" smtClean="0"/>
              <a:t>Рентгенологические варианты </a:t>
            </a:r>
            <a:r>
              <a:rPr lang="ru-RU" sz="3300" b="1" dirty="0" err="1" smtClean="0"/>
              <a:t>саркоидоза</a:t>
            </a:r>
            <a:endParaRPr lang="ru-RU" sz="33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10946"/>
            <a:ext cx="3890317" cy="313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1254852"/>
            <a:ext cx="3744416" cy="316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8" y="4437112"/>
            <a:ext cx="3744417" cy="147732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Roboto"/>
              </a:rPr>
              <a:t>Лимфаденопатия;</a:t>
            </a:r>
          </a:p>
          <a:p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Roboto"/>
              </a:rPr>
              <a:t>визуализируются участки 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Roboto"/>
              </a:rPr>
              <a:t>неоднородного снижения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Roboto"/>
              </a:rPr>
              <a:t>пневматизации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Roboto"/>
              </a:rPr>
              <a:t> низкой и средней интенсивности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88024" y="4445529"/>
            <a:ext cx="3890317" cy="147732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Roboto"/>
              </a:rPr>
              <a:t>П</a:t>
            </a:r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Roboto"/>
              </a:rPr>
              <a:t>о всем легочным 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Roboto"/>
              </a:rPr>
              <a:t>полям </a:t>
            </a:r>
            <a:r>
              <a:rPr lang="ru-RU" dirty="0" err="1">
                <a:solidFill>
                  <a:schemeClr val="bg1">
                    <a:lumMod val="10000"/>
                  </a:schemeClr>
                </a:solidFill>
                <a:latin typeface="Roboto"/>
              </a:rPr>
              <a:t>преимущечтвенно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Roboto"/>
              </a:rPr>
              <a:t> в средних и нижних отделах </a:t>
            </a:r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Roboto"/>
              </a:rPr>
              <a:t>определяются </a:t>
            </a:r>
            <a:r>
              <a:rPr lang="ru-RU" dirty="0">
                <a:solidFill>
                  <a:schemeClr val="bg1">
                    <a:lumMod val="10000"/>
                  </a:schemeClr>
                </a:solidFill>
                <a:latin typeface="Roboto"/>
              </a:rPr>
              <a:t>множественные очаговые тени, корни лёгких не </a:t>
            </a:r>
            <a:r>
              <a:rPr lang="ru-RU" dirty="0" smtClean="0">
                <a:solidFill>
                  <a:schemeClr val="bg1">
                    <a:lumMod val="10000"/>
                  </a:schemeClr>
                </a:solidFill>
                <a:latin typeface="Roboto"/>
              </a:rPr>
              <a:t>расширены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Другая 14">
      <a:dk1>
        <a:srgbClr val="2A3990"/>
      </a:dk1>
      <a:lt1>
        <a:srgbClr val="D6DBF3"/>
      </a:lt1>
      <a:dk2>
        <a:srgbClr val="434343"/>
      </a:dk2>
      <a:lt2>
        <a:srgbClr val="999999"/>
      </a:lt2>
      <a:accent1>
        <a:srgbClr val="2A3990"/>
      </a:accent1>
      <a:accent2>
        <a:srgbClr val="3949AB"/>
      </a:accent2>
      <a:accent3>
        <a:srgbClr val="F2F2F2"/>
      </a:accent3>
      <a:accent4>
        <a:srgbClr val="D8D8D8"/>
      </a:accent4>
      <a:accent5>
        <a:srgbClr val="FFFFFF"/>
      </a:accent5>
      <a:accent6>
        <a:srgbClr val="A9B3E5"/>
      </a:accent6>
      <a:hlink>
        <a:srgbClr val="F06292"/>
      </a:hlink>
      <a:folHlink>
        <a:srgbClr val="10163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31299</TotalTime>
  <Words>859</Words>
  <Application>Microsoft Office PowerPoint</Application>
  <PresentationFormat>Экран (4:3)</PresentationFormat>
  <Paragraphs>162</Paragraphs>
  <Slides>26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Geometric</vt:lpstr>
      <vt:lpstr>Рентген грудной клетки - базовая            интерпретация  часть 4</vt:lpstr>
      <vt:lpstr>                Легочные артерии и вены </vt:lpstr>
      <vt:lpstr>                 Легочные артерии и вены </vt:lpstr>
      <vt:lpstr>Презентация PowerPoint</vt:lpstr>
      <vt:lpstr>Ателектаз нижней доли правого легкого клинический случай № 1</vt:lpstr>
      <vt:lpstr>Презентация PowerPoint</vt:lpstr>
      <vt:lpstr>         Синдром расширения корней лёгких</vt:lpstr>
      <vt:lpstr>Рентгенологические признаки саркоидоза </vt:lpstr>
      <vt:lpstr> Рентгенологические варианты саркоидоза</vt:lpstr>
      <vt:lpstr> Рентгенологические варианты саркоидоза</vt:lpstr>
      <vt:lpstr>    Отделы средостения</vt:lpstr>
      <vt:lpstr>Образования в средостении </vt:lpstr>
      <vt:lpstr>Линии средостения</vt:lpstr>
      <vt:lpstr>Азигоэзофагеальная линия</vt:lpstr>
      <vt:lpstr> Грыжа пищеводного отверстия диафрагмы</vt:lpstr>
      <vt:lpstr>Рентгенограммы ОГК в прямой и боковой проекции: Лимфома Ходжкина, клинический случай №2    </vt:lpstr>
      <vt:lpstr>Лимфома Ходжкина  клинический случай №2 (продолжение) </vt:lpstr>
      <vt:lpstr>Презентация PowerPoint</vt:lpstr>
      <vt:lpstr> Рентгенограмма ОГК в прямой проекции:                ахалазия пищевода, клинический случай № 3</vt:lpstr>
      <vt:lpstr>Презентация PowerPoint</vt:lpstr>
      <vt:lpstr>Аортопульмональное окно клинический случай №4</vt:lpstr>
      <vt:lpstr>Лимфома Ходжкина клинический случай №4 (продолжение) </vt:lpstr>
      <vt:lpstr>Аортопульмональное окно клинический случай №5</vt:lpstr>
      <vt:lpstr>Мелкоклеточная карцинома легкого  клинический случай №5 (продолжение)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Рентген грудной клетки - базовая интерпретация</dc:title>
  <dc:creator>Светлана Балобанова</dc:creator>
  <cp:lastModifiedBy>Артем Колотурский</cp:lastModifiedBy>
  <cp:revision>546</cp:revision>
  <dcterms:created xsi:type="dcterms:W3CDTF">2023-02-07T06:01:50Z</dcterms:created>
  <dcterms:modified xsi:type="dcterms:W3CDTF">2023-11-19T09:03:36Z</dcterms:modified>
</cp:coreProperties>
</file>