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6" r:id="rId12"/>
    <p:sldId id="267" r:id="rId13"/>
    <p:sldId id="269" r:id="rId14"/>
    <p:sldId id="270" r:id="rId15"/>
    <p:sldId id="271" r:id="rId16"/>
    <p:sldId id="272" r:id="rId17"/>
    <p:sldId id="265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Медицинская и социальная защита населения старших </a:t>
            </a:r>
            <a:r>
              <a:rPr lang="ru-RU" b="1" dirty="0" smtClean="0"/>
              <a:t>возрастных групп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52120" y="4869160"/>
            <a:ext cx="3491880" cy="2019345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dirty="0" smtClean="0">
                <a:solidFill>
                  <a:schemeClr val="tx1"/>
                </a:solidFill>
              </a:rPr>
              <a:t>Выполнила:</a:t>
            </a:r>
          </a:p>
          <a:p>
            <a:pPr algn="l"/>
            <a:r>
              <a:rPr lang="ru-RU" dirty="0" smtClean="0">
                <a:solidFill>
                  <a:schemeClr val="tx1"/>
                </a:solidFill>
              </a:rPr>
              <a:t>Матвеева Кристина</a:t>
            </a:r>
          </a:p>
          <a:p>
            <a:pPr algn="l"/>
            <a:r>
              <a:rPr lang="ru-RU" dirty="0" smtClean="0">
                <a:solidFill>
                  <a:schemeClr val="tx1"/>
                </a:solidFill>
              </a:rPr>
              <a:t>Проверила:</a:t>
            </a:r>
          </a:p>
          <a:p>
            <a:pPr algn="l"/>
            <a:r>
              <a:rPr lang="ru-RU" dirty="0" smtClean="0">
                <a:solidFill>
                  <a:schemeClr val="tx1"/>
                </a:solidFill>
              </a:rPr>
              <a:t>Черемисина А. А.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365104"/>
            <a:ext cx="4442701" cy="2499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7271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Гериатрический центр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/>
              <a:t>предназначен для оказания специализированной стационарной, консультативно-диагностической, реабилитационной медицинской помощи населению пожилого и старческого возрастов.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5032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Гериатрическая больница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/>
              <a:t>предназначена для оказания плановой специализированной гериатрической медицинской помощи гражданам пожилого и старческого возрастов.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3605213"/>
            <a:ext cx="4876799" cy="325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0340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/>
              <a:t>ЗАКОН №122 «О </a:t>
            </a:r>
            <a:r>
              <a:rPr lang="ru-RU" dirty="0" smtClean="0"/>
              <a:t>СОЦИАЛЬНОМ ОБСЛУЖИВАНИИ </a:t>
            </a:r>
            <a:r>
              <a:rPr lang="ru-RU" dirty="0"/>
              <a:t>ГРАЖДАН ПОЖИЛОГО ВОЗРАСТА И ИНВАЛИДОВ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5" y="3278414"/>
            <a:ext cx="5455280" cy="3622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4078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Настоящий Федеральный закон, устанавливает экономические, социальные и правовые гарантии для граждан пожилого возраста, исходя из принципов гуманизма и милосердия в обществе.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117" y="3113584"/>
            <a:ext cx="5613883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0027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4525963"/>
          </a:xfrm>
        </p:spPr>
        <p:txBody>
          <a:bodyPr/>
          <a:lstStyle/>
          <a:p>
            <a:r>
              <a:rPr lang="ru-RU" dirty="0"/>
              <a:t>При работе с больными пожилого и старческого возраста для медицинского персонала особенно важны такие черты: терпение, гуманизм, чувство такта, умение слушать, заслужить доверие.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035" y="2969568"/>
            <a:ext cx="6221491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8782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Неприемлемы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жестокость </a:t>
            </a:r>
          </a:p>
          <a:p>
            <a:r>
              <a:rPr lang="ru-RU" dirty="0" smtClean="0"/>
              <a:t>грубость </a:t>
            </a:r>
          </a:p>
          <a:p>
            <a:r>
              <a:rPr lang="ru-RU" dirty="0" smtClean="0"/>
              <a:t>брезгливость </a:t>
            </a:r>
          </a:p>
          <a:p>
            <a:r>
              <a:rPr lang="ru-RU" dirty="0" smtClean="0"/>
              <a:t>злость </a:t>
            </a:r>
          </a:p>
          <a:p>
            <a:r>
              <a:rPr lang="ru-RU" dirty="0" smtClean="0"/>
              <a:t>безразличие </a:t>
            </a:r>
          </a:p>
          <a:p>
            <a:r>
              <a:rPr lang="ru-RU" dirty="0" smtClean="0"/>
              <a:t>спешка</a:t>
            </a:r>
            <a:r>
              <a:rPr lang="ru-RU" dirty="0"/>
              <a:t>, недобросовестность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/>
              <a:t>Больного надо стимулировать к уходу за собой, путем тактичных разъяснений, а не приказаний, часто вызывающих отрицательные реакции.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12776"/>
            <a:ext cx="4176464" cy="2625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70857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Правила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Медицинскому работнику необходимо хранить врачебную тайну и не злоупотреблять особым доверием, которым он пользуется в силу своего положения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/>
              <a:t>Особое внимание уделять про­филактике </a:t>
            </a:r>
            <a:r>
              <a:rPr lang="ru-RU" dirty="0" smtClean="0"/>
              <a:t>травматизма</a:t>
            </a:r>
          </a:p>
          <a:p>
            <a:pPr marL="0" indent="0">
              <a:buNone/>
            </a:pPr>
            <a:r>
              <a:rPr lang="ru-RU" dirty="0"/>
              <a:t>Терпимо относиться к физическим и психическим недостаткам пациента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49123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Спасибо за внимание!</a:t>
            </a:r>
            <a:br>
              <a:rPr lang="ru-RU" dirty="0"/>
            </a:br>
            <a:r>
              <a:rPr lang="ru-RU" dirty="0"/>
              <a:t>Будьте здоровы!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828092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7815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Проблемы людей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пожилого </a:t>
            </a:r>
            <a:r>
              <a:rPr lang="ru-RU" dirty="0"/>
              <a:t>возраста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Социальные </a:t>
            </a:r>
            <a:r>
              <a:rPr lang="ru-RU" dirty="0"/>
              <a:t>проблемы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Уход </a:t>
            </a:r>
            <a:r>
              <a:rPr lang="ru-RU" dirty="0"/>
              <a:t>с работы ( потеря социальной роли, значимого места в обществе);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Трудность </a:t>
            </a:r>
            <a:r>
              <a:rPr lang="ru-RU" dirty="0"/>
              <a:t>приспособления к новому социальному статусу;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Зависимость </a:t>
            </a:r>
            <a:r>
              <a:rPr lang="ru-RU" dirty="0"/>
              <a:t>от других людей ( не может сделать сам, вынужден просить, получает отказы.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7283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Медицинские проблемы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Уменьшение физических сил, медлительность; </a:t>
            </a:r>
            <a:endParaRPr lang="ru-RU" dirty="0"/>
          </a:p>
          <a:p>
            <a:r>
              <a:rPr lang="ru-RU" dirty="0" smtClean="0"/>
              <a:t>Ухудшение </a:t>
            </a:r>
            <a:r>
              <a:rPr lang="ru-RU" dirty="0"/>
              <a:t>работы органов </a:t>
            </a:r>
            <a:r>
              <a:rPr lang="ru-RU" dirty="0" smtClean="0"/>
              <a:t>чувств;</a:t>
            </a:r>
          </a:p>
          <a:p>
            <a:r>
              <a:rPr lang="ru-RU" dirty="0" smtClean="0"/>
              <a:t>Ухудшение </a:t>
            </a:r>
            <a:r>
              <a:rPr lang="ru-RU" dirty="0"/>
              <a:t>состояния здоровья, </a:t>
            </a:r>
            <a:r>
              <a:rPr lang="ru-RU" dirty="0" smtClean="0"/>
              <a:t>болезни;</a:t>
            </a:r>
          </a:p>
          <a:p>
            <a:r>
              <a:rPr lang="ru-RU" dirty="0" smtClean="0"/>
              <a:t>Травмы</a:t>
            </a:r>
            <a:r>
              <a:rPr lang="ru-RU" dirty="0"/>
              <a:t>.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12804"/>
            <a:ext cx="4420614" cy="294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4469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Психологические проблемы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Замедление психических процессов (мышления, внимания, памяти, способности к адаптации и др.); </a:t>
            </a:r>
            <a:endParaRPr lang="ru-RU" dirty="0" smtClean="0"/>
          </a:p>
          <a:p>
            <a:r>
              <a:rPr lang="ru-RU" dirty="0" smtClean="0"/>
              <a:t>Утраты </a:t>
            </a:r>
            <a:r>
              <a:rPr lang="ru-RU" dirty="0"/>
              <a:t>(родные, близкие, знакомые и т.д.); Ненужность семье, друзьям; </a:t>
            </a:r>
            <a:endParaRPr lang="ru-RU" dirty="0" smtClean="0"/>
          </a:p>
          <a:p>
            <a:r>
              <a:rPr lang="ru-RU" dirty="0" smtClean="0"/>
              <a:t>Депрессия</a:t>
            </a:r>
            <a:r>
              <a:rPr lang="ru-RU" dirty="0"/>
              <a:t>; </a:t>
            </a:r>
            <a:endParaRPr lang="ru-RU" dirty="0" smtClean="0"/>
          </a:p>
          <a:p>
            <a:r>
              <a:rPr lang="ru-RU" dirty="0" smtClean="0"/>
              <a:t>Страхи</a:t>
            </a:r>
            <a:r>
              <a:rPr lang="ru-RU" dirty="0"/>
              <a:t>; </a:t>
            </a:r>
            <a:endParaRPr lang="ru-RU" dirty="0" smtClean="0"/>
          </a:p>
          <a:p>
            <a:r>
              <a:rPr lang="ru-RU" dirty="0" smtClean="0"/>
              <a:t>Переживание </a:t>
            </a:r>
            <a:r>
              <a:rPr lang="ru-RU" dirty="0"/>
              <a:t>приближающейся </a:t>
            </a:r>
            <a:r>
              <a:rPr lang="ru-RU" dirty="0" smtClean="0"/>
              <a:t>смерти;</a:t>
            </a:r>
          </a:p>
          <a:p>
            <a:r>
              <a:rPr lang="ru-RU" dirty="0" smtClean="0"/>
              <a:t>Дефицит </a:t>
            </a:r>
            <a:r>
              <a:rPr lang="ru-RU" dirty="0"/>
              <a:t>общения; </a:t>
            </a:r>
            <a:endParaRPr lang="ru-RU" dirty="0" smtClean="0"/>
          </a:p>
          <a:p>
            <a:r>
              <a:rPr lang="ru-RU" dirty="0" smtClean="0"/>
              <a:t>Одиночество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996885"/>
            <a:ext cx="2940760" cy="1960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0577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Гериатрическая помощь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Гериатрическая помощь — комплекс медико-социальных мер, направленных на сохранение и укрепление здоровья пожилых.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9" y="3574262"/>
            <a:ext cx="5220072" cy="328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1685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Принципы геронтологической службы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Систематичность </a:t>
            </a:r>
          </a:p>
          <a:p>
            <a:r>
              <a:rPr lang="ru-RU" dirty="0" smtClean="0"/>
              <a:t>Координация работы </a:t>
            </a:r>
          </a:p>
          <a:p>
            <a:r>
              <a:rPr lang="ru-RU" dirty="0" smtClean="0"/>
              <a:t>Своевременное оказание помощи</a:t>
            </a:r>
          </a:p>
          <a:p>
            <a:r>
              <a:rPr lang="ru-RU" dirty="0" smtClean="0"/>
              <a:t>Доступность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848" y="3843146"/>
            <a:ext cx="4559152" cy="3038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5469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ЗАДАЧИ ГЕРОНТОЛОГИЧЕСКОЙ СЛУЖБЫ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Сохранение </a:t>
            </a:r>
            <a:r>
              <a:rPr lang="ru-RU" dirty="0"/>
              <a:t>здоровья лиц пожилого и старческого возраста </a:t>
            </a:r>
            <a:endParaRPr lang="ru-RU" dirty="0" smtClean="0"/>
          </a:p>
          <a:p>
            <a:r>
              <a:rPr lang="ru-RU" dirty="0" smtClean="0"/>
              <a:t>Сохранение </a:t>
            </a:r>
            <a:r>
              <a:rPr lang="ru-RU" dirty="0"/>
              <a:t>максимальной самостоятельности и независимости лиц старческого возраста.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03" y="4077073"/>
            <a:ext cx="4171393" cy="278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6736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94567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ПРИКАЗ №297 «О СОВЕРШЕНСТВОВАНИИ ОРГАНИЗАЦИИ МЕДИЦИНСКОЙ ПОМОЩИ ГРАЖДАНАМ ПОЖИЛОГО И СТАРЧЕСКОГО ВОЗРАСТА В РОССИЙСКОЙ ФЕДЕРАЦИИ»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460" y="3632213"/>
            <a:ext cx="486054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372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Центральные моменты </a:t>
            </a:r>
            <a:r>
              <a:rPr lang="ru-RU" dirty="0" smtClean="0"/>
              <a:t>приказа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1. Организовать гериатрические центры, гериатрические больницы и обеспечить их деятельность.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2</a:t>
            </a:r>
            <a:r>
              <a:rPr lang="ru-RU" dirty="0"/>
              <a:t>. Принять меры по подготовке и повышению квалификации медицинского персонала по геронтологии и гериатрии.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27862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392</Words>
  <Application>Microsoft Office PowerPoint</Application>
  <PresentationFormat>Экран (4:3)</PresentationFormat>
  <Paragraphs>57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Медицинская и социальная защита населения старших возрастных групп </vt:lpstr>
      <vt:lpstr>Проблемы людей  пожилого возраста</vt:lpstr>
      <vt:lpstr>Медицинские проблемы</vt:lpstr>
      <vt:lpstr>Психологические проблемы</vt:lpstr>
      <vt:lpstr>Гериатрическая помощь</vt:lpstr>
      <vt:lpstr>Принципы геронтологической службы</vt:lpstr>
      <vt:lpstr>ЗАДАЧИ ГЕРОНТОЛОГИЧЕСКОЙ СЛУЖБЫ</vt:lpstr>
      <vt:lpstr>Презентация PowerPoint</vt:lpstr>
      <vt:lpstr>Центральные моменты приказа</vt:lpstr>
      <vt:lpstr>Гериатрический центр</vt:lpstr>
      <vt:lpstr>Гериатрическая больница</vt:lpstr>
      <vt:lpstr>Презентация PowerPoint</vt:lpstr>
      <vt:lpstr>Презентация PowerPoint</vt:lpstr>
      <vt:lpstr>Презентация PowerPoint</vt:lpstr>
      <vt:lpstr>Неприемлемы</vt:lpstr>
      <vt:lpstr>Правила</vt:lpstr>
      <vt:lpstr>Спасибо за внимание! Будьте здоровы!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Медицинская и социальная защита населения старших возрастных групп </dc:title>
  <dc:creator>PC</dc:creator>
  <cp:lastModifiedBy>PC</cp:lastModifiedBy>
  <cp:revision>5</cp:revision>
  <dcterms:created xsi:type="dcterms:W3CDTF">2020-07-03T05:46:25Z</dcterms:created>
  <dcterms:modified xsi:type="dcterms:W3CDTF">2020-07-03T08:50:44Z</dcterms:modified>
</cp:coreProperties>
</file>