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81501" y="25527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78326" y="27686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79850" y="29845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876675" y="32004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FF5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73500" y="34163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870325" y="36322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76675" y="38481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883025" y="40640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75151" y="42799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FF5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871976" y="44958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883025" y="47117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889375" y="494665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891026" y="516255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902075" y="539750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3726" y="5641975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10076" y="5886450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911600" y="6130925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917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469" y="12445"/>
            <a:ext cx="9131530" cy="6845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12700" y="-80060"/>
            <a:ext cx="9169400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437" y="2619883"/>
            <a:ext cx="8541385" cy="2461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otvetin.ru/domsemya/820-potnica-u-grudnogo-rebyonka-chto-delat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20080" y="2032126"/>
            <a:ext cx="3923918" cy="2582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2209" y="4934534"/>
            <a:ext cx="8938260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Times New Roman"/>
                <a:cs typeface="Times New Roman"/>
              </a:rPr>
              <a:t>Основы </a:t>
            </a:r>
            <a:r>
              <a:rPr sz="2800" b="1" spc="-75" dirty="0">
                <a:latin typeface="Times New Roman"/>
                <a:cs typeface="Times New Roman"/>
              </a:rPr>
              <a:t>МКФ </a:t>
            </a:r>
            <a:r>
              <a:rPr sz="2800" b="1" spc="-5" dirty="0">
                <a:latin typeface="Times New Roman"/>
                <a:cs typeface="Times New Roman"/>
              </a:rPr>
              <a:t>в </a:t>
            </a:r>
            <a:r>
              <a:rPr sz="2800" b="1" spc="-15" dirty="0">
                <a:latin typeface="Times New Roman"/>
                <a:cs typeface="Times New Roman"/>
              </a:rPr>
              <a:t>педиатрии. </a:t>
            </a:r>
            <a:r>
              <a:rPr sz="2800" b="1" spc="-5" dirty="0">
                <a:latin typeface="Times New Roman"/>
                <a:cs typeface="Times New Roman"/>
              </a:rPr>
              <a:t>Применение </a:t>
            </a:r>
            <a:r>
              <a:rPr sz="2800" b="1" spc="-75" dirty="0">
                <a:latin typeface="Times New Roman"/>
                <a:cs typeface="Times New Roman"/>
              </a:rPr>
              <a:t>МКФ </a:t>
            </a:r>
            <a:r>
              <a:rPr sz="2800" b="1" spc="-5" dirty="0">
                <a:latin typeface="Times New Roman"/>
                <a:cs typeface="Times New Roman"/>
              </a:rPr>
              <a:t>в </a:t>
            </a:r>
            <a:r>
              <a:rPr sz="2800" b="1" spc="-20" dirty="0">
                <a:latin typeface="Times New Roman"/>
                <a:cs typeface="Times New Roman"/>
              </a:rPr>
              <a:t>оценке  </a:t>
            </a:r>
            <a:r>
              <a:rPr sz="2800" b="1" spc="-10" dirty="0">
                <a:latin typeface="Times New Roman"/>
                <a:cs typeface="Times New Roman"/>
              </a:rPr>
              <a:t>степени нарушений структур, </a:t>
            </a:r>
            <a:r>
              <a:rPr sz="2800" b="1" spc="-15" dirty="0">
                <a:latin typeface="Times New Roman"/>
                <a:cs typeface="Times New Roman"/>
              </a:rPr>
              <a:t>функции, </a:t>
            </a:r>
            <a:r>
              <a:rPr sz="2800" b="1" spc="-5" dirty="0">
                <a:latin typeface="Times New Roman"/>
                <a:cs typeface="Times New Roman"/>
              </a:rPr>
              <a:t>активности и  участия у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10" dirty="0" err="1">
                <a:latin typeface="Times New Roman"/>
                <a:cs typeface="Times New Roman"/>
              </a:rPr>
              <a:t>детей</a:t>
            </a:r>
            <a:r>
              <a:rPr sz="2800" b="1" spc="-10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57626" y="4555299"/>
            <a:ext cx="5786755" cy="357505"/>
          </a:xfrm>
          <a:custGeom>
            <a:avLst/>
            <a:gdLst/>
            <a:ahLst/>
            <a:cxnLst/>
            <a:rect l="l" t="t" r="r" b="b"/>
            <a:pathLst>
              <a:path w="5786755" h="357504">
                <a:moveTo>
                  <a:pt x="0" y="357187"/>
                </a:moveTo>
                <a:lnTo>
                  <a:pt x="5786374" y="357187"/>
                </a:lnTo>
                <a:lnTo>
                  <a:pt x="5786374" y="0"/>
                </a:lnTo>
                <a:lnTo>
                  <a:pt x="0" y="0"/>
                </a:lnTo>
                <a:lnTo>
                  <a:pt x="0" y="357187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5812" y="4555299"/>
            <a:ext cx="2572385" cy="357505"/>
          </a:xfrm>
          <a:custGeom>
            <a:avLst/>
            <a:gdLst/>
            <a:ahLst/>
            <a:cxnLst/>
            <a:rect l="l" t="t" r="r" b="b"/>
            <a:pathLst>
              <a:path w="2572385" h="357504">
                <a:moveTo>
                  <a:pt x="0" y="357187"/>
                </a:moveTo>
                <a:lnTo>
                  <a:pt x="2571813" y="357187"/>
                </a:lnTo>
                <a:lnTo>
                  <a:pt x="2571813" y="0"/>
                </a:lnTo>
                <a:lnTo>
                  <a:pt x="0" y="0"/>
                </a:lnTo>
                <a:lnTo>
                  <a:pt x="0" y="357187"/>
                </a:lnTo>
                <a:close/>
              </a:path>
            </a:pathLst>
          </a:custGeom>
          <a:solidFill>
            <a:srgbClr val="2F7B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555299"/>
            <a:ext cx="786130" cy="357505"/>
          </a:xfrm>
          <a:custGeom>
            <a:avLst/>
            <a:gdLst/>
            <a:ahLst/>
            <a:cxnLst/>
            <a:rect l="l" t="t" r="r" b="b"/>
            <a:pathLst>
              <a:path w="786130" h="357504">
                <a:moveTo>
                  <a:pt x="0" y="357187"/>
                </a:moveTo>
                <a:lnTo>
                  <a:pt x="785812" y="357187"/>
                </a:lnTo>
                <a:lnTo>
                  <a:pt x="785812" y="0"/>
                </a:lnTo>
                <a:lnTo>
                  <a:pt x="0" y="0"/>
                </a:lnTo>
                <a:lnTo>
                  <a:pt x="0" y="357187"/>
                </a:lnTo>
                <a:close/>
              </a:path>
            </a:pathLst>
          </a:custGeom>
          <a:solidFill>
            <a:srgbClr val="9EC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7250" y="4052125"/>
            <a:ext cx="214629" cy="357505"/>
          </a:xfrm>
          <a:custGeom>
            <a:avLst/>
            <a:gdLst/>
            <a:ahLst/>
            <a:cxnLst/>
            <a:rect l="l" t="t" r="r" b="b"/>
            <a:pathLst>
              <a:path w="214630" h="357504">
                <a:moveTo>
                  <a:pt x="0" y="357187"/>
                </a:moveTo>
                <a:lnTo>
                  <a:pt x="214312" y="357187"/>
                </a:lnTo>
                <a:lnTo>
                  <a:pt x="214312" y="0"/>
                </a:lnTo>
                <a:lnTo>
                  <a:pt x="0" y="0"/>
                </a:lnTo>
                <a:lnTo>
                  <a:pt x="0" y="357187"/>
                </a:lnTo>
                <a:close/>
              </a:path>
            </a:pathLst>
          </a:custGeom>
          <a:solidFill>
            <a:srgbClr val="9EC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93115" marR="5080" indent="-351155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1F487C"/>
                </a:solidFill>
              </a:rPr>
              <a:t>Казанская </a:t>
            </a:r>
            <a:r>
              <a:rPr spc="-15" dirty="0">
                <a:solidFill>
                  <a:srgbClr val="1F487C"/>
                </a:solidFill>
              </a:rPr>
              <a:t>государственная медицинская </a:t>
            </a:r>
            <a:r>
              <a:rPr spc="-20" dirty="0">
                <a:solidFill>
                  <a:srgbClr val="1F487C"/>
                </a:solidFill>
              </a:rPr>
              <a:t>академия </a:t>
            </a:r>
            <a:r>
              <a:rPr spc="-5" dirty="0">
                <a:solidFill>
                  <a:srgbClr val="1F487C"/>
                </a:solidFill>
              </a:rPr>
              <a:t>–  </a:t>
            </a:r>
            <a:r>
              <a:rPr spc="-10" dirty="0">
                <a:solidFill>
                  <a:srgbClr val="1F487C"/>
                </a:solidFill>
              </a:rPr>
              <a:t>филиал </a:t>
            </a:r>
            <a:r>
              <a:rPr spc="-15" dirty="0">
                <a:solidFill>
                  <a:srgbClr val="1F487C"/>
                </a:solidFill>
              </a:rPr>
              <a:t>ФГБОУ </a:t>
            </a:r>
            <a:r>
              <a:rPr spc="-5" dirty="0">
                <a:solidFill>
                  <a:srgbClr val="1F487C"/>
                </a:solidFill>
              </a:rPr>
              <a:t>ДПО </a:t>
            </a:r>
            <a:r>
              <a:rPr spc="-10" dirty="0">
                <a:solidFill>
                  <a:srgbClr val="1F487C"/>
                </a:solidFill>
              </a:rPr>
              <a:t>РМАНПО Минздрава</a:t>
            </a:r>
            <a:r>
              <a:rPr spc="80" dirty="0">
                <a:solidFill>
                  <a:srgbClr val="1F487C"/>
                </a:solidFill>
              </a:rPr>
              <a:t> </a:t>
            </a:r>
            <a:r>
              <a:rPr spc="-10" dirty="0">
                <a:solidFill>
                  <a:srgbClr val="1F487C"/>
                </a:solidFill>
              </a:rPr>
              <a:t>России</a:t>
            </a:r>
          </a:p>
        </p:txBody>
      </p:sp>
      <p:sp>
        <p:nvSpPr>
          <p:cNvPr id="9" name="object 9"/>
          <p:cNvSpPr/>
          <p:nvPr/>
        </p:nvSpPr>
        <p:spPr>
          <a:xfrm>
            <a:off x="0" y="2060829"/>
            <a:ext cx="3429000" cy="24946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15792" y="2060955"/>
            <a:ext cx="2008251" cy="2438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71625" y="2037810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037810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193444"/>
            <a:ext cx="8776335" cy="54038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Каждая </a:t>
            </a:r>
            <a:r>
              <a:rPr sz="2800" spc="-10" dirty="0">
                <a:latin typeface="Calibri"/>
                <a:cs typeface="Calibri"/>
              </a:rPr>
              <a:t>составляющая состоит </a:t>
            </a:r>
            <a:r>
              <a:rPr sz="2800" spc="-5" dirty="0">
                <a:latin typeface="Calibri"/>
                <a:cs typeface="Calibri"/>
              </a:rPr>
              <a:t>из </a:t>
            </a:r>
            <a:r>
              <a:rPr sz="2800" spc="-15" dirty="0">
                <a:latin typeface="Calibri"/>
                <a:cs typeface="Calibri"/>
              </a:rPr>
              <a:t>различных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i="1" spc="-5" dirty="0">
                <a:solidFill>
                  <a:srgbClr val="FF0000"/>
                </a:solidFill>
                <a:latin typeface="Calibri"/>
                <a:cs typeface="Calibri"/>
              </a:rPr>
              <a:t>доменов</a:t>
            </a:r>
            <a:endParaRPr sz="2800">
              <a:latin typeface="Calibri"/>
              <a:cs typeface="Calibri"/>
            </a:endParaRPr>
          </a:p>
          <a:p>
            <a:pPr marL="355600" marR="902969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Внутри </a:t>
            </a:r>
            <a:r>
              <a:rPr sz="2800" spc="-20" dirty="0">
                <a:latin typeface="Calibri"/>
                <a:cs typeface="Calibri"/>
              </a:rPr>
              <a:t>каждого </a:t>
            </a:r>
            <a:r>
              <a:rPr sz="2800" spc="-10" dirty="0">
                <a:latin typeface="Calibri"/>
                <a:cs typeface="Calibri"/>
              </a:rPr>
              <a:t>домена </a:t>
            </a:r>
            <a:r>
              <a:rPr sz="2800" spc="-5" dirty="0">
                <a:latin typeface="Calibri"/>
                <a:cs typeface="Calibri"/>
              </a:rPr>
              <a:t>– из </a:t>
            </a:r>
            <a:r>
              <a:rPr sz="2800" i="1" spc="-10" dirty="0">
                <a:solidFill>
                  <a:srgbClr val="FF0000"/>
                </a:solidFill>
                <a:latin typeface="Calibri"/>
                <a:cs typeface="Calibri"/>
              </a:rPr>
              <a:t>категорий</a:t>
            </a:r>
            <a:r>
              <a:rPr sz="2800" spc="-10" dirty="0">
                <a:latin typeface="Calibri"/>
                <a:cs typeface="Calibri"/>
              </a:rPr>
              <a:t>, </a:t>
            </a:r>
            <a:r>
              <a:rPr sz="2800" spc="-20" dirty="0">
                <a:latin typeface="Calibri"/>
                <a:cs typeface="Calibri"/>
              </a:rPr>
              <a:t>которые  </a:t>
            </a:r>
            <a:r>
              <a:rPr sz="2800" spc="-15" dirty="0">
                <a:latin typeface="Calibri"/>
                <a:cs typeface="Calibri"/>
              </a:rPr>
              <a:t>являются </a:t>
            </a:r>
            <a:r>
              <a:rPr sz="2800" spc="-10" dirty="0">
                <a:latin typeface="Calibri"/>
                <a:cs typeface="Calibri"/>
              </a:rPr>
              <a:t>единицами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классификации.</a:t>
            </a:r>
            <a:endParaRPr sz="2800">
              <a:latin typeface="Calibri"/>
              <a:cs typeface="Calibri"/>
            </a:endParaRPr>
          </a:p>
          <a:p>
            <a:pPr marL="355600" marR="45974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Показатели здоровья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показатели, </a:t>
            </a:r>
            <a:r>
              <a:rPr sz="2800" spc="-5" dirty="0">
                <a:latin typeface="Calibri"/>
                <a:cs typeface="Calibri"/>
              </a:rPr>
              <a:t>связанные со  </a:t>
            </a:r>
            <a:r>
              <a:rPr sz="2800" spc="-15" dirty="0">
                <a:latin typeface="Calibri"/>
                <a:cs typeface="Calibri"/>
              </a:rPr>
              <a:t>здоровьем </a:t>
            </a:r>
            <a:r>
              <a:rPr sz="2800" spc="-5" dirty="0">
                <a:latin typeface="Calibri"/>
                <a:cs typeface="Calibri"/>
              </a:rPr>
              <a:t>индивида, могут быть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зарегистрированы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посредством </a:t>
            </a:r>
            <a:r>
              <a:rPr sz="2800" spc="-5" dirty="0">
                <a:latin typeface="Calibri"/>
                <a:cs typeface="Calibri"/>
              </a:rPr>
              <a:t>выбора </a:t>
            </a:r>
            <a:r>
              <a:rPr sz="2800" spc="-15" dirty="0">
                <a:latin typeface="Calibri"/>
                <a:cs typeface="Calibri"/>
              </a:rPr>
              <a:t>соответствующего </a:t>
            </a:r>
            <a:r>
              <a:rPr sz="2800" spc="-35" dirty="0">
                <a:latin typeface="Calibri"/>
                <a:cs typeface="Calibri"/>
              </a:rPr>
              <a:t>кода </a:t>
            </a:r>
            <a:r>
              <a:rPr sz="2800" spc="-20" dirty="0">
                <a:latin typeface="Calibri"/>
                <a:cs typeface="Calibri"/>
              </a:rPr>
              <a:t>категории 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добавлением </a:t>
            </a:r>
            <a:r>
              <a:rPr sz="2800" i="1" spc="-15" dirty="0">
                <a:solidFill>
                  <a:srgbClr val="FF0000"/>
                </a:solidFill>
                <a:latin typeface="Calibri"/>
                <a:cs typeface="Calibri"/>
              </a:rPr>
              <a:t>определителей</a:t>
            </a:r>
            <a:r>
              <a:rPr sz="2800" i="1" spc="-15" dirty="0">
                <a:latin typeface="Calibri"/>
                <a:cs typeface="Calibri"/>
              </a:rPr>
              <a:t>, </a:t>
            </a:r>
            <a:r>
              <a:rPr sz="2800" spc="-20" dirty="0">
                <a:latin typeface="Calibri"/>
                <a:cs typeface="Calibri"/>
              </a:rPr>
              <a:t>которые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являются</a:t>
            </a:r>
            <a:endParaRPr sz="2800">
              <a:latin typeface="Calibri"/>
              <a:cs typeface="Calibri"/>
            </a:endParaRPr>
          </a:p>
          <a:p>
            <a:pPr marL="355600" marR="807085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числовыми </a:t>
            </a:r>
            <a:r>
              <a:rPr sz="2800" spc="-20" dirty="0">
                <a:latin typeface="Calibri"/>
                <a:cs typeface="Calibri"/>
              </a:rPr>
              <a:t>кодами, определяющими </a:t>
            </a:r>
            <a:r>
              <a:rPr sz="2800" spc="-5" dirty="0">
                <a:latin typeface="Calibri"/>
                <a:cs typeface="Calibri"/>
              </a:rPr>
              <a:t>степень или  </a:t>
            </a:r>
            <a:r>
              <a:rPr sz="2800" spc="-15" dirty="0">
                <a:latin typeface="Calibri"/>
                <a:cs typeface="Calibri"/>
              </a:rPr>
              <a:t>величину </a:t>
            </a:r>
            <a:r>
              <a:rPr sz="2800" spc="-5" dirty="0">
                <a:latin typeface="Calibri"/>
                <a:cs typeface="Calibri"/>
              </a:rPr>
              <a:t>функционирования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(ограничений</a:t>
            </a:r>
            <a:endParaRPr sz="2800">
              <a:latin typeface="Calibri"/>
              <a:cs typeface="Calibri"/>
            </a:endParaRPr>
          </a:p>
          <a:p>
            <a:pPr marL="355600" marR="56134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жизнедеятельности)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5" dirty="0">
                <a:latin typeface="Calibri"/>
                <a:cs typeface="Calibri"/>
              </a:rPr>
              <a:t>этой </a:t>
            </a:r>
            <a:r>
              <a:rPr sz="2800" spc="-20" dirty="0">
                <a:latin typeface="Calibri"/>
                <a:cs typeface="Calibri"/>
              </a:rPr>
              <a:t>категории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5" dirty="0">
                <a:latin typeface="Calibri"/>
                <a:cs typeface="Calibri"/>
              </a:rPr>
              <a:t>величину  </a:t>
            </a:r>
            <a:r>
              <a:rPr sz="2800" spc="-20" dirty="0">
                <a:latin typeface="Calibri"/>
                <a:cs typeface="Calibri"/>
              </a:rPr>
              <a:t>того,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какой </a:t>
            </a:r>
            <a:r>
              <a:rPr sz="2800" spc="-10" dirty="0">
                <a:latin typeface="Calibri"/>
                <a:cs typeface="Calibri"/>
              </a:rPr>
              <a:t>степени </a:t>
            </a:r>
            <a:r>
              <a:rPr sz="2800" spc="-15" dirty="0">
                <a:latin typeface="Calibri"/>
                <a:cs typeface="Calibri"/>
              </a:rPr>
              <a:t>фактор окружающей среды  </a:t>
            </a:r>
            <a:r>
              <a:rPr sz="2800" spc="-5" dirty="0">
                <a:latin typeface="Calibri"/>
                <a:cs typeface="Calibri"/>
              </a:rPr>
              <a:t>выступает </a:t>
            </a:r>
            <a:r>
              <a:rPr sz="2800" spc="-20" dirty="0">
                <a:latin typeface="Calibri"/>
                <a:cs typeface="Calibri"/>
              </a:rPr>
              <a:t>как </a:t>
            </a:r>
            <a:r>
              <a:rPr sz="2800" spc="-15" dirty="0">
                <a:latin typeface="Calibri"/>
                <a:cs typeface="Calibri"/>
              </a:rPr>
              <a:t>фактор облегчения </a:t>
            </a:r>
            <a:r>
              <a:rPr sz="2800" spc="-5" dirty="0">
                <a:latin typeface="Calibri"/>
                <a:cs typeface="Calibri"/>
              </a:rPr>
              <a:t>или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барьер.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5773" y="328625"/>
            <a:ext cx="2092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Модель</a:t>
            </a:r>
            <a:r>
              <a:rPr spc="-70" dirty="0"/>
              <a:t> </a:t>
            </a:r>
            <a:r>
              <a:rPr spc="-40" dirty="0"/>
              <a:t>МКФ</a:t>
            </a:r>
          </a:p>
        </p:txBody>
      </p:sp>
      <p:sp>
        <p:nvSpPr>
          <p:cNvPr id="4" name="object 4"/>
          <p:cNvSpPr/>
          <p:nvPr/>
        </p:nvSpPr>
        <p:spPr>
          <a:xfrm>
            <a:off x="1571625" y="1101693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101693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36" y="1585975"/>
            <a:ext cx="8334375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Функции организма – </a:t>
            </a:r>
            <a:r>
              <a:rPr sz="2800" spc="-30" dirty="0">
                <a:latin typeface="Calibri"/>
                <a:cs typeface="Calibri"/>
              </a:rPr>
              <a:t>это </a:t>
            </a:r>
            <a:r>
              <a:rPr sz="2800" spc="-10" dirty="0">
                <a:latin typeface="Calibri"/>
                <a:cs typeface="Calibri"/>
              </a:rPr>
              <a:t>физиологические </a:t>
            </a:r>
            <a:r>
              <a:rPr sz="2800" spc="-5" dirty="0">
                <a:latin typeface="Calibri"/>
                <a:cs typeface="Calibri"/>
              </a:rPr>
              <a:t>функции  </a:t>
            </a:r>
            <a:r>
              <a:rPr sz="2800" spc="-10" dirty="0">
                <a:latin typeface="Calibri"/>
                <a:cs typeface="Calibri"/>
              </a:rPr>
              <a:t>систем </a:t>
            </a:r>
            <a:r>
              <a:rPr sz="2800" spc="-5" dirty="0">
                <a:latin typeface="Calibri"/>
                <a:cs typeface="Calibri"/>
              </a:rPr>
              <a:t>организма </a:t>
            </a:r>
            <a:r>
              <a:rPr sz="2800" spc="-10" dirty="0">
                <a:latin typeface="Calibri"/>
                <a:cs typeface="Calibri"/>
              </a:rPr>
              <a:t>(включая </a:t>
            </a:r>
            <a:r>
              <a:rPr sz="2800" spc="-5" dirty="0">
                <a:latin typeface="Calibri"/>
                <a:cs typeface="Calibri"/>
              </a:rPr>
              <a:t>психические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функции)</a:t>
            </a:r>
            <a:endParaRPr sz="2800">
              <a:latin typeface="Calibri"/>
              <a:cs typeface="Calibri"/>
            </a:endParaRPr>
          </a:p>
          <a:p>
            <a:pPr marL="355600" marR="61849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Структуры </a:t>
            </a:r>
            <a:r>
              <a:rPr sz="2800" spc="-5" dirty="0">
                <a:latin typeface="Calibri"/>
                <a:cs typeface="Calibri"/>
              </a:rPr>
              <a:t>организма – </a:t>
            </a:r>
            <a:r>
              <a:rPr sz="2800" spc="-30" dirty="0">
                <a:latin typeface="Calibri"/>
                <a:cs typeface="Calibri"/>
              </a:rPr>
              <a:t>это </a:t>
            </a:r>
            <a:r>
              <a:rPr sz="2800" spc="-10" dirty="0">
                <a:latin typeface="Calibri"/>
                <a:cs typeface="Calibri"/>
              </a:rPr>
              <a:t>анатомические </a:t>
            </a:r>
            <a:r>
              <a:rPr sz="2800" spc="-5" dirty="0">
                <a:latin typeface="Calibri"/>
                <a:cs typeface="Calibri"/>
              </a:rPr>
              <a:t>части  организма </a:t>
            </a:r>
            <a:r>
              <a:rPr sz="2800" spc="-10" dirty="0">
                <a:latin typeface="Calibri"/>
                <a:cs typeface="Calibri"/>
              </a:rPr>
              <a:t>(такие </a:t>
            </a:r>
            <a:r>
              <a:rPr sz="2800" spc="-20" dirty="0">
                <a:latin typeface="Calibri"/>
                <a:cs typeface="Calibri"/>
              </a:rPr>
              <a:t>как </a:t>
            </a:r>
            <a:r>
              <a:rPr sz="2800" spc="-10" dirty="0">
                <a:latin typeface="Calibri"/>
                <a:cs typeface="Calibri"/>
              </a:rPr>
              <a:t>органы, конечности </a:t>
            </a:r>
            <a:r>
              <a:rPr sz="2800" spc="-5" dirty="0">
                <a:latin typeface="Calibri"/>
                <a:cs typeface="Calibri"/>
              </a:rPr>
              <a:t>и их  </a:t>
            </a:r>
            <a:r>
              <a:rPr sz="2800" spc="-10" dirty="0">
                <a:latin typeface="Calibri"/>
                <a:cs typeface="Calibri"/>
              </a:rPr>
              <a:t>компоненты)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9057" y="322529"/>
            <a:ext cx="44056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38550" algn="l"/>
              </a:tabLst>
            </a:pPr>
            <a:r>
              <a:rPr spc="-5" dirty="0"/>
              <a:t>Б</a:t>
            </a:r>
            <a:r>
              <a:rPr spc="-20" dirty="0"/>
              <a:t>а</a:t>
            </a:r>
            <a:r>
              <a:rPr spc="-5" dirty="0"/>
              <a:t>з</a:t>
            </a:r>
            <a:r>
              <a:rPr spc="-20" dirty="0"/>
              <a:t>о</a:t>
            </a:r>
            <a:r>
              <a:rPr spc="-5" dirty="0"/>
              <a:t>вые</a:t>
            </a:r>
            <a:r>
              <a:rPr spc="15" dirty="0"/>
              <a:t> </a:t>
            </a:r>
            <a:r>
              <a:rPr spc="-5" dirty="0"/>
              <a:t>о</a:t>
            </a:r>
            <a:r>
              <a:rPr spc="-20" dirty="0"/>
              <a:t>п</a:t>
            </a:r>
            <a:r>
              <a:rPr spc="-5" dirty="0"/>
              <a:t>р</a:t>
            </a:r>
            <a:r>
              <a:rPr spc="-50" dirty="0"/>
              <a:t>е</a:t>
            </a:r>
            <a:r>
              <a:rPr spc="-25" dirty="0"/>
              <a:t>д</a:t>
            </a:r>
            <a:r>
              <a:rPr spc="-60" dirty="0"/>
              <a:t>е</a:t>
            </a:r>
            <a:r>
              <a:rPr spc="-5" dirty="0"/>
              <a:t>ления</a:t>
            </a:r>
            <a:r>
              <a:rPr dirty="0"/>
              <a:t>	</a:t>
            </a:r>
            <a:r>
              <a:rPr spc="-10" dirty="0"/>
              <a:t>М</a:t>
            </a:r>
            <a:r>
              <a:rPr spc="-114" dirty="0"/>
              <a:t>К</a:t>
            </a:r>
            <a:r>
              <a:rPr spc="-5" dirty="0"/>
              <a:t>Ф</a:t>
            </a:r>
          </a:p>
        </p:txBody>
      </p:sp>
      <p:sp>
        <p:nvSpPr>
          <p:cNvPr id="4" name="object 4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80477"/>
            <a:ext cx="8805545" cy="5203825"/>
          </a:xfrm>
          <a:prstGeom prst="rect">
            <a:avLst/>
          </a:prstGeom>
        </p:spPr>
        <p:txBody>
          <a:bodyPr vert="horz" wrap="square" lIns="0" tIns="254635" rIns="0" bIns="0" rtlCol="0">
            <a:spAutoFit/>
          </a:bodyPr>
          <a:lstStyle/>
          <a:p>
            <a:pPr marL="180340" algn="ctr">
              <a:lnSpc>
                <a:spcPct val="100000"/>
              </a:lnSpc>
              <a:spcBef>
                <a:spcPts val="2005"/>
              </a:spcBef>
              <a:tabLst>
                <a:tab pos="3806825" algn="l"/>
              </a:tabLst>
            </a:pPr>
            <a:r>
              <a:rPr sz="2800" b="1" spc="-10" dirty="0">
                <a:latin typeface="Calibri"/>
                <a:cs typeface="Calibri"/>
              </a:rPr>
              <a:t>Базовые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определения	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endParaRPr sz="2800">
              <a:latin typeface="Calibri"/>
              <a:cs typeface="Calibri"/>
            </a:endParaRPr>
          </a:p>
          <a:p>
            <a:pPr marL="355600" marR="720090" indent="-342900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Активность – </a:t>
            </a:r>
            <a:r>
              <a:rPr sz="2800" spc="-25" dirty="0">
                <a:latin typeface="Calibri"/>
                <a:cs typeface="Calibri"/>
              </a:rPr>
              <a:t>это </a:t>
            </a:r>
            <a:r>
              <a:rPr sz="2800" spc="-10" dirty="0">
                <a:latin typeface="Calibri"/>
                <a:cs typeface="Calibri"/>
              </a:rPr>
              <a:t>выполнение </a:t>
            </a:r>
            <a:r>
              <a:rPr sz="2800" spc="-5" dirty="0">
                <a:latin typeface="Calibri"/>
                <a:cs typeface="Calibri"/>
              </a:rPr>
              <a:t>задачи или действия  индивидом. </a:t>
            </a:r>
            <a:r>
              <a:rPr sz="2800" spc="-10" dirty="0">
                <a:latin typeface="Calibri"/>
                <a:cs typeface="Calibri"/>
              </a:rPr>
              <a:t>Она </a:t>
            </a:r>
            <a:r>
              <a:rPr sz="2800" spc="-15" dirty="0">
                <a:latin typeface="Calibri"/>
                <a:cs typeface="Calibri"/>
              </a:rPr>
              <a:t>представляет </a:t>
            </a:r>
            <a:r>
              <a:rPr sz="2800" spc="-5" dirty="0">
                <a:latin typeface="Calibri"/>
                <a:cs typeface="Calibri"/>
              </a:rPr>
              <a:t>индивидуальную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сторону </a:t>
            </a:r>
            <a:r>
              <a:rPr sz="2800" spc="-5" dirty="0">
                <a:latin typeface="Calibri"/>
                <a:cs typeface="Calibri"/>
              </a:rPr>
              <a:t>функционирования. </a:t>
            </a:r>
            <a:r>
              <a:rPr sz="2800" spc="-10" dirty="0">
                <a:latin typeface="Calibri"/>
                <a:cs typeface="Calibri"/>
              </a:rPr>
              <a:t>Ограничение </a:t>
            </a:r>
            <a:r>
              <a:rPr sz="2800" spc="-5" dirty="0">
                <a:latin typeface="Calibri"/>
                <a:cs typeface="Calibri"/>
              </a:rPr>
              <a:t>активности –  </a:t>
            </a:r>
            <a:r>
              <a:rPr sz="2800" spc="-30" dirty="0">
                <a:latin typeface="Calibri"/>
                <a:cs typeface="Calibri"/>
              </a:rPr>
              <a:t>это </a:t>
            </a:r>
            <a:r>
              <a:rPr sz="2800" spc="-20" dirty="0">
                <a:latin typeface="Calibri"/>
                <a:cs typeface="Calibri"/>
              </a:rPr>
              <a:t>трудности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осуществлении </a:t>
            </a:r>
            <a:r>
              <a:rPr sz="2800" spc="-5" dirty="0">
                <a:latin typeface="Calibri"/>
                <a:cs typeface="Calibri"/>
              </a:rPr>
              <a:t>активности, </a:t>
            </a:r>
            <a:r>
              <a:rPr sz="2800" spc="-20" dirty="0">
                <a:latin typeface="Calibri"/>
                <a:cs typeface="Calibri"/>
              </a:rPr>
              <a:t>которые  может </a:t>
            </a:r>
            <a:r>
              <a:rPr sz="2800" spc="-5" dirty="0">
                <a:latin typeface="Calibri"/>
                <a:cs typeface="Calibri"/>
              </a:rPr>
              <a:t>испытывать индивид. </a:t>
            </a:r>
            <a:r>
              <a:rPr sz="2800" spc="-10" dirty="0">
                <a:latin typeface="Calibri"/>
                <a:cs typeface="Calibri"/>
              </a:rPr>
              <a:t>Ограничение </a:t>
            </a:r>
            <a:r>
              <a:rPr sz="2800" spc="-5" dirty="0">
                <a:latin typeface="Calibri"/>
                <a:cs typeface="Calibri"/>
              </a:rPr>
              <a:t>активности  </a:t>
            </a:r>
            <a:r>
              <a:rPr sz="2800" spc="-20" dirty="0">
                <a:latin typeface="Calibri"/>
                <a:cs typeface="Calibri"/>
              </a:rPr>
              <a:t>может </a:t>
            </a:r>
            <a:r>
              <a:rPr sz="2800" spc="-5" dirty="0">
                <a:latin typeface="Calibri"/>
                <a:cs typeface="Calibri"/>
              </a:rPr>
              <a:t>варьироваться </a:t>
            </a:r>
            <a:r>
              <a:rPr sz="2800" spc="-15" dirty="0">
                <a:latin typeface="Calibri"/>
                <a:cs typeface="Calibri"/>
              </a:rPr>
              <a:t>от легкого </a:t>
            </a:r>
            <a:r>
              <a:rPr sz="2800" spc="-20" dirty="0">
                <a:latin typeface="Calibri"/>
                <a:cs typeface="Calibri"/>
              </a:rPr>
              <a:t>до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тяжелого</a:t>
            </a:r>
            <a:endParaRPr sz="2800">
              <a:latin typeface="Calibri"/>
              <a:cs typeface="Calibri"/>
            </a:endParaRPr>
          </a:p>
          <a:p>
            <a:pPr marL="355600" marR="865505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качественного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5" dirty="0">
                <a:latin typeface="Calibri"/>
                <a:cs typeface="Calibri"/>
              </a:rPr>
              <a:t>количественного </a:t>
            </a:r>
            <a:r>
              <a:rPr sz="2800" spc="-10" dirty="0">
                <a:latin typeface="Calibri"/>
                <a:cs typeface="Calibri"/>
              </a:rPr>
              <a:t>отклонения </a:t>
            </a:r>
            <a:r>
              <a:rPr sz="2800" spc="-5" dirty="0">
                <a:latin typeface="Calibri"/>
                <a:cs typeface="Calibri"/>
              </a:rPr>
              <a:t>в  </a:t>
            </a:r>
            <a:r>
              <a:rPr sz="2800" spc="-10" dirty="0">
                <a:latin typeface="Calibri"/>
                <a:cs typeface="Calibri"/>
              </a:rPr>
              <a:t>выполнении </a:t>
            </a:r>
            <a:r>
              <a:rPr sz="2800" spc="-5" dirty="0">
                <a:latin typeface="Calibri"/>
                <a:cs typeface="Calibri"/>
              </a:rPr>
              <a:t>активности, </a:t>
            </a:r>
            <a:r>
              <a:rPr sz="2800" spc="-20" dirty="0">
                <a:latin typeface="Calibri"/>
                <a:cs typeface="Calibri"/>
              </a:rPr>
              <a:t>как </a:t>
            </a:r>
            <a:r>
              <a:rPr sz="2800" spc="-10" dirty="0">
                <a:latin typeface="Calibri"/>
                <a:cs typeface="Calibri"/>
              </a:rPr>
              <a:t>по форме, так </a:t>
            </a:r>
            <a:r>
              <a:rPr sz="2800" spc="-5" dirty="0">
                <a:latin typeface="Calibri"/>
                <a:cs typeface="Calibri"/>
              </a:rPr>
              <a:t>и по  </a:t>
            </a:r>
            <a:r>
              <a:rPr sz="2800" spc="-15" dirty="0">
                <a:latin typeface="Calibri"/>
                <a:cs typeface="Calibri"/>
              </a:rPr>
              <a:t>величине, </a:t>
            </a:r>
            <a:r>
              <a:rPr sz="2800" spc="-5" dirty="0">
                <a:latin typeface="Calibri"/>
                <a:cs typeface="Calibri"/>
              </a:rPr>
              <a:t>в сравнении с </a:t>
            </a:r>
            <a:r>
              <a:rPr sz="2800" spc="-20" dirty="0">
                <a:latin typeface="Calibri"/>
                <a:cs typeface="Calibri"/>
              </a:rPr>
              <a:t>людьми </a:t>
            </a:r>
            <a:r>
              <a:rPr sz="2800" spc="-5" dirty="0">
                <a:latin typeface="Calibri"/>
                <a:cs typeface="Calibri"/>
              </a:rPr>
              <a:t>без изменения  </a:t>
            </a:r>
            <a:r>
              <a:rPr sz="2800" spc="-15" dirty="0">
                <a:latin typeface="Calibri"/>
                <a:cs typeface="Calibri"/>
              </a:rPr>
              <a:t>здоровья.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80477"/>
            <a:ext cx="8787765" cy="4777105"/>
          </a:xfrm>
          <a:prstGeom prst="rect">
            <a:avLst/>
          </a:prstGeom>
        </p:spPr>
        <p:txBody>
          <a:bodyPr vert="horz" wrap="square" lIns="0" tIns="254635" rIns="0" bIns="0" rtlCol="0">
            <a:spAutoFit/>
          </a:bodyPr>
          <a:lstStyle/>
          <a:p>
            <a:pPr marL="198755" algn="ctr">
              <a:lnSpc>
                <a:spcPct val="100000"/>
              </a:lnSpc>
              <a:spcBef>
                <a:spcPts val="2005"/>
              </a:spcBef>
              <a:tabLst>
                <a:tab pos="3824604" algn="l"/>
              </a:tabLst>
            </a:pPr>
            <a:r>
              <a:rPr sz="2800" b="1" spc="-10" dirty="0">
                <a:latin typeface="Calibri"/>
                <a:cs typeface="Calibri"/>
              </a:rPr>
              <a:t>Базовые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определения	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endParaRPr sz="2800">
              <a:latin typeface="Calibri"/>
              <a:cs typeface="Calibri"/>
            </a:endParaRPr>
          </a:p>
          <a:p>
            <a:pPr marL="355600" marR="807085" indent="-342900" algn="just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Участие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25" dirty="0">
                <a:latin typeface="Calibri"/>
                <a:cs typeface="Calibri"/>
              </a:rPr>
              <a:t>это </a:t>
            </a:r>
            <a:r>
              <a:rPr sz="2800" spc="-10" dirty="0">
                <a:latin typeface="Calibri"/>
                <a:cs typeface="Calibri"/>
              </a:rPr>
              <a:t>вовлечение </a:t>
            </a:r>
            <a:r>
              <a:rPr sz="2800" spc="-5" dirty="0">
                <a:latin typeface="Calibri"/>
                <a:cs typeface="Calibri"/>
              </a:rPr>
              <a:t>индивида в жизненную  ситуацию. </a:t>
            </a:r>
            <a:r>
              <a:rPr sz="2800" spc="-10" dirty="0">
                <a:latin typeface="Calibri"/>
                <a:cs typeface="Calibri"/>
              </a:rPr>
              <a:t>Оно </a:t>
            </a:r>
            <a:r>
              <a:rPr sz="2800" spc="-15" dirty="0">
                <a:latin typeface="Calibri"/>
                <a:cs typeface="Calibri"/>
              </a:rPr>
              <a:t>представляет </a:t>
            </a:r>
            <a:r>
              <a:rPr sz="2800" spc="-5" dirty="0">
                <a:latin typeface="Calibri"/>
                <a:cs typeface="Calibri"/>
              </a:rPr>
              <a:t>социальные </a:t>
            </a:r>
            <a:r>
              <a:rPr sz="2800" spc="-15" dirty="0">
                <a:latin typeface="Calibri"/>
                <a:cs typeface="Calibri"/>
              </a:rPr>
              <a:t>стороны  </a:t>
            </a:r>
            <a:r>
              <a:rPr sz="2800" spc="-5" dirty="0">
                <a:latin typeface="Calibri"/>
                <a:cs typeface="Calibri"/>
              </a:rPr>
              <a:t>функционирования. </a:t>
            </a:r>
            <a:r>
              <a:rPr sz="2800" spc="-45" dirty="0">
                <a:latin typeface="Calibri"/>
                <a:cs typeface="Calibri"/>
              </a:rPr>
              <a:t>Термин </a:t>
            </a:r>
            <a:r>
              <a:rPr sz="2800" spc="-5" dirty="0">
                <a:latin typeface="Calibri"/>
                <a:cs typeface="Calibri"/>
              </a:rPr>
              <a:t>участие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отражает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libri"/>
                <a:cs typeface="Calibri"/>
              </a:rPr>
              <a:t>включение </a:t>
            </a:r>
            <a:r>
              <a:rPr sz="2800" spc="-10" dirty="0">
                <a:latin typeface="Calibri"/>
                <a:cs typeface="Calibri"/>
              </a:rPr>
              <a:t>личности </a:t>
            </a:r>
            <a:r>
              <a:rPr sz="2800" spc="-5" dirty="0">
                <a:latin typeface="Calibri"/>
                <a:cs typeface="Calibri"/>
              </a:rPr>
              <a:t>в важные жизненные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ситуации,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подчеркивая,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10" dirty="0">
                <a:latin typeface="Calibri"/>
                <a:cs typeface="Calibri"/>
              </a:rPr>
              <a:t>ребенок </a:t>
            </a:r>
            <a:r>
              <a:rPr sz="2800" spc="-20" dirty="0">
                <a:latin typeface="Calibri"/>
                <a:cs typeface="Calibri"/>
              </a:rPr>
              <a:t>делает </a:t>
            </a: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0" dirty="0">
                <a:latin typeface="Calibri"/>
                <a:cs typeface="Calibri"/>
              </a:rPr>
              <a:t>своему </a:t>
            </a:r>
            <a:r>
              <a:rPr sz="2800" spc="-20" dirty="0">
                <a:latin typeface="Calibri"/>
                <a:cs typeface="Calibri"/>
              </a:rPr>
              <a:t>желанию </a:t>
            </a:r>
            <a:r>
              <a:rPr sz="2800" spc="-5" dirty="0">
                <a:latin typeface="Calibri"/>
                <a:cs typeface="Calibri"/>
              </a:rPr>
              <a:t>в  значимом </a:t>
            </a:r>
            <a:r>
              <a:rPr sz="2800" spc="-15" dirty="0">
                <a:latin typeface="Calibri"/>
                <a:cs typeface="Calibri"/>
              </a:rPr>
              <a:t>контексте.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20" dirty="0">
                <a:latin typeface="Calibri"/>
                <a:cs typeface="Calibri"/>
              </a:rPr>
              <a:t>детей </a:t>
            </a:r>
            <a:r>
              <a:rPr sz="2800" spc="-5" dirty="0">
                <a:latin typeface="Calibri"/>
                <a:cs typeface="Calibri"/>
              </a:rPr>
              <a:t>участие </a:t>
            </a:r>
            <a:r>
              <a:rPr sz="2800" spc="-20" dirty="0">
                <a:latin typeface="Calibri"/>
                <a:cs typeface="Calibri"/>
              </a:rPr>
              <a:t>определяется  как </a:t>
            </a:r>
            <a:r>
              <a:rPr sz="2800" spc="-5" dirty="0">
                <a:latin typeface="Calibri"/>
                <a:cs typeface="Calibri"/>
              </a:rPr>
              <a:t>активное включение в </a:t>
            </a:r>
            <a:r>
              <a:rPr sz="2800" spc="-10" dirty="0">
                <a:latin typeface="Calibri"/>
                <a:cs typeface="Calibri"/>
              </a:rPr>
              <a:t>типичные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виды</a:t>
            </a:r>
            <a:endParaRPr sz="2800">
              <a:latin typeface="Calibri"/>
              <a:cs typeface="Calibri"/>
            </a:endParaRPr>
          </a:p>
          <a:p>
            <a:pPr marL="355600" marR="761365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деятельности, </a:t>
            </a:r>
            <a:r>
              <a:rPr sz="2800" spc="-10" dirty="0">
                <a:latin typeface="Calibri"/>
                <a:cs typeface="Calibri"/>
              </a:rPr>
              <a:t>соответствующие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0" dirty="0">
                <a:latin typeface="Calibri"/>
                <a:cs typeface="Calibri"/>
              </a:rPr>
              <a:t>ожидаемые </a:t>
            </a:r>
            <a:r>
              <a:rPr sz="2800" spc="-5" dirty="0">
                <a:latin typeface="Calibri"/>
                <a:cs typeface="Calibri"/>
              </a:rPr>
              <a:t>в  данном </a:t>
            </a:r>
            <a:r>
              <a:rPr sz="2800" spc="-10" dirty="0">
                <a:latin typeface="Calibri"/>
                <a:cs typeface="Calibri"/>
              </a:rPr>
              <a:t>возрасте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определенном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контексте.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50290"/>
            <a:ext cx="8780780" cy="580326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031364">
              <a:lnSpc>
                <a:spcPct val="100000"/>
              </a:lnSpc>
              <a:spcBef>
                <a:spcPts val="665"/>
              </a:spcBef>
              <a:tabLst>
                <a:tab pos="5657215" algn="l"/>
              </a:tabLst>
            </a:pPr>
            <a:r>
              <a:rPr sz="2800" b="1" spc="-10" dirty="0">
                <a:latin typeface="Calibri"/>
                <a:cs typeface="Calibri"/>
              </a:rPr>
              <a:t>Базовые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определения	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r>
              <a:rPr sz="2800" b="1" spc="-5" dirty="0">
                <a:latin typeface="Calibri"/>
                <a:cs typeface="Calibri"/>
              </a:rPr>
              <a:t> ДП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0" dirty="0">
                <a:latin typeface="Calibri"/>
                <a:cs typeface="Calibri"/>
              </a:rPr>
              <a:t>мере </a:t>
            </a:r>
            <a:r>
              <a:rPr sz="2800" spc="-5" dirty="0">
                <a:latin typeface="Calibri"/>
                <a:cs typeface="Calibri"/>
              </a:rPr>
              <a:t>развития </a:t>
            </a:r>
            <a:r>
              <a:rPr sz="2800" spc="-15" dirty="0">
                <a:latin typeface="Calibri"/>
                <a:cs typeface="Calibri"/>
              </a:rPr>
              <a:t>ребенка </a:t>
            </a:r>
            <a:r>
              <a:rPr sz="2800" spc="-5" dirty="0">
                <a:latin typeface="Calibri"/>
                <a:cs typeface="Calibri"/>
              </a:rPr>
              <a:t>жизненные ситуации  </a:t>
            </a:r>
            <a:r>
              <a:rPr sz="2800" spc="-15" dirty="0">
                <a:latin typeface="Calibri"/>
                <a:cs typeface="Calibri"/>
              </a:rPr>
              <a:t>меняются количественно </a:t>
            </a:r>
            <a:r>
              <a:rPr sz="2800" spc="-5" dirty="0">
                <a:latin typeface="Calibri"/>
                <a:cs typeface="Calibri"/>
              </a:rPr>
              <a:t>и по степени </a:t>
            </a:r>
            <a:r>
              <a:rPr sz="2800" spc="-10" dirty="0">
                <a:latin typeface="Calibri"/>
                <a:cs typeface="Calibri"/>
              </a:rPr>
              <a:t>сложности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5" dirty="0">
                <a:latin typeface="Calibri"/>
                <a:cs typeface="Calibri"/>
              </a:rPr>
              <a:t>от  </a:t>
            </a:r>
            <a:r>
              <a:rPr sz="2800" spc="-5" dirty="0">
                <a:latin typeface="Calibri"/>
                <a:cs typeface="Calibri"/>
              </a:rPr>
              <a:t>взаимоотношений с первым </a:t>
            </a:r>
            <a:r>
              <a:rPr sz="2800" spc="-15" dirty="0">
                <a:latin typeface="Calibri"/>
                <a:cs typeface="Calibri"/>
              </a:rPr>
              <a:t>человеком, </a:t>
            </a:r>
            <a:r>
              <a:rPr sz="2800" spc="-10" dirty="0">
                <a:latin typeface="Calibri"/>
                <a:cs typeface="Calibri"/>
              </a:rPr>
              <a:t>проявляющим  заботу </a:t>
            </a:r>
            <a:r>
              <a:rPr sz="2800" spc="-15" dirty="0">
                <a:latin typeface="Calibri"/>
                <a:cs typeface="Calibri"/>
              </a:rPr>
              <a:t>до коллективной </a:t>
            </a:r>
            <a:r>
              <a:rPr sz="2800" spc="-5" dirty="0">
                <a:latin typeface="Calibri"/>
                <a:cs typeface="Calibri"/>
              </a:rPr>
              <a:t>игры, </a:t>
            </a:r>
            <a:r>
              <a:rPr sz="2800" spc="-10" dirty="0">
                <a:latin typeface="Calibri"/>
                <a:cs typeface="Calibri"/>
              </a:rPr>
              <a:t>формирования  </a:t>
            </a:r>
            <a:r>
              <a:rPr sz="2800" spc="-5" dirty="0">
                <a:latin typeface="Calibri"/>
                <a:cs typeface="Calibri"/>
              </a:rPr>
              <a:t>взаимоотношений в </a:t>
            </a:r>
            <a:r>
              <a:rPr sz="2800" spc="-15" dirty="0">
                <a:latin typeface="Calibri"/>
                <a:cs typeface="Calibri"/>
              </a:rPr>
              <a:t>более </a:t>
            </a:r>
            <a:r>
              <a:rPr sz="2800" spc="-10" dirty="0">
                <a:latin typeface="Calibri"/>
                <a:cs typeface="Calibri"/>
              </a:rPr>
              <a:t>поздние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годы.</a:t>
            </a:r>
            <a:endParaRPr sz="2800">
              <a:latin typeface="Calibri"/>
              <a:cs typeface="Calibri"/>
            </a:endParaRPr>
          </a:p>
          <a:p>
            <a:pPr marL="355600" marR="54927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Чем </a:t>
            </a:r>
            <a:r>
              <a:rPr sz="2800" spc="-5" dirty="0">
                <a:latin typeface="Calibri"/>
                <a:cs typeface="Calibri"/>
              </a:rPr>
              <a:t>младше ребенок, </a:t>
            </a:r>
            <a:r>
              <a:rPr sz="2800" spc="-20" dirty="0">
                <a:latin typeface="Calibri"/>
                <a:cs typeface="Calibri"/>
              </a:rPr>
              <a:t>тем </a:t>
            </a:r>
            <a:r>
              <a:rPr sz="2800" spc="-15" dirty="0">
                <a:latin typeface="Calibri"/>
                <a:cs typeface="Calibri"/>
              </a:rPr>
              <a:t>более </a:t>
            </a:r>
            <a:r>
              <a:rPr sz="2800" spc="-5" dirty="0">
                <a:latin typeface="Calibri"/>
                <a:cs typeface="Calibri"/>
              </a:rPr>
              <a:t>вероятно, </a:t>
            </a:r>
            <a:r>
              <a:rPr sz="2800" spc="-20" dirty="0">
                <a:latin typeface="Calibri"/>
                <a:cs typeface="Calibri"/>
              </a:rPr>
              <a:t>что  </a:t>
            </a:r>
            <a:r>
              <a:rPr sz="2800" spc="-5" dirty="0">
                <a:latin typeface="Calibri"/>
                <a:cs typeface="Calibri"/>
              </a:rPr>
              <a:t>возможности «участия» </a:t>
            </a:r>
            <a:r>
              <a:rPr sz="2800" spc="-20" dirty="0">
                <a:latin typeface="Calibri"/>
                <a:cs typeface="Calibri"/>
              </a:rPr>
              <a:t>определяются родителями,  </a:t>
            </a:r>
            <a:r>
              <a:rPr sz="2800" spc="-10" dirty="0">
                <a:latin typeface="Calibri"/>
                <a:cs typeface="Calibri"/>
              </a:rPr>
              <a:t>лицами </a:t>
            </a: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0" dirty="0">
                <a:latin typeface="Calibri"/>
                <a:cs typeface="Calibri"/>
              </a:rPr>
              <a:t>оказанию </a:t>
            </a:r>
            <a:r>
              <a:rPr sz="2800" spc="-30" dirty="0">
                <a:latin typeface="Calibri"/>
                <a:cs typeface="Calibri"/>
              </a:rPr>
              <a:t>ухода </a:t>
            </a:r>
            <a:r>
              <a:rPr sz="2800" spc="-10" dirty="0">
                <a:latin typeface="Calibri"/>
                <a:cs typeface="Calibri"/>
              </a:rPr>
              <a:t>(заботы) </a:t>
            </a:r>
            <a:r>
              <a:rPr sz="2800" spc="-5" dirty="0">
                <a:latin typeface="Calibri"/>
                <a:cs typeface="Calibri"/>
              </a:rPr>
              <a:t>или  </a:t>
            </a:r>
            <a:r>
              <a:rPr sz="2800" spc="-10" dirty="0">
                <a:latin typeface="Calibri"/>
                <a:cs typeface="Calibri"/>
              </a:rPr>
              <a:t>обслуживающим </a:t>
            </a:r>
            <a:r>
              <a:rPr sz="2800" spc="-5" dirty="0">
                <a:latin typeface="Calibri"/>
                <a:cs typeface="Calibri"/>
              </a:rPr>
              <a:t>персоналом. </a:t>
            </a:r>
            <a:r>
              <a:rPr sz="2800" spc="-30" dirty="0">
                <a:latin typeface="Calibri"/>
                <a:cs typeface="Calibri"/>
              </a:rPr>
              <a:t>Роль </a:t>
            </a:r>
            <a:r>
              <a:rPr sz="2800" spc="-10" dirty="0">
                <a:latin typeface="Calibri"/>
                <a:cs typeface="Calibri"/>
              </a:rPr>
              <a:t>семейного  </a:t>
            </a:r>
            <a:r>
              <a:rPr sz="2800" spc="-15" dirty="0">
                <a:latin typeface="Calibri"/>
                <a:cs typeface="Calibri"/>
              </a:rPr>
              <a:t>окружения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других лиц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ближайшем окружении  ребенка является </a:t>
            </a:r>
            <a:r>
              <a:rPr sz="2800" spc="-10" dirty="0">
                <a:latin typeface="Calibri"/>
                <a:cs typeface="Calibri"/>
              </a:rPr>
              <a:t>неотъемлемой </a:t>
            </a:r>
            <a:r>
              <a:rPr sz="2800" spc="-5" dirty="0">
                <a:latin typeface="Calibri"/>
                <a:cs typeface="Calibri"/>
              </a:rPr>
              <a:t>частью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для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libri"/>
                <a:cs typeface="Calibri"/>
              </a:rPr>
              <a:t>понимания «участия», </a:t>
            </a:r>
            <a:r>
              <a:rPr sz="2800" spc="-10" dirty="0">
                <a:latin typeface="Calibri"/>
                <a:cs typeface="Calibri"/>
              </a:rPr>
              <a:t>особенно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раннем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детстве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9679" y="100075"/>
            <a:ext cx="20916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Модель</a:t>
            </a:r>
            <a:r>
              <a:rPr spc="-60" dirty="0"/>
              <a:t> </a:t>
            </a:r>
            <a:r>
              <a:rPr spc="-45" dirty="0"/>
              <a:t>МКФ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1594" y="1340827"/>
            <a:ext cx="1872614" cy="831215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349250" marR="118745" indent="-222885">
              <a:lnSpc>
                <a:spcPct val="100000"/>
              </a:lnSpc>
              <a:spcBef>
                <a:spcPts val="204"/>
              </a:spcBef>
            </a:pPr>
            <a:r>
              <a:rPr sz="2400" b="1" spc="-5" dirty="0">
                <a:latin typeface="Calibri"/>
                <a:cs typeface="Calibri"/>
              </a:rPr>
              <a:t>Структуры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  </a:t>
            </a:r>
            <a:r>
              <a:rPr sz="2400" b="1" spc="-5" dirty="0">
                <a:latin typeface="Calibri"/>
                <a:cs typeface="Calibri"/>
              </a:rPr>
              <a:t>функции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7891" y="1340827"/>
            <a:ext cx="1728470" cy="831215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204"/>
              </a:spcBef>
            </a:pPr>
            <a:r>
              <a:rPr sz="2400" b="1" spc="-5" dirty="0">
                <a:latin typeface="Calibri"/>
                <a:cs typeface="Calibri"/>
              </a:rPr>
              <a:t>Активность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2179" y="1340827"/>
            <a:ext cx="1728470" cy="831215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348615">
              <a:lnSpc>
                <a:spcPct val="100000"/>
              </a:lnSpc>
              <a:spcBef>
                <a:spcPts val="204"/>
              </a:spcBef>
            </a:pPr>
            <a:r>
              <a:rPr sz="2400" b="1" spc="-10" dirty="0">
                <a:latin typeface="Calibri"/>
                <a:cs typeface="Calibri"/>
              </a:rPr>
              <a:t>Участие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12179" y="3140925"/>
            <a:ext cx="2088514" cy="831215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210"/>
              </a:spcBef>
            </a:pPr>
            <a:r>
              <a:rPr sz="2400" b="1" spc="-5" dirty="0">
                <a:latin typeface="Calibri"/>
                <a:cs typeface="Calibri"/>
              </a:rPr>
              <a:t>Деятельность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7891" y="3140925"/>
            <a:ext cx="1728470" cy="831215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210"/>
              </a:spcBef>
            </a:pPr>
            <a:r>
              <a:rPr sz="2400" b="1" spc="-5" dirty="0">
                <a:latin typeface="Calibri"/>
                <a:cs typeface="Calibri"/>
              </a:rPr>
              <a:t>Действие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5613" y="3140925"/>
            <a:ext cx="1728470" cy="831215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210"/>
              </a:spcBef>
            </a:pPr>
            <a:r>
              <a:rPr sz="2400" b="1" spc="-5" dirty="0">
                <a:latin typeface="Calibri"/>
                <a:cs typeface="Calibri"/>
              </a:rPr>
              <a:t>Операции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95702" y="2204847"/>
            <a:ext cx="216535" cy="864235"/>
          </a:xfrm>
          <a:custGeom>
            <a:avLst/>
            <a:gdLst/>
            <a:ahLst/>
            <a:cxnLst/>
            <a:rect l="l" t="t" r="r" b="b"/>
            <a:pathLst>
              <a:path w="216535" h="864235">
                <a:moveTo>
                  <a:pt x="216027" y="756157"/>
                </a:moveTo>
                <a:lnTo>
                  <a:pt x="0" y="756157"/>
                </a:lnTo>
                <a:lnTo>
                  <a:pt x="108077" y="864107"/>
                </a:lnTo>
                <a:lnTo>
                  <a:pt x="216027" y="756157"/>
                </a:lnTo>
                <a:close/>
              </a:path>
              <a:path w="216535" h="864235">
                <a:moveTo>
                  <a:pt x="162052" y="0"/>
                </a:moveTo>
                <a:lnTo>
                  <a:pt x="54102" y="0"/>
                </a:lnTo>
                <a:lnTo>
                  <a:pt x="54102" y="756157"/>
                </a:lnTo>
                <a:lnTo>
                  <a:pt x="162052" y="756157"/>
                </a:lnTo>
                <a:lnTo>
                  <a:pt x="16205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95702" y="2204847"/>
            <a:ext cx="216535" cy="864235"/>
          </a:xfrm>
          <a:custGeom>
            <a:avLst/>
            <a:gdLst/>
            <a:ahLst/>
            <a:cxnLst/>
            <a:rect l="l" t="t" r="r" b="b"/>
            <a:pathLst>
              <a:path w="216535" h="864235">
                <a:moveTo>
                  <a:pt x="0" y="756157"/>
                </a:moveTo>
                <a:lnTo>
                  <a:pt x="54102" y="756157"/>
                </a:lnTo>
                <a:lnTo>
                  <a:pt x="54102" y="0"/>
                </a:lnTo>
                <a:lnTo>
                  <a:pt x="162052" y="0"/>
                </a:lnTo>
                <a:lnTo>
                  <a:pt x="162052" y="756157"/>
                </a:lnTo>
                <a:lnTo>
                  <a:pt x="216027" y="756157"/>
                </a:lnTo>
                <a:lnTo>
                  <a:pt x="108077" y="864107"/>
                </a:lnTo>
                <a:lnTo>
                  <a:pt x="0" y="75615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27982" y="2204847"/>
            <a:ext cx="216535" cy="864235"/>
          </a:xfrm>
          <a:custGeom>
            <a:avLst/>
            <a:gdLst/>
            <a:ahLst/>
            <a:cxnLst/>
            <a:rect l="l" t="t" r="r" b="b"/>
            <a:pathLst>
              <a:path w="216535" h="864235">
                <a:moveTo>
                  <a:pt x="216026" y="756157"/>
                </a:moveTo>
                <a:lnTo>
                  <a:pt x="0" y="756157"/>
                </a:lnTo>
                <a:lnTo>
                  <a:pt x="108076" y="864107"/>
                </a:lnTo>
                <a:lnTo>
                  <a:pt x="216026" y="756157"/>
                </a:lnTo>
                <a:close/>
              </a:path>
              <a:path w="216535" h="864235">
                <a:moveTo>
                  <a:pt x="162051" y="0"/>
                </a:moveTo>
                <a:lnTo>
                  <a:pt x="53975" y="0"/>
                </a:lnTo>
                <a:lnTo>
                  <a:pt x="53975" y="756157"/>
                </a:lnTo>
                <a:lnTo>
                  <a:pt x="162051" y="756157"/>
                </a:lnTo>
                <a:lnTo>
                  <a:pt x="16205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27982" y="2204847"/>
            <a:ext cx="216535" cy="864235"/>
          </a:xfrm>
          <a:custGeom>
            <a:avLst/>
            <a:gdLst/>
            <a:ahLst/>
            <a:cxnLst/>
            <a:rect l="l" t="t" r="r" b="b"/>
            <a:pathLst>
              <a:path w="216535" h="864235">
                <a:moveTo>
                  <a:pt x="0" y="756157"/>
                </a:moveTo>
                <a:lnTo>
                  <a:pt x="53975" y="756157"/>
                </a:lnTo>
                <a:lnTo>
                  <a:pt x="53975" y="0"/>
                </a:lnTo>
                <a:lnTo>
                  <a:pt x="162051" y="0"/>
                </a:lnTo>
                <a:lnTo>
                  <a:pt x="162051" y="756157"/>
                </a:lnTo>
                <a:lnTo>
                  <a:pt x="216026" y="756157"/>
                </a:lnTo>
                <a:lnTo>
                  <a:pt x="108076" y="864107"/>
                </a:lnTo>
                <a:lnTo>
                  <a:pt x="0" y="75615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32269" y="2204847"/>
            <a:ext cx="216535" cy="864235"/>
          </a:xfrm>
          <a:custGeom>
            <a:avLst/>
            <a:gdLst/>
            <a:ahLst/>
            <a:cxnLst/>
            <a:rect l="l" t="t" r="r" b="b"/>
            <a:pathLst>
              <a:path w="216534" h="864235">
                <a:moveTo>
                  <a:pt x="216026" y="756157"/>
                </a:moveTo>
                <a:lnTo>
                  <a:pt x="0" y="756157"/>
                </a:lnTo>
                <a:lnTo>
                  <a:pt x="107950" y="864107"/>
                </a:lnTo>
                <a:lnTo>
                  <a:pt x="216026" y="756157"/>
                </a:lnTo>
                <a:close/>
              </a:path>
              <a:path w="216534" h="864235">
                <a:moveTo>
                  <a:pt x="161925" y="0"/>
                </a:moveTo>
                <a:lnTo>
                  <a:pt x="53975" y="0"/>
                </a:lnTo>
                <a:lnTo>
                  <a:pt x="53975" y="756157"/>
                </a:lnTo>
                <a:lnTo>
                  <a:pt x="161925" y="756157"/>
                </a:lnTo>
                <a:lnTo>
                  <a:pt x="16192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32269" y="2204847"/>
            <a:ext cx="216535" cy="864235"/>
          </a:xfrm>
          <a:custGeom>
            <a:avLst/>
            <a:gdLst/>
            <a:ahLst/>
            <a:cxnLst/>
            <a:rect l="l" t="t" r="r" b="b"/>
            <a:pathLst>
              <a:path w="216534" h="864235">
                <a:moveTo>
                  <a:pt x="0" y="756157"/>
                </a:moveTo>
                <a:lnTo>
                  <a:pt x="53975" y="756157"/>
                </a:lnTo>
                <a:lnTo>
                  <a:pt x="53975" y="0"/>
                </a:lnTo>
                <a:lnTo>
                  <a:pt x="161925" y="0"/>
                </a:lnTo>
                <a:lnTo>
                  <a:pt x="161925" y="756157"/>
                </a:lnTo>
                <a:lnTo>
                  <a:pt x="216026" y="756157"/>
                </a:lnTo>
                <a:lnTo>
                  <a:pt x="107950" y="864107"/>
                </a:lnTo>
                <a:lnTo>
                  <a:pt x="0" y="75615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47622" y="4365078"/>
            <a:ext cx="1545336" cy="1118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7140" y="4365129"/>
            <a:ext cx="1753489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84189" y="4333595"/>
            <a:ext cx="1778762" cy="11836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532369" y="6190589"/>
            <a:ext cx="1253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(Варако Н.А.,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2016)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71625" y="1101693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101693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384" y="221955"/>
            <a:ext cx="8803005" cy="551878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249170">
              <a:lnSpc>
                <a:spcPct val="100000"/>
              </a:lnSpc>
              <a:spcBef>
                <a:spcPts val="890"/>
              </a:spcBef>
              <a:tabLst>
                <a:tab pos="5875020" algn="l"/>
              </a:tabLst>
            </a:pPr>
            <a:r>
              <a:rPr sz="2800" b="1" spc="-10" dirty="0">
                <a:latin typeface="Calibri"/>
                <a:cs typeface="Calibri"/>
              </a:rPr>
              <a:t>Базовые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определения	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Факторы окружающей среды создают </a:t>
            </a:r>
            <a:r>
              <a:rPr sz="2800" spc="-5" dirty="0">
                <a:latin typeface="Calibri"/>
                <a:cs typeface="Calibri"/>
              </a:rPr>
              <a:t>физическую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355600" marR="17145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социальную </a:t>
            </a:r>
            <a:r>
              <a:rPr sz="2800" spc="-10" dirty="0">
                <a:latin typeface="Calibri"/>
                <a:cs typeface="Calibri"/>
              </a:rPr>
              <a:t>обстановку, </a:t>
            </a:r>
            <a:r>
              <a:rPr sz="2800" spc="-15" dirty="0">
                <a:latin typeface="Calibri"/>
                <a:cs typeface="Calibri"/>
              </a:rPr>
              <a:t>среду </a:t>
            </a:r>
            <a:r>
              <a:rPr sz="2800" spc="-5" dirty="0">
                <a:latin typeface="Calibri"/>
                <a:cs typeface="Calibri"/>
              </a:rPr>
              <a:t>отношений и установок,  </a:t>
            </a:r>
            <a:r>
              <a:rPr sz="2800" spc="-55" dirty="0">
                <a:latin typeface="Calibri"/>
                <a:cs typeface="Calibri"/>
              </a:rPr>
              <a:t>где </a:t>
            </a:r>
            <a:r>
              <a:rPr sz="2800" spc="-25" dirty="0">
                <a:latin typeface="Calibri"/>
                <a:cs typeface="Calibri"/>
              </a:rPr>
              <a:t>люди </a:t>
            </a:r>
            <a:r>
              <a:rPr sz="2800" dirty="0">
                <a:latin typeface="Calibri"/>
                <a:cs typeface="Calibri"/>
              </a:rPr>
              <a:t>живут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проводят </a:t>
            </a:r>
            <a:r>
              <a:rPr sz="2800" spc="-5" dirty="0">
                <a:latin typeface="Calibri"/>
                <a:cs typeface="Calibri"/>
              </a:rPr>
              <a:t>свое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время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Облегчающие </a:t>
            </a:r>
            <a:r>
              <a:rPr sz="2800" spc="-15" dirty="0">
                <a:latin typeface="Calibri"/>
                <a:cs typeface="Calibri"/>
              </a:rPr>
              <a:t>факторы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5" dirty="0">
                <a:latin typeface="Calibri"/>
                <a:cs typeface="Calibri"/>
              </a:rPr>
              <a:t>факторы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окружении</a:t>
            </a:r>
            <a:endParaRPr sz="2800">
              <a:latin typeface="Calibri"/>
              <a:cs typeface="Calibri"/>
            </a:endParaRPr>
          </a:p>
          <a:p>
            <a:pPr marL="355600" marR="186055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человека, </a:t>
            </a:r>
            <a:r>
              <a:rPr sz="2800" spc="-20" dirty="0">
                <a:latin typeface="Calibri"/>
                <a:cs typeface="Calibri"/>
              </a:rPr>
              <a:t>которые </a:t>
            </a:r>
            <a:r>
              <a:rPr sz="2800" spc="-10" dirty="0">
                <a:latin typeface="Calibri"/>
                <a:cs typeface="Calibri"/>
              </a:rPr>
              <a:t>посредством своего отсутствия </a:t>
            </a:r>
            <a:r>
              <a:rPr sz="2800" spc="-5" dirty="0">
                <a:latin typeface="Calibri"/>
                <a:cs typeface="Calibri"/>
              </a:rPr>
              <a:t>или  присутствия </a:t>
            </a:r>
            <a:r>
              <a:rPr sz="2800" spc="-20" dirty="0">
                <a:latin typeface="Calibri"/>
                <a:cs typeface="Calibri"/>
              </a:rPr>
              <a:t>улучшают </a:t>
            </a:r>
            <a:r>
              <a:rPr sz="2800" spc="-5" dirty="0">
                <a:latin typeface="Calibri"/>
                <a:cs typeface="Calibri"/>
              </a:rPr>
              <a:t>функционирование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уменьшают </a:t>
            </a:r>
            <a:r>
              <a:rPr sz="2800" spc="-5" dirty="0">
                <a:latin typeface="Calibri"/>
                <a:cs typeface="Calibri"/>
              </a:rPr>
              <a:t>ограничение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жизнедеятельности</a:t>
            </a:r>
            <a:endParaRPr sz="28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Барьеры – </a:t>
            </a:r>
            <a:r>
              <a:rPr sz="2800" spc="-25" dirty="0">
                <a:latin typeface="Calibri"/>
                <a:cs typeface="Calibri"/>
              </a:rPr>
              <a:t>это </a:t>
            </a:r>
            <a:r>
              <a:rPr sz="2800" spc="-15" dirty="0">
                <a:latin typeface="Calibri"/>
                <a:cs typeface="Calibri"/>
              </a:rPr>
              <a:t>факторы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окружении </a:t>
            </a:r>
            <a:r>
              <a:rPr sz="2800" spc="-15" dirty="0">
                <a:latin typeface="Calibri"/>
                <a:cs typeface="Calibri"/>
              </a:rPr>
              <a:t>человека, </a:t>
            </a:r>
            <a:r>
              <a:rPr sz="2800" spc="-20" dirty="0">
                <a:latin typeface="Calibri"/>
                <a:cs typeface="Calibri"/>
              </a:rPr>
              <a:t>которые  </a:t>
            </a:r>
            <a:r>
              <a:rPr sz="2800" spc="-10" dirty="0">
                <a:latin typeface="Calibri"/>
                <a:cs typeface="Calibri"/>
              </a:rPr>
              <a:t>посредством своего отсутствия </a:t>
            </a:r>
            <a:r>
              <a:rPr sz="2800" spc="-5" dirty="0">
                <a:latin typeface="Calibri"/>
                <a:cs typeface="Calibri"/>
              </a:rPr>
              <a:t>или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присутствия</a:t>
            </a:r>
            <a:endParaRPr sz="2800">
              <a:latin typeface="Calibri"/>
              <a:cs typeface="Calibri"/>
            </a:endParaRPr>
          </a:p>
          <a:p>
            <a:pPr marL="355600" marR="1496695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лимитируют </a:t>
            </a:r>
            <a:r>
              <a:rPr sz="2800" spc="-5" dirty="0">
                <a:latin typeface="Calibri"/>
                <a:cs typeface="Calibri"/>
              </a:rPr>
              <a:t>функционирование и </a:t>
            </a:r>
            <a:r>
              <a:rPr sz="2800" spc="-15" dirty="0">
                <a:latin typeface="Calibri"/>
                <a:cs typeface="Calibri"/>
              </a:rPr>
              <a:t>приводят </a:t>
            </a:r>
            <a:r>
              <a:rPr sz="2800" spc="-5" dirty="0">
                <a:latin typeface="Calibri"/>
                <a:cs typeface="Calibri"/>
              </a:rPr>
              <a:t>к  ограничениям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жизнедеятельности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384" y="80477"/>
            <a:ext cx="8790305" cy="5289550"/>
          </a:xfrm>
          <a:prstGeom prst="rect">
            <a:avLst/>
          </a:prstGeom>
        </p:spPr>
        <p:txBody>
          <a:bodyPr vert="horz" wrap="square" lIns="0" tIns="254635" rIns="0" bIns="0" rtlCol="0">
            <a:spAutoFit/>
          </a:bodyPr>
          <a:lstStyle/>
          <a:p>
            <a:pPr marL="89535" algn="ctr">
              <a:lnSpc>
                <a:spcPct val="100000"/>
              </a:lnSpc>
              <a:spcBef>
                <a:spcPts val="2005"/>
              </a:spcBef>
              <a:tabLst>
                <a:tab pos="3715385" algn="l"/>
              </a:tabLst>
            </a:pPr>
            <a:r>
              <a:rPr sz="2800" b="1" spc="-10" dirty="0">
                <a:latin typeface="Calibri"/>
                <a:cs typeface="Calibri"/>
              </a:rPr>
              <a:t>Базовые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определения	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r>
              <a:rPr sz="2800" b="1" spc="-5" dirty="0">
                <a:latin typeface="Calibri"/>
                <a:cs typeface="Calibri"/>
              </a:rPr>
              <a:t> ДП</a:t>
            </a:r>
            <a:endParaRPr sz="2800">
              <a:latin typeface="Calibri"/>
              <a:cs typeface="Calibri"/>
            </a:endParaRPr>
          </a:p>
          <a:p>
            <a:pPr marL="355600" marR="310515" indent="-343535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Факторы окружающей среды </a:t>
            </a:r>
            <a:r>
              <a:rPr sz="2800" spc="-5" dirty="0">
                <a:latin typeface="Calibri"/>
                <a:cs typeface="Calibri"/>
              </a:rPr>
              <a:t>для </a:t>
            </a:r>
            <a:r>
              <a:rPr sz="2800" spc="-15" dirty="0">
                <a:latin typeface="Calibri"/>
                <a:cs typeface="Calibri"/>
              </a:rPr>
              <a:t>детей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подростков  </a:t>
            </a:r>
            <a:r>
              <a:rPr sz="2800" spc="-5" dirty="0">
                <a:latin typeface="Calibri"/>
                <a:cs typeface="Calibri"/>
              </a:rPr>
              <a:t>можно рассматривать </a:t>
            </a:r>
            <a:r>
              <a:rPr sz="2800" spc="-15" dirty="0">
                <a:latin typeface="Calibri"/>
                <a:cs typeface="Calibri"/>
              </a:rPr>
              <a:t>как ближайшее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0" dirty="0">
                <a:latin typeface="Calibri"/>
                <a:cs typeface="Calibri"/>
              </a:rPr>
              <a:t>отдаленное  </a:t>
            </a:r>
            <a:r>
              <a:rPr sz="2800" spc="-10" dirty="0">
                <a:latin typeface="Calibri"/>
                <a:cs typeface="Calibri"/>
              </a:rPr>
              <a:t>окружение, </a:t>
            </a:r>
            <a:r>
              <a:rPr sz="2800" spc="-5" dirty="0">
                <a:latin typeface="Calibri"/>
                <a:cs typeface="Calibri"/>
              </a:rPr>
              <a:t>причем </a:t>
            </a:r>
            <a:r>
              <a:rPr sz="2800" spc="-15" dirty="0">
                <a:latin typeface="Calibri"/>
                <a:cs typeface="Calibri"/>
              </a:rPr>
              <a:t>каждое </a:t>
            </a:r>
            <a:r>
              <a:rPr sz="2800" spc="-10" dirty="0">
                <a:latin typeface="Calibri"/>
                <a:cs typeface="Calibri"/>
              </a:rPr>
              <a:t>оказывает влияние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alibri"/>
                <a:cs typeface="Calibri"/>
              </a:rPr>
              <a:t>возрастные </a:t>
            </a:r>
            <a:r>
              <a:rPr sz="2800" spc="-5" dirty="0">
                <a:latin typeface="Calibri"/>
                <a:cs typeface="Calibri"/>
              </a:rPr>
              <a:t>особенности или стадии развития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ребенка.</a:t>
            </a:r>
            <a:endParaRPr sz="2800">
              <a:latin typeface="Calibri"/>
              <a:cs typeface="Calibri"/>
            </a:endParaRPr>
          </a:p>
          <a:p>
            <a:pPr marL="355600" marR="15494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30" dirty="0">
                <a:latin typeface="Calibri"/>
                <a:cs typeface="Calibri"/>
              </a:rPr>
              <a:t>Будучи </a:t>
            </a:r>
            <a:r>
              <a:rPr sz="2800" spc="-5" dirty="0">
                <a:latin typeface="Calibri"/>
                <a:cs typeface="Calibri"/>
              </a:rPr>
              <a:t>зависимым, развивающийся ребенок </a:t>
            </a:r>
            <a:r>
              <a:rPr sz="2800" spc="-15" dirty="0">
                <a:latin typeface="Calibri"/>
                <a:cs typeface="Calibri"/>
              </a:rPr>
              <a:t>получает  </a:t>
            </a:r>
            <a:r>
              <a:rPr sz="2800" spc="-10" dirty="0">
                <a:latin typeface="Calibri"/>
                <a:cs typeface="Calibri"/>
              </a:rPr>
              <a:t>значительное влияние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dirty="0">
                <a:latin typeface="Calibri"/>
                <a:cs typeface="Calibri"/>
              </a:rPr>
              <a:t>свое </a:t>
            </a:r>
            <a:r>
              <a:rPr sz="2800" spc="-5" dirty="0">
                <a:latin typeface="Calibri"/>
                <a:cs typeface="Calibri"/>
              </a:rPr>
              <a:t>функционирование  физических и социальных </a:t>
            </a:r>
            <a:r>
              <a:rPr sz="2800" spc="-15" dirty="0">
                <a:latin typeface="Calibri"/>
                <a:cs typeface="Calibri"/>
              </a:rPr>
              <a:t>элементов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окружающей</a:t>
            </a:r>
            <a:endParaRPr sz="2800">
              <a:latin typeface="Calibri"/>
              <a:cs typeface="Calibri"/>
            </a:endParaRPr>
          </a:p>
          <a:p>
            <a:pPr marL="355600" marR="13716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среды. Негативные факторы </a:t>
            </a:r>
            <a:r>
              <a:rPr sz="2800" spc="-15" dirty="0">
                <a:latin typeface="Calibri"/>
                <a:cs typeface="Calibri"/>
              </a:rPr>
              <a:t>окружающей среды </a:t>
            </a:r>
            <a:r>
              <a:rPr sz="2800" spc="-10" dirty="0">
                <a:latin typeface="Calibri"/>
                <a:cs typeface="Calibri"/>
              </a:rPr>
              <a:t>часто  </a:t>
            </a:r>
            <a:r>
              <a:rPr sz="2800" spc="-5" dirty="0">
                <a:latin typeface="Calibri"/>
                <a:cs typeface="Calibri"/>
              </a:rPr>
              <a:t>имеют </a:t>
            </a:r>
            <a:r>
              <a:rPr sz="2800" spc="-15" dirty="0">
                <a:latin typeface="Calibri"/>
                <a:cs typeface="Calibri"/>
              </a:rPr>
              <a:t>более </a:t>
            </a:r>
            <a:r>
              <a:rPr sz="2800" spc="-5" dirty="0">
                <a:latin typeface="Calibri"/>
                <a:cs typeface="Calibri"/>
              </a:rPr>
              <a:t>сильное </a:t>
            </a:r>
            <a:r>
              <a:rPr sz="2800" spc="-10" dirty="0">
                <a:latin typeface="Calibri"/>
                <a:cs typeface="Calibri"/>
              </a:rPr>
              <a:t>влияние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5" dirty="0">
                <a:latin typeface="Calibri"/>
                <a:cs typeface="Calibri"/>
              </a:rPr>
              <a:t>детей, </a:t>
            </a:r>
            <a:r>
              <a:rPr sz="2800" spc="-10" dirty="0">
                <a:latin typeface="Calibri"/>
                <a:cs typeface="Calibri"/>
              </a:rPr>
              <a:t>чем </a:t>
            </a:r>
            <a:r>
              <a:rPr sz="2800" spc="-5" dirty="0">
                <a:latin typeface="Calibri"/>
                <a:cs typeface="Calibri"/>
              </a:rPr>
              <a:t>на  взрослых.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384" y="1639316"/>
            <a:ext cx="836231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7602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Личностные </a:t>
            </a:r>
            <a:r>
              <a:rPr sz="2800" spc="-15" dirty="0">
                <a:latin typeface="Calibri"/>
                <a:cs typeface="Calibri"/>
              </a:rPr>
              <a:t>факторы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25" dirty="0">
                <a:latin typeface="Calibri"/>
                <a:cs typeface="Calibri"/>
              </a:rPr>
              <a:t>это </a:t>
            </a:r>
            <a:r>
              <a:rPr sz="2800" spc="-5" dirty="0">
                <a:latin typeface="Calibri"/>
                <a:cs typeface="Calibri"/>
              </a:rPr>
              <a:t>индивидуальные  </a:t>
            </a:r>
            <a:r>
              <a:rPr sz="2800" spc="-10" dirty="0">
                <a:latin typeface="Calibri"/>
                <a:cs typeface="Calibri"/>
              </a:rPr>
              <a:t>характеристики,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20" dirty="0">
                <a:latin typeface="Calibri"/>
                <a:cs typeface="Calibri"/>
              </a:rPr>
              <a:t>которыми </a:t>
            </a:r>
            <a:r>
              <a:rPr sz="2800" spc="-5" dirty="0">
                <a:latin typeface="Calibri"/>
                <a:cs typeface="Calibri"/>
              </a:rPr>
              <a:t>живет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индивид,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состоящие </a:t>
            </a:r>
            <a:r>
              <a:rPr sz="2800" dirty="0">
                <a:latin typeface="Calibri"/>
                <a:cs typeface="Calibri"/>
              </a:rPr>
              <a:t>из </a:t>
            </a:r>
            <a:r>
              <a:rPr sz="2800" spc="-5" dirty="0">
                <a:latin typeface="Calibri"/>
                <a:cs typeface="Calibri"/>
              </a:rPr>
              <a:t>черт индивида, не </a:t>
            </a:r>
            <a:r>
              <a:rPr sz="2800" spc="-15" dirty="0">
                <a:latin typeface="Calibri"/>
                <a:cs typeface="Calibri"/>
              </a:rPr>
              <a:t>являющихся </a:t>
            </a:r>
            <a:r>
              <a:rPr sz="2800" spc="-5" dirty="0">
                <a:latin typeface="Calibri"/>
                <a:cs typeface="Calibri"/>
              </a:rPr>
              <a:t>частью  изменения </a:t>
            </a:r>
            <a:r>
              <a:rPr sz="2800" spc="-10" dirty="0">
                <a:latin typeface="Calibri"/>
                <a:cs typeface="Calibri"/>
              </a:rPr>
              <a:t>здоровья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5" dirty="0">
                <a:latin typeface="Calibri"/>
                <a:cs typeface="Calibri"/>
              </a:rPr>
              <a:t>показателей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здоровья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9057" y="322529"/>
            <a:ext cx="44056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38550" algn="l"/>
              </a:tabLst>
            </a:pPr>
            <a:r>
              <a:rPr spc="-5" dirty="0"/>
              <a:t>Б</a:t>
            </a:r>
            <a:r>
              <a:rPr spc="-20" dirty="0"/>
              <a:t>а</a:t>
            </a:r>
            <a:r>
              <a:rPr spc="-5" dirty="0"/>
              <a:t>з</a:t>
            </a:r>
            <a:r>
              <a:rPr spc="-20" dirty="0"/>
              <a:t>о</a:t>
            </a:r>
            <a:r>
              <a:rPr spc="-5" dirty="0"/>
              <a:t>вые</a:t>
            </a:r>
            <a:r>
              <a:rPr spc="15" dirty="0"/>
              <a:t> </a:t>
            </a:r>
            <a:r>
              <a:rPr spc="-5" dirty="0"/>
              <a:t>о</a:t>
            </a:r>
            <a:r>
              <a:rPr spc="-20" dirty="0"/>
              <a:t>п</a:t>
            </a:r>
            <a:r>
              <a:rPr spc="-5" dirty="0"/>
              <a:t>р</a:t>
            </a:r>
            <a:r>
              <a:rPr spc="-50" dirty="0"/>
              <a:t>е</a:t>
            </a:r>
            <a:r>
              <a:rPr spc="-25" dirty="0"/>
              <a:t>д</a:t>
            </a:r>
            <a:r>
              <a:rPr spc="-60" dirty="0"/>
              <a:t>е</a:t>
            </a:r>
            <a:r>
              <a:rPr spc="-5" dirty="0"/>
              <a:t>ления</a:t>
            </a:r>
            <a:r>
              <a:rPr dirty="0"/>
              <a:t>	</a:t>
            </a:r>
            <a:r>
              <a:rPr spc="-10" dirty="0"/>
              <a:t>М</a:t>
            </a:r>
            <a:r>
              <a:rPr spc="-114" dirty="0"/>
              <a:t>К</a:t>
            </a:r>
            <a:r>
              <a:rPr spc="-5" dirty="0"/>
              <a:t>Ф</a:t>
            </a:r>
          </a:p>
        </p:txBody>
      </p:sp>
      <p:sp>
        <p:nvSpPr>
          <p:cNvPr id="4" name="object 4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50290"/>
            <a:ext cx="8382634" cy="401066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302510">
              <a:lnSpc>
                <a:spcPct val="100000"/>
              </a:lnSpc>
              <a:spcBef>
                <a:spcPts val="665"/>
              </a:spcBef>
              <a:tabLst>
                <a:tab pos="5928995" algn="l"/>
              </a:tabLst>
            </a:pPr>
            <a:r>
              <a:rPr sz="2800" b="1" spc="-10" dirty="0">
                <a:latin typeface="Calibri"/>
                <a:cs typeface="Calibri"/>
              </a:rPr>
              <a:t>Базовые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определения	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endParaRPr sz="2800">
              <a:latin typeface="Calibri"/>
              <a:cs typeface="Calibri"/>
            </a:endParaRPr>
          </a:p>
          <a:p>
            <a:pPr marL="355600" marR="901700" indent="-34290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Жизнедеятельность </a:t>
            </a:r>
            <a:r>
              <a:rPr sz="2800" spc="-5" dirty="0">
                <a:latin typeface="Calibri"/>
                <a:cs typeface="Calibri"/>
              </a:rPr>
              <a:t>– совокупность всех </a:t>
            </a:r>
            <a:r>
              <a:rPr sz="2800" spc="-15" dirty="0">
                <a:latin typeface="Calibri"/>
                <a:cs typeface="Calibri"/>
              </a:rPr>
              <a:t>видов  </a:t>
            </a:r>
            <a:r>
              <a:rPr sz="2800" spc="-5" dirty="0">
                <a:latin typeface="Calibri"/>
                <a:cs typeface="Calibri"/>
              </a:rPr>
              <a:t>возрастной </a:t>
            </a:r>
            <a:r>
              <a:rPr sz="2800" spc="-15" dirty="0">
                <a:latin typeface="Calibri"/>
                <a:cs typeface="Calibri"/>
              </a:rPr>
              <a:t>деятельности, </a:t>
            </a:r>
            <a:r>
              <a:rPr sz="2800" spc="-10" dirty="0">
                <a:latin typeface="Calibri"/>
                <a:cs typeface="Calibri"/>
              </a:rPr>
              <a:t>достигаемая </a:t>
            </a:r>
            <a:r>
              <a:rPr sz="2800" spc="-5" dirty="0">
                <a:latin typeface="Calibri"/>
                <a:cs typeface="Calibri"/>
              </a:rPr>
              <a:t>за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счет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интегративного взаимодействия функций </a:t>
            </a:r>
            <a:r>
              <a:rPr sz="2800" spc="-15" dirty="0">
                <a:latin typeface="Calibri"/>
                <a:cs typeface="Calibri"/>
              </a:rPr>
              <a:t>различных  </a:t>
            </a:r>
            <a:r>
              <a:rPr sz="2800" spc="-5" dirty="0">
                <a:latin typeface="Calibri"/>
                <a:cs typeface="Calibri"/>
              </a:rPr>
              <a:t>органов и </a:t>
            </a:r>
            <a:r>
              <a:rPr sz="2800" spc="-10" dirty="0">
                <a:latin typeface="Calibri"/>
                <a:cs typeface="Calibri"/>
              </a:rPr>
              <a:t>систем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рамках целостного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организма,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способствующая </a:t>
            </a:r>
            <a:r>
              <a:rPr sz="2800" spc="-10" dirty="0">
                <a:latin typeface="Calibri"/>
                <a:cs typeface="Calibri"/>
              </a:rPr>
              <a:t>формированию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сложных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биосоциальных </a:t>
            </a:r>
            <a:r>
              <a:rPr sz="2800" spc="-10" dirty="0">
                <a:latin typeface="Calibri"/>
                <a:cs typeface="Calibri"/>
              </a:rPr>
              <a:t>функций индивидуума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(категорий</a:t>
            </a:r>
            <a:endParaRPr sz="2800">
              <a:latin typeface="Calibri"/>
              <a:cs typeface="Calibri"/>
            </a:endParaRPr>
          </a:p>
          <a:p>
            <a:pPr marL="355600" marR="32384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жизнедеятельности), </a:t>
            </a:r>
            <a:r>
              <a:rPr sz="2800" spc="-10" dirty="0">
                <a:latin typeface="Calibri"/>
                <a:cs typeface="Calibri"/>
              </a:rPr>
              <a:t>обеспечивающих </a:t>
            </a:r>
            <a:r>
              <a:rPr sz="2800" spc="-5" dirty="0">
                <a:latin typeface="Calibri"/>
                <a:cs typeface="Calibri"/>
              </a:rPr>
              <a:t>независимое  существование в </a:t>
            </a:r>
            <a:r>
              <a:rPr sz="2800" spc="-15" dirty="0">
                <a:latin typeface="Calibri"/>
                <a:cs typeface="Calibri"/>
              </a:rPr>
              <a:t>окружающей среде.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808831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08831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74266" y="170434"/>
            <a:ext cx="6798309" cy="6578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Концептуальные миры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ВОЗ–СМК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Times New Roman"/>
              <a:cs typeface="Times New Roman"/>
            </a:endParaRPr>
          </a:p>
          <a:p>
            <a:pPr marL="845185" marR="1020444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Всемирная организация  </a:t>
            </a:r>
            <a:r>
              <a:rPr sz="2800" spc="-10" dirty="0">
                <a:latin typeface="Calibri"/>
                <a:cs typeface="Calibri"/>
              </a:rPr>
              <a:t>здравоохранения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система  </a:t>
            </a:r>
            <a:r>
              <a:rPr sz="2800" spc="-15" dirty="0">
                <a:latin typeface="Calibri"/>
                <a:cs typeface="Calibri"/>
              </a:rPr>
              <a:t>международных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классификаций</a:t>
            </a:r>
            <a:endParaRPr sz="2800">
              <a:latin typeface="Calibri"/>
              <a:cs typeface="Calibri"/>
            </a:endParaRPr>
          </a:p>
          <a:p>
            <a:pPr marL="845185" marR="61468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048385" algn="l"/>
              </a:tabLst>
            </a:pPr>
            <a:r>
              <a:rPr sz="2800" spc="-15" dirty="0">
                <a:latin typeface="Calibri"/>
                <a:cs typeface="Calibri"/>
              </a:rPr>
              <a:t>Международная </a:t>
            </a:r>
            <a:r>
              <a:rPr sz="2800" spc="-10" dirty="0">
                <a:latin typeface="Calibri"/>
                <a:cs typeface="Calibri"/>
              </a:rPr>
              <a:t>классификация  болезней; </a:t>
            </a:r>
            <a:r>
              <a:rPr sz="2800" spc="-5" dirty="0">
                <a:latin typeface="Calibri"/>
                <a:cs typeface="Calibri"/>
              </a:rPr>
              <a:t>МКБ-10 (см. в </a:t>
            </a:r>
            <a:r>
              <a:rPr sz="2800" spc="-10" dirty="0">
                <a:latin typeface="Calibri"/>
                <a:cs typeface="Calibri"/>
              </a:rPr>
              <a:t>интернете  </a:t>
            </a:r>
            <a:r>
              <a:rPr sz="2800" spc="-5" dirty="0">
                <a:latin typeface="Calibri"/>
                <a:cs typeface="Calibri"/>
              </a:rPr>
              <a:t>альфа-проект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МКБ-11)</a:t>
            </a:r>
            <a:endParaRPr sz="2800">
              <a:latin typeface="Calibri"/>
              <a:cs typeface="Calibri"/>
            </a:endParaRPr>
          </a:p>
          <a:p>
            <a:pPr marL="845185" marR="826769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048385" algn="l"/>
              </a:tabLst>
            </a:pPr>
            <a:r>
              <a:rPr sz="2800" spc="-15" dirty="0">
                <a:latin typeface="Calibri"/>
                <a:cs typeface="Calibri"/>
              </a:rPr>
              <a:t>Международная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классификация  функционирования,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ограничений</a:t>
            </a:r>
            <a:endParaRPr sz="2800">
              <a:latin typeface="Calibri"/>
              <a:cs typeface="Calibri"/>
            </a:endParaRPr>
          </a:p>
          <a:p>
            <a:pPr marL="845185" marR="508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жизнедеятельности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здоровья, </a:t>
            </a:r>
            <a:r>
              <a:rPr sz="2800" spc="-35" dirty="0">
                <a:latin typeface="Calibri"/>
                <a:cs typeface="Calibri"/>
              </a:rPr>
              <a:t>МКФ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25" dirty="0">
                <a:latin typeface="Calibri"/>
                <a:cs typeface="Calibri"/>
              </a:rPr>
              <a:t>МКФ-ДП</a:t>
            </a:r>
            <a:endParaRPr sz="2800">
              <a:latin typeface="Calibri"/>
              <a:cs typeface="Calibri"/>
            </a:endParaRPr>
          </a:p>
          <a:p>
            <a:pPr marL="845185" marR="22669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048385" algn="l"/>
              </a:tabLst>
            </a:pPr>
            <a:r>
              <a:rPr sz="2800" spc="-15" dirty="0">
                <a:latin typeface="Calibri"/>
                <a:cs typeface="Calibri"/>
              </a:rPr>
              <a:t>Международная </a:t>
            </a:r>
            <a:r>
              <a:rPr sz="2800" spc="-10" dirty="0">
                <a:latin typeface="Calibri"/>
                <a:cs typeface="Calibri"/>
              </a:rPr>
              <a:t>классификация  </a:t>
            </a:r>
            <a:r>
              <a:rPr sz="2800" spc="-15" dirty="0">
                <a:latin typeface="Calibri"/>
                <a:cs typeface="Calibri"/>
              </a:rPr>
              <a:t>медицинского </a:t>
            </a:r>
            <a:r>
              <a:rPr sz="2800" spc="-10" dirty="0">
                <a:latin typeface="Calibri"/>
                <a:cs typeface="Calibri"/>
              </a:rPr>
              <a:t>вмешательства, </a:t>
            </a:r>
            <a:r>
              <a:rPr sz="2800" spc="-5" dirty="0">
                <a:latin typeface="Calibri"/>
                <a:cs typeface="Calibri"/>
              </a:rPr>
              <a:t>МКМВ  (в </a:t>
            </a:r>
            <a:r>
              <a:rPr sz="2800" spc="-10" dirty="0">
                <a:latin typeface="Calibri"/>
                <a:cs typeface="Calibri"/>
              </a:rPr>
              <a:t>процессе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разработки)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52702"/>
            <a:ext cx="2595626" cy="171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712" y="2793364"/>
            <a:ext cx="2470023" cy="27499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793364"/>
            <a:ext cx="2555875" cy="2750185"/>
          </a:xfrm>
          <a:custGeom>
            <a:avLst/>
            <a:gdLst/>
            <a:ahLst/>
            <a:cxnLst/>
            <a:rect l="l" t="t" r="r" b="b"/>
            <a:pathLst>
              <a:path w="2555875" h="2750185">
                <a:moveTo>
                  <a:pt x="0" y="2749931"/>
                </a:moveTo>
                <a:lnTo>
                  <a:pt x="2555748" y="2749931"/>
                </a:lnTo>
                <a:lnTo>
                  <a:pt x="2555748" y="0"/>
                </a:lnTo>
                <a:lnTo>
                  <a:pt x="0" y="0"/>
                </a:lnTo>
                <a:lnTo>
                  <a:pt x="0" y="2749931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50290"/>
            <a:ext cx="8566785" cy="401066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302510">
              <a:lnSpc>
                <a:spcPct val="100000"/>
              </a:lnSpc>
              <a:spcBef>
                <a:spcPts val="665"/>
              </a:spcBef>
              <a:tabLst>
                <a:tab pos="5928995" algn="l"/>
              </a:tabLst>
            </a:pPr>
            <a:r>
              <a:rPr sz="2800" b="1" spc="-10" dirty="0">
                <a:latin typeface="Calibri"/>
                <a:cs typeface="Calibri"/>
              </a:rPr>
              <a:t>Базовые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определения	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Ограничения </a:t>
            </a:r>
            <a:r>
              <a:rPr sz="2800" spc="-15" dirty="0">
                <a:latin typeface="Calibri"/>
                <a:cs typeface="Calibri"/>
              </a:rPr>
              <a:t>жизнедеятельности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это </a:t>
            </a:r>
            <a:r>
              <a:rPr sz="2800" spc="-5" dirty="0">
                <a:latin typeface="Calibri"/>
                <a:cs typeface="Calibri"/>
              </a:rPr>
              <a:t>общий̆ </a:t>
            </a:r>
            <a:r>
              <a:rPr sz="2800" spc="-10" dirty="0">
                <a:latin typeface="Calibri"/>
                <a:cs typeface="Calibri"/>
              </a:rPr>
              <a:t>термин  для нарушений, </a:t>
            </a:r>
            <a:r>
              <a:rPr sz="2800" spc="-5" dirty="0">
                <a:latin typeface="Calibri"/>
                <a:cs typeface="Calibri"/>
              </a:rPr>
              <a:t>ограничений активности и  </a:t>
            </a:r>
            <a:r>
              <a:rPr sz="2800" dirty="0">
                <a:latin typeface="Calibri"/>
                <a:cs typeface="Calibri"/>
              </a:rPr>
              <a:t>ограничений </a:t>
            </a:r>
            <a:r>
              <a:rPr sz="2800" spc="-5" dirty="0">
                <a:latin typeface="Calibri"/>
                <a:cs typeface="Calibri"/>
              </a:rPr>
              <a:t>возможности участия пациента в  </a:t>
            </a:r>
            <a:r>
              <a:rPr sz="2800" spc="-15" dirty="0">
                <a:latin typeface="Calibri"/>
                <a:cs typeface="Calibri"/>
              </a:rPr>
              <a:t>различных </a:t>
            </a:r>
            <a:r>
              <a:rPr sz="2800" spc="-10" dirty="0">
                <a:latin typeface="Calibri"/>
                <a:cs typeface="Calibri"/>
              </a:rPr>
              <a:t>событиях </a:t>
            </a:r>
            <a:r>
              <a:rPr sz="2800" spc="-5" dirty="0">
                <a:latin typeface="Calibri"/>
                <a:cs typeface="Calibri"/>
              </a:rPr>
              <a:t>с ним и </a:t>
            </a:r>
            <a:r>
              <a:rPr sz="2800" spc="-10" dirty="0">
                <a:latin typeface="Calibri"/>
                <a:cs typeface="Calibri"/>
              </a:rPr>
              <a:t>вокруг него. Он  </a:t>
            </a:r>
            <a:r>
              <a:rPr sz="2800" spc="-5" dirty="0">
                <a:latin typeface="Calibri"/>
                <a:cs typeface="Calibri"/>
              </a:rPr>
              <a:t>обозначает </a:t>
            </a:r>
            <a:r>
              <a:rPr sz="2800" spc="-10" dirty="0">
                <a:latin typeface="Calibri"/>
                <a:cs typeface="Calibri"/>
              </a:rPr>
              <a:t>негативные </a:t>
            </a:r>
            <a:r>
              <a:rPr sz="2800" spc="-5" dirty="0">
                <a:latin typeface="Calibri"/>
                <a:cs typeface="Calibri"/>
              </a:rPr>
              <a:t>аспекты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взаимодействий̆</a:t>
            </a:r>
            <a:endParaRPr sz="2800">
              <a:latin typeface="Calibri"/>
              <a:cs typeface="Calibri"/>
            </a:endParaRPr>
          </a:p>
          <a:p>
            <a:pPr marL="355600" marR="54483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Calibri"/>
                <a:cs typeface="Calibri"/>
              </a:rPr>
              <a:t>между </a:t>
            </a:r>
            <a:r>
              <a:rPr sz="2800" spc="-5" dirty="0">
                <a:latin typeface="Calibri"/>
                <a:cs typeface="Calibri"/>
              </a:rPr>
              <a:t>индивидом с изменением </a:t>
            </a:r>
            <a:r>
              <a:rPr sz="2800" spc="-15" dirty="0">
                <a:latin typeface="Calibri"/>
                <a:cs typeface="Calibri"/>
              </a:rPr>
              <a:t>здоровья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15" dirty="0">
                <a:latin typeface="Calibri"/>
                <a:cs typeface="Calibri"/>
              </a:rPr>
              <a:t>контекстовыми </a:t>
            </a:r>
            <a:r>
              <a:rPr sz="2800" spc="-10" dirty="0">
                <a:latin typeface="Calibri"/>
                <a:cs typeface="Calibri"/>
              </a:rPr>
              <a:t>факторами </a:t>
            </a:r>
            <a:r>
              <a:rPr sz="2800" spc="-5" dirty="0">
                <a:latin typeface="Calibri"/>
                <a:cs typeface="Calibri"/>
              </a:rPr>
              <a:t>индивида – </a:t>
            </a:r>
            <a:r>
              <a:rPr sz="2800" spc="-10" dirty="0">
                <a:latin typeface="Calibri"/>
                <a:cs typeface="Calibri"/>
              </a:rPr>
              <a:t>факторами  </a:t>
            </a:r>
            <a:r>
              <a:rPr sz="2800" spc="-15" dirty="0">
                <a:latin typeface="Calibri"/>
                <a:cs typeface="Calibri"/>
              </a:rPr>
              <a:t>окружающей̆ среды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личностными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факторами.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2513" y="0"/>
            <a:ext cx="66548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80995" marR="5080" indent="-286893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Основные </a:t>
            </a:r>
            <a:r>
              <a:rPr spc="-15" dirty="0"/>
              <a:t>категории жизнедеятельности </a:t>
            </a:r>
            <a:r>
              <a:rPr spc="-5" dirty="0"/>
              <a:t>у  </a:t>
            </a:r>
            <a:r>
              <a:rPr spc="-15" dirty="0"/>
              <a:t>детей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110" y="6474358"/>
            <a:ext cx="10598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Смычек,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2009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0311" y="1028700"/>
            <a:ext cx="0" cy="4165600"/>
          </a:xfrm>
          <a:custGeom>
            <a:avLst/>
            <a:gdLst/>
            <a:ahLst/>
            <a:cxnLst/>
            <a:rect l="l" t="t" r="r" b="b"/>
            <a:pathLst>
              <a:path h="4165600">
                <a:moveTo>
                  <a:pt x="0" y="0"/>
                </a:moveTo>
                <a:lnTo>
                  <a:pt x="0" y="41650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5775" y="1028700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5">
                <a:moveTo>
                  <a:pt x="0" y="0"/>
                </a:moveTo>
                <a:lnTo>
                  <a:pt x="0" y="32918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5775" y="1795272"/>
            <a:ext cx="0" cy="878205"/>
          </a:xfrm>
          <a:custGeom>
            <a:avLst/>
            <a:gdLst/>
            <a:ahLst/>
            <a:cxnLst/>
            <a:rect l="l" t="t" r="r" b="b"/>
            <a:pathLst>
              <a:path h="878205">
                <a:moveTo>
                  <a:pt x="0" y="0"/>
                </a:moveTo>
                <a:lnTo>
                  <a:pt x="0" y="87782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5775" y="3110483"/>
            <a:ext cx="0" cy="878205"/>
          </a:xfrm>
          <a:custGeom>
            <a:avLst/>
            <a:gdLst/>
            <a:ahLst/>
            <a:cxnLst/>
            <a:rect l="l" t="t" r="r" b="b"/>
            <a:pathLst>
              <a:path h="878204">
                <a:moveTo>
                  <a:pt x="0" y="0"/>
                </a:moveTo>
                <a:lnTo>
                  <a:pt x="0" y="877823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5775" y="4425696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095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1239" y="1028700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5">
                <a:moveTo>
                  <a:pt x="0" y="0"/>
                </a:moveTo>
                <a:lnTo>
                  <a:pt x="0" y="3291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1239" y="1795272"/>
            <a:ext cx="0" cy="878205"/>
          </a:xfrm>
          <a:custGeom>
            <a:avLst/>
            <a:gdLst/>
            <a:ahLst/>
            <a:cxnLst/>
            <a:rect l="l" t="t" r="r" b="b"/>
            <a:pathLst>
              <a:path h="878205">
                <a:moveTo>
                  <a:pt x="0" y="0"/>
                </a:moveTo>
                <a:lnTo>
                  <a:pt x="0" y="8778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1239" y="3110483"/>
            <a:ext cx="0" cy="878205"/>
          </a:xfrm>
          <a:custGeom>
            <a:avLst/>
            <a:gdLst/>
            <a:ahLst/>
            <a:cxnLst/>
            <a:rect l="l" t="t" r="r" b="b"/>
            <a:pathLst>
              <a:path h="878204">
                <a:moveTo>
                  <a:pt x="0" y="0"/>
                </a:moveTo>
                <a:lnTo>
                  <a:pt x="0" y="87782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1239" y="4425696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09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46703" y="1028700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5">
                <a:moveTo>
                  <a:pt x="0" y="0"/>
                </a:moveTo>
                <a:lnTo>
                  <a:pt x="0" y="3291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46703" y="1795272"/>
            <a:ext cx="0" cy="878205"/>
          </a:xfrm>
          <a:custGeom>
            <a:avLst/>
            <a:gdLst/>
            <a:ahLst/>
            <a:cxnLst/>
            <a:rect l="l" t="t" r="r" b="b"/>
            <a:pathLst>
              <a:path h="878205">
                <a:moveTo>
                  <a:pt x="0" y="0"/>
                </a:moveTo>
                <a:lnTo>
                  <a:pt x="0" y="8778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46703" y="3110483"/>
            <a:ext cx="0" cy="2083435"/>
          </a:xfrm>
          <a:custGeom>
            <a:avLst/>
            <a:gdLst/>
            <a:ahLst/>
            <a:cxnLst/>
            <a:rect l="l" t="t" r="r" b="b"/>
            <a:pathLst>
              <a:path h="2083435">
                <a:moveTo>
                  <a:pt x="0" y="0"/>
                </a:moveTo>
                <a:lnTo>
                  <a:pt x="0" y="20833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3691" y="1028700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5">
                <a:moveTo>
                  <a:pt x="0" y="0"/>
                </a:moveTo>
                <a:lnTo>
                  <a:pt x="0" y="3291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93691" y="1795272"/>
            <a:ext cx="0" cy="878205"/>
          </a:xfrm>
          <a:custGeom>
            <a:avLst/>
            <a:gdLst/>
            <a:ahLst/>
            <a:cxnLst/>
            <a:rect l="l" t="t" r="r" b="b"/>
            <a:pathLst>
              <a:path h="878205">
                <a:moveTo>
                  <a:pt x="0" y="0"/>
                </a:moveTo>
                <a:lnTo>
                  <a:pt x="0" y="8778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93691" y="3110483"/>
            <a:ext cx="0" cy="2083435"/>
          </a:xfrm>
          <a:custGeom>
            <a:avLst/>
            <a:gdLst/>
            <a:ahLst/>
            <a:cxnLst/>
            <a:rect l="l" t="t" r="r" b="b"/>
            <a:pathLst>
              <a:path h="2083435">
                <a:moveTo>
                  <a:pt x="0" y="0"/>
                </a:moveTo>
                <a:lnTo>
                  <a:pt x="0" y="20833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39155" y="1028700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5">
                <a:moveTo>
                  <a:pt x="0" y="0"/>
                </a:moveTo>
                <a:lnTo>
                  <a:pt x="0" y="3291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39155" y="1795272"/>
            <a:ext cx="0" cy="878205"/>
          </a:xfrm>
          <a:custGeom>
            <a:avLst/>
            <a:gdLst/>
            <a:ahLst/>
            <a:cxnLst/>
            <a:rect l="l" t="t" r="r" b="b"/>
            <a:pathLst>
              <a:path h="878205">
                <a:moveTo>
                  <a:pt x="0" y="0"/>
                </a:moveTo>
                <a:lnTo>
                  <a:pt x="0" y="8778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39155" y="3110483"/>
            <a:ext cx="0" cy="2083435"/>
          </a:xfrm>
          <a:custGeom>
            <a:avLst/>
            <a:gdLst/>
            <a:ahLst/>
            <a:cxnLst/>
            <a:rect l="l" t="t" r="r" b="b"/>
            <a:pathLst>
              <a:path h="2083435">
                <a:moveTo>
                  <a:pt x="0" y="0"/>
                </a:moveTo>
                <a:lnTo>
                  <a:pt x="0" y="20833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84620" y="1028700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5">
                <a:moveTo>
                  <a:pt x="0" y="0"/>
                </a:moveTo>
                <a:lnTo>
                  <a:pt x="0" y="3291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84620" y="1795272"/>
            <a:ext cx="0" cy="3398520"/>
          </a:xfrm>
          <a:custGeom>
            <a:avLst/>
            <a:gdLst/>
            <a:ahLst/>
            <a:cxnLst/>
            <a:rect l="l" t="t" r="r" b="b"/>
            <a:pathLst>
              <a:path h="3398520">
                <a:moveTo>
                  <a:pt x="0" y="0"/>
                </a:moveTo>
                <a:lnTo>
                  <a:pt x="0" y="339852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31607" y="1028700"/>
            <a:ext cx="0" cy="4165600"/>
          </a:xfrm>
          <a:custGeom>
            <a:avLst/>
            <a:gdLst/>
            <a:ahLst/>
            <a:cxnLst/>
            <a:rect l="l" t="t" r="r" b="b"/>
            <a:pathLst>
              <a:path h="4165600">
                <a:moveTo>
                  <a:pt x="0" y="0"/>
                </a:moveTo>
                <a:lnTo>
                  <a:pt x="0" y="41650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77071" y="1028700"/>
            <a:ext cx="0" cy="4165600"/>
          </a:xfrm>
          <a:custGeom>
            <a:avLst/>
            <a:gdLst/>
            <a:ahLst/>
            <a:cxnLst/>
            <a:rect l="l" t="t" r="r" b="b"/>
            <a:pathLst>
              <a:path h="4165600">
                <a:moveTo>
                  <a:pt x="0" y="0"/>
                </a:moveTo>
                <a:lnTo>
                  <a:pt x="0" y="41650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9562" y="4398264"/>
            <a:ext cx="3185909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9562" y="3521964"/>
            <a:ext cx="6322301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9562" y="3083051"/>
            <a:ext cx="3185909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9562" y="2206751"/>
            <a:ext cx="1616189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9562" y="1767839"/>
            <a:ext cx="3185909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9562" y="4425962"/>
            <a:ext cx="3137788" cy="4383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9562" y="4425962"/>
            <a:ext cx="3138170" cy="438784"/>
          </a:xfrm>
          <a:custGeom>
            <a:avLst/>
            <a:gdLst/>
            <a:ahLst/>
            <a:cxnLst/>
            <a:rect l="l" t="t" r="r" b="b"/>
            <a:pathLst>
              <a:path w="3138170" h="438785">
                <a:moveTo>
                  <a:pt x="0" y="438391"/>
                </a:moveTo>
                <a:lnTo>
                  <a:pt x="3137788" y="438391"/>
                </a:lnTo>
                <a:lnTo>
                  <a:pt x="3137788" y="0"/>
                </a:lnTo>
                <a:lnTo>
                  <a:pt x="0" y="0"/>
                </a:lnTo>
                <a:lnTo>
                  <a:pt x="0" y="438391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0311" y="3988308"/>
            <a:ext cx="3136900" cy="437515"/>
          </a:xfrm>
          <a:custGeom>
            <a:avLst/>
            <a:gdLst/>
            <a:ahLst/>
            <a:cxnLst/>
            <a:rect l="l" t="t" r="r" b="b"/>
            <a:pathLst>
              <a:path w="3136900" h="437514">
                <a:moveTo>
                  <a:pt x="0" y="437388"/>
                </a:moveTo>
                <a:lnTo>
                  <a:pt x="3136391" y="437388"/>
                </a:lnTo>
                <a:lnTo>
                  <a:pt x="3136391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3988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9562" y="3549154"/>
            <a:ext cx="6275451" cy="4383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9562" y="3549154"/>
            <a:ext cx="6275705" cy="438784"/>
          </a:xfrm>
          <a:custGeom>
            <a:avLst/>
            <a:gdLst/>
            <a:ahLst/>
            <a:cxnLst/>
            <a:rect l="l" t="t" r="r" b="b"/>
            <a:pathLst>
              <a:path w="6275705" h="438785">
                <a:moveTo>
                  <a:pt x="0" y="438391"/>
                </a:moveTo>
                <a:lnTo>
                  <a:pt x="6275451" y="438391"/>
                </a:lnTo>
                <a:lnTo>
                  <a:pt x="6275451" y="0"/>
                </a:lnTo>
                <a:lnTo>
                  <a:pt x="0" y="0"/>
                </a:lnTo>
                <a:lnTo>
                  <a:pt x="0" y="43839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9562" y="3110750"/>
            <a:ext cx="3137788" cy="4383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9562" y="3110750"/>
            <a:ext cx="3138170" cy="438784"/>
          </a:xfrm>
          <a:custGeom>
            <a:avLst/>
            <a:gdLst/>
            <a:ahLst/>
            <a:cxnLst/>
            <a:rect l="l" t="t" r="r" b="b"/>
            <a:pathLst>
              <a:path w="3138170" h="438785">
                <a:moveTo>
                  <a:pt x="0" y="438391"/>
                </a:moveTo>
                <a:lnTo>
                  <a:pt x="3137788" y="438391"/>
                </a:lnTo>
                <a:lnTo>
                  <a:pt x="3137788" y="0"/>
                </a:lnTo>
                <a:lnTo>
                  <a:pt x="0" y="0"/>
                </a:lnTo>
                <a:lnTo>
                  <a:pt x="0" y="438391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0311" y="2673095"/>
            <a:ext cx="6274435" cy="437515"/>
          </a:xfrm>
          <a:custGeom>
            <a:avLst/>
            <a:gdLst/>
            <a:ahLst/>
            <a:cxnLst/>
            <a:rect l="l" t="t" r="r" b="b"/>
            <a:pathLst>
              <a:path w="6274435" h="437514">
                <a:moveTo>
                  <a:pt x="0" y="437388"/>
                </a:moveTo>
                <a:lnTo>
                  <a:pt x="6274308" y="437388"/>
                </a:lnTo>
                <a:lnTo>
                  <a:pt x="6274308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67B4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9562" y="2234069"/>
            <a:ext cx="1568831" cy="4383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9562" y="2234069"/>
            <a:ext cx="1569085" cy="438784"/>
          </a:xfrm>
          <a:custGeom>
            <a:avLst/>
            <a:gdLst/>
            <a:ahLst/>
            <a:cxnLst/>
            <a:rect l="l" t="t" r="r" b="b"/>
            <a:pathLst>
              <a:path w="1569085" h="438785">
                <a:moveTo>
                  <a:pt x="0" y="438391"/>
                </a:moveTo>
                <a:lnTo>
                  <a:pt x="1568831" y="438391"/>
                </a:lnTo>
                <a:lnTo>
                  <a:pt x="1568831" y="0"/>
                </a:lnTo>
                <a:lnTo>
                  <a:pt x="0" y="0"/>
                </a:lnTo>
                <a:lnTo>
                  <a:pt x="0" y="438391"/>
                </a:lnTo>
                <a:close/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9562" y="1795665"/>
            <a:ext cx="3137788" cy="4383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9562" y="1795665"/>
            <a:ext cx="3138170" cy="438784"/>
          </a:xfrm>
          <a:custGeom>
            <a:avLst/>
            <a:gdLst/>
            <a:ahLst/>
            <a:cxnLst/>
            <a:rect l="l" t="t" r="r" b="b"/>
            <a:pathLst>
              <a:path w="3138170" h="438785">
                <a:moveTo>
                  <a:pt x="0" y="438391"/>
                </a:moveTo>
                <a:lnTo>
                  <a:pt x="3137788" y="438391"/>
                </a:lnTo>
                <a:lnTo>
                  <a:pt x="3137788" y="0"/>
                </a:lnTo>
                <a:lnTo>
                  <a:pt x="0" y="0"/>
                </a:lnTo>
                <a:lnTo>
                  <a:pt x="0" y="43839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0311" y="1357883"/>
            <a:ext cx="7321550" cy="437515"/>
          </a:xfrm>
          <a:custGeom>
            <a:avLst/>
            <a:gdLst/>
            <a:ahLst/>
            <a:cxnLst/>
            <a:rect l="l" t="t" r="r" b="b"/>
            <a:pathLst>
              <a:path w="7321550" h="437514">
                <a:moveTo>
                  <a:pt x="0" y="437388"/>
                </a:moveTo>
                <a:lnTo>
                  <a:pt x="7321296" y="437388"/>
                </a:lnTo>
                <a:lnTo>
                  <a:pt x="7321296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C6D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0311" y="5193791"/>
            <a:ext cx="8366759" cy="0"/>
          </a:xfrm>
          <a:custGeom>
            <a:avLst/>
            <a:gdLst/>
            <a:ahLst/>
            <a:cxnLst/>
            <a:rect l="l" t="t" r="r" b="b"/>
            <a:pathLst>
              <a:path w="8366759">
                <a:moveTo>
                  <a:pt x="0" y="0"/>
                </a:moveTo>
                <a:lnTo>
                  <a:pt x="83667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0311" y="519379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55775" y="519379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01239" y="519379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46703" y="519379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93691" y="519379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439155" y="519379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84620" y="519379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31607" y="519379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77071" y="519379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7156" y="836739"/>
          <a:ext cx="9137015" cy="526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305"/>
                <a:gridCol w="2162175"/>
                <a:gridCol w="2448560"/>
                <a:gridCol w="805179"/>
                <a:gridCol w="1045845"/>
                <a:gridCol w="1045845"/>
                <a:gridCol w="776604"/>
                <a:gridCol w="311150"/>
              </a:tblGrid>
              <a:tr h="5228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76200">
                      <a:solidFill>
                        <a:srgbClr val="9EC539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0035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самоконтроль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игра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9972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обучение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90855" marR="180975" algn="ctr">
                        <a:lnSpc>
                          <a:spcPct val="19780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амо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лу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ив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ние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ередвижение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00355" algn="ctr">
                        <a:lnSpc>
                          <a:spcPct val="100000"/>
                        </a:lnSpc>
                        <a:tabLst>
                          <a:tab pos="134683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	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76200">
                      <a:solidFill>
                        <a:srgbClr val="9EC539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1193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готовность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труду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116332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ориентация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R="116395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общение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117475" algn="ctr">
                        <a:lnSpc>
                          <a:spcPct val="100000"/>
                        </a:lnSpc>
                        <a:tabLst>
                          <a:tab pos="1045844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	8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0864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Возраст,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лет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76200">
                      <a:solidFill>
                        <a:srgbClr val="FF993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76200">
                      <a:solidFill>
                        <a:srgbClr val="FF993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76200">
                      <a:solidFill>
                        <a:srgbClr val="FF993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76200">
                      <a:solidFill>
                        <a:srgbClr val="FF993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407034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FF993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53975">
                      <a:solidFill>
                        <a:srgbClr val="FF9933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334" y="1782825"/>
            <a:ext cx="887476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800" spc="-10" dirty="0">
                <a:latin typeface="Calibri"/>
                <a:cs typeface="Calibri"/>
              </a:rPr>
              <a:t>Использование </a:t>
            </a:r>
            <a:r>
              <a:rPr sz="2800" spc="-35" dirty="0">
                <a:latin typeface="Calibri"/>
                <a:cs typeface="Calibri"/>
              </a:rPr>
              <a:t>отдельных </a:t>
            </a:r>
            <a:r>
              <a:rPr sz="2800" spc="-15" dirty="0">
                <a:latin typeface="Calibri"/>
                <a:cs typeface="Calibri"/>
              </a:rPr>
              <a:t>шкал </a:t>
            </a:r>
            <a:r>
              <a:rPr sz="2800" spc="-5" dirty="0">
                <a:latin typeface="Calibri"/>
                <a:cs typeface="Calibri"/>
              </a:rPr>
              <a:t>не </a:t>
            </a:r>
            <a:r>
              <a:rPr sz="2800" spc="-10" dirty="0">
                <a:latin typeface="Calibri"/>
                <a:cs typeface="Calibri"/>
              </a:rPr>
              <a:t>позволяет </a:t>
            </a:r>
            <a:r>
              <a:rPr sz="2800" spc="-5" dirty="0">
                <a:latin typeface="Calibri"/>
                <a:cs typeface="Calibri"/>
              </a:rPr>
              <a:t>провести  </a:t>
            </a:r>
            <a:r>
              <a:rPr sz="2800" spc="-10" dirty="0">
                <a:latin typeface="Calibri"/>
                <a:cs typeface="Calibri"/>
              </a:rPr>
              <a:t>системный </a:t>
            </a:r>
            <a:r>
              <a:rPr sz="2800" spc="-5" dirty="0">
                <a:latin typeface="Calibri"/>
                <a:cs typeface="Calibri"/>
              </a:rPr>
              <a:t>анализ </a:t>
            </a:r>
            <a:r>
              <a:rPr sz="2800" spc="-10" dirty="0">
                <a:latin typeface="Calibri"/>
                <a:cs typeface="Calibri"/>
              </a:rPr>
              <a:t>состояния </a:t>
            </a:r>
            <a:r>
              <a:rPr sz="2800" spc="-15" dirty="0">
                <a:latin typeface="Calibri"/>
                <a:cs typeface="Calibri"/>
              </a:rPr>
              <a:t>здоровья </a:t>
            </a:r>
            <a:r>
              <a:rPr sz="2800" spc="-5" dirty="0">
                <a:latin typeface="Calibri"/>
                <a:cs typeface="Calibri"/>
              </a:rPr>
              <a:t>пациента,  </a:t>
            </a:r>
            <a:r>
              <a:rPr sz="2800" spc="-20" dirty="0">
                <a:latin typeface="Calibri"/>
                <a:cs typeface="Calibri"/>
              </a:rPr>
              <a:t>определить </a:t>
            </a:r>
            <a:r>
              <a:rPr sz="2800" spc="-10" dirty="0">
                <a:latin typeface="Calibri"/>
                <a:cs typeface="Calibri"/>
              </a:rPr>
              <a:t>краткосрочную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долгосрочную </a:t>
            </a:r>
            <a:r>
              <a:rPr sz="2800" spc="-25" dirty="0">
                <a:latin typeface="Calibri"/>
                <a:cs typeface="Calibri"/>
              </a:rPr>
              <a:t>цель  </a:t>
            </a:r>
            <a:r>
              <a:rPr sz="2800" spc="-15" dirty="0">
                <a:latin typeface="Calibri"/>
                <a:cs typeface="Calibri"/>
              </a:rPr>
              <a:t>медицинской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реабилитации.</a:t>
            </a:r>
            <a:endParaRPr sz="2800">
              <a:latin typeface="Calibri"/>
              <a:cs typeface="Calibri"/>
            </a:endParaRPr>
          </a:p>
          <a:p>
            <a:pPr marL="469900" marR="398145" indent="-4572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Перемещая </a:t>
            </a:r>
            <a:r>
              <a:rPr sz="2800" spc="-10" dirty="0">
                <a:latin typeface="Calibri"/>
                <a:cs typeface="Calibri"/>
              </a:rPr>
              <a:t>акцент </a:t>
            </a:r>
            <a:r>
              <a:rPr sz="2800" spc="-5" dirty="0">
                <a:latin typeface="Calibri"/>
                <a:cs typeface="Calibri"/>
              </a:rPr>
              <a:t>с причины на </a:t>
            </a:r>
            <a:r>
              <a:rPr sz="2800" spc="-10" dirty="0">
                <a:latin typeface="Calibri"/>
                <a:cs typeface="Calibri"/>
              </a:rPr>
              <a:t>воздействие, </a:t>
            </a:r>
            <a:r>
              <a:rPr sz="2800" spc="-40" dirty="0">
                <a:latin typeface="Calibri"/>
                <a:cs typeface="Calibri"/>
              </a:rPr>
              <a:t>МКФ  </a:t>
            </a:r>
            <a:r>
              <a:rPr sz="2800" spc="-5" dirty="0">
                <a:latin typeface="Calibri"/>
                <a:cs typeface="Calibri"/>
              </a:rPr>
              <a:t>помещает все </a:t>
            </a:r>
            <a:r>
              <a:rPr sz="2800" spc="-10" dirty="0">
                <a:latin typeface="Calibri"/>
                <a:cs typeface="Calibri"/>
              </a:rPr>
              <a:t>состояния </a:t>
            </a:r>
            <a:r>
              <a:rPr sz="2800" spc="-15" dirty="0">
                <a:latin typeface="Calibri"/>
                <a:cs typeface="Calibri"/>
              </a:rPr>
              <a:t>здоровья </a:t>
            </a:r>
            <a:r>
              <a:rPr sz="2800" spc="-5" dirty="0">
                <a:latin typeface="Calibri"/>
                <a:cs typeface="Calibri"/>
              </a:rPr>
              <a:t>на равную основу  </a:t>
            </a:r>
            <a:r>
              <a:rPr sz="2800" spc="-10" dirty="0">
                <a:latin typeface="Calibri"/>
                <a:cs typeface="Calibri"/>
              </a:rPr>
              <a:t>так,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10" dirty="0">
                <a:latin typeface="Calibri"/>
                <a:cs typeface="Calibri"/>
              </a:rPr>
              <a:t>они сравниваются </a:t>
            </a: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0" dirty="0">
                <a:latin typeface="Calibri"/>
                <a:cs typeface="Calibri"/>
              </a:rPr>
              <a:t>общей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шкале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432" y="597535"/>
            <a:ext cx="4502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Применение </a:t>
            </a:r>
            <a:r>
              <a:rPr spc="-40" dirty="0"/>
              <a:t>МКФ</a:t>
            </a:r>
            <a:r>
              <a:rPr dirty="0"/>
              <a:t> </a:t>
            </a:r>
            <a:r>
              <a:rPr spc="-15" dirty="0"/>
              <a:t>позволяет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610690"/>
            <a:ext cx="8376920" cy="3781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39636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Провести </a:t>
            </a:r>
            <a:r>
              <a:rPr sz="2800" spc="-10" dirty="0">
                <a:latin typeface="Calibri"/>
                <a:cs typeface="Calibri"/>
              </a:rPr>
              <a:t>всесторонний </a:t>
            </a:r>
            <a:r>
              <a:rPr sz="2800" spc="-5" dirty="0">
                <a:latin typeface="Calibri"/>
                <a:cs typeface="Calibri"/>
              </a:rPr>
              <a:t>анализ </a:t>
            </a:r>
            <a:r>
              <a:rPr sz="2800" spc="-10" dirty="0">
                <a:latin typeface="Calibri"/>
                <a:cs typeface="Calibri"/>
              </a:rPr>
              <a:t>имеющихся  </a:t>
            </a:r>
            <a:r>
              <a:rPr sz="2800" spc="-5" dirty="0">
                <a:latin typeface="Calibri"/>
                <a:cs typeface="Calibri"/>
              </a:rPr>
              <a:t>ограничений</a:t>
            </a:r>
            <a:r>
              <a:rPr sz="2800" spc="-15" dirty="0">
                <a:latin typeface="Calibri"/>
                <a:cs typeface="Calibri"/>
              </a:rPr>
              <a:t> жизнедеятельности</a:t>
            </a:r>
            <a:endParaRPr sz="2800">
              <a:latin typeface="Calibri"/>
              <a:cs typeface="Calibri"/>
            </a:endParaRPr>
          </a:p>
          <a:p>
            <a:pPr marL="355600" marR="39433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Изменить </a:t>
            </a:r>
            <a:r>
              <a:rPr sz="2800" spc="-10" dirty="0">
                <a:latin typeface="Calibri"/>
                <a:cs typeface="Calibri"/>
              </a:rPr>
              <a:t>уровень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вектор </a:t>
            </a:r>
            <a:r>
              <a:rPr sz="2800" spc="-5" dirty="0">
                <a:latin typeface="Calibri"/>
                <a:cs typeface="Calibri"/>
              </a:rPr>
              <a:t>построения программ  </a:t>
            </a:r>
            <a:r>
              <a:rPr sz="2800" spc="-10" dirty="0">
                <a:latin typeface="Calibri"/>
                <a:cs typeface="Calibri"/>
              </a:rPr>
              <a:t>реабилитации</a:t>
            </a:r>
            <a:endParaRPr sz="2800">
              <a:latin typeface="Calibri"/>
              <a:cs typeface="Calibri"/>
            </a:endParaRPr>
          </a:p>
          <a:p>
            <a:pPr marL="355600" marR="47815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Уточнить последовательность </a:t>
            </a:r>
            <a:r>
              <a:rPr sz="2800" spc="-10" dirty="0">
                <a:latin typeface="Calibri"/>
                <a:cs typeface="Calibri"/>
              </a:rPr>
              <a:t>реабилитационных  мероприятий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Провести анализ </a:t>
            </a:r>
            <a:r>
              <a:rPr sz="2800" spc="-15" dirty="0">
                <a:latin typeface="Calibri"/>
                <a:cs typeface="Calibri"/>
              </a:rPr>
              <a:t>факторов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контекста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Оценить </a:t>
            </a:r>
            <a:r>
              <a:rPr sz="2800" spc="-5" dirty="0">
                <a:latin typeface="Calibri"/>
                <a:cs typeface="Calibri"/>
              </a:rPr>
              <a:t>эффективность </a:t>
            </a:r>
            <a:r>
              <a:rPr sz="2800" spc="-10" dirty="0">
                <a:latin typeface="Calibri"/>
                <a:cs typeface="Calibri"/>
              </a:rPr>
              <a:t>проведенной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реабилитации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1625" y="1173702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173702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97535"/>
            <a:ext cx="8094345" cy="428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7802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Вектор программ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реабилитации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00">
              <a:latin typeface="Times New Roman"/>
              <a:cs typeface="Times New Roman"/>
            </a:endParaRPr>
          </a:p>
          <a:p>
            <a:pPr marL="355600" marR="162179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Привычная </a:t>
            </a:r>
            <a:r>
              <a:rPr sz="2800" spc="-15" dirty="0">
                <a:latin typeface="Calibri"/>
                <a:cs typeface="Calibri"/>
              </a:rPr>
              <a:t>схема </a:t>
            </a:r>
            <a:r>
              <a:rPr sz="2800" spc="-5" dirty="0">
                <a:latin typeface="Calibri"/>
                <a:cs typeface="Calibri"/>
              </a:rPr>
              <a:t>построения </a:t>
            </a:r>
            <a:r>
              <a:rPr sz="2800" spc="-10" dirty="0">
                <a:latin typeface="Calibri"/>
                <a:cs typeface="Calibri"/>
              </a:rPr>
              <a:t>программ  реабилитации: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Восстановить </a:t>
            </a:r>
            <a:r>
              <a:rPr sz="2800" spc="-20" dirty="0">
                <a:latin typeface="Calibri"/>
                <a:cs typeface="Calibri"/>
              </a:rPr>
              <a:t>то, что </a:t>
            </a:r>
            <a:r>
              <a:rPr sz="2800" spc="-10" dirty="0">
                <a:latin typeface="Calibri"/>
                <a:cs typeface="Calibri"/>
              </a:rPr>
              <a:t>повреждено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нарушено</a:t>
            </a:r>
            <a:endParaRPr sz="2800">
              <a:latin typeface="Calibri"/>
              <a:cs typeface="Calibri"/>
            </a:endParaRPr>
          </a:p>
          <a:p>
            <a:pPr marL="355600" marR="67500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Схема </a:t>
            </a:r>
            <a:r>
              <a:rPr sz="2800" spc="-5" dirty="0">
                <a:latin typeface="Calibri"/>
                <a:cs typeface="Calibri"/>
              </a:rPr>
              <a:t>построения </a:t>
            </a:r>
            <a:r>
              <a:rPr sz="2800" spc="-10" dirty="0">
                <a:latin typeface="Calibri"/>
                <a:cs typeface="Calibri"/>
              </a:rPr>
              <a:t>программ </a:t>
            </a:r>
            <a:r>
              <a:rPr sz="2800" spc="-5" dirty="0">
                <a:latin typeface="Calibri"/>
                <a:cs typeface="Calibri"/>
              </a:rPr>
              <a:t>реабилитации на  основе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МКФ: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Восстановить </a:t>
            </a:r>
            <a:r>
              <a:rPr sz="2800" spc="-20" dirty="0">
                <a:latin typeface="Calibri"/>
                <a:cs typeface="Calibri"/>
              </a:rPr>
              <a:t>то, что необходимо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5" dirty="0">
                <a:latin typeface="Calibri"/>
                <a:cs typeface="Calibri"/>
              </a:rPr>
              <a:t>активности и  участия (с </a:t>
            </a:r>
            <a:r>
              <a:rPr sz="2800" spc="-15" dirty="0">
                <a:latin typeface="Calibri"/>
                <a:cs typeface="Calibri"/>
              </a:rPr>
              <a:t>учетом </a:t>
            </a:r>
            <a:r>
              <a:rPr sz="2800" spc="-5" dirty="0">
                <a:latin typeface="Calibri"/>
                <a:cs typeface="Calibri"/>
              </a:rPr>
              <a:t>мнения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больного)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1173702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173702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3723" y="1743836"/>
            <a:ext cx="3142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304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5E00"/>
                </a:solidFill>
                <a:latin typeface="Calibri"/>
                <a:cs typeface="Calibri"/>
              </a:rPr>
              <a:t>Функционирование </a:t>
            </a:r>
            <a:r>
              <a:rPr sz="1800" b="1" dirty="0">
                <a:solidFill>
                  <a:srgbClr val="FF5E00"/>
                </a:solidFill>
                <a:latin typeface="Calibri"/>
                <a:cs typeface="Calibri"/>
              </a:rPr>
              <a:t>в </a:t>
            </a:r>
            <a:r>
              <a:rPr sz="1800" b="1" spc="-30" dirty="0">
                <a:solidFill>
                  <a:srgbClr val="FF5E00"/>
                </a:solidFill>
                <a:latin typeface="Calibri"/>
                <a:cs typeface="Calibri"/>
              </a:rPr>
              <a:t>МКФ  </a:t>
            </a:r>
            <a:r>
              <a:rPr sz="1800" b="1" spc="-10" dirty="0">
                <a:solidFill>
                  <a:srgbClr val="FF5E00"/>
                </a:solidFill>
                <a:latin typeface="Calibri"/>
                <a:cs typeface="Calibri"/>
              </a:rPr>
              <a:t>используется </a:t>
            </a:r>
            <a:r>
              <a:rPr sz="1800" b="1" spc="-5" dirty="0">
                <a:solidFill>
                  <a:srgbClr val="FF5E00"/>
                </a:solidFill>
                <a:latin typeface="Calibri"/>
                <a:cs typeface="Calibri"/>
              </a:rPr>
              <a:t>для</a:t>
            </a:r>
            <a:r>
              <a:rPr sz="1800" b="1" spc="-35" dirty="0">
                <a:solidFill>
                  <a:srgbClr val="FF5E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5E00"/>
                </a:solidFill>
                <a:latin typeface="Calibri"/>
                <a:cs typeface="Calibri"/>
              </a:rPr>
              <a:t>отображения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525" y="2017014"/>
            <a:ext cx="212280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marR="339725" indent="-254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“Ориентации  на</a:t>
            </a:r>
            <a:r>
              <a:rPr sz="1800" b="1" spc="-85" dirty="0">
                <a:solidFill>
                  <a:srgbClr val="00224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дефициты”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Понимание</a:t>
            </a:r>
            <a:r>
              <a:rPr sz="1800" b="1" spc="-55" dirty="0">
                <a:solidFill>
                  <a:srgbClr val="00224A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224A"/>
                </a:solidFill>
                <a:latin typeface="Calibri"/>
                <a:cs typeface="Calibri"/>
              </a:rPr>
              <a:t>проблем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09850" y="3181350"/>
            <a:ext cx="1276350" cy="466725"/>
          </a:xfrm>
          <a:custGeom>
            <a:avLst/>
            <a:gdLst/>
            <a:ahLst/>
            <a:cxnLst/>
            <a:rect l="l" t="t" r="r" b="b"/>
            <a:pathLst>
              <a:path w="1276350" h="466725">
                <a:moveTo>
                  <a:pt x="1276350" y="0"/>
                </a:moveTo>
                <a:lnTo>
                  <a:pt x="0" y="466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47950" y="3657600"/>
            <a:ext cx="1228725" cy="628650"/>
          </a:xfrm>
          <a:custGeom>
            <a:avLst/>
            <a:gdLst/>
            <a:ahLst/>
            <a:cxnLst/>
            <a:rect l="l" t="t" r="r" b="b"/>
            <a:pathLst>
              <a:path w="1228725" h="628650">
                <a:moveTo>
                  <a:pt x="1228725" y="6286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19375" y="3648075"/>
            <a:ext cx="923925" cy="2733675"/>
          </a:xfrm>
          <a:custGeom>
            <a:avLst/>
            <a:gdLst/>
            <a:ahLst/>
            <a:cxnLst/>
            <a:rect l="l" t="t" r="r" b="b"/>
            <a:pathLst>
              <a:path w="923925" h="2733675">
                <a:moveTo>
                  <a:pt x="923925" y="273367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05375" y="3190875"/>
            <a:ext cx="1400175" cy="342900"/>
          </a:xfrm>
          <a:custGeom>
            <a:avLst/>
            <a:gdLst/>
            <a:ahLst/>
            <a:cxnLst/>
            <a:rect l="l" t="t" r="r" b="b"/>
            <a:pathLst>
              <a:path w="1400175" h="342900">
                <a:moveTo>
                  <a:pt x="0" y="0"/>
                </a:moveTo>
                <a:lnTo>
                  <a:pt x="1400175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86325" y="3552825"/>
            <a:ext cx="1409700" cy="714375"/>
          </a:xfrm>
          <a:custGeom>
            <a:avLst/>
            <a:gdLst/>
            <a:ahLst/>
            <a:cxnLst/>
            <a:rect l="l" t="t" r="r" b="b"/>
            <a:pathLst>
              <a:path w="1409700" h="714375">
                <a:moveTo>
                  <a:pt x="0" y="714375"/>
                </a:moveTo>
                <a:lnTo>
                  <a:pt x="1409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14900" y="3533775"/>
            <a:ext cx="1400175" cy="1857375"/>
          </a:xfrm>
          <a:custGeom>
            <a:avLst/>
            <a:gdLst/>
            <a:ahLst/>
            <a:cxnLst/>
            <a:rect l="l" t="t" r="r" b="b"/>
            <a:pathLst>
              <a:path w="1400175" h="1857375">
                <a:moveTo>
                  <a:pt x="0" y="1857375"/>
                </a:moveTo>
                <a:lnTo>
                  <a:pt x="14001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29247" y="2004186"/>
            <a:ext cx="2590165" cy="288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8133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“Ориентации</a:t>
            </a:r>
            <a:endParaRPr sz="1800">
              <a:latin typeface="Calibri"/>
              <a:cs typeface="Calibri"/>
            </a:endParaRPr>
          </a:p>
          <a:p>
            <a:pPr marR="480059" algn="ctr">
              <a:lnSpc>
                <a:spcPct val="100000"/>
              </a:lnSpc>
            </a:pP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на</a:t>
            </a:r>
            <a:r>
              <a:rPr sz="1800" b="1" spc="-50" dirty="0">
                <a:solidFill>
                  <a:srgbClr val="00224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компетентность”</a:t>
            </a:r>
            <a:endParaRPr sz="1800">
              <a:latin typeface="Calibri"/>
              <a:cs typeface="Calibri"/>
            </a:endParaRPr>
          </a:p>
          <a:p>
            <a:pPr marR="480059" algn="ctr">
              <a:lnSpc>
                <a:spcPct val="100000"/>
              </a:lnSpc>
            </a:pP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План</a:t>
            </a:r>
            <a:r>
              <a:rPr sz="1800" b="1" spc="-45" dirty="0">
                <a:solidFill>
                  <a:srgbClr val="00224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вмешательства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Times New Roman"/>
              <a:cs typeface="Times New Roman"/>
            </a:endParaRPr>
          </a:p>
          <a:p>
            <a:pPr marL="92075" marR="508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элементы способностей 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качестве критериев </a:t>
            </a:r>
            <a:r>
              <a:rPr sz="1800" dirty="0">
                <a:latin typeface="Calibri"/>
                <a:cs typeface="Calibri"/>
              </a:rPr>
              <a:t>для  </a:t>
            </a:r>
            <a:r>
              <a:rPr sz="1800" spc="-5" dirty="0">
                <a:latin typeface="Calibri"/>
                <a:cs typeface="Calibri"/>
              </a:rPr>
              <a:t>выявления</a:t>
            </a:r>
            <a:endParaRPr sz="18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компетентности</a:t>
            </a:r>
            <a:endParaRPr sz="1800">
              <a:latin typeface="Calibri"/>
              <a:cs typeface="Calibri"/>
            </a:endParaRPr>
          </a:p>
          <a:p>
            <a:pPr marL="92075" marR="10223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(например, </a:t>
            </a:r>
            <a:r>
              <a:rPr sz="1800" spc="-10" dirty="0">
                <a:latin typeface="Calibri"/>
                <a:cs typeface="Calibri"/>
              </a:rPr>
              <a:t>способности  </a:t>
            </a:r>
            <a:r>
              <a:rPr sz="1800" dirty="0">
                <a:latin typeface="Calibri"/>
                <a:cs typeface="Calibri"/>
              </a:rPr>
              <a:t>к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обучению)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38825" y="3543300"/>
            <a:ext cx="466725" cy="2895600"/>
          </a:xfrm>
          <a:custGeom>
            <a:avLst/>
            <a:gdLst/>
            <a:ahLst/>
            <a:cxnLst/>
            <a:rect l="l" t="t" r="r" b="b"/>
            <a:pathLst>
              <a:path w="466725" h="2895600">
                <a:moveTo>
                  <a:pt x="0" y="2895600"/>
                </a:moveTo>
                <a:lnTo>
                  <a:pt x="4667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14900" y="2562225"/>
            <a:ext cx="1381125" cy="952500"/>
          </a:xfrm>
          <a:custGeom>
            <a:avLst/>
            <a:gdLst/>
            <a:ahLst/>
            <a:cxnLst/>
            <a:rect l="l" t="t" r="r" b="b"/>
            <a:pathLst>
              <a:path w="1381125" h="952500">
                <a:moveTo>
                  <a:pt x="1381125" y="9525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2488" y="3279394"/>
            <a:ext cx="2835910" cy="2911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5979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критерии  ди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ф</a:t>
            </a:r>
            <a:r>
              <a:rPr sz="1800" spc="5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ен</a:t>
            </a:r>
            <a:r>
              <a:rPr sz="1800" spc="-10" dirty="0">
                <a:latin typeface="Calibri"/>
                <a:cs typeface="Calibri"/>
              </a:rPr>
              <a:t>ц</a:t>
            </a:r>
            <a:r>
              <a:rPr sz="1800" dirty="0">
                <a:latin typeface="Calibri"/>
                <a:cs typeface="Calibri"/>
              </a:rPr>
              <a:t>иал</a:t>
            </a:r>
            <a:r>
              <a:rPr sz="1800" spc="-5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ной  </a:t>
            </a:r>
            <a:r>
              <a:rPr sz="1800" spc="-5" dirty="0">
                <a:latin typeface="Calibri"/>
                <a:cs typeface="Calibri"/>
              </a:rPr>
              <a:t>диагностики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выявления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синдрома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(например,</a:t>
            </a:r>
            <a:endParaRPr sz="1800">
              <a:latin typeface="Calibri"/>
              <a:cs typeface="Calibri"/>
            </a:endParaRPr>
          </a:p>
          <a:p>
            <a:pPr marL="12700" marR="135572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нес</a:t>
            </a:r>
            <a:r>
              <a:rPr sz="1800" spc="-10" dirty="0">
                <a:latin typeface="Calibri"/>
                <a:cs typeface="Calibri"/>
              </a:rPr>
              <a:t>п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обно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ти  </a:t>
            </a:r>
            <a:r>
              <a:rPr sz="1800" dirty="0">
                <a:latin typeface="Calibri"/>
                <a:cs typeface="Calibri"/>
              </a:rPr>
              <a:t>к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обучению)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01600" marR="5080">
              <a:lnSpc>
                <a:spcPct val="80000"/>
              </a:lnSpc>
            </a:pP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функциональные</a:t>
            </a:r>
            <a:r>
              <a:rPr sz="1800" b="1" spc="-45" dirty="0">
                <a:solidFill>
                  <a:srgbClr val="00224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качества,  связанные </a:t>
            </a:r>
            <a:r>
              <a:rPr sz="1800" b="1" dirty="0">
                <a:solidFill>
                  <a:srgbClr val="00224A"/>
                </a:solidFill>
                <a:latin typeface="Calibri"/>
                <a:cs typeface="Calibri"/>
              </a:rPr>
              <a:t>с</a:t>
            </a:r>
            <a:r>
              <a:rPr sz="1800" b="1" spc="-25" dirty="0">
                <a:solidFill>
                  <a:srgbClr val="00224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проблемой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2430" y="5601411"/>
            <a:ext cx="2205355" cy="73914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419100">
              <a:lnSpc>
                <a:spcPct val="80000"/>
              </a:lnSpc>
              <a:spcBef>
                <a:spcPts val="530"/>
              </a:spcBef>
            </a:pPr>
            <a:r>
              <a:rPr sz="1800" b="1" dirty="0">
                <a:solidFill>
                  <a:srgbClr val="00224A"/>
                </a:solidFill>
                <a:latin typeface="Calibri"/>
                <a:cs typeface="Calibri"/>
              </a:rPr>
              <a:t>Фу</a:t>
            </a:r>
            <a:r>
              <a:rPr sz="1800" b="1" spc="5" dirty="0">
                <a:solidFill>
                  <a:srgbClr val="00224A"/>
                </a:solidFill>
                <a:latin typeface="Calibri"/>
                <a:cs typeface="Calibri"/>
              </a:rPr>
              <a:t>н</a:t>
            </a:r>
            <a:r>
              <a:rPr sz="1800" b="1" dirty="0">
                <a:solidFill>
                  <a:srgbClr val="00224A"/>
                </a:solidFill>
                <a:latin typeface="Calibri"/>
                <a:cs typeface="Calibri"/>
              </a:rPr>
              <a:t>к</a:t>
            </a:r>
            <a:r>
              <a:rPr sz="1800" b="1" spc="-10" dirty="0">
                <a:solidFill>
                  <a:srgbClr val="00224A"/>
                </a:solidFill>
                <a:latin typeface="Calibri"/>
                <a:cs typeface="Calibri"/>
              </a:rPr>
              <a:t>ц</a:t>
            </a:r>
            <a:r>
              <a:rPr sz="1800" b="1" dirty="0">
                <a:solidFill>
                  <a:srgbClr val="00224A"/>
                </a:solidFill>
                <a:latin typeface="Calibri"/>
                <a:cs typeface="Calibri"/>
              </a:rPr>
              <a:t>ио</a:t>
            </a:r>
            <a:r>
              <a:rPr sz="1800" b="1" spc="5" dirty="0">
                <a:solidFill>
                  <a:srgbClr val="00224A"/>
                </a:solidFill>
                <a:latin typeface="Calibri"/>
                <a:cs typeface="Calibri"/>
              </a:rPr>
              <a:t>н</a:t>
            </a:r>
            <a:r>
              <a:rPr sz="1800" b="1" dirty="0">
                <a:solidFill>
                  <a:srgbClr val="00224A"/>
                </a:solidFill>
                <a:latin typeface="Calibri"/>
                <a:cs typeface="Calibri"/>
              </a:rPr>
              <a:t>альные  </a:t>
            </a: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качества,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730"/>
              </a:lnSpc>
            </a:pP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связанные </a:t>
            </a:r>
            <a:r>
              <a:rPr sz="1800" b="1" dirty="0">
                <a:solidFill>
                  <a:srgbClr val="00224A"/>
                </a:solidFill>
                <a:latin typeface="Calibri"/>
                <a:cs typeface="Calibri"/>
              </a:rPr>
              <a:t>с</a:t>
            </a:r>
            <a:r>
              <a:rPr sz="1800" b="1" spc="-65" dirty="0">
                <a:solidFill>
                  <a:srgbClr val="00224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224A"/>
                </a:solidFill>
                <a:latin typeface="Calibri"/>
                <a:cs typeface="Calibri"/>
              </a:rPr>
              <a:t>участием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42669" y="383870"/>
            <a:ext cx="6055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Отбор информации, </a:t>
            </a:r>
            <a:r>
              <a:rPr spc="-10" dirty="0"/>
              <a:t>отвечающей </a:t>
            </a:r>
            <a:r>
              <a:rPr spc="-25" dirty="0"/>
              <a:t>цели</a:t>
            </a:r>
          </a:p>
        </p:txBody>
      </p:sp>
      <p:sp>
        <p:nvSpPr>
          <p:cNvPr id="16" name="object 16"/>
          <p:cNvSpPr/>
          <p:nvPr/>
        </p:nvSpPr>
        <p:spPr>
          <a:xfrm>
            <a:off x="1571625" y="1101693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101693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650237"/>
            <a:ext cx="846137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40" dirty="0">
                <a:latin typeface="Calibri"/>
                <a:cs typeface="Calibri"/>
              </a:rPr>
              <a:t>Код МКФ </a:t>
            </a:r>
            <a:r>
              <a:rPr sz="2800" spc="-10" dirty="0">
                <a:latin typeface="Calibri"/>
                <a:cs typeface="Calibri"/>
              </a:rPr>
              <a:t>можно представить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следующем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виде:</a:t>
            </a:r>
            <a:endParaRPr sz="2800">
              <a:latin typeface="Calibri"/>
              <a:cs typeface="Calibri"/>
            </a:endParaRPr>
          </a:p>
          <a:p>
            <a:pPr marL="469900" marR="394335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префикс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это </a:t>
            </a:r>
            <a:r>
              <a:rPr sz="2800" spc="-5" dirty="0">
                <a:latin typeface="Calibri"/>
                <a:cs typeface="Calibri"/>
              </a:rPr>
              <a:t>буквенное обозначение </a:t>
            </a:r>
            <a:r>
              <a:rPr sz="2800" spc="-25" dirty="0">
                <a:latin typeface="Calibri"/>
                <a:cs typeface="Calibri"/>
              </a:rPr>
              <a:t>главы </a:t>
            </a:r>
            <a:r>
              <a:rPr sz="2800" spc="-35" dirty="0">
                <a:latin typeface="Calibri"/>
                <a:cs typeface="Calibri"/>
              </a:rPr>
              <a:t>МКФ  </a:t>
            </a:r>
            <a:r>
              <a:rPr sz="2800" spc="-5" dirty="0">
                <a:latin typeface="Calibri"/>
                <a:cs typeface="Calibri"/>
              </a:rPr>
              <a:t>(b, s, d,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e);</a:t>
            </a:r>
            <a:endParaRPr sz="28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цифровой </a:t>
            </a:r>
            <a:r>
              <a:rPr sz="2800" spc="-45" dirty="0">
                <a:solidFill>
                  <a:srgbClr val="FF0000"/>
                </a:solidFill>
                <a:latin typeface="Calibri"/>
                <a:cs typeface="Calibri"/>
              </a:rPr>
              <a:t>код </a:t>
            </a:r>
            <a:r>
              <a:rPr sz="2800" spc="-5" dirty="0">
                <a:latin typeface="Calibri"/>
                <a:cs typeface="Calibri"/>
              </a:rPr>
              <a:t>– числовое </a:t>
            </a:r>
            <a:r>
              <a:rPr sz="2800" spc="-10" dirty="0">
                <a:latin typeface="Calibri"/>
                <a:cs typeface="Calibri"/>
              </a:rPr>
              <a:t>выражение составляющих  компонентов </a:t>
            </a:r>
            <a:r>
              <a:rPr sz="2800" spc="-15" dirty="0">
                <a:latin typeface="Calibri"/>
                <a:cs typeface="Calibri"/>
              </a:rPr>
              <a:t>различных </a:t>
            </a:r>
            <a:r>
              <a:rPr sz="2800" spc="-35" dirty="0">
                <a:latin typeface="Calibri"/>
                <a:cs typeface="Calibri"/>
              </a:rPr>
              <a:t>глав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классификации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50385" y="383870"/>
            <a:ext cx="1442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Код</a:t>
            </a:r>
            <a:r>
              <a:rPr spc="-70" dirty="0"/>
              <a:t> </a:t>
            </a:r>
            <a:r>
              <a:rPr spc="-45" dirty="0"/>
              <a:t>МКФ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424" y="178929"/>
            <a:ext cx="8494395" cy="5556250"/>
          </a:xfrm>
          <a:prstGeom prst="rect">
            <a:avLst/>
          </a:prstGeom>
        </p:spPr>
        <p:txBody>
          <a:bodyPr vert="horz" wrap="square" lIns="0" tIns="217170" rIns="0" bIns="0" rtlCol="0">
            <a:spAutoFit/>
          </a:bodyPr>
          <a:lstStyle/>
          <a:p>
            <a:pPr marL="2954655">
              <a:lnSpc>
                <a:spcPct val="100000"/>
              </a:lnSpc>
              <a:spcBef>
                <a:spcPts val="1710"/>
              </a:spcBef>
            </a:pPr>
            <a:r>
              <a:rPr sz="2800" b="1" spc="-5" dirty="0">
                <a:latin typeface="Calibri"/>
                <a:cs typeface="Calibri"/>
              </a:rPr>
              <a:t>Цифровой </a:t>
            </a:r>
            <a:r>
              <a:rPr sz="2800" b="1" spc="-50" dirty="0">
                <a:latin typeface="Calibri"/>
                <a:cs typeface="Calibri"/>
              </a:rPr>
              <a:t>код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endParaRPr sz="2800">
              <a:latin typeface="Calibri"/>
              <a:cs typeface="Calibri"/>
            </a:endParaRPr>
          </a:p>
          <a:p>
            <a:pPr marL="469900" marR="170815" indent="-457200">
              <a:lnSpc>
                <a:spcPct val="100000"/>
              </a:lnSpc>
              <a:spcBef>
                <a:spcPts val="161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первые </a:t>
            </a:r>
            <a:r>
              <a:rPr sz="2800" spc="-10" dirty="0">
                <a:latin typeface="Calibri"/>
                <a:cs typeface="Calibri"/>
              </a:rPr>
              <a:t>две цифры </a:t>
            </a:r>
            <a:r>
              <a:rPr sz="2800" spc="-5" dirty="0">
                <a:latin typeface="Calibri"/>
                <a:cs typeface="Calibri"/>
              </a:rPr>
              <a:t>после </a:t>
            </a:r>
            <a:r>
              <a:rPr sz="2800" spc="-10" dirty="0">
                <a:latin typeface="Calibri"/>
                <a:cs typeface="Calibri"/>
              </a:rPr>
              <a:t>буквы обозначают </a:t>
            </a:r>
            <a:r>
              <a:rPr sz="2800" spc="-25" dirty="0">
                <a:latin typeface="Calibri"/>
                <a:cs typeface="Calibri"/>
              </a:rPr>
              <a:t>раздел  главы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классификации,</a:t>
            </a:r>
            <a:endParaRPr sz="2800">
              <a:latin typeface="Calibri"/>
              <a:cs typeface="Calibri"/>
            </a:endParaRPr>
          </a:p>
          <a:p>
            <a:pPr marL="469900" marR="2029460" indent="-457200">
              <a:lnSpc>
                <a:spcPct val="10000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800" spc="-10" dirty="0">
                <a:latin typeface="Calibri"/>
                <a:cs typeface="Calibri"/>
              </a:rPr>
              <a:t>две последующие цифры </a:t>
            </a:r>
            <a:r>
              <a:rPr sz="2800" spc="-45" dirty="0">
                <a:latin typeface="Calibri"/>
                <a:cs typeface="Calibri"/>
              </a:rPr>
              <a:t>код </a:t>
            </a:r>
            <a:r>
              <a:rPr sz="2800" spc="-30" dirty="0">
                <a:latin typeface="Calibri"/>
                <a:cs typeface="Calibri"/>
              </a:rPr>
              <a:t>подглавы  </a:t>
            </a:r>
            <a:r>
              <a:rPr sz="2800" spc="-5" dirty="0">
                <a:latin typeface="Calibri"/>
                <a:cs typeface="Calibri"/>
              </a:rPr>
              <a:t>классификации.</a:t>
            </a:r>
            <a:endParaRPr sz="28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800" spc="-10" dirty="0">
                <a:latin typeface="Calibri"/>
                <a:cs typeface="Calibri"/>
              </a:rPr>
              <a:t>последней </a:t>
            </a:r>
            <a:r>
              <a:rPr sz="2800" spc="-5" dirty="0">
                <a:latin typeface="Calibri"/>
                <a:cs typeface="Calibri"/>
              </a:rPr>
              <a:t>цифрой </a:t>
            </a:r>
            <a:r>
              <a:rPr sz="2800" spc="-30" dirty="0">
                <a:latin typeface="Calibri"/>
                <a:cs typeface="Calibri"/>
              </a:rPr>
              <a:t>кода, </a:t>
            </a:r>
            <a:r>
              <a:rPr sz="2800" spc="-10" dirty="0">
                <a:latin typeface="Calibri"/>
                <a:cs typeface="Calibri"/>
              </a:rPr>
              <a:t>описывающего </a:t>
            </a:r>
            <a:r>
              <a:rPr sz="2800" spc="-20" dirty="0">
                <a:latin typeface="Calibri"/>
                <a:cs typeface="Calibri"/>
              </a:rPr>
              <a:t>то </a:t>
            </a:r>
            <a:r>
              <a:rPr sz="2800" spc="-5" dirty="0">
                <a:latin typeface="Calibri"/>
                <a:cs typeface="Calibri"/>
              </a:rPr>
              <a:t>или иное  </a:t>
            </a:r>
            <a:r>
              <a:rPr sz="2800" spc="-10" dirty="0">
                <a:latin typeface="Calibri"/>
                <a:cs typeface="Calibri"/>
              </a:rPr>
              <a:t>отклонение </a:t>
            </a:r>
            <a:r>
              <a:rPr sz="2800" spc="-5" dirty="0">
                <a:latin typeface="Calibri"/>
                <a:cs typeface="Calibri"/>
              </a:rPr>
              <a:t>(нарушение), </a:t>
            </a:r>
            <a:r>
              <a:rPr sz="2800" spc="-15" dirty="0">
                <a:latin typeface="Calibri"/>
                <a:cs typeface="Calibri"/>
              </a:rPr>
              <a:t>является количественное  </a:t>
            </a:r>
            <a:r>
              <a:rPr sz="2800" spc="-20" dirty="0">
                <a:latin typeface="Calibri"/>
                <a:cs typeface="Calibri"/>
              </a:rPr>
              <a:t>определение </a:t>
            </a:r>
            <a:r>
              <a:rPr sz="2800" spc="-25" dirty="0">
                <a:latin typeface="Calibri"/>
                <a:cs typeface="Calibri"/>
              </a:rPr>
              <a:t>этого </a:t>
            </a:r>
            <a:r>
              <a:rPr sz="2800" spc="-10" dirty="0">
                <a:latin typeface="Calibri"/>
                <a:cs typeface="Calibri"/>
              </a:rPr>
              <a:t>отклонения, </a:t>
            </a:r>
            <a:r>
              <a:rPr sz="2800" spc="-5" dirty="0">
                <a:latin typeface="Calibri"/>
                <a:cs typeface="Calibri"/>
              </a:rPr>
              <a:t>измеренное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</a:t>
            </a:r>
            <a:endParaRPr sz="2800">
              <a:latin typeface="Calibri"/>
              <a:cs typeface="Calibri"/>
            </a:endParaRPr>
          </a:p>
          <a:p>
            <a:pPr marL="469900" marR="10795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помощью специального </a:t>
            </a:r>
            <a:r>
              <a:rPr sz="2800" spc="-10" dirty="0">
                <a:latin typeface="Calibri"/>
                <a:cs typeface="Calibri"/>
              </a:rPr>
              <a:t>инструмента/теста/шкалы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10" dirty="0">
                <a:latin typeface="Calibri"/>
                <a:cs typeface="Calibri"/>
              </a:rPr>
              <a:t>переведенное </a:t>
            </a:r>
            <a:r>
              <a:rPr sz="2800" spc="-5" dirty="0">
                <a:latin typeface="Calibri"/>
                <a:cs typeface="Calibri"/>
              </a:rPr>
              <a:t>с помощью универсальной </a:t>
            </a:r>
            <a:r>
              <a:rPr sz="2800" spc="-15" dirty="0">
                <a:latin typeface="Calibri"/>
                <a:cs typeface="Calibri"/>
              </a:rPr>
              <a:t>шкалы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469900" marR="451484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цифру от </a:t>
            </a:r>
            <a:r>
              <a:rPr sz="2800" spc="-5" dirty="0">
                <a:latin typeface="Calibri"/>
                <a:cs typeface="Calibri"/>
              </a:rPr>
              <a:t>0 </a:t>
            </a:r>
            <a:r>
              <a:rPr sz="2800" spc="-20" dirty="0">
                <a:latin typeface="Calibri"/>
                <a:cs typeface="Calibri"/>
              </a:rPr>
              <a:t>до </a:t>
            </a:r>
            <a:r>
              <a:rPr sz="2800" spc="-5" dirty="0">
                <a:latin typeface="Calibri"/>
                <a:cs typeface="Calibri"/>
              </a:rPr>
              <a:t>9. Эта </a:t>
            </a:r>
            <a:r>
              <a:rPr sz="2800" spc="-10" dirty="0">
                <a:latin typeface="Calibri"/>
                <a:cs typeface="Calibri"/>
              </a:rPr>
              <a:t>цифра пишется </a:t>
            </a:r>
            <a:r>
              <a:rPr sz="2800" spc="-5" dirty="0">
                <a:latin typeface="Calibri"/>
                <a:cs typeface="Calibri"/>
              </a:rPr>
              <a:t>после </a:t>
            </a:r>
            <a:r>
              <a:rPr sz="2800" spc="-15" dirty="0">
                <a:latin typeface="Calibri"/>
                <a:cs typeface="Calibri"/>
              </a:rPr>
              <a:t>точки </a:t>
            </a:r>
            <a:r>
              <a:rPr sz="2800" spc="-5" dirty="0">
                <a:latin typeface="Calibri"/>
                <a:cs typeface="Calibri"/>
              </a:rPr>
              <a:t>и  называется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определителем.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334" y="1007821"/>
            <a:ext cx="8745220" cy="5574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172720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  <a:tab pos="2614930" algn="l"/>
              </a:tabLst>
            </a:pPr>
            <a:r>
              <a:rPr sz="2800" spc="-5" dirty="0">
                <a:latin typeface="Calibri"/>
                <a:cs typeface="Calibri"/>
              </a:rPr>
              <a:t>Максимальное число </a:t>
            </a:r>
            <a:r>
              <a:rPr sz="2800" spc="-10" dirty="0">
                <a:latin typeface="Calibri"/>
                <a:cs typeface="Calibri"/>
              </a:rPr>
              <a:t>имеющихся </a:t>
            </a:r>
            <a:r>
              <a:rPr sz="2800" spc="-30" dirty="0">
                <a:latin typeface="Calibri"/>
                <a:cs typeface="Calibri"/>
              </a:rPr>
              <a:t>кодов, </a:t>
            </a:r>
            <a:r>
              <a:rPr sz="2800" spc="-10" dirty="0">
                <a:latin typeface="Calibri"/>
                <a:cs typeface="Calibri"/>
              </a:rPr>
              <a:t>доступных  для </a:t>
            </a:r>
            <a:r>
              <a:rPr sz="2800" spc="-5" dirty="0">
                <a:latin typeface="Calibri"/>
                <a:cs typeface="Calibri"/>
              </a:rPr>
              <a:t>применения на уровне </a:t>
            </a:r>
            <a:r>
              <a:rPr sz="2800" spc="-20" dirty="0">
                <a:latin typeface="Calibri"/>
                <a:cs typeface="Calibri"/>
              </a:rPr>
              <a:t>разделов, может </a:t>
            </a:r>
            <a:r>
              <a:rPr sz="2800" spc="-5" dirty="0">
                <a:latin typeface="Calibri"/>
                <a:cs typeface="Calibri"/>
              </a:rPr>
              <a:t>быть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34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(например,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8	</a:t>
            </a:r>
            <a:r>
              <a:rPr sz="2800" spc="-35" dirty="0">
                <a:latin typeface="Calibri"/>
                <a:cs typeface="Calibri"/>
              </a:rPr>
              <a:t>кодов </a:t>
            </a:r>
            <a:r>
              <a:rPr sz="2800" spc="-5" dirty="0">
                <a:latin typeface="Calibri"/>
                <a:cs typeface="Calibri"/>
              </a:rPr>
              <a:t>– функции организма, 8 </a:t>
            </a:r>
            <a:r>
              <a:rPr sz="2800" spc="-30" dirty="0">
                <a:latin typeface="Calibri"/>
                <a:cs typeface="Calibri"/>
              </a:rPr>
              <a:t>кодов </a:t>
            </a:r>
            <a:r>
              <a:rPr sz="2800" spc="-5" dirty="0">
                <a:latin typeface="Calibri"/>
                <a:cs typeface="Calibri"/>
              </a:rPr>
              <a:t>–  </a:t>
            </a:r>
            <a:r>
              <a:rPr sz="2800" spc="-10" dirty="0">
                <a:latin typeface="Calibri"/>
                <a:cs typeface="Calibri"/>
              </a:rPr>
              <a:t>структуры </a:t>
            </a:r>
            <a:r>
              <a:rPr sz="2800" spc="-5" dirty="0">
                <a:latin typeface="Calibri"/>
                <a:cs typeface="Calibri"/>
              </a:rPr>
              <a:t>организма, 9 </a:t>
            </a:r>
            <a:r>
              <a:rPr sz="2800" spc="-35" dirty="0">
                <a:latin typeface="Calibri"/>
                <a:cs typeface="Calibri"/>
              </a:rPr>
              <a:t>кодов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0" dirty="0">
                <a:latin typeface="Calibri"/>
                <a:cs typeface="Calibri"/>
              </a:rPr>
              <a:t>реализация, </a:t>
            </a:r>
            <a:r>
              <a:rPr sz="2800" spc="-5" dirty="0">
                <a:latin typeface="Calibri"/>
                <a:cs typeface="Calibri"/>
              </a:rPr>
              <a:t>9 </a:t>
            </a:r>
            <a:r>
              <a:rPr sz="2800" spc="-35" dirty="0">
                <a:latin typeface="Calibri"/>
                <a:cs typeface="Calibri"/>
              </a:rPr>
              <a:t>кодов </a:t>
            </a:r>
            <a:r>
              <a:rPr sz="2800" spc="-5" dirty="0">
                <a:latin typeface="Calibri"/>
                <a:cs typeface="Calibri"/>
              </a:rPr>
              <a:t>-  </a:t>
            </a:r>
            <a:r>
              <a:rPr sz="2800" spc="-10" dirty="0">
                <a:latin typeface="Calibri"/>
                <a:cs typeface="Calibri"/>
              </a:rPr>
              <a:t>потенциальная </a:t>
            </a:r>
            <a:r>
              <a:rPr sz="2800" spc="-5" dirty="0">
                <a:latin typeface="Calibri"/>
                <a:cs typeface="Calibri"/>
              </a:rPr>
              <a:t>способность)</a:t>
            </a:r>
            <a:endParaRPr sz="2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двух уровнях -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362</a:t>
            </a:r>
            <a:endParaRPr sz="2800">
              <a:latin typeface="Calibri"/>
              <a:cs typeface="Calibri"/>
            </a:endParaRPr>
          </a:p>
          <a:p>
            <a:pPr marL="469900" marR="363855" indent="-457200" algn="just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5" dirty="0">
                <a:latin typeface="Calibri"/>
                <a:cs typeface="Calibri"/>
              </a:rPr>
              <a:t>третьем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четвертом </a:t>
            </a:r>
            <a:r>
              <a:rPr sz="2800" spc="-10" dirty="0">
                <a:latin typeface="Calibri"/>
                <a:cs typeface="Calibri"/>
              </a:rPr>
              <a:t>уровнях доступно </a:t>
            </a:r>
            <a:r>
              <a:rPr sz="2800" spc="-15" dirty="0">
                <a:latin typeface="Calibri"/>
                <a:cs typeface="Calibri"/>
              </a:rPr>
              <a:t>уже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1424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кода, </a:t>
            </a:r>
            <a:r>
              <a:rPr sz="2800" spc="-20" dirty="0">
                <a:latin typeface="Calibri"/>
                <a:cs typeface="Calibri"/>
              </a:rPr>
              <a:t>которые </a:t>
            </a:r>
            <a:r>
              <a:rPr sz="2800" spc="-10" dirty="0">
                <a:latin typeface="Calibri"/>
                <a:cs typeface="Calibri"/>
              </a:rPr>
              <a:t>вместе </a:t>
            </a:r>
            <a:r>
              <a:rPr sz="2800" spc="-15" dirty="0">
                <a:latin typeface="Calibri"/>
                <a:cs typeface="Calibri"/>
              </a:rPr>
              <a:t>представляют полную </a:t>
            </a:r>
            <a:r>
              <a:rPr sz="2800" spc="-5" dirty="0">
                <a:latin typeface="Calibri"/>
                <a:cs typeface="Calibri"/>
              </a:rPr>
              <a:t>версию  классификации.</a:t>
            </a:r>
            <a:endParaRPr sz="2800">
              <a:latin typeface="Calibri"/>
              <a:cs typeface="Calibri"/>
            </a:endParaRPr>
          </a:p>
          <a:p>
            <a:pPr marL="469900" marR="81915" indent="-4572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В реальной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жизни,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при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которой </a:t>
            </a:r>
            <a:r>
              <a:rPr sz="2800" spc="-40" dirty="0">
                <a:solidFill>
                  <a:srgbClr val="FF0000"/>
                </a:solidFill>
                <a:latin typeface="Calibri"/>
                <a:cs typeface="Calibri"/>
              </a:rPr>
              <a:t>будет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использоваться  </a:t>
            </a:r>
            <a:r>
              <a:rPr sz="2800" spc="-90" dirty="0">
                <a:solidFill>
                  <a:srgbClr val="FF0000"/>
                </a:solidFill>
                <a:latin typeface="Calibri"/>
                <a:cs typeface="Calibri"/>
              </a:rPr>
              <a:t>МКФ,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чтобы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адекватно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оценить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ситуацию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до</a:t>
            </a:r>
            <a:r>
              <a:rPr sz="2800" spc="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второго</a:t>
            </a:r>
            <a:endParaRPr sz="2800">
              <a:latin typeface="Calibri"/>
              <a:cs typeface="Calibri"/>
            </a:endParaRPr>
          </a:p>
          <a:p>
            <a:pPr marL="469900" marR="5080" algn="just"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уровня детализации (три цифры), понадобится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от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3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до 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18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кодов.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95209" y="3184017"/>
            <a:ext cx="13557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96–100%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049169"/>
            <a:ext cx="8491855" cy="36112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alibri"/>
                <a:cs typeface="Calibri"/>
              </a:rPr>
              <a:t>xxx.0 </a:t>
            </a:r>
            <a:r>
              <a:rPr sz="2800" spc="-10" dirty="0">
                <a:latin typeface="Calibri"/>
                <a:cs typeface="Calibri"/>
              </a:rPr>
              <a:t>НЕТ </a:t>
            </a:r>
            <a:r>
              <a:rPr sz="2800" spc="-15" dirty="0">
                <a:latin typeface="Calibri"/>
                <a:cs typeface="Calibri"/>
              </a:rPr>
              <a:t>проблем </a:t>
            </a:r>
            <a:r>
              <a:rPr sz="2800" spc="-10" dirty="0">
                <a:latin typeface="Calibri"/>
                <a:cs typeface="Calibri"/>
              </a:rPr>
              <a:t>(никаких, </a:t>
            </a:r>
            <a:r>
              <a:rPr sz="2800" spc="-20" dirty="0">
                <a:latin typeface="Calibri"/>
                <a:cs typeface="Calibri"/>
              </a:rPr>
              <a:t>отсутствуют,…)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0–4%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  <a:tab pos="7328534" algn="l"/>
              </a:tabLst>
            </a:pPr>
            <a:r>
              <a:rPr sz="2800" b="1" spc="-5" dirty="0">
                <a:latin typeface="Calibri"/>
                <a:cs typeface="Calibri"/>
              </a:rPr>
              <a:t>xxx.1 </a:t>
            </a:r>
            <a:r>
              <a:rPr sz="2800" spc="-5" dirty="0">
                <a:latin typeface="Calibri"/>
                <a:cs typeface="Calibri"/>
              </a:rPr>
              <a:t>ЛЕГКИЕ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проблемы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(незначительные,…)	</a:t>
            </a:r>
            <a:r>
              <a:rPr sz="2800" spc="-5" dirty="0">
                <a:latin typeface="Calibri"/>
                <a:cs typeface="Calibri"/>
              </a:rPr>
              <a:t>5–24%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  <a:tab pos="7328534" algn="l"/>
              </a:tabLst>
            </a:pPr>
            <a:r>
              <a:rPr sz="2800" b="1" spc="-10" dirty="0">
                <a:latin typeface="Calibri"/>
                <a:cs typeface="Calibri"/>
              </a:rPr>
              <a:t>xxx.2 </a:t>
            </a:r>
            <a:r>
              <a:rPr sz="2800" spc="-10" dirty="0">
                <a:latin typeface="Calibri"/>
                <a:cs typeface="Calibri"/>
              </a:rPr>
              <a:t>УМЕРЕННЫЕ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проблемы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(средние,…)	25–49%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alibri"/>
                <a:cs typeface="Calibri"/>
              </a:rPr>
              <a:t>xxx.3 </a:t>
            </a:r>
            <a:r>
              <a:rPr sz="2800" spc="-20" dirty="0">
                <a:latin typeface="Calibri"/>
                <a:cs typeface="Calibri"/>
              </a:rPr>
              <a:t>ТЯЖЕЛЫЕ </a:t>
            </a:r>
            <a:r>
              <a:rPr sz="2800" spc="-15" dirty="0">
                <a:latin typeface="Calibri"/>
                <a:cs typeface="Calibri"/>
              </a:rPr>
              <a:t>проблемы </a:t>
            </a:r>
            <a:r>
              <a:rPr sz="2800" spc="-5" dirty="0">
                <a:latin typeface="Calibri"/>
                <a:cs typeface="Calibri"/>
              </a:rPr>
              <a:t>(высокие, …)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50–95%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alibri"/>
                <a:cs typeface="Calibri"/>
              </a:rPr>
              <a:t>xxx.4 </a:t>
            </a:r>
            <a:r>
              <a:rPr sz="2800" spc="-20" dirty="0">
                <a:latin typeface="Calibri"/>
                <a:cs typeface="Calibri"/>
              </a:rPr>
              <a:t>АБСОЛЮТНЫЕ </a:t>
            </a:r>
            <a:r>
              <a:rPr sz="2800" spc="-15" dirty="0">
                <a:latin typeface="Calibri"/>
                <a:cs typeface="Calibri"/>
              </a:rPr>
              <a:t>проблемы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(полные,…)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alibri"/>
                <a:cs typeface="Calibri"/>
              </a:rPr>
              <a:t>xxx.8 </a:t>
            </a:r>
            <a:r>
              <a:rPr sz="2800" spc="-5" dirty="0">
                <a:latin typeface="Calibri"/>
                <a:cs typeface="Calibri"/>
              </a:rPr>
              <a:t>не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определено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Calibri"/>
                <a:cs typeface="Calibri"/>
              </a:rPr>
              <a:t>xxx.9 </a:t>
            </a:r>
            <a:r>
              <a:rPr sz="2800" spc="-5" dirty="0">
                <a:latin typeface="Calibri"/>
                <a:cs typeface="Calibri"/>
              </a:rPr>
              <a:t>не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применимо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4720590"/>
            <a:ext cx="834961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libri"/>
                <a:cs typeface="Calibri"/>
              </a:rPr>
              <a:t>Определение </a:t>
            </a:r>
            <a:r>
              <a:rPr sz="2800" spc="-15" dirty="0">
                <a:latin typeface="Calibri"/>
                <a:cs typeface="Calibri"/>
              </a:rPr>
              <a:t>этих количественных </a:t>
            </a:r>
            <a:r>
              <a:rPr sz="2800" spc="-5" dirty="0">
                <a:latin typeface="Calibri"/>
                <a:cs typeface="Calibri"/>
              </a:rPr>
              <a:t>значений </a:t>
            </a:r>
            <a:r>
              <a:rPr sz="2800" spc="-15" dirty="0">
                <a:latin typeface="Calibri"/>
                <a:cs typeface="Calibri"/>
              </a:rPr>
              <a:t>должно  </a:t>
            </a:r>
            <a:r>
              <a:rPr sz="2800" spc="-5" dirty="0">
                <a:latin typeface="Calibri"/>
                <a:cs typeface="Calibri"/>
              </a:rPr>
              <a:t>быть универсальным, и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методики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оценки нуждаются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в 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разработке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в </a:t>
            </a:r>
            <a:r>
              <a:rPr sz="2800" spc="-45" dirty="0">
                <a:solidFill>
                  <a:srgbClr val="FF0000"/>
                </a:solidFill>
                <a:latin typeface="Calibri"/>
                <a:cs typeface="Calibri"/>
              </a:rPr>
              <a:t>ходе</a:t>
            </a:r>
            <a:r>
              <a:rPr sz="28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исследований.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1610" y="322529"/>
            <a:ext cx="66382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Структура классификатора (единая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шкала)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808831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08831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3014" y="1639316"/>
            <a:ext cx="7578090" cy="3183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35" dirty="0">
                <a:latin typeface="Calibri"/>
                <a:cs typeface="Calibri"/>
              </a:rPr>
              <a:t>МКФ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это </a:t>
            </a:r>
            <a:r>
              <a:rPr sz="2800" spc="-15" dirty="0">
                <a:latin typeface="Calibri"/>
                <a:cs typeface="Calibri"/>
              </a:rPr>
              <a:t>многоцелевая </a:t>
            </a:r>
            <a:r>
              <a:rPr sz="2800" spc="-5" dirty="0">
                <a:latin typeface="Calibri"/>
                <a:cs typeface="Calibri"/>
              </a:rPr>
              <a:t>классификация,  </a:t>
            </a:r>
            <a:r>
              <a:rPr sz="2800" spc="-10" dirty="0">
                <a:latin typeface="Calibri"/>
                <a:cs typeface="Calibri"/>
              </a:rPr>
              <a:t>разработанная для использования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различных  </a:t>
            </a:r>
            <a:r>
              <a:rPr sz="2800" spc="-10" dirty="0">
                <a:latin typeface="Calibri"/>
                <a:cs typeface="Calibri"/>
              </a:rPr>
              <a:t>дисциплинах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областях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"/>
            </a:pPr>
            <a:endParaRPr sz="4050">
              <a:latin typeface="Times New Roman"/>
              <a:cs typeface="Times New Roman"/>
            </a:endParaRPr>
          </a:p>
          <a:p>
            <a:pPr marL="355600" marR="410209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25" dirty="0">
                <a:latin typeface="Calibri"/>
                <a:cs typeface="Calibri"/>
              </a:rPr>
              <a:t>МКФ-ДП </a:t>
            </a:r>
            <a:r>
              <a:rPr sz="2800" spc="-10" dirty="0">
                <a:latin typeface="Calibri"/>
                <a:cs typeface="Calibri"/>
              </a:rPr>
              <a:t>(ВОЗ, </a:t>
            </a:r>
            <a:r>
              <a:rPr sz="2800" spc="-5" dirty="0">
                <a:latin typeface="Calibri"/>
                <a:cs typeface="Calibri"/>
              </a:rPr>
              <a:t>2007)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15" dirty="0">
                <a:latin typeface="Calibri"/>
                <a:cs typeface="Calibri"/>
              </a:rPr>
              <a:t>детей от </a:t>
            </a:r>
            <a:r>
              <a:rPr sz="2800" spc="-5" dirty="0">
                <a:latin typeface="Calibri"/>
                <a:cs typeface="Calibri"/>
              </a:rPr>
              <a:t>0 </a:t>
            </a:r>
            <a:r>
              <a:rPr sz="2800" spc="-20" dirty="0">
                <a:latin typeface="Calibri"/>
                <a:cs typeface="Calibri"/>
              </a:rPr>
              <a:t>до </a:t>
            </a:r>
            <a:r>
              <a:rPr sz="2800" spc="-5" dirty="0">
                <a:latin typeface="Calibri"/>
                <a:cs typeface="Calibri"/>
              </a:rPr>
              <a:t>17 </a:t>
            </a:r>
            <a:r>
              <a:rPr sz="2800" spc="-10" dirty="0">
                <a:latin typeface="Calibri"/>
                <a:cs typeface="Calibri"/>
              </a:rPr>
              <a:t>лет  </a:t>
            </a:r>
            <a:r>
              <a:rPr sz="2800" spc="-5" dirty="0">
                <a:latin typeface="Calibri"/>
                <a:cs typeface="Calibri"/>
              </a:rPr>
              <a:t>организована </a:t>
            </a:r>
            <a:r>
              <a:rPr sz="2800" spc="-10" dirty="0">
                <a:latin typeface="Calibri"/>
                <a:cs typeface="Calibri"/>
              </a:rPr>
              <a:t>также, </a:t>
            </a:r>
            <a:r>
              <a:rPr sz="2800" spc="-20" dirty="0">
                <a:latin typeface="Calibri"/>
                <a:cs typeface="Calibri"/>
              </a:rPr>
              <a:t>как </a:t>
            </a:r>
            <a:r>
              <a:rPr sz="2800" spc="-35" dirty="0">
                <a:latin typeface="Calibri"/>
                <a:cs typeface="Calibri"/>
              </a:rPr>
              <a:t>МКФ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20" dirty="0">
                <a:latin typeface="Calibri"/>
                <a:cs typeface="Calibri"/>
              </a:rPr>
              <a:t>той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же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иерархической структурой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кодов.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22529"/>
            <a:ext cx="8915400" cy="4554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12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Активность и участие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(определители)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Домены для составляющей </a:t>
            </a:r>
            <a:r>
              <a:rPr sz="2800" spc="-5" dirty="0">
                <a:latin typeface="Calibri"/>
                <a:cs typeface="Calibri"/>
              </a:rPr>
              <a:t>активность и участие даны в  </a:t>
            </a:r>
            <a:r>
              <a:rPr sz="2800" spc="-20" dirty="0">
                <a:latin typeface="Calibri"/>
                <a:cs typeface="Calibri"/>
              </a:rPr>
              <a:t>одном </a:t>
            </a:r>
            <a:r>
              <a:rPr sz="2800" spc="-5" dirty="0">
                <a:latin typeface="Calibri"/>
                <a:cs typeface="Calibri"/>
              </a:rPr>
              <a:t>перечне, </a:t>
            </a:r>
            <a:r>
              <a:rPr sz="2800" spc="-10" dirty="0">
                <a:latin typeface="Calibri"/>
                <a:cs typeface="Calibri"/>
              </a:rPr>
              <a:t>охватывающем </a:t>
            </a:r>
            <a:r>
              <a:rPr sz="2800" spc="-15" dirty="0">
                <a:latin typeface="Calibri"/>
                <a:cs typeface="Calibri"/>
              </a:rPr>
              <a:t>полный </a:t>
            </a:r>
            <a:r>
              <a:rPr sz="2800" spc="-10" dirty="0">
                <a:latin typeface="Calibri"/>
                <a:cs typeface="Calibri"/>
              </a:rPr>
              <a:t>диапазон  </a:t>
            </a:r>
            <a:r>
              <a:rPr sz="2800" spc="-15" dirty="0">
                <a:latin typeface="Calibri"/>
                <a:cs typeface="Calibri"/>
              </a:rPr>
              <a:t>областей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жизнедеятельности</a:t>
            </a:r>
            <a:endParaRPr sz="2800">
              <a:latin typeface="Calibri"/>
              <a:cs typeface="Calibri"/>
            </a:endParaRPr>
          </a:p>
          <a:p>
            <a:pPr marL="355600" marR="40449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Для составляющей </a:t>
            </a:r>
            <a:r>
              <a:rPr sz="2800" spc="-5" dirty="0">
                <a:latin typeface="Calibri"/>
                <a:cs typeface="Calibri"/>
              </a:rPr>
              <a:t>активность и участие </a:t>
            </a:r>
            <a:r>
              <a:rPr sz="2800" spc="-15" dirty="0">
                <a:latin typeface="Calibri"/>
                <a:cs typeface="Calibri"/>
              </a:rPr>
              <a:t>предложены  </a:t>
            </a:r>
            <a:r>
              <a:rPr sz="2800" spc="-5" dirty="0">
                <a:latin typeface="Calibri"/>
                <a:cs typeface="Calibri"/>
              </a:rPr>
              <a:t>два </a:t>
            </a:r>
            <a:r>
              <a:rPr sz="2800" spc="-20" dirty="0">
                <a:latin typeface="Calibri"/>
                <a:cs typeface="Calibri"/>
              </a:rPr>
              <a:t>определителя. </a:t>
            </a:r>
            <a:r>
              <a:rPr sz="2800" spc="-25" dirty="0">
                <a:latin typeface="Calibri"/>
                <a:cs typeface="Calibri"/>
              </a:rPr>
              <a:t>Определитель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реализации</a:t>
            </a:r>
            <a:endParaRPr sz="2800">
              <a:latin typeface="Calibri"/>
              <a:cs typeface="Calibri"/>
            </a:endParaRPr>
          </a:p>
          <a:p>
            <a:pPr marL="355600" marR="180340" algn="just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устанавливает,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индивид </a:t>
            </a:r>
            <a:r>
              <a:rPr sz="2800" spc="-20" dirty="0">
                <a:latin typeface="Calibri"/>
                <a:cs typeface="Calibri"/>
              </a:rPr>
              <a:t>делает </a:t>
            </a:r>
            <a:r>
              <a:rPr sz="2800" spc="-5" dirty="0">
                <a:latin typeface="Calibri"/>
                <a:cs typeface="Calibri"/>
              </a:rPr>
              <a:t>в условиях </a:t>
            </a:r>
            <a:r>
              <a:rPr sz="2800" spc="-10" dirty="0">
                <a:latin typeface="Calibri"/>
                <a:cs typeface="Calibri"/>
              </a:rPr>
              <a:t>реально  </a:t>
            </a:r>
            <a:r>
              <a:rPr sz="2800" spc="-15" dirty="0">
                <a:latin typeface="Calibri"/>
                <a:cs typeface="Calibri"/>
              </a:rPr>
              <a:t>окружающей его среды. </a:t>
            </a:r>
            <a:r>
              <a:rPr sz="2800" spc="-10" dirty="0">
                <a:latin typeface="Calibri"/>
                <a:cs typeface="Calibri"/>
              </a:rPr>
              <a:t>Реализация </a:t>
            </a:r>
            <a:r>
              <a:rPr sz="2800" spc="-15" dirty="0">
                <a:latin typeface="Calibri"/>
                <a:cs typeface="Calibri"/>
              </a:rPr>
              <a:t>также </a:t>
            </a:r>
            <a:r>
              <a:rPr sz="2800" spc="-5" dirty="0">
                <a:latin typeface="Calibri"/>
                <a:cs typeface="Calibri"/>
              </a:rPr>
              <a:t>понимается  </a:t>
            </a:r>
            <a:r>
              <a:rPr sz="2800" spc="-15" dirty="0">
                <a:latin typeface="Calibri"/>
                <a:cs typeface="Calibri"/>
              </a:rPr>
              <a:t>как </a:t>
            </a:r>
            <a:r>
              <a:rPr sz="2800" spc="-10" dirty="0">
                <a:latin typeface="Calibri"/>
                <a:cs typeface="Calibri"/>
              </a:rPr>
              <a:t>“вовлечение </a:t>
            </a:r>
            <a:r>
              <a:rPr sz="2800" spc="-5" dirty="0">
                <a:latin typeface="Calibri"/>
                <a:cs typeface="Calibri"/>
              </a:rPr>
              <a:t>в жизненную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ситуацию”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423238"/>
            <a:ext cx="8724265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libri"/>
                <a:cs typeface="Calibri"/>
              </a:rPr>
              <a:t>Определитель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потенциальной</a:t>
            </a:r>
            <a:r>
              <a:rPr sz="2800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способности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устанавливает </a:t>
            </a:r>
            <a:r>
              <a:rPr sz="2800" spc="-5" dirty="0">
                <a:latin typeface="Calibri"/>
                <a:cs typeface="Calibri"/>
              </a:rPr>
              <a:t>способность индивида </a:t>
            </a:r>
            <a:r>
              <a:rPr sz="2800" spc="-10" dirty="0">
                <a:latin typeface="Calibri"/>
                <a:cs typeface="Calibri"/>
              </a:rPr>
              <a:t>выполнять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или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справляться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5" dirty="0">
                <a:latin typeface="Calibri"/>
                <a:cs typeface="Calibri"/>
              </a:rPr>
              <a:t>какой-либо </a:t>
            </a:r>
            <a:r>
              <a:rPr sz="2800" spc="-5" dirty="0">
                <a:latin typeface="Calibri"/>
                <a:cs typeface="Calibri"/>
              </a:rPr>
              <a:t>задачей или действием. </a:t>
            </a:r>
            <a:r>
              <a:rPr sz="2800" spc="-20" dirty="0">
                <a:latin typeface="Calibri"/>
                <a:cs typeface="Calibri"/>
              </a:rPr>
              <a:t>Этот  </a:t>
            </a:r>
            <a:r>
              <a:rPr sz="2800" spc="-25" dirty="0">
                <a:latin typeface="Calibri"/>
                <a:cs typeface="Calibri"/>
              </a:rPr>
              <a:t>определитель </a:t>
            </a:r>
            <a:r>
              <a:rPr sz="2800" spc="-10" dirty="0">
                <a:latin typeface="Calibri"/>
                <a:cs typeface="Calibri"/>
              </a:rPr>
              <a:t>обозначает наиболее </a:t>
            </a:r>
            <a:r>
              <a:rPr sz="2800" spc="-5" dirty="0">
                <a:latin typeface="Calibri"/>
                <a:cs typeface="Calibri"/>
              </a:rPr>
              <a:t>высокий </a:t>
            </a:r>
            <a:r>
              <a:rPr sz="2800" spc="-10" dirty="0">
                <a:latin typeface="Calibri"/>
                <a:cs typeface="Calibri"/>
              </a:rPr>
              <a:t>уровень  возможного </a:t>
            </a:r>
            <a:r>
              <a:rPr sz="2800" spc="-5" dirty="0">
                <a:latin typeface="Calibri"/>
                <a:cs typeface="Calibri"/>
              </a:rPr>
              <a:t>функционирования, </a:t>
            </a:r>
            <a:r>
              <a:rPr sz="2800" spc="-25" dirty="0">
                <a:latin typeface="Calibri"/>
                <a:cs typeface="Calibri"/>
              </a:rPr>
              <a:t>которого </a:t>
            </a:r>
            <a:r>
              <a:rPr sz="2800" spc="-20" dirty="0">
                <a:latin typeface="Calibri"/>
                <a:cs typeface="Calibri"/>
              </a:rPr>
              <a:t>может  </a:t>
            </a:r>
            <a:r>
              <a:rPr sz="2800" spc="-10" dirty="0">
                <a:latin typeface="Calibri"/>
                <a:cs typeface="Calibri"/>
              </a:rPr>
              <a:t>достигнуть </a:t>
            </a:r>
            <a:r>
              <a:rPr sz="2800" spc="-5" dirty="0">
                <a:latin typeface="Calibri"/>
                <a:cs typeface="Calibri"/>
              </a:rPr>
              <a:t>индивид в данном </a:t>
            </a:r>
            <a:r>
              <a:rPr sz="2800" spc="-10" dirty="0">
                <a:latin typeface="Calibri"/>
                <a:cs typeface="Calibri"/>
              </a:rPr>
              <a:t>домене </a:t>
            </a:r>
            <a:r>
              <a:rPr sz="2800" spc="-5" dirty="0">
                <a:latin typeface="Calibri"/>
                <a:cs typeface="Calibri"/>
              </a:rPr>
              <a:t>и в данный  момент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017" y="322529"/>
            <a:ext cx="5824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Активность и участие </a:t>
            </a:r>
            <a:r>
              <a:rPr spc="-15" dirty="0"/>
              <a:t>(определители)</a:t>
            </a:r>
          </a:p>
        </p:txBody>
      </p:sp>
      <p:sp>
        <p:nvSpPr>
          <p:cNvPr id="4" name="object 4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22529"/>
            <a:ext cx="8896985" cy="6471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9535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Активность и участие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(определители)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marR="57531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Оба </a:t>
            </a:r>
            <a:r>
              <a:rPr sz="2800" spc="-25" dirty="0">
                <a:latin typeface="Calibri"/>
                <a:cs typeface="Calibri"/>
              </a:rPr>
              <a:t>определителя </a:t>
            </a:r>
            <a:r>
              <a:rPr sz="2800" spc="-5" dirty="0">
                <a:latin typeface="Calibri"/>
                <a:cs typeface="Calibri"/>
              </a:rPr>
              <a:t>– и </a:t>
            </a:r>
            <a:r>
              <a:rPr sz="2800" spc="-25" dirty="0">
                <a:latin typeface="Calibri"/>
                <a:cs typeface="Calibri"/>
              </a:rPr>
              <a:t>определитель </a:t>
            </a:r>
            <a:r>
              <a:rPr sz="2800" spc="-10" dirty="0">
                <a:latin typeface="Calibri"/>
                <a:cs typeface="Calibri"/>
              </a:rPr>
              <a:t>потенциальной  </a:t>
            </a:r>
            <a:r>
              <a:rPr sz="2800" spc="-5" dirty="0">
                <a:latin typeface="Calibri"/>
                <a:cs typeface="Calibri"/>
              </a:rPr>
              <a:t>способности, и </a:t>
            </a:r>
            <a:r>
              <a:rPr sz="2800" spc="-25" dirty="0">
                <a:latin typeface="Calibri"/>
                <a:cs typeface="Calibri"/>
              </a:rPr>
              <a:t>определитель </a:t>
            </a:r>
            <a:r>
              <a:rPr sz="2800" spc="-10" dirty="0">
                <a:latin typeface="Calibri"/>
                <a:cs typeface="Calibri"/>
              </a:rPr>
              <a:t>реализации </a:t>
            </a:r>
            <a:r>
              <a:rPr sz="2800" spc="-5" dirty="0">
                <a:latin typeface="Calibri"/>
                <a:cs typeface="Calibri"/>
              </a:rPr>
              <a:t>-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могут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использоваться </a:t>
            </a:r>
            <a:r>
              <a:rPr sz="2800" spc="-20" dirty="0">
                <a:latin typeface="Calibri"/>
                <a:cs typeface="Calibri"/>
              </a:rPr>
              <a:t>как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5" dirty="0">
                <a:latin typeface="Calibri"/>
                <a:cs typeface="Calibri"/>
              </a:rPr>
              <a:t>учетом </a:t>
            </a:r>
            <a:r>
              <a:rPr sz="2800" spc="-10" dirty="0">
                <a:latin typeface="Calibri"/>
                <a:cs typeface="Calibri"/>
              </a:rPr>
              <a:t>вспомогательных  </a:t>
            </a:r>
            <a:r>
              <a:rPr sz="2800" spc="-5" dirty="0">
                <a:latin typeface="Calibri"/>
                <a:cs typeface="Calibri"/>
              </a:rPr>
              <a:t>(ассистивных) </a:t>
            </a:r>
            <a:r>
              <a:rPr sz="2800" spc="-15" dirty="0">
                <a:latin typeface="Calibri"/>
                <a:cs typeface="Calibri"/>
              </a:rPr>
              <a:t>средств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посторонней </a:t>
            </a:r>
            <a:r>
              <a:rPr sz="2800" spc="-5" dirty="0">
                <a:latin typeface="Calibri"/>
                <a:cs typeface="Calibri"/>
              </a:rPr>
              <a:t>помощи, </a:t>
            </a:r>
            <a:r>
              <a:rPr sz="2800" spc="-10" dirty="0">
                <a:latin typeface="Calibri"/>
                <a:cs typeface="Calibri"/>
              </a:rPr>
              <a:t>так </a:t>
            </a:r>
            <a:r>
              <a:rPr sz="2800" spc="-5" dirty="0">
                <a:latin typeface="Calibri"/>
                <a:cs typeface="Calibri"/>
              </a:rPr>
              <a:t>и без  них, в </a:t>
            </a:r>
            <a:r>
              <a:rPr sz="2800" spc="-10" dirty="0">
                <a:latin typeface="Calibri"/>
                <a:cs typeface="Calibri"/>
              </a:rPr>
              <a:t>соответствии </a:t>
            </a:r>
            <a:r>
              <a:rPr sz="2800" spc="-5" dirty="0">
                <a:latin typeface="Calibri"/>
                <a:cs typeface="Calibri"/>
              </a:rPr>
              <a:t>со </a:t>
            </a:r>
            <a:r>
              <a:rPr sz="2800" spc="-15" dirty="0">
                <a:latin typeface="Calibri"/>
                <a:cs typeface="Calibri"/>
              </a:rPr>
              <a:t>следующей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шкалой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xxx.1 НЕТ </a:t>
            </a:r>
            <a:r>
              <a:rPr sz="2800" spc="-20" dirty="0">
                <a:latin typeface="Calibri"/>
                <a:cs typeface="Calibri"/>
              </a:rPr>
              <a:t>затруднений </a:t>
            </a:r>
            <a:r>
              <a:rPr sz="2800" spc="-10" dirty="0">
                <a:latin typeface="Calibri"/>
                <a:cs typeface="Calibri"/>
              </a:rPr>
              <a:t>(никаких, </a:t>
            </a:r>
            <a:r>
              <a:rPr sz="2800" spc="-5" dirty="0">
                <a:latin typeface="Calibri"/>
                <a:cs typeface="Calibri"/>
              </a:rPr>
              <a:t>…)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0-4%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xxx.2 </a:t>
            </a:r>
            <a:r>
              <a:rPr sz="2800" spc="-5" dirty="0">
                <a:latin typeface="Calibri"/>
                <a:cs typeface="Calibri"/>
              </a:rPr>
              <a:t>ЛЕГКИЕ </a:t>
            </a:r>
            <a:r>
              <a:rPr sz="2800" spc="-20" dirty="0">
                <a:latin typeface="Calibri"/>
                <a:cs typeface="Calibri"/>
              </a:rPr>
              <a:t>затруднения </a:t>
            </a:r>
            <a:r>
              <a:rPr sz="2800" spc="-10" dirty="0">
                <a:latin typeface="Calibri"/>
                <a:cs typeface="Calibri"/>
              </a:rPr>
              <a:t>(незначительные…)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5-24%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xxx.3 УМЕРЕННЫЕ </a:t>
            </a:r>
            <a:r>
              <a:rPr sz="2800" spc="-20" dirty="0">
                <a:latin typeface="Calibri"/>
                <a:cs typeface="Calibri"/>
              </a:rPr>
              <a:t>затруднения </a:t>
            </a:r>
            <a:r>
              <a:rPr sz="2800" spc="-5" dirty="0">
                <a:latin typeface="Calibri"/>
                <a:cs typeface="Calibri"/>
              </a:rPr>
              <a:t>(средние,…)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25-49%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xxx.4 </a:t>
            </a:r>
            <a:r>
              <a:rPr sz="2800" spc="-20" dirty="0">
                <a:latin typeface="Calibri"/>
                <a:cs typeface="Calibri"/>
              </a:rPr>
              <a:t>ТЯЖЕЛЫЕ затруднения </a:t>
            </a:r>
            <a:r>
              <a:rPr sz="2800" dirty="0">
                <a:latin typeface="Calibri"/>
                <a:cs typeface="Calibri"/>
              </a:rPr>
              <a:t>(высокие…)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50-95%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xxx.5 </a:t>
            </a:r>
            <a:r>
              <a:rPr sz="2800" spc="-20" dirty="0">
                <a:latin typeface="Calibri"/>
                <a:cs typeface="Calibri"/>
              </a:rPr>
              <a:t>АБСОЛЮТНЫЕ затруднения </a:t>
            </a:r>
            <a:r>
              <a:rPr sz="2800" spc="-10" dirty="0">
                <a:latin typeface="Calibri"/>
                <a:cs typeface="Calibri"/>
              </a:rPr>
              <a:t>(полные,…)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96-100%</a:t>
            </a:r>
            <a:endParaRPr sz="2800">
              <a:latin typeface="Calibri"/>
              <a:cs typeface="Calibri"/>
            </a:endParaRPr>
          </a:p>
          <a:p>
            <a:pPr marR="5442585" algn="r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xxx.8 </a:t>
            </a:r>
            <a:r>
              <a:rPr sz="2800" spc="-5" dirty="0">
                <a:latin typeface="Calibri"/>
                <a:cs typeface="Calibri"/>
              </a:rPr>
              <a:t>не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определено</a:t>
            </a:r>
            <a:endParaRPr sz="2800">
              <a:latin typeface="Calibri"/>
              <a:cs typeface="Calibri"/>
            </a:endParaRPr>
          </a:p>
          <a:p>
            <a:pPr marL="342265" marR="5481320" indent="-342265" algn="r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800" spc="-10" dirty="0">
                <a:latin typeface="Calibri"/>
                <a:cs typeface="Calibri"/>
              </a:rPr>
              <a:t>xxx.9 </a:t>
            </a:r>
            <a:r>
              <a:rPr sz="2800" spc="-5" dirty="0">
                <a:latin typeface="Calibri"/>
                <a:cs typeface="Calibri"/>
              </a:rPr>
              <a:t>не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применимо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22529"/>
            <a:ext cx="8702040" cy="6045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Факторы </a:t>
            </a:r>
            <a:r>
              <a:rPr sz="2800" b="1" spc="-15" dirty="0">
                <a:latin typeface="Calibri"/>
                <a:cs typeface="Calibri"/>
              </a:rPr>
              <a:t>среды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(определители)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marR="44323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Первый </a:t>
            </a:r>
            <a:r>
              <a:rPr sz="2800" spc="-25" dirty="0">
                <a:latin typeface="Calibri"/>
                <a:cs typeface="Calibri"/>
              </a:rPr>
              <a:t>определитель </a:t>
            </a:r>
            <a:r>
              <a:rPr sz="2800" spc="-10" dirty="0">
                <a:latin typeface="Calibri"/>
                <a:cs typeface="Calibri"/>
              </a:rPr>
              <a:t>указывает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степень  </a:t>
            </a:r>
            <a:r>
              <a:rPr sz="2800" spc="-5" dirty="0">
                <a:latin typeface="Calibri"/>
                <a:cs typeface="Calibri"/>
              </a:rPr>
              <a:t>выраженности, </a:t>
            </a:r>
            <a:r>
              <a:rPr sz="2800" spc="-25" dirty="0">
                <a:latin typeface="Calibri"/>
                <a:cs typeface="Calibri"/>
              </a:rPr>
              <a:t>которую </a:t>
            </a:r>
            <a:r>
              <a:rPr sz="2800" spc="-15" dirty="0">
                <a:latin typeface="Calibri"/>
                <a:cs typeface="Calibri"/>
              </a:rPr>
              <a:t>представляет исследуемый  фактор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виде барьера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5" dirty="0">
                <a:latin typeface="Calibri"/>
                <a:cs typeface="Calibri"/>
              </a:rPr>
              <a:t>облегчающего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фактора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Разделительная </a:t>
            </a:r>
            <a:r>
              <a:rPr sz="2800" spc="-25" dirty="0">
                <a:latin typeface="Calibri"/>
                <a:cs typeface="Calibri"/>
              </a:rPr>
              <a:t>точка </a:t>
            </a:r>
            <a:r>
              <a:rPr sz="2800" spc="-10" dirty="0">
                <a:latin typeface="Calibri"/>
                <a:cs typeface="Calibri"/>
              </a:rPr>
              <a:t>указывает </a:t>
            </a:r>
            <a:r>
              <a:rPr sz="2800" spc="-5" dirty="0">
                <a:latin typeface="Calibri"/>
                <a:cs typeface="Calibri"/>
              </a:rPr>
              <a:t>на барьеры, а знак </a:t>
            </a:r>
            <a:r>
              <a:rPr sz="2800" spc="-10" dirty="0">
                <a:latin typeface="Calibri"/>
                <a:cs typeface="Calibri"/>
              </a:rPr>
              <a:t>(+)  указывает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облегчающие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факторы: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xxx.1 НЕТ </a:t>
            </a:r>
            <a:r>
              <a:rPr sz="2800" spc="-5" dirty="0">
                <a:latin typeface="Calibri"/>
                <a:cs typeface="Calibri"/>
              </a:rPr>
              <a:t>барьеров </a:t>
            </a:r>
            <a:r>
              <a:rPr sz="2800" spc="-30" dirty="0">
                <a:latin typeface="Calibri"/>
                <a:cs typeface="Calibri"/>
              </a:rPr>
              <a:t>(нет, </a:t>
            </a:r>
            <a:r>
              <a:rPr sz="2800" spc="-25" dirty="0">
                <a:latin typeface="Calibri"/>
                <a:cs typeface="Calibri"/>
              </a:rPr>
              <a:t>отсутствуют,… </a:t>
            </a:r>
            <a:r>
              <a:rPr sz="2800" spc="-5" dirty="0">
                <a:latin typeface="Calibri"/>
                <a:cs typeface="Calibri"/>
              </a:rPr>
              <a:t>)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0-4%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xxx.2 </a:t>
            </a:r>
            <a:r>
              <a:rPr sz="2800" spc="-10" dirty="0">
                <a:latin typeface="Calibri"/>
                <a:cs typeface="Calibri"/>
              </a:rPr>
              <a:t>МАЛОЗАМЕТНЫЕ </a:t>
            </a:r>
            <a:r>
              <a:rPr sz="2800" spc="-5" dirty="0">
                <a:latin typeface="Calibri"/>
                <a:cs typeface="Calibri"/>
              </a:rPr>
              <a:t>барьеры (легкие, …)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5-24%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xxx.3 УМЕРЕННЫЕ </a:t>
            </a:r>
            <a:r>
              <a:rPr sz="2800" spc="-5" dirty="0">
                <a:latin typeface="Calibri"/>
                <a:cs typeface="Calibri"/>
              </a:rPr>
              <a:t>барьеры </a:t>
            </a:r>
            <a:r>
              <a:rPr sz="2800" spc="-10" dirty="0">
                <a:latin typeface="Calibri"/>
                <a:cs typeface="Calibri"/>
              </a:rPr>
              <a:t>(средние...)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25-49%</a:t>
            </a:r>
            <a:endParaRPr sz="2800">
              <a:latin typeface="Calibri"/>
              <a:cs typeface="Calibri"/>
            </a:endParaRPr>
          </a:p>
          <a:p>
            <a:pPr marL="355600" marR="76009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xxx.4 </a:t>
            </a:r>
            <a:r>
              <a:rPr sz="2800" spc="-25" dirty="0">
                <a:latin typeface="Calibri"/>
                <a:cs typeface="Calibri"/>
              </a:rPr>
              <a:t>ВЫРАЖЕННЫЕ </a:t>
            </a:r>
            <a:r>
              <a:rPr sz="2800" spc="-5" dirty="0">
                <a:latin typeface="Calibri"/>
                <a:cs typeface="Calibri"/>
              </a:rPr>
              <a:t>барьеры </a:t>
            </a:r>
            <a:r>
              <a:rPr sz="2800" spc="-15" dirty="0">
                <a:latin typeface="Calibri"/>
                <a:cs typeface="Calibri"/>
              </a:rPr>
              <a:t>(резко </a:t>
            </a:r>
            <a:r>
              <a:rPr sz="2800" spc="-10" dirty="0">
                <a:latin typeface="Calibri"/>
                <a:cs typeface="Calibri"/>
              </a:rPr>
              <a:t>выраженные,  </a:t>
            </a:r>
            <a:r>
              <a:rPr sz="2800" spc="-20" dirty="0">
                <a:latin typeface="Calibri"/>
                <a:cs typeface="Calibri"/>
              </a:rPr>
              <a:t>тяжелые </a:t>
            </a:r>
            <a:r>
              <a:rPr sz="2800" spc="-5" dirty="0">
                <a:latin typeface="Calibri"/>
                <a:cs typeface="Calibri"/>
              </a:rPr>
              <a:t>…)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50-95%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xxx.5 </a:t>
            </a:r>
            <a:r>
              <a:rPr sz="2800" spc="-20" dirty="0">
                <a:latin typeface="Calibri"/>
                <a:cs typeface="Calibri"/>
              </a:rPr>
              <a:t>АБСОЛЮТНЫЕ </a:t>
            </a:r>
            <a:r>
              <a:rPr sz="2800" spc="-5" dirty="0">
                <a:latin typeface="Calibri"/>
                <a:cs typeface="Calibri"/>
              </a:rPr>
              <a:t>барьеры </a:t>
            </a:r>
            <a:r>
              <a:rPr sz="2800" spc="-15" dirty="0">
                <a:latin typeface="Calibri"/>
                <a:cs typeface="Calibri"/>
              </a:rPr>
              <a:t>(полные…)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96-100%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22529"/>
            <a:ext cx="8908415" cy="6471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565"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Факторы </a:t>
            </a:r>
            <a:r>
              <a:rPr sz="2800" b="1" spc="-15" dirty="0">
                <a:latin typeface="Calibri"/>
                <a:cs typeface="Calibri"/>
              </a:rPr>
              <a:t>среды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(определители)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xxx+0 </a:t>
            </a:r>
            <a:r>
              <a:rPr sz="2800" spc="-10" dirty="0">
                <a:latin typeface="Calibri"/>
                <a:cs typeface="Calibri"/>
              </a:rPr>
              <a:t>НЕТ облегчающих </a:t>
            </a:r>
            <a:r>
              <a:rPr sz="2800" spc="-15" dirty="0">
                <a:latin typeface="Calibri"/>
                <a:cs typeface="Calibri"/>
              </a:rPr>
              <a:t>факторов </a:t>
            </a:r>
            <a:r>
              <a:rPr sz="2800" spc="-5" dirty="0">
                <a:latin typeface="Calibri"/>
                <a:cs typeface="Calibri"/>
              </a:rPr>
              <a:t>(нет)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0-4%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xxx+1 </a:t>
            </a:r>
            <a:r>
              <a:rPr sz="2800" spc="-20" dirty="0">
                <a:latin typeface="Calibri"/>
                <a:cs typeface="Calibri"/>
              </a:rPr>
              <a:t>НЕЗНАЧИТЕЛЬНЫЕ </a:t>
            </a:r>
            <a:r>
              <a:rPr sz="2800" spc="-10" dirty="0">
                <a:latin typeface="Calibri"/>
                <a:cs typeface="Calibri"/>
              </a:rPr>
              <a:t>облегчающие </a:t>
            </a:r>
            <a:r>
              <a:rPr sz="2800" spc="-15" dirty="0">
                <a:latin typeface="Calibri"/>
                <a:cs typeface="Calibri"/>
              </a:rPr>
              <a:t>факторы </a:t>
            </a:r>
            <a:r>
              <a:rPr sz="2800" spc="-10" dirty="0">
                <a:latin typeface="Calibri"/>
                <a:cs typeface="Calibri"/>
              </a:rPr>
              <a:t>(легкие,  небольшие, </a:t>
            </a:r>
            <a:r>
              <a:rPr sz="2800" spc="-5" dirty="0">
                <a:latin typeface="Calibri"/>
                <a:cs typeface="Calibri"/>
              </a:rPr>
              <a:t>слабые …)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5-24%</a:t>
            </a:r>
            <a:endParaRPr sz="2800">
              <a:latin typeface="Calibri"/>
              <a:cs typeface="Calibri"/>
            </a:endParaRPr>
          </a:p>
          <a:p>
            <a:pPr marL="355600" marR="36322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xxx+2 </a:t>
            </a:r>
            <a:r>
              <a:rPr sz="2800" spc="-10" dirty="0">
                <a:latin typeface="Calibri"/>
                <a:cs typeface="Calibri"/>
              </a:rPr>
              <a:t>УМЕРЕННЫЕ облегчающие </a:t>
            </a:r>
            <a:r>
              <a:rPr sz="2800" spc="-15" dirty="0">
                <a:latin typeface="Calibri"/>
                <a:cs typeface="Calibri"/>
              </a:rPr>
              <a:t>факторы </a:t>
            </a:r>
            <a:r>
              <a:rPr sz="2800" spc="-10" dirty="0">
                <a:latin typeface="Calibri"/>
                <a:cs typeface="Calibri"/>
              </a:rPr>
              <a:t>(средние...)  25-49%</a:t>
            </a:r>
            <a:endParaRPr sz="2800">
              <a:latin typeface="Calibri"/>
              <a:cs typeface="Calibri"/>
            </a:endParaRPr>
          </a:p>
          <a:p>
            <a:pPr marL="355600" marR="7493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xxx+3 </a:t>
            </a:r>
            <a:r>
              <a:rPr sz="2800" spc="-15" dirty="0">
                <a:latin typeface="Calibri"/>
                <a:cs typeface="Calibri"/>
              </a:rPr>
              <a:t>СУЩЕСТВЕННЫЕ </a:t>
            </a:r>
            <a:r>
              <a:rPr sz="2800" spc="-10" dirty="0">
                <a:latin typeface="Calibri"/>
                <a:cs typeface="Calibri"/>
              </a:rPr>
              <a:t>облегчающие </a:t>
            </a:r>
            <a:r>
              <a:rPr sz="2800" spc="-15" dirty="0">
                <a:latin typeface="Calibri"/>
                <a:cs typeface="Calibri"/>
              </a:rPr>
              <a:t>факторы </a:t>
            </a:r>
            <a:r>
              <a:rPr sz="2800" spc="-10" dirty="0">
                <a:latin typeface="Calibri"/>
                <a:cs typeface="Calibri"/>
              </a:rPr>
              <a:t>(высокие,  экстремальные,…)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50-95%</a:t>
            </a:r>
            <a:endParaRPr sz="2800">
              <a:latin typeface="Calibri"/>
              <a:cs typeface="Calibri"/>
            </a:endParaRPr>
          </a:p>
          <a:p>
            <a:pPr marL="355600" marR="15875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xxx+4 </a:t>
            </a:r>
            <a:r>
              <a:rPr sz="2800" spc="-20" dirty="0">
                <a:latin typeface="Calibri"/>
                <a:cs typeface="Calibri"/>
              </a:rPr>
              <a:t>АБСОЛЮТНЫЕ </a:t>
            </a:r>
            <a:r>
              <a:rPr sz="2800" spc="-10" dirty="0">
                <a:latin typeface="Calibri"/>
                <a:cs typeface="Calibri"/>
              </a:rPr>
              <a:t>облегчающие </a:t>
            </a:r>
            <a:r>
              <a:rPr sz="2800" spc="-15" dirty="0">
                <a:latin typeface="Calibri"/>
                <a:cs typeface="Calibri"/>
              </a:rPr>
              <a:t>факторы (полные </a:t>
            </a:r>
            <a:r>
              <a:rPr sz="2800" dirty="0">
                <a:latin typeface="Calibri"/>
                <a:cs typeface="Calibri"/>
              </a:rPr>
              <a:t>…)  </a:t>
            </a:r>
            <a:r>
              <a:rPr sz="2800" spc="-10" dirty="0">
                <a:latin typeface="Calibri"/>
                <a:cs typeface="Calibri"/>
              </a:rPr>
              <a:t>96-100%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xxx.8 не </a:t>
            </a:r>
            <a:r>
              <a:rPr sz="2800" spc="-10" dirty="0">
                <a:latin typeface="Calibri"/>
                <a:cs typeface="Calibri"/>
              </a:rPr>
              <a:t>уточненный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барьер</a:t>
            </a:r>
            <a:endParaRPr sz="2800">
              <a:latin typeface="Calibri"/>
              <a:cs typeface="Calibri"/>
            </a:endParaRPr>
          </a:p>
          <a:p>
            <a:pPr marL="355600" marR="78676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xxx+8 не </a:t>
            </a:r>
            <a:r>
              <a:rPr sz="2800" spc="-15" dirty="0">
                <a:latin typeface="Calibri"/>
                <a:cs typeface="Calibri"/>
              </a:rPr>
              <a:t>уточненный </a:t>
            </a:r>
            <a:r>
              <a:rPr sz="2800" spc="-10" dirty="0">
                <a:latin typeface="Calibri"/>
                <a:cs typeface="Calibri"/>
              </a:rPr>
              <a:t>облегчающий </a:t>
            </a:r>
            <a:r>
              <a:rPr sz="2800" spc="-15" dirty="0">
                <a:latin typeface="Calibri"/>
                <a:cs typeface="Calibri"/>
              </a:rPr>
              <a:t>фактор </a:t>
            </a:r>
            <a:r>
              <a:rPr sz="2800" dirty="0">
                <a:latin typeface="Calibri"/>
                <a:cs typeface="Calibri"/>
              </a:rPr>
              <a:t>xxx.9 </a:t>
            </a:r>
            <a:r>
              <a:rPr sz="2800" spc="-5" dirty="0">
                <a:latin typeface="Calibri"/>
                <a:cs typeface="Calibri"/>
              </a:rPr>
              <a:t>не  применимо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863293"/>
            <a:ext cx="86721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i="1" spc="-5" dirty="0">
                <a:latin typeface="Calibri"/>
                <a:cs typeface="Calibri"/>
              </a:rPr>
              <a:t>Пример: e115+4 – постоянное </a:t>
            </a:r>
            <a:r>
              <a:rPr sz="2800" i="1" spc="-10" dirty="0">
                <a:latin typeface="Calibri"/>
                <a:cs typeface="Calibri"/>
              </a:rPr>
              <a:t>использование </a:t>
            </a:r>
            <a:r>
              <a:rPr sz="2800" i="1" spc="-15" dirty="0">
                <a:latin typeface="Calibri"/>
                <a:cs typeface="Calibri"/>
              </a:rPr>
              <a:t>очков,  </a:t>
            </a:r>
            <a:r>
              <a:rPr sz="2800" i="1" spc="-5" dirty="0">
                <a:latin typeface="Calibri"/>
                <a:cs typeface="Calibri"/>
              </a:rPr>
              <a:t>существенно повышающих </a:t>
            </a:r>
            <a:r>
              <a:rPr sz="2800" i="1" spc="-10" dirty="0">
                <a:latin typeface="Calibri"/>
                <a:cs typeface="Calibri"/>
              </a:rPr>
              <a:t>остроту </a:t>
            </a:r>
            <a:r>
              <a:rPr sz="2800" i="1" spc="-5" dirty="0">
                <a:latin typeface="Calibri"/>
                <a:cs typeface="Calibri"/>
              </a:rPr>
              <a:t>зрения</a:t>
            </a:r>
            <a:r>
              <a:rPr sz="2800" i="1" spc="60" dirty="0">
                <a:latin typeface="Calibri"/>
                <a:cs typeface="Calibri"/>
              </a:rPr>
              <a:t> </a:t>
            </a:r>
            <a:r>
              <a:rPr sz="2800" i="1" spc="-15" dirty="0">
                <a:latin typeface="Calibri"/>
                <a:cs typeface="Calibri"/>
              </a:rPr>
              <a:t>ребенка.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1308" y="322529"/>
            <a:ext cx="4959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Факторы </a:t>
            </a:r>
            <a:r>
              <a:rPr spc="-15" dirty="0"/>
              <a:t>среды</a:t>
            </a:r>
            <a:r>
              <a:rPr spc="-55" dirty="0"/>
              <a:t> </a:t>
            </a:r>
            <a:r>
              <a:rPr spc="-15" dirty="0"/>
              <a:t>(определители)</a:t>
            </a:r>
          </a:p>
        </p:txBody>
      </p:sp>
      <p:sp>
        <p:nvSpPr>
          <p:cNvPr id="4" name="object 4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22529"/>
            <a:ext cx="8922385" cy="4764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466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Структура классификатора (единая шкала) 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r>
              <a:rPr sz="2800" b="1" spc="10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ДП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Со </a:t>
            </a:r>
            <a:r>
              <a:rPr sz="2800" spc="-10" dirty="0">
                <a:latin typeface="Calibri"/>
                <a:cs typeface="Calibri"/>
              </a:rPr>
              <a:t>ссылкой </a:t>
            </a:r>
            <a:r>
              <a:rPr sz="2800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дефиниции негативного </a:t>
            </a:r>
            <a:r>
              <a:rPr sz="2800" spc="-5" dirty="0">
                <a:latin typeface="Calibri"/>
                <a:cs typeface="Calibri"/>
              </a:rPr>
              <a:t>аспекта </a:t>
            </a:r>
            <a:r>
              <a:rPr sz="2800" spc="-10" dirty="0">
                <a:latin typeface="Calibri"/>
                <a:cs typeface="Calibri"/>
              </a:rPr>
              <a:t>Функций  </a:t>
            </a:r>
            <a:r>
              <a:rPr sz="2800" spc="-5" dirty="0">
                <a:latin typeface="Calibri"/>
                <a:cs typeface="Calibri"/>
              </a:rPr>
              <a:t>организма, </a:t>
            </a:r>
            <a:r>
              <a:rPr sz="2800" spc="-15" dirty="0">
                <a:latin typeface="Calibri"/>
                <a:cs typeface="Calibri"/>
              </a:rPr>
              <a:t>Структур </a:t>
            </a:r>
            <a:r>
              <a:rPr sz="2800" spc="-5" dirty="0">
                <a:latin typeface="Calibri"/>
                <a:cs typeface="Calibri"/>
              </a:rPr>
              <a:t>организма, а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также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«Активности/Участия», </a:t>
            </a:r>
            <a:r>
              <a:rPr sz="2800" spc="-5" dirty="0">
                <a:latin typeface="Calibri"/>
                <a:cs typeface="Calibri"/>
              </a:rPr>
              <a:t>был </a:t>
            </a:r>
            <a:r>
              <a:rPr sz="2800" spc="-15" dirty="0">
                <a:latin typeface="Calibri"/>
                <a:cs typeface="Calibri"/>
              </a:rPr>
              <a:t>добавлен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термин</a:t>
            </a:r>
            <a:endParaRPr sz="2800">
              <a:latin typeface="Calibri"/>
              <a:cs typeface="Calibri"/>
            </a:endParaRPr>
          </a:p>
          <a:p>
            <a:pPr marL="355600" marR="42418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«задержка», чтобы отражать </a:t>
            </a:r>
            <a:r>
              <a:rPr sz="2800" spc="-25" dirty="0">
                <a:latin typeface="Calibri"/>
                <a:cs typeface="Calibri"/>
              </a:rPr>
              <a:t>тот </a:t>
            </a:r>
            <a:r>
              <a:rPr sz="2800" spc="-30" dirty="0">
                <a:latin typeface="Calibri"/>
                <a:cs typeface="Calibri"/>
              </a:rPr>
              <a:t>факт,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любом </a:t>
            </a:r>
            <a:r>
              <a:rPr sz="2800" spc="-5" dirty="0">
                <a:latin typeface="Calibri"/>
                <a:cs typeface="Calibri"/>
              </a:rPr>
              <a:t>из  </a:t>
            </a:r>
            <a:r>
              <a:rPr sz="2800" spc="-10" dirty="0">
                <a:latin typeface="Calibri"/>
                <a:cs typeface="Calibri"/>
              </a:rPr>
              <a:t>доменов </a:t>
            </a:r>
            <a:r>
              <a:rPr sz="2800" spc="-20" dirty="0">
                <a:latin typeface="Calibri"/>
                <a:cs typeface="Calibri"/>
              </a:rPr>
              <a:t>может </a:t>
            </a:r>
            <a:r>
              <a:rPr sz="2800" spc="-15" dirty="0">
                <a:latin typeface="Calibri"/>
                <a:cs typeface="Calibri"/>
              </a:rPr>
              <a:t>также отражаться </a:t>
            </a:r>
            <a:r>
              <a:rPr sz="2800" spc="-10" dirty="0">
                <a:latin typeface="Calibri"/>
                <a:cs typeface="Calibri"/>
              </a:rPr>
              <a:t>отставание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libri"/>
                <a:cs typeface="Calibri"/>
              </a:rPr>
              <a:t>развитии.</a:t>
            </a:r>
            <a:endParaRPr sz="2800">
              <a:latin typeface="Calibri"/>
              <a:cs typeface="Calibri"/>
            </a:endParaRPr>
          </a:p>
          <a:p>
            <a:pPr marL="355600" marR="25971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Концепция </a:t>
            </a:r>
            <a:r>
              <a:rPr sz="2800" spc="-10" dirty="0">
                <a:latin typeface="Calibri"/>
                <a:cs typeface="Calibri"/>
              </a:rPr>
              <a:t>задержки </a:t>
            </a:r>
            <a:r>
              <a:rPr sz="2800" spc="-15" dirty="0">
                <a:latin typeface="Calibri"/>
                <a:cs typeface="Calibri"/>
              </a:rPr>
              <a:t>также </a:t>
            </a:r>
            <a:r>
              <a:rPr sz="2800" spc="-5" dirty="0">
                <a:latin typeface="Calibri"/>
                <a:cs typeface="Calibri"/>
              </a:rPr>
              <a:t>обозначает уровни  </a:t>
            </a:r>
            <a:r>
              <a:rPr sz="2800" spc="-25" dirty="0">
                <a:latin typeface="Calibri"/>
                <a:cs typeface="Calibri"/>
              </a:rPr>
              <a:t>определителя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5" dirty="0">
                <a:latin typeface="Calibri"/>
                <a:cs typeface="Calibri"/>
              </a:rPr>
              <a:t>0–нет </a:t>
            </a:r>
            <a:r>
              <a:rPr sz="2800" spc="-10" dirty="0">
                <a:latin typeface="Calibri"/>
                <a:cs typeface="Calibri"/>
              </a:rPr>
              <a:t>задержки </a:t>
            </a:r>
            <a:r>
              <a:rPr sz="2800" spc="-15" dirty="0">
                <a:latin typeface="Calibri"/>
                <a:cs typeface="Calibri"/>
              </a:rPr>
              <a:t>до 4–полная </a:t>
            </a:r>
            <a:r>
              <a:rPr sz="2800" spc="-10" dirty="0">
                <a:latin typeface="Calibri"/>
                <a:cs typeface="Calibri"/>
              </a:rPr>
              <a:t>(грубая)  </a:t>
            </a:r>
            <a:r>
              <a:rPr sz="2800" spc="-15" dirty="0">
                <a:latin typeface="Calibri"/>
                <a:cs typeface="Calibri"/>
              </a:rPr>
              <a:t>задержка.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859758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59758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334" y="292125"/>
            <a:ext cx="8877300" cy="607631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176780">
              <a:lnSpc>
                <a:spcPct val="100000"/>
              </a:lnSpc>
              <a:spcBef>
                <a:spcPts val="395"/>
              </a:spcBef>
            </a:pPr>
            <a:r>
              <a:rPr sz="2800" b="1" spc="-45" dirty="0">
                <a:latin typeface="Calibri"/>
                <a:cs typeface="Calibri"/>
              </a:rPr>
              <a:t>МКФ </a:t>
            </a:r>
            <a:r>
              <a:rPr sz="2800" b="1" spc="-10" dirty="0">
                <a:latin typeface="Calibri"/>
                <a:cs typeface="Calibri"/>
              </a:rPr>
              <a:t>для </a:t>
            </a:r>
            <a:r>
              <a:rPr sz="2800" b="1" spc="-15" dirty="0">
                <a:latin typeface="Calibri"/>
                <a:cs typeface="Calibri"/>
              </a:rPr>
              <a:t>детей </a:t>
            </a:r>
            <a:r>
              <a:rPr sz="2800" b="1" spc="-5" dirty="0">
                <a:latin typeface="Calibri"/>
                <a:cs typeface="Calibri"/>
              </a:rPr>
              <a:t>и</a:t>
            </a:r>
            <a:r>
              <a:rPr sz="2800" b="1" spc="7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подростков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Сведения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15" dirty="0">
                <a:latin typeface="Calibri"/>
                <a:cs typeface="Calibri"/>
              </a:rPr>
              <a:t>кодирования </a:t>
            </a:r>
            <a:r>
              <a:rPr sz="2800" spc="-5" dirty="0">
                <a:latin typeface="Calibri"/>
                <a:cs typeface="Calibri"/>
              </a:rPr>
              <a:t>могут </a:t>
            </a:r>
            <a:r>
              <a:rPr sz="2800" spc="-10" dirty="0">
                <a:latin typeface="Calibri"/>
                <a:cs typeface="Calibri"/>
              </a:rPr>
              <a:t>принимать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форму</a:t>
            </a:r>
            <a:endParaRPr sz="2800">
              <a:latin typeface="Calibri"/>
              <a:cs typeface="Calibri"/>
            </a:endParaRPr>
          </a:p>
          <a:p>
            <a:pPr marL="354965" marR="15748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непосредственных </a:t>
            </a:r>
            <a:r>
              <a:rPr sz="2800" spc="-5" dirty="0">
                <a:latin typeface="Calibri"/>
                <a:cs typeface="Calibri"/>
              </a:rPr>
              <a:t>измерений, </a:t>
            </a:r>
            <a:r>
              <a:rPr sz="2800" spc="-20" dirty="0">
                <a:latin typeface="Calibri"/>
                <a:cs typeface="Calibri"/>
              </a:rPr>
              <a:t>наблюдений, </a:t>
            </a:r>
            <a:r>
              <a:rPr sz="2800" spc="-10" dirty="0">
                <a:latin typeface="Calibri"/>
                <a:cs typeface="Calibri"/>
              </a:rPr>
              <a:t>интервью 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респондентом, опроса </a:t>
            </a:r>
            <a:r>
              <a:rPr sz="2800" spc="-5" dirty="0">
                <a:latin typeface="Calibri"/>
                <a:cs typeface="Calibri"/>
              </a:rPr>
              <a:t>и/или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заключений</a:t>
            </a:r>
            <a:endParaRPr sz="28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специалистов.</a:t>
            </a:r>
            <a:endParaRPr sz="2800">
              <a:latin typeface="Calibri"/>
              <a:cs typeface="Calibri"/>
            </a:endParaRPr>
          </a:p>
          <a:p>
            <a:pPr marL="354965" marR="172593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Непосредственное </a:t>
            </a:r>
            <a:r>
              <a:rPr sz="2800" spc="-5" dirty="0">
                <a:latin typeface="Calibri"/>
                <a:cs typeface="Calibri"/>
              </a:rPr>
              <a:t>измерение </a:t>
            </a:r>
            <a:r>
              <a:rPr sz="2800" spc="-10" dirty="0">
                <a:latin typeface="Calibri"/>
                <a:cs typeface="Calibri"/>
              </a:rPr>
              <a:t>(регистрация)  лабораторных, биомедицинских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или</a:t>
            </a:r>
            <a:endParaRPr sz="2800">
              <a:latin typeface="Calibri"/>
              <a:cs typeface="Calibri"/>
            </a:endParaRPr>
          </a:p>
          <a:p>
            <a:pPr marL="354965" marR="508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антропометрических данных </a:t>
            </a:r>
            <a:r>
              <a:rPr sz="2800" spc="-20" dirty="0">
                <a:latin typeface="Calibri"/>
                <a:cs typeface="Calibri"/>
              </a:rPr>
              <a:t>содержит </a:t>
            </a:r>
            <a:r>
              <a:rPr sz="2800" spc="-5" dirty="0">
                <a:latin typeface="Calibri"/>
                <a:cs typeface="Calibri"/>
              </a:rPr>
              <a:t>информацию по  Функциям и </a:t>
            </a:r>
            <a:r>
              <a:rPr sz="2800" spc="-10" dirty="0">
                <a:latin typeface="Calibri"/>
                <a:cs typeface="Calibri"/>
              </a:rPr>
              <a:t>Структурам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организма.</a:t>
            </a:r>
            <a:endParaRPr sz="2800">
              <a:latin typeface="Calibri"/>
              <a:cs typeface="Calibri"/>
            </a:endParaRPr>
          </a:p>
          <a:p>
            <a:pPr marL="354965" marR="429259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Качественные описания </a:t>
            </a:r>
            <a:r>
              <a:rPr sz="2800" spc="-10" dirty="0">
                <a:latin typeface="Calibri"/>
                <a:cs typeface="Calibri"/>
              </a:rPr>
              <a:t>(оценки) </a:t>
            </a:r>
            <a:r>
              <a:rPr sz="2800" spc="-5" dirty="0">
                <a:latin typeface="Calibri"/>
                <a:cs typeface="Calibri"/>
              </a:rPr>
              <a:t>функционирования  </a:t>
            </a:r>
            <a:r>
              <a:rPr sz="2800" spc="-10" dirty="0">
                <a:latin typeface="Calibri"/>
                <a:cs typeface="Calibri"/>
              </a:rPr>
              <a:t>ребенка, </a:t>
            </a:r>
            <a:r>
              <a:rPr sz="2800" spc="-5" dirty="0">
                <a:latin typeface="Calibri"/>
                <a:cs typeface="Calibri"/>
              </a:rPr>
              <a:t>основанные на </a:t>
            </a:r>
            <a:r>
              <a:rPr sz="2800" spc="-10" dirty="0">
                <a:latin typeface="Calibri"/>
                <a:cs typeface="Calibri"/>
              </a:rPr>
              <a:t>непосредственном</a:t>
            </a:r>
            <a:endParaRPr sz="2800">
              <a:latin typeface="Calibri"/>
              <a:cs typeface="Calibri"/>
            </a:endParaRPr>
          </a:p>
          <a:p>
            <a:pPr marL="354965" marR="247015">
              <a:lnSpc>
                <a:spcPct val="100000"/>
              </a:lnSpc>
              <a:spcBef>
                <a:spcPts val="5"/>
              </a:spcBef>
            </a:pPr>
            <a:r>
              <a:rPr sz="2800" spc="-20" dirty="0">
                <a:latin typeface="Calibri"/>
                <a:cs typeface="Calibri"/>
              </a:rPr>
              <a:t>наблюдении, </a:t>
            </a:r>
            <a:r>
              <a:rPr sz="2800" spc="-5" dirty="0">
                <a:latin typeface="Calibri"/>
                <a:cs typeface="Calibri"/>
              </a:rPr>
              <a:t>могут быть </a:t>
            </a:r>
            <a:r>
              <a:rPr sz="2800" spc="-15" dirty="0">
                <a:latin typeface="Calibri"/>
                <a:cs typeface="Calibri"/>
              </a:rPr>
              <a:t>полезны </a:t>
            </a:r>
            <a:r>
              <a:rPr sz="2800" spc="-5" dirty="0">
                <a:latin typeface="Calibri"/>
                <a:cs typeface="Calibri"/>
              </a:rPr>
              <a:t>при сборе </a:t>
            </a:r>
            <a:r>
              <a:rPr sz="2800" spc="-15" dirty="0">
                <a:latin typeface="Calibri"/>
                <a:cs typeface="Calibri"/>
              </a:rPr>
              <a:t>сведений 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областях </a:t>
            </a:r>
            <a:r>
              <a:rPr sz="2800" spc="-5" dirty="0">
                <a:latin typeface="Calibri"/>
                <a:cs typeface="Calibri"/>
              </a:rPr>
              <a:t>функционирования, </a:t>
            </a:r>
            <a:r>
              <a:rPr sz="2800" spc="-60" dirty="0">
                <a:latin typeface="Calibri"/>
                <a:cs typeface="Calibri"/>
              </a:rPr>
              <a:t>где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оценочные</a:t>
            </a:r>
            <a:endParaRPr sz="28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инструменты </a:t>
            </a:r>
            <a:r>
              <a:rPr sz="2800" spc="-15" dirty="0">
                <a:latin typeface="Calibri"/>
                <a:cs typeface="Calibri"/>
              </a:rPr>
              <a:t>недоступны </a:t>
            </a:r>
            <a:r>
              <a:rPr sz="2800" spc="-5" dirty="0">
                <a:latin typeface="Calibri"/>
                <a:cs typeface="Calibri"/>
              </a:rPr>
              <a:t>или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неприменимы.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2700" y="562736"/>
            <a:ext cx="9169400" cy="5591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67130" algn="l"/>
                <a:tab pos="9156065" algn="l"/>
              </a:tabLst>
            </a:pPr>
            <a:r>
              <a:rPr sz="2800" u="heavy" spc="-5" dirty="0">
                <a:uFill>
                  <a:solidFill>
                    <a:srgbClr val="9EC539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b="1" u="heavy" spc="-15" dirty="0">
                <a:uFill>
                  <a:solidFill>
                    <a:srgbClr val="9EC539"/>
                  </a:solidFill>
                </a:uFill>
                <a:latin typeface="Calibri"/>
                <a:cs typeface="Calibri"/>
              </a:rPr>
              <a:t>По</a:t>
            </a:r>
            <a:r>
              <a:rPr sz="2800" b="1" u="heavy" spc="-15" dirty="0">
                <a:uFill>
                  <a:solidFill>
                    <a:srgbClr val="FF9933"/>
                  </a:solidFill>
                </a:uFill>
                <a:latin typeface="Calibri"/>
                <a:cs typeface="Calibri"/>
              </a:rPr>
              <a:t>с</a:t>
            </a:r>
            <a:r>
              <a:rPr sz="2800" b="1" spc="-15" dirty="0">
                <a:latin typeface="Calibri"/>
                <a:cs typeface="Calibri"/>
              </a:rPr>
              <a:t>ледовательность </a:t>
            </a:r>
            <a:r>
              <a:rPr sz="2800" b="1" spc="-10" dirty="0">
                <a:latin typeface="Calibri"/>
                <a:cs typeface="Calibri"/>
              </a:rPr>
              <a:t>шагов при </a:t>
            </a:r>
            <a:r>
              <a:rPr sz="2800" b="1" spc="-5" dirty="0">
                <a:latin typeface="Calibri"/>
                <a:cs typeface="Calibri"/>
              </a:rPr>
              <a:t>выборе</a:t>
            </a:r>
            <a:r>
              <a:rPr sz="2800" b="1" spc="100" dirty="0">
                <a:latin typeface="Calibri"/>
                <a:cs typeface="Calibri"/>
              </a:rPr>
              <a:t> </a:t>
            </a:r>
            <a:r>
              <a:rPr sz="2800" b="1" spc="-40" dirty="0">
                <a:latin typeface="Calibri"/>
                <a:cs typeface="Calibri"/>
              </a:rPr>
              <a:t>кода	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554355" marR="615315" indent="-342900">
              <a:lnSpc>
                <a:spcPct val="100000"/>
              </a:lnSpc>
              <a:buFont typeface="Wingdings"/>
              <a:buChar char=""/>
              <a:tabLst>
                <a:tab pos="554355" algn="l"/>
                <a:tab pos="554990" algn="l"/>
              </a:tabLst>
            </a:pPr>
            <a:r>
              <a:rPr sz="2800" spc="-25" dirty="0">
                <a:latin typeface="Calibri"/>
                <a:cs typeface="Calibri"/>
              </a:rPr>
              <a:t>Определите </a:t>
            </a:r>
            <a:r>
              <a:rPr sz="2800" spc="-10" dirty="0">
                <a:latin typeface="Calibri"/>
                <a:cs typeface="Calibri"/>
              </a:rPr>
              <a:t>объем </a:t>
            </a:r>
            <a:r>
              <a:rPr sz="2800" spc="-5" dirty="0">
                <a:latin typeface="Calibri"/>
                <a:cs typeface="Calibri"/>
              </a:rPr>
              <a:t>информации, </a:t>
            </a:r>
            <a:r>
              <a:rPr sz="2800" spc="-10" dirty="0">
                <a:latin typeface="Calibri"/>
                <a:cs typeface="Calibri"/>
              </a:rPr>
              <a:t>доступной для  </a:t>
            </a:r>
            <a:r>
              <a:rPr sz="2800" spc="-15" dirty="0">
                <a:latin typeface="Calibri"/>
                <a:cs typeface="Calibri"/>
              </a:rPr>
              <a:t>кодирования </a:t>
            </a:r>
            <a:r>
              <a:rPr sz="2800" spc="-5" dirty="0">
                <a:latin typeface="Calibri"/>
                <a:cs typeface="Calibri"/>
              </a:rPr>
              <a:t>и выясните, </a:t>
            </a:r>
            <a:r>
              <a:rPr sz="2800" spc="-10" dirty="0">
                <a:latin typeface="Calibri"/>
                <a:cs typeface="Calibri"/>
              </a:rPr>
              <a:t>относится </a:t>
            </a:r>
            <a:r>
              <a:rPr sz="2800" spc="-5" dirty="0">
                <a:latin typeface="Calibri"/>
                <a:cs typeface="Calibri"/>
              </a:rPr>
              <a:t>ли она к </a:t>
            </a:r>
            <a:r>
              <a:rPr sz="2800" spc="-10" dirty="0">
                <a:latin typeface="Calibri"/>
                <a:cs typeface="Calibri"/>
              </a:rPr>
              <a:t>домену</a:t>
            </a:r>
            <a:endParaRPr sz="2800">
              <a:latin typeface="Calibri"/>
              <a:cs typeface="Calibri"/>
            </a:endParaRPr>
          </a:p>
          <a:p>
            <a:pPr marL="554355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«Функций </a:t>
            </a:r>
            <a:r>
              <a:rPr sz="2800" spc="-5" dirty="0">
                <a:latin typeface="Calibri"/>
                <a:cs typeface="Calibri"/>
              </a:rPr>
              <a:t>организма», </a:t>
            </a:r>
            <a:r>
              <a:rPr sz="2800" spc="-10" dirty="0">
                <a:latin typeface="Calibri"/>
                <a:cs typeface="Calibri"/>
              </a:rPr>
              <a:t>«Структур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организма»,</a:t>
            </a:r>
            <a:endParaRPr sz="2800">
              <a:latin typeface="Calibri"/>
              <a:cs typeface="Calibri"/>
            </a:endParaRPr>
          </a:p>
          <a:p>
            <a:pPr marL="554355" marR="50673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«Активности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Участия»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5" dirty="0">
                <a:latin typeface="Calibri"/>
                <a:cs typeface="Calibri"/>
              </a:rPr>
              <a:t>«Факторам окружающей  </a:t>
            </a:r>
            <a:r>
              <a:rPr sz="2800" spc="-10" dirty="0">
                <a:latin typeface="Calibri"/>
                <a:cs typeface="Calibri"/>
              </a:rPr>
              <a:t>среды»</a:t>
            </a:r>
            <a:endParaRPr sz="2800">
              <a:latin typeface="Calibri"/>
              <a:cs typeface="Calibri"/>
            </a:endParaRPr>
          </a:p>
          <a:p>
            <a:pPr marL="554355" marR="113664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633730" algn="l"/>
                <a:tab pos="634365" algn="l"/>
              </a:tabLst>
            </a:pPr>
            <a:r>
              <a:rPr dirty="0"/>
              <a:t>	</a:t>
            </a:r>
            <a:r>
              <a:rPr sz="2800" spc="-20" dirty="0">
                <a:latin typeface="Calibri"/>
                <a:cs typeface="Calibri"/>
              </a:rPr>
              <a:t>Определите </a:t>
            </a:r>
            <a:r>
              <a:rPr sz="2800" spc="-25" dirty="0">
                <a:latin typeface="Calibri"/>
                <a:cs typeface="Calibri"/>
              </a:rPr>
              <a:t>главу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соответствующем домене, </a:t>
            </a:r>
            <a:r>
              <a:rPr sz="2800" spc="-20" dirty="0">
                <a:latin typeface="Calibri"/>
                <a:cs typeface="Calibri"/>
              </a:rPr>
              <a:t>который  </a:t>
            </a:r>
            <a:r>
              <a:rPr sz="2800" spc="-10" dirty="0">
                <a:latin typeface="Calibri"/>
                <a:cs typeface="Calibri"/>
              </a:rPr>
              <a:t>наиболее </a:t>
            </a:r>
            <a:r>
              <a:rPr sz="2800" spc="-20" dirty="0">
                <a:latin typeface="Calibri"/>
                <a:cs typeface="Calibri"/>
              </a:rPr>
              <a:t>близко </a:t>
            </a:r>
            <a:r>
              <a:rPr sz="2800" spc="-15" dirty="0">
                <a:latin typeface="Calibri"/>
                <a:cs typeface="Calibri"/>
              </a:rPr>
              <a:t>соответствует </a:t>
            </a:r>
            <a:r>
              <a:rPr sz="2800" spc="-5" dirty="0">
                <a:latin typeface="Calibri"/>
                <a:cs typeface="Calibri"/>
              </a:rPr>
              <a:t>информации,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которую</a:t>
            </a:r>
            <a:endParaRPr sz="2800">
              <a:latin typeface="Calibri"/>
              <a:cs typeface="Calibri"/>
            </a:endParaRPr>
          </a:p>
          <a:p>
            <a:pPr marL="554355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предстоит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кодировать</a:t>
            </a:r>
            <a:endParaRPr sz="2800">
              <a:latin typeface="Calibri"/>
              <a:cs typeface="Calibri"/>
            </a:endParaRPr>
          </a:p>
          <a:p>
            <a:pPr marL="554355" marR="532130" indent="-342900">
              <a:lnSpc>
                <a:spcPct val="100000"/>
              </a:lnSpc>
              <a:buFont typeface="Wingdings"/>
              <a:buChar char=""/>
              <a:tabLst>
                <a:tab pos="554355" algn="l"/>
                <a:tab pos="554990" algn="l"/>
              </a:tabLst>
            </a:pPr>
            <a:r>
              <a:rPr sz="2800" spc="-10" dirty="0">
                <a:latin typeface="Calibri"/>
                <a:cs typeface="Calibri"/>
              </a:rPr>
              <a:t>Рассмотрите </a:t>
            </a:r>
            <a:r>
              <a:rPr sz="2800" spc="-5" dirty="0">
                <a:latin typeface="Calibri"/>
                <a:cs typeface="Calibri"/>
              </a:rPr>
              <a:t>любое примечание для включения или  исключения, </a:t>
            </a:r>
            <a:r>
              <a:rPr sz="2800" spc="-20" dirty="0">
                <a:latin typeface="Calibri"/>
                <a:cs typeface="Calibri"/>
              </a:rPr>
              <a:t>которое </a:t>
            </a:r>
            <a:r>
              <a:rPr sz="2800" spc="-5" dirty="0">
                <a:latin typeface="Calibri"/>
                <a:cs typeface="Calibri"/>
              </a:rPr>
              <a:t>применимо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15" dirty="0">
                <a:latin typeface="Calibri"/>
                <a:cs typeface="Calibri"/>
              </a:rPr>
              <a:t>кодирования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25" dirty="0">
                <a:latin typeface="Calibri"/>
                <a:cs typeface="Calibri"/>
              </a:rPr>
              <a:t>продолжайте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соответствие </a:t>
            </a:r>
            <a:r>
              <a:rPr sz="2800" spc="-5" dirty="0">
                <a:latin typeface="Calibri"/>
                <a:cs typeface="Calibri"/>
              </a:rPr>
              <a:t>с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ним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2700" y="562736"/>
            <a:ext cx="9169400" cy="4735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67130" algn="l"/>
                <a:tab pos="9156065" algn="l"/>
              </a:tabLst>
            </a:pPr>
            <a:r>
              <a:rPr sz="2800" u="heavy" spc="-5" dirty="0">
                <a:uFill>
                  <a:solidFill>
                    <a:srgbClr val="9EC539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b="1" u="heavy" spc="-15" dirty="0">
                <a:uFill>
                  <a:solidFill>
                    <a:srgbClr val="9EC539"/>
                  </a:solidFill>
                </a:uFill>
                <a:latin typeface="Calibri"/>
                <a:cs typeface="Calibri"/>
              </a:rPr>
              <a:t>По</a:t>
            </a:r>
            <a:r>
              <a:rPr sz="2800" b="1" u="heavy" spc="-15" dirty="0">
                <a:uFill>
                  <a:solidFill>
                    <a:srgbClr val="FF9933"/>
                  </a:solidFill>
                </a:uFill>
                <a:latin typeface="Calibri"/>
                <a:cs typeface="Calibri"/>
              </a:rPr>
              <a:t>с</a:t>
            </a:r>
            <a:r>
              <a:rPr sz="2800" b="1" spc="-15" dirty="0">
                <a:latin typeface="Calibri"/>
                <a:cs typeface="Calibri"/>
              </a:rPr>
              <a:t>ледовательность </a:t>
            </a:r>
            <a:r>
              <a:rPr sz="2800" b="1" spc="-10" dirty="0">
                <a:latin typeface="Calibri"/>
                <a:cs typeface="Calibri"/>
              </a:rPr>
              <a:t>шагов при </a:t>
            </a:r>
            <a:r>
              <a:rPr sz="2800" b="1" spc="-5" dirty="0">
                <a:latin typeface="Calibri"/>
                <a:cs typeface="Calibri"/>
              </a:rPr>
              <a:t>выборе</a:t>
            </a:r>
            <a:r>
              <a:rPr sz="2800" b="1" spc="100" dirty="0">
                <a:latin typeface="Calibri"/>
                <a:cs typeface="Calibri"/>
              </a:rPr>
              <a:t> </a:t>
            </a:r>
            <a:r>
              <a:rPr sz="2800" b="1" spc="-40" dirty="0">
                <a:latin typeface="Calibri"/>
                <a:cs typeface="Calibri"/>
              </a:rPr>
              <a:t>кода	</a:t>
            </a:r>
            <a:endParaRPr sz="2800">
              <a:latin typeface="Calibri"/>
              <a:cs typeface="Calibri"/>
            </a:endParaRPr>
          </a:p>
          <a:p>
            <a:pPr marL="447040" marR="1675764" indent="-342900">
              <a:lnSpc>
                <a:spcPct val="100000"/>
              </a:lnSpc>
              <a:spcBef>
                <a:spcPts val="120"/>
              </a:spcBef>
              <a:buFont typeface="Wingdings"/>
              <a:buChar char=""/>
              <a:tabLst>
                <a:tab pos="446405" algn="l"/>
                <a:tab pos="447040" algn="l"/>
              </a:tabLst>
            </a:pPr>
            <a:r>
              <a:rPr sz="2800" spc="-10" dirty="0">
                <a:latin typeface="Calibri"/>
                <a:cs typeface="Calibri"/>
              </a:rPr>
              <a:t>Выберите </a:t>
            </a:r>
            <a:r>
              <a:rPr sz="2800" spc="-45" dirty="0">
                <a:latin typeface="Calibri"/>
                <a:cs typeface="Calibri"/>
              </a:rPr>
              <a:t>код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проанализируйте </a:t>
            </a:r>
            <a:r>
              <a:rPr sz="2800" spc="-15" dirty="0">
                <a:latin typeface="Calibri"/>
                <a:cs typeface="Calibri"/>
              </a:rPr>
              <a:t>полученную  </a:t>
            </a:r>
            <a:r>
              <a:rPr sz="2800" spc="-5" dirty="0">
                <a:latin typeface="Calibri"/>
                <a:cs typeface="Calibri"/>
              </a:rPr>
              <a:t>информацию, </a:t>
            </a:r>
            <a:r>
              <a:rPr sz="2800" spc="-15" dirty="0">
                <a:latin typeface="Calibri"/>
                <a:cs typeface="Calibri"/>
              </a:rPr>
              <a:t>чтобы </a:t>
            </a:r>
            <a:r>
              <a:rPr sz="2800" spc="-10" dirty="0">
                <a:latin typeface="Calibri"/>
                <a:cs typeface="Calibri"/>
              </a:rPr>
              <a:t>установить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величину</a:t>
            </a:r>
            <a:endParaRPr sz="2800">
              <a:latin typeface="Calibri"/>
              <a:cs typeface="Calibri"/>
            </a:endParaRPr>
          </a:p>
          <a:p>
            <a:pPr marL="44704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универсального </a:t>
            </a:r>
            <a:r>
              <a:rPr sz="2800" spc="-20" dirty="0">
                <a:latin typeface="Calibri"/>
                <a:cs typeface="Calibri"/>
              </a:rPr>
              <a:t>определителя,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соответствующего</a:t>
            </a:r>
            <a:endParaRPr sz="2800">
              <a:latin typeface="Calibri"/>
              <a:cs typeface="Calibri"/>
            </a:endParaRPr>
          </a:p>
          <a:p>
            <a:pPr marL="447040" marR="66484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libri"/>
                <a:cs typeface="Calibri"/>
              </a:rPr>
              <a:t>степени нарушений функций и </a:t>
            </a:r>
            <a:r>
              <a:rPr sz="2800" spc="-10" dirty="0">
                <a:latin typeface="Calibri"/>
                <a:cs typeface="Calibri"/>
              </a:rPr>
              <a:t>структуры </a:t>
            </a:r>
            <a:r>
              <a:rPr sz="2800" spc="-5" dirty="0">
                <a:latin typeface="Calibri"/>
                <a:cs typeface="Calibri"/>
              </a:rPr>
              <a:t>организма,  ограничений активности, наличие </a:t>
            </a:r>
            <a:r>
              <a:rPr sz="2800" spc="-10" dirty="0">
                <a:latin typeface="Calibri"/>
                <a:cs typeface="Calibri"/>
              </a:rPr>
              <a:t>препятствия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или</a:t>
            </a:r>
            <a:endParaRPr sz="2800">
              <a:latin typeface="Calibri"/>
              <a:cs typeface="Calibri"/>
            </a:endParaRPr>
          </a:p>
          <a:p>
            <a:pPr marL="447040" marR="965835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барьера со </a:t>
            </a:r>
            <a:r>
              <a:rPr sz="2800" spc="-10" dirty="0">
                <a:latin typeface="Calibri"/>
                <a:cs typeface="Calibri"/>
              </a:rPr>
              <a:t>стороны </a:t>
            </a:r>
            <a:r>
              <a:rPr sz="2800" spc="-15" dirty="0">
                <a:latin typeface="Calibri"/>
                <a:cs typeface="Calibri"/>
              </a:rPr>
              <a:t>окружающей, </a:t>
            </a:r>
            <a:r>
              <a:rPr sz="2800" spc="-5" dirty="0">
                <a:latin typeface="Calibri"/>
                <a:cs typeface="Calibri"/>
              </a:rPr>
              <a:t>или присутствие  </a:t>
            </a:r>
            <a:r>
              <a:rPr sz="2800" spc="-10" dirty="0">
                <a:latin typeface="Calibri"/>
                <a:cs typeface="Calibri"/>
              </a:rPr>
              <a:t>облегчающих</a:t>
            </a:r>
            <a:r>
              <a:rPr sz="2800" spc="-15" dirty="0">
                <a:latin typeface="Calibri"/>
                <a:cs typeface="Calibri"/>
              </a:rPr>
              <a:t> факторов)</a:t>
            </a:r>
            <a:endParaRPr sz="2800">
              <a:latin typeface="Calibri"/>
              <a:cs typeface="Calibri"/>
            </a:endParaRPr>
          </a:p>
          <a:p>
            <a:pPr marL="447040" marR="972819" indent="-342900" algn="just">
              <a:lnSpc>
                <a:spcPct val="100000"/>
              </a:lnSpc>
              <a:buFont typeface="Wingdings"/>
              <a:buChar char=""/>
              <a:tabLst>
                <a:tab pos="447040" algn="l"/>
              </a:tabLst>
            </a:pPr>
            <a:r>
              <a:rPr sz="2800" spc="-25" dirty="0">
                <a:latin typeface="Calibri"/>
                <a:cs typeface="Calibri"/>
              </a:rPr>
              <a:t>Установите </a:t>
            </a:r>
            <a:r>
              <a:rPr sz="2800" spc="-45" dirty="0">
                <a:latin typeface="Calibri"/>
                <a:cs typeface="Calibri"/>
              </a:rPr>
              <a:t>код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25" dirty="0">
                <a:latin typeface="Calibri"/>
                <a:cs typeface="Calibri"/>
              </a:rPr>
              <a:t>определителем </a:t>
            </a:r>
            <a:r>
              <a:rPr sz="2800" spc="-10" dirty="0">
                <a:latin typeface="Calibri"/>
                <a:cs typeface="Calibri"/>
              </a:rPr>
              <a:t>2-го, </a:t>
            </a:r>
            <a:r>
              <a:rPr sz="2800" spc="-15" dirty="0">
                <a:latin typeface="Calibri"/>
                <a:cs typeface="Calibri"/>
              </a:rPr>
              <a:t>3-го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5" dirty="0">
                <a:latin typeface="Calibri"/>
                <a:cs typeface="Calibri"/>
              </a:rPr>
              <a:t>4-го  </a:t>
            </a:r>
            <a:r>
              <a:rPr sz="2800" spc="-10" dirty="0">
                <a:latin typeface="Calibri"/>
                <a:cs typeface="Calibri"/>
              </a:rPr>
              <a:t>уровня. Например, </a:t>
            </a:r>
            <a:r>
              <a:rPr sz="2800" spc="-5" dirty="0">
                <a:latin typeface="Calibri"/>
                <a:cs typeface="Calibri"/>
              </a:rPr>
              <a:t>d115.2 </a:t>
            </a:r>
            <a:r>
              <a:rPr sz="2800" spc="-10" dirty="0">
                <a:latin typeface="Calibri"/>
                <a:cs typeface="Calibri"/>
              </a:rPr>
              <a:t>(умеренные </a:t>
            </a:r>
            <a:r>
              <a:rPr sz="2800" spc="-5" dirty="0">
                <a:latin typeface="Calibri"/>
                <a:cs typeface="Calibri"/>
              </a:rPr>
              <a:t>нарушения  слуха)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91205" y="6534873"/>
            <a:ext cx="26034" cy="7620"/>
          </a:xfrm>
          <a:custGeom>
            <a:avLst/>
            <a:gdLst/>
            <a:ahLst/>
            <a:cxnLst/>
            <a:rect l="l" t="t" r="r" b="b"/>
            <a:pathLst>
              <a:path w="26035" h="7620">
                <a:moveTo>
                  <a:pt x="0" y="7619"/>
                </a:moveTo>
                <a:lnTo>
                  <a:pt x="25907" y="7619"/>
                </a:lnTo>
                <a:lnTo>
                  <a:pt x="25907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2406" y="6352438"/>
            <a:ext cx="69850" cy="3911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00" spc="-5" dirty="0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406" y="6048247"/>
            <a:ext cx="8105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000" spc="-5" dirty="0">
                <a:latin typeface="Calibri"/>
                <a:cs typeface="Calibri"/>
              </a:rPr>
              <a:t>Melchert, Timothy P. Foundations of professional psychology: the end of theoretical orientations and the emergence of the </a:t>
            </a:r>
            <a:r>
              <a:rPr sz="1000" dirty="0">
                <a:latin typeface="Calibri"/>
                <a:cs typeface="Calibri"/>
              </a:rPr>
              <a:t>biopsychosocial </a:t>
            </a:r>
            <a:r>
              <a:rPr sz="1000" spc="-5" dirty="0">
                <a:latin typeface="Calibri"/>
                <a:cs typeface="Calibri"/>
              </a:rPr>
              <a:t>approach.  London: Elsevier,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2011.</a:t>
            </a:r>
            <a:endParaRPr sz="1000">
              <a:latin typeface="Calibri"/>
              <a:cs typeface="Calibri"/>
            </a:endParaRPr>
          </a:p>
          <a:p>
            <a:pPr marL="355600" marR="4935855">
              <a:lnSpc>
                <a:spcPct val="120000"/>
              </a:lnSpc>
            </a:pPr>
            <a:r>
              <a:rPr sz="1000" spc="-5" dirty="0">
                <a:latin typeface="Calibri"/>
                <a:cs typeface="Calibri"/>
              </a:rPr>
              <a:t>Bracken, Patrick, Thomas, </a:t>
            </a:r>
            <a:r>
              <a:rPr sz="1000" dirty="0">
                <a:latin typeface="Calibri"/>
                <a:cs typeface="Calibri"/>
              </a:rPr>
              <a:t>Philip, </a:t>
            </a:r>
            <a:r>
              <a:rPr sz="1000" spc="-5" dirty="0">
                <a:latin typeface="Calibri"/>
                <a:cs typeface="Calibri"/>
              </a:rPr>
              <a:t>2002;325:1433-1434,  Аухадеев </a:t>
            </a:r>
            <a:r>
              <a:rPr sz="1000" spc="-10" dirty="0">
                <a:latin typeface="Calibri"/>
                <a:cs typeface="Calibri"/>
              </a:rPr>
              <a:t>Э.И.,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2014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3714" y="322529"/>
            <a:ext cx="45770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Биопсихосоциальная</a:t>
            </a:r>
            <a:r>
              <a:rPr spc="25" dirty="0"/>
              <a:t> </a:t>
            </a:r>
            <a:r>
              <a:rPr spc="-30" dirty="0"/>
              <a:t>модель</a:t>
            </a:r>
          </a:p>
        </p:txBody>
      </p:sp>
      <p:sp>
        <p:nvSpPr>
          <p:cNvPr id="6" name="object 6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13453" y="1712467"/>
            <a:ext cx="2029460" cy="7264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31800" marR="5080" indent="-419734">
              <a:lnSpc>
                <a:spcPts val="2640"/>
              </a:lnSpc>
              <a:spcBef>
                <a:spcPts val="385"/>
              </a:spcBef>
            </a:pPr>
            <a:r>
              <a:rPr sz="2400" b="1" dirty="0">
                <a:latin typeface="Calibri"/>
                <a:cs typeface="Calibri"/>
              </a:rPr>
              <a:t>Би</a:t>
            </a:r>
            <a:r>
              <a:rPr sz="2400" b="1" spc="-40" dirty="0">
                <a:latin typeface="Calibri"/>
                <a:cs typeface="Calibri"/>
              </a:rPr>
              <a:t>о</a:t>
            </a:r>
            <a:r>
              <a:rPr sz="2400" b="1" dirty="0">
                <a:latin typeface="Calibri"/>
                <a:cs typeface="Calibri"/>
              </a:rPr>
              <a:t>логич</a:t>
            </a:r>
            <a:r>
              <a:rPr sz="2400" b="1" spc="5" dirty="0">
                <a:latin typeface="Calibri"/>
                <a:cs typeface="Calibri"/>
              </a:rPr>
              <a:t>е</a:t>
            </a:r>
            <a:r>
              <a:rPr sz="2400" b="1" spc="-5" dirty="0">
                <a:latin typeface="Calibri"/>
                <a:cs typeface="Calibri"/>
              </a:rPr>
              <a:t>ские  </a:t>
            </a:r>
            <a:r>
              <a:rPr sz="2400" b="1" spc="-10" dirty="0">
                <a:latin typeface="Calibri"/>
                <a:cs typeface="Calibri"/>
              </a:rPr>
              <a:t>факторы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18282" y="938275"/>
            <a:ext cx="5019929" cy="4739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524246" y="3745483"/>
            <a:ext cx="1715135" cy="106108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ctr">
              <a:lnSpc>
                <a:spcPts val="2640"/>
              </a:lnSpc>
              <a:spcBef>
                <a:spcPts val="385"/>
              </a:spcBef>
            </a:pPr>
            <a:r>
              <a:rPr sz="2400" b="1" dirty="0">
                <a:latin typeface="Calibri"/>
                <a:cs typeface="Calibri"/>
              </a:rPr>
              <a:t>Пси</a:t>
            </a:r>
            <a:r>
              <a:rPr sz="2400" b="1" spc="-35" dirty="0">
                <a:latin typeface="Calibri"/>
                <a:cs typeface="Calibri"/>
              </a:rPr>
              <a:t>хо</a:t>
            </a:r>
            <a:r>
              <a:rPr sz="2400" b="1" dirty="0">
                <a:latin typeface="Calibri"/>
                <a:cs typeface="Calibri"/>
              </a:rPr>
              <a:t>логиче  </a:t>
            </a:r>
            <a:r>
              <a:rPr sz="2400" b="1" spc="-5" dirty="0">
                <a:latin typeface="Calibri"/>
                <a:cs typeface="Calibri"/>
              </a:rPr>
              <a:t>ские</a:t>
            </a:r>
            <a:endParaRPr sz="2400">
              <a:latin typeface="Calibri"/>
              <a:cs typeface="Calibri"/>
            </a:endParaRPr>
          </a:p>
          <a:p>
            <a:pPr marL="2540" algn="ctr">
              <a:lnSpc>
                <a:spcPts val="2580"/>
              </a:lnSpc>
            </a:pPr>
            <a:r>
              <a:rPr sz="2400" b="1" spc="-10" dirty="0">
                <a:latin typeface="Calibri"/>
                <a:cs typeface="Calibri"/>
              </a:rPr>
              <a:t>факторы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30195" y="3912870"/>
            <a:ext cx="1690370" cy="7270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60985" marR="5080" indent="-248920">
              <a:lnSpc>
                <a:spcPts val="2640"/>
              </a:lnSpc>
              <a:spcBef>
                <a:spcPts val="385"/>
              </a:spcBef>
            </a:pPr>
            <a:r>
              <a:rPr sz="2400" b="1" spc="-5" dirty="0">
                <a:latin typeface="Calibri"/>
                <a:cs typeface="Calibri"/>
              </a:rPr>
              <a:t>С</a:t>
            </a:r>
            <a:r>
              <a:rPr sz="2400" b="1" dirty="0">
                <a:latin typeface="Calibri"/>
                <a:cs typeface="Calibri"/>
              </a:rPr>
              <a:t>оц</a:t>
            </a:r>
            <a:r>
              <a:rPr sz="2400" b="1" spc="-10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альные  </a:t>
            </a:r>
            <a:r>
              <a:rPr sz="2400" b="1" spc="-10" dirty="0">
                <a:latin typeface="Calibri"/>
                <a:cs typeface="Calibri"/>
              </a:rPr>
              <a:t>факторы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1075" y="1901825"/>
            <a:ext cx="7086600" cy="4438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2700" y="109219"/>
            <a:ext cx="91694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В </a:t>
            </a:r>
            <a:r>
              <a:rPr spc="-10" dirty="0"/>
              <a:t>качестве </a:t>
            </a:r>
            <a:r>
              <a:rPr spc="-5" dirty="0"/>
              <a:t>отвечающих </a:t>
            </a:r>
            <a:r>
              <a:rPr spc="-10" dirty="0"/>
              <a:t>поставленной </a:t>
            </a:r>
            <a:r>
              <a:rPr spc="-25" dirty="0"/>
              <a:t>цели</a:t>
            </a:r>
            <a:r>
              <a:rPr spc="150" dirty="0"/>
              <a:t> </a:t>
            </a:r>
            <a:r>
              <a:rPr spc="-10" dirty="0"/>
              <a:t>могут</a:t>
            </a:r>
          </a:p>
          <a:p>
            <a:pPr algn="ctr">
              <a:lnSpc>
                <a:spcPct val="100000"/>
              </a:lnSpc>
              <a:tabLst>
                <a:tab pos="1920239" algn="l"/>
                <a:tab pos="9143365" algn="l"/>
              </a:tabLst>
            </a:pPr>
            <a:r>
              <a:rPr b="0" u="heavy" spc="-5" dirty="0">
                <a:uFill>
                  <a:solidFill>
                    <a:srgbClr val="9EC539"/>
                  </a:solidFill>
                </a:uFill>
                <a:latin typeface="Times New Roman"/>
                <a:cs typeface="Times New Roman"/>
              </a:rPr>
              <a:t> 	</a:t>
            </a:r>
            <a:r>
              <a:rPr u="heavy" spc="-5" dirty="0">
                <a:uFill>
                  <a:solidFill>
                    <a:srgbClr val="FF9933"/>
                  </a:solidFill>
                </a:uFill>
              </a:rPr>
              <a:t>б</a:t>
            </a:r>
            <a:r>
              <a:rPr spc="-5" dirty="0"/>
              <a:t>ыть избраны </a:t>
            </a:r>
            <a:r>
              <a:rPr spc="-10" dirty="0"/>
              <a:t>различные</a:t>
            </a:r>
            <a:r>
              <a:rPr spc="5" dirty="0"/>
              <a:t> </a:t>
            </a:r>
            <a:r>
              <a:rPr spc="-10" dirty="0"/>
              <a:t>домены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47900" y="1954936"/>
            <a:ext cx="990600" cy="43116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167640">
              <a:lnSpc>
                <a:spcPts val="1595"/>
              </a:lnSpc>
            </a:pPr>
            <a:r>
              <a:rPr sz="1400" b="1" dirty="0">
                <a:latin typeface="Calibri"/>
                <a:cs typeface="Calibri"/>
              </a:rPr>
              <a:t>Бытовая</a:t>
            </a:r>
            <a:endParaRPr sz="1400">
              <a:latin typeface="Calibri"/>
              <a:cs typeface="Calibri"/>
            </a:endParaRPr>
          </a:p>
          <a:p>
            <a:pPr marL="248285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жизнь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24375" y="2329421"/>
            <a:ext cx="1487805" cy="3695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75"/>
              </a:lnSpc>
            </a:pPr>
            <a:r>
              <a:rPr sz="1200" b="1" spc="-5" dirty="0">
                <a:latin typeface="Calibri"/>
                <a:cs typeface="Calibri"/>
              </a:rPr>
              <a:t>Изучение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и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применение</a:t>
            </a:r>
            <a:r>
              <a:rPr sz="1200" b="1" spc="-7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знаний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1075" y="3304781"/>
            <a:ext cx="1007744" cy="3695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75"/>
              </a:lnSpc>
            </a:pPr>
            <a:r>
              <a:rPr sz="1200" b="1" spc="-25" dirty="0">
                <a:latin typeface="Calibri"/>
                <a:cs typeface="Calibri"/>
              </a:rPr>
              <a:t>Уход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за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самим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собой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9764" y="3581768"/>
            <a:ext cx="808990" cy="18478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1375"/>
              </a:lnSpc>
            </a:pPr>
            <a:r>
              <a:rPr sz="1200" b="1" spc="-5" dirty="0">
                <a:latin typeface="Calibri"/>
                <a:cs typeface="Calibri"/>
              </a:rPr>
              <a:t>Общение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72225" y="4077068"/>
            <a:ext cx="1285240" cy="3695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193040">
              <a:lnSpc>
                <a:spcPts val="1375"/>
              </a:lnSpc>
            </a:pPr>
            <a:r>
              <a:rPr sz="1200" b="1" spc="-5" dirty="0">
                <a:latin typeface="Calibri"/>
                <a:cs typeface="Calibri"/>
              </a:rPr>
              <a:t>Мобильность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5639" y="5558066"/>
            <a:ext cx="808990" cy="18478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165100">
              <a:lnSpc>
                <a:spcPts val="1380"/>
              </a:lnSpc>
            </a:pPr>
            <a:r>
              <a:rPr sz="1200" b="1" dirty="0">
                <a:latin typeface="Calibri"/>
                <a:cs typeface="Calibri"/>
              </a:rPr>
              <a:t>Зрение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3508" y="5712421"/>
            <a:ext cx="843280" cy="3695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269240">
              <a:lnSpc>
                <a:spcPts val="1380"/>
              </a:lnSpc>
            </a:pPr>
            <a:r>
              <a:rPr sz="1200" b="1" spc="-5" dirty="0">
                <a:latin typeface="Calibri"/>
                <a:cs typeface="Calibri"/>
              </a:rPr>
              <a:t>Слух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0" marR="5080" indent="1143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Домены </a:t>
            </a:r>
            <a:r>
              <a:rPr spc="-5" dirty="0"/>
              <a:t>для </a:t>
            </a:r>
            <a:r>
              <a:rPr spc="-10" dirty="0"/>
              <a:t>оценки нарушенных </a:t>
            </a:r>
            <a:r>
              <a:rPr spc="-15" dirty="0"/>
              <a:t>функций </a:t>
            </a:r>
            <a:r>
              <a:rPr spc="-5" dirty="0"/>
              <a:t>организма у  </a:t>
            </a:r>
            <a:r>
              <a:rPr spc="-15" dirty="0"/>
              <a:t>детей </a:t>
            </a:r>
            <a:r>
              <a:rPr spc="-5" dirty="0"/>
              <a:t>c ДЦП </a:t>
            </a:r>
            <a:r>
              <a:rPr spc="-10" dirty="0"/>
              <a:t>без интеллектуальных </a:t>
            </a:r>
            <a:r>
              <a:rPr spc="-5" dirty="0"/>
              <a:t>отклонений</a:t>
            </a:r>
            <a:r>
              <a:rPr spc="120" dirty="0"/>
              <a:t> </a:t>
            </a:r>
            <a:r>
              <a:rPr spc="-10" dirty="0"/>
              <a:t>(шаблон)</a:t>
            </a:r>
          </a:p>
        </p:txBody>
      </p:sp>
      <p:sp>
        <p:nvSpPr>
          <p:cNvPr id="3" name="object 3"/>
          <p:cNvSpPr/>
          <p:nvPr/>
        </p:nvSpPr>
        <p:spPr>
          <a:xfrm>
            <a:off x="3260090" y="4929504"/>
            <a:ext cx="5883910" cy="0"/>
          </a:xfrm>
          <a:custGeom>
            <a:avLst/>
            <a:gdLst/>
            <a:ahLst/>
            <a:cxnLst/>
            <a:rect l="l" t="t" r="r" b="b"/>
            <a:pathLst>
              <a:path w="5883909">
                <a:moveTo>
                  <a:pt x="0" y="0"/>
                </a:moveTo>
                <a:lnTo>
                  <a:pt x="588391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0" y="774477"/>
          <a:ext cx="9147175" cy="6083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7110"/>
                <a:gridCol w="2252979"/>
                <a:gridCol w="1557019"/>
                <a:gridCol w="4323715"/>
              </a:tblGrid>
              <a:tr h="683069"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Код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уровня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9EC53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Название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домена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9EC53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ts val="1235"/>
                        </a:lnSpc>
                      </a:pP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Код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уровня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23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домена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b210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Зрение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275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Проприоцептивная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функция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65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ts val="122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b260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275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Функция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осязания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R="611505" algn="r">
                        <a:lnSpc>
                          <a:spcPts val="2025"/>
                        </a:lnSpc>
                      </a:pP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орные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57404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функции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боль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ts val="122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b265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4961">
                <a:tc>
                  <a:txBody>
                    <a:bodyPr/>
                    <a:lstStyle/>
                    <a:p>
                      <a:pPr marR="149860" algn="r">
                        <a:lnSpc>
                          <a:spcPts val="1964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b270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Сенсорные функции, связанные.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температурой</a:t>
                      </a:r>
                      <a:r>
                        <a:rPr sz="12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другими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раздражителями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b280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b710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Подвижность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сустава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0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275"/>
                        </a:lnSpc>
                        <a:spcBef>
                          <a:spcPts val="55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Мышечная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сила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5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ts val="122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b730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4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ts val="142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b735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42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Функции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мышечного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тонуса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157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 marL="483234">
                        <a:lnSpc>
                          <a:spcPts val="202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Нейромышечны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3020" marR="730250">
                        <a:lnSpc>
                          <a:spcPct val="114999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е,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скелетные 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связанные</a:t>
                      </a:r>
                      <a:r>
                        <a:rPr sz="18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с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движением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функции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8323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b750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8387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Моторно-рефлекторные функции</a:t>
                      </a:r>
                      <a:r>
                        <a:rPr sz="12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(рефлексы)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57735">
                <a:tc>
                  <a:txBody>
                    <a:bodyPr/>
                    <a:lstStyle/>
                    <a:p>
                      <a:pPr marR="15049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b760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произвольных двигательных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функции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66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b770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Функции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стереотипа</a:t>
                      </a:r>
                      <a:r>
                        <a:rPr sz="12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походки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2470" marR="5080" indent="-46545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Домены </a:t>
            </a:r>
            <a:r>
              <a:rPr spc="-5" dirty="0"/>
              <a:t>для </a:t>
            </a:r>
            <a:r>
              <a:rPr spc="-10" dirty="0"/>
              <a:t>оценки нарушенных </a:t>
            </a:r>
            <a:r>
              <a:rPr spc="-15" dirty="0"/>
              <a:t>функций </a:t>
            </a:r>
            <a:r>
              <a:rPr spc="-5" dirty="0"/>
              <a:t>организма у  </a:t>
            </a:r>
            <a:r>
              <a:rPr spc="-15" dirty="0"/>
              <a:t>детей </a:t>
            </a:r>
            <a:r>
              <a:rPr spc="-5" dirty="0"/>
              <a:t>c ДЦП с </a:t>
            </a:r>
            <a:r>
              <a:rPr spc="-10" dirty="0"/>
              <a:t>интеллектуальными</a:t>
            </a:r>
            <a:r>
              <a:rPr spc="80" dirty="0"/>
              <a:t> </a:t>
            </a:r>
            <a:r>
              <a:rPr spc="-5" dirty="0"/>
              <a:t>отклонениями</a:t>
            </a:r>
          </a:p>
        </p:txBody>
      </p:sp>
      <p:sp>
        <p:nvSpPr>
          <p:cNvPr id="3" name="object 3"/>
          <p:cNvSpPr/>
          <p:nvPr/>
        </p:nvSpPr>
        <p:spPr>
          <a:xfrm>
            <a:off x="1571625" y="813657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13657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4562" y="1075689"/>
            <a:ext cx="0" cy="5782310"/>
          </a:xfrm>
          <a:custGeom>
            <a:avLst/>
            <a:gdLst/>
            <a:ahLst/>
            <a:cxnLst/>
            <a:rect l="l" t="t" r="r" b="b"/>
            <a:pathLst>
              <a:path h="5782309">
                <a:moveTo>
                  <a:pt x="0" y="0"/>
                </a:moveTo>
                <a:lnTo>
                  <a:pt x="0" y="578230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31820" y="1075689"/>
            <a:ext cx="0" cy="5782310"/>
          </a:xfrm>
          <a:custGeom>
            <a:avLst/>
            <a:gdLst/>
            <a:ahLst/>
            <a:cxnLst/>
            <a:rect l="l" t="t" r="r" b="b"/>
            <a:pathLst>
              <a:path h="5782309">
                <a:moveTo>
                  <a:pt x="0" y="0"/>
                </a:moveTo>
                <a:lnTo>
                  <a:pt x="0" y="578230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60035" y="1075689"/>
            <a:ext cx="0" cy="5782310"/>
          </a:xfrm>
          <a:custGeom>
            <a:avLst/>
            <a:gdLst/>
            <a:ahLst/>
            <a:cxnLst/>
            <a:rect l="l" t="t" r="r" b="b"/>
            <a:pathLst>
              <a:path h="5782309">
                <a:moveTo>
                  <a:pt x="0" y="0"/>
                </a:moveTo>
                <a:lnTo>
                  <a:pt x="0" y="578230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08203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83768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25470" y="2048001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5470" y="2258314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5470" y="2468626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67893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25470" y="2959354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25470" y="3337178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25470" y="3547490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25470" y="4303014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451332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25470" y="4891151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25470" y="5101463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25470" y="5479288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25470" y="6045974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25470" y="6612673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>
                <a:moveTo>
                  <a:pt x="0" y="0"/>
                </a:moveTo>
                <a:lnTo>
                  <a:pt x="60185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830325"/>
            <a:ext cx="0" cy="6028055"/>
          </a:xfrm>
          <a:custGeom>
            <a:avLst/>
            <a:gdLst/>
            <a:ahLst/>
            <a:cxnLst/>
            <a:rect l="l" t="t" r="r" b="b"/>
            <a:pathLst>
              <a:path h="6028055">
                <a:moveTo>
                  <a:pt x="0" y="0"/>
                </a:moveTo>
                <a:lnTo>
                  <a:pt x="0" y="602767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0825" y="830325"/>
            <a:ext cx="0" cy="6028055"/>
          </a:xfrm>
          <a:custGeom>
            <a:avLst/>
            <a:gdLst/>
            <a:ahLst/>
            <a:cxnLst/>
            <a:rect l="l" t="t" r="r" b="b"/>
            <a:pathLst>
              <a:path h="6028055">
                <a:moveTo>
                  <a:pt x="0" y="0"/>
                </a:moveTo>
                <a:lnTo>
                  <a:pt x="0" y="602767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83667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875" y="1383389"/>
            <a:ext cx="718820" cy="44640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315"/>
              </a:spcBef>
            </a:pPr>
            <a:r>
              <a:rPr sz="1200" spc="-60" dirty="0">
                <a:latin typeface="Times New Roman"/>
                <a:cs typeface="Times New Roman"/>
              </a:rPr>
              <a:t>К</a:t>
            </a:r>
            <a:r>
              <a:rPr sz="1200" spc="-40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д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уровня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87221" y="1314958"/>
            <a:ext cx="15976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Название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домена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05910" y="1348485"/>
            <a:ext cx="916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latin typeface="Times New Roman"/>
                <a:cs typeface="Times New Roman"/>
              </a:rPr>
              <a:t>Код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уровня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63161" y="793594"/>
            <a:ext cx="2577465" cy="49085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Times New Roman"/>
                <a:cs typeface="Times New Roman"/>
              </a:rPr>
              <a:t>Функции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организма</a:t>
            </a:r>
            <a:endParaRPr sz="1400">
              <a:latin typeface="Times New Roman"/>
              <a:cs typeface="Times New Roman"/>
            </a:endParaRPr>
          </a:p>
          <a:p>
            <a:pPr marL="1383665">
              <a:lnSpc>
                <a:spcPct val="100000"/>
              </a:lnSpc>
              <a:spcBef>
                <a:spcPts val="250"/>
              </a:spcBef>
            </a:pPr>
            <a:r>
              <a:rPr sz="1200" b="1" dirty="0">
                <a:latin typeface="Times New Roman"/>
                <a:cs typeface="Times New Roman"/>
              </a:rPr>
              <a:t>Название</a:t>
            </a:r>
            <a:r>
              <a:rPr sz="1200" b="1" spc="-7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домена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3196" y="214706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38097" y="1936140"/>
            <a:ext cx="1231900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5405">
              <a:lnSpc>
                <a:spcPct val="114999"/>
              </a:lnSpc>
              <a:spcBef>
                <a:spcPts val="100"/>
              </a:spcBef>
            </a:pPr>
            <a:r>
              <a:rPr sz="1600" b="1" spc="-135" dirty="0">
                <a:latin typeface="Times New Roman"/>
                <a:cs typeface="Times New Roman"/>
              </a:rPr>
              <a:t>У</a:t>
            </a:r>
            <a:r>
              <a:rPr sz="1600" b="1" spc="-5" dirty="0">
                <a:latin typeface="Times New Roman"/>
                <a:cs typeface="Times New Roman"/>
              </a:rPr>
              <a:t>мс</a:t>
            </a:r>
            <a:r>
              <a:rPr sz="1600" b="1" spc="-25" dirty="0">
                <a:latin typeface="Times New Roman"/>
                <a:cs typeface="Times New Roman"/>
              </a:rPr>
              <a:t>т</a:t>
            </a:r>
            <a:r>
              <a:rPr sz="1600" b="1" spc="-10" dirty="0">
                <a:latin typeface="Times New Roman"/>
                <a:cs typeface="Times New Roman"/>
              </a:rPr>
              <a:t>ве</a:t>
            </a:r>
            <a:r>
              <a:rPr sz="1600" b="1" spc="-5" dirty="0">
                <a:latin typeface="Times New Roman"/>
                <a:cs typeface="Times New Roman"/>
              </a:rPr>
              <a:t>н</a:t>
            </a:r>
            <a:r>
              <a:rPr sz="1600" b="1" spc="-10" dirty="0">
                <a:latin typeface="Times New Roman"/>
                <a:cs typeface="Times New Roman"/>
              </a:rPr>
              <a:t>н</a:t>
            </a:r>
            <a:r>
              <a:rPr sz="1600" b="1" spc="-5" dirty="0">
                <a:latin typeface="Times New Roman"/>
                <a:cs typeface="Times New Roman"/>
              </a:rPr>
              <a:t>ые  </a:t>
            </a:r>
            <a:r>
              <a:rPr sz="1600" b="1" spc="-10" dirty="0">
                <a:latin typeface="Times New Roman"/>
                <a:cs typeface="Times New Roman"/>
              </a:rPr>
              <a:t>функции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05910" y="1831594"/>
            <a:ext cx="332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</a:t>
            </a:r>
            <a:r>
              <a:rPr sz="1200" b="1" spc="-60" dirty="0">
                <a:latin typeface="Times New Roman"/>
                <a:cs typeface="Times New Roman"/>
              </a:rPr>
              <a:t>1</a:t>
            </a:r>
            <a:r>
              <a:rPr sz="1200" b="1" dirty="0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34380" y="1831594"/>
            <a:ext cx="776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Интеллект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05910" y="2041905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b144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34380" y="2041905"/>
            <a:ext cx="5632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Памя</a:t>
            </a:r>
            <a:r>
              <a:rPr sz="1200" b="1" spc="5" dirty="0">
                <a:latin typeface="Times New Roman"/>
                <a:cs typeface="Times New Roman"/>
              </a:rPr>
              <a:t>т</a:t>
            </a:r>
            <a:r>
              <a:rPr sz="1200" b="1" dirty="0">
                <a:latin typeface="Times New Roman"/>
                <a:cs typeface="Times New Roman"/>
              </a:rPr>
              <a:t>ь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05910" y="2252217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b156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34380" y="2252217"/>
            <a:ext cx="847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Во</a:t>
            </a:r>
            <a:r>
              <a:rPr sz="1200" b="1" spc="-5" dirty="0">
                <a:latin typeface="Times New Roman"/>
                <a:cs typeface="Times New Roman"/>
              </a:rPr>
              <a:t>с</a:t>
            </a:r>
            <a:r>
              <a:rPr sz="1200" b="1" dirty="0">
                <a:latin typeface="Times New Roman"/>
                <a:cs typeface="Times New Roman"/>
              </a:rPr>
              <a:t>прия</a:t>
            </a:r>
            <a:r>
              <a:rPr sz="1200" b="1" spc="5" dirty="0">
                <a:latin typeface="Times New Roman"/>
                <a:cs typeface="Times New Roman"/>
              </a:rPr>
              <a:t>т</a:t>
            </a:r>
            <a:r>
              <a:rPr sz="1200" b="1" dirty="0">
                <a:latin typeface="Times New Roman"/>
                <a:cs typeface="Times New Roman"/>
              </a:rPr>
              <a:t>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05910" y="2462529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b167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34380" y="2462529"/>
            <a:ext cx="345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latin typeface="Times New Roman"/>
                <a:cs typeface="Times New Roman"/>
              </a:rPr>
              <a:t>Р</a:t>
            </a:r>
            <a:r>
              <a:rPr sz="1200" b="1" spc="-30" dirty="0">
                <a:latin typeface="Times New Roman"/>
                <a:cs typeface="Times New Roman"/>
              </a:rPr>
              <a:t>е</a:t>
            </a:r>
            <a:r>
              <a:rPr sz="1200" b="1" spc="-5" dirty="0">
                <a:latin typeface="Times New Roman"/>
                <a:cs typeface="Times New Roman"/>
              </a:rPr>
              <a:t>ч</a:t>
            </a:r>
            <a:r>
              <a:rPr sz="1200" b="1" dirty="0">
                <a:latin typeface="Times New Roman"/>
                <a:cs typeface="Times New Roman"/>
              </a:rPr>
              <a:t>ь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05910" y="2743327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b210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34380" y="2743327"/>
            <a:ext cx="502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З</a:t>
            </a:r>
            <a:r>
              <a:rPr sz="1200" b="1" spc="5" dirty="0">
                <a:latin typeface="Times New Roman"/>
                <a:cs typeface="Times New Roman"/>
              </a:rPr>
              <a:t>р</a:t>
            </a:r>
            <a:r>
              <a:rPr sz="1200" b="1" spc="-5" dirty="0">
                <a:latin typeface="Times New Roman"/>
                <a:cs typeface="Times New Roman"/>
              </a:rPr>
              <a:t>е</a:t>
            </a:r>
            <a:r>
              <a:rPr sz="1200" b="1" dirty="0">
                <a:latin typeface="Times New Roman"/>
                <a:cs typeface="Times New Roman"/>
              </a:rPr>
              <a:t>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8312" y="3625342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14806" y="3414400"/>
            <a:ext cx="2095500" cy="5867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1600" b="1" dirty="0">
                <a:latin typeface="Times New Roman"/>
                <a:cs typeface="Times New Roman"/>
              </a:rPr>
              <a:t>Сенсорные </a:t>
            </a:r>
            <a:r>
              <a:rPr sz="1600" b="1" spc="-10" dirty="0">
                <a:latin typeface="Times New Roman"/>
                <a:cs typeface="Times New Roman"/>
              </a:rPr>
              <a:t>функции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и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sz="1600" b="1" spc="-15" dirty="0">
                <a:latin typeface="Times New Roman"/>
                <a:cs typeface="Times New Roman"/>
              </a:rPr>
              <a:t>боль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05910" y="3037078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b260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34380" y="2953639"/>
            <a:ext cx="20218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Проприоцептивная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функция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05910" y="3331209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b265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34380" y="3331209"/>
            <a:ext cx="1322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Функция</a:t>
            </a:r>
            <a:r>
              <a:rPr sz="1200" b="1" spc="-10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осязания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05910" y="3814317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b270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84801" y="3514471"/>
            <a:ext cx="3925570" cy="446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9580">
              <a:lnSpc>
                <a:spcPct val="114999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Сенсорные функции, связанные </a:t>
            </a:r>
            <a:r>
              <a:rPr sz="1200" b="1" dirty="0">
                <a:latin typeface="Times New Roman"/>
                <a:cs typeface="Times New Roman"/>
              </a:rPr>
              <a:t>с </a:t>
            </a:r>
            <a:r>
              <a:rPr sz="1200" b="1" spc="-5" dirty="0">
                <a:latin typeface="Times New Roman"/>
                <a:cs typeface="Times New Roman"/>
              </a:rPr>
              <a:t>температурой</a:t>
            </a:r>
            <a:r>
              <a:rPr sz="1200" b="1" spc="-1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и  </a:t>
            </a:r>
            <a:r>
              <a:rPr sz="1200" b="1" spc="-5" dirty="0">
                <a:latin typeface="Times New Roman"/>
                <a:cs typeface="Times New Roman"/>
              </a:rPr>
              <a:t>другими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раздражителями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05910" y="4297426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b280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34380" y="4297426"/>
            <a:ext cx="368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latin typeface="Times New Roman"/>
                <a:cs typeface="Times New Roman"/>
              </a:rPr>
              <a:t>Б</a:t>
            </a:r>
            <a:r>
              <a:rPr sz="1200" b="1" spc="-15" dirty="0">
                <a:latin typeface="Times New Roman"/>
                <a:cs typeface="Times New Roman"/>
              </a:rPr>
              <a:t>о</a:t>
            </a:r>
            <a:r>
              <a:rPr sz="1200" b="1" dirty="0">
                <a:latin typeface="Times New Roman"/>
                <a:cs typeface="Times New Roman"/>
              </a:rPr>
              <a:t>ль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33196" y="5641644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72134" y="5290113"/>
            <a:ext cx="2179955" cy="86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73709" algn="just">
              <a:lnSpc>
                <a:spcPct val="114999"/>
              </a:lnSpc>
              <a:spcBef>
                <a:spcPts val="100"/>
              </a:spcBef>
            </a:pPr>
            <a:r>
              <a:rPr sz="1600" b="1" spc="-10" dirty="0">
                <a:latin typeface="Times New Roman"/>
                <a:cs typeface="Times New Roman"/>
              </a:rPr>
              <a:t>Нейромышечные,  скелетные </a:t>
            </a:r>
            <a:r>
              <a:rPr sz="1600" b="1" spc="-5" dirty="0">
                <a:latin typeface="Times New Roman"/>
                <a:cs typeface="Times New Roman"/>
              </a:rPr>
              <a:t>и </a:t>
            </a:r>
            <a:r>
              <a:rPr sz="1600" b="1" spc="-10" dirty="0">
                <a:latin typeface="Times New Roman"/>
                <a:cs typeface="Times New Roman"/>
              </a:rPr>
              <a:t>связанные  </a:t>
            </a:r>
            <a:r>
              <a:rPr sz="1600" b="1" spc="-5" dirty="0">
                <a:latin typeface="Times New Roman"/>
                <a:cs typeface="Times New Roman"/>
              </a:rPr>
              <a:t>с </a:t>
            </a:r>
            <a:r>
              <a:rPr sz="1600" b="1" spc="-10" dirty="0">
                <a:latin typeface="Times New Roman"/>
                <a:cs typeface="Times New Roman"/>
              </a:rPr>
              <a:t>движением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функции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605910" y="4591557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b710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34380" y="4591557"/>
            <a:ext cx="1515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Подвижность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сустава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605910" y="4885690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b730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34380" y="4885690"/>
            <a:ext cx="1167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Мышечная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сила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05910" y="5096002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b735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334380" y="5096002"/>
            <a:ext cx="2004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Функции </a:t>
            </a:r>
            <a:r>
              <a:rPr sz="1200" b="1" spc="-15" dirty="0">
                <a:latin typeface="Times New Roman"/>
                <a:cs typeface="Times New Roman"/>
              </a:rPr>
              <a:t>мышечного</a:t>
            </a:r>
            <a:r>
              <a:rPr sz="1200" b="1" spc="-9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тонуса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05910" y="5474004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b750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334380" y="5474004"/>
            <a:ext cx="3159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Моторно-рефлекторные функции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(рефлексы)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605910" y="6040932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b760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334380" y="6040932"/>
            <a:ext cx="3406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Контроль </a:t>
            </a:r>
            <a:r>
              <a:rPr sz="1200" b="1" spc="-5" dirty="0">
                <a:latin typeface="Times New Roman"/>
                <a:cs typeface="Times New Roman"/>
              </a:rPr>
              <a:t>произвольных двигательных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функций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605910" y="6607556"/>
            <a:ext cx="3397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b770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334380" y="6607556"/>
            <a:ext cx="20637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Функции </a:t>
            </a:r>
            <a:r>
              <a:rPr sz="1200" b="1" spc="-5" dirty="0">
                <a:latin typeface="Times New Roman"/>
                <a:cs typeface="Times New Roman"/>
              </a:rPr>
              <a:t>стереотипа</a:t>
            </a:r>
            <a:r>
              <a:rPr sz="1200" b="1" spc="-114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походки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Домены </a:t>
            </a:r>
            <a:r>
              <a:rPr spc="-5" dirty="0"/>
              <a:t>активности и участия для</a:t>
            </a:r>
            <a:r>
              <a:rPr spc="60" dirty="0"/>
              <a:t> </a:t>
            </a:r>
            <a:r>
              <a:rPr spc="-10" dirty="0"/>
              <a:t>обследования</a:t>
            </a:r>
          </a:p>
          <a:p>
            <a:pPr algn="ctr">
              <a:lnSpc>
                <a:spcPct val="100000"/>
              </a:lnSpc>
              <a:tabLst>
                <a:tab pos="501650" algn="l"/>
                <a:tab pos="9143365" algn="l"/>
              </a:tabLst>
            </a:pPr>
            <a:r>
              <a:rPr b="0" u="heavy" spc="-5" dirty="0">
                <a:uFill>
                  <a:solidFill>
                    <a:srgbClr val="9EC539"/>
                  </a:solidFill>
                </a:uFill>
                <a:latin typeface="Times New Roman"/>
                <a:cs typeface="Times New Roman"/>
              </a:rPr>
              <a:t> 	</a:t>
            </a:r>
            <a:r>
              <a:rPr u="heavy" spc="-10" dirty="0">
                <a:uFill>
                  <a:solidFill>
                    <a:srgbClr val="9EC539"/>
                  </a:solidFill>
                </a:uFill>
              </a:rPr>
              <a:t>пациен</a:t>
            </a:r>
            <a:r>
              <a:rPr u="heavy" spc="-10" dirty="0">
                <a:uFill>
                  <a:solidFill>
                    <a:srgbClr val="FF9933"/>
                  </a:solidFill>
                </a:uFill>
              </a:rPr>
              <a:t>т</a:t>
            </a:r>
            <a:r>
              <a:rPr spc="-10" dirty="0"/>
              <a:t>ов </a:t>
            </a:r>
            <a:r>
              <a:rPr u="heavy" spc="-5" dirty="0">
                <a:uFill>
                  <a:solidFill>
                    <a:srgbClr val="FF9933"/>
                  </a:solidFill>
                </a:uFill>
              </a:rPr>
              <a:t>c ДЦП </a:t>
            </a:r>
            <a:r>
              <a:rPr u="heavy" spc="-10" dirty="0">
                <a:uFill>
                  <a:solidFill>
                    <a:srgbClr val="FF9933"/>
                  </a:solidFill>
                </a:uFill>
              </a:rPr>
              <a:t>без интеллектуальных</a:t>
            </a:r>
            <a:r>
              <a:rPr u="heavy" spc="75" dirty="0">
                <a:uFill>
                  <a:solidFill>
                    <a:srgbClr val="FF9933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FF9933"/>
                  </a:solidFill>
                </a:uFill>
              </a:rPr>
              <a:t>отклонений	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1817877"/>
          <a:ext cx="9156700" cy="3448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305"/>
                <a:gridCol w="1793239"/>
                <a:gridCol w="1301750"/>
                <a:gridCol w="5003164"/>
              </a:tblGrid>
              <a:tr h="490727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Код</a:t>
                      </a:r>
                      <a:r>
                        <a:rPr sz="1400" b="1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уровня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Название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домена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157605" algn="l"/>
                        </a:tabLst>
                      </a:pP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Код	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уровня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домена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5087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99109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Мобильность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Использование точных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движений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кисти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Ходьба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465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Передвижение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использованием технических</a:t>
                      </a:r>
                      <a:r>
                        <a:rPr sz="14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средств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470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Использование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пассажирского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транспорта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5087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9910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Самообслужив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Мытье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Уход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за частями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тела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Одевание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Прием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пищи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5087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9530" marR="586105" indent="449580">
                        <a:lnSpc>
                          <a:spcPct val="114999"/>
                        </a:lnSpc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Бытовая 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жизнь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620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Приобретение 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товаров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услуг (посещение магазина)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630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Приготовление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пищи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07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R="23177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d640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Выполнение</a:t>
                      </a:r>
                      <a:r>
                        <a:rPr sz="14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работы</a:t>
                      </a:r>
                      <a:r>
                        <a:rPr sz="14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дому</a:t>
                      </a:r>
                      <a:r>
                        <a:rPr sz="14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(чистка</a:t>
                      </a:r>
                      <a:r>
                        <a:rPr sz="14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дома,</a:t>
                      </a:r>
                      <a:r>
                        <a:rPr sz="14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стирка,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мойка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посуды)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401" y="830325"/>
          <a:ext cx="9034145" cy="5410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9820"/>
                <a:gridCol w="1626235"/>
                <a:gridCol w="1426209"/>
                <a:gridCol w="4862195"/>
              </a:tblGrid>
              <a:tr h="490727">
                <a:tc>
                  <a:txBody>
                    <a:bodyPr/>
                    <a:lstStyle/>
                    <a:p>
                      <a:pPr marL="48196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977265" algn="l"/>
                        </a:tabLst>
                      </a:pP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Код	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уровня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19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Название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домена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297940" algn="l"/>
                        </a:tabLst>
                      </a:pP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Код	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уровня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домена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448309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Изучение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применение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знаний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Усвоение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навыков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чтения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d145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Усвоение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навыков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письма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Усвоение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навыков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счета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69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Общение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Восприятие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устных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сообщении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Речь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Беседа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9275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Мобильность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d440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Использование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точных движений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кисти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Ходьба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07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d465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Передвижение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использованием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технических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средств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470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Использование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пассажирского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транспорта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8831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Самообслужи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81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d510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Мытье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Уход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за частями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тела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Физиологические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отправления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Одевание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Прием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пищи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66420" marR="229235" indent="120014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Бытовая 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жизнь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d620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Приобретение 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товаров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услуг (посещение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магазина)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40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630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Приготовление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пищи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07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640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Выполнение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работы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дому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(чистка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дома,</a:t>
                      </a:r>
                      <a:r>
                        <a:rPr sz="1400" b="1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стирка,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мойка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посуды)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51" y="0"/>
            <a:ext cx="91490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0"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Домены </a:t>
            </a:r>
            <a:r>
              <a:rPr spc="-5" dirty="0"/>
              <a:t>активности и участия для</a:t>
            </a:r>
            <a:r>
              <a:rPr spc="60" dirty="0"/>
              <a:t> </a:t>
            </a:r>
            <a:r>
              <a:rPr spc="-10" dirty="0"/>
              <a:t>обследования</a:t>
            </a:r>
          </a:p>
          <a:p>
            <a:pPr algn="ctr">
              <a:lnSpc>
                <a:spcPct val="100000"/>
              </a:lnSpc>
              <a:tabLst>
                <a:tab pos="326390" algn="l"/>
                <a:tab pos="9123045" algn="l"/>
              </a:tabLst>
            </a:pPr>
            <a:r>
              <a:rPr b="0" u="heavy" spc="-5" dirty="0">
                <a:uFill>
                  <a:solidFill>
                    <a:srgbClr val="9EC539"/>
                  </a:solidFill>
                </a:uFill>
                <a:latin typeface="Times New Roman"/>
                <a:cs typeface="Times New Roman"/>
              </a:rPr>
              <a:t> 	</a:t>
            </a:r>
            <a:r>
              <a:rPr u="heavy" spc="-10" dirty="0">
                <a:uFill>
                  <a:solidFill>
                    <a:srgbClr val="9EC539"/>
                  </a:solidFill>
                </a:uFill>
              </a:rPr>
              <a:t>пациент</a:t>
            </a:r>
            <a:r>
              <a:rPr u="heavy" spc="-10" dirty="0">
                <a:uFill>
                  <a:solidFill>
                    <a:srgbClr val="FF9933"/>
                  </a:solidFill>
                </a:uFill>
              </a:rPr>
              <a:t>о</a:t>
            </a:r>
            <a:r>
              <a:rPr spc="-10" dirty="0"/>
              <a:t>в </a:t>
            </a:r>
            <a:r>
              <a:rPr spc="-5" dirty="0"/>
              <a:t>c </a:t>
            </a:r>
            <a:r>
              <a:rPr u="heavy" spc="-5" dirty="0">
                <a:uFill>
                  <a:solidFill>
                    <a:srgbClr val="FF9933"/>
                  </a:solidFill>
                </a:uFill>
              </a:rPr>
              <a:t>ДЦП с </a:t>
            </a:r>
            <a:r>
              <a:rPr u="heavy" spc="-10" dirty="0">
                <a:uFill>
                  <a:solidFill>
                    <a:srgbClr val="FF9933"/>
                  </a:solidFill>
                </a:uFill>
              </a:rPr>
              <a:t>интеллектуальными</a:t>
            </a:r>
            <a:r>
              <a:rPr u="heavy" spc="75" dirty="0">
                <a:uFill>
                  <a:solidFill>
                    <a:srgbClr val="FF9933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FF9933"/>
                  </a:solidFill>
                </a:uFill>
              </a:rPr>
              <a:t>отклонениями	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4242" y="322529"/>
            <a:ext cx="72821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Определение функции </a:t>
            </a:r>
            <a:r>
              <a:rPr spc="-10" dirty="0"/>
              <a:t>мышечной </a:t>
            </a:r>
            <a:r>
              <a:rPr spc="-5" dirty="0"/>
              <a:t>силы</a:t>
            </a:r>
            <a:r>
              <a:rPr spc="85" dirty="0"/>
              <a:t> </a:t>
            </a:r>
            <a:r>
              <a:rPr dirty="0"/>
              <a:t>(b730)</a:t>
            </a:r>
          </a:p>
        </p:txBody>
      </p:sp>
      <p:sp>
        <p:nvSpPr>
          <p:cNvPr id="3" name="object 3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5409" y="1592199"/>
          <a:ext cx="8191500" cy="2851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7595"/>
                <a:gridCol w="7094220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Мышечная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сила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Нет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движений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Пальпируется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сокращение мышечных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волокон,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но движения</a:t>
                      </a:r>
                      <a:r>
                        <a:rPr sz="1800" b="1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нет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6779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Движения при исключении воздействия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силы</a:t>
                      </a:r>
                      <a:r>
                        <a:rPr sz="18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тяжести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Движения при действии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силы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тяжести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864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Движения при внешнем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противодействии,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но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слабее,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чем на 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противоположной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стороне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Нормальная мышечная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сила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72897" y="1051686"/>
            <a:ext cx="79508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Шкала комитета </a:t>
            </a:r>
            <a:r>
              <a:rPr sz="2800" spc="-10" dirty="0">
                <a:latin typeface="Calibri"/>
                <a:cs typeface="Calibri"/>
              </a:rPr>
              <a:t>Медицинских Исследований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(1994)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733" y="4667504"/>
            <a:ext cx="8260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b730.0 </a:t>
            </a:r>
            <a:r>
              <a:rPr sz="2400" spc="-5" dirty="0">
                <a:latin typeface="Calibri"/>
                <a:cs typeface="Calibri"/>
              </a:rPr>
              <a:t>НЕТ </a:t>
            </a:r>
            <a:r>
              <a:rPr sz="2400" spc="-10" dirty="0">
                <a:latin typeface="Calibri"/>
                <a:cs typeface="Calibri"/>
              </a:rPr>
              <a:t>проблем (никаких, </a:t>
            </a:r>
            <a:r>
              <a:rPr sz="2400" spc="-20" dirty="0">
                <a:latin typeface="Calibri"/>
                <a:cs typeface="Calibri"/>
              </a:rPr>
              <a:t>отсутствуют, </a:t>
            </a:r>
            <a:r>
              <a:rPr sz="2400" spc="-5" dirty="0">
                <a:latin typeface="Calibri"/>
                <a:cs typeface="Calibri"/>
              </a:rPr>
              <a:t>ничтожные,…)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0–4%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20102" y="5033264"/>
            <a:ext cx="101091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5–24%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25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5" dirty="0">
                <a:latin typeface="Calibri"/>
                <a:cs typeface="Calibri"/>
              </a:rPr>
              <a:t>49%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50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95%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733" y="5033264"/>
            <a:ext cx="713930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b730.1 </a:t>
            </a:r>
            <a:r>
              <a:rPr sz="2400" dirty="0">
                <a:latin typeface="Calibri"/>
                <a:cs typeface="Calibri"/>
              </a:rPr>
              <a:t>ЛЕГКИЕ </a:t>
            </a:r>
            <a:r>
              <a:rPr sz="2400" spc="-10" dirty="0">
                <a:latin typeface="Calibri"/>
                <a:cs typeface="Calibri"/>
              </a:rPr>
              <a:t>проблемы (незначительные, </a:t>
            </a:r>
            <a:r>
              <a:rPr sz="2400" dirty="0">
                <a:latin typeface="Calibri"/>
                <a:cs typeface="Calibri"/>
              </a:rPr>
              <a:t>слабые,…)  </a:t>
            </a:r>
            <a:r>
              <a:rPr sz="2400" b="1" spc="-5" dirty="0">
                <a:latin typeface="Calibri"/>
                <a:cs typeface="Calibri"/>
              </a:rPr>
              <a:t>b730.2 </a:t>
            </a:r>
            <a:r>
              <a:rPr sz="2400" spc="-5" dirty="0">
                <a:latin typeface="Calibri"/>
                <a:cs typeface="Calibri"/>
              </a:rPr>
              <a:t>УМЕРЕННЫЕ </a:t>
            </a:r>
            <a:r>
              <a:rPr sz="2400" spc="-10" dirty="0">
                <a:latin typeface="Calibri"/>
                <a:cs typeface="Calibri"/>
              </a:rPr>
              <a:t>проблемы </a:t>
            </a:r>
            <a:r>
              <a:rPr sz="2400" spc="-5" dirty="0">
                <a:latin typeface="Calibri"/>
                <a:cs typeface="Calibri"/>
              </a:rPr>
              <a:t>(средние, </a:t>
            </a:r>
            <a:r>
              <a:rPr sz="2400" dirty="0">
                <a:latin typeface="Calibri"/>
                <a:cs typeface="Calibri"/>
              </a:rPr>
              <a:t>значимые,…) 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b730.3 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ТЯЖЕЛЫЕ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проблемы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(высокие, интенсивные,…)  </a:t>
            </a:r>
            <a:r>
              <a:rPr sz="2400" b="1" spc="-5" dirty="0">
                <a:latin typeface="Calibri"/>
                <a:cs typeface="Calibri"/>
              </a:rPr>
              <a:t>b730.4 </a:t>
            </a:r>
            <a:r>
              <a:rPr sz="2400" spc="-15" dirty="0">
                <a:latin typeface="Calibri"/>
                <a:cs typeface="Calibri"/>
              </a:rPr>
              <a:t>АБСОЛЮТНЫЕ </a:t>
            </a:r>
            <a:r>
              <a:rPr sz="2400" spc="-10" dirty="0">
                <a:latin typeface="Calibri"/>
                <a:cs typeface="Calibri"/>
              </a:rPr>
              <a:t>проблемы (полные,…)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96–100%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721" y="322529"/>
            <a:ext cx="8388985" cy="4265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Calibri"/>
                <a:cs typeface="Calibri"/>
              </a:rPr>
              <a:t>Определение функции подвижности </a:t>
            </a:r>
            <a:r>
              <a:rPr sz="2800" b="1" spc="-10" dirty="0">
                <a:latin typeface="Calibri"/>
                <a:cs typeface="Calibri"/>
              </a:rPr>
              <a:t>суставов</a:t>
            </a:r>
            <a:r>
              <a:rPr sz="2800" b="1" spc="13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(b710)</a:t>
            </a:r>
            <a:endParaRPr sz="2800">
              <a:latin typeface="Calibri"/>
              <a:cs typeface="Calibri"/>
            </a:endParaRPr>
          </a:p>
          <a:p>
            <a:pPr marL="617220" algn="just">
              <a:lnSpc>
                <a:spcPct val="100000"/>
              </a:lnSpc>
              <a:spcBef>
                <a:spcPts val="2470"/>
              </a:spcBef>
            </a:pPr>
            <a:r>
              <a:rPr sz="2800" b="1" spc="-25" dirty="0">
                <a:latin typeface="Calibri"/>
                <a:cs typeface="Calibri"/>
              </a:rPr>
              <a:t>Углометрия </a:t>
            </a:r>
            <a:r>
              <a:rPr sz="2800" b="1" spc="-10" dirty="0">
                <a:latin typeface="Calibri"/>
                <a:cs typeface="Calibri"/>
              </a:rPr>
              <a:t>локтевого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сустава:</a:t>
            </a:r>
            <a:endParaRPr sz="2800">
              <a:latin typeface="Calibri"/>
              <a:cs typeface="Calibri"/>
            </a:endParaRPr>
          </a:p>
          <a:p>
            <a:pPr marL="45085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Calibri"/>
                <a:cs typeface="Calibri"/>
              </a:rPr>
              <a:t>При измерении сгибания в </a:t>
            </a:r>
            <a:r>
              <a:rPr sz="2800" spc="-10" dirty="0">
                <a:latin typeface="Calibri"/>
                <a:cs typeface="Calibri"/>
              </a:rPr>
              <a:t>локтевом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суставе</a:t>
            </a:r>
            <a:endParaRPr sz="2800">
              <a:latin typeface="Calibri"/>
              <a:cs typeface="Calibri"/>
            </a:endParaRPr>
          </a:p>
          <a:p>
            <a:pPr marL="45085" marR="5080" algn="just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стандартной </a:t>
            </a:r>
            <a:r>
              <a:rPr sz="2800" spc="-20" dirty="0">
                <a:latin typeface="Calibri"/>
                <a:cs typeface="Calibri"/>
              </a:rPr>
              <a:t>исходной </a:t>
            </a:r>
            <a:r>
              <a:rPr sz="2800" spc="-5" dirty="0">
                <a:latin typeface="Calibri"/>
                <a:cs typeface="Calibri"/>
              </a:rPr>
              <a:t>позицией </a:t>
            </a:r>
            <a:r>
              <a:rPr sz="2800" spc="-15" dirty="0">
                <a:latin typeface="Calibri"/>
                <a:cs typeface="Calibri"/>
              </a:rPr>
              <a:t>является </a:t>
            </a:r>
            <a:r>
              <a:rPr sz="2800" spc="-5" dirty="0">
                <a:latin typeface="Calibri"/>
                <a:cs typeface="Calibri"/>
              </a:rPr>
              <a:t>совершенно  разогнутая в </a:t>
            </a:r>
            <a:r>
              <a:rPr sz="2800" spc="-10" dirty="0">
                <a:latin typeface="Calibri"/>
                <a:cs typeface="Calibri"/>
              </a:rPr>
              <a:t>локте </a:t>
            </a:r>
            <a:r>
              <a:rPr sz="2800" spc="-20" dirty="0">
                <a:latin typeface="Calibri"/>
                <a:cs typeface="Calibri"/>
              </a:rPr>
              <a:t>рука, что </a:t>
            </a:r>
            <a:r>
              <a:rPr sz="2800" spc="-10" dirty="0">
                <a:latin typeface="Calibri"/>
                <a:cs typeface="Calibri"/>
              </a:rPr>
              <a:t>принимают </a:t>
            </a:r>
            <a:r>
              <a:rPr sz="2800" spc="-5" dirty="0">
                <a:latin typeface="Calibri"/>
                <a:cs typeface="Calibri"/>
              </a:rPr>
              <a:t>за </a:t>
            </a:r>
            <a:r>
              <a:rPr sz="2800" spc="15" dirty="0">
                <a:latin typeface="Calibri"/>
                <a:cs typeface="Calibri"/>
              </a:rPr>
              <a:t>0° </a:t>
            </a:r>
            <a:r>
              <a:rPr sz="2800" spc="-15" dirty="0">
                <a:latin typeface="Calibri"/>
                <a:cs typeface="Calibri"/>
              </a:rPr>
              <a:t>флексии.  Предположим, </a:t>
            </a:r>
            <a:r>
              <a:rPr sz="2800" spc="-10" dirty="0">
                <a:latin typeface="Calibri"/>
                <a:cs typeface="Calibri"/>
              </a:rPr>
              <a:t>вследствие патологических </a:t>
            </a:r>
            <a:r>
              <a:rPr sz="2800" spc="-5" dirty="0">
                <a:latin typeface="Calibri"/>
                <a:cs typeface="Calibri"/>
              </a:rPr>
              <a:t>изменений  </a:t>
            </a:r>
            <a:r>
              <a:rPr sz="2800" spc="-10" dirty="0">
                <a:latin typeface="Calibri"/>
                <a:cs typeface="Calibri"/>
              </a:rPr>
              <a:t>движение </a:t>
            </a:r>
            <a:r>
              <a:rPr sz="2800" spc="-5" dirty="0">
                <a:latin typeface="Calibri"/>
                <a:cs typeface="Calibri"/>
              </a:rPr>
              <a:t>ограничено и </a:t>
            </a:r>
            <a:r>
              <a:rPr sz="2800" spc="-15" dirty="0">
                <a:latin typeface="Calibri"/>
                <a:cs typeface="Calibri"/>
              </a:rPr>
              <a:t>предплечье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невозможно</a:t>
            </a:r>
            <a:endParaRPr sz="2800">
              <a:latin typeface="Calibri"/>
              <a:cs typeface="Calibri"/>
            </a:endParaRPr>
          </a:p>
          <a:p>
            <a:pPr marL="45085" marR="1396365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libri"/>
                <a:cs typeface="Calibri"/>
              </a:rPr>
              <a:t>согнуть </a:t>
            </a:r>
            <a:r>
              <a:rPr sz="2800" spc="-20" dirty="0">
                <a:latin typeface="Calibri"/>
                <a:cs typeface="Calibri"/>
              </a:rPr>
              <a:t>до </a:t>
            </a:r>
            <a:r>
              <a:rPr sz="2800" spc="-10" dirty="0">
                <a:latin typeface="Calibri"/>
                <a:cs typeface="Calibri"/>
              </a:rPr>
              <a:t>прямого </a:t>
            </a:r>
            <a:r>
              <a:rPr sz="2800" spc="-30" dirty="0">
                <a:latin typeface="Calibri"/>
                <a:cs typeface="Calibri"/>
              </a:rPr>
              <a:t>угла, </a:t>
            </a:r>
            <a:r>
              <a:rPr sz="2800" spc="-20" dirty="0">
                <a:latin typeface="Calibri"/>
                <a:cs typeface="Calibri"/>
              </a:rPr>
              <a:t>флексия </a:t>
            </a:r>
            <a:r>
              <a:rPr sz="2800" spc="-40" dirty="0">
                <a:latin typeface="Calibri"/>
                <a:cs typeface="Calibri"/>
              </a:rPr>
              <a:t>будет </a:t>
            </a:r>
            <a:r>
              <a:rPr sz="2800" spc="-5" dirty="0">
                <a:latin typeface="Calibri"/>
                <a:cs typeface="Calibri"/>
              </a:rPr>
              <a:t>равна  примерно </a:t>
            </a:r>
            <a:r>
              <a:rPr sz="2800" spc="-10" dirty="0">
                <a:latin typeface="Calibri"/>
                <a:cs typeface="Calibri"/>
              </a:rPr>
              <a:t>0°—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70°.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721" y="322529"/>
            <a:ext cx="8188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Определение функции подвижности </a:t>
            </a:r>
            <a:r>
              <a:rPr spc="-10" dirty="0"/>
              <a:t>суставов</a:t>
            </a:r>
            <a:r>
              <a:rPr spc="145" dirty="0"/>
              <a:t> </a:t>
            </a:r>
            <a:r>
              <a:rPr spc="-5" dirty="0"/>
              <a:t>(b710)</a:t>
            </a:r>
          </a:p>
        </p:txBody>
      </p:sp>
      <p:sp>
        <p:nvSpPr>
          <p:cNvPr id="3" name="object 3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2437" y="1156461"/>
            <a:ext cx="8190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b710.0 </a:t>
            </a:r>
            <a:r>
              <a:rPr sz="2400" spc="-5" dirty="0">
                <a:latin typeface="Calibri"/>
                <a:cs typeface="Calibri"/>
              </a:rPr>
              <a:t>НЕТ </a:t>
            </a:r>
            <a:r>
              <a:rPr sz="2400" spc="-10" dirty="0">
                <a:latin typeface="Calibri"/>
                <a:cs typeface="Calibri"/>
              </a:rPr>
              <a:t>проблем (никаких, </a:t>
            </a:r>
            <a:r>
              <a:rPr sz="2400" spc="-20" dirty="0">
                <a:latin typeface="Calibri"/>
                <a:cs typeface="Calibri"/>
              </a:rPr>
              <a:t>отсутствуют,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ничтожные,…)0–4%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437" y="1522221"/>
            <a:ext cx="71393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b710.1 </a:t>
            </a:r>
            <a:r>
              <a:rPr sz="2400" dirty="0">
                <a:latin typeface="Calibri"/>
                <a:cs typeface="Calibri"/>
              </a:rPr>
              <a:t>ЛЕГКИЕ </a:t>
            </a:r>
            <a:r>
              <a:rPr sz="2400" spc="-10" dirty="0">
                <a:latin typeface="Calibri"/>
                <a:cs typeface="Calibri"/>
              </a:rPr>
              <a:t>проблемы (незначительные, </a:t>
            </a:r>
            <a:r>
              <a:rPr sz="2400" dirty="0">
                <a:latin typeface="Calibri"/>
                <a:cs typeface="Calibri"/>
              </a:rPr>
              <a:t>слабые,…) 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710.2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УМЕРЕННЫЕ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проблемы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(средние,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значимые,…)  </a:t>
            </a:r>
            <a:r>
              <a:rPr sz="2400" b="1" spc="-5" dirty="0">
                <a:latin typeface="Calibri"/>
                <a:cs typeface="Calibri"/>
              </a:rPr>
              <a:t>b710.3 </a:t>
            </a:r>
            <a:r>
              <a:rPr sz="2400" spc="-15" dirty="0">
                <a:latin typeface="Calibri"/>
                <a:cs typeface="Calibri"/>
              </a:rPr>
              <a:t>ТЯЖЕЛЫЕ </a:t>
            </a:r>
            <a:r>
              <a:rPr sz="2400" spc="-10" dirty="0">
                <a:latin typeface="Calibri"/>
                <a:cs typeface="Calibri"/>
              </a:rPr>
              <a:t>проблемы </a:t>
            </a:r>
            <a:r>
              <a:rPr sz="2400" spc="-5" dirty="0">
                <a:latin typeface="Calibri"/>
                <a:cs typeface="Calibri"/>
              </a:rPr>
              <a:t>(высокие,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интенсивные,…)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18806" y="1522221"/>
            <a:ext cx="101091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5–24%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25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49%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50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5" dirty="0">
                <a:latin typeface="Calibri"/>
                <a:cs typeface="Calibri"/>
              </a:rPr>
              <a:t>95%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14135" algn="l"/>
              </a:tabLst>
            </a:pPr>
            <a:r>
              <a:rPr b="1" spc="-5" dirty="0">
                <a:latin typeface="Calibri"/>
                <a:cs typeface="Calibri"/>
              </a:rPr>
              <a:t>b710.4 </a:t>
            </a:r>
            <a:r>
              <a:rPr spc="-15" dirty="0"/>
              <a:t>АБСОЛЮТНЫЕ</a:t>
            </a:r>
            <a:r>
              <a:rPr spc="-10" dirty="0"/>
              <a:t> проблемы</a:t>
            </a:r>
            <a:r>
              <a:rPr dirty="0"/>
              <a:t> </a:t>
            </a:r>
            <a:r>
              <a:rPr spc="-10" dirty="0"/>
              <a:t>(полные,…)	</a:t>
            </a:r>
            <a:r>
              <a:rPr spc="-5" dirty="0"/>
              <a:t>96–100%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/>
              <a:t>Далее, при </a:t>
            </a:r>
            <a:r>
              <a:rPr sz="2800" spc="-5" dirty="0"/>
              <a:t>вероятном </a:t>
            </a:r>
            <a:r>
              <a:rPr sz="2800" spc="-20" dirty="0"/>
              <a:t>улучшении амплитуды </a:t>
            </a:r>
            <a:r>
              <a:rPr sz="2800" spc="-10" dirty="0"/>
              <a:t>движения  увеличенную </a:t>
            </a:r>
            <a:r>
              <a:rPr sz="2800" spc="-15" dirty="0"/>
              <a:t>флексию </a:t>
            </a:r>
            <a:r>
              <a:rPr sz="2800" spc="-10" dirty="0"/>
              <a:t>можно отметить</a:t>
            </a:r>
            <a:endParaRPr sz="2800"/>
          </a:p>
          <a:p>
            <a:pPr marL="12700" marR="678815">
              <a:lnSpc>
                <a:spcPct val="100000"/>
              </a:lnSpc>
              <a:spcBef>
                <a:spcPts val="5"/>
              </a:spcBef>
            </a:pPr>
            <a:r>
              <a:rPr sz="2800" spc="-10" dirty="0"/>
              <a:t>соответствующим </a:t>
            </a:r>
            <a:r>
              <a:rPr sz="2800" spc="-5" dirty="0"/>
              <a:t>возрастанием </a:t>
            </a:r>
            <a:r>
              <a:rPr sz="2800" spc="-10" dirty="0"/>
              <a:t>цифровых данных,  </a:t>
            </a:r>
            <a:r>
              <a:rPr sz="2800" spc="-5" dirty="0"/>
              <a:t>например, </a:t>
            </a:r>
            <a:r>
              <a:rPr sz="2800" spc="-15" dirty="0"/>
              <a:t>флексия </a:t>
            </a:r>
            <a:r>
              <a:rPr sz="2800" spc="-5" dirty="0"/>
              <a:t>0°—</a:t>
            </a:r>
            <a:r>
              <a:rPr sz="2800" spc="35" dirty="0"/>
              <a:t> </a:t>
            </a:r>
            <a:r>
              <a:rPr sz="2800" spc="-5" dirty="0"/>
              <a:t>90°.</a:t>
            </a:r>
            <a:endParaRPr sz="28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109219"/>
            <a:ext cx="8747760" cy="5903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0" marR="440690" indent="-337185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Calibri"/>
                <a:cs typeface="Calibri"/>
              </a:rPr>
              <a:t>Определение </a:t>
            </a:r>
            <a:r>
              <a:rPr sz="2800" b="1" spc="-10" dirty="0">
                <a:latin typeface="Calibri"/>
                <a:cs typeface="Calibri"/>
              </a:rPr>
              <a:t>степени нарушения </a:t>
            </a:r>
            <a:r>
              <a:rPr sz="2800" b="1" spc="-15" dirty="0">
                <a:latin typeface="Calibri"/>
                <a:cs typeface="Calibri"/>
              </a:rPr>
              <a:t>функции </a:t>
            </a:r>
            <a:r>
              <a:rPr sz="2800" b="1" spc="-10" dirty="0">
                <a:latin typeface="Calibri"/>
                <a:cs typeface="Calibri"/>
              </a:rPr>
              <a:t>печени  </a:t>
            </a:r>
            <a:r>
              <a:rPr sz="2800" b="1" spc="-5" dirty="0">
                <a:latin typeface="Calibri"/>
                <a:cs typeface="Calibri"/>
              </a:rPr>
              <a:t>у </a:t>
            </a:r>
            <a:r>
              <a:rPr sz="2800" b="1" spc="-15" dirty="0">
                <a:latin typeface="Calibri"/>
                <a:cs typeface="Calibri"/>
              </a:rPr>
              <a:t>детей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92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dirty="0"/>
              <a:t>	</a:t>
            </a:r>
            <a:r>
              <a:rPr sz="2800" spc="-5" dirty="0">
                <a:latin typeface="Calibri"/>
                <a:cs typeface="Calibri"/>
              </a:rPr>
              <a:t>Была </a:t>
            </a:r>
            <a:r>
              <a:rPr sz="2800" spc="-10" dirty="0">
                <a:latin typeface="Calibri"/>
                <a:cs typeface="Calibri"/>
              </a:rPr>
              <a:t>разработана система оценки степени </a:t>
            </a:r>
            <a:r>
              <a:rPr sz="2800" spc="-5" dirty="0">
                <a:latin typeface="Calibri"/>
                <a:cs typeface="Calibri"/>
              </a:rPr>
              <a:t>нарушения  функции печени у </a:t>
            </a:r>
            <a:r>
              <a:rPr sz="2800" spc="-20" dirty="0">
                <a:latin typeface="Calibri"/>
                <a:cs typeface="Calibri"/>
              </a:rPr>
              <a:t>детей </a:t>
            </a:r>
            <a:r>
              <a:rPr sz="2800" spc="-5" dirty="0">
                <a:latin typeface="Calibri"/>
                <a:cs typeface="Calibri"/>
              </a:rPr>
              <a:t>на основе </a:t>
            </a:r>
            <a:r>
              <a:rPr sz="2800" spc="-80" dirty="0">
                <a:solidFill>
                  <a:srgbClr val="FF0000"/>
                </a:solidFill>
                <a:latin typeface="Calibri"/>
                <a:cs typeface="Calibri"/>
              </a:rPr>
              <a:t>МКФ</a:t>
            </a:r>
            <a:r>
              <a:rPr sz="2800" spc="-80" dirty="0">
                <a:latin typeface="Calibri"/>
                <a:cs typeface="Calibri"/>
              </a:rPr>
              <a:t>. </a:t>
            </a:r>
            <a:r>
              <a:rPr sz="2800" spc="-15" dirty="0">
                <a:latin typeface="Calibri"/>
                <a:cs typeface="Calibri"/>
              </a:rPr>
              <a:t>Проводился  </a:t>
            </a:r>
            <a:r>
              <a:rPr sz="2800" spc="-5" dirty="0">
                <a:latin typeface="Calibri"/>
                <a:cs typeface="Calibri"/>
              </a:rPr>
              <a:t>анализ14 </a:t>
            </a:r>
            <a:r>
              <a:rPr sz="2800" spc="-10" dirty="0">
                <a:latin typeface="Calibri"/>
                <a:cs typeface="Calibri"/>
              </a:rPr>
              <a:t>биохимических </a:t>
            </a:r>
            <a:r>
              <a:rPr sz="2800" spc="-15" dirty="0">
                <a:latin typeface="Calibri"/>
                <a:cs typeface="Calibri"/>
              </a:rPr>
              <a:t>показателей,</a:t>
            </a:r>
            <a:endParaRPr sz="2800">
              <a:latin typeface="Calibri"/>
              <a:cs typeface="Calibri"/>
            </a:endParaRPr>
          </a:p>
          <a:p>
            <a:pPr marL="355600" marR="826135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характеризующих </a:t>
            </a:r>
            <a:r>
              <a:rPr sz="2800" spc="-20" dirty="0">
                <a:latin typeface="Calibri"/>
                <a:cs typeface="Calibri"/>
              </a:rPr>
              <a:t>роль </a:t>
            </a:r>
            <a:r>
              <a:rPr sz="2800" spc="-5" dirty="0">
                <a:latin typeface="Calibri"/>
                <a:cs typeface="Calibri"/>
              </a:rPr>
              <a:t>печени в </a:t>
            </a:r>
            <a:r>
              <a:rPr sz="2800" spc="-10" dirty="0">
                <a:latin typeface="Calibri"/>
                <a:cs typeface="Calibri"/>
              </a:rPr>
              <a:t>функции обмена  </a:t>
            </a:r>
            <a:r>
              <a:rPr sz="2800" spc="-20" dirty="0">
                <a:latin typeface="Calibri"/>
                <a:cs typeface="Calibri"/>
              </a:rPr>
              <a:t>белков, </a:t>
            </a:r>
            <a:r>
              <a:rPr sz="2800" spc="-5" dirty="0">
                <a:latin typeface="Calibri"/>
                <a:cs typeface="Calibri"/>
              </a:rPr>
              <a:t>жиров и </a:t>
            </a:r>
            <a:r>
              <a:rPr sz="2800" spc="-30" dirty="0">
                <a:latin typeface="Calibri"/>
                <a:cs typeface="Calibri"/>
              </a:rPr>
              <a:t>углеводов </a:t>
            </a:r>
            <a:r>
              <a:rPr sz="2800" spc="-5" dirty="0">
                <a:latin typeface="Calibri"/>
                <a:cs typeface="Calibri"/>
              </a:rPr>
              <a:t>у </a:t>
            </a:r>
            <a:r>
              <a:rPr sz="2800" spc="-10" dirty="0">
                <a:latin typeface="Calibri"/>
                <a:cs typeface="Calibri"/>
              </a:rPr>
              <a:t>115 </a:t>
            </a:r>
            <a:r>
              <a:rPr sz="2800" spc="-15" dirty="0">
                <a:latin typeface="Calibri"/>
                <a:cs typeface="Calibri"/>
              </a:rPr>
              <a:t>детей. </a:t>
            </a:r>
            <a:r>
              <a:rPr sz="2800" spc="-5" dirty="0">
                <a:latin typeface="Calibri"/>
                <a:cs typeface="Calibri"/>
              </a:rPr>
              <a:t>Каждый  </a:t>
            </a:r>
            <a:r>
              <a:rPr sz="2800" spc="-10" dirty="0">
                <a:latin typeface="Calibri"/>
                <a:cs typeface="Calibri"/>
              </a:rPr>
              <a:t>биохимический </a:t>
            </a:r>
            <a:r>
              <a:rPr sz="2800" spc="-15" dirty="0">
                <a:latin typeface="Calibri"/>
                <a:cs typeface="Calibri"/>
              </a:rPr>
              <a:t>показатель </a:t>
            </a:r>
            <a:r>
              <a:rPr sz="2800" spc="-5" dirty="0">
                <a:latin typeface="Calibri"/>
                <a:cs typeface="Calibri"/>
              </a:rPr>
              <a:t>в зависимости </a:t>
            </a:r>
            <a:r>
              <a:rPr sz="2800" spc="-20" dirty="0">
                <a:latin typeface="Calibri"/>
                <a:cs typeface="Calibri"/>
              </a:rPr>
              <a:t>от  </a:t>
            </a:r>
            <a:r>
              <a:rPr sz="2800" spc="-5" dirty="0">
                <a:latin typeface="Calibri"/>
                <a:cs typeface="Calibri"/>
              </a:rPr>
              <a:t>выраженности </a:t>
            </a:r>
            <a:r>
              <a:rPr sz="2800" spc="-15" dirty="0">
                <a:latin typeface="Calibri"/>
                <a:cs typeface="Calibri"/>
              </a:rPr>
              <a:t>его </a:t>
            </a:r>
            <a:r>
              <a:rPr sz="2800" spc="-5" dirty="0">
                <a:latin typeface="Calibri"/>
                <a:cs typeface="Calibri"/>
              </a:rPr>
              <a:t>изменений оценивался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</a:t>
            </a:r>
            <a:endParaRPr sz="2800">
              <a:latin typeface="Calibri"/>
              <a:cs typeface="Calibri"/>
            </a:endParaRPr>
          </a:p>
          <a:p>
            <a:pPr marL="355600" marR="86106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пятибалльной шкале. </a:t>
            </a:r>
            <a:r>
              <a:rPr sz="2800" spc="-30" dirty="0">
                <a:latin typeface="Calibri"/>
                <a:cs typeface="Calibri"/>
              </a:rPr>
              <a:t>Результаты: </a:t>
            </a:r>
            <a:r>
              <a:rPr sz="2800" spc="-10" dirty="0">
                <a:latin typeface="Calibri"/>
                <a:cs typeface="Calibri"/>
              </a:rPr>
              <a:t>сумма </a:t>
            </a:r>
            <a:r>
              <a:rPr sz="2800" spc="-5" dirty="0">
                <a:latin typeface="Calibri"/>
                <a:cs typeface="Calibri"/>
              </a:rPr>
              <a:t>баллов  служит </a:t>
            </a:r>
            <a:r>
              <a:rPr sz="2800" spc="-20" dirty="0">
                <a:latin typeface="Calibri"/>
                <a:cs typeface="Calibri"/>
              </a:rPr>
              <a:t>показателем </a:t>
            </a:r>
            <a:r>
              <a:rPr sz="2800" spc="-10" dirty="0">
                <a:latin typeface="Calibri"/>
                <a:cs typeface="Calibri"/>
              </a:rPr>
              <a:t>степени </a:t>
            </a:r>
            <a:r>
              <a:rPr sz="2800" spc="-5" dirty="0">
                <a:latin typeface="Calibri"/>
                <a:cs typeface="Calibri"/>
              </a:rPr>
              <a:t>нарушения функции  печени.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60" dirty="0">
                <a:latin typeface="Calibri"/>
                <a:cs typeface="Calibri"/>
              </a:rPr>
              <a:t>Г.В. </a:t>
            </a:r>
            <a:r>
              <a:rPr sz="2800" dirty="0">
                <a:latin typeface="Calibri"/>
                <a:cs typeface="Calibri"/>
              </a:rPr>
              <a:t>Волынец, </a:t>
            </a:r>
            <a:r>
              <a:rPr sz="2800" spc="-5" dirty="0">
                <a:latin typeface="Calibri"/>
                <a:cs typeface="Calibri"/>
              </a:rPr>
              <a:t>А.С. </a:t>
            </a:r>
            <a:r>
              <a:rPr sz="2800" spc="-10" dirty="0">
                <a:latin typeface="Calibri"/>
                <a:cs typeface="Calibri"/>
              </a:rPr>
              <a:t>Потапов, С.И. </a:t>
            </a:r>
            <a:r>
              <a:rPr sz="2800" spc="-20" dirty="0">
                <a:latin typeface="Calibri"/>
                <a:cs typeface="Calibri"/>
              </a:rPr>
              <a:t>Полякова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др.,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2013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1003776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8774" y="109219"/>
            <a:ext cx="7911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Определение </a:t>
            </a:r>
            <a:r>
              <a:rPr spc="-10" dirty="0"/>
              <a:t>степени нарушения </a:t>
            </a:r>
            <a:r>
              <a:rPr spc="-15" dirty="0"/>
              <a:t>функции</a:t>
            </a:r>
            <a:r>
              <a:rPr spc="140" dirty="0"/>
              <a:t> </a:t>
            </a:r>
            <a:r>
              <a:rPr spc="-10" dirty="0"/>
              <a:t>печени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30471" y="535889"/>
            <a:ext cx="11690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у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детей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003776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0" y="1003776"/>
          <a:ext cx="9144000" cy="5854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8420"/>
                <a:gridCol w="730250"/>
                <a:gridCol w="422275"/>
                <a:gridCol w="1080134"/>
                <a:gridCol w="504189"/>
                <a:gridCol w="864235"/>
                <a:gridCol w="401954"/>
                <a:gridCol w="1109979"/>
                <a:gridCol w="413384"/>
                <a:gridCol w="1097915"/>
                <a:gridCol w="424815"/>
                <a:gridCol w="758190"/>
              </a:tblGrid>
              <a:tr h="48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Показатели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Отсутствие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Незначительные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Баллы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Умеренные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Тяжелые</a:t>
                      </a:r>
                      <a:r>
                        <a:rPr sz="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нарушения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Абсолютные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</a:tr>
              <a:tr h="213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84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нарушений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84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84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нарушения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84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нарушения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84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84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84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нарушения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84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</a:tr>
              <a:tr h="22377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Глюкоза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4,52-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3,58-4,47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2,4-3,53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1,45-2,39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1,45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Ммоль/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14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4,76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Лактат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1,56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1,57-1,86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1,87-2,24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2,25-2,93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2,94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мЭкв/л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Альбумин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42,3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37,1-42,2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31,9-37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26,7-31,8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26,7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5" dirty="0">
                          <a:latin typeface="Calibri"/>
                          <a:cs typeface="Calibri"/>
                        </a:rPr>
                        <a:t>г/л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Церрулоплазмин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16,7-20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13,3-16,7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10-13,3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Мг/дл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Фибриноген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3,03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2,5-3,03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1,98-2,49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1,45-1,97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1,45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Мг/дл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Протромбин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95,7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90,7-95,7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58,5-90,6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26,4-58,4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26,4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5" dirty="0">
                          <a:latin typeface="Calibri"/>
                          <a:cs typeface="Calibri"/>
                        </a:rPr>
                        <a:t>г/л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Трансферрин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244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202-243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176-201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150-175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150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Мг/дл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АЛТ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17,2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17,3-83,9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84-150,6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150,7-217,3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217,3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МЕ/л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АСТ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28,6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28,7-112,3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112,4-196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196,1-279,7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279,7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МЕ/л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Аммиак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32,1-39,7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39,8-47,7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47,8-3,57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62,5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мЭкв/л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43713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Мочевина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До3,7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3,2-3,7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2,7-3,1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2,2-2,6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Ммоль/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</a:tr>
              <a:tr h="21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4367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Билирубин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14,0-76,5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77-139,2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140-201,9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Мкмоль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</a:tr>
              <a:tr h="21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/л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4397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Холестерин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3,3-3,9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2,7-3,2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2-2,7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Ммоль/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</a:tr>
              <a:tr h="213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68055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Максимальное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2540" algn="ctr">
                        <a:lnSpc>
                          <a:spcPts val="1739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56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50290"/>
            <a:ext cx="8853805" cy="537654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33985" algn="ctr">
              <a:lnSpc>
                <a:spcPct val="100000"/>
              </a:lnSpc>
              <a:spcBef>
                <a:spcPts val="665"/>
              </a:spcBef>
              <a:tabLst>
                <a:tab pos="1085215" algn="l"/>
              </a:tabLst>
            </a:pPr>
            <a:r>
              <a:rPr sz="2800" b="1" spc="-20" dirty="0">
                <a:latin typeface="Calibri"/>
                <a:cs typeface="Calibri"/>
              </a:rPr>
              <a:t>Цели	</a:t>
            </a:r>
            <a:r>
              <a:rPr sz="2800" b="1" spc="-40" dirty="0">
                <a:latin typeface="Calibri"/>
                <a:cs typeface="Calibri"/>
              </a:rPr>
              <a:t>МКФ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обеспечить </a:t>
            </a:r>
            <a:r>
              <a:rPr sz="2800" spc="-5" dirty="0">
                <a:latin typeface="Calibri"/>
                <a:cs typeface="Calibri"/>
              </a:rPr>
              <a:t>научную основу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5" dirty="0">
                <a:latin typeface="Calibri"/>
                <a:cs typeface="Calibri"/>
              </a:rPr>
              <a:t>понимания и изучения  </a:t>
            </a:r>
            <a:r>
              <a:rPr sz="2800" spc="-15" dirty="0">
                <a:latin typeface="Calibri"/>
                <a:cs typeface="Calibri"/>
              </a:rPr>
              <a:t>показателей здоровья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показателей, </a:t>
            </a:r>
            <a:r>
              <a:rPr sz="2800" spc="-5" dirty="0">
                <a:latin typeface="Calibri"/>
                <a:cs typeface="Calibri"/>
              </a:rPr>
              <a:t>связанных </a:t>
            </a:r>
            <a:r>
              <a:rPr sz="2800" dirty="0">
                <a:latin typeface="Calibri"/>
                <a:cs typeface="Calibri"/>
              </a:rPr>
              <a:t>со  </a:t>
            </a:r>
            <a:r>
              <a:rPr sz="2800" spc="-15" dirty="0">
                <a:latin typeface="Calibri"/>
                <a:cs typeface="Calibri"/>
              </a:rPr>
              <a:t>здоровьем, </a:t>
            </a:r>
            <a:r>
              <a:rPr sz="2800" spc="-30" dirty="0">
                <a:latin typeface="Calibri"/>
                <a:cs typeface="Calibri"/>
              </a:rPr>
              <a:t>результатов </a:t>
            </a:r>
            <a:r>
              <a:rPr sz="2800" spc="-15" dirty="0">
                <a:latin typeface="Calibri"/>
                <a:cs typeface="Calibri"/>
              </a:rPr>
              <a:t>вмешательств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0" dirty="0">
                <a:latin typeface="Calibri"/>
                <a:cs typeface="Calibri"/>
              </a:rPr>
              <a:t>определяющих  </a:t>
            </a:r>
            <a:r>
              <a:rPr sz="2800" spc="-5" dirty="0">
                <a:latin typeface="Calibri"/>
                <a:cs typeface="Calibri"/>
              </a:rPr>
              <a:t>их </a:t>
            </a:r>
            <a:r>
              <a:rPr sz="2800" spc="-15" dirty="0">
                <a:latin typeface="Calibri"/>
                <a:cs typeface="Calibri"/>
              </a:rPr>
              <a:t>факторов;</a:t>
            </a:r>
            <a:endParaRPr sz="2800">
              <a:latin typeface="Calibri"/>
              <a:cs typeface="Calibri"/>
            </a:endParaRPr>
          </a:p>
          <a:p>
            <a:pPr marL="355600" marR="28194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сформировать </a:t>
            </a:r>
            <a:r>
              <a:rPr sz="2800" spc="-10" dirty="0">
                <a:latin typeface="Calibri"/>
                <a:cs typeface="Calibri"/>
              </a:rPr>
              <a:t>общий язык для </a:t>
            </a:r>
            <a:r>
              <a:rPr sz="2800" spc="-5" dirty="0">
                <a:latin typeface="Calibri"/>
                <a:cs typeface="Calibri"/>
              </a:rPr>
              <a:t>описания </a:t>
            </a:r>
            <a:r>
              <a:rPr sz="2800" spc="-15" dirty="0">
                <a:latin typeface="Calibri"/>
                <a:cs typeface="Calibri"/>
              </a:rPr>
              <a:t>показателей  здоровья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показателей, </a:t>
            </a:r>
            <a:r>
              <a:rPr sz="2800" spc="-10" dirty="0">
                <a:latin typeface="Calibri"/>
                <a:cs typeface="Calibri"/>
              </a:rPr>
              <a:t>связанных </a:t>
            </a:r>
            <a:r>
              <a:rPr sz="2800" dirty="0">
                <a:latin typeface="Calibri"/>
                <a:cs typeface="Calibri"/>
              </a:rPr>
              <a:t>со </a:t>
            </a:r>
            <a:r>
              <a:rPr sz="2800" spc="-15" dirty="0">
                <a:latin typeface="Calibri"/>
                <a:cs typeface="Calibri"/>
              </a:rPr>
              <a:t>здоровьем, </a:t>
            </a:r>
            <a:r>
              <a:rPr sz="2800" spc="-5" dirty="0">
                <a:latin typeface="Calibri"/>
                <a:cs typeface="Calibri"/>
              </a:rPr>
              <a:t>с  </a:t>
            </a:r>
            <a:r>
              <a:rPr sz="2800" spc="-25" dirty="0">
                <a:latin typeface="Calibri"/>
                <a:cs typeface="Calibri"/>
              </a:rPr>
              <a:t>целью </a:t>
            </a:r>
            <a:r>
              <a:rPr sz="2800" spc="-20" dirty="0">
                <a:latin typeface="Calibri"/>
                <a:cs typeface="Calibri"/>
              </a:rPr>
              <a:t>улучшения </a:t>
            </a:r>
            <a:r>
              <a:rPr sz="2800" spc="-5" dirty="0">
                <a:latin typeface="Calibri"/>
                <a:cs typeface="Calibri"/>
              </a:rPr>
              <a:t>взаимопонимания </a:t>
            </a:r>
            <a:r>
              <a:rPr sz="2800" spc="-15" dirty="0">
                <a:latin typeface="Calibri"/>
                <a:cs typeface="Calibri"/>
              </a:rPr>
              <a:t>между  различными пользователями: работниками  </a:t>
            </a:r>
            <a:r>
              <a:rPr sz="2800" spc="-10" dirty="0">
                <a:latin typeface="Calibri"/>
                <a:cs typeface="Calibri"/>
              </a:rPr>
              <a:t>здравоохранения,</a:t>
            </a:r>
            <a:r>
              <a:rPr sz="2800" spc="-15" dirty="0">
                <a:latin typeface="Calibri"/>
                <a:cs typeface="Calibri"/>
              </a:rPr>
              <a:t> исследователями,</a:t>
            </a:r>
            <a:endParaRPr sz="2800">
              <a:latin typeface="Calibri"/>
              <a:cs typeface="Calibri"/>
            </a:endParaRPr>
          </a:p>
          <a:p>
            <a:pPr marL="355600" marR="74549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администраторами </a:t>
            </a:r>
            <a:r>
              <a:rPr sz="2800" spc="-5" dirty="0">
                <a:latin typeface="Calibri"/>
                <a:cs typeface="Calibri"/>
              </a:rPr>
              <a:t>и обществом, включая </a:t>
            </a:r>
            <a:r>
              <a:rPr sz="2800" spc="-25" dirty="0">
                <a:latin typeface="Calibri"/>
                <a:cs typeface="Calibri"/>
              </a:rPr>
              <a:t>людей </a:t>
            </a:r>
            <a:r>
              <a:rPr sz="2800" spc="-5" dirty="0">
                <a:latin typeface="Calibri"/>
                <a:cs typeface="Calibri"/>
              </a:rPr>
              <a:t>с  ограничениями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жизнедеятельности;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10690"/>
            <a:ext cx="8058150" cy="2640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6162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Определение </a:t>
            </a:r>
            <a:r>
              <a:rPr sz="2800" spc="-10" dirty="0">
                <a:latin typeface="Calibri"/>
                <a:cs typeface="Calibri"/>
              </a:rPr>
              <a:t>ограничений </a:t>
            </a:r>
            <a:r>
              <a:rPr sz="2800" spc="-15" dirty="0">
                <a:latin typeface="Calibri"/>
                <a:cs typeface="Calibri"/>
              </a:rPr>
              <a:t>жизнедеятельности </a:t>
            </a:r>
            <a:r>
              <a:rPr sz="2800" spc="-5" dirty="0">
                <a:latin typeface="Calibri"/>
                <a:cs typeface="Calibri"/>
              </a:rPr>
              <a:t>в  </a:t>
            </a:r>
            <a:r>
              <a:rPr sz="2800" spc="-15" dirty="0">
                <a:latin typeface="Calibri"/>
                <a:cs typeface="Calibri"/>
              </a:rPr>
              <a:t>категориях: </a:t>
            </a:r>
            <a:r>
              <a:rPr sz="2800" spc="-10" dirty="0">
                <a:latin typeface="Calibri"/>
                <a:cs typeface="Calibri"/>
              </a:rPr>
              <a:t>«Способность </a:t>
            </a:r>
            <a:r>
              <a:rPr sz="2800" spc="-5" dirty="0">
                <a:latin typeface="Calibri"/>
                <a:cs typeface="Calibri"/>
              </a:rPr>
              <a:t>к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передвижению»,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«Обучение», «Поведение»,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«Самообслуживание»,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libri"/>
                <a:cs typeface="Calibri"/>
              </a:rPr>
              <a:t>«Ориентация» у </a:t>
            </a:r>
            <a:r>
              <a:rPr sz="2800" spc="-20" dirty="0">
                <a:latin typeface="Calibri"/>
                <a:cs typeface="Calibri"/>
              </a:rPr>
              <a:t>детей </a:t>
            </a:r>
            <a:r>
              <a:rPr sz="2800" spc="-10" dirty="0">
                <a:latin typeface="Calibri"/>
                <a:cs typeface="Calibri"/>
              </a:rPr>
              <a:t>раннего </a:t>
            </a:r>
            <a:r>
              <a:rPr sz="2800" spc="-5" dirty="0">
                <a:latin typeface="Calibri"/>
                <a:cs typeface="Calibri"/>
              </a:rPr>
              <a:t>возраста на основе  </a:t>
            </a:r>
            <a:r>
              <a:rPr sz="2800" spc="-35" dirty="0">
                <a:latin typeface="Calibri"/>
                <a:cs typeface="Calibri"/>
              </a:rPr>
              <a:t>МКФ</a:t>
            </a:r>
            <a:endParaRPr sz="2800">
              <a:latin typeface="Calibri"/>
              <a:cs typeface="Calibri"/>
            </a:endParaRPr>
          </a:p>
          <a:p>
            <a:pPr marL="355600" marR="372745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5" dirty="0">
                <a:latin typeface="Calibri"/>
                <a:cs typeface="Calibri"/>
              </a:rPr>
              <a:t>Авторы: акад. </a:t>
            </a:r>
            <a:r>
              <a:rPr sz="1400" spc="-25" dirty="0">
                <a:latin typeface="Calibri"/>
                <a:cs typeface="Calibri"/>
              </a:rPr>
              <a:t>РАН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15" dirty="0">
                <a:latin typeface="Calibri"/>
                <a:cs typeface="Calibri"/>
              </a:rPr>
              <a:t>РАМН, </a:t>
            </a:r>
            <a:r>
              <a:rPr sz="1400" dirty="0">
                <a:latin typeface="Calibri"/>
                <a:cs typeface="Calibri"/>
              </a:rPr>
              <a:t>д.м.н., </a:t>
            </a:r>
            <a:r>
              <a:rPr sz="1400" spc="-5" dirty="0">
                <a:latin typeface="Calibri"/>
                <a:cs typeface="Calibri"/>
              </a:rPr>
              <a:t>профессор </a:t>
            </a:r>
            <a:r>
              <a:rPr sz="1400" spc="5" dirty="0">
                <a:latin typeface="Calibri"/>
                <a:cs typeface="Calibri"/>
              </a:rPr>
              <a:t>А. А. </a:t>
            </a:r>
            <a:r>
              <a:rPr sz="1400" spc="-5" dirty="0">
                <a:latin typeface="Calibri"/>
                <a:cs typeface="Calibri"/>
              </a:rPr>
              <a:t>Баранов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др. </a:t>
            </a:r>
            <a:r>
              <a:rPr sz="1400" spc="-10" dirty="0">
                <a:latin typeface="Calibri"/>
                <a:cs typeface="Calibri"/>
              </a:rPr>
              <a:t>(Методические </a:t>
            </a:r>
            <a:r>
              <a:rPr sz="1400" spc="-5" dirty="0">
                <a:latin typeface="Calibri"/>
                <a:cs typeface="Calibri"/>
              </a:rPr>
              <a:t>рекомендации,  2013)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1245711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245711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1150" y="1080135"/>
          <a:ext cx="9065260" cy="5668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2485"/>
                <a:gridCol w="2124710"/>
                <a:gridCol w="2118995"/>
                <a:gridCol w="2106929"/>
                <a:gridCol w="593725"/>
              </a:tblGrid>
              <a:tr h="682498">
                <a:tc>
                  <a:txBody>
                    <a:bodyPr/>
                    <a:lstStyle/>
                    <a:p>
                      <a:pPr>
                        <a:lnSpc>
                          <a:spcPts val="894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Возраст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при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27305">
                        <a:lnSpc>
                          <a:spcPct val="76700"/>
                        </a:lnSpc>
                        <a:spcBef>
                          <a:spcPts val="16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ести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ова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нии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0740" algn="r">
                        <a:lnSpc>
                          <a:spcPts val="91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орма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2010" algn="r">
                        <a:lnSpc>
                          <a:spcPts val="9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Ба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ллы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ts val="91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Нарушения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Баллы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678">
                <a:tc rowSpan="8">
                  <a:txBody>
                    <a:bodyPr/>
                    <a:lstStyle/>
                    <a:p>
                      <a:pPr marL="1140460">
                        <a:lnSpc>
                          <a:spcPts val="9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возрасте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ts val="894"/>
                        </a:lnSpc>
                        <a:tabLst>
                          <a:tab pos="516890" algn="l"/>
                          <a:tab pos="841375" algn="l"/>
                          <a:tab pos="152400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еж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	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	жив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е,	пы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ет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я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76700"/>
                        </a:lnSpc>
                        <a:spcBef>
                          <a:spcPts val="160"/>
                        </a:spcBef>
                        <a:tabLst>
                          <a:tab pos="986155" algn="l"/>
                          <a:tab pos="134302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поднимать	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	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удерживать 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голову.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894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Не пытается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лежа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животе,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424180">
                        <a:lnSpc>
                          <a:spcPct val="7670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поднимать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удерживать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голову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97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ts val="9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Выраженный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хватательный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65" marR="3175">
                        <a:lnSpc>
                          <a:spcPts val="126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рефлекс.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9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Не выражен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хватательный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>
                        <a:lnSpc>
                          <a:spcPts val="126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рефлекс.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6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ts val="9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Реакция упора ног;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65" marR="3175">
                        <a:lnSpc>
                          <a:spcPts val="126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«автоматическая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ходьба».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9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Отсутствуют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реакция упора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ног,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>
                        <a:lnSpc>
                          <a:spcPts val="126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«автоматическая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ходьба».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4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0" algn="r">
                        <a:lnSpc>
                          <a:spcPts val="919"/>
                        </a:lnSpc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Удерживает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голову.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919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удерживает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голову.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ts val="9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Поворачивает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голову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сторону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65" marR="562610">
                        <a:lnSpc>
                          <a:spcPct val="76700"/>
                        </a:lnSpc>
                        <a:spcBef>
                          <a:spcPts val="16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голоса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взрослого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или в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направлении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звука.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9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поворачивает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голову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8255">
                        <a:lnSpc>
                          <a:spcPct val="7670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сторону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голоса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взрослого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направлении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звука.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95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ts val="9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Лежит на животе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несколько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65" marR="3175">
                        <a:lnSpc>
                          <a:spcPts val="1100"/>
                        </a:lnSpc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минут,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опираясь на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предплечья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65" marR="3175">
                        <a:lnSpc>
                          <a:spcPts val="127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высоко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подняв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голову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9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Не лежит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несколько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минут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на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>
                        <a:lnSpc>
                          <a:spcPts val="11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животе, опираясь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на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163195">
                        <a:lnSpc>
                          <a:spcPct val="76700"/>
                        </a:lnSpc>
                        <a:spcBef>
                          <a:spcPts val="16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предплечья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высоко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подняв 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голову.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99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ts val="900"/>
                        </a:lnSpc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Удерживает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голову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65" marR="3175">
                        <a:lnSpc>
                          <a:spcPts val="126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вертикальном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положении.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9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удерживает голову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>
                        <a:lnSpc>
                          <a:spcPts val="126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вертикальном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положении.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94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ts val="9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Первые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ощупывающие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65" marR="173355">
                        <a:lnSpc>
                          <a:spcPct val="7670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движения рук, возникающие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при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случайном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касании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65" marR="3175">
                        <a:lnSpc>
                          <a:spcPts val="110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предметов.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just">
                        <a:lnSpc>
                          <a:spcPts val="90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Отсутствуют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первые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100330" algn="just">
                        <a:lnSpc>
                          <a:spcPct val="7670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ощупывающие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движения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рук,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возникающие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при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случайном  касании предметов.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128">
                <a:tc gridSpan="2">
                  <a:txBody>
                    <a:bodyPr/>
                    <a:lstStyle/>
                    <a:p>
                      <a:pPr marR="3175">
                        <a:lnSpc>
                          <a:spcPts val="107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Количество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набранных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баллов в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возрасте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9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0045">
                <a:tc gridSpan="2">
                  <a:txBody>
                    <a:bodyPr/>
                    <a:lstStyle/>
                    <a:p>
                      <a:pPr marR="3175">
                        <a:lnSpc>
                          <a:spcPts val="108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Нет ограничений (отставание на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0-4%)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8680" algn="r">
                        <a:lnSpc>
                          <a:spcPts val="92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23-24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0045">
                <a:tc gridSpan="2">
                  <a:txBody>
                    <a:bodyPr/>
                    <a:lstStyle/>
                    <a:p>
                      <a:pPr marR="3175">
                        <a:lnSpc>
                          <a:spcPts val="108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Незначительные ограничения (отставание на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5-24%)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8680" algn="r">
                        <a:lnSpc>
                          <a:spcPts val="92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18-22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2166">
                <a:tc gridSpan="2">
                  <a:txBody>
                    <a:bodyPr/>
                    <a:lstStyle/>
                    <a:p>
                      <a:pPr marR="3175">
                        <a:lnSpc>
                          <a:spcPts val="108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Умеренные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ограничения (отставание на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25-49%)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8680" algn="r">
                        <a:lnSpc>
                          <a:spcPts val="92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12-17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4811">
                <a:tc gridSpan="2">
                  <a:txBody>
                    <a:bodyPr/>
                    <a:lstStyle/>
                    <a:p>
                      <a:pPr marR="3175">
                        <a:lnSpc>
                          <a:spcPts val="1080"/>
                        </a:lnSpc>
                      </a:pPr>
                      <a:r>
                        <a:rPr sz="1200" spc="-20" dirty="0">
                          <a:latin typeface="Calibri"/>
                          <a:cs typeface="Calibri"/>
                        </a:rPr>
                        <a:t>Тяжелые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ограничения (отставание на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50-95% и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более)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5035" algn="r">
                        <a:lnSpc>
                          <a:spcPts val="92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571625" y="931767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931767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10690"/>
            <a:ext cx="7996555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Для </a:t>
            </a:r>
            <a:r>
              <a:rPr sz="2800" spc="-20" dirty="0">
                <a:latin typeface="Calibri"/>
                <a:cs typeface="Calibri"/>
              </a:rPr>
              <a:t>детей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5" dirty="0">
                <a:latin typeface="Calibri"/>
                <a:cs typeface="Calibri"/>
              </a:rPr>
              <a:t>5 </a:t>
            </a:r>
            <a:r>
              <a:rPr sz="2800" spc="-20" dirty="0">
                <a:latin typeface="Calibri"/>
                <a:cs typeface="Calibri"/>
              </a:rPr>
              <a:t>до </a:t>
            </a:r>
            <a:r>
              <a:rPr sz="2800" spc="-5" dirty="0">
                <a:latin typeface="Calibri"/>
                <a:cs typeface="Calibri"/>
              </a:rPr>
              <a:t>17 </a:t>
            </a:r>
            <a:r>
              <a:rPr sz="2800" spc="-10" dirty="0">
                <a:latin typeface="Calibri"/>
                <a:cs typeface="Calibri"/>
              </a:rPr>
              <a:t>лет разработан инструмент  для оценки </a:t>
            </a:r>
            <a:r>
              <a:rPr sz="2800" spc="-5" dirty="0">
                <a:latin typeface="Calibri"/>
                <a:cs typeface="Calibri"/>
              </a:rPr>
              <a:t>участия </a:t>
            </a:r>
            <a:r>
              <a:rPr sz="2800" spc="-15" dirty="0">
                <a:latin typeface="Calibri"/>
                <a:cs typeface="Calibri"/>
              </a:rPr>
              <a:t>ребенка </a:t>
            </a:r>
            <a:r>
              <a:rPr sz="2800" spc="-5" dirty="0">
                <a:latin typeface="Calibri"/>
                <a:cs typeface="Calibri"/>
              </a:rPr>
              <a:t>в ситуациях </a:t>
            </a:r>
            <a:r>
              <a:rPr sz="2800" spc="-10" dirty="0">
                <a:latin typeface="Calibri"/>
                <a:cs typeface="Calibri"/>
              </a:rPr>
              <a:t>дома, </a:t>
            </a:r>
            <a:r>
              <a:rPr sz="2800" spc="-5" dirty="0">
                <a:latin typeface="Calibri"/>
                <a:cs typeface="Calibri"/>
              </a:rPr>
              <a:t>в  </a:t>
            </a:r>
            <a:r>
              <a:rPr sz="2800" spc="-25" dirty="0">
                <a:latin typeface="Calibri"/>
                <a:cs typeface="Calibri"/>
              </a:rPr>
              <a:t>школе </a:t>
            </a:r>
            <a:r>
              <a:rPr sz="2800" spc="-5" dirty="0">
                <a:latin typeface="Calibri"/>
                <a:cs typeface="Calibri"/>
              </a:rPr>
              <a:t>и в социуме – </a:t>
            </a:r>
            <a:r>
              <a:rPr sz="2800" spc="25" dirty="0">
                <a:latin typeface="Calibri"/>
                <a:cs typeface="Calibri"/>
              </a:rPr>
              <a:t>“The </a:t>
            </a:r>
            <a:r>
              <a:rPr sz="2800" spc="-10" dirty="0">
                <a:latin typeface="Calibri"/>
                <a:cs typeface="Calibri"/>
              </a:rPr>
              <a:t>Participation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20" dirty="0">
                <a:latin typeface="Calibri"/>
                <a:cs typeface="Calibri"/>
              </a:rPr>
              <a:t>Environment </a:t>
            </a:r>
            <a:r>
              <a:rPr sz="2800" spc="-10" dirty="0">
                <a:latin typeface="Calibri"/>
                <a:cs typeface="Calibri"/>
              </a:rPr>
              <a:t>Measure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Children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40" dirty="0">
                <a:latin typeface="Calibri"/>
                <a:cs typeface="Calibri"/>
              </a:rPr>
              <a:t>Youth” </a:t>
            </a:r>
            <a:r>
              <a:rPr sz="2800" spc="-5" dirty="0">
                <a:latin typeface="Calibri"/>
                <a:cs typeface="Calibri"/>
              </a:rPr>
              <a:t>(PEM-  CY). </a:t>
            </a:r>
            <a:r>
              <a:rPr sz="2800" spc="-10" dirty="0">
                <a:latin typeface="Calibri"/>
                <a:cs typeface="Calibri"/>
              </a:rPr>
              <a:t>Доступна </a:t>
            </a:r>
            <a:r>
              <a:rPr sz="2800" spc="-5" dirty="0">
                <a:latin typeface="Calibri"/>
                <a:cs typeface="Calibri"/>
              </a:rPr>
              <a:t>бесплатная </a:t>
            </a:r>
            <a:r>
              <a:rPr sz="2800" spc="-10" dirty="0">
                <a:latin typeface="Calibri"/>
                <a:cs typeface="Calibri"/>
              </a:rPr>
              <a:t>электронная </a:t>
            </a:r>
            <a:r>
              <a:rPr sz="2800" spc="-5" dirty="0">
                <a:latin typeface="Calibri"/>
                <a:cs typeface="Calibri"/>
              </a:rPr>
              <a:t>версия  </a:t>
            </a:r>
            <a:r>
              <a:rPr sz="2800" spc="-10" dirty="0">
                <a:latin typeface="Calibri"/>
                <a:cs typeface="Calibri"/>
              </a:rPr>
              <a:t>опросника.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816602"/>
            <a:ext cx="7814309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Coster </a:t>
            </a:r>
            <a:r>
              <a:rPr sz="1600" spc="-60" dirty="0">
                <a:latin typeface="Calibri"/>
                <a:cs typeface="Calibri"/>
              </a:rPr>
              <a:t>W., </a:t>
            </a:r>
            <a:r>
              <a:rPr sz="1600" spc="-10" dirty="0">
                <a:latin typeface="Calibri"/>
                <a:cs typeface="Calibri"/>
              </a:rPr>
              <a:t>Bedell </a:t>
            </a:r>
            <a:r>
              <a:rPr sz="1600" dirty="0">
                <a:latin typeface="Calibri"/>
                <a:cs typeface="Calibri"/>
              </a:rPr>
              <a:t>G., </a:t>
            </a:r>
            <a:r>
              <a:rPr sz="1600" spc="-10" dirty="0">
                <a:latin typeface="Calibri"/>
                <a:cs typeface="Calibri"/>
              </a:rPr>
              <a:t>Low </a:t>
            </a:r>
            <a:r>
              <a:rPr sz="1600" spc="-5" dirty="0">
                <a:latin typeface="Calibri"/>
                <a:cs typeface="Calibri"/>
              </a:rPr>
              <a:t>M., </a:t>
            </a:r>
            <a:r>
              <a:rPr sz="1600" spc="-10" dirty="0">
                <a:latin typeface="Calibri"/>
                <a:cs typeface="Calibri"/>
              </a:rPr>
              <a:t>Khetan </a:t>
            </a:r>
            <a:r>
              <a:rPr sz="1600" dirty="0">
                <a:latin typeface="Calibri"/>
                <a:cs typeface="Calibri"/>
              </a:rPr>
              <a:t>M.A., </a:t>
            </a:r>
            <a:r>
              <a:rPr sz="1600" spc="-25" dirty="0">
                <a:latin typeface="Calibri"/>
                <a:cs typeface="Calibri"/>
              </a:rPr>
              <a:t>Teplicky </a:t>
            </a:r>
            <a:r>
              <a:rPr sz="1600" dirty="0">
                <a:latin typeface="Calibri"/>
                <a:cs typeface="Calibri"/>
              </a:rPr>
              <a:t>R., </a:t>
            </a:r>
            <a:r>
              <a:rPr sz="1600" spc="-10" dirty="0">
                <a:latin typeface="Calibri"/>
                <a:cs typeface="Calibri"/>
              </a:rPr>
              <a:t>Liljenquist </a:t>
            </a:r>
            <a:r>
              <a:rPr sz="1600" spc="-5" dirty="0">
                <a:latin typeface="Calibri"/>
                <a:cs typeface="Calibri"/>
              </a:rPr>
              <a:t>K., Gleason K., </a:t>
            </a:r>
            <a:r>
              <a:rPr sz="1600" spc="-15" dirty="0">
                <a:latin typeface="Calibri"/>
                <a:cs typeface="Calibri"/>
              </a:rPr>
              <a:t>Kao </a:t>
            </a:r>
            <a:r>
              <a:rPr sz="1600" spc="-20" dirty="0">
                <a:latin typeface="Calibri"/>
                <a:cs typeface="Calibri"/>
              </a:rPr>
              <a:t>YC. </a:t>
            </a:r>
            <a:r>
              <a:rPr sz="1600" spc="-10" dirty="0">
                <a:latin typeface="Calibri"/>
                <a:cs typeface="Calibri"/>
              </a:rPr>
              <a:t>(2011)  </a:t>
            </a:r>
            <a:r>
              <a:rPr sz="1600" spc="-15" dirty="0">
                <a:latin typeface="Calibri"/>
                <a:cs typeface="Calibri"/>
              </a:rPr>
              <a:t>Psychometric </a:t>
            </a:r>
            <a:r>
              <a:rPr sz="1600" spc="-10" dirty="0">
                <a:latin typeface="Calibri"/>
                <a:cs typeface="Calibri"/>
              </a:rPr>
              <a:t>evaluation </a:t>
            </a:r>
            <a:r>
              <a:rPr sz="1600" spc="-5" dirty="0">
                <a:latin typeface="Calibri"/>
                <a:cs typeface="Calibri"/>
              </a:rPr>
              <a:t>of the Participation and </a:t>
            </a:r>
            <a:r>
              <a:rPr sz="1600" spc="-15" dirty="0">
                <a:latin typeface="Calibri"/>
                <a:cs typeface="Calibri"/>
              </a:rPr>
              <a:t>Environment </a:t>
            </a:r>
            <a:r>
              <a:rPr sz="1600" spc="-10" dirty="0">
                <a:latin typeface="Calibri"/>
                <a:cs typeface="Calibri"/>
              </a:rPr>
              <a:t>Measure </a:t>
            </a:r>
            <a:r>
              <a:rPr sz="1600" spc="-15" dirty="0">
                <a:latin typeface="Calibri"/>
                <a:cs typeface="Calibri"/>
              </a:rPr>
              <a:t>for </a:t>
            </a:r>
            <a:r>
              <a:rPr sz="1600" spc="-10" dirty="0">
                <a:latin typeface="Calibri"/>
                <a:cs typeface="Calibri"/>
              </a:rPr>
              <a:t>Children </a:t>
            </a:r>
            <a:r>
              <a:rPr sz="1600" spc="-5" dirty="0">
                <a:latin typeface="Calibri"/>
                <a:cs typeface="Calibri"/>
              </a:rPr>
              <a:t>and  </a:t>
            </a:r>
            <a:r>
              <a:rPr sz="1600" spc="-15" dirty="0">
                <a:latin typeface="Calibri"/>
                <a:cs typeface="Calibri"/>
              </a:rPr>
              <a:t>Youth//Developmental </a:t>
            </a:r>
            <a:r>
              <a:rPr sz="1600" spc="-5" dirty="0">
                <a:latin typeface="Calibri"/>
                <a:cs typeface="Calibri"/>
              </a:rPr>
              <a:t>Medicine &amp; Child </a:t>
            </a:r>
            <a:r>
              <a:rPr sz="1600" spc="-10" dirty="0">
                <a:latin typeface="Calibri"/>
                <a:cs typeface="Calibri"/>
              </a:rPr>
              <a:t>Neurology </a:t>
            </a:r>
            <a:r>
              <a:rPr sz="1600" spc="-5" dirty="0">
                <a:latin typeface="Calibri"/>
                <a:cs typeface="Calibri"/>
              </a:rPr>
              <a:t>53: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1030–1037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1625" y="859758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859758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334" y="1610690"/>
            <a:ext cx="8337550" cy="4076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libri"/>
                <a:cs typeface="Calibri"/>
              </a:rPr>
              <a:t>МКФ-ДП </a:t>
            </a:r>
            <a:r>
              <a:rPr sz="2800" spc="-10" dirty="0">
                <a:latin typeface="Calibri"/>
                <a:cs typeface="Calibri"/>
              </a:rPr>
              <a:t>применяется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определении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степени</a:t>
            </a:r>
            <a:endParaRPr sz="2800">
              <a:latin typeface="Calibri"/>
              <a:cs typeface="Calibri"/>
            </a:endParaRPr>
          </a:p>
          <a:p>
            <a:pPr marL="354965" marR="467359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инвалидности в </a:t>
            </a:r>
            <a:r>
              <a:rPr sz="2800" spc="-15" dirty="0">
                <a:latin typeface="Calibri"/>
                <a:cs typeface="Calibri"/>
              </a:rPr>
              <a:t>двигательной </a:t>
            </a:r>
            <a:r>
              <a:rPr sz="2800" spc="-5" dirty="0">
                <a:latin typeface="Calibri"/>
                <a:cs typeface="Calibri"/>
              </a:rPr>
              <a:t>сфере, а </a:t>
            </a:r>
            <a:r>
              <a:rPr sz="2800" spc="-15" dirty="0">
                <a:latin typeface="Calibri"/>
                <a:cs typeface="Calibri"/>
              </a:rPr>
              <a:t>также </a:t>
            </a:r>
            <a:r>
              <a:rPr sz="2800" spc="-5" dirty="0">
                <a:latin typeface="Calibri"/>
                <a:cs typeface="Calibri"/>
              </a:rPr>
              <a:t>при  </a:t>
            </a:r>
            <a:r>
              <a:rPr sz="2800" spc="-10" dirty="0">
                <a:latin typeface="Calibri"/>
                <a:cs typeface="Calibri"/>
              </a:rPr>
              <a:t>установлении </a:t>
            </a:r>
            <a:r>
              <a:rPr sz="2800" spc="-5" dirty="0">
                <a:latin typeface="Calibri"/>
                <a:cs typeface="Calibri"/>
              </a:rPr>
              <a:t>спектра </a:t>
            </a:r>
            <a:r>
              <a:rPr sz="2800" spc="-20" dirty="0">
                <a:latin typeface="Calibri"/>
                <a:cs typeface="Calibri"/>
              </a:rPr>
              <a:t>необходимых льгот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354965" marR="264795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потребностей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обеспечении ребенка </a:t>
            </a:r>
            <a:r>
              <a:rPr sz="2800" spc="-5" dirty="0">
                <a:latin typeface="Calibri"/>
                <a:cs typeface="Calibri"/>
              </a:rPr>
              <a:t>адаптивным  </a:t>
            </a:r>
            <a:r>
              <a:rPr sz="2800" spc="-20" dirty="0">
                <a:latin typeface="Calibri"/>
                <a:cs typeface="Calibri"/>
              </a:rPr>
              <a:t>оборудованием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создании других </a:t>
            </a:r>
            <a:r>
              <a:rPr sz="2800" spc="-5" dirty="0">
                <a:latin typeface="Calibri"/>
                <a:cs typeface="Calibri"/>
              </a:rPr>
              <a:t>специальных  условий в </a:t>
            </a:r>
            <a:r>
              <a:rPr sz="2800" spc="-15" dirty="0">
                <a:latin typeface="Calibri"/>
                <a:cs typeface="Calibri"/>
              </a:rPr>
              <a:t>образовательной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среде</a:t>
            </a:r>
            <a:endParaRPr sz="2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500"/>
              </a:spcBef>
            </a:pPr>
            <a:r>
              <a:rPr sz="1800" spc="-5" dirty="0">
                <a:latin typeface="Calibri"/>
                <a:cs typeface="Calibri"/>
              </a:rPr>
              <a:t>Liao </a:t>
            </a:r>
            <a:r>
              <a:rPr sz="1800" spc="-40" dirty="0">
                <a:latin typeface="Calibri"/>
                <a:cs typeface="Calibri"/>
              </a:rPr>
              <a:t>H-F., </a:t>
            </a:r>
            <a:r>
              <a:rPr sz="1800" spc="-10" dirty="0">
                <a:latin typeface="Calibri"/>
                <a:cs typeface="Calibri"/>
              </a:rPr>
              <a:t>Hwang </a:t>
            </a:r>
            <a:r>
              <a:rPr sz="1800" spc="-50" dirty="0">
                <a:latin typeface="Calibri"/>
                <a:cs typeface="Calibri"/>
              </a:rPr>
              <a:t>A-W, </a:t>
            </a:r>
            <a:r>
              <a:rPr sz="1800" spc="-15" dirty="0">
                <a:latin typeface="Calibri"/>
                <a:cs typeface="Calibri"/>
              </a:rPr>
              <a:t>Pan </a:t>
            </a:r>
            <a:r>
              <a:rPr sz="1800" dirty="0">
                <a:latin typeface="Calibri"/>
                <a:cs typeface="Calibri"/>
              </a:rPr>
              <a:t>Y-L, </a:t>
            </a:r>
            <a:r>
              <a:rPr sz="1800" spc="-5" dirty="0">
                <a:latin typeface="Calibri"/>
                <a:cs typeface="Calibri"/>
              </a:rPr>
              <a:t>Liou T-H., </a:t>
            </a:r>
            <a:r>
              <a:rPr sz="1800" spc="-50" dirty="0">
                <a:latin typeface="Calibri"/>
                <a:cs typeface="Calibri"/>
              </a:rPr>
              <a:t>Yen </a:t>
            </a:r>
            <a:r>
              <a:rPr sz="1800" spc="-45" dirty="0">
                <a:latin typeface="Calibri"/>
                <a:cs typeface="Calibri"/>
              </a:rPr>
              <a:t>C-F. </a:t>
            </a:r>
            <a:r>
              <a:rPr sz="1800" spc="-5" dirty="0">
                <a:latin typeface="Calibri"/>
                <a:cs typeface="Calibri"/>
              </a:rPr>
              <a:t>(2013) Application of </a:t>
            </a:r>
            <a:r>
              <a:rPr sz="1800" dirty="0">
                <a:latin typeface="Calibri"/>
                <a:cs typeface="Calibri"/>
              </a:rPr>
              <a:t>ICF /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ICF-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CY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15" dirty="0">
                <a:latin typeface="Calibri"/>
                <a:cs typeface="Calibri"/>
              </a:rPr>
              <a:t>Physical </a:t>
            </a:r>
            <a:r>
              <a:rPr sz="1800" spc="-10" dirty="0">
                <a:latin typeface="Calibri"/>
                <a:cs typeface="Calibri"/>
              </a:rPr>
              <a:t>Therapy </a:t>
            </a:r>
            <a:r>
              <a:rPr sz="1800" dirty="0">
                <a:latin typeface="Calibri"/>
                <a:cs typeface="Calibri"/>
              </a:rPr>
              <a:t>and the ICF </a:t>
            </a:r>
            <a:r>
              <a:rPr sz="1800" spc="-5" dirty="0">
                <a:latin typeface="Calibri"/>
                <a:cs typeface="Calibri"/>
              </a:rPr>
              <a:t>Mobility Scale in </a:t>
            </a:r>
            <a:r>
              <a:rPr sz="1800" spc="-25" dirty="0">
                <a:latin typeface="Calibri"/>
                <a:cs typeface="Calibri"/>
              </a:rPr>
              <a:t>Taiwan//FJPT </a:t>
            </a:r>
            <a:r>
              <a:rPr sz="1800" dirty="0">
                <a:latin typeface="Calibri"/>
                <a:cs typeface="Calibri"/>
              </a:rPr>
              <a:t>20 </a:t>
            </a:r>
            <a:r>
              <a:rPr sz="1800" spc="-5" dirty="0">
                <a:latin typeface="Calibri"/>
                <a:cs typeface="Calibri"/>
              </a:rPr>
              <a:t>13:38( </a:t>
            </a:r>
            <a:r>
              <a:rPr sz="1800" dirty="0">
                <a:latin typeface="Calibri"/>
                <a:cs typeface="Calibri"/>
              </a:rPr>
              <a:t>I):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1-15)</a:t>
            </a:r>
            <a:endParaRPr sz="1800">
              <a:latin typeface="Calibri"/>
              <a:cs typeface="Calibri"/>
            </a:endParaRPr>
          </a:p>
          <a:p>
            <a:pPr marL="12700" marR="139065" indent="914400">
              <a:lnSpc>
                <a:spcPct val="100000"/>
              </a:lnSpc>
              <a:spcBef>
                <a:spcPts val="430"/>
              </a:spcBef>
            </a:pPr>
            <a:r>
              <a:rPr sz="1800" spc="-40" dirty="0">
                <a:latin typeface="Calibri"/>
                <a:cs typeface="Calibri"/>
              </a:rPr>
              <a:t>Yoon </a:t>
            </a:r>
            <a:r>
              <a:rPr sz="1800" spc="-5" dirty="0">
                <a:latin typeface="Calibri"/>
                <a:cs typeface="Calibri"/>
              </a:rPr>
              <a:t>S. (2013), Deriving Code Sets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Pupils with </a:t>
            </a:r>
            <a:r>
              <a:rPr sz="1800" spc="-15" dirty="0">
                <a:latin typeface="Calibri"/>
                <a:cs typeface="Calibri"/>
              </a:rPr>
              <a:t>Physical </a:t>
            </a:r>
            <a:r>
              <a:rPr sz="1800" spc="-5" dirty="0">
                <a:latin typeface="Calibri"/>
                <a:cs typeface="Calibri"/>
              </a:rPr>
              <a:t>Disabilities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10" dirty="0">
                <a:latin typeface="Calibri"/>
                <a:cs typeface="Calibri"/>
              </a:rPr>
              <a:t>International Classification </a:t>
            </a:r>
            <a:r>
              <a:rPr sz="1800" spc="-5" dirty="0">
                <a:latin typeface="Calibri"/>
                <a:cs typeface="Calibri"/>
              </a:rPr>
              <a:t>of Functioning, Disability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Health,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10" dirty="0">
                <a:latin typeface="Calibri"/>
                <a:cs typeface="Calibri"/>
              </a:rPr>
              <a:t>Children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35" dirty="0">
                <a:latin typeface="Calibri"/>
                <a:cs typeface="Calibri"/>
              </a:rPr>
              <a:t>Youth  </a:t>
            </a:r>
            <a:r>
              <a:rPr sz="1800" spc="-10" dirty="0">
                <a:latin typeface="Calibri"/>
                <a:cs typeface="Calibri"/>
              </a:rPr>
              <a:t>(ICF-CY)//Am </a:t>
            </a:r>
            <a:r>
              <a:rPr sz="1800" dirty="0">
                <a:latin typeface="Calibri"/>
                <a:cs typeface="Calibri"/>
              </a:rPr>
              <a:t>J </a:t>
            </a:r>
            <a:r>
              <a:rPr sz="1800" spc="-15" dirty="0">
                <a:latin typeface="Calibri"/>
                <a:cs typeface="Calibri"/>
              </a:rPr>
              <a:t>Phys </a:t>
            </a:r>
            <a:r>
              <a:rPr sz="1800" dirty="0">
                <a:latin typeface="Calibri"/>
                <a:cs typeface="Calibri"/>
              </a:rPr>
              <a:t>Med </a:t>
            </a:r>
            <a:r>
              <a:rPr sz="1800" spc="-10" dirty="0">
                <a:latin typeface="Calibri"/>
                <a:cs typeface="Calibri"/>
              </a:rPr>
              <a:t>Rehabil. </a:t>
            </a:r>
            <a:r>
              <a:rPr sz="1800" spc="-5" dirty="0">
                <a:latin typeface="Calibri"/>
                <a:cs typeface="Calibri"/>
              </a:rPr>
              <a:t>2012 Feb;91(13 Suppl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1):S118-23.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1382" y="151256"/>
            <a:ext cx="34220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Применение</a:t>
            </a:r>
            <a:r>
              <a:rPr spc="-30" dirty="0"/>
              <a:t> </a:t>
            </a:r>
            <a:r>
              <a:rPr spc="-25" dirty="0"/>
              <a:t>МКФ-ДП</a:t>
            </a:r>
          </a:p>
        </p:txBody>
      </p:sp>
      <p:sp>
        <p:nvSpPr>
          <p:cNvPr id="4" name="object 4"/>
          <p:cNvSpPr/>
          <p:nvPr/>
        </p:nvSpPr>
        <p:spPr>
          <a:xfrm>
            <a:off x="1571625" y="859758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859758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164412"/>
            <a:ext cx="8578215" cy="4549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19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В Швейцарии </a:t>
            </a:r>
            <a:r>
              <a:rPr sz="2800" spc="-15" dirty="0">
                <a:latin typeface="Calibri"/>
                <a:cs typeface="Calibri"/>
              </a:rPr>
              <a:t>проведено </a:t>
            </a:r>
            <a:r>
              <a:rPr sz="2800" spc="-10" dirty="0">
                <a:latin typeface="Calibri"/>
                <a:cs typeface="Calibri"/>
              </a:rPr>
              <a:t>исследование,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котором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ts val="3020"/>
              </a:lnSpc>
              <a:spcBef>
                <a:spcPts val="219"/>
              </a:spcBef>
            </a:pPr>
            <a:r>
              <a:rPr sz="2800" spc="-5" dirty="0">
                <a:latin typeface="Calibri"/>
                <a:cs typeface="Calibri"/>
              </a:rPr>
              <a:t>участвовали </a:t>
            </a:r>
            <a:r>
              <a:rPr sz="2800" spc="-10" dirty="0">
                <a:latin typeface="Calibri"/>
                <a:cs typeface="Calibri"/>
              </a:rPr>
              <a:t>143 </a:t>
            </a:r>
            <a:r>
              <a:rPr sz="2800" spc="-5" dirty="0">
                <a:latin typeface="Calibri"/>
                <a:cs typeface="Calibri"/>
              </a:rPr>
              <a:t>специалиста, по включению </a:t>
            </a:r>
            <a:r>
              <a:rPr sz="2800" spc="-20" dirty="0">
                <a:latin typeface="Calibri"/>
                <a:cs typeface="Calibri"/>
              </a:rPr>
              <a:t>МКФ-ДП 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процедуру определения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образовательного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ts val="2820"/>
              </a:lnSpc>
            </a:pPr>
            <a:r>
              <a:rPr sz="2800" spc="-10" dirty="0">
                <a:latin typeface="Calibri"/>
                <a:cs typeface="Calibri"/>
              </a:rPr>
              <a:t>маршрута </a:t>
            </a:r>
            <a:r>
              <a:rPr sz="2800" spc="-15" dirty="0">
                <a:latin typeface="Calibri"/>
                <a:cs typeface="Calibri"/>
              </a:rPr>
              <a:t>детей </a:t>
            </a:r>
            <a:r>
              <a:rPr sz="2800" spc="-5" dirty="0">
                <a:latin typeface="Calibri"/>
                <a:cs typeface="Calibri"/>
              </a:rPr>
              <a:t>с инвалидностью, в </a:t>
            </a:r>
            <a:r>
              <a:rPr sz="2800" spc="-15" dirty="0">
                <a:latin typeface="Calibri"/>
                <a:cs typeface="Calibri"/>
              </a:rPr>
              <a:t>том </a:t>
            </a:r>
            <a:r>
              <a:rPr sz="2800" spc="-5" dirty="0">
                <a:latin typeface="Calibri"/>
                <a:cs typeface="Calibri"/>
              </a:rPr>
              <a:t>числе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</a:t>
            </a:r>
            <a:endParaRPr sz="2800">
              <a:latin typeface="Calibri"/>
              <a:cs typeface="Calibri"/>
            </a:endParaRPr>
          </a:p>
          <a:p>
            <a:pPr marL="355600" marR="1036319">
              <a:lnSpc>
                <a:spcPts val="3020"/>
              </a:lnSpc>
              <a:spcBef>
                <a:spcPts val="215"/>
              </a:spcBef>
            </a:pPr>
            <a:r>
              <a:rPr sz="2800" spc="-25" dirty="0">
                <a:latin typeface="Calibri"/>
                <a:cs typeface="Calibri"/>
              </a:rPr>
              <a:t>целью </a:t>
            </a:r>
            <a:r>
              <a:rPr sz="2800" spc="-5" dirty="0">
                <a:latin typeface="Calibri"/>
                <a:cs typeface="Calibri"/>
              </a:rPr>
              <a:t>реализации их права на инклюзивное  образование и </a:t>
            </a:r>
            <a:r>
              <a:rPr sz="2800" spc="-20" dirty="0">
                <a:latin typeface="Calibri"/>
                <a:cs typeface="Calibri"/>
              </a:rPr>
              <a:t>определения </a:t>
            </a:r>
            <a:r>
              <a:rPr sz="2800" spc="-5" dirty="0">
                <a:latin typeface="Calibri"/>
                <a:cs typeface="Calibri"/>
              </a:rPr>
              <a:t>их </a:t>
            </a:r>
            <a:r>
              <a:rPr sz="2800" spc="-10" dirty="0">
                <a:latin typeface="Calibri"/>
                <a:cs typeface="Calibri"/>
              </a:rPr>
              <a:t>потребностей </a:t>
            </a:r>
            <a:r>
              <a:rPr sz="2800" spc="-5" dirty="0">
                <a:latin typeface="Calibri"/>
                <a:cs typeface="Calibri"/>
              </a:rPr>
              <a:t>в  </a:t>
            </a:r>
            <a:r>
              <a:rPr sz="2800" spc="-10" dirty="0">
                <a:latin typeface="Calibri"/>
                <a:cs typeface="Calibri"/>
              </a:rPr>
              <a:t>сопутствующих услугах (доступность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услуг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ts val="2820"/>
              </a:lnSpc>
            </a:pPr>
            <a:r>
              <a:rPr sz="2800" spc="-10" dirty="0">
                <a:latin typeface="Calibri"/>
                <a:cs typeface="Calibri"/>
              </a:rPr>
              <a:t>специалистов, </a:t>
            </a:r>
            <a:r>
              <a:rPr sz="2800" spc="-5" dirty="0">
                <a:latin typeface="Calibri"/>
                <a:cs typeface="Calibri"/>
              </a:rPr>
              <a:t>обеспеченность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вспомогательными</a:t>
            </a:r>
            <a:endParaRPr sz="2800">
              <a:latin typeface="Calibri"/>
              <a:cs typeface="Calibri"/>
            </a:endParaRPr>
          </a:p>
          <a:p>
            <a:pPr marL="355600" marR="273685">
              <a:lnSpc>
                <a:spcPts val="3020"/>
              </a:lnSpc>
              <a:spcBef>
                <a:spcPts val="215"/>
              </a:spcBef>
            </a:pPr>
            <a:r>
              <a:rPr sz="2800" spc="-10" dirty="0">
                <a:latin typeface="Calibri"/>
                <a:cs typeface="Calibri"/>
              </a:rPr>
              <a:t>средствами, перевозка </a:t>
            </a:r>
            <a:r>
              <a:rPr sz="2800" spc="-5" dirty="0">
                <a:latin typeface="Calibri"/>
                <a:cs typeface="Calibri"/>
              </a:rPr>
              <a:t>из </a:t>
            </a:r>
            <a:r>
              <a:rPr sz="2800" spc="-15" dirty="0">
                <a:latin typeface="Calibri"/>
                <a:cs typeface="Calibri"/>
              </a:rPr>
              <a:t>дома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5" dirty="0">
                <a:latin typeface="Calibri"/>
                <a:cs typeface="Calibri"/>
              </a:rPr>
              <a:t>школу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обратно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30" dirty="0">
                <a:latin typeface="Calibri"/>
                <a:cs typeface="Calibri"/>
              </a:rPr>
              <a:t>т.п.).</a:t>
            </a:r>
            <a:endParaRPr sz="2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1495"/>
              </a:spcBef>
            </a:pPr>
            <a:r>
              <a:rPr sz="1400" spc="-5" dirty="0">
                <a:latin typeface="Calibri"/>
                <a:cs typeface="Calibri"/>
              </a:rPr>
              <a:t>Hollenweger </a:t>
            </a:r>
            <a:r>
              <a:rPr sz="1400" spc="-10" dirty="0">
                <a:latin typeface="Calibri"/>
                <a:cs typeface="Calibri"/>
              </a:rPr>
              <a:t>J. </a:t>
            </a:r>
            <a:r>
              <a:rPr sz="1400" spc="-5" dirty="0">
                <a:latin typeface="Calibri"/>
                <a:cs typeface="Calibri"/>
              </a:rPr>
              <a:t>Development </a:t>
            </a:r>
            <a:r>
              <a:rPr sz="1400" dirty="0">
                <a:latin typeface="Calibri"/>
                <a:cs typeface="Calibri"/>
              </a:rPr>
              <a:t>of an ICF-based eligibility </a:t>
            </a:r>
            <a:r>
              <a:rPr sz="1400" spc="-10" dirty="0">
                <a:latin typeface="Calibri"/>
                <a:cs typeface="Calibri"/>
              </a:rPr>
              <a:t>procedure for </a:t>
            </a:r>
            <a:r>
              <a:rPr sz="1400" spc="-5" dirty="0">
                <a:latin typeface="Calibri"/>
                <a:cs typeface="Calibri"/>
              </a:rPr>
              <a:t>education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inSwitzerland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400" spc="-5" dirty="0">
                <a:latin typeface="Calibri"/>
                <a:cs typeface="Calibri"/>
              </a:rPr>
              <a:t>(2011)//Hollenweger </a:t>
            </a:r>
            <a:r>
              <a:rPr sz="1400" dirty="0">
                <a:latin typeface="Calibri"/>
                <a:cs typeface="Calibri"/>
              </a:rPr>
              <a:t>BMC </a:t>
            </a:r>
            <a:r>
              <a:rPr sz="1400" spc="-5" dirty="0">
                <a:latin typeface="Calibri"/>
                <a:cs typeface="Calibri"/>
              </a:rPr>
              <a:t>Public Health, 11(Suppl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4):S7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1382" y="151256"/>
            <a:ext cx="34220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Применение</a:t>
            </a:r>
            <a:r>
              <a:rPr spc="-30" dirty="0"/>
              <a:t> </a:t>
            </a:r>
            <a:r>
              <a:rPr spc="-25" dirty="0"/>
              <a:t>МКФ-ДП</a:t>
            </a:r>
          </a:p>
        </p:txBody>
      </p:sp>
      <p:sp>
        <p:nvSpPr>
          <p:cNvPr id="4" name="object 4"/>
          <p:cNvSpPr/>
          <p:nvPr/>
        </p:nvSpPr>
        <p:spPr>
          <a:xfrm>
            <a:off x="1571625" y="859758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859758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610690"/>
            <a:ext cx="8781415" cy="423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4046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Изучение 35 индивидуальных </a:t>
            </a:r>
            <a:r>
              <a:rPr sz="2800" spc="-15" dirty="0">
                <a:latin typeface="Calibri"/>
                <a:cs typeface="Calibri"/>
              </a:rPr>
              <a:t>образовательных  </a:t>
            </a:r>
            <a:r>
              <a:rPr sz="2800" spc="-5" dirty="0">
                <a:latin typeface="Calibri"/>
                <a:cs typeface="Calibri"/>
              </a:rPr>
              <a:t>программ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20" dirty="0">
                <a:latin typeface="Calibri"/>
                <a:cs typeface="Calibri"/>
              </a:rPr>
              <a:t>детей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аутизмом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службах</a:t>
            </a:r>
            <a:endParaRPr sz="2800">
              <a:latin typeface="Calibri"/>
              <a:cs typeface="Calibri"/>
            </a:endParaRPr>
          </a:p>
          <a:p>
            <a:pPr marL="355600" marR="5080" algn="just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специального образования в </a:t>
            </a:r>
            <a:r>
              <a:rPr sz="2800" spc="-10" dirty="0">
                <a:latin typeface="Calibri"/>
                <a:cs typeface="Calibri"/>
              </a:rPr>
              <a:t>Северной </a:t>
            </a:r>
            <a:r>
              <a:rPr sz="2800" spc="-5" dirty="0">
                <a:latin typeface="Calibri"/>
                <a:cs typeface="Calibri"/>
              </a:rPr>
              <a:t>Португалии при  помощи </a:t>
            </a:r>
            <a:r>
              <a:rPr sz="2800" spc="-25" dirty="0">
                <a:latin typeface="Calibri"/>
                <a:cs typeface="Calibri"/>
              </a:rPr>
              <a:t>МКФ-ДП </a:t>
            </a:r>
            <a:r>
              <a:rPr sz="2800" spc="-5" dirty="0">
                <a:latin typeface="Calibri"/>
                <a:cs typeface="Calibri"/>
              </a:rPr>
              <a:t>выявило </a:t>
            </a:r>
            <a:r>
              <a:rPr sz="2800" spc="-10" dirty="0">
                <a:latin typeface="Calibri"/>
                <a:cs typeface="Calibri"/>
              </a:rPr>
              <a:t>отсутствие </a:t>
            </a:r>
            <a:r>
              <a:rPr sz="2800" spc="-5" dirty="0">
                <a:latin typeface="Calibri"/>
                <a:cs typeface="Calibri"/>
              </a:rPr>
              <a:t>в них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целей,</a:t>
            </a:r>
            <a:endParaRPr sz="2800">
              <a:latin typeface="Calibri"/>
              <a:cs typeface="Calibri"/>
            </a:endParaRPr>
          </a:p>
          <a:p>
            <a:pPr marL="355600" marR="27940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libri"/>
                <a:cs typeface="Calibri"/>
              </a:rPr>
              <a:t>связанных с </a:t>
            </a:r>
            <a:r>
              <a:rPr sz="2800" spc="-20" dirty="0">
                <a:latin typeface="Calibri"/>
                <a:cs typeface="Calibri"/>
              </a:rPr>
              <a:t>преодолением </a:t>
            </a:r>
            <a:r>
              <a:rPr sz="2800" spc="-5" dirty="0">
                <a:latin typeface="Calibri"/>
                <a:cs typeface="Calibri"/>
              </a:rPr>
              <a:t>ограничений участия </a:t>
            </a:r>
            <a:r>
              <a:rPr sz="2800" spc="-15" dirty="0">
                <a:latin typeface="Calibri"/>
                <a:cs typeface="Calibri"/>
              </a:rPr>
              <a:t>этих  </a:t>
            </a:r>
            <a:r>
              <a:rPr sz="2800" spc="-20" dirty="0">
                <a:latin typeface="Calibri"/>
                <a:cs typeface="Calibri"/>
              </a:rPr>
              <a:t>детей </a:t>
            </a:r>
            <a:r>
              <a:rPr sz="2800" spc="-5" dirty="0">
                <a:latin typeface="Calibri"/>
                <a:cs typeface="Calibri"/>
              </a:rPr>
              <a:t>в социальных ситуациях,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15" dirty="0">
                <a:latin typeface="Calibri"/>
                <a:cs typeface="Calibri"/>
              </a:rPr>
              <a:t>свидетельствует </a:t>
            </a:r>
            <a:r>
              <a:rPr sz="2800" spc="-5" dirty="0">
                <a:latin typeface="Calibri"/>
                <a:cs typeface="Calibri"/>
              </a:rPr>
              <a:t>о  </a:t>
            </a:r>
            <a:r>
              <a:rPr sz="2800" spc="-20" dirty="0">
                <a:latin typeface="Calibri"/>
                <a:cs typeface="Calibri"/>
              </a:rPr>
              <a:t>необходимости </a:t>
            </a:r>
            <a:r>
              <a:rPr sz="2800" spc="-5" dirty="0">
                <a:latin typeface="Calibri"/>
                <a:cs typeface="Calibri"/>
              </a:rPr>
              <a:t>реформирования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существующей</a:t>
            </a:r>
            <a:endParaRPr sz="280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практики образование </a:t>
            </a:r>
            <a:r>
              <a:rPr sz="2800" spc="-20" dirty="0">
                <a:latin typeface="Calibri"/>
                <a:cs typeface="Calibri"/>
              </a:rPr>
              <a:t>детей </a:t>
            </a:r>
            <a:r>
              <a:rPr sz="2800" spc="-5" dirty="0">
                <a:latin typeface="Calibri"/>
                <a:cs typeface="Calibri"/>
              </a:rPr>
              <a:t>с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аутизмом.</a:t>
            </a:r>
            <a:endParaRPr sz="2800">
              <a:latin typeface="Calibri"/>
              <a:cs typeface="Calibri"/>
            </a:endParaRPr>
          </a:p>
          <a:p>
            <a:pPr marL="12700" marR="384175" indent="914400">
              <a:lnSpc>
                <a:spcPct val="100000"/>
              </a:lnSpc>
              <a:spcBef>
                <a:spcPts val="470"/>
              </a:spcBef>
            </a:pPr>
            <a:r>
              <a:rPr sz="1600" spc="-10" dirty="0">
                <a:latin typeface="Calibri"/>
                <a:cs typeface="Calibri"/>
              </a:rPr>
              <a:t>Castroa </a:t>
            </a:r>
            <a:r>
              <a:rPr sz="1600" spc="-5" dirty="0">
                <a:latin typeface="Calibri"/>
                <a:cs typeface="Calibri"/>
              </a:rPr>
              <a:t>S., </a:t>
            </a:r>
            <a:r>
              <a:rPr sz="1600" spc="-10" dirty="0">
                <a:latin typeface="Calibri"/>
                <a:cs typeface="Calibri"/>
              </a:rPr>
              <a:t>Pintoa </a:t>
            </a:r>
            <a:r>
              <a:rPr sz="1600" dirty="0">
                <a:latin typeface="Calibri"/>
                <a:cs typeface="Calibri"/>
              </a:rPr>
              <a:t>A., </a:t>
            </a:r>
            <a:r>
              <a:rPr sz="1600" spc="-10" dirty="0">
                <a:latin typeface="Calibri"/>
                <a:cs typeface="Calibri"/>
              </a:rPr>
              <a:t>Simeonsson </a:t>
            </a:r>
            <a:r>
              <a:rPr sz="1600" dirty="0">
                <a:latin typeface="Calibri"/>
                <a:cs typeface="Calibri"/>
              </a:rPr>
              <a:t>R. </a:t>
            </a:r>
            <a:r>
              <a:rPr sz="1600" spc="-15" dirty="0">
                <a:latin typeface="Calibri"/>
                <a:cs typeface="Calibri"/>
              </a:rPr>
              <a:t>J. </a:t>
            </a:r>
            <a:r>
              <a:rPr sz="1600" spc="-10" dirty="0">
                <a:latin typeface="Calibri"/>
                <a:cs typeface="Calibri"/>
              </a:rPr>
              <a:t>(2012) Content </a:t>
            </a:r>
            <a:r>
              <a:rPr sz="1600" spc="-5" dirty="0">
                <a:latin typeface="Calibri"/>
                <a:cs typeface="Calibri"/>
              </a:rPr>
              <a:t>analysis of </a:t>
            </a:r>
            <a:r>
              <a:rPr sz="1600" spc="-10" dirty="0">
                <a:latin typeface="Calibri"/>
                <a:cs typeface="Calibri"/>
              </a:rPr>
              <a:t>Portuguese individualized  education </a:t>
            </a:r>
            <a:r>
              <a:rPr sz="1600" spc="-15" dirty="0">
                <a:latin typeface="Calibri"/>
                <a:cs typeface="Calibri"/>
              </a:rPr>
              <a:t>programmes for young </a:t>
            </a:r>
            <a:r>
              <a:rPr sz="1600" spc="-10" dirty="0">
                <a:latin typeface="Calibri"/>
                <a:cs typeface="Calibri"/>
              </a:rPr>
              <a:t>children </a:t>
            </a:r>
            <a:r>
              <a:rPr sz="1600" spc="-5" dirty="0">
                <a:latin typeface="Calibri"/>
                <a:cs typeface="Calibri"/>
              </a:rPr>
              <a:t>with autism using the </a:t>
            </a:r>
            <a:r>
              <a:rPr sz="1600" dirty="0">
                <a:latin typeface="Calibri"/>
                <a:cs typeface="Calibri"/>
              </a:rPr>
              <a:t>ICF-CY </a:t>
            </a:r>
            <a:r>
              <a:rPr sz="1600" spc="-15" dirty="0">
                <a:latin typeface="Calibri"/>
                <a:cs typeface="Calibri"/>
              </a:rPr>
              <a:t>Framework// </a:t>
            </a:r>
            <a:r>
              <a:rPr sz="1600" spc="-10" dirty="0">
                <a:latin typeface="Calibri"/>
                <a:cs typeface="Calibri"/>
              </a:rPr>
              <a:t>European Early  </a:t>
            </a:r>
            <a:r>
              <a:rPr sz="1600" spc="-5" dirty="0">
                <a:latin typeface="Calibri"/>
                <a:cs typeface="Calibri"/>
              </a:rPr>
              <a:t>Childhood </a:t>
            </a:r>
            <a:r>
              <a:rPr sz="1600" spc="-10" dirty="0">
                <a:latin typeface="Calibri"/>
                <a:cs typeface="Calibri"/>
              </a:rPr>
              <a:t>Education </a:t>
            </a:r>
            <a:r>
              <a:rPr sz="1600" spc="-15" dirty="0">
                <a:latin typeface="Calibri"/>
                <a:cs typeface="Calibri"/>
              </a:rPr>
              <a:t>Research </a:t>
            </a:r>
            <a:r>
              <a:rPr sz="1600" spc="-10" dirty="0">
                <a:latin typeface="Calibri"/>
                <a:cs typeface="Calibri"/>
              </a:rPr>
              <a:t>Journal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1–14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1382" y="151256"/>
            <a:ext cx="34220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Применение</a:t>
            </a:r>
            <a:r>
              <a:rPr spc="-30" dirty="0"/>
              <a:t> </a:t>
            </a:r>
            <a:r>
              <a:rPr spc="-25" dirty="0"/>
              <a:t>МКФ-ДП</a:t>
            </a:r>
          </a:p>
        </p:txBody>
      </p:sp>
      <p:sp>
        <p:nvSpPr>
          <p:cNvPr id="4" name="object 4"/>
          <p:cNvSpPr/>
          <p:nvPr/>
        </p:nvSpPr>
        <p:spPr>
          <a:xfrm>
            <a:off x="1571625" y="859758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859758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10690"/>
            <a:ext cx="7539355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libri"/>
                <a:cs typeface="Calibri"/>
              </a:rPr>
              <a:t>МКФ-ДП </a:t>
            </a:r>
            <a:r>
              <a:rPr sz="2800" spc="-20" dirty="0">
                <a:latin typeface="Calibri"/>
                <a:cs typeface="Calibri"/>
              </a:rPr>
              <a:t>может </a:t>
            </a:r>
            <a:r>
              <a:rPr sz="2800" spc="-5" dirty="0">
                <a:latin typeface="Calibri"/>
                <a:cs typeface="Calibri"/>
              </a:rPr>
              <a:t>применяться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различными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специалистами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20" dirty="0">
                <a:latin typeface="Calibri"/>
                <a:cs typeface="Calibri"/>
              </a:rPr>
              <a:t>целей, </a:t>
            </a:r>
            <a:r>
              <a:rPr sz="2800" spc="-10" dirty="0">
                <a:latin typeface="Calibri"/>
                <a:cs typeface="Calibri"/>
              </a:rPr>
              <a:t>соответствующих </a:t>
            </a:r>
            <a:r>
              <a:rPr sz="2800" spc="-5" dirty="0">
                <a:latin typeface="Calibri"/>
                <a:cs typeface="Calibri"/>
              </a:rPr>
              <a:t>их  профессиональной </a:t>
            </a:r>
            <a:r>
              <a:rPr sz="2800" spc="-15" dirty="0">
                <a:latin typeface="Calibri"/>
                <a:cs typeface="Calibri"/>
              </a:rPr>
              <a:t>деятельности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наиболее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25" dirty="0">
                <a:latin typeface="Calibri"/>
                <a:cs typeface="Calibri"/>
              </a:rPr>
              <a:t>подходящем </a:t>
            </a:r>
            <a:r>
              <a:rPr sz="2800" spc="-5" dirty="0">
                <a:latin typeface="Calibri"/>
                <a:cs typeface="Calibri"/>
              </a:rPr>
              <a:t>варианте.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1625" y="859758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59758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290271"/>
            <a:ext cx="23844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solidFill>
                  <a:srgbClr val="1F487C"/>
                </a:solidFill>
                <a:latin typeface="Verdana"/>
                <a:cs typeface="Verdana"/>
                <a:hlinkClick r:id="rId2"/>
              </a:rPr>
              <a:t>Спасибо</a:t>
            </a:r>
            <a:r>
              <a:rPr sz="3200" b="0" spc="-95" dirty="0">
                <a:solidFill>
                  <a:srgbClr val="1F487C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3200" b="0" spc="-5" dirty="0">
                <a:solidFill>
                  <a:srgbClr val="1F487C"/>
                </a:solidFill>
                <a:latin typeface="Verdana"/>
                <a:cs typeface="Verdana"/>
                <a:hlinkClick r:id="rId2"/>
              </a:rPr>
              <a:t>за  </a:t>
            </a:r>
            <a:r>
              <a:rPr sz="3200" b="0" dirty="0">
                <a:solidFill>
                  <a:srgbClr val="1F487C"/>
                </a:solidFill>
                <a:latin typeface="Verdana"/>
                <a:cs typeface="Verdana"/>
                <a:hlinkClick r:id="rId2"/>
              </a:rPr>
              <a:t>внимание</a:t>
            </a:r>
            <a:r>
              <a:rPr sz="3200" b="0" spc="-100" dirty="0">
                <a:solidFill>
                  <a:srgbClr val="1F487C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3200" b="0" dirty="0">
                <a:solidFill>
                  <a:srgbClr val="1F487C"/>
                </a:solidFill>
                <a:latin typeface="Verdana"/>
                <a:cs typeface="Verdana"/>
                <a:hlinkClick r:id="rId2"/>
              </a:rPr>
              <a:t>!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423238"/>
            <a:ext cx="8598535" cy="181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41959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сделать </a:t>
            </a:r>
            <a:r>
              <a:rPr sz="2800" spc="-5" dirty="0">
                <a:latin typeface="Calibri"/>
                <a:cs typeface="Calibri"/>
              </a:rPr>
              <a:t>сравнимой информацию в разных странах,  сферах </a:t>
            </a:r>
            <a:r>
              <a:rPr sz="2800" spc="-10" dirty="0">
                <a:latin typeface="Calibri"/>
                <a:cs typeface="Calibri"/>
              </a:rPr>
              <a:t>здравоохранения, </a:t>
            </a:r>
            <a:r>
              <a:rPr sz="2800" spc="-5" dirty="0">
                <a:latin typeface="Calibri"/>
                <a:cs typeface="Calibri"/>
              </a:rPr>
              <a:t>службах и во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времени;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обеспечить систематизированную </a:t>
            </a:r>
            <a:r>
              <a:rPr sz="2800" spc="-15" dirty="0">
                <a:latin typeface="Calibri"/>
                <a:cs typeface="Calibri"/>
              </a:rPr>
              <a:t>схему </a:t>
            </a:r>
            <a:r>
              <a:rPr sz="2800" spc="-20" dirty="0">
                <a:latin typeface="Calibri"/>
                <a:cs typeface="Calibri"/>
              </a:rPr>
              <a:t>кодирования  </a:t>
            </a:r>
            <a:r>
              <a:rPr sz="2800" spc="-5" dirty="0">
                <a:latin typeface="Calibri"/>
                <a:cs typeface="Calibri"/>
              </a:rPr>
              <a:t>для информационных </a:t>
            </a:r>
            <a:r>
              <a:rPr sz="2800" spc="-10" dirty="0">
                <a:latin typeface="Calibri"/>
                <a:cs typeface="Calibri"/>
              </a:rPr>
              <a:t>систем </a:t>
            </a:r>
            <a:r>
              <a:rPr sz="2800" spc="-15" dirty="0">
                <a:latin typeface="Calibri"/>
                <a:cs typeface="Calibri"/>
              </a:rPr>
              <a:t>здоровья.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7384" y="322529"/>
            <a:ext cx="17310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3294" algn="l"/>
              </a:tabLst>
            </a:pPr>
            <a:r>
              <a:rPr spc="-25" dirty="0"/>
              <a:t>Ц</a:t>
            </a:r>
            <a:r>
              <a:rPr spc="-60" dirty="0"/>
              <a:t>е</a:t>
            </a:r>
            <a:r>
              <a:rPr spc="-5" dirty="0"/>
              <a:t>ли</a:t>
            </a:r>
            <a:r>
              <a:rPr dirty="0"/>
              <a:t>	</a:t>
            </a:r>
            <a:r>
              <a:rPr spc="-10" dirty="0"/>
              <a:t>М</a:t>
            </a:r>
            <a:r>
              <a:rPr spc="-114" dirty="0"/>
              <a:t>К</a:t>
            </a:r>
            <a:r>
              <a:rPr spc="-5" dirty="0"/>
              <a:t>Ф</a:t>
            </a:r>
          </a:p>
        </p:txBody>
      </p:sp>
      <p:sp>
        <p:nvSpPr>
          <p:cNvPr id="4" name="object 4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5722" y="322529"/>
            <a:ext cx="3326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59685" algn="l"/>
              </a:tabLst>
            </a:pPr>
            <a:r>
              <a:rPr spc="-5" dirty="0"/>
              <a:t>Исп</a:t>
            </a:r>
            <a:r>
              <a:rPr spc="-60" dirty="0"/>
              <a:t>о</a:t>
            </a:r>
            <a:r>
              <a:rPr spc="-5" dirty="0"/>
              <a:t>льз</a:t>
            </a:r>
            <a:r>
              <a:rPr spc="-20" dirty="0"/>
              <a:t>о</a:t>
            </a:r>
            <a:r>
              <a:rPr spc="-5" dirty="0"/>
              <a:t>ва</a:t>
            </a:r>
            <a:r>
              <a:rPr spc="-15" dirty="0"/>
              <a:t>н</a:t>
            </a:r>
            <a:r>
              <a:rPr spc="-5" dirty="0"/>
              <a:t>ие</a:t>
            </a:r>
            <a:r>
              <a:rPr dirty="0"/>
              <a:t>	</a:t>
            </a:r>
            <a:r>
              <a:rPr spc="-10" dirty="0"/>
              <a:t>М</a:t>
            </a:r>
            <a:r>
              <a:rPr spc="-114" dirty="0"/>
              <a:t>К</a:t>
            </a:r>
            <a:r>
              <a:rPr spc="-5" dirty="0"/>
              <a:t>Ф</a:t>
            </a:r>
          </a:p>
        </p:txBody>
      </p:sp>
      <p:sp>
        <p:nvSpPr>
          <p:cNvPr id="3" name="object 3"/>
          <p:cNvSpPr/>
          <p:nvPr/>
        </p:nvSpPr>
        <p:spPr>
          <a:xfrm>
            <a:off x="1571625" y="787749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87749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93159" y="2988436"/>
            <a:ext cx="1685289" cy="1685289"/>
          </a:xfrm>
          <a:custGeom>
            <a:avLst/>
            <a:gdLst/>
            <a:ahLst/>
            <a:cxnLst/>
            <a:rect l="l" t="t" r="r" b="b"/>
            <a:pathLst>
              <a:path w="1685289" h="1685289">
                <a:moveTo>
                  <a:pt x="0" y="280924"/>
                </a:moveTo>
                <a:lnTo>
                  <a:pt x="3675" y="235345"/>
                </a:lnTo>
                <a:lnTo>
                  <a:pt x="14316" y="192113"/>
                </a:lnTo>
                <a:lnTo>
                  <a:pt x="31344" y="151803"/>
                </a:lnTo>
                <a:lnTo>
                  <a:pt x="54181" y="114994"/>
                </a:lnTo>
                <a:lnTo>
                  <a:pt x="82248" y="82264"/>
                </a:lnTo>
                <a:lnTo>
                  <a:pt x="114967" y="54189"/>
                </a:lnTo>
                <a:lnTo>
                  <a:pt x="151760" y="31347"/>
                </a:lnTo>
                <a:lnTo>
                  <a:pt x="192048" y="14317"/>
                </a:lnTo>
                <a:lnTo>
                  <a:pt x="235253" y="3675"/>
                </a:lnTo>
                <a:lnTo>
                  <a:pt x="280797" y="0"/>
                </a:lnTo>
                <a:lnTo>
                  <a:pt x="1404112" y="0"/>
                </a:lnTo>
                <a:lnTo>
                  <a:pt x="1449655" y="3675"/>
                </a:lnTo>
                <a:lnTo>
                  <a:pt x="1492860" y="14317"/>
                </a:lnTo>
                <a:lnTo>
                  <a:pt x="1533148" y="31347"/>
                </a:lnTo>
                <a:lnTo>
                  <a:pt x="1569941" y="54189"/>
                </a:lnTo>
                <a:lnTo>
                  <a:pt x="1602660" y="82264"/>
                </a:lnTo>
                <a:lnTo>
                  <a:pt x="1630727" y="114994"/>
                </a:lnTo>
                <a:lnTo>
                  <a:pt x="1653564" y="151803"/>
                </a:lnTo>
                <a:lnTo>
                  <a:pt x="1670592" y="192113"/>
                </a:lnTo>
                <a:lnTo>
                  <a:pt x="1681233" y="235345"/>
                </a:lnTo>
                <a:lnTo>
                  <a:pt x="1684909" y="280924"/>
                </a:lnTo>
                <a:lnTo>
                  <a:pt x="1684909" y="1404239"/>
                </a:lnTo>
                <a:lnTo>
                  <a:pt x="1681233" y="1449782"/>
                </a:lnTo>
                <a:lnTo>
                  <a:pt x="1670592" y="1492987"/>
                </a:lnTo>
                <a:lnTo>
                  <a:pt x="1653564" y="1533275"/>
                </a:lnTo>
                <a:lnTo>
                  <a:pt x="1630727" y="1570068"/>
                </a:lnTo>
                <a:lnTo>
                  <a:pt x="1602660" y="1602787"/>
                </a:lnTo>
                <a:lnTo>
                  <a:pt x="1569941" y="1630854"/>
                </a:lnTo>
                <a:lnTo>
                  <a:pt x="1533148" y="1653691"/>
                </a:lnTo>
                <a:lnTo>
                  <a:pt x="1492860" y="1670719"/>
                </a:lnTo>
                <a:lnTo>
                  <a:pt x="1449655" y="1681360"/>
                </a:lnTo>
                <a:lnTo>
                  <a:pt x="1404112" y="1685036"/>
                </a:lnTo>
                <a:lnTo>
                  <a:pt x="280797" y="1685036"/>
                </a:lnTo>
                <a:lnTo>
                  <a:pt x="235253" y="1681360"/>
                </a:lnTo>
                <a:lnTo>
                  <a:pt x="192048" y="1670719"/>
                </a:lnTo>
                <a:lnTo>
                  <a:pt x="151760" y="1653691"/>
                </a:lnTo>
                <a:lnTo>
                  <a:pt x="114967" y="1630854"/>
                </a:lnTo>
                <a:lnTo>
                  <a:pt x="82248" y="1602787"/>
                </a:lnTo>
                <a:lnTo>
                  <a:pt x="54181" y="1570068"/>
                </a:lnTo>
                <a:lnTo>
                  <a:pt x="31344" y="1533275"/>
                </a:lnTo>
                <a:lnTo>
                  <a:pt x="14316" y="1492987"/>
                </a:lnTo>
                <a:lnTo>
                  <a:pt x="3675" y="1449782"/>
                </a:lnTo>
                <a:lnTo>
                  <a:pt x="0" y="1404239"/>
                </a:lnTo>
                <a:lnTo>
                  <a:pt x="0" y="280924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08475" y="3674109"/>
            <a:ext cx="4559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М</a:t>
            </a:r>
            <a:r>
              <a:rPr sz="1600" b="1" spc="-70" dirty="0">
                <a:latin typeface="Calibri"/>
                <a:cs typeface="Calibri"/>
              </a:rPr>
              <a:t>К</a:t>
            </a:r>
            <a:r>
              <a:rPr sz="1600" b="1" spc="-5" dirty="0">
                <a:latin typeface="Calibri"/>
                <a:cs typeface="Calibri"/>
              </a:rPr>
              <a:t>Ф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35678" y="2094483"/>
            <a:ext cx="0" cy="894080"/>
          </a:xfrm>
          <a:custGeom>
            <a:avLst/>
            <a:gdLst/>
            <a:ahLst/>
            <a:cxnLst/>
            <a:rect l="l" t="t" r="r" b="b"/>
            <a:pathLst>
              <a:path h="894080">
                <a:moveTo>
                  <a:pt x="0" y="893952"/>
                </a:moveTo>
                <a:lnTo>
                  <a:pt x="0" y="0"/>
                </a:lnTo>
              </a:path>
            </a:pathLst>
          </a:custGeom>
          <a:ln w="25400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43071" y="965580"/>
            <a:ext cx="1585595" cy="1129030"/>
          </a:xfrm>
          <a:custGeom>
            <a:avLst/>
            <a:gdLst/>
            <a:ahLst/>
            <a:cxnLst/>
            <a:rect l="l" t="t" r="r" b="b"/>
            <a:pathLst>
              <a:path w="1585595" h="1129030">
                <a:moveTo>
                  <a:pt x="0" y="188087"/>
                </a:moveTo>
                <a:lnTo>
                  <a:pt x="6727" y="138083"/>
                </a:lnTo>
                <a:lnTo>
                  <a:pt x="25710" y="93152"/>
                </a:lnTo>
                <a:lnTo>
                  <a:pt x="55149" y="55086"/>
                </a:lnTo>
                <a:lnTo>
                  <a:pt x="93246" y="25677"/>
                </a:lnTo>
                <a:lnTo>
                  <a:pt x="138200" y="6718"/>
                </a:lnTo>
                <a:lnTo>
                  <a:pt x="188213" y="0"/>
                </a:lnTo>
                <a:lnTo>
                  <a:pt x="1396873" y="0"/>
                </a:lnTo>
                <a:lnTo>
                  <a:pt x="1446930" y="6718"/>
                </a:lnTo>
                <a:lnTo>
                  <a:pt x="1491897" y="25677"/>
                </a:lnTo>
                <a:lnTo>
                  <a:pt x="1529984" y="55086"/>
                </a:lnTo>
                <a:lnTo>
                  <a:pt x="1559404" y="93152"/>
                </a:lnTo>
                <a:lnTo>
                  <a:pt x="1578368" y="138083"/>
                </a:lnTo>
                <a:lnTo>
                  <a:pt x="1585087" y="188087"/>
                </a:lnTo>
                <a:lnTo>
                  <a:pt x="1585087" y="940689"/>
                </a:lnTo>
                <a:lnTo>
                  <a:pt x="1578368" y="990746"/>
                </a:lnTo>
                <a:lnTo>
                  <a:pt x="1559404" y="1035713"/>
                </a:lnTo>
                <a:lnTo>
                  <a:pt x="1529984" y="1073800"/>
                </a:lnTo>
                <a:lnTo>
                  <a:pt x="1491897" y="1103220"/>
                </a:lnTo>
                <a:lnTo>
                  <a:pt x="1446930" y="1122184"/>
                </a:lnTo>
                <a:lnTo>
                  <a:pt x="1396873" y="1128903"/>
                </a:lnTo>
                <a:lnTo>
                  <a:pt x="188213" y="1128903"/>
                </a:lnTo>
                <a:lnTo>
                  <a:pt x="138200" y="1122184"/>
                </a:lnTo>
                <a:lnTo>
                  <a:pt x="93246" y="1103220"/>
                </a:lnTo>
                <a:lnTo>
                  <a:pt x="55149" y="1073800"/>
                </a:lnTo>
                <a:lnTo>
                  <a:pt x="25710" y="1035713"/>
                </a:lnTo>
                <a:lnTo>
                  <a:pt x="6727" y="990746"/>
                </a:lnTo>
                <a:lnTo>
                  <a:pt x="0" y="940689"/>
                </a:lnTo>
                <a:lnTo>
                  <a:pt x="0" y="188087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69182" y="1261110"/>
            <a:ext cx="133286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50825" marR="5080" indent="-238125">
              <a:lnSpc>
                <a:spcPts val="1750"/>
              </a:lnSpc>
              <a:spcBef>
                <a:spcPts val="295"/>
              </a:spcBef>
            </a:pPr>
            <a:r>
              <a:rPr sz="1600" b="1" spc="-10" dirty="0">
                <a:latin typeface="Calibri"/>
                <a:cs typeface="Calibri"/>
              </a:rPr>
              <a:t>Об</a:t>
            </a:r>
            <a:r>
              <a:rPr sz="1600" b="1" spc="-15" dirty="0">
                <a:latin typeface="Calibri"/>
                <a:cs typeface="Calibri"/>
              </a:rPr>
              <a:t>щ</a:t>
            </a:r>
            <a:r>
              <a:rPr sz="1600" b="1" spc="-10" dirty="0">
                <a:latin typeface="Calibri"/>
                <a:cs typeface="Calibri"/>
              </a:rPr>
              <a:t>е</a:t>
            </a:r>
            <a:r>
              <a:rPr sz="1600" b="1" spc="-5" dirty="0">
                <a:latin typeface="Calibri"/>
                <a:cs typeface="Calibri"/>
              </a:rPr>
              <a:t>стве</a:t>
            </a:r>
            <a:r>
              <a:rPr sz="1600" b="1" spc="5" dirty="0">
                <a:latin typeface="Calibri"/>
                <a:cs typeface="Calibri"/>
              </a:rPr>
              <a:t>н</a:t>
            </a:r>
            <a:r>
              <a:rPr sz="1600" b="1" spc="-5" dirty="0">
                <a:latin typeface="Calibri"/>
                <a:cs typeface="Calibri"/>
              </a:rPr>
              <a:t>ное  </a:t>
            </a:r>
            <a:r>
              <a:rPr sz="1600" b="1" spc="-10" dirty="0">
                <a:latin typeface="Calibri"/>
                <a:cs typeface="Calibri"/>
              </a:rPr>
              <a:t>здоровье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78069" y="2960877"/>
            <a:ext cx="248920" cy="198755"/>
          </a:xfrm>
          <a:custGeom>
            <a:avLst/>
            <a:gdLst/>
            <a:ahLst/>
            <a:cxnLst/>
            <a:rect l="l" t="t" r="r" b="b"/>
            <a:pathLst>
              <a:path w="248920" h="198755">
                <a:moveTo>
                  <a:pt x="0" y="198247"/>
                </a:moveTo>
                <a:lnTo>
                  <a:pt x="248665" y="0"/>
                </a:lnTo>
              </a:path>
            </a:pathLst>
          </a:custGeom>
          <a:ln w="25400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13272" y="1831848"/>
            <a:ext cx="1442720" cy="1129030"/>
          </a:xfrm>
          <a:custGeom>
            <a:avLst/>
            <a:gdLst/>
            <a:ahLst/>
            <a:cxnLst/>
            <a:rect l="l" t="t" r="r" b="b"/>
            <a:pathLst>
              <a:path w="1442720" h="1129030">
                <a:moveTo>
                  <a:pt x="1254505" y="0"/>
                </a:moveTo>
                <a:lnTo>
                  <a:pt x="188213" y="0"/>
                </a:lnTo>
                <a:lnTo>
                  <a:pt x="138156" y="6727"/>
                </a:lnTo>
                <a:lnTo>
                  <a:pt x="93189" y="25710"/>
                </a:lnTo>
                <a:lnTo>
                  <a:pt x="55102" y="55149"/>
                </a:lnTo>
                <a:lnTo>
                  <a:pt x="25682" y="93246"/>
                </a:lnTo>
                <a:lnTo>
                  <a:pt x="6718" y="138200"/>
                </a:lnTo>
                <a:lnTo>
                  <a:pt x="0" y="188213"/>
                </a:lnTo>
                <a:lnTo>
                  <a:pt x="0" y="940815"/>
                </a:lnTo>
                <a:lnTo>
                  <a:pt x="6718" y="990829"/>
                </a:lnTo>
                <a:lnTo>
                  <a:pt x="25682" y="1035783"/>
                </a:lnTo>
                <a:lnTo>
                  <a:pt x="55102" y="1073880"/>
                </a:lnTo>
                <a:lnTo>
                  <a:pt x="93189" y="1103319"/>
                </a:lnTo>
                <a:lnTo>
                  <a:pt x="138156" y="1122302"/>
                </a:lnTo>
                <a:lnTo>
                  <a:pt x="188213" y="1129029"/>
                </a:lnTo>
                <a:lnTo>
                  <a:pt x="1254505" y="1129029"/>
                </a:lnTo>
                <a:lnTo>
                  <a:pt x="1304509" y="1122302"/>
                </a:lnTo>
                <a:lnTo>
                  <a:pt x="1349440" y="1103319"/>
                </a:lnTo>
                <a:lnTo>
                  <a:pt x="1387506" y="1073880"/>
                </a:lnTo>
                <a:lnTo>
                  <a:pt x="1416915" y="1035783"/>
                </a:lnTo>
                <a:lnTo>
                  <a:pt x="1435874" y="990829"/>
                </a:lnTo>
                <a:lnTo>
                  <a:pt x="1442593" y="940815"/>
                </a:lnTo>
                <a:lnTo>
                  <a:pt x="1442593" y="188213"/>
                </a:lnTo>
                <a:lnTo>
                  <a:pt x="1435874" y="138200"/>
                </a:lnTo>
                <a:lnTo>
                  <a:pt x="1416915" y="93246"/>
                </a:lnTo>
                <a:lnTo>
                  <a:pt x="1387506" y="55149"/>
                </a:lnTo>
                <a:lnTo>
                  <a:pt x="1349440" y="25710"/>
                </a:lnTo>
                <a:lnTo>
                  <a:pt x="1304509" y="6727"/>
                </a:lnTo>
                <a:lnTo>
                  <a:pt x="12545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13272" y="1831848"/>
            <a:ext cx="1442720" cy="1129030"/>
          </a:xfrm>
          <a:custGeom>
            <a:avLst/>
            <a:gdLst/>
            <a:ahLst/>
            <a:cxnLst/>
            <a:rect l="l" t="t" r="r" b="b"/>
            <a:pathLst>
              <a:path w="1442720" h="1129030">
                <a:moveTo>
                  <a:pt x="0" y="188213"/>
                </a:moveTo>
                <a:lnTo>
                  <a:pt x="6718" y="138200"/>
                </a:lnTo>
                <a:lnTo>
                  <a:pt x="25682" y="93246"/>
                </a:lnTo>
                <a:lnTo>
                  <a:pt x="55102" y="55149"/>
                </a:lnTo>
                <a:lnTo>
                  <a:pt x="93189" y="25710"/>
                </a:lnTo>
                <a:lnTo>
                  <a:pt x="138156" y="6727"/>
                </a:lnTo>
                <a:lnTo>
                  <a:pt x="188213" y="0"/>
                </a:lnTo>
                <a:lnTo>
                  <a:pt x="1254505" y="0"/>
                </a:lnTo>
                <a:lnTo>
                  <a:pt x="1304509" y="6727"/>
                </a:lnTo>
                <a:lnTo>
                  <a:pt x="1349440" y="25710"/>
                </a:lnTo>
                <a:lnTo>
                  <a:pt x="1387506" y="55149"/>
                </a:lnTo>
                <a:lnTo>
                  <a:pt x="1416915" y="93246"/>
                </a:lnTo>
                <a:lnTo>
                  <a:pt x="1435874" y="138200"/>
                </a:lnTo>
                <a:lnTo>
                  <a:pt x="1442593" y="188213"/>
                </a:lnTo>
                <a:lnTo>
                  <a:pt x="1442593" y="940815"/>
                </a:lnTo>
                <a:lnTo>
                  <a:pt x="1435874" y="990829"/>
                </a:lnTo>
                <a:lnTo>
                  <a:pt x="1416915" y="1035783"/>
                </a:lnTo>
                <a:lnTo>
                  <a:pt x="1387506" y="1073880"/>
                </a:lnTo>
                <a:lnTo>
                  <a:pt x="1349440" y="1103319"/>
                </a:lnTo>
                <a:lnTo>
                  <a:pt x="1304509" y="1122302"/>
                </a:lnTo>
                <a:lnTo>
                  <a:pt x="1254505" y="1129029"/>
                </a:lnTo>
                <a:lnTo>
                  <a:pt x="188213" y="1129029"/>
                </a:lnTo>
                <a:lnTo>
                  <a:pt x="138156" y="1122302"/>
                </a:lnTo>
                <a:lnTo>
                  <a:pt x="93189" y="1103319"/>
                </a:lnTo>
                <a:lnTo>
                  <a:pt x="55102" y="1073880"/>
                </a:lnTo>
                <a:lnTo>
                  <a:pt x="25682" y="1035783"/>
                </a:lnTo>
                <a:lnTo>
                  <a:pt x="6718" y="990829"/>
                </a:lnTo>
                <a:lnTo>
                  <a:pt x="0" y="940815"/>
                </a:lnTo>
                <a:lnTo>
                  <a:pt x="0" y="18821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796534" y="2239136"/>
            <a:ext cx="10775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Социология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78069" y="4023233"/>
            <a:ext cx="548005" cy="125095"/>
          </a:xfrm>
          <a:custGeom>
            <a:avLst/>
            <a:gdLst/>
            <a:ahLst/>
            <a:cxnLst/>
            <a:rect l="l" t="t" r="r" b="b"/>
            <a:pathLst>
              <a:path w="548004" h="125095">
                <a:moveTo>
                  <a:pt x="0" y="0"/>
                </a:moveTo>
                <a:lnTo>
                  <a:pt x="547496" y="124968"/>
                </a:lnTo>
              </a:path>
            </a:pathLst>
          </a:custGeom>
          <a:ln w="25400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25565" y="3778503"/>
            <a:ext cx="1706880" cy="1129030"/>
          </a:xfrm>
          <a:custGeom>
            <a:avLst/>
            <a:gdLst/>
            <a:ahLst/>
            <a:cxnLst/>
            <a:rect l="l" t="t" r="r" b="b"/>
            <a:pathLst>
              <a:path w="1706879" h="1129029">
                <a:moveTo>
                  <a:pt x="1518539" y="0"/>
                </a:moveTo>
                <a:lnTo>
                  <a:pt x="188087" y="0"/>
                </a:lnTo>
                <a:lnTo>
                  <a:pt x="138083" y="6718"/>
                </a:lnTo>
                <a:lnTo>
                  <a:pt x="93152" y="25682"/>
                </a:lnTo>
                <a:lnTo>
                  <a:pt x="55086" y="55102"/>
                </a:lnTo>
                <a:lnTo>
                  <a:pt x="25677" y="93189"/>
                </a:lnTo>
                <a:lnTo>
                  <a:pt x="6718" y="138156"/>
                </a:lnTo>
                <a:lnTo>
                  <a:pt x="0" y="188214"/>
                </a:lnTo>
                <a:lnTo>
                  <a:pt x="0" y="940816"/>
                </a:lnTo>
                <a:lnTo>
                  <a:pt x="6718" y="990819"/>
                </a:lnTo>
                <a:lnTo>
                  <a:pt x="25677" y="1035750"/>
                </a:lnTo>
                <a:lnTo>
                  <a:pt x="55086" y="1073816"/>
                </a:lnTo>
                <a:lnTo>
                  <a:pt x="93152" y="1103225"/>
                </a:lnTo>
                <a:lnTo>
                  <a:pt x="138083" y="1122184"/>
                </a:lnTo>
                <a:lnTo>
                  <a:pt x="188087" y="1128903"/>
                </a:lnTo>
                <a:lnTo>
                  <a:pt x="1518539" y="1128903"/>
                </a:lnTo>
                <a:lnTo>
                  <a:pt x="1568552" y="1122184"/>
                </a:lnTo>
                <a:lnTo>
                  <a:pt x="1613506" y="1103225"/>
                </a:lnTo>
                <a:lnTo>
                  <a:pt x="1651603" y="1073816"/>
                </a:lnTo>
                <a:lnTo>
                  <a:pt x="1681042" y="1035750"/>
                </a:lnTo>
                <a:lnTo>
                  <a:pt x="1700025" y="990819"/>
                </a:lnTo>
                <a:lnTo>
                  <a:pt x="1706753" y="940816"/>
                </a:lnTo>
                <a:lnTo>
                  <a:pt x="1706753" y="188214"/>
                </a:lnTo>
                <a:lnTo>
                  <a:pt x="1700025" y="138156"/>
                </a:lnTo>
                <a:lnTo>
                  <a:pt x="1681042" y="93189"/>
                </a:lnTo>
                <a:lnTo>
                  <a:pt x="1651603" y="55102"/>
                </a:lnTo>
                <a:lnTo>
                  <a:pt x="1613506" y="25682"/>
                </a:lnTo>
                <a:lnTo>
                  <a:pt x="1568552" y="6718"/>
                </a:lnTo>
                <a:lnTo>
                  <a:pt x="1518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25565" y="3778503"/>
            <a:ext cx="1706880" cy="1129030"/>
          </a:xfrm>
          <a:custGeom>
            <a:avLst/>
            <a:gdLst/>
            <a:ahLst/>
            <a:cxnLst/>
            <a:rect l="l" t="t" r="r" b="b"/>
            <a:pathLst>
              <a:path w="1706879" h="1129029">
                <a:moveTo>
                  <a:pt x="0" y="188214"/>
                </a:moveTo>
                <a:lnTo>
                  <a:pt x="6718" y="138156"/>
                </a:lnTo>
                <a:lnTo>
                  <a:pt x="25677" y="93189"/>
                </a:lnTo>
                <a:lnTo>
                  <a:pt x="55086" y="55102"/>
                </a:lnTo>
                <a:lnTo>
                  <a:pt x="93152" y="25682"/>
                </a:lnTo>
                <a:lnTo>
                  <a:pt x="138083" y="6718"/>
                </a:lnTo>
                <a:lnTo>
                  <a:pt x="188087" y="0"/>
                </a:lnTo>
                <a:lnTo>
                  <a:pt x="1518539" y="0"/>
                </a:lnTo>
                <a:lnTo>
                  <a:pt x="1568552" y="6718"/>
                </a:lnTo>
                <a:lnTo>
                  <a:pt x="1613506" y="25682"/>
                </a:lnTo>
                <a:lnTo>
                  <a:pt x="1651603" y="55102"/>
                </a:lnTo>
                <a:lnTo>
                  <a:pt x="1681042" y="93189"/>
                </a:lnTo>
                <a:lnTo>
                  <a:pt x="1700025" y="138156"/>
                </a:lnTo>
                <a:lnTo>
                  <a:pt x="1706753" y="188214"/>
                </a:lnTo>
                <a:lnTo>
                  <a:pt x="1706753" y="940816"/>
                </a:lnTo>
                <a:lnTo>
                  <a:pt x="1700025" y="990819"/>
                </a:lnTo>
                <a:lnTo>
                  <a:pt x="1681042" y="1035750"/>
                </a:lnTo>
                <a:lnTo>
                  <a:pt x="1651603" y="1073816"/>
                </a:lnTo>
                <a:lnTo>
                  <a:pt x="1613506" y="1103225"/>
                </a:lnTo>
                <a:lnTo>
                  <a:pt x="1568552" y="1122184"/>
                </a:lnTo>
                <a:lnTo>
                  <a:pt x="1518539" y="1128903"/>
                </a:lnTo>
                <a:lnTo>
                  <a:pt x="188087" y="1128903"/>
                </a:lnTo>
                <a:lnTo>
                  <a:pt x="138083" y="1122184"/>
                </a:lnTo>
                <a:lnTo>
                  <a:pt x="93152" y="1103225"/>
                </a:lnTo>
                <a:lnTo>
                  <a:pt x="55086" y="1073816"/>
                </a:lnTo>
                <a:lnTo>
                  <a:pt x="25677" y="1035750"/>
                </a:lnTo>
                <a:lnTo>
                  <a:pt x="6718" y="990819"/>
                </a:lnTo>
                <a:lnTo>
                  <a:pt x="0" y="940816"/>
                </a:lnTo>
                <a:lnTo>
                  <a:pt x="0" y="18821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152769" y="4074667"/>
            <a:ext cx="125412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60020" marR="5080" indent="-147955">
              <a:lnSpc>
                <a:spcPts val="1750"/>
              </a:lnSpc>
              <a:spcBef>
                <a:spcPts val="295"/>
              </a:spcBef>
            </a:pPr>
            <a:r>
              <a:rPr sz="1600" b="1" spc="-5" dirty="0">
                <a:latin typeface="Calibri"/>
                <a:cs typeface="Calibri"/>
              </a:rPr>
              <a:t>М</a:t>
            </a:r>
            <a:r>
              <a:rPr sz="1600" b="1" spc="-35" dirty="0">
                <a:latin typeface="Calibri"/>
                <a:cs typeface="Calibri"/>
              </a:rPr>
              <a:t>е</a:t>
            </a:r>
            <a:r>
              <a:rPr sz="1600" b="1" spc="-10" dirty="0">
                <a:latin typeface="Calibri"/>
                <a:cs typeface="Calibri"/>
              </a:rPr>
              <a:t>д</a:t>
            </a:r>
            <a:r>
              <a:rPr sz="1600" b="1" spc="-5" dirty="0">
                <a:latin typeface="Calibri"/>
                <a:cs typeface="Calibri"/>
              </a:rPr>
              <a:t>ици</a:t>
            </a:r>
            <a:r>
              <a:rPr sz="1600" b="1" dirty="0">
                <a:latin typeface="Calibri"/>
                <a:cs typeface="Calibri"/>
              </a:rPr>
              <a:t>н</a:t>
            </a:r>
            <a:r>
              <a:rPr sz="1600" b="1" spc="-5" dirty="0">
                <a:latin typeface="Calibri"/>
                <a:cs typeface="Calibri"/>
              </a:rPr>
              <a:t>с</a:t>
            </a:r>
            <a:r>
              <a:rPr sz="1600" b="1" spc="-30" dirty="0">
                <a:latin typeface="Calibri"/>
                <a:cs typeface="Calibri"/>
              </a:rPr>
              <a:t>к</a:t>
            </a:r>
            <a:r>
              <a:rPr sz="1600" b="1" spc="-5" dirty="0">
                <a:latin typeface="Calibri"/>
                <a:cs typeface="Calibri"/>
              </a:rPr>
              <a:t>ая  статистика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41315" y="4673472"/>
            <a:ext cx="321310" cy="666115"/>
          </a:xfrm>
          <a:custGeom>
            <a:avLst/>
            <a:gdLst/>
            <a:ahLst/>
            <a:cxnLst/>
            <a:rect l="l" t="t" r="r" b="b"/>
            <a:pathLst>
              <a:path w="321310" h="666114">
                <a:moveTo>
                  <a:pt x="0" y="0"/>
                </a:moveTo>
                <a:lnTo>
                  <a:pt x="320801" y="666114"/>
                </a:lnTo>
              </a:path>
            </a:pathLst>
          </a:custGeom>
          <a:ln w="25400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23689" y="5339588"/>
            <a:ext cx="1820545" cy="1129030"/>
          </a:xfrm>
          <a:custGeom>
            <a:avLst/>
            <a:gdLst/>
            <a:ahLst/>
            <a:cxnLst/>
            <a:rect l="l" t="t" r="r" b="b"/>
            <a:pathLst>
              <a:path w="1820545" h="1129029">
                <a:moveTo>
                  <a:pt x="1632331" y="0"/>
                </a:moveTo>
                <a:lnTo>
                  <a:pt x="188213" y="0"/>
                </a:lnTo>
                <a:lnTo>
                  <a:pt x="138200" y="6718"/>
                </a:lnTo>
                <a:lnTo>
                  <a:pt x="93246" y="25682"/>
                </a:lnTo>
                <a:lnTo>
                  <a:pt x="55149" y="55102"/>
                </a:lnTo>
                <a:lnTo>
                  <a:pt x="25710" y="93189"/>
                </a:lnTo>
                <a:lnTo>
                  <a:pt x="6727" y="138156"/>
                </a:lnTo>
                <a:lnTo>
                  <a:pt x="0" y="188214"/>
                </a:lnTo>
                <a:lnTo>
                  <a:pt x="0" y="940765"/>
                </a:lnTo>
                <a:lnTo>
                  <a:pt x="6727" y="990787"/>
                </a:lnTo>
                <a:lnTo>
                  <a:pt x="25710" y="1035736"/>
                </a:lnTo>
                <a:lnTo>
                  <a:pt x="55149" y="1073818"/>
                </a:lnTo>
                <a:lnTo>
                  <a:pt x="93246" y="1103239"/>
                </a:lnTo>
                <a:lnTo>
                  <a:pt x="138200" y="1122207"/>
                </a:lnTo>
                <a:lnTo>
                  <a:pt x="188213" y="1128928"/>
                </a:lnTo>
                <a:lnTo>
                  <a:pt x="1632331" y="1128928"/>
                </a:lnTo>
                <a:lnTo>
                  <a:pt x="1682344" y="1122207"/>
                </a:lnTo>
                <a:lnTo>
                  <a:pt x="1727298" y="1103239"/>
                </a:lnTo>
                <a:lnTo>
                  <a:pt x="1765395" y="1073818"/>
                </a:lnTo>
                <a:lnTo>
                  <a:pt x="1794834" y="1035736"/>
                </a:lnTo>
                <a:lnTo>
                  <a:pt x="1813817" y="990787"/>
                </a:lnTo>
                <a:lnTo>
                  <a:pt x="1820545" y="940765"/>
                </a:lnTo>
                <a:lnTo>
                  <a:pt x="1820545" y="188214"/>
                </a:lnTo>
                <a:lnTo>
                  <a:pt x="1813817" y="138156"/>
                </a:lnTo>
                <a:lnTo>
                  <a:pt x="1794834" y="93189"/>
                </a:lnTo>
                <a:lnTo>
                  <a:pt x="1765395" y="55102"/>
                </a:lnTo>
                <a:lnTo>
                  <a:pt x="1727298" y="25682"/>
                </a:lnTo>
                <a:lnTo>
                  <a:pt x="1682344" y="6718"/>
                </a:lnTo>
                <a:lnTo>
                  <a:pt x="16323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23689" y="5339588"/>
            <a:ext cx="1820545" cy="1129030"/>
          </a:xfrm>
          <a:custGeom>
            <a:avLst/>
            <a:gdLst/>
            <a:ahLst/>
            <a:cxnLst/>
            <a:rect l="l" t="t" r="r" b="b"/>
            <a:pathLst>
              <a:path w="1820545" h="1129029">
                <a:moveTo>
                  <a:pt x="0" y="188214"/>
                </a:moveTo>
                <a:lnTo>
                  <a:pt x="6727" y="138156"/>
                </a:lnTo>
                <a:lnTo>
                  <a:pt x="25710" y="93189"/>
                </a:lnTo>
                <a:lnTo>
                  <a:pt x="55149" y="55102"/>
                </a:lnTo>
                <a:lnTo>
                  <a:pt x="93246" y="25682"/>
                </a:lnTo>
                <a:lnTo>
                  <a:pt x="138200" y="6718"/>
                </a:lnTo>
                <a:lnTo>
                  <a:pt x="188213" y="0"/>
                </a:lnTo>
                <a:lnTo>
                  <a:pt x="1632331" y="0"/>
                </a:lnTo>
                <a:lnTo>
                  <a:pt x="1682344" y="6718"/>
                </a:lnTo>
                <a:lnTo>
                  <a:pt x="1727298" y="25682"/>
                </a:lnTo>
                <a:lnTo>
                  <a:pt x="1765395" y="55102"/>
                </a:lnTo>
                <a:lnTo>
                  <a:pt x="1794834" y="93189"/>
                </a:lnTo>
                <a:lnTo>
                  <a:pt x="1813817" y="138156"/>
                </a:lnTo>
                <a:lnTo>
                  <a:pt x="1820545" y="188214"/>
                </a:lnTo>
                <a:lnTo>
                  <a:pt x="1820545" y="940765"/>
                </a:lnTo>
                <a:lnTo>
                  <a:pt x="1813817" y="990787"/>
                </a:lnTo>
                <a:lnTo>
                  <a:pt x="1794834" y="1035736"/>
                </a:lnTo>
                <a:lnTo>
                  <a:pt x="1765395" y="1073818"/>
                </a:lnTo>
                <a:lnTo>
                  <a:pt x="1727298" y="1103239"/>
                </a:lnTo>
                <a:lnTo>
                  <a:pt x="1682344" y="1122207"/>
                </a:lnTo>
                <a:lnTo>
                  <a:pt x="1632331" y="1128928"/>
                </a:lnTo>
                <a:lnTo>
                  <a:pt x="188213" y="1128928"/>
                </a:lnTo>
                <a:lnTo>
                  <a:pt x="138200" y="1122207"/>
                </a:lnTo>
                <a:lnTo>
                  <a:pt x="93246" y="1103239"/>
                </a:lnTo>
                <a:lnTo>
                  <a:pt x="55149" y="1073818"/>
                </a:lnTo>
                <a:lnTo>
                  <a:pt x="25710" y="1035736"/>
                </a:lnTo>
                <a:lnTo>
                  <a:pt x="6727" y="990787"/>
                </a:lnTo>
                <a:lnTo>
                  <a:pt x="0" y="940765"/>
                </a:lnTo>
                <a:lnTo>
                  <a:pt x="0" y="18821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738242" y="5636158"/>
            <a:ext cx="159321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205740">
              <a:lnSpc>
                <a:spcPts val="1750"/>
              </a:lnSpc>
              <a:spcBef>
                <a:spcPts val="295"/>
              </a:spcBef>
            </a:pPr>
            <a:r>
              <a:rPr sz="1600" b="1" spc="-5" dirty="0">
                <a:latin typeface="Calibri"/>
                <a:cs typeface="Calibri"/>
              </a:rPr>
              <a:t>Организация  </a:t>
            </a:r>
            <a:r>
              <a:rPr sz="1600" b="1" spc="-15" dirty="0">
                <a:latin typeface="Calibri"/>
                <a:cs typeface="Calibri"/>
              </a:rPr>
              <a:t>з</a:t>
            </a:r>
            <a:r>
              <a:rPr sz="1600" b="1" spc="-10" dirty="0">
                <a:latin typeface="Calibri"/>
                <a:cs typeface="Calibri"/>
              </a:rPr>
              <a:t>др</a:t>
            </a:r>
            <a:r>
              <a:rPr sz="1600" b="1" spc="-5" dirty="0">
                <a:latin typeface="Calibri"/>
                <a:cs typeface="Calibri"/>
              </a:rPr>
              <a:t>аво</a:t>
            </a:r>
            <a:r>
              <a:rPr sz="1600" b="1" spc="-25" dirty="0">
                <a:latin typeface="Calibri"/>
                <a:cs typeface="Calibri"/>
              </a:rPr>
              <a:t>о</a:t>
            </a:r>
            <a:r>
              <a:rPr sz="1600" b="1" spc="-10" dirty="0">
                <a:latin typeface="Calibri"/>
                <a:cs typeface="Calibri"/>
              </a:rPr>
              <a:t>х</a:t>
            </a:r>
            <a:r>
              <a:rPr sz="1600" b="1" spc="-15" dirty="0">
                <a:latin typeface="Calibri"/>
                <a:cs typeface="Calibri"/>
              </a:rPr>
              <a:t>р</a:t>
            </a:r>
            <a:r>
              <a:rPr sz="1600" b="1" spc="-5" dirty="0">
                <a:latin typeface="Calibri"/>
                <a:cs typeface="Calibri"/>
              </a:rPr>
              <a:t>а</a:t>
            </a:r>
            <a:r>
              <a:rPr sz="1600" b="1" dirty="0">
                <a:latin typeface="Calibri"/>
                <a:cs typeface="Calibri"/>
              </a:rPr>
              <a:t>н</a:t>
            </a:r>
            <a:r>
              <a:rPr sz="1600" b="1" spc="-10" dirty="0">
                <a:latin typeface="Calibri"/>
                <a:cs typeface="Calibri"/>
              </a:rPr>
              <a:t>е</a:t>
            </a:r>
            <a:r>
              <a:rPr sz="1600" b="1" dirty="0">
                <a:latin typeface="Calibri"/>
                <a:cs typeface="Calibri"/>
              </a:rPr>
              <a:t>н</a:t>
            </a:r>
            <a:r>
              <a:rPr sz="1600" b="1" spc="-5" dirty="0">
                <a:latin typeface="Calibri"/>
                <a:cs typeface="Calibri"/>
              </a:rPr>
              <a:t>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09110" y="4673472"/>
            <a:ext cx="321310" cy="666115"/>
          </a:xfrm>
          <a:custGeom>
            <a:avLst/>
            <a:gdLst/>
            <a:ahLst/>
            <a:cxnLst/>
            <a:rect l="l" t="t" r="r" b="b"/>
            <a:pathLst>
              <a:path w="321310" h="666114">
                <a:moveTo>
                  <a:pt x="320801" y="0"/>
                </a:moveTo>
                <a:lnTo>
                  <a:pt x="0" y="666114"/>
                </a:lnTo>
              </a:path>
            </a:pathLst>
          </a:custGeom>
          <a:ln w="25400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27020" y="5339588"/>
            <a:ext cx="1421130" cy="1129030"/>
          </a:xfrm>
          <a:custGeom>
            <a:avLst/>
            <a:gdLst/>
            <a:ahLst/>
            <a:cxnLst/>
            <a:rect l="l" t="t" r="r" b="b"/>
            <a:pathLst>
              <a:path w="1421129" h="1129029">
                <a:moveTo>
                  <a:pt x="1232408" y="0"/>
                </a:moveTo>
                <a:lnTo>
                  <a:pt x="188087" y="0"/>
                </a:lnTo>
                <a:lnTo>
                  <a:pt x="138083" y="6718"/>
                </a:lnTo>
                <a:lnTo>
                  <a:pt x="93152" y="25682"/>
                </a:lnTo>
                <a:lnTo>
                  <a:pt x="55086" y="55102"/>
                </a:lnTo>
                <a:lnTo>
                  <a:pt x="25677" y="93189"/>
                </a:lnTo>
                <a:lnTo>
                  <a:pt x="6718" y="138156"/>
                </a:lnTo>
                <a:lnTo>
                  <a:pt x="0" y="188214"/>
                </a:lnTo>
                <a:lnTo>
                  <a:pt x="0" y="940765"/>
                </a:lnTo>
                <a:lnTo>
                  <a:pt x="6718" y="990787"/>
                </a:lnTo>
                <a:lnTo>
                  <a:pt x="25677" y="1035736"/>
                </a:lnTo>
                <a:lnTo>
                  <a:pt x="55086" y="1073818"/>
                </a:lnTo>
                <a:lnTo>
                  <a:pt x="93152" y="1103239"/>
                </a:lnTo>
                <a:lnTo>
                  <a:pt x="138083" y="1122207"/>
                </a:lnTo>
                <a:lnTo>
                  <a:pt x="188087" y="1128928"/>
                </a:lnTo>
                <a:lnTo>
                  <a:pt x="1232408" y="1128928"/>
                </a:lnTo>
                <a:lnTo>
                  <a:pt x="1282421" y="1122207"/>
                </a:lnTo>
                <a:lnTo>
                  <a:pt x="1327375" y="1103239"/>
                </a:lnTo>
                <a:lnTo>
                  <a:pt x="1365472" y="1073818"/>
                </a:lnTo>
                <a:lnTo>
                  <a:pt x="1394911" y="1035736"/>
                </a:lnTo>
                <a:lnTo>
                  <a:pt x="1413894" y="990787"/>
                </a:lnTo>
                <a:lnTo>
                  <a:pt x="1420621" y="940765"/>
                </a:lnTo>
                <a:lnTo>
                  <a:pt x="1420621" y="188214"/>
                </a:lnTo>
                <a:lnTo>
                  <a:pt x="1413894" y="138156"/>
                </a:lnTo>
                <a:lnTo>
                  <a:pt x="1394911" y="93189"/>
                </a:lnTo>
                <a:lnTo>
                  <a:pt x="1365472" y="55102"/>
                </a:lnTo>
                <a:lnTo>
                  <a:pt x="1327375" y="25682"/>
                </a:lnTo>
                <a:lnTo>
                  <a:pt x="1282421" y="6718"/>
                </a:lnTo>
                <a:lnTo>
                  <a:pt x="1232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27020" y="5339588"/>
            <a:ext cx="1421130" cy="1129030"/>
          </a:xfrm>
          <a:custGeom>
            <a:avLst/>
            <a:gdLst/>
            <a:ahLst/>
            <a:cxnLst/>
            <a:rect l="l" t="t" r="r" b="b"/>
            <a:pathLst>
              <a:path w="1421129" h="1129029">
                <a:moveTo>
                  <a:pt x="0" y="188214"/>
                </a:moveTo>
                <a:lnTo>
                  <a:pt x="6718" y="138156"/>
                </a:lnTo>
                <a:lnTo>
                  <a:pt x="25677" y="93189"/>
                </a:lnTo>
                <a:lnTo>
                  <a:pt x="55086" y="55102"/>
                </a:lnTo>
                <a:lnTo>
                  <a:pt x="93152" y="25682"/>
                </a:lnTo>
                <a:lnTo>
                  <a:pt x="138083" y="6718"/>
                </a:lnTo>
                <a:lnTo>
                  <a:pt x="188087" y="0"/>
                </a:lnTo>
                <a:lnTo>
                  <a:pt x="1232408" y="0"/>
                </a:lnTo>
                <a:lnTo>
                  <a:pt x="1282421" y="6718"/>
                </a:lnTo>
                <a:lnTo>
                  <a:pt x="1327375" y="25682"/>
                </a:lnTo>
                <a:lnTo>
                  <a:pt x="1365472" y="55102"/>
                </a:lnTo>
                <a:lnTo>
                  <a:pt x="1394911" y="93189"/>
                </a:lnTo>
                <a:lnTo>
                  <a:pt x="1413894" y="138156"/>
                </a:lnTo>
                <a:lnTo>
                  <a:pt x="1420621" y="188214"/>
                </a:lnTo>
                <a:lnTo>
                  <a:pt x="1420621" y="940765"/>
                </a:lnTo>
                <a:lnTo>
                  <a:pt x="1413894" y="990787"/>
                </a:lnTo>
                <a:lnTo>
                  <a:pt x="1394911" y="1035736"/>
                </a:lnTo>
                <a:lnTo>
                  <a:pt x="1365472" y="1073818"/>
                </a:lnTo>
                <a:lnTo>
                  <a:pt x="1327375" y="1103239"/>
                </a:lnTo>
                <a:lnTo>
                  <a:pt x="1282421" y="1122207"/>
                </a:lnTo>
                <a:lnTo>
                  <a:pt x="1232408" y="1128928"/>
                </a:lnTo>
                <a:lnTo>
                  <a:pt x="188087" y="1128928"/>
                </a:lnTo>
                <a:lnTo>
                  <a:pt x="138083" y="1122207"/>
                </a:lnTo>
                <a:lnTo>
                  <a:pt x="93152" y="1103239"/>
                </a:lnTo>
                <a:lnTo>
                  <a:pt x="55086" y="1073818"/>
                </a:lnTo>
                <a:lnTo>
                  <a:pt x="25677" y="1035736"/>
                </a:lnTo>
                <a:lnTo>
                  <a:pt x="6718" y="990787"/>
                </a:lnTo>
                <a:lnTo>
                  <a:pt x="0" y="940765"/>
                </a:lnTo>
                <a:lnTo>
                  <a:pt x="0" y="18821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027679" y="5747715"/>
            <a:ext cx="1017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Экономика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73019" y="4023233"/>
            <a:ext cx="620395" cy="141605"/>
          </a:xfrm>
          <a:custGeom>
            <a:avLst/>
            <a:gdLst/>
            <a:ahLst/>
            <a:cxnLst/>
            <a:rect l="l" t="t" r="r" b="b"/>
            <a:pathLst>
              <a:path w="620395" h="141604">
                <a:moveTo>
                  <a:pt x="620141" y="0"/>
                </a:moveTo>
                <a:lnTo>
                  <a:pt x="0" y="141605"/>
                </a:lnTo>
              </a:path>
            </a:pathLst>
          </a:custGeom>
          <a:ln w="25400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11680" y="3778503"/>
            <a:ext cx="1561465" cy="1129030"/>
          </a:xfrm>
          <a:custGeom>
            <a:avLst/>
            <a:gdLst/>
            <a:ahLst/>
            <a:cxnLst/>
            <a:rect l="l" t="t" r="r" b="b"/>
            <a:pathLst>
              <a:path w="1561464" h="1129029">
                <a:moveTo>
                  <a:pt x="1373124" y="0"/>
                </a:moveTo>
                <a:lnTo>
                  <a:pt x="188213" y="0"/>
                </a:lnTo>
                <a:lnTo>
                  <a:pt x="138200" y="6718"/>
                </a:lnTo>
                <a:lnTo>
                  <a:pt x="93246" y="25682"/>
                </a:lnTo>
                <a:lnTo>
                  <a:pt x="55149" y="55102"/>
                </a:lnTo>
                <a:lnTo>
                  <a:pt x="25710" y="93189"/>
                </a:lnTo>
                <a:lnTo>
                  <a:pt x="6727" y="138156"/>
                </a:lnTo>
                <a:lnTo>
                  <a:pt x="0" y="188214"/>
                </a:lnTo>
                <a:lnTo>
                  <a:pt x="0" y="940816"/>
                </a:lnTo>
                <a:lnTo>
                  <a:pt x="6727" y="990819"/>
                </a:lnTo>
                <a:lnTo>
                  <a:pt x="25710" y="1035750"/>
                </a:lnTo>
                <a:lnTo>
                  <a:pt x="55149" y="1073816"/>
                </a:lnTo>
                <a:lnTo>
                  <a:pt x="93246" y="1103225"/>
                </a:lnTo>
                <a:lnTo>
                  <a:pt x="138200" y="1122184"/>
                </a:lnTo>
                <a:lnTo>
                  <a:pt x="188213" y="1128903"/>
                </a:lnTo>
                <a:lnTo>
                  <a:pt x="1373124" y="1128903"/>
                </a:lnTo>
                <a:lnTo>
                  <a:pt x="1423181" y="1122184"/>
                </a:lnTo>
                <a:lnTo>
                  <a:pt x="1468148" y="1103225"/>
                </a:lnTo>
                <a:lnTo>
                  <a:pt x="1506235" y="1073816"/>
                </a:lnTo>
                <a:lnTo>
                  <a:pt x="1535655" y="1035750"/>
                </a:lnTo>
                <a:lnTo>
                  <a:pt x="1554619" y="990819"/>
                </a:lnTo>
                <a:lnTo>
                  <a:pt x="1561338" y="940816"/>
                </a:lnTo>
                <a:lnTo>
                  <a:pt x="1561338" y="188214"/>
                </a:lnTo>
                <a:lnTo>
                  <a:pt x="1554619" y="138156"/>
                </a:lnTo>
                <a:lnTo>
                  <a:pt x="1535655" y="93189"/>
                </a:lnTo>
                <a:lnTo>
                  <a:pt x="1506235" y="55102"/>
                </a:lnTo>
                <a:lnTo>
                  <a:pt x="1468148" y="25682"/>
                </a:lnTo>
                <a:lnTo>
                  <a:pt x="1423181" y="6718"/>
                </a:lnTo>
                <a:lnTo>
                  <a:pt x="13731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11680" y="3778503"/>
            <a:ext cx="1561465" cy="1129030"/>
          </a:xfrm>
          <a:custGeom>
            <a:avLst/>
            <a:gdLst/>
            <a:ahLst/>
            <a:cxnLst/>
            <a:rect l="l" t="t" r="r" b="b"/>
            <a:pathLst>
              <a:path w="1561464" h="1129029">
                <a:moveTo>
                  <a:pt x="0" y="188214"/>
                </a:moveTo>
                <a:lnTo>
                  <a:pt x="6727" y="138156"/>
                </a:lnTo>
                <a:lnTo>
                  <a:pt x="25710" y="93189"/>
                </a:lnTo>
                <a:lnTo>
                  <a:pt x="55149" y="55102"/>
                </a:lnTo>
                <a:lnTo>
                  <a:pt x="93246" y="25682"/>
                </a:lnTo>
                <a:lnTo>
                  <a:pt x="138200" y="6718"/>
                </a:lnTo>
                <a:lnTo>
                  <a:pt x="188213" y="0"/>
                </a:lnTo>
                <a:lnTo>
                  <a:pt x="1373124" y="0"/>
                </a:lnTo>
                <a:lnTo>
                  <a:pt x="1423181" y="6718"/>
                </a:lnTo>
                <a:lnTo>
                  <a:pt x="1468148" y="25682"/>
                </a:lnTo>
                <a:lnTo>
                  <a:pt x="1506235" y="55102"/>
                </a:lnTo>
                <a:lnTo>
                  <a:pt x="1535655" y="93189"/>
                </a:lnTo>
                <a:lnTo>
                  <a:pt x="1554619" y="138156"/>
                </a:lnTo>
                <a:lnTo>
                  <a:pt x="1561338" y="188214"/>
                </a:lnTo>
                <a:lnTo>
                  <a:pt x="1561338" y="940816"/>
                </a:lnTo>
                <a:lnTo>
                  <a:pt x="1554619" y="990819"/>
                </a:lnTo>
                <a:lnTo>
                  <a:pt x="1535655" y="1035750"/>
                </a:lnTo>
                <a:lnTo>
                  <a:pt x="1506235" y="1073816"/>
                </a:lnTo>
                <a:lnTo>
                  <a:pt x="1468148" y="1103225"/>
                </a:lnTo>
                <a:lnTo>
                  <a:pt x="1423181" y="1122184"/>
                </a:lnTo>
                <a:lnTo>
                  <a:pt x="1373124" y="1128903"/>
                </a:lnTo>
                <a:lnTo>
                  <a:pt x="188213" y="1128903"/>
                </a:lnTo>
                <a:lnTo>
                  <a:pt x="138200" y="1122184"/>
                </a:lnTo>
                <a:lnTo>
                  <a:pt x="93246" y="1103225"/>
                </a:lnTo>
                <a:lnTo>
                  <a:pt x="55149" y="1073816"/>
                </a:lnTo>
                <a:lnTo>
                  <a:pt x="25710" y="1035750"/>
                </a:lnTo>
                <a:lnTo>
                  <a:pt x="6727" y="990819"/>
                </a:lnTo>
                <a:lnTo>
                  <a:pt x="0" y="940816"/>
                </a:lnTo>
                <a:lnTo>
                  <a:pt x="0" y="18821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51507" y="4186173"/>
            <a:ext cx="1282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Реабилитация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44494" y="2960877"/>
            <a:ext cx="248920" cy="198755"/>
          </a:xfrm>
          <a:custGeom>
            <a:avLst/>
            <a:gdLst/>
            <a:ahLst/>
            <a:cxnLst/>
            <a:rect l="l" t="t" r="r" b="b"/>
            <a:pathLst>
              <a:path w="248920" h="198755">
                <a:moveTo>
                  <a:pt x="248665" y="198247"/>
                </a:moveTo>
                <a:lnTo>
                  <a:pt x="0" y="0"/>
                </a:lnTo>
              </a:path>
            </a:pathLst>
          </a:custGeom>
          <a:ln w="25400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07667" y="1831848"/>
            <a:ext cx="1657985" cy="1129030"/>
          </a:xfrm>
          <a:custGeom>
            <a:avLst/>
            <a:gdLst/>
            <a:ahLst/>
            <a:cxnLst/>
            <a:rect l="l" t="t" r="r" b="b"/>
            <a:pathLst>
              <a:path w="1657985" h="1129030">
                <a:moveTo>
                  <a:pt x="1469770" y="0"/>
                </a:moveTo>
                <a:lnTo>
                  <a:pt x="188213" y="0"/>
                </a:lnTo>
                <a:lnTo>
                  <a:pt x="138200" y="6727"/>
                </a:lnTo>
                <a:lnTo>
                  <a:pt x="93246" y="25710"/>
                </a:lnTo>
                <a:lnTo>
                  <a:pt x="55149" y="55149"/>
                </a:lnTo>
                <a:lnTo>
                  <a:pt x="25710" y="93246"/>
                </a:lnTo>
                <a:lnTo>
                  <a:pt x="6727" y="138200"/>
                </a:lnTo>
                <a:lnTo>
                  <a:pt x="0" y="188213"/>
                </a:lnTo>
                <a:lnTo>
                  <a:pt x="0" y="940815"/>
                </a:lnTo>
                <a:lnTo>
                  <a:pt x="6727" y="990829"/>
                </a:lnTo>
                <a:lnTo>
                  <a:pt x="25710" y="1035783"/>
                </a:lnTo>
                <a:lnTo>
                  <a:pt x="55149" y="1073880"/>
                </a:lnTo>
                <a:lnTo>
                  <a:pt x="93246" y="1103319"/>
                </a:lnTo>
                <a:lnTo>
                  <a:pt x="138200" y="1122302"/>
                </a:lnTo>
                <a:lnTo>
                  <a:pt x="188213" y="1129029"/>
                </a:lnTo>
                <a:lnTo>
                  <a:pt x="1469770" y="1129029"/>
                </a:lnTo>
                <a:lnTo>
                  <a:pt x="1519828" y="1122302"/>
                </a:lnTo>
                <a:lnTo>
                  <a:pt x="1564795" y="1103319"/>
                </a:lnTo>
                <a:lnTo>
                  <a:pt x="1602882" y="1073880"/>
                </a:lnTo>
                <a:lnTo>
                  <a:pt x="1632302" y="1035783"/>
                </a:lnTo>
                <a:lnTo>
                  <a:pt x="1651266" y="990829"/>
                </a:lnTo>
                <a:lnTo>
                  <a:pt x="1657984" y="940815"/>
                </a:lnTo>
                <a:lnTo>
                  <a:pt x="1657984" y="188213"/>
                </a:lnTo>
                <a:lnTo>
                  <a:pt x="1651266" y="138200"/>
                </a:lnTo>
                <a:lnTo>
                  <a:pt x="1632302" y="93246"/>
                </a:lnTo>
                <a:lnTo>
                  <a:pt x="1602882" y="55149"/>
                </a:lnTo>
                <a:lnTo>
                  <a:pt x="1564795" y="25710"/>
                </a:lnTo>
                <a:lnTo>
                  <a:pt x="1519828" y="6727"/>
                </a:lnTo>
                <a:lnTo>
                  <a:pt x="14697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07667" y="1831848"/>
            <a:ext cx="1657985" cy="1129030"/>
          </a:xfrm>
          <a:custGeom>
            <a:avLst/>
            <a:gdLst/>
            <a:ahLst/>
            <a:cxnLst/>
            <a:rect l="l" t="t" r="r" b="b"/>
            <a:pathLst>
              <a:path w="1657985" h="1129030">
                <a:moveTo>
                  <a:pt x="0" y="188213"/>
                </a:moveTo>
                <a:lnTo>
                  <a:pt x="6727" y="138200"/>
                </a:lnTo>
                <a:lnTo>
                  <a:pt x="25710" y="93246"/>
                </a:lnTo>
                <a:lnTo>
                  <a:pt x="55149" y="55149"/>
                </a:lnTo>
                <a:lnTo>
                  <a:pt x="93246" y="25710"/>
                </a:lnTo>
                <a:lnTo>
                  <a:pt x="138200" y="6727"/>
                </a:lnTo>
                <a:lnTo>
                  <a:pt x="188213" y="0"/>
                </a:lnTo>
                <a:lnTo>
                  <a:pt x="1469770" y="0"/>
                </a:lnTo>
                <a:lnTo>
                  <a:pt x="1519828" y="6727"/>
                </a:lnTo>
                <a:lnTo>
                  <a:pt x="1564795" y="25710"/>
                </a:lnTo>
                <a:lnTo>
                  <a:pt x="1602882" y="55149"/>
                </a:lnTo>
                <a:lnTo>
                  <a:pt x="1632302" y="93246"/>
                </a:lnTo>
                <a:lnTo>
                  <a:pt x="1651266" y="138200"/>
                </a:lnTo>
                <a:lnTo>
                  <a:pt x="1657984" y="188213"/>
                </a:lnTo>
                <a:lnTo>
                  <a:pt x="1657984" y="940815"/>
                </a:lnTo>
                <a:lnTo>
                  <a:pt x="1651266" y="990829"/>
                </a:lnTo>
                <a:lnTo>
                  <a:pt x="1632302" y="1035783"/>
                </a:lnTo>
                <a:lnTo>
                  <a:pt x="1602882" y="1073880"/>
                </a:lnTo>
                <a:lnTo>
                  <a:pt x="1564795" y="1103319"/>
                </a:lnTo>
                <a:lnTo>
                  <a:pt x="1519828" y="1122302"/>
                </a:lnTo>
                <a:lnTo>
                  <a:pt x="1469770" y="1129029"/>
                </a:lnTo>
                <a:lnTo>
                  <a:pt x="188213" y="1129029"/>
                </a:lnTo>
                <a:lnTo>
                  <a:pt x="138200" y="1122302"/>
                </a:lnTo>
                <a:lnTo>
                  <a:pt x="93246" y="1103319"/>
                </a:lnTo>
                <a:lnTo>
                  <a:pt x="55149" y="1073880"/>
                </a:lnTo>
                <a:lnTo>
                  <a:pt x="25710" y="1035783"/>
                </a:lnTo>
                <a:lnTo>
                  <a:pt x="6727" y="990829"/>
                </a:lnTo>
                <a:lnTo>
                  <a:pt x="0" y="940815"/>
                </a:lnTo>
                <a:lnTo>
                  <a:pt x="0" y="18821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104135" y="2127630"/>
            <a:ext cx="1264285" cy="491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ts val="1835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Научные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35"/>
              </a:lnSpc>
            </a:pPr>
            <a:r>
              <a:rPr sz="1600" b="1" spc="-10" dirty="0">
                <a:latin typeface="Calibri"/>
                <a:cs typeface="Calibri"/>
              </a:rPr>
              <a:t>исследования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859758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59758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334" y="296997"/>
            <a:ext cx="8536940" cy="6284595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2176780" algn="just">
              <a:lnSpc>
                <a:spcPct val="100000"/>
              </a:lnSpc>
              <a:spcBef>
                <a:spcPts val="1215"/>
              </a:spcBef>
            </a:pPr>
            <a:r>
              <a:rPr sz="2800" b="1" spc="-45" dirty="0">
                <a:latin typeface="Calibri"/>
                <a:cs typeface="Calibri"/>
              </a:rPr>
              <a:t>МКФ </a:t>
            </a:r>
            <a:r>
              <a:rPr sz="2800" b="1" spc="-10" dirty="0">
                <a:latin typeface="Calibri"/>
                <a:cs typeface="Calibri"/>
              </a:rPr>
              <a:t>для </a:t>
            </a:r>
            <a:r>
              <a:rPr sz="2800" b="1" spc="-15" dirty="0">
                <a:latin typeface="Calibri"/>
                <a:cs typeface="Calibri"/>
              </a:rPr>
              <a:t>детей </a:t>
            </a:r>
            <a:r>
              <a:rPr sz="2800" b="1" spc="-5" dirty="0">
                <a:latin typeface="Calibri"/>
                <a:cs typeface="Calibri"/>
              </a:rPr>
              <a:t>и</a:t>
            </a:r>
            <a:r>
              <a:rPr sz="2800" b="1" spc="7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подростков</a:t>
            </a:r>
            <a:endParaRPr sz="2800">
              <a:latin typeface="Calibri"/>
              <a:cs typeface="Calibri"/>
            </a:endParaRPr>
          </a:p>
          <a:p>
            <a:pPr marL="354965" marR="31750" indent="-342900" algn="just">
              <a:lnSpc>
                <a:spcPct val="100000"/>
              </a:lnSpc>
              <a:spcBef>
                <a:spcPts val="1120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Рост </a:t>
            </a:r>
            <a:r>
              <a:rPr sz="2800" spc="-5" dirty="0">
                <a:latin typeface="Calibri"/>
                <a:cs typeface="Calibri"/>
              </a:rPr>
              <a:t>и развитие </a:t>
            </a:r>
            <a:r>
              <a:rPr sz="2800" spc="-20" dirty="0">
                <a:latin typeface="Calibri"/>
                <a:cs typeface="Calibri"/>
              </a:rPr>
              <a:t>детей </a:t>
            </a:r>
            <a:r>
              <a:rPr sz="2800" spc="-15" dirty="0">
                <a:latin typeface="Calibri"/>
                <a:cs typeface="Calibri"/>
              </a:rPr>
              <a:t>являются </a:t>
            </a:r>
            <a:r>
              <a:rPr sz="2800" spc="-5" dirty="0">
                <a:latin typeface="Calibri"/>
                <a:cs typeface="Calibri"/>
              </a:rPr>
              <a:t>основной </a:t>
            </a:r>
            <a:r>
              <a:rPr sz="2800" spc="-15" dirty="0">
                <a:latin typeface="Calibri"/>
                <a:cs typeface="Calibri"/>
              </a:rPr>
              <a:t>тематикой,  </a:t>
            </a:r>
            <a:r>
              <a:rPr sz="2800" spc="-10" dirty="0">
                <a:latin typeface="Calibri"/>
                <a:cs typeface="Calibri"/>
              </a:rPr>
              <a:t>направляющей </a:t>
            </a:r>
            <a:r>
              <a:rPr sz="2800" spc="-5" dirty="0">
                <a:latin typeface="Calibri"/>
                <a:cs typeface="Calibri"/>
              </a:rPr>
              <a:t>вопросы </a:t>
            </a:r>
            <a:r>
              <a:rPr sz="2800" spc="-10" dirty="0">
                <a:latin typeface="Calibri"/>
                <a:cs typeface="Calibri"/>
              </a:rPr>
              <a:t>идентификации </a:t>
            </a:r>
            <a:r>
              <a:rPr sz="2800" spc="-5" dirty="0">
                <a:latin typeface="Calibri"/>
                <a:cs typeface="Calibri"/>
              </a:rPr>
              <a:t>и адаптации  </a:t>
            </a:r>
            <a:r>
              <a:rPr sz="2800" spc="-15" dirty="0">
                <a:latin typeface="Calibri"/>
                <a:cs typeface="Calibri"/>
              </a:rPr>
              <a:t>контента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МКФ-ДП.</a:t>
            </a:r>
            <a:endParaRPr sz="2800">
              <a:latin typeface="Calibri"/>
              <a:cs typeface="Calibri"/>
            </a:endParaRPr>
          </a:p>
          <a:p>
            <a:pPr marL="354965" marR="1683385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Функционирование </a:t>
            </a:r>
            <a:r>
              <a:rPr sz="2800" spc="-15" dirty="0">
                <a:latin typeface="Calibri"/>
                <a:cs typeface="Calibri"/>
              </a:rPr>
              <a:t>ребенка </a:t>
            </a:r>
            <a:r>
              <a:rPr sz="2800" spc="-20" dirty="0">
                <a:latin typeface="Calibri"/>
                <a:cs typeface="Calibri"/>
              </a:rPr>
              <a:t>определяется  </a:t>
            </a:r>
            <a:r>
              <a:rPr sz="2800" spc="-5" dirty="0">
                <a:latin typeface="Calibri"/>
                <a:cs typeface="Calibri"/>
              </a:rPr>
              <a:t>непрерывным </a:t>
            </a:r>
            <a:r>
              <a:rPr sz="2800" spc="-10" dirty="0">
                <a:latin typeface="Calibri"/>
                <a:cs typeface="Calibri"/>
              </a:rPr>
              <a:t>взаимодействием </a:t>
            </a:r>
            <a:r>
              <a:rPr sz="2800" spc="-5" dirty="0">
                <a:latin typeface="Calibri"/>
                <a:cs typeface="Calibri"/>
              </a:rPr>
              <a:t>с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семьей.</a:t>
            </a:r>
            <a:endParaRPr sz="2800">
              <a:latin typeface="Calibri"/>
              <a:cs typeface="Calibri"/>
            </a:endParaRPr>
          </a:p>
          <a:p>
            <a:pPr marL="354965" marR="508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Следовательно, </a:t>
            </a:r>
            <a:r>
              <a:rPr sz="2800" spc="-5" dirty="0">
                <a:latin typeface="Calibri"/>
                <a:cs typeface="Calibri"/>
              </a:rPr>
              <a:t>функционирование </a:t>
            </a:r>
            <a:r>
              <a:rPr sz="2800" spc="-15" dirty="0">
                <a:latin typeface="Calibri"/>
                <a:cs typeface="Calibri"/>
              </a:rPr>
              <a:t>ребенка нельзя  </a:t>
            </a:r>
            <a:r>
              <a:rPr sz="2800" spc="-5" dirty="0">
                <a:latin typeface="Calibri"/>
                <a:cs typeface="Calibri"/>
              </a:rPr>
              <a:t>рассматривать в </a:t>
            </a:r>
            <a:r>
              <a:rPr sz="2800" spc="-10" dirty="0">
                <a:latin typeface="Calibri"/>
                <a:cs typeface="Calibri"/>
              </a:rPr>
              <a:t>изолированной обстановке, </a:t>
            </a:r>
            <a:r>
              <a:rPr sz="2800" spc="-5" dirty="0">
                <a:latin typeface="Calibri"/>
                <a:cs typeface="Calibri"/>
              </a:rPr>
              <a:t>ребенок  </a:t>
            </a:r>
            <a:r>
              <a:rPr sz="2800" spc="-25" dirty="0">
                <a:latin typeface="Calibri"/>
                <a:cs typeface="Calibri"/>
              </a:rPr>
              <a:t>должен </a:t>
            </a:r>
            <a:r>
              <a:rPr sz="2800" spc="-10" dirty="0">
                <a:latin typeface="Calibri"/>
                <a:cs typeface="Calibri"/>
              </a:rPr>
              <a:t>рассматриваться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контексте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«семейной</a:t>
            </a:r>
            <a:endParaRPr sz="28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системы».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связи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этим </a:t>
            </a:r>
            <a:r>
              <a:rPr sz="2800" spc="-20" dirty="0">
                <a:latin typeface="Calibri"/>
                <a:cs typeface="Calibri"/>
              </a:rPr>
              <a:t>МКФ-ДП </a:t>
            </a:r>
            <a:r>
              <a:rPr sz="2800" spc="-5" dirty="0">
                <a:latin typeface="Calibri"/>
                <a:cs typeface="Calibri"/>
              </a:rPr>
              <a:t>включает срок и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понятие</a:t>
            </a:r>
            <a:endParaRPr sz="2800">
              <a:latin typeface="Calibri"/>
              <a:cs typeface="Calibri"/>
            </a:endParaRPr>
          </a:p>
          <a:p>
            <a:pPr marL="354965" marR="465455" algn="just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задержки развития для </a:t>
            </a:r>
            <a:r>
              <a:rPr sz="2800" spc="-15" dirty="0">
                <a:latin typeface="Calibri"/>
                <a:cs typeface="Calibri"/>
              </a:rPr>
              <a:t>уточнения </a:t>
            </a:r>
            <a:r>
              <a:rPr sz="2800" spc="-5" dirty="0">
                <a:latin typeface="Calibri"/>
                <a:cs typeface="Calibri"/>
              </a:rPr>
              <a:t>универсального  </a:t>
            </a:r>
            <a:r>
              <a:rPr sz="2800" spc="-25" dirty="0">
                <a:latin typeface="Calibri"/>
                <a:cs typeface="Calibri"/>
              </a:rPr>
              <a:t>определителя </a:t>
            </a:r>
            <a:r>
              <a:rPr sz="2800" spc="-5" dirty="0">
                <a:latin typeface="Calibri"/>
                <a:cs typeface="Calibri"/>
              </a:rPr>
              <a:t>Функции и </a:t>
            </a:r>
            <a:r>
              <a:rPr sz="2800" spc="-10" dirty="0">
                <a:latin typeface="Calibri"/>
                <a:cs typeface="Calibri"/>
              </a:rPr>
              <a:t>Структуры, </a:t>
            </a:r>
            <a:r>
              <a:rPr sz="2800" spc="-5" dirty="0">
                <a:latin typeface="Calibri"/>
                <a:cs typeface="Calibri"/>
              </a:rPr>
              <a:t>Активности и  </a:t>
            </a:r>
            <a:r>
              <a:rPr sz="2800" spc="-10" dirty="0">
                <a:latin typeface="Calibri"/>
                <a:cs typeface="Calibri"/>
              </a:rPr>
              <a:t>Участия.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5773" y="383870"/>
            <a:ext cx="2092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Модель</a:t>
            </a:r>
            <a:r>
              <a:rPr spc="-70" dirty="0"/>
              <a:t> </a:t>
            </a:r>
            <a:r>
              <a:rPr spc="-40" dirty="0"/>
              <a:t>МКФ</a:t>
            </a:r>
          </a:p>
        </p:txBody>
      </p:sp>
      <p:sp>
        <p:nvSpPr>
          <p:cNvPr id="3" name="object 3"/>
          <p:cNvSpPr/>
          <p:nvPr/>
        </p:nvSpPr>
        <p:spPr>
          <a:xfrm>
            <a:off x="1571625" y="1101693"/>
            <a:ext cx="7572375" cy="0"/>
          </a:xfrm>
          <a:custGeom>
            <a:avLst/>
            <a:gdLst/>
            <a:ahLst/>
            <a:cxnLst/>
            <a:rect l="l" t="t" r="r" b="b"/>
            <a:pathLst>
              <a:path w="7572375">
                <a:moveTo>
                  <a:pt x="0" y="0"/>
                </a:moveTo>
                <a:lnTo>
                  <a:pt x="7572375" y="0"/>
                </a:lnTo>
              </a:path>
            </a:pathLst>
          </a:custGeom>
          <a:ln w="46037">
            <a:solidFill>
              <a:srgbClr val="FF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101693"/>
            <a:ext cx="2072005" cy="0"/>
          </a:xfrm>
          <a:custGeom>
            <a:avLst/>
            <a:gdLst/>
            <a:ahLst/>
            <a:cxnLst/>
            <a:rect l="l" t="t" r="r" b="b"/>
            <a:pathLst>
              <a:path w="2072005">
                <a:moveTo>
                  <a:pt x="0" y="0"/>
                </a:moveTo>
                <a:lnTo>
                  <a:pt x="2071751" y="0"/>
                </a:lnTo>
              </a:path>
            </a:pathLst>
          </a:custGeom>
          <a:ln w="46037">
            <a:solidFill>
              <a:srgbClr val="9EC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14827" y="1137030"/>
            <a:ext cx="2712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Состояние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здоровья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596" y="2363215"/>
            <a:ext cx="14566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5080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0504D"/>
                </a:solidFill>
                <a:latin typeface="Calibri"/>
                <a:cs typeface="Calibri"/>
              </a:rPr>
              <a:t>Функции</a:t>
            </a:r>
            <a:r>
              <a:rPr sz="2400" b="1" spc="-11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504D"/>
                </a:solidFill>
                <a:latin typeface="Calibri"/>
                <a:cs typeface="Calibri"/>
              </a:rPr>
              <a:t>и  </a:t>
            </a:r>
            <a:r>
              <a:rPr sz="2400" b="1" spc="-5" dirty="0">
                <a:solidFill>
                  <a:srgbClr val="C0504D"/>
                </a:solidFill>
                <a:latin typeface="Calibri"/>
                <a:cs typeface="Calibri"/>
              </a:rPr>
              <a:t>структуры  </a:t>
            </a:r>
            <a:r>
              <a:rPr sz="2400" b="1" dirty="0">
                <a:solidFill>
                  <a:srgbClr val="C0504D"/>
                </a:solidFill>
                <a:latin typeface="Calibri"/>
                <a:cs typeface="Calibri"/>
              </a:rPr>
              <a:t>ор</a:t>
            </a:r>
            <a:r>
              <a:rPr sz="2400" b="1" spc="-15" dirty="0">
                <a:solidFill>
                  <a:srgbClr val="C0504D"/>
                </a:solidFill>
                <a:latin typeface="Calibri"/>
                <a:cs typeface="Calibri"/>
              </a:rPr>
              <a:t>г</a:t>
            </a:r>
            <a:r>
              <a:rPr sz="2400" b="1" dirty="0">
                <a:solidFill>
                  <a:srgbClr val="C0504D"/>
                </a:solidFill>
                <a:latin typeface="Calibri"/>
                <a:cs typeface="Calibri"/>
              </a:rPr>
              <a:t>ани</a:t>
            </a:r>
            <a:r>
              <a:rPr sz="2400" b="1" spc="-15" dirty="0">
                <a:solidFill>
                  <a:srgbClr val="C0504D"/>
                </a:solidFill>
                <a:latin typeface="Calibri"/>
                <a:cs typeface="Calibri"/>
              </a:rPr>
              <a:t>з</a:t>
            </a:r>
            <a:r>
              <a:rPr sz="2400" b="1" spc="-5" dirty="0">
                <a:solidFill>
                  <a:srgbClr val="C0504D"/>
                </a:solidFill>
                <a:latin typeface="Calibri"/>
                <a:cs typeface="Calibri"/>
              </a:rPr>
              <a:t>ма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67709" y="2721609"/>
            <a:ext cx="1528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504D"/>
                </a:solidFill>
                <a:latin typeface="Calibri"/>
                <a:cs typeface="Calibri"/>
              </a:rPr>
              <a:t>Активность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77633" y="2721609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5" dirty="0">
                <a:solidFill>
                  <a:srgbClr val="C0504D"/>
                </a:solidFill>
                <a:latin typeface="Calibri"/>
                <a:cs typeface="Calibri"/>
              </a:rPr>
              <a:t>У</a:t>
            </a:r>
            <a:r>
              <a:rPr sz="2400" b="1" spc="-5" dirty="0">
                <a:solidFill>
                  <a:srgbClr val="C0504D"/>
                </a:solidFill>
                <a:latin typeface="Calibri"/>
                <a:cs typeface="Calibri"/>
              </a:rPr>
              <a:t>ч</a:t>
            </a:r>
            <a:r>
              <a:rPr sz="2400" b="1" dirty="0">
                <a:solidFill>
                  <a:srgbClr val="C0504D"/>
                </a:solidFill>
                <a:latin typeface="Calibri"/>
                <a:cs typeface="Calibri"/>
              </a:rPr>
              <a:t>а</a:t>
            </a:r>
            <a:r>
              <a:rPr sz="2400" b="1" spc="-5" dirty="0">
                <a:solidFill>
                  <a:srgbClr val="C0504D"/>
                </a:solidFill>
                <a:latin typeface="Calibri"/>
                <a:cs typeface="Calibri"/>
              </a:rPr>
              <a:t>стие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06288" y="4593717"/>
            <a:ext cx="16490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5E00"/>
                </a:solidFill>
                <a:latin typeface="Calibri"/>
                <a:cs typeface="Calibri"/>
              </a:rPr>
              <a:t>Личн</a:t>
            </a:r>
            <a:r>
              <a:rPr sz="2400" b="1" spc="5" dirty="0">
                <a:solidFill>
                  <a:srgbClr val="FF5E00"/>
                </a:solidFill>
                <a:latin typeface="Calibri"/>
                <a:cs typeface="Calibri"/>
              </a:rPr>
              <a:t>о</a:t>
            </a:r>
            <a:r>
              <a:rPr sz="2400" b="1" spc="-5" dirty="0">
                <a:solidFill>
                  <a:srgbClr val="FF5E00"/>
                </a:solidFill>
                <a:latin typeface="Calibri"/>
                <a:cs typeface="Calibri"/>
              </a:rPr>
              <a:t>стные  </a:t>
            </a:r>
            <a:r>
              <a:rPr sz="2400" b="1" spc="-10" dirty="0">
                <a:solidFill>
                  <a:srgbClr val="FF5E00"/>
                </a:solidFill>
                <a:latin typeface="Calibri"/>
                <a:cs typeface="Calibri"/>
              </a:rPr>
              <a:t>факторы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64075" y="1556511"/>
            <a:ext cx="76200" cy="936625"/>
          </a:xfrm>
          <a:custGeom>
            <a:avLst/>
            <a:gdLst/>
            <a:ahLst/>
            <a:cxnLst/>
            <a:rect l="l" t="t" r="r" b="b"/>
            <a:pathLst>
              <a:path w="76200" h="936625">
                <a:moveTo>
                  <a:pt x="25400" y="860425"/>
                </a:moveTo>
                <a:lnTo>
                  <a:pt x="0" y="860425"/>
                </a:lnTo>
                <a:lnTo>
                  <a:pt x="38100" y="936625"/>
                </a:lnTo>
                <a:lnTo>
                  <a:pt x="69850" y="873125"/>
                </a:lnTo>
                <a:lnTo>
                  <a:pt x="25400" y="873125"/>
                </a:lnTo>
                <a:lnTo>
                  <a:pt x="25400" y="860425"/>
                </a:lnTo>
                <a:close/>
              </a:path>
              <a:path w="76200" h="936625">
                <a:moveTo>
                  <a:pt x="50800" y="63500"/>
                </a:moveTo>
                <a:lnTo>
                  <a:pt x="25400" y="63500"/>
                </a:lnTo>
                <a:lnTo>
                  <a:pt x="25400" y="873125"/>
                </a:lnTo>
                <a:lnTo>
                  <a:pt x="50800" y="873125"/>
                </a:lnTo>
                <a:lnTo>
                  <a:pt x="50800" y="63500"/>
                </a:lnTo>
                <a:close/>
              </a:path>
              <a:path w="76200" h="936625">
                <a:moveTo>
                  <a:pt x="76200" y="860425"/>
                </a:moveTo>
                <a:lnTo>
                  <a:pt x="50800" y="860425"/>
                </a:lnTo>
                <a:lnTo>
                  <a:pt x="50800" y="873125"/>
                </a:lnTo>
                <a:lnTo>
                  <a:pt x="69850" y="873125"/>
                </a:lnTo>
                <a:lnTo>
                  <a:pt x="76200" y="860425"/>
                </a:lnTo>
                <a:close/>
              </a:path>
              <a:path w="76200" h="936625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936625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37148" y="2906014"/>
            <a:ext cx="1151255" cy="78105"/>
          </a:xfrm>
          <a:custGeom>
            <a:avLst/>
            <a:gdLst/>
            <a:ahLst/>
            <a:cxnLst/>
            <a:rect l="l" t="t" r="r" b="b"/>
            <a:pathLst>
              <a:path w="1151254" h="78105">
                <a:moveTo>
                  <a:pt x="1074801" y="52179"/>
                </a:moveTo>
                <a:lnTo>
                  <a:pt x="1074801" y="77597"/>
                </a:lnTo>
                <a:lnTo>
                  <a:pt x="1125770" y="52197"/>
                </a:lnTo>
                <a:lnTo>
                  <a:pt x="1087501" y="52197"/>
                </a:lnTo>
                <a:lnTo>
                  <a:pt x="1074801" y="52179"/>
                </a:lnTo>
                <a:close/>
              </a:path>
              <a:path w="1151254" h="78105">
                <a:moveTo>
                  <a:pt x="76326" y="0"/>
                </a:moveTo>
                <a:lnTo>
                  <a:pt x="0" y="37973"/>
                </a:lnTo>
                <a:lnTo>
                  <a:pt x="76200" y="76200"/>
                </a:lnTo>
                <a:lnTo>
                  <a:pt x="76242" y="50817"/>
                </a:lnTo>
                <a:lnTo>
                  <a:pt x="63500" y="50800"/>
                </a:lnTo>
                <a:lnTo>
                  <a:pt x="63626" y="25400"/>
                </a:lnTo>
                <a:lnTo>
                  <a:pt x="76284" y="25400"/>
                </a:lnTo>
                <a:lnTo>
                  <a:pt x="76326" y="0"/>
                </a:lnTo>
                <a:close/>
              </a:path>
              <a:path w="1151254" h="78105">
                <a:moveTo>
                  <a:pt x="1074801" y="26779"/>
                </a:moveTo>
                <a:lnTo>
                  <a:pt x="1074801" y="52179"/>
                </a:lnTo>
                <a:lnTo>
                  <a:pt x="1087501" y="52197"/>
                </a:lnTo>
                <a:lnTo>
                  <a:pt x="1087501" y="26797"/>
                </a:lnTo>
                <a:lnTo>
                  <a:pt x="1074801" y="26779"/>
                </a:lnTo>
                <a:close/>
              </a:path>
              <a:path w="1151254" h="78105">
                <a:moveTo>
                  <a:pt x="1074801" y="1397"/>
                </a:moveTo>
                <a:lnTo>
                  <a:pt x="1074801" y="26779"/>
                </a:lnTo>
                <a:lnTo>
                  <a:pt x="1087501" y="26797"/>
                </a:lnTo>
                <a:lnTo>
                  <a:pt x="1087501" y="52197"/>
                </a:lnTo>
                <a:lnTo>
                  <a:pt x="1125770" y="52197"/>
                </a:lnTo>
                <a:lnTo>
                  <a:pt x="1151001" y="39624"/>
                </a:lnTo>
                <a:lnTo>
                  <a:pt x="1074801" y="1397"/>
                </a:lnTo>
                <a:close/>
              </a:path>
              <a:path w="1151254" h="78105">
                <a:moveTo>
                  <a:pt x="76284" y="25417"/>
                </a:moveTo>
                <a:lnTo>
                  <a:pt x="76242" y="50817"/>
                </a:lnTo>
                <a:lnTo>
                  <a:pt x="1074801" y="52179"/>
                </a:lnTo>
                <a:lnTo>
                  <a:pt x="1074801" y="26779"/>
                </a:lnTo>
                <a:lnTo>
                  <a:pt x="76284" y="25417"/>
                </a:lnTo>
                <a:close/>
              </a:path>
              <a:path w="1151254" h="78105">
                <a:moveTo>
                  <a:pt x="63626" y="25400"/>
                </a:moveTo>
                <a:lnTo>
                  <a:pt x="63500" y="50800"/>
                </a:lnTo>
                <a:lnTo>
                  <a:pt x="76242" y="50817"/>
                </a:lnTo>
                <a:lnTo>
                  <a:pt x="76284" y="25417"/>
                </a:lnTo>
                <a:lnTo>
                  <a:pt x="63626" y="25400"/>
                </a:lnTo>
                <a:close/>
              </a:path>
              <a:path w="1151254" h="78105">
                <a:moveTo>
                  <a:pt x="76284" y="25400"/>
                </a:moveTo>
                <a:lnTo>
                  <a:pt x="63626" y="25400"/>
                </a:lnTo>
                <a:lnTo>
                  <a:pt x="76284" y="254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66950" y="2886964"/>
            <a:ext cx="1212850" cy="78105"/>
          </a:xfrm>
          <a:custGeom>
            <a:avLst/>
            <a:gdLst/>
            <a:ahLst/>
            <a:cxnLst/>
            <a:rect l="l" t="t" r="r" b="b"/>
            <a:pathLst>
              <a:path w="1212850" h="78105">
                <a:moveTo>
                  <a:pt x="1136650" y="52180"/>
                </a:moveTo>
                <a:lnTo>
                  <a:pt x="1136650" y="77597"/>
                </a:lnTo>
                <a:lnTo>
                  <a:pt x="1187619" y="52197"/>
                </a:lnTo>
                <a:lnTo>
                  <a:pt x="1136650" y="52180"/>
                </a:lnTo>
                <a:close/>
              </a:path>
              <a:path w="1212850" h="78105">
                <a:moveTo>
                  <a:pt x="76200" y="0"/>
                </a:moveTo>
                <a:lnTo>
                  <a:pt x="0" y="37973"/>
                </a:lnTo>
                <a:lnTo>
                  <a:pt x="76200" y="76200"/>
                </a:lnTo>
                <a:lnTo>
                  <a:pt x="76200" y="50816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1212850" h="78105">
                <a:moveTo>
                  <a:pt x="1136650" y="26780"/>
                </a:moveTo>
                <a:lnTo>
                  <a:pt x="1136650" y="52180"/>
                </a:lnTo>
                <a:lnTo>
                  <a:pt x="1149350" y="52197"/>
                </a:lnTo>
                <a:lnTo>
                  <a:pt x="1149350" y="26797"/>
                </a:lnTo>
                <a:lnTo>
                  <a:pt x="1136650" y="26780"/>
                </a:lnTo>
                <a:close/>
              </a:path>
              <a:path w="1212850" h="78105">
                <a:moveTo>
                  <a:pt x="1136650" y="1397"/>
                </a:moveTo>
                <a:lnTo>
                  <a:pt x="1136650" y="26780"/>
                </a:lnTo>
                <a:lnTo>
                  <a:pt x="1149350" y="26797"/>
                </a:lnTo>
                <a:lnTo>
                  <a:pt x="1149350" y="52197"/>
                </a:lnTo>
                <a:lnTo>
                  <a:pt x="1187619" y="52197"/>
                </a:lnTo>
                <a:lnTo>
                  <a:pt x="1212850" y="39624"/>
                </a:lnTo>
                <a:lnTo>
                  <a:pt x="1136650" y="1397"/>
                </a:lnTo>
                <a:close/>
              </a:path>
              <a:path w="1212850" h="78105">
                <a:moveTo>
                  <a:pt x="76200" y="25416"/>
                </a:moveTo>
                <a:lnTo>
                  <a:pt x="76200" y="50816"/>
                </a:lnTo>
                <a:lnTo>
                  <a:pt x="1136650" y="52180"/>
                </a:lnTo>
                <a:lnTo>
                  <a:pt x="1136650" y="26780"/>
                </a:lnTo>
                <a:lnTo>
                  <a:pt x="76200" y="25416"/>
                </a:lnTo>
                <a:close/>
              </a:path>
              <a:path w="1212850" h="78105">
                <a:moveTo>
                  <a:pt x="63500" y="25400"/>
                </a:moveTo>
                <a:lnTo>
                  <a:pt x="63500" y="50800"/>
                </a:lnTo>
                <a:lnTo>
                  <a:pt x="76200" y="50816"/>
                </a:lnTo>
                <a:lnTo>
                  <a:pt x="76200" y="25416"/>
                </a:lnTo>
                <a:lnTo>
                  <a:pt x="63500" y="25400"/>
                </a:lnTo>
                <a:close/>
              </a:path>
              <a:path w="1212850" h="78105">
                <a:moveTo>
                  <a:pt x="76200" y="25400"/>
                </a:moveTo>
                <a:lnTo>
                  <a:pt x="63500" y="25400"/>
                </a:lnTo>
                <a:lnTo>
                  <a:pt x="76200" y="2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06550" y="2059813"/>
            <a:ext cx="5745480" cy="1905"/>
          </a:xfrm>
          <a:custGeom>
            <a:avLst/>
            <a:gdLst/>
            <a:ahLst/>
            <a:cxnLst/>
            <a:rect l="l" t="t" r="r" b="b"/>
            <a:pathLst>
              <a:path w="5745480" h="1905">
                <a:moveTo>
                  <a:pt x="0" y="0"/>
                </a:moveTo>
                <a:lnTo>
                  <a:pt x="5745226" y="15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06550" y="3788536"/>
            <a:ext cx="5832475" cy="0"/>
          </a:xfrm>
          <a:custGeom>
            <a:avLst/>
            <a:gdLst/>
            <a:ahLst/>
            <a:cxnLst/>
            <a:rect l="l" t="t" r="r" b="b"/>
            <a:pathLst>
              <a:path w="5832475">
                <a:moveTo>
                  <a:pt x="0" y="0"/>
                </a:moveTo>
                <a:lnTo>
                  <a:pt x="58324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29423" y="2059813"/>
            <a:ext cx="76200" cy="354330"/>
          </a:xfrm>
          <a:custGeom>
            <a:avLst/>
            <a:gdLst/>
            <a:ahLst/>
            <a:cxnLst/>
            <a:rect l="l" t="t" r="r" b="b"/>
            <a:pathLst>
              <a:path w="76200" h="354330">
                <a:moveTo>
                  <a:pt x="25400" y="277749"/>
                </a:moveTo>
                <a:lnTo>
                  <a:pt x="0" y="277749"/>
                </a:lnTo>
                <a:lnTo>
                  <a:pt x="38100" y="353949"/>
                </a:lnTo>
                <a:lnTo>
                  <a:pt x="69850" y="290449"/>
                </a:lnTo>
                <a:lnTo>
                  <a:pt x="25400" y="290449"/>
                </a:lnTo>
                <a:lnTo>
                  <a:pt x="25400" y="277749"/>
                </a:lnTo>
                <a:close/>
              </a:path>
              <a:path w="76200" h="354330">
                <a:moveTo>
                  <a:pt x="50800" y="0"/>
                </a:moveTo>
                <a:lnTo>
                  <a:pt x="25400" y="0"/>
                </a:lnTo>
                <a:lnTo>
                  <a:pt x="25400" y="290449"/>
                </a:lnTo>
                <a:lnTo>
                  <a:pt x="50800" y="290449"/>
                </a:lnTo>
                <a:lnTo>
                  <a:pt x="50800" y="0"/>
                </a:lnTo>
                <a:close/>
              </a:path>
              <a:path w="76200" h="354330">
                <a:moveTo>
                  <a:pt x="76200" y="277749"/>
                </a:moveTo>
                <a:lnTo>
                  <a:pt x="50800" y="277749"/>
                </a:lnTo>
                <a:lnTo>
                  <a:pt x="50800" y="290449"/>
                </a:lnTo>
                <a:lnTo>
                  <a:pt x="69850" y="290449"/>
                </a:lnTo>
                <a:lnTo>
                  <a:pt x="76200" y="277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68450" y="2059813"/>
            <a:ext cx="76200" cy="354330"/>
          </a:xfrm>
          <a:custGeom>
            <a:avLst/>
            <a:gdLst/>
            <a:ahLst/>
            <a:cxnLst/>
            <a:rect l="l" t="t" r="r" b="b"/>
            <a:pathLst>
              <a:path w="76200" h="354330">
                <a:moveTo>
                  <a:pt x="25400" y="277749"/>
                </a:moveTo>
                <a:lnTo>
                  <a:pt x="0" y="277749"/>
                </a:lnTo>
                <a:lnTo>
                  <a:pt x="38100" y="353949"/>
                </a:lnTo>
                <a:lnTo>
                  <a:pt x="69850" y="290449"/>
                </a:lnTo>
                <a:lnTo>
                  <a:pt x="25400" y="290449"/>
                </a:lnTo>
                <a:lnTo>
                  <a:pt x="25400" y="277749"/>
                </a:lnTo>
                <a:close/>
              </a:path>
              <a:path w="76200" h="354330">
                <a:moveTo>
                  <a:pt x="50800" y="0"/>
                </a:moveTo>
                <a:lnTo>
                  <a:pt x="25400" y="0"/>
                </a:lnTo>
                <a:lnTo>
                  <a:pt x="25400" y="290449"/>
                </a:lnTo>
                <a:lnTo>
                  <a:pt x="50800" y="290449"/>
                </a:lnTo>
                <a:lnTo>
                  <a:pt x="50800" y="0"/>
                </a:lnTo>
                <a:close/>
              </a:path>
              <a:path w="76200" h="354330">
                <a:moveTo>
                  <a:pt x="76200" y="277749"/>
                </a:moveTo>
                <a:lnTo>
                  <a:pt x="50800" y="277749"/>
                </a:lnTo>
                <a:lnTo>
                  <a:pt x="50800" y="290449"/>
                </a:lnTo>
                <a:lnTo>
                  <a:pt x="69850" y="290449"/>
                </a:lnTo>
                <a:lnTo>
                  <a:pt x="76200" y="277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64075" y="3428238"/>
            <a:ext cx="76200" cy="760730"/>
          </a:xfrm>
          <a:custGeom>
            <a:avLst/>
            <a:gdLst/>
            <a:ahLst/>
            <a:cxnLst/>
            <a:rect l="l" t="t" r="r" b="b"/>
            <a:pathLst>
              <a:path w="76200" h="760729">
                <a:moveTo>
                  <a:pt x="50800" y="63500"/>
                </a:moveTo>
                <a:lnTo>
                  <a:pt x="25400" y="63500"/>
                </a:lnTo>
                <a:lnTo>
                  <a:pt x="25400" y="760349"/>
                </a:lnTo>
                <a:lnTo>
                  <a:pt x="50800" y="760349"/>
                </a:lnTo>
                <a:lnTo>
                  <a:pt x="50800" y="63500"/>
                </a:lnTo>
                <a:close/>
              </a:path>
              <a:path w="76200" h="760729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760729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00925" y="3501263"/>
            <a:ext cx="76200" cy="303530"/>
          </a:xfrm>
          <a:custGeom>
            <a:avLst/>
            <a:gdLst/>
            <a:ahLst/>
            <a:cxnLst/>
            <a:rect l="l" t="t" r="r" b="b"/>
            <a:pathLst>
              <a:path w="76200" h="303529">
                <a:moveTo>
                  <a:pt x="50800" y="63500"/>
                </a:moveTo>
                <a:lnTo>
                  <a:pt x="25400" y="63500"/>
                </a:lnTo>
                <a:lnTo>
                  <a:pt x="25400" y="303149"/>
                </a:lnTo>
                <a:lnTo>
                  <a:pt x="50800" y="303149"/>
                </a:lnTo>
                <a:lnTo>
                  <a:pt x="50800" y="63500"/>
                </a:lnTo>
                <a:close/>
              </a:path>
              <a:path w="76200" h="303529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03529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68450" y="3501263"/>
            <a:ext cx="76200" cy="303530"/>
          </a:xfrm>
          <a:custGeom>
            <a:avLst/>
            <a:gdLst/>
            <a:ahLst/>
            <a:cxnLst/>
            <a:rect l="l" t="t" r="r" b="b"/>
            <a:pathLst>
              <a:path w="76200" h="303529">
                <a:moveTo>
                  <a:pt x="50800" y="63500"/>
                </a:moveTo>
                <a:lnTo>
                  <a:pt x="25400" y="63500"/>
                </a:lnTo>
                <a:lnTo>
                  <a:pt x="25400" y="303149"/>
                </a:lnTo>
                <a:lnTo>
                  <a:pt x="50800" y="303149"/>
                </a:lnTo>
                <a:lnTo>
                  <a:pt x="50800" y="63500"/>
                </a:lnTo>
                <a:close/>
              </a:path>
              <a:path w="76200" h="303529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03529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30576" y="4220336"/>
            <a:ext cx="3599179" cy="0"/>
          </a:xfrm>
          <a:custGeom>
            <a:avLst/>
            <a:gdLst/>
            <a:ahLst/>
            <a:cxnLst/>
            <a:rect l="l" t="t" r="r" b="b"/>
            <a:pathLst>
              <a:path w="3599179">
                <a:moveTo>
                  <a:pt x="0" y="0"/>
                </a:moveTo>
                <a:lnTo>
                  <a:pt x="35987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92348" y="4220336"/>
            <a:ext cx="76200" cy="278130"/>
          </a:xfrm>
          <a:custGeom>
            <a:avLst/>
            <a:gdLst/>
            <a:ahLst/>
            <a:cxnLst/>
            <a:rect l="l" t="t" r="r" b="b"/>
            <a:pathLst>
              <a:path w="76200" h="278129">
                <a:moveTo>
                  <a:pt x="25400" y="201675"/>
                </a:moveTo>
                <a:lnTo>
                  <a:pt x="0" y="201675"/>
                </a:lnTo>
                <a:lnTo>
                  <a:pt x="38100" y="277875"/>
                </a:lnTo>
                <a:lnTo>
                  <a:pt x="69850" y="214375"/>
                </a:lnTo>
                <a:lnTo>
                  <a:pt x="25400" y="214375"/>
                </a:lnTo>
                <a:lnTo>
                  <a:pt x="25400" y="201675"/>
                </a:lnTo>
                <a:close/>
              </a:path>
              <a:path w="76200" h="278129">
                <a:moveTo>
                  <a:pt x="50800" y="0"/>
                </a:moveTo>
                <a:lnTo>
                  <a:pt x="25400" y="0"/>
                </a:lnTo>
                <a:lnTo>
                  <a:pt x="25400" y="214375"/>
                </a:lnTo>
                <a:lnTo>
                  <a:pt x="50800" y="214375"/>
                </a:lnTo>
                <a:lnTo>
                  <a:pt x="50800" y="0"/>
                </a:lnTo>
                <a:close/>
              </a:path>
              <a:path w="76200" h="278129">
                <a:moveTo>
                  <a:pt x="76200" y="201675"/>
                </a:moveTo>
                <a:lnTo>
                  <a:pt x="50800" y="201675"/>
                </a:lnTo>
                <a:lnTo>
                  <a:pt x="50800" y="214375"/>
                </a:lnTo>
                <a:lnTo>
                  <a:pt x="69850" y="214375"/>
                </a:lnTo>
                <a:lnTo>
                  <a:pt x="76200" y="201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92798" y="4220336"/>
            <a:ext cx="76200" cy="278130"/>
          </a:xfrm>
          <a:custGeom>
            <a:avLst/>
            <a:gdLst/>
            <a:ahLst/>
            <a:cxnLst/>
            <a:rect l="l" t="t" r="r" b="b"/>
            <a:pathLst>
              <a:path w="76200" h="278129">
                <a:moveTo>
                  <a:pt x="25400" y="201675"/>
                </a:moveTo>
                <a:lnTo>
                  <a:pt x="0" y="201675"/>
                </a:lnTo>
                <a:lnTo>
                  <a:pt x="38100" y="277875"/>
                </a:lnTo>
                <a:lnTo>
                  <a:pt x="69850" y="214375"/>
                </a:lnTo>
                <a:lnTo>
                  <a:pt x="25400" y="214375"/>
                </a:lnTo>
                <a:lnTo>
                  <a:pt x="25400" y="201675"/>
                </a:lnTo>
                <a:close/>
              </a:path>
              <a:path w="76200" h="278129">
                <a:moveTo>
                  <a:pt x="50800" y="0"/>
                </a:moveTo>
                <a:lnTo>
                  <a:pt x="25400" y="0"/>
                </a:lnTo>
                <a:lnTo>
                  <a:pt x="25400" y="214375"/>
                </a:lnTo>
                <a:lnTo>
                  <a:pt x="50800" y="214375"/>
                </a:lnTo>
                <a:lnTo>
                  <a:pt x="50800" y="0"/>
                </a:lnTo>
                <a:close/>
              </a:path>
              <a:path w="76200" h="278129">
                <a:moveTo>
                  <a:pt x="76200" y="201675"/>
                </a:moveTo>
                <a:lnTo>
                  <a:pt x="50800" y="201675"/>
                </a:lnTo>
                <a:lnTo>
                  <a:pt x="50800" y="214375"/>
                </a:lnTo>
                <a:lnTo>
                  <a:pt x="69850" y="214375"/>
                </a:lnTo>
                <a:lnTo>
                  <a:pt x="76200" y="201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09471" y="4595317"/>
            <a:ext cx="24701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5E00"/>
                </a:solidFill>
                <a:latin typeface="Calibri"/>
                <a:cs typeface="Calibri"/>
              </a:rPr>
              <a:t>Факторы</a:t>
            </a:r>
            <a:r>
              <a:rPr sz="2400" b="1" spc="-85" dirty="0">
                <a:solidFill>
                  <a:srgbClr val="FF5E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5E00"/>
                </a:solidFill>
                <a:latin typeface="Calibri"/>
                <a:cs typeface="Calibri"/>
              </a:rPr>
              <a:t>внешней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solidFill>
                  <a:srgbClr val="FF5E00"/>
                </a:solidFill>
                <a:latin typeface="Calibri"/>
                <a:cs typeface="Calibri"/>
              </a:rPr>
              <a:t>среды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480" y="5420664"/>
            <a:ext cx="867981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  <a:tabLst>
                <a:tab pos="5898515" algn="l"/>
              </a:tabLst>
            </a:pPr>
            <a:r>
              <a:rPr sz="2800" spc="-15" dirty="0">
                <a:latin typeface="Calibri"/>
                <a:cs typeface="Calibri"/>
              </a:rPr>
              <a:t>Существует </a:t>
            </a:r>
            <a:r>
              <a:rPr sz="2800" spc="-10" dirty="0">
                <a:latin typeface="Calibri"/>
                <a:cs typeface="Calibri"/>
              </a:rPr>
              <a:t>динамическое взаимодействие </a:t>
            </a:r>
            <a:r>
              <a:rPr sz="2800" spc="-15" dirty="0">
                <a:latin typeface="Calibri"/>
                <a:cs typeface="Calibri"/>
              </a:rPr>
              <a:t>между этими  </a:t>
            </a:r>
            <a:r>
              <a:rPr sz="2800" spc="-10" dirty="0">
                <a:latin typeface="Calibri"/>
                <a:cs typeface="Calibri"/>
              </a:rPr>
              <a:t>элементами: вмешательства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уровне </a:t>
            </a:r>
            <a:r>
              <a:rPr sz="2800" spc="-25" dirty="0">
                <a:latin typeface="Calibri"/>
                <a:cs typeface="Calibri"/>
              </a:rPr>
              <a:t>одного </a:t>
            </a:r>
            <a:r>
              <a:rPr sz="2800" spc="-15" dirty="0">
                <a:latin typeface="Calibri"/>
                <a:cs typeface="Calibri"/>
              </a:rPr>
              <a:t>элемента  </a:t>
            </a:r>
            <a:r>
              <a:rPr sz="2800" spc="-5" dirty="0">
                <a:latin typeface="Calibri"/>
                <a:cs typeface="Calibri"/>
              </a:rPr>
              <a:t>могут </a:t>
            </a:r>
            <a:r>
              <a:rPr sz="2800" spc="-10" dirty="0">
                <a:latin typeface="Calibri"/>
                <a:cs typeface="Calibri"/>
              </a:rPr>
              <a:t>потенциально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изменить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другие	</a:t>
            </a:r>
            <a:r>
              <a:rPr sz="2800" spc="-15" dirty="0">
                <a:latin typeface="Calibri"/>
                <a:cs typeface="Calibri"/>
              </a:rPr>
              <a:t>элементы.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8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2834</Words>
  <Application>Microsoft Office PowerPoint</Application>
  <PresentationFormat>Экран (4:3)</PresentationFormat>
  <Paragraphs>910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Office Theme</vt:lpstr>
      <vt:lpstr>Казанская государственная медицинская академия –  филиал ФГБОУ ДПО РМАНПО Минздрава России</vt:lpstr>
      <vt:lpstr>Презентация PowerPoint</vt:lpstr>
      <vt:lpstr>Презентация PowerPoint</vt:lpstr>
      <vt:lpstr>Биопсихосоциальная модель</vt:lpstr>
      <vt:lpstr>Презентация PowerPoint</vt:lpstr>
      <vt:lpstr>Цели МКФ</vt:lpstr>
      <vt:lpstr>Использование МКФ</vt:lpstr>
      <vt:lpstr>Презентация PowerPoint</vt:lpstr>
      <vt:lpstr>Модель МКФ</vt:lpstr>
      <vt:lpstr>Модель МКФ</vt:lpstr>
      <vt:lpstr>Базовые определения МКФ</vt:lpstr>
      <vt:lpstr>Презентация PowerPoint</vt:lpstr>
      <vt:lpstr>Презентация PowerPoint</vt:lpstr>
      <vt:lpstr>Презентация PowerPoint</vt:lpstr>
      <vt:lpstr>Модель МКФ</vt:lpstr>
      <vt:lpstr>Презентация PowerPoint</vt:lpstr>
      <vt:lpstr>Презентация PowerPoint</vt:lpstr>
      <vt:lpstr>Базовые определения МКФ</vt:lpstr>
      <vt:lpstr>Презентация PowerPoint</vt:lpstr>
      <vt:lpstr>Презентация PowerPoint</vt:lpstr>
      <vt:lpstr>Основные категории жизнедеятельности у  детей</vt:lpstr>
      <vt:lpstr>Презентация PowerPoint</vt:lpstr>
      <vt:lpstr>Применение МКФ позволяет</vt:lpstr>
      <vt:lpstr>Презентация PowerPoint</vt:lpstr>
      <vt:lpstr>Отбор информации, отвечающей цели</vt:lpstr>
      <vt:lpstr>Код МКФ</vt:lpstr>
      <vt:lpstr>Презентация PowerPoint</vt:lpstr>
      <vt:lpstr>Презентация PowerPoint</vt:lpstr>
      <vt:lpstr>Презентация PowerPoint</vt:lpstr>
      <vt:lpstr>Презентация PowerPoint</vt:lpstr>
      <vt:lpstr>Активность и участие (определители)</vt:lpstr>
      <vt:lpstr>Презентация PowerPoint</vt:lpstr>
      <vt:lpstr>Презентация PowerPoint</vt:lpstr>
      <vt:lpstr>Презентация PowerPoint</vt:lpstr>
      <vt:lpstr>Факторы среды (определители)</vt:lpstr>
      <vt:lpstr>Презентация PowerPoint</vt:lpstr>
      <vt:lpstr>Презентация PowerPoint</vt:lpstr>
      <vt:lpstr>Презентация PowerPoint</vt:lpstr>
      <vt:lpstr>Презентация PowerPoint</vt:lpstr>
      <vt:lpstr>В качестве отвечающих поставленной цели могут   быть избраны различные домены </vt:lpstr>
      <vt:lpstr>Домены для оценки нарушенных функций организма у  детей c ДЦП без интеллектуальных отклонений (шаблон)</vt:lpstr>
      <vt:lpstr>Домены для оценки нарушенных функций организма у  детей c ДЦП с интеллектуальными отклонениями</vt:lpstr>
      <vt:lpstr>Домены активности и участия для обследования   пациентов c ДЦП без интеллектуальных отклонений </vt:lpstr>
      <vt:lpstr>Домены активности и участия для обследования   пациентов c ДЦП с интеллектуальными отклонениями </vt:lpstr>
      <vt:lpstr>Определение функции мышечной силы (b730)</vt:lpstr>
      <vt:lpstr>Презентация PowerPoint</vt:lpstr>
      <vt:lpstr>Определение функции подвижности суставов (b710)</vt:lpstr>
      <vt:lpstr>Презентация PowerPoint</vt:lpstr>
      <vt:lpstr>Определение степени нарушения функции печени</vt:lpstr>
      <vt:lpstr>Презентация PowerPoint</vt:lpstr>
      <vt:lpstr>Презентация PowerPoint</vt:lpstr>
      <vt:lpstr>Презентация PowerPoint</vt:lpstr>
      <vt:lpstr>Применение МКФ-ДП</vt:lpstr>
      <vt:lpstr>Применение МКФ-ДП</vt:lpstr>
      <vt:lpstr>Применение МКФ-ДП</vt:lpstr>
      <vt:lpstr>Презентация PowerPoint</vt:lpstr>
      <vt:lpstr>Спасибо за 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Lilia</dc:creator>
  <cp:lastModifiedBy>Екатерина Быкова</cp:lastModifiedBy>
  <cp:revision>1</cp:revision>
  <dcterms:created xsi:type="dcterms:W3CDTF">2020-11-14T05:51:10Z</dcterms:created>
  <dcterms:modified xsi:type="dcterms:W3CDTF">2020-11-15T16:34:32Z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2020-11-14T00:00:00Z</vt:filetime>
  </property>
</Properties>
</file>