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83" r:id="rId5"/>
    <p:sldId id="258" r:id="rId6"/>
    <p:sldId id="265" r:id="rId7"/>
    <p:sldId id="271" r:id="rId8"/>
    <p:sldId id="282" r:id="rId9"/>
    <p:sldId id="267" r:id="rId10"/>
    <p:sldId id="270" r:id="rId11"/>
    <p:sldId id="260" r:id="rId12"/>
    <p:sldId id="273" r:id="rId13"/>
    <p:sldId id="263" r:id="rId14"/>
    <p:sldId id="266" r:id="rId15"/>
    <p:sldId id="284" r:id="rId16"/>
    <p:sldId id="285" r:id="rId17"/>
    <p:sldId id="286" r:id="rId18"/>
    <p:sldId id="259" r:id="rId19"/>
    <p:sldId id="262" r:id="rId20"/>
    <p:sldId id="264" r:id="rId21"/>
    <p:sldId id="268" r:id="rId22"/>
    <p:sldId id="261" r:id="rId23"/>
    <p:sldId id="272" r:id="rId24"/>
    <p:sldId id="274" r:id="rId25"/>
    <p:sldId id="269" r:id="rId26"/>
    <p:sldId id="27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75C"/>
    <a:srgbClr val="7AAF5A"/>
    <a:srgbClr val="23756F"/>
    <a:srgbClr val="48A799"/>
    <a:srgbClr val="215D3D"/>
    <a:srgbClr val="328024"/>
    <a:srgbClr val="52A141"/>
    <a:srgbClr val="88D52E"/>
    <a:srgbClr val="3B7C5B"/>
    <a:srgbClr val="39A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8F23-168D-4F62-A388-787E1B58E0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4773-7084-4C64-BBE3-D8917707BF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2421653" y="-2262544"/>
            <a:ext cx="4068781" cy="3759369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54030" b="63568"/>
          <a:stretch>
            <a:fillRect/>
          </a:stretch>
        </p:blipFill>
        <p:spPr>
          <a:xfrm>
            <a:off x="8852411" y="-1743071"/>
            <a:ext cx="2818294" cy="3333835"/>
          </a:xfrm>
          <a:custGeom>
            <a:avLst/>
            <a:gdLst>
              <a:gd name="connsiteX0" fmla="*/ 0 w 2112135"/>
              <a:gd name="connsiteY0" fmla="*/ 0 h 2498501"/>
              <a:gd name="connsiteX1" fmla="*/ 2112135 w 2112135"/>
              <a:gd name="connsiteY1" fmla="*/ 0 h 2498501"/>
              <a:gd name="connsiteX2" fmla="*/ 2112135 w 2112135"/>
              <a:gd name="connsiteY2" fmla="*/ 521594 h 2498501"/>
              <a:gd name="connsiteX3" fmla="*/ 1564783 w 2112135"/>
              <a:gd name="connsiteY3" fmla="*/ 521594 h 2498501"/>
              <a:gd name="connsiteX4" fmla="*/ 1564783 w 2112135"/>
              <a:gd name="connsiteY4" fmla="*/ 2498501 h 2498501"/>
              <a:gd name="connsiteX5" fmla="*/ 0 w 2112135"/>
              <a:gd name="connsiteY5" fmla="*/ 2498501 h 24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2135" h="2498501">
                <a:moveTo>
                  <a:pt x="0" y="0"/>
                </a:moveTo>
                <a:lnTo>
                  <a:pt x="2112135" y="0"/>
                </a:lnTo>
                <a:lnTo>
                  <a:pt x="2112135" y="521594"/>
                </a:lnTo>
                <a:lnTo>
                  <a:pt x="1564783" y="521594"/>
                </a:lnTo>
                <a:lnTo>
                  <a:pt x="1564783" y="2498501"/>
                </a:lnTo>
                <a:lnTo>
                  <a:pt x="0" y="2498501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7136" r="32551" b="57559"/>
          <a:stretch>
            <a:fillRect/>
          </a:stretch>
        </p:blipFill>
        <p:spPr>
          <a:xfrm>
            <a:off x="5765718" y="-1400536"/>
            <a:ext cx="3329322" cy="2897744"/>
          </a:xfrm>
          <a:custGeom>
            <a:avLst/>
            <a:gdLst>
              <a:gd name="connsiteX0" fmla="*/ 0 w 2781837"/>
              <a:gd name="connsiteY0" fmla="*/ 0 h 2421229"/>
              <a:gd name="connsiteX1" fmla="*/ 2781837 w 2781837"/>
              <a:gd name="connsiteY1" fmla="*/ 0 h 2421229"/>
              <a:gd name="connsiteX2" fmla="*/ 2781837 w 2781837"/>
              <a:gd name="connsiteY2" fmla="*/ 1738802 h 2421229"/>
              <a:gd name="connsiteX3" fmla="*/ 2008091 w 2781837"/>
              <a:gd name="connsiteY3" fmla="*/ 2421229 h 2421229"/>
              <a:gd name="connsiteX4" fmla="*/ 0 w 2781837"/>
              <a:gd name="connsiteY4" fmla="*/ 2421229 h 24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837" h="2421229">
                <a:moveTo>
                  <a:pt x="0" y="0"/>
                </a:moveTo>
                <a:lnTo>
                  <a:pt x="2781837" y="0"/>
                </a:lnTo>
                <a:lnTo>
                  <a:pt x="2781837" y="1738802"/>
                </a:lnTo>
                <a:lnTo>
                  <a:pt x="2008091" y="2421229"/>
                </a:lnTo>
                <a:lnTo>
                  <a:pt x="0" y="242122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9687917" y="4257190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20619231">
            <a:off x="6287129" y="5717671"/>
            <a:ext cx="3907404" cy="58611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>
            <a:off x="9492878" y="5821577"/>
            <a:ext cx="3783788" cy="34275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1501593" y="886732"/>
            <a:ext cx="3390002" cy="50850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7136" r="32551" b="57559"/>
          <a:stretch>
            <a:fillRect/>
          </a:stretch>
        </p:blipFill>
        <p:spPr>
          <a:xfrm rot="20809987" flipH="1" flipV="1">
            <a:off x="3469281" y="5962420"/>
            <a:ext cx="2781837" cy="2421229"/>
          </a:xfrm>
          <a:custGeom>
            <a:avLst/>
            <a:gdLst>
              <a:gd name="connsiteX0" fmla="*/ 0 w 2781837"/>
              <a:gd name="connsiteY0" fmla="*/ 0 h 2421229"/>
              <a:gd name="connsiteX1" fmla="*/ 2781837 w 2781837"/>
              <a:gd name="connsiteY1" fmla="*/ 0 h 2421229"/>
              <a:gd name="connsiteX2" fmla="*/ 2781837 w 2781837"/>
              <a:gd name="connsiteY2" fmla="*/ 1738802 h 2421229"/>
              <a:gd name="connsiteX3" fmla="*/ 2008091 w 2781837"/>
              <a:gd name="connsiteY3" fmla="*/ 2421229 h 2421229"/>
              <a:gd name="connsiteX4" fmla="*/ 0 w 2781837"/>
              <a:gd name="connsiteY4" fmla="*/ 2421229 h 24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837" h="2421229">
                <a:moveTo>
                  <a:pt x="0" y="0"/>
                </a:moveTo>
                <a:lnTo>
                  <a:pt x="2781837" y="0"/>
                </a:lnTo>
                <a:lnTo>
                  <a:pt x="2781837" y="1738802"/>
                </a:lnTo>
                <a:lnTo>
                  <a:pt x="2008091" y="2421229"/>
                </a:lnTo>
                <a:lnTo>
                  <a:pt x="0" y="242122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5400000" flipV="1">
            <a:off x="1049793" y="5538844"/>
            <a:ext cx="3387145" cy="3129568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54030" b="63568"/>
          <a:stretch>
            <a:fillRect/>
          </a:stretch>
        </p:blipFill>
        <p:spPr>
          <a:xfrm rot="18257159" flipH="1" flipV="1">
            <a:off x="5246521" y="5737019"/>
            <a:ext cx="2112135" cy="2498501"/>
          </a:xfrm>
          <a:custGeom>
            <a:avLst/>
            <a:gdLst>
              <a:gd name="connsiteX0" fmla="*/ 0 w 2112135"/>
              <a:gd name="connsiteY0" fmla="*/ 0 h 2498501"/>
              <a:gd name="connsiteX1" fmla="*/ 2112135 w 2112135"/>
              <a:gd name="connsiteY1" fmla="*/ 0 h 2498501"/>
              <a:gd name="connsiteX2" fmla="*/ 2112135 w 2112135"/>
              <a:gd name="connsiteY2" fmla="*/ 521594 h 2498501"/>
              <a:gd name="connsiteX3" fmla="*/ 1564783 w 2112135"/>
              <a:gd name="connsiteY3" fmla="*/ 521594 h 2498501"/>
              <a:gd name="connsiteX4" fmla="*/ 1564783 w 2112135"/>
              <a:gd name="connsiteY4" fmla="*/ 2498501 h 2498501"/>
              <a:gd name="connsiteX5" fmla="*/ 0 w 2112135"/>
              <a:gd name="connsiteY5" fmla="*/ 2498501 h 24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2135" h="2498501">
                <a:moveTo>
                  <a:pt x="0" y="0"/>
                </a:moveTo>
                <a:lnTo>
                  <a:pt x="2112135" y="0"/>
                </a:lnTo>
                <a:lnTo>
                  <a:pt x="2112135" y="521594"/>
                </a:lnTo>
                <a:lnTo>
                  <a:pt x="1564783" y="521594"/>
                </a:lnTo>
                <a:lnTo>
                  <a:pt x="1564783" y="2498501"/>
                </a:lnTo>
                <a:lnTo>
                  <a:pt x="0" y="2498501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 rot="5664761">
            <a:off x="-1686755" y="5388175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10090743" y="1101503"/>
            <a:ext cx="4073493" cy="3763722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10263316" y="-1406184"/>
            <a:ext cx="3483908" cy="33814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-2301556" y="-2767942"/>
            <a:ext cx="5145247" cy="4770073"/>
          </a:xfrm>
          <a:prstGeom prst="rect">
            <a:avLst/>
          </a:prstGeom>
        </p:spPr>
      </p:pic>
      <p:sp>
        <p:nvSpPr>
          <p:cNvPr id="24" name="文本框 2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262505" y="1667510"/>
            <a:ext cx="75907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800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Дифференцальная диагностика и лечение хронического кашля</a:t>
            </a:r>
            <a:endParaRPr lang="ru-RU" altLang="en-US" sz="4800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Aharoni" panose="02010803020104030203" pitchFamily="2" charset="-79"/>
            </a:endParaRPr>
          </a:p>
          <a:p>
            <a:pPr algn="ctr"/>
            <a:endParaRPr lang="ru-RU" altLang="en-US" sz="4800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Aharoni" panose="02010803020104030203" pitchFamily="2" charset="-79"/>
            </a:endParaRPr>
          </a:p>
          <a:p>
            <a:pPr algn="r"/>
            <a:r>
              <a:rPr lang="ru-RU" altLang="en-US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Выполнила: ординатор 2 года</a:t>
            </a:r>
            <a:endParaRPr lang="ru-RU" altLang="en-US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Aharoni" panose="02010803020104030203" pitchFamily="2" charset="-79"/>
            </a:endParaRPr>
          </a:p>
          <a:p>
            <a:pPr algn="r"/>
            <a:r>
              <a:rPr lang="ru-RU" altLang="en-US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Кафедры поликлинической терапии и семейной медицины с курсом ПО</a:t>
            </a:r>
            <a:endParaRPr lang="ru-RU" altLang="en-US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Aharoni" panose="02010803020104030203" pitchFamily="2" charset="-79"/>
            </a:endParaRPr>
          </a:p>
          <a:p>
            <a:pPr algn="r"/>
            <a:r>
              <a:rPr lang="ru-RU" altLang="en-US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Специальности «Терапия»</a:t>
            </a:r>
            <a:endParaRPr lang="ru-RU" altLang="en-US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Aharoni" panose="02010803020104030203" pitchFamily="2" charset="-79"/>
            </a:endParaRPr>
          </a:p>
          <a:p>
            <a:pPr algn="r"/>
            <a:r>
              <a:rPr lang="ru-RU" altLang="en-US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Антипенко И.В.</a:t>
            </a:r>
            <a:endParaRPr lang="ru-RU" altLang="en-US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-1722801" y="-1075203"/>
            <a:ext cx="3481142" cy="32273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10373710" y="3708244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>
            <a:off x="10002291" y="5144239"/>
            <a:ext cx="3783788" cy="3427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1099003" y="1030877"/>
            <a:ext cx="3390002" cy="5085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10460997" y="857321"/>
            <a:ext cx="4073493" cy="3763722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10600550" y="-1424306"/>
            <a:ext cx="3483908" cy="3381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56595" y="5144239"/>
            <a:ext cx="43732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6000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Диагностика</a:t>
            </a:r>
            <a:endParaRPr lang="ru-RU" altLang="en-US" sz="6000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16200000">
            <a:off x="-1308885" y="4926929"/>
            <a:ext cx="3425269" cy="3164793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 rot="5664761">
            <a:off x="4103346" y="882131"/>
            <a:ext cx="4381104" cy="3213771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88995" y="1897277"/>
            <a:ext cx="3014362" cy="1896531"/>
            <a:chOff x="1069087" y="2256854"/>
            <a:chExt cx="3286579" cy="2067800"/>
          </a:xfrm>
          <a:solidFill>
            <a:srgbClr val="88D52E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261788" y="2320851"/>
              <a:ext cx="2003092" cy="2003803"/>
            </a:xfrm>
            <a:custGeom>
              <a:avLst/>
              <a:gdLst>
                <a:gd name="T0" fmla="*/ 1258 w 2517"/>
                <a:gd name="T1" fmla="*/ 0 h 2517"/>
                <a:gd name="T2" fmla="*/ 0 w 2517"/>
                <a:gd name="T3" fmla="*/ 1259 h 2517"/>
                <a:gd name="T4" fmla="*/ 1258 w 2517"/>
                <a:gd name="T5" fmla="*/ 2517 h 2517"/>
                <a:gd name="T6" fmla="*/ 2517 w 2517"/>
                <a:gd name="T7" fmla="*/ 1259 h 2517"/>
                <a:gd name="T8" fmla="*/ 1258 w 2517"/>
                <a:gd name="T9" fmla="*/ 0 h 2517"/>
                <a:gd name="T10" fmla="*/ 1258 w 2517"/>
                <a:gd name="T11" fmla="*/ 2388 h 2517"/>
                <a:gd name="T12" fmla="*/ 129 w 2517"/>
                <a:gd name="T13" fmla="*/ 1259 h 2517"/>
                <a:gd name="T14" fmla="*/ 1258 w 2517"/>
                <a:gd name="T15" fmla="*/ 129 h 2517"/>
                <a:gd name="T16" fmla="*/ 2388 w 2517"/>
                <a:gd name="T17" fmla="*/ 1259 h 2517"/>
                <a:gd name="T18" fmla="*/ 1258 w 2517"/>
                <a:gd name="T19" fmla="*/ 2388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7" h="2517">
                  <a:moveTo>
                    <a:pt x="1258" y="0"/>
                  </a:moveTo>
                  <a:cubicBezTo>
                    <a:pt x="564" y="0"/>
                    <a:pt x="0" y="564"/>
                    <a:pt x="0" y="1259"/>
                  </a:cubicBezTo>
                  <a:cubicBezTo>
                    <a:pt x="0" y="1953"/>
                    <a:pt x="564" y="2517"/>
                    <a:pt x="1258" y="2517"/>
                  </a:cubicBezTo>
                  <a:cubicBezTo>
                    <a:pt x="1953" y="2517"/>
                    <a:pt x="2517" y="1953"/>
                    <a:pt x="2517" y="1259"/>
                  </a:cubicBezTo>
                  <a:cubicBezTo>
                    <a:pt x="2517" y="564"/>
                    <a:pt x="1953" y="0"/>
                    <a:pt x="1258" y="0"/>
                  </a:cubicBezTo>
                  <a:close/>
                  <a:moveTo>
                    <a:pt x="1258" y="2388"/>
                  </a:moveTo>
                  <a:cubicBezTo>
                    <a:pt x="635" y="2388"/>
                    <a:pt x="129" y="1883"/>
                    <a:pt x="129" y="1259"/>
                  </a:cubicBezTo>
                  <a:cubicBezTo>
                    <a:pt x="129" y="635"/>
                    <a:pt x="635" y="129"/>
                    <a:pt x="1258" y="129"/>
                  </a:cubicBezTo>
                  <a:cubicBezTo>
                    <a:pt x="1882" y="129"/>
                    <a:pt x="2388" y="635"/>
                    <a:pt x="2388" y="1259"/>
                  </a:cubicBezTo>
                  <a:cubicBezTo>
                    <a:pt x="2388" y="1883"/>
                    <a:pt x="1882" y="2388"/>
                    <a:pt x="1258" y="23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69087" y="2320851"/>
              <a:ext cx="1193891" cy="102395"/>
            </a:xfrm>
            <a:custGeom>
              <a:avLst/>
              <a:gdLst>
                <a:gd name="T0" fmla="*/ 0 w 1679"/>
                <a:gd name="T1" fmla="*/ 144 h 144"/>
                <a:gd name="T2" fmla="*/ 1679 w 1679"/>
                <a:gd name="T3" fmla="*/ 144 h 144"/>
                <a:gd name="T4" fmla="*/ 1679 w 1679"/>
                <a:gd name="T5" fmla="*/ 0 h 144"/>
                <a:gd name="T6" fmla="*/ 0 w 1679"/>
                <a:gd name="T7" fmla="*/ 0 h 144"/>
                <a:gd name="T8" fmla="*/ 163 w 1679"/>
                <a:gd name="T9" fmla="*/ 72 h 144"/>
                <a:gd name="T10" fmla="*/ 0 w 1679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9" h="144">
                  <a:moveTo>
                    <a:pt x="0" y="144"/>
                  </a:moveTo>
                  <a:lnTo>
                    <a:pt x="1679" y="144"/>
                  </a:lnTo>
                  <a:lnTo>
                    <a:pt x="1679" y="0"/>
                  </a:lnTo>
                  <a:lnTo>
                    <a:pt x="0" y="0"/>
                  </a:lnTo>
                  <a:lnTo>
                    <a:pt x="163" y="72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2262979" y="2256854"/>
              <a:ext cx="2092687" cy="230388"/>
            </a:xfrm>
            <a:custGeom>
              <a:avLst/>
              <a:gdLst>
                <a:gd name="connsiteX0" fmla="*/ 3953564 w 4185373"/>
                <a:gd name="connsiteY0" fmla="*/ 0 h 460775"/>
                <a:gd name="connsiteX1" fmla="*/ 4185373 w 4185373"/>
                <a:gd name="connsiteY1" fmla="*/ 230388 h 460775"/>
                <a:gd name="connsiteX2" fmla="*/ 3953564 w 4185373"/>
                <a:gd name="connsiteY2" fmla="*/ 460775 h 460775"/>
                <a:gd name="connsiteX3" fmla="*/ 3953564 w 4185373"/>
                <a:gd name="connsiteY3" fmla="*/ 332782 h 460775"/>
                <a:gd name="connsiteX4" fmla="*/ 0 w 4185373"/>
                <a:gd name="connsiteY4" fmla="*/ 332782 h 460775"/>
                <a:gd name="connsiteX5" fmla="*/ 0 w 4185373"/>
                <a:gd name="connsiteY5" fmla="*/ 127993 h 460775"/>
                <a:gd name="connsiteX6" fmla="*/ 3953564 w 4185373"/>
                <a:gd name="connsiteY6" fmla="*/ 127993 h 46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5373" h="460775">
                  <a:moveTo>
                    <a:pt x="3953564" y="0"/>
                  </a:moveTo>
                  <a:lnTo>
                    <a:pt x="4185373" y="230388"/>
                  </a:lnTo>
                  <a:lnTo>
                    <a:pt x="3953564" y="460775"/>
                  </a:lnTo>
                  <a:lnTo>
                    <a:pt x="3953564" y="332782"/>
                  </a:lnTo>
                  <a:lnTo>
                    <a:pt x="0" y="332782"/>
                  </a:lnTo>
                  <a:lnTo>
                    <a:pt x="0" y="127993"/>
                  </a:lnTo>
                  <a:lnTo>
                    <a:pt x="3953564" y="1279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endParaRPr lang="en-US" sz="9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44549" y="4630516"/>
            <a:ext cx="3468929" cy="1896531"/>
            <a:chOff x="3910534" y="4420648"/>
            <a:chExt cx="3782196" cy="2067800"/>
          </a:xfrm>
          <a:solidFill>
            <a:srgbClr val="328024"/>
          </a:solidFill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3910534" y="4485356"/>
              <a:ext cx="2002381" cy="2003092"/>
            </a:xfrm>
            <a:custGeom>
              <a:avLst/>
              <a:gdLst>
                <a:gd name="T0" fmla="*/ 1258 w 2516"/>
                <a:gd name="T1" fmla="*/ 0 h 2516"/>
                <a:gd name="T2" fmla="*/ 0 w 2516"/>
                <a:gd name="T3" fmla="*/ 1258 h 2516"/>
                <a:gd name="T4" fmla="*/ 1258 w 2516"/>
                <a:gd name="T5" fmla="*/ 2516 h 2516"/>
                <a:gd name="T6" fmla="*/ 2516 w 2516"/>
                <a:gd name="T7" fmla="*/ 1258 h 2516"/>
                <a:gd name="T8" fmla="*/ 1258 w 2516"/>
                <a:gd name="T9" fmla="*/ 0 h 2516"/>
                <a:gd name="T10" fmla="*/ 1258 w 2516"/>
                <a:gd name="T11" fmla="*/ 2388 h 2516"/>
                <a:gd name="T12" fmla="*/ 128 w 2516"/>
                <a:gd name="T13" fmla="*/ 1258 h 2516"/>
                <a:gd name="T14" fmla="*/ 1258 w 2516"/>
                <a:gd name="T15" fmla="*/ 128 h 2516"/>
                <a:gd name="T16" fmla="*/ 2388 w 2516"/>
                <a:gd name="T17" fmla="*/ 1258 h 2516"/>
                <a:gd name="T18" fmla="*/ 1258 w 2516"/>
                <a:gd name="T19" fmla="*/ 2388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2516">
                  <a:moveTo>
                    <a:pt x="1258" y="0"/>
                  </a:moveTo>
                  <a:cubicBezTo>
                    <a:pt x="563" y="0"/>
                    <a:pt x="0" y="563"/>
                    <a:pt x="0" y="1258"/>
                  </a:cubicBezTo>
                  <a:cubicBezTo>
                    <a:pt x="0" y="1953"/>
                    <a:pt x="563" y="2516"/>
                    <a:pt x="1258" y="2516"/>
                  </a:cubicBezTo>
                  <a:cubicBezTo>
                    <a:pt x="1953" y="2516"/>
                    <a:pt x="2516" y="1953"/>
                    <a:pt x="2516" y="1258"/>
                  </a:cubicBezTo>
                  <a:cubicBezTo>
                    <a:pt x="2516" y="563"/>
                    <a:pt x="1953" y="0"/>
                    <a:pt x="1258" y="0"/>
                  </a:cubicBezTo>
                  <a:close/>
                  <a:moveTo>
                    <a:pt x="1258" y="2388"/>
                  </a:moveTo>
                  <a:cubicBezTo>
                    <a:pt x="634" y="2388"/>
                    <a:pt x="128" y="1882"/>
                    <a:pt x="128" y="1258"/>
                  </a:cubicBezTo>
                  <a:cubicBezTo>
                    <a:pt x="128" y="634"/>
                    <a:pt x="634" y="128"/>
                    <a:pt x="1258" y="128"/>
                  </a:cubicBezTo>
                  <a:cubicBezTo>
                    <a:pt x="1882" y="128"/>
                    <a:pt x="2388" y="634"/>
                    <a:pt x="2388" y="1258"/>
                  </a:cubicBezTo>
                  <a:cubicBezTo>
                    <a:pt x="2388" y="1882"/>
                    <a:pt x="1882" y="2388"/>
                    <a:pt x="1258" y="23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4911724" y="4420648"/>
              <a:ext cx="2781006" cy="231099"/>
            </a:xfrm>
            <a:custGeom>
              <a:avLst/>
              <a:gdLst>
                <a:gd name="connsiteX0" fmla="*/ 5331624 w 5562012"/>
                <a:gd name="connsiteY0" fmla="*/ 0 h 462198"/>
                <a:gd name="connsiteX1" fmla="*/ 5562012 w 5562012"/>
                <a:gd name="connsiteY1" fmla="*/ 231810 h 462198"/>
                <a:gd name="connsiteX2" fmla="*/ 5331624 w 5562012"/>
                <a:gd name="connsiteY2" fmla="*/ 462198 h 462198"/>
                <a:gd name="connsiteX3" fmla="*/ 5331624 w 5562012"/>
                <a:gd name="connsiteY3" fmla="*/ 332783 h 462198"/>
                <a:gd name="connsiteX4" fmla="*/ 0 w 5562012"/>
                <a:gd name="connsiteY4" fmla="*/ 332783 h 462198"/>
                <a:gd name="connsiteX5" fmla="*/ 0 w 5562012"/>
                <a:gd name="connsiteY5" fmla="*/ 129416 h 462198"/>
                <a:gd name="connsiteX6" fmla="*/ 5331624 w 5562012"/>
                <a:gd name="connsiteY6" fmla="*/ 129416 h 4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2012" h="462198">
                  <a:moveTo>
                    <a:pt x="5331624" y="0"/>
                  </a:moveTo>
                  <a:lnTo>
                    <a:pt x="5562012" y="231810"/>
                  </a:lnTo>
                  <a:lnTo>
                    <a:pt x="5331624" y="462198"/>
                  </a:lnTo>
                  <a:lnTo>
                    <a:pt x="5331624" y="332783"/>
                  </a:lnTo>
                  <a:lnTo>
                    <a:pt x="0" y="332783"/>
                  </a:lnTo>
                  <a:lnTo>
                    <a:pt x="0" y="129416"/>
                  </a:lnTo>
                  <a:lnTo>
                    <a:pt x="5331624" y="1294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endParaRPr lang="en-US" sz="9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25471" y="3291846"/>
            <a:ext cx="2994795" cy="1895878"/>
            <a:chOff x="2586517" y="3339107"/>
            <a:chExt cx="3265245" cy="2067088"/>
          </a:xfrm>
          <a:solidFill>
            <a:srgbClr val="52A141"/>
          </a:solidFill>
        </p:grpSpPr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2586517" y="3403103"/>
              <a:ext cx="2003092" cy="2003092"/>
            </a:xfrm>
            <a:custGeom>
              <a:avLst/>
              <a:gdLst>
                <a:gd name="T0" fmla="*/ 1258 w 2517"/>
                <a:gd name="T1" fmla="*/ 0 h 2516"/>
                <a:gd name="T2" fmla="*/ 0 w 2517"/>
                <a:gd name="T3" fmla="*/ 1258 h 2516"/>
                <a:gd name="T4" fmla="*/ 1258 w 2517"/>
                <a:gd name="T5" fmla="*/ 2516 h 2516"/>
                <a:gd name="T6" fmla="*/ 2517 w 2517"/>
                <a:gd name="T7" fmla="*/ 1258 h 2516"/>
                <a:gd name="T8" fmla="*/ 1258 w 2517"/>
                <a:gd name="T9" fmla="*/ 0 h 2516"/>
                <a:gd name="T10" fmla="*/ 1258 w 2517"/>
                <a:gd name="T11" fmla="*/ 2388 h 2516"/>
                <a:gd name="T12" fmla="*/ 129 w 2517"/>
                <a:gd name="T13" fmla="*/ 1258 h 2516"/>
                <a:gd name="T14" fmla="*/ 1258 w 2517"/>
                <a:gd name="T15" fmla="*/ 128 h 2516"/>
                <a:gd name="T16" fmla="*/ 2388 w 2517"/>
                <a:gd name="T17" fmla="*/ 1258 h 2516"/>
                <a:gd name="T18" fmla="*/ 1258 w 2517"/>
                <a:gd name="T19" fmla="*/ 2388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7" h="2516">
                  <a:moveTo>
                    <a:pt x="1258" y="0"/>
                  </a:moveTo>
                  <a:cubicBezTo>
                    <a:pt x="563" y="0"/>
                    <a:pt x="0" y="563"/>
                    <a:pt x="0" y="1258"/>
                  </a:cubicBezTo>
                  <a:cubicBezTo>
                    <a:pt x="0" y="1953"/>
                    <a:pt x="563" y="2516"/>
                    <a:pt x="1258" y="2516"/>
                  </a:cubicBezTo>
                  <a:cubicBezTo>
                    <a:pt x="1953" y="2516"/>
                    <a:pt x="2517" y="1953"/>
                    <a:pt x="2517" y="1258"/>
                  </a:cubicBezTo>
                  <a:cubicBezTo>
                    <a:pt x="2517" y="563"/>
                    <a:pt x="1953" y="0"/>
                    <a:pt x="1258" y="0"/>
                  </a:cubicBezTo>
                  <a:close/>
                  <a:moveTo>
                    <a:pt x="1258" y="2388"/>
                  </a:moveTo>
                  <a:cubicBezTo>
                    <a:pt x="634" y="2388"/>
                    <a:pt x="129" y="1882"/>
                    <a:pt x="129" y="1258"/>
                  </a:cubicBezTo>
                  <a:cubicBezTo>
                    <a:pt x="129" y="634"/>
                    <a:pt x="634" y="128"/>
                    <a:pt x="1258" y="128"/>
                  </a:cubicBezTo>
                  <a:cubicBezTo>
                    <a:pt x="1882" y="128"/>
                    <a:pt x="2388" y="634"/>
                    <a:pt x="2388" y="1258"/>
                  </a:cubicBezTo>
                  <a:cubicBezTo>
                    <a:pt x="2388" y="1882"/>
                    <a:pt x="1882" y="2388"/>
                    <a:pt x="1258" y="23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3585573" y="3339107"/>
              <a:ext cx="2266189" cy="230388"/>
            </a:xfrm>
            <a:custGeom>
              <a:avLst/>
              <a:gdLst>
                <a:gd name="connsiteX0" fmla="*/ 0 w 4532378"/>
                <a:gd name="connsiteY0" fmla="*/ 127993 h 460775"/>
                <a:gd name="connsiteX1" fmla="*/ 4303412 w 4532378"/>
                <a:gd name="connsiteY1" fmla="*/ 127993 h 460775"/>
                <a:gd name="connsiteX2" fmla="*/ 4303412 w 4532378"/>
                <a:gd name="connsiteY2" fmla="*/ 332782 h 460775"/>
                <a:gd name="connsiteX3" fmla="*/ 0 w 4532378"/>
                <a:gd name="connsiteY3" fmla="*/ 332782 h 460775"/>
                <a:gd name="connsiteX4" fmla="*/ 4303413 w 4532378"/>
                <a:gd name="connsiteY4" fmla="*/ 0 h 460775"/>
                <a:gd name="connsiteX5" fmla="*/ 4532378 w 4532378"/>
                <a:gd name="connsiteY5" fmla="*/ 230388 h 460775"/>
                <a:gd name="connsiteX6" fmla="*/ 4303413 w 4532378"/>
                <a:gd name="connsiteY6" fmla="*/ 460775 h 460775"/>
                <a:gd name="connsiteX7" fmla="*/ 4303413 w 4532378"/>
                <a:gd name="connsiteY7" fmla="*/ 230388 h 46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2378" h="460775">
                  <a:moveTo>
                    <a:pt x="0" y="127993"/>
                  </a:moveTo>
                  <a:lnTo>
                    <a:pt x="4303412" y="127993"/>
                  </a:lnTo>
                  <a:lnTo>
                    <a:pt x="4303412" y="332782"/>
                  </a:lnTo>
                  <a:lnTo>
                    <a:pt x="0" y="332782"/>
                  </a:lnTo>
                  <a:close/>
                  <a:moveTo>
                    <a:pt x="4303413" y="0"/>
                  </a:moveTo>
                  <a:lnTo>
                    <a:pt x="4532378" y="230388"/>
                  </a:lnTo>
                  <a:lnTo>
                    <a:pt x="4303413" y="460775"/>
                  </a:lnTo>
                  <a:lnTo>
                    <a:pt x="4303413" y="230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353092" y="291846"/>
            <a:ext cx="525145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Первичная оценка 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  <a:p>
            <a:pPr algn="ctr"/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кашля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37990" y="3188335"/>
            <a:ext cx="371602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Физикальное обследование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565698" y="1828608"/>
            <a:ext cx="9171940" cy="1295399"/>
            <a:chOff x="841159" y="2458273"/>
            <a:chExt cx="8158372" cy="1152249"/>
          </a:xfrm>
        </p:grpSpPr>
        <p:sp>
          <p:nvSpPr>
            <p:cNvPr id="51" name="文本框 50"/>
            <p:cNvSpPr txBox="1"/>
            <p:nvPr/>
          </p:nvSpPr>
          <p:spPr>
            <a:xfrm>
              <a:off x="841724" y="2458273"/>
              <a:ext cx="3840264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Сбор жалоб и анамнеза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41159" y="2687593"/>
              <a:ext cx="8158372" cy="922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Продолжительность кашля, воздействие кашля и триггеры, семейный и профессиональный анамнез,  сопутствующие симптомы со стороны горла, ОГК, ЖКТ; факторы риска - прием иАПФ, курение, апноэ во сне; ранее проводившееся лечение.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441131" y="4515721"/>
            <a:ext cx="7296785" cy="1751965"/>
            <a:chOff x="445780" y="2332881"/>
            <a:chExt cx="6490435" cy="1558361"/>
          </a:xfrm>
        </p:grpSpPr>
        <p:sp>
          <p:nvSpPr>
            <p:cNvPr id="54" name="文本框 53"/>
            <p:cNvSpPr txBox="1"/>
            <p:nvPr/>
          </p:nvSpPr>
          <p:spPr>
            <a:xfrm>
              <a:off x="1373792" y="2332881"/>
              <a:ext cx="5355696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Инструментальная и лабораторная диагностика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45780" y="2687593"/>
              <a:ext cx="6490435" cy="12036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Риноскопия, ларингоскопия, рентгенография ОГК, спирометрия, пикфлоуметрия, бронхоскопия (онкопоиск, инородное тело), КТ, МРТ, рентгенография пищевода с бариевой смесью,</a:t>
              </a:r>
              <a:r>
                <a:rPr lang="en-US" altLang="ru-RU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 </a:t>
              </a:r>
              <a:r>
                <a:rPr lang="ru-RU" altLang="ru-RU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ФГДС,</a:t>
              </a: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 манометрия, анализы крови, мокроты, лаважной жидкости.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任意多边形 5"/>
          <p:cNvSpPr/>
          <p:nvPr>
            <p:custDataLst>
              <p:tags r:id="rId4"/>
            </p:custDataLst>
          </p:nvPr>
        </p:nvSpPr>
        <p:spPr bwMode="auto">
          <a:xfrm>
            <a:off x="1905000" y="3734435"/>
            <a:ext cx="1640205" cy="1073785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88D52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PA_任意多边形 6"/>
          <p:cNvSpPr/>
          <p:nvPr>
            <p:custDataLst>
              <p:tags r:id="rId5"/>
            </p:custDataLst>
          </p:nvPr>
        </p:nvSpPr>
        <p:spPr bwMode="auto">
          <a:xfrm>
            <a:off x="3427730" y="3731260"/>
            <a:ext cx="1767840" cy="1116330"/>
          </a:xfrm>
          <a:custGeom>
            <a:avLst/>
            <a:gdLst>
              <a:gd name="T0" fmla="*/ 3256 w 3325"/>
              <a:gd name="T1" fmla="*/ 1687 h 2157"/>
              <a:gd name="T2" fmla="*/ 1880 w 3325"/>
              <a:gd name="T3" fmla="*/ 100 h 2157"/>
              <a:gd name="T4" fmla="*/ 1880 w 3325"/>
              <a:gd name="T5" fmla="*/ 100 h 2157"/>
              <a:gd name="T6" fmla="*/ 1663 w 3325"/>
              <a:gd name="T7" fmla="*/ 0 h 2157"/>
              <a:gd name="T8" fmla="*/ 1451 w 3325"/>
              <a:gd name="T9" fmla="*/ 95 h 2157"/>
              <a:gd name="T10" fmla="*/ 1451 w 3325"/>
              <a:gd name="T11" fmla="*/ 95 h 2157"/>
              <a:gd name="T12" fmla="*/ 83 w 3325"/>
              <a:gd name="T13" fmla="*/ 1672 h 2157"/>
              <a:gd name="T14" fmla="*/ 0 w 3325"/>
              <a:gd name="T15" fmla="*/ 1872 h 2157"/>
              <a:gd name="T16" fmla="*/ 284 w 3325"/>
              <a:gd name="T17" fmla="*/ 2157 h 2157"/>
              <a:gd name="T18" fmla="*/ 284 w 3325"/>
              <a:gd name="T19" fmla="*/ 2157 h 2157"/>
              <a:gd name="T20" fmla="*/ 285 w 3325"/>
              <a:gd name="T21" fmla="*/ 2157 h 2157"/>
              <a:gd name="T22" fmla="*/ 3039 w 3325"/>
              <a:gd name="T23" fmla="*/ 2157 h 2157"/>
              <a:gd name="T24" fmla="*/ 3039 w 3325"/>
              <a:gd name="T25" fmla="*/ 2157 h 2157"/>
              <a:gd name="T26" fmla="*/ 3040 w 3325"/>
              <a:gd name="T27" fmla="*/ 2157 h 2157"/>
              <a:gd name="T28" fmla="*/ 3325 w 3325"/>
              <a:gd name="T29" fmla="*/ 1872 h 2157"/>
              <a:gd name="T30" fmla="*/ 3256 w 3325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5" h="2157">
                <a:moveTo>
                  <a:pt x="3256" y="1687"/>
                </a:moveTo>
                <a:lnTo>
                  <a:pt x="1880" y="100"/>
                </a:lnTo>
                <a:lnTo>
                  <a:pt x="1880" y="100"/>
                </a:lnTo>
                <a:cubicBezTo>
                  <a:pt x="1828" y="39"/>
                  <a:pt x="1750" y="0"/>
                  <a:pt x="1663" y="0"/>
                </a:cubicBezTo>
                <a:cubicBezTo>
                  <a:pt x="1579" y="0"/>
                  <a:pt x="1503" y="36"/>
                  <a:pt x="1451" y="95"/>
                </a:cubicBezTo>
                <a:lnTo>
                  <a:pt x="1451" y="95"/>
                </a:lnTo>
                <a:lnTo>
                  <a:pt x="83" y="1672"/>
                </a:lnTo>
                <a:cubicBezTo>
                  <a:pt x="32" y="1723"/>
                  <a:pt x="0" y="1794"/>
                  <a:pt x="0" y="1872"/>
                </a:cubicBezTo>
                <a:cubicBezTo>
                  <a:pt x="0" y="2029"/>
                  <a:pt x="127" y="2156"/>
                  <a:pt x="284" y="2157"/>
                </a:cubicBezTo>
                <a:lnTo>
                  <a:pt x="284" y="2157"/>
                </a:lnTo>
                <a:lnTo>
                  <a:pt x="285" y="2157"/>
                </a:lnTo>
                <a:lnTo>
                  <a:pt x="3039" y="2157"/>
                </a:lnTo>
                <a:lnTo>
                  <a:pt x="3039" y="2157"/>
                </a:lnTo>
                <a:lnTo>
                  <a:pt x="3040" y="2157"/>
                </a:lnTo>
                <a:cubicBezTo>
                  <a:pt x="3198" y="2157"/>
                  <a:pt x="3325" y="2029"/>
                  <a:pt x="3325" y="1872"/>
                </a:cubicBezTo>
                <a:cubicBezTo>
                  <a:pt x="3325" y="1802"/>
                  <a:pt x="3299" y="1737"/>
                  <a:pt x="3256" y="1687"/>
                </a:cubicBezTo>
                <a:close/>
              </a:path>
            </a:pathLst>
          </a:custGeom>
          <a:solidFill>
            <a:srgbClr val="52A1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PA_任意多边形 7"/>
          <p:cNvSpPr/>
          <p:nvPr>
            <p:custDataLst>
              <p:tags r:id="rId6"/>
            </p:custDataLst>
          </p:nvPr>
        </p:nvSpPr>
        <p:spPr bwMode="auto">
          <a:xfrm>
            <a:off x="5020310" y="3742055"/>
            <a:ext cx="1649730" cy="108077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3280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PA_任意多边形 8"/>
          <p:cNvSpPr/>
          <p:nvPr>
            <p:custDataLst>
              <p:tags r:id="rId7"/>
            </p:custDataLst>
          </p:nvPr>
        </p:nvSpPr>
        <p:spPr bwMode="auto">
          <a:xfrm>
            <a:off x="6471920" y="3742690"/>
            <a:ext cx="1795145" cy="1122680"/>
          </a:xfrm>
          <a:custGeom>
            <a:avLst/>
            <a:gdLst>
              <a:gd name="T0" fmla="*/ 3255 w 3324"/>
              <a:gd name="T1" fmla="*/ 1687 h 2157"/>
              <a:gd name="T2" fmla="*/ 1879 w 3324"/>
              <a:gd name="T3" fmla="*/ 100 h 2157"/>
              <a:gd name="T4" fmla="*/ 1879 w 3324"/>
              <a:gd name="T5" fmla="*/ 100 h 2157"/>
              <a:gd name="T6" fmla="*/ 1662 w 3324"/>
              <a:gd name="T7" fmla="*/ 0 h 2157"/>
              <a:gd name="T8" fmla="*/ 1450 w 3324"/>
              <a:gd name="T9" fmla="*/ 95 h 2157"/>
              <a:gd name="T10" fmla="*/ 1450 w 3324"/>
              <a:gd name="T11" fmla="*/ 95 h 2157"/>
              <a:gd name="T12" fmla="*/ 82 w 3324"/>
              <a:gd name="T13" fmla="*/ 1672 h 2157"/>
              <a:gd name="T14" fmla="*/ 0 w 3324"/>
              <a:gd name="T15" fmla="*/ 1872 h 2157"/>
              <a:gd name="T16" fmla="*/ 283 w 3324"/>
              <a:gd name="T17" fmla="*/ 2157 h 2157"/>
              <a:gd name="T18" fmla="*/ 283 w 3324"/>
              <a:gd name="T19" fmla="*/ 2157 h 2157"/>
              <a:gd name="T20" fmla="*/ 284 w 3324"/>
              <a:gd name="T21" fmla="*/ 2157 h 2157"/>
              <a:gd name="T22" fmla="*/ 3038 w 3324"/>
              <a:gd name="T23" fmla="*/ 2157 h 2157"/>
              <a:gd name="T24" fmla="*/ 3038 w 3324"/>
              <a:gd name="T25" fmla="*/ 2157 h 2157"/>
              <a:gd name="T26" fmla="*/ 3039 w 3324"/>
              <a:gd name="T27" fmla="*/ 2157 h 2157"/>
              <a:gd name="T28" fmla="*/ 3324 w 3324"/>
              <a:gd name="T29" fmla="*/ 1872 h 2157"/>
              <a:gd name="T30" fmla="*/ 3255 w 3324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5" y="1687"/>
                </a:moveTo>
                <a:lnTo>
                  <a:pt x="1879" y="100"/>
                </a:lnTo>
                <a:lnTo>
                  <a:pt x="1879" y="100"/>
                </a:lnTo>
                <a:cubicBezTo>
                  <a:pt x="1827" y="39"/>
                  <a:pt x="1749" y="0"/>
                  <a:pt x="1662" y="0"/>
                </a:cubicBezTo>
                <a:cubicBezTo>
                  <a:pt x="1578" y="0"/>
                  <a:pt x="1502" y="36"/>
                  <a:pt x="1450" y="95"/>
                </a:cubicBezTo>
                <a:lnTo>
                  <a:pt x="1450" y="95"/>
                </a:lnTo>
                <a:lnTo>
                  <a:pt x="82" y="1672"/>
                </a:lnTo>
                <a:cubicBezTo>
                  <a:pt x="31" y="1723"/>
                  <a:pt x="0" y="1794"/>
                  <a:pt x="0" y="1872"/>
                </a:cubicBezTo>
                <a:cubicBezTo>
                  <a:pt x="0" y="2029"/>
                  <a:pt x="126" y="2156"/>
                  <a:pt x="283" y="2157"/>
                </a:cubicBezTo>
                <a:lnTo>
                  <a:pt x="283" y="2157"/>
                </a:lnTo>
                <a:lnTo>
                  <a:pt x="284" y="2157"/>
                </a:lnTo>
                <a:lnTo>
                  <a:pt x="3038" y="2157"/>
                </a:lnTo>
                <a:lnTo>
                  <a:pt x="3038" y="2157"/>
                </a:lnTo>
                <a:lnTo>
                  <a:pt x="3039" y="2157"/>
                </a:lnTo>
                <a:cubicBezTo>
                  <a:pt x="3197" y="2157"/>
                  <a:pt x="3324" y="2029"/>
                  <a:pt x="3324" y="1872"/>
                </a:cubicBezTo>
                <a:cubicBezTo>
                  <a:pt x="3324" y="1802"/>
                  <a:pt x="3298" y="1737"/>
                  <a:pt x="3255" y="1687"/>
                </a:cubicBezTo>
                <a:close/>
              </a:path>
            </a:pathLst>
          </a:custGeom>
          <a:solidFill>
            <a:srgbClr val="215D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PA_任意多边形 9"/>
          <p:cNvSpPr/>
          <p:nvPr>
            <p:custDataLst>
              <p:tags r:id="rId8"/>
            </p:custDataLst>
          </p:nvPr>
        </p:nvSpPr>
        <p:spPr bwMode="auto">
          <a:xfrm>
            <a:off x="7995285" y="3647440"/>
            <a:ext cx="1771650" cy="116078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48A79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3395637" y="239141"/>
            <a:ext cx="52489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Применение шкал 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  <a:p>
            <a:pPr algn="ctr"/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и опросников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645660" y="2017395"/>
            <a:ext cx="2399030" cy="1630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Ш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ведская версия вопросника рефлюкса дыхательных путей Халла (HARQ)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525270" y="2632710"/>
            <a:ext cx="239903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Визуальная аналоговая шкала кашля</a:t>
            </a:r>
            <a:endParaRPr lang="ru-RU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245225" y="5100955"/>
            <a:ext cx="239903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Опросник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BCSS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112135" y="5221605"/>
            <a:ext cx="239903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Лестерский опросник кашля </a:t>
            </a: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и его аналог (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LCQ , CQLQ</a:t>
            </a:r>
            <a:r>
              <a: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本框 68"/>
          <p:cNvSpPr txBox="1"/>
          <p:nvPr/>
        </p:nvSpPr>
        <p:spPr>
          <a:xfrm>
            <a:off x="7766050" y="3108325"/>
            <a:ext cx="239903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Опросник 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CQLQ</a:t>
            </a: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" name="Изображение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306705" y="643255"/>
            <a:ext cx="11508105" cy="586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Изображение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3040"/>
            <a:ext cx="12212955" cy="644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Объект 1"/>
          <p:cNvGraphicFramePr/>
          <p:nvPr/>
        </p:nvGraphicFramePr>
        <p:xfrm>
          <a:off x="-635" y="0"/>
          <a:ext cx="1219263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7753350" imgH="5181600" progId="Paint.Picture">
                  <p:embed/>
                </p:oleObj>
              </mc:Choice>
              <mc:Fallback>
                <p:oleObj name="" r:id="rId1" imgW="7753350" imgH="518160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635" y="0"/>
                        <a:ext cx="1219263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Объект 2"/>
          <p:cNvGraphicFramePr/>
          <p:nvPr/>
        </p:nvGraphicFramePr>
        <p:xfrm>
          <a:off x="0" y="-635"/>
          <a:ext cx="12191365" cy="685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7496175" imgH="3409950" progId="Paint.Picture">
                  <p:embed/>
                </p:oleObj>
              </mc:Choice>
              <mc:Fallback>
                <p:oleObj name="" r:id="rId1" imgW="7496175" imgH="3409950" progId="Paint.Picture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-635"/>
                        <a:ext cx="12191365" cy="685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Изображение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490" y="5080"/>
            <a:ext cx="7907655" cy="685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Изображение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8485" y="0"/>
            <a:ext cx="8113395" cy="685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-748732" y="-454617"/>
            <a:ext cx="3237524" cy="300145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5400000" flipH="1">
            <a:off x="9149982" y="-284911"/>
            <a:ext cx="3387145" cy="3129568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10471277" y="2439221"/>
            <a:ext cx="3131748" cy="2297303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 rot="6049478">
            <a:off x="1751736" y="-186957"/>
            <a:ext cx="2172831" cy="196824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757677" y="1435657"/>
            <a:ext cx="2133078" cy="319961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7675770" y="-266394"/>
            <a:ext cx="2192166" cy="212769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26007" y="3198936"/>
            <a:ext cx="2492592" cy="2783517"/>
            <a:chOff x="1026007" y="3198936"/>
            <a:chExt cx="2492592" cy="2783517"/>
          </a:xfrm>
        </p:grpSpPr>
        <p:sp>
          <p:nvSpPr>
            <p:cNvPr id="16" name="同心圆 15"/>
            <p:cNvSpPr/>
            <p:nvPr/>
          </p:nvSpPr>
          <p:spPr>
            <a:xfrm>
              <a:off x="1026007" y="3489861"/>
              <a:ext cx="2492592" cy="2492592"/>
            </a:xfrm>
            <a:prstGeom prst="donut">
              <a:avLst>
                <a:gd name="adj" fmla="val 2112"/>
              </a:avLst>
            </a:prstGeom>
            <a:solidFill>
              <a:srgbClr val="88D5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974442" y="3198936"/>
              <a:ext cx="595723" cy="595723"/>
            </a:xfrm>
            <a:prstGeom prst="ellipse">
              <a:avLst/>
            </a:prstGeom>
            <a:solidFill>
              <a:srgbClr val="88D5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396847" y="3854891"/>
              <a:ext cx="1740535" cy="1740535"/>
            </a:xfrm>
            <a:prstGeom prst="ellipse">
              <a:avLst/>
            </a:prstGeom>
            <a:solidFill>
              <a:srgbClr val="88D5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408430" y="4383405"/>
            <a:ext cx="1739900" cy="70675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Определение и этиология</a:t>
            </a:r>
            <a:endParaRPr lang="ru-RU" altLang="zh-CN" sz="2000" b="1" dirty="0">
              <a:solidFill>
                <a:schemeClr val="bg1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578740" y="3198936"/>
            <a:ext cx="2492592" cy="2783517"/>
            <a:chOff x="3578740" y="3198936"/>
            <a:chExt cx="2492592" cy="2783517"/>
          </a:xfrm>
          <a:solidFill>
            <a:srgbClr val="52A141"/>
          </a:solidFill>
        </p:grpSpPr>
        <p:sp>
          <p:nvSpPr>
            <p:cNvPr id="19" name="同心圆 18"/>
            <p:cNvSpPr/>
            <p:nvPr/>
          </p:nvSpPr>
          <p:spPr>
            <a:xfrm>
              <a:off x="3578740" y="3489861"/>
              <a:ext cx="2492592" cy="2492592"/>
            </a:xfrm>
            <a:prstGeom prst="donut">
              <a:avLst>
                <a:gd name="adj" fmla="val 21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527175" y="3198936"/>
              <a:ext cx="595723" cy="59572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93395" y="3854891"/>
              <a:ext cx="1724025" cy="172402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050665" y="4432300"/>
            <a:ext cx="1587500" cy="70675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Классифика-ция</a:t>
            </a:r>
            <a:endParaRPr lang="ru-RU" altLang="zh-CN" sz="2000" b="1" dirty="0">
              <a:solidFill>
                <a:schemeClr val="bg1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31473" y="3198936"/>
            <a:ext cx="2492592" cy="2783517"/>
            <a:chOff x="6131473" y="3198936"/>
            <a:chExt cx="2492592" cy="2783517"/>
          </a:xfrm>
          <a:solidFill>
            <a:srgbClr val="328024"/>
          </a:solidFill>
        </p:grpSpPr>
        <p:sp>
          <p:nvSpPr>
            <p:cNvPr id="22" name="同心圆 21"/>
            <p:cNvSpPr/>
            <p:nvPr/>
          </p:nvSpPr>
          <p:spPr>
            <a:xfrm>
              <a:off x="6131473" y="3489861"/>
              <a:ext cx="2492592" cy="2492592"/>
            </a:xfrm>
            <a:prstGeom prst="donut">
              <a:avLst>
                <a:gd name="adj" fmla="val 21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079908" y="3198936"/>
              <a:ext cx="595723" cy="59572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530888" y="3901881"/>
              <a:ext cx="1693545" cy="169354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565460" y="4517469"/>
            <a:ext cx="1579245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Диагностика</a:t>
            </a:r>
            <a:endParaRPr lang="ru-RU" altLang="en-US" sz="2000" b="1" dirty="0">
              <a:solidFill>
                <a:schemeClr val="bg1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684205" y="3198936"/>
            <a:ext cx="2492592" cy="2783517"/>
            <a:chOff x="8684205" y="3198936"/>
            <a:chExt cx="2492592" cy="2783517"/>
          </a:xfrm>
          <a:solidFill>
            <a:srgbClr val="215D3D"/>
          </a:solidFill>
        </p:grpSpPr>
        <p:sp>
          <p:nvSpPr>
            <p:cNvPr id="25" name="同心圆 24"/>
            <p:cNvSpPr/>
            <p:nvPr/>
          </p:nvSpPr>
          <p:spPr>
            <a:xfrm>
              <a:off x="8684205" y="3489861"/>
              <a:ext cx="2492592" cy="2492592"/>
            </a:xfrm>
            <a:prstGeom prst="donut">
              <a:avLst>
                <a:gd name="adj" fmla="val 211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631747" y="3198936"/>
              <a:ext cx="595723" cy="59572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9071555" y="3893626"/>
              <a:ext cx="1710055" cy="171005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9278620" y="4382135"/>
            <a:ext cx="1759585" cy="70675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Подходы к лечению</a:t>
            </a:r>
            <a:endParaRPr lang="ru-RU" altLang="en-US" sz="2000" b="1" dirty="0">
              <a:solidFill>
                <a:schemeClr val="bg1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02548" y="904549"/>
            <a:ext cx="11868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6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Kartika" panose="02020503030404060203" pitchFamily="18" charset="0"/>
              </a:rPr>
              <a:t>План</a:t>
            </a:r>
            <a:endParaRPr lang="ru-RU" altLang="zh-CN" sz="36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55739" y="3198936"/>
            <a:ext cx="43313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altLang="zh-CN" sz="3200" b="1" dirty="0" smtClean="0">
                <a:solidFill>
                  <a:srgbClr val="FDFDFD"/>
                </a:solidFill>
                <a:latin typeface="Calibri" panose="020F0502020204030204" pitchFamily="34" charset="0"/>
              </a:rPr>
              <a:t>A</a:t>
            </a:r>
            <a:endParaRPr lang="zh-CN" altLang="en-US" sz="3200" b="1" dirty="0">
              <a:solidFill>
                <a:srgbClr val="FDFDFD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17288" y="3198936"/>
            <a:ext cx="4154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altLang="zh-CN" sz="3200" b="1" dirty="0" smtClean="0">
                <a:solidFill>
                  <a:srgbClr val="FDFDFD"/>
                </a:solidFill>
                <a:latin typeface="Calibri" panose="020F0502020204030204" pitchFamily="34" charset="0"/>
              </a:rPr>
              <a:t>B</a:t>
            </a:r>
            <a:endParaRPr lang="zh-CN" altLang="en-US" sz="3200" b="1" dirty="0">
              <a:solidFill>
                <a:srgbClr val="FDFDFD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169434" y="3198936"/>
            <a:ext cx="40267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altLang="zh-CN" sz="3200" b="1" dirty="0" smtClean="0">
                <a:solidFill>
                  <a:srgbClr val="FDFDFD"/>
                </a:solidFill>
                <a:latin typeface="Calibri" panose="020F0502020204030204" pitchFamily="34" charset="0"/>
              </a:rPr>
              <a:t>C</a:t>
            </a:r>
            <a:endParaRPr lang="zh-CN" altLang="en-US" sz="3200" b="1" dirty="0">
              <a:solidFill>
                <a:srgbClr val="FDFDFD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708234" y="3198936"/>
            <a:ext cx="44275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altLang="zh-CN" sz="3200" b="1" dirty="0" smtClean="0">
                <a:solidFill>
                  <a:srgbClr val="FDFDFD"/>
                </a:solidFill>
                <a:latin typeface="Calibri" panose="020F0502020204030204" pitchFamily="34" charset="0"/>
              </a:rPr>
              <a:t>D</a:t>
            </a:r>
            <a:endParaRPr lang="zh-CN" altLang="en-US" sz="3200" b="1" dirty="0">
              <a:solidFill>
                <a:srgbClr val="FDFDF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562860" y="239395"/>
            <a:ext cx="73755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Симптомы, вызывающие</a:t>
            </a:r>
            <a:endParaRPr lang="ru-RU" altLang="zh-CN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  <a:p>
            <a:pPr algn="ctr"/>
            <a:r>
              <a:rPr lang="ru-RU" altLang="zh-CN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настороженность:</a:t>
            </a:r>
            <a:endParaRPr lang="ru-RU" altLang="zh-CN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1030" y="2040890"/>
            <a:ext cx="9765030" cy="3808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возраст 55-80 лет;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стаж курения более 45лет;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изменение характера кашля;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охриплость голоса;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измененияв лабораторных и инструментальных исследованиях;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выраженная одышка;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кровохаркание;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рецидивирующие пневмонии;</a:t>
            </a:r>
            <a:endParaRPr lang="ru-RU" altLang="en-US" sz="20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marL="285750" indent="-28575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altLang="en-US" sz="2000" dirty="0">
                <a:latin typeface="Calibri" panose="020F0502020204030204" pitchFamily="34" charset="0"/>
                <a:ea typeface="+mj-ea"/>
                <a:sym typeface="+mn-ea"/>
              </a:rPr>
              <a:t>системные симптомы (лихорадка, потеря веса, периферические отеки, рвота, проблемы с глотанием еды  и жидкости</a:t>
            </a:r>
            <a:r>
              <a:rPr lang="ru-RU" altLang="en-US" sz="1200" dirty="0">
                <a:latin typeface="Calibri" panose="020F0502020204030204" pitchFamily="34" charset="0"/>
                <a:ea typeface="+mj-ea"/>
                <a:sym typeface="+mn-ea"/>
              </a:rPr>
              <a:t>)</a:t>
            </a:r>
            <a:endParaRPr lang="ru-RU" altLang="en-US" sz="1200" dirty="0">
              <a:solidFill>
                <a:schemeClr val="tx1"/>
              </a:solidFill>
              <a:latin typeface="Calibri" panose="020F0502020204030204" pitchFamily="34" charset="0"/>
              <a:ea typeface="+mj-ea"/>
            </a:endParaRPr>
          </a:p>
          <a:p>
            <a:pPr algn="ctr">
              <a:lnSpc>
                <a:spcPct val="114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-1722801" y="-1075203"/>
            <a:ext cx="3481142" cy="32273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10373710" y="3708244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1099003" y="1030877"/>
            <a:ext cx="3390002" cy="5085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10460997" y="857321"/>
            <a:ext cx="4073493" cy="3763722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10600550" y="-1424306"/>
            <a:ext cx="3483908" cy="3381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14797" y="5144239"/>
            <a:ext cx="688721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6000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Подходы к лечению</a:t>
            </a:r>
            <a:endParaRPr lang="ru-RU" altLang="en-US" sz="6000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16200000">
            <a:off x="-1308885" y="4926929"/>
            <a:ext cx="3425269" cy="3164793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>
            <a:off x="3789743" y="697886"/>
            <a:ext cx="4506948" cy="40825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10451429" y="5652070"/>
            <a:ext cx="3481142" cy="3227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4"/>
          <p:cNvSpPr/>
          <p:nvPr/>
        </p:nvSpPr>
        <p:spPr>
          <a:xfrm>
            <a:off x="5486725" y="2091739"/>
            <a:ext cx="2331119" cy="1174154"/>
          </a:xfrm>
          <a:prstGeom prst="rightArrow">
            <a:avLst>
              <a:gd name="adj1" fmla="val 42031"/>
              <a:gd name="adj2" fmla="val 50000"/>
            </a:avLst>
          </a:prstGeom>
          <a:solidFill>
            <a:srgbClr val="88D5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箭头: 手杖形 1"/>
          <p:cNvSpPr/>
          <p:nvPr/>
        </p:nvSpPr>
        <p:spPr>
          <a:xfrm rot="16200000">
            <a:off x="4309027" y="2106477"/>
            <a:ext cx="2355400" cy="2331120"/>
          </a:xfrm>
          <a:prstGeom prst="uturnArrow">
            <a:avLst>
              <a:gd name="adj1" fmla="val 21104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52A14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箭头: 手杖形 2"/>
          <p:cNvSpPr/>
          <p:nvPr/>
        </p:nvSpPr>
        <p:spPr>
          <a:xfrm rot="5400000" flipH="1">
            <a:off x="5474586" y="3650462"/>
            <a:ext cx="2355400" cy="2331120"/>
          </a:xfrm>
          <a:prstGeom prst="uturnArrow">
            <a:avLst>
              <a:gd name="adj1" fmla="val 21104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32802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箭头: 右 7"/>
          <p:cNvSpPr/>
          <p:nvPr/>
        </p:nvSpPr>
        <p:spPr>
          <a:xfrm>
            <a:off x="4321166" y="5160425"/>
            <a:ext cx="2331119" cy="1174154"/>
          </a:xfrm>
          <a:prstGeom prst="rightArrow">
            <a:avLst>
              <a:gd name="adj1" fmla="val 42031"/>
              <a:gd name="adj2" fmla="val 50000"/>
            </a:avLst>
          </a:prstGeom>
          <a:solidFill>
            <a:srgbClr val="215D3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3353092" y="291846"/>
            <a:ext cx="55473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Подходы к лечению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87995" y="2509520"/>
            <a:ext cx="239903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Симптоматическая терапия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42935" y="4631055"/>
            <a:ext cx="239903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Этиологическая терапия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96645" y="2400300"/>
            <a:ext cx="281241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Патогенетическая терапия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96670" y="4816022"/>
            <a:ext cx="2505187" cy="1475204"/>
            <a:chOff x="1626835" y="2432856"/>
            <a:chExt cx="2228345" cy="1312184"/>
          </a:xfrm>
        </p:grpSpPr>
        <p:sp>
          <p:nvSpPr>
            <p:cNvPr id="55" name="文本框 54"/>
            <p:cNvSpPr txBox="1"/>
            <p:nvPr/>
          </p:nvSpPr>
          <p:spPr>
            <a:xfrm>
              <a:off x="1672659" y="2432856"/>
              <a:ext cx="2133781" cy="4095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Цели лечения</a:t>
              </a:r>
              <a:endPara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626835" y="3040134"/>
              <a:ext cx="2228345" cy="704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Эффективность и рациональность</a:t>
              </a: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6"/>
          <p:cNvSpPr/>
          <p:nvPr/>
        </p:nvSpPr>
        <p:spPr bwMode="auto">
          <a:xfrm>
            <a:off x="4341884" y="2302135"/>
            <a:ext cx="1721648" cy="1797533"/>
          </a:xfrm>
          <a:custGeom>
            <a:avLst/>
            <a:gdLst>
              <a:gd name="T0" fmla="*/ 167 w 204"/>
              <a:gd name="T1" fmla="*/ 34 h 213"/>
              <a:gd name="T2" fmla="*/ 0 w 204"/>
              <a:gd name="T3" fmla="*/ 0 h 213"/>
              <a:gd name="T4" fmla="*/ 24 w 204"/>
              <a:gd name="T5" fmla="*/ 166 h 213"/>
              <a:gd name="T6" fmla="*/ 71 w 204"/>
              <a:gd name="T7" fmla="*/ 213 h 213"/>
              <a:gd name="T8" fmla="*/ 204 w 204"/>
              <a:gd name="T9" fmla="*/ 212 h 213"/>
              <a:gd name="T10" fmla="*/ 204 w 204"/>
              <a:gd name="T11" fmla="*/ 80 h 213"/>
              <a:gd name="T12" fmla="*/ 167 w 204"/>
              <a:gd name="T13" fmla="*/ 3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213">
                <a:moveTo>
                  <a:pt x="167" y="34"/>
                </a:moveTo>
                <a:cubicBezTo>
                  <a:pt x="0" y="0"/>
                  <a:pt x="0" y="0"/>
                  <a:pt x="0" y="0"/>
                </a:cubicBezTo>
                <a:cubicBezTo>
                  <a:pt x="24" y="166"/>
                  <a:pt x="24" y="166"/>
                  <a:pt x="24" y="166"/>
                </a:cubicBezTo>
                <a:cubicBezTo>
                  <a:pt x="24" y="192"/>
                  <a:pt x="45" y="213"/>
                  <a:pt x="71" y="213"/>
                </a:cubicBezTo>
                <a:cubicBezTo>
                  <a:pt x="204" y="212"/>
                  <a:pt x="204" y="212"/>
                  <a:pt x="204" y="212"/>
                </a:cubicBezTo>
                <a:cubicBezTo>
                  <a:pt x="204" y="80"/>
                  <a:pt x="204" y="80"/>
                  <a:pt x="204" y="80"/>
                </a:cubicBezTo>
                <a:cubicBezTo>
                  <a:pt x="204" y="57"/>
                  <a:pt x="188" y="38"/>
                  <a:pt x="167" y="34"/>
                </a:cubicBezTo>
                <a:close/>
              </a:path>
            </a:pathLst>
          </a:custGeom>
          <a:solidFill>
            <a:srgbClr val="88D52E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40" name="Freeform 7"/>
          <p:cNvSpPr/>
          <p:nvPr/>
        </p:nvSpPr>
        <p:spPr bwMode="auto">
          <a:xfrm>
            <a:off x="6147547" y="2302135"/>
            <a:ext cx="1721648" cy="1789403"/>
          </a:xfrm>
          <a:custGeom>
            <a:avLst/>
            <a:gdLst>
              <a:gd name="T0" fmla="*/ 37 w 204"/>
              <a:gd name="T1" fmla="*/ 34 h 212"/>
              <a:gd name="T2" fmla="*/ 204 w 204"/>
              <a:gd name="T3" fmla="*/ 0 h 212"/>
              <a:gd name="T4" fmla="*/ 180 w 204"/>
              <a:gd name="T5" fmla="*/ 166 h 212"/>
              <a:gd name="T6" fmla="*/ 133 w 204"/>
              <a:gd name="T7" fmla="*/ 212 h 212"/>
              <a:gd name="T8" fmla="*/ 0 w 204"/>
              <a:gd name="T9" fmla="*/ 212 h 212"/>
              <a:gd name="T10" fmla="*/ 0 w 204"/>
              <a:gd name="T11" fmla="*/ 79 h 212"/>
              <a:gd name="T12" fmla="*/ 37 w 204"/>
              <a:gd name="T13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212">
                <a:moveTo>
                  <a:pt x="37" y="34"/>
                </a:moveTo>
                <a:cubicBezTo>
                  <a:pt x="204" y="0"/>
                  <a:pt x="204" y="0"/>
                  <a:pt x="204" y="0"/>
                </a:cubicBezTo>
                <a:cubicBezTo>
                  <a:pt x="180" y="166"/>
                  <a:pt x="180" y="166"/>
                  <a:pt x="180" y="166"/>
                </a:cubicBezTo>
                <a:cubicBezTo>
                  <a:pt x="180" y="191"/>
                  <a:pt x="159" y="212"/>
                  <a:pt x="133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57"/>
                  <a:pt x="16" y="38"/>
                  <a:pt x="37" y="34"/>
                </a:cubicBezTo>
                <a:close/>
              </a:path>
            </a:pathLst>
          </a:custGeom>
          <a:solidFill>
            <a:srgbClr val="52A14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41" name="Freeform 8"/>
          <p:cNvSpPr/>
          <p:nvPr/>
        </p:nvSpPr>
        <p:spPr bwMode="auto">
          <a:xfrm>
            <a:off x="6139417" y="4175553"/>
            <a:ext cx="1729778" cy="1798211"/>
          </a:xfrm>
          <a:custGeom>
            <a:avLst/>
            <a:gdLst>
              <a:gd name="T0" fmla="*/ 38 w 205"/>
              <a:gd name="T1" fmla="*/ 179 h 213"/>
              <a:gd name="T2" fmla="*/ 205 w 205"/>
              <a:gd name="T3" fmla="*/ 213 h 213"/>
              <a:gd name="T4" fmla="*/ 180 w 205"/>
              <a:gd name="T5" fmla="*/ 47 h 213"/>
              <a:gd name="T6" fmla="*/ 133 w 205"/>
              <a:gd name="T7" fmla="*/ 0 h 213"/>
              <a:gd name="T8" fmla="*/ 0 w 205"/>
              <a:gd name="T9" fmla="*/ 1 h 213"/>
              <a:gd name="T10" fmla="*/ 0 w 205"/>
              <a:gd name="T11" fmla="*/ 133 h 213"/>
              <a:gd name="T12" fmla="*/ 38 w 205"/>
              <a:gd name="T13" fmla="*/ 17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13">
                <a:moveTo>
                  <a:pt x="38" y="179"/>
                </a:moveTo>
                <a:cubicBezTo>
                  <a:pt x="205" y="213"/>
                  <a:pt x="205" y="213"/>
                  <a:pt x="205" y="213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0" y="21"/>
                  <a:pt x="159" y="0"/>
                  <a:pt x="133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56"/>
                  <a:pt x="16" y="175"/>
                  <a:pt x="38" y="179"/>
                </a:cubicBezTo>
                <a:close/>
              </a:path>
            </a:pathLst>
          </a:custGeom>
          <a:solidFill>
            <a:srgbClr val="215D3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42" name="Freeform 9"/>
          <p:cNvSpPr/>
          <p:nvPr/>
        </p:nvSpPr>
        <p:spPr bwMode="auto">
          <a:xfrm>
            <a:off x="4341884" y="4184361"/>
            <a:ext cx="1721648" cy="1789403"/>
          </a:xfrm>
          <a:custGeom>
            <a:avLst/>
            <a:gdLst>
              <a:gd name="T0" fmla="*/ 167 w 204"/>
              <a:gd name="T1" fmla="*/ 178 h 212"/>
              <a:gd name="T2" fmla="*/ 0 w 204"/>
              <a:gd name="T3" fmla="*/ 212 h 212"/>
              <a:gd name="T4" fmla="*/ 24 w 204"/>
              <a:gd name="T5" fmla="*/ 47 h 212"/>
              <a:gd name="T6" fmla="*/ 71 w 204"/>
              <a:gd name="T7" fmla="*/ 0 h 212"/>
              <a:gd name="T8" fmla="*/ 204 w 204"/>
              <a:gd name="T9" fmla="*/ 0 h 212"/>
              <a:gd name="T10" fmla="*/ 204 w 204"/>
              <a:gd name="T11" fmla="*/ 133 h 212"/>
              <a:gd name="T12" fmla="*/ 167 w 204"/>
              <a:gd name="T13" fmla="*/ 17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212">
                <a:moveTo>
                  <a:pt x="167" y="178"/>
                </a:moveTo>
                <a:cubicBezTo>
                  <a:pt x="0" y="212"/>
                  <a:pt x="0" y="212"/>
                  <a:pt x="0" y="212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21"/>
                  <a:pt x="45" y="0"/>
                  <a:pt x="71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4" y="155"/>
                  <a:pt x="188" y="174"/>
                  <a:pt x="167" y="178"/>
                </a:cubicBezTo>
                <a:close/>
              </a:path>
            </a:pathLst>
          </a:custGeom>
          <a:solidFill>
            <a:srgbClr val="328024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50" name="วงรี 51"/>
          <p:cNvSpPr/>
          <p:nvPr/>
        </p:nvSpPr>
        <p:spPr>
          <a:xfrm>
            <a:off x="1173463" y="3030795"/>
            <a:ext cx="395775" cy="395775"/>
          </a:xfrm>
          <a:prstGeom prst="ellipse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900" dirty="0"/>
          </a:p>
        </p:txBody>
      </p:sp>
      <p:sp>
        <p:nvSpPr>
          <p:cNvPr id="51" name="Freeform 33"/>
          <p:cNvSpPr>
            <a:spLocks noChangeArrowheads="1"/>
          </p:cNvSpPr>
          <p:nvPr/>
        </p:nvSpPr>
        <p:spPr bwMode="auto">
          <a:xfrm>
            <a:off x="1254084" y="3101149"/>
            <a:ext cx="225016" cy="23673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52" name="วงรี 61"/>
          <p:cNvSpPr/>
          <p:nvPr/>
        </p:nvSpPr>
        <p:spPr>
          <a:xfrm>
            <a:off x="1173463" y="4888870"/>
            <a:ext cx="395775" cy="395775"/>
          </a:xfrm>
          <a:prstGeom prst="ellipse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900" dirty="0"/>
          </a:p>
        </p:txBody>
      </p:sp>
      <p:sp>
        <p:nvSpPr>
          <p:cNvPr id="53" name="Freeform 33"/>
          <p:cNvSpPr>
            <a:spLocks noChangeArrowheads="1"/>
          </p:cNvSpPr>
          <p:nvPr/>
        </p:nvSpPr>
        <p:spPr bwMode="auto">
          <a:xfrm>
            <a:off x="1254084" y="4959224"/>
            <a:ext cx="225016" cy="23673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54" name="วงรี 51"/>
          <p:cNvSpPr/>
          <p:nvPr/>
        </p:nvSpPr>
        <p:spPr>
          <a:xfrm>
            <a:off x="8486478" y="3039043"/>
            <a:ext cx="395775" cy="395775"/>
          </a:xfrm>
          <a:prstGeom prst="ellipse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900" dirty="0"/>
          </a:p>
        </p:txBody>
      </p:sp>
      <p:sp>
        <p:nvSpPr>
          <p:cNvPr id="55" name="Freeform 33"/>
          <p:cNvSpPr>
            <a:spLocks noChangeArrowheads="1"/>
          </p:cNvSpPr>
          <p:nvPr/>
        </p:nvSpPr>
        <p:spPr bwMode="auto">
          <a:xfrm>
            <a:off x="8567099" y="3109397"/>
            <a:ext cx="225016" cy="23673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56" name="วงรี 61"/>
          <p:cNvSpPr/>
          <p:nvPr/>
        </p:nvSpPr>
        <p:spPr>
          <a:xfrm>
            <a:off x="8486478" y="4897118"/>
            <a:ext cx="395775" cy="395775"/>
          </a:xfrm>
          <a:prstGeom prst="ellipse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900" dirty="0"/>
          </a:p>
        </p:txBody>
      </p:sp>
      <p:sp>
        <p:nvSpPr>
          <p:cNvPr id="57" name="Freeform 33"/>
          <p:cNvSpPr>
            <a:spLocks noChangeArrowheads="1"/>
          </p:cNvSpPr>
          <p:nvPr/>
        </p:nvSpPr>
        <p:spPr bwMode="auto">
          <a:xfrm>
            <a:off x="8567099" y="4967472"/>
            <a:ext cx="225016" cy="23673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70" name="文本框 69"/>
          <p:cNvSpPr txBox="1"/>
          <p:nvPr/>
        </p:nvSpPr>
        <p:spPr>
          <a:xfrm>
            <a:off x="3352800" y="241300"/>
            <a:ext cx="5864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Противокашлевые препараты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746559" y="4607724"/>
            <a:ext cx="2505187" cy="1008479"/>
            <a:chOff x="1626835" y="2432856"/>
            <a:chExt cx="2228345" cy="897035"/>
          </a:xfrm>
        </p:grpSpPr>
        <p:sp>
          <p:nvSpPr>
            <p:cNvPr id="72" name="文本框 71"/>
            <p:cNvSpPr txBox="1"/>
            <p:nvPr/>
          </p:nvSpPr>
          <p:spPr>
            <a:xfrm>
              <a:off x="1672659" y="2432856"/>
              <a:ext cx="2133781" cy="299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Комбинированные</a:t>
              </a:r>
              <a:endParaRPr lang="ru-R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626835" y="2687681"/>
              <a:ext cx="2228345" cy="6422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j-ea"/>
                </a:rPr>
                <a:t>Коделмикст, кодипронт, коделк и т.д.</a:t>
              </a:r>
              <a:endPara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763969" y="2722042"/>
            <a:ext cx="2505187" cy="1324073"/>
            <a:chOff x="1626835" y="2432856"/>
            <a:chExt cx="2228345" cy="1177754"/>
          </a:xfrm>
        </p:grpSpPr>
        <p:sp>
          <p:nvSpPr>
            <p:cNvPr id="75" name="文本框 74"/>
            <p:cNvSpPr txBox="1"/>
            <p:nvPr/>
          </p:nvSpPr>
          <p:spPr>
            <a:xfrm>
              <a:off x="1672659" y="2432856"/>
              <a:ext cx="2133781" cy="299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Периферические</a:t>
              </a:r>
              <a:endPara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626835" y="2687681"/>
              <a:ext cx="2228345" cy="922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j-ea"/>
                </a:rPr>
                <a:t>Преноксидиазин, местные анестетики, обволакивающие и т.д.</a:t>
              </a:r>
              <a:endPara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945464" y="4607724"/>
            <a:ext cx="2505187" cy="1008479"/>
            <a:chOff x="1626835" y="2432856"/>
            <a:chExt cx="2228345" cy="897035"/>
          </a:xfrm>
        </p:grpSpPr>
        <p:sp>
          <p:nvSpPr>
            <p:cNvPr id="78" name="文本框 77"/>
            <p:cNvSpPr txBox="1"/>
            <p:nvPr/>
          </p:nvSpPr>
          <p:spPr>
            <a:xfrm>
              <a:off x="1672659" y="2432856"/>
              <a:ext cx="2133781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Ненаркотические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626835" y="2687681"/>
              <a:ext cx="2228345" cy="6422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j-ea"/>
                </a:rPr>
                <a:t>Бутамират, глауцин, окселадин и т.д.</a:t>
              </a:r>
              <a:endPara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962874" y="2722042"/>
            <a:ext cx="2505187" cy="1639668"/>
            <a:chOff x="1626835" y="2432856"/>
            <a:chExt cx="2228345" cy="1458474"/>
          </a:xfrm>
        </p:grpSpPr>
        <p:sp>
          <p:nvSpPr>
            <p:cNvPr id="81" name="文本框 80"/>
            <p:cNvSpPr txBox="1"/>
            <p:nvPr/>
          </p:nvSpPr>
          <p:spPr>
            <a:xfrm>
              <a:off x="1672659" y="2432856"/>
              <a:ext cx="2133781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Наркотические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626835" y="2687681"/>
              <a:ext cx="2228345" cy="12036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+mj-ea"/>
                </a:rPr>
                <a:t>Метилморфин, этилморфин, димеморфин, декстрометорфан и т.д.</a:t>
              </a:r>
              <a:endPara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921108" y="2477701"/>
            <a:ext cx="445438" cy="466961"/>
            <a:chOff x="7002627" y="828237"/>
            <a:chExt cx="444697" cy="466185"/>
          </a:xfrm>
          <a:solidFill>
            <a:schemeClr val="bg1"/>
          </a:solidFill>
          <a:effectLst/>
        </p:grpSpPr>
        <p:sp>
          <p:nvSpPr>
            <p:cNvPr id="26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6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9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>
            <a:grpSpLocks noChangeAspect="1"/>
          </p:cNvGrpSpPr>
          <p:nvPr/>
        </p:nvGrpSpPr>
        <p:grpSpPr>
          <a:xfrm>
            <a:off x="4881987" y="4336825"/>
            <a:ext cx="366647" cy="410031"/>
            <a:chOff x="5999255" y="3275006"/>
            <a:chExt cx="402656" cy="450303"/>
          </a:xfrm>
          <a:solidFill>
            <a:schemeClr val="bg1"/>
          </a:solidFill>
          <a:effectLst/>
        </p:grpSpPr>
        <p:sp>
          <p:nvSpPr>
            <p:cNvPr id="41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2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3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4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5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024253" y="4349065"/>
            <a:ext cx="336276" cy="332808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4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892039" y="2579447"/>
            <a:ext cx="350262" cy="376937"/>
            <a:chOff x="7005429" y="4859473"/>
            <a:chExt cx="466184" cy="501686"/>
          </a:xfrm>
          <a:solidFill>
            <a:schemeClr val="bg1"/>
          </a:solidFill>
          <a:effectLst/>
        </p:grpSpPr>
        <p:sp>
          <p:nvSpPr>
            <p:cNvPr id="5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3353092" y="291846"/>
            <a:ext cx="57562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Синекод (Бутамират)</a:t>
            </a:r>
            <a:endParaRPr lang="ru-RU" altLang="zh-CN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836496" y="3063915"/>
            <a:ext cx="2398875" cy="851901"/>
            <a:chOff x="1672659" y="2432856"/>
            <a:chExt cx="2133781" cy="757760"/>
          </a:xfrm>
        </p:grpSpPr>
        <p:sp>
          <p:nvSpPr>
            <p:cNvPr id="70" name="文本框 69"/>
            <p:cNvSpPr txBox="1"/>
            <p:nvPr/>
          </p:nvSpPr>
          <p:spPr>
            <a:xfrm>
              <a:off x="1672659" y="2432856"/>
              <a:ext cx="2133781" cy="30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888938" y="2733998"/>
              <a:ext cx="1720560" cy="4566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</a:rPr>
                <a:t>The user can demonstrate on a projector or computer, </a:t>
              </a:r>
              <a:endPara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929884" y="3075992"/>
            <a:ext cx="2398875" cy="851901"/>
            <a:chOff x="1672659" y="2432856"/>
            <a:chExt cx="2133781" cy="757760"/>
          </a:xfrm>
        </p:grpSpPr>
        <p:sp>
          <p:nvSpPr>
            <p:cNvPr id="73" name="文本框 72"/>
            <p:cNvSpPr txBox="1"/>
            <p:nvPr/>
          </p:nvSpPr>
          <p:spPr>
            <a:xfrm>
              <a:off x="1672659" y="2432856"/>
              <a:ext cx="2133781" cy="299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Title text 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888938" y="2733998"/>
              <a:ext cx="1720560" cy="4566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</a:rPr>
                <a:t>The user can demonstrate on a projector or computer, </a:t>
              </a:r>
              <a:endPara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483100" y="1395095"/>
            <a:ext cx="7226935" cy="5071345"/>
            <a:chOff x="-1745113" y="1589003"/>
            <a:chExt cx="6428304" cy="4944260"/>
          </a:xfrm>
        </p:grpSpPr>
        <p:sp>
          <p:nvSpPr>
            <p:cNvPr id="76" name="文本框 75"/>
            <p:cNvSpPr txBox="1"/>
            <p:nvPr/>
          </p:nvSpPr>
          <p:spPr>
            <a:xfrm>
              <a:off x="-1744548" y="1589003"/>
              <a:ext cx="5551126" cy="4488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Характеристика препарата</a:t>
              </a:r>
              <a:r>
                <a:rPr lang="ru-RU" altLang="en-US" sz="2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:</a:t>
              </a:r>
              <a:endParaRPr lang="ru-RU" altLang="en-US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-1745113" y="1999068"/>
              <a:ext cx="6428304" cy="45341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l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Ненаркотическое противокашлевое ЛС центрального действия;</a:t>
              </a: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marL="342900" indent="-342900" algn="l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Избирательно действует на кашлевой центр и имеет бронходилатирующий эффект;</a:t>
              </a: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marL="342900" indent="-342900" algn="l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Быстро всасывается, не кумулирует, не вызывает привыкания, выводится почками;</a:t>
              </a: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marL="342900" indent="-342900" algn="l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Подходит для детей и взрослых, пациентов с сахарным диабетом;</a:t>
              </a: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marL="342900" indent="-342900" algn="l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Чаще в клинической практике применяется при остром ларингите бактериальной или вирусной этилогии, коклюше;</a:t>
              </a: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marL="342900" indent="-342900" algn="l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ru-RU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Выпускается в форме капель 5 мг/мл 20мл, сиропа 1,5 мг/мл 100-200 мл.</a:t>
              </a: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marL="342900" indent="-342900" algn="l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endParaRPr lang="ru-RU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999669" y="4847687"/>
            <a:ext cx="2398875" cy="851901"/>
            <a:chOff x="1672659" y="2432856"/>
            <a:chExt cx="2133781" cy="757760"/>
          </a:xfrm>
        </p:grpSpPr>
        <p:sp>
          <p:nvSpPr>
            <p:cNvPr id="79" name="文本框 78"/>
            <p:cNvSpPr txBox="1"/>
            <p:nvPr/>
          </p:nvSpPr>
          <p:spPr>
            <a:xfrm>
              <a:off x="1672659" y="2432856"/>
              <a:ext cx="2133781" cy="3011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Title text addition</a:t>
              </a:r>
              <a:endPara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888938" y="2733998"/>
              <a:ext cx="1720560" cy="4566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pitchFamily="34" charset="0"/>
                  <a:ea typeface="+mj-ea"/>
                </a:rPr>
                <a:t>The user can demonstrate on a projector or computer, </a:t>
              </a:r>
              <a:endParaRPr lang="en-US" altLang="zh-CN" sz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pic>
        <p:nvPicPr>
          <p:cNvPr id="105" name="Изображение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527685" y="1348740"/>
            <a:ext cx="3955415" cy="5357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2368948" y="-1783754"/>
            <a:ext cx="4068781" cy="3759369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54030" b="63568"/>
          <a:stretch>
            <a:fillRect/>
          </a:stretch>
        </p:blipFill>
        <p:spPr>
          <a:xfrm>
            <a:off x="8541896" y="-1570986"/>
            <a:ext cx="2818294" cy="3333835"/>
          </a:xfrm>
          <a:custGeom>
            <a:avLst/>
            <a:gdLst>
              <a:gd name="connsiteX0" fmla="*/ 0 w 2112135"/>
              <a:gd name="connsiteY0" fmla="*/ 0 h 2498501"/>
              <a:gd name="connsiteX1" fmla="*/ 2112135 w 2112135"/>
              <a:gd name="connsiteY1" fmla="*/ 0 h 2498501"/>
              <a:gd name="connsiteX2" fmla="*/ 2112135 w 2112135"/>
              <a:gd name="connsiteY2" fmla="*/ 521594 h 2498501"/>
              <a:gd name="connsiteX3" fmla="*/ 1564783 w 2112135"/>
              <a:gd name="connsiteY3" fmla="*/ 521594 h 2498501"/>
              <a:gd name="connsiteX4" fmla="*/ 1564783 w 2112135"/>
              <a:gd name="connsiteY4" fmla="*/ 2498501 h 2498501"/>
              <a:gd name="connsiteX5" fmla="*/ 0 w 2112135"/>
              <a:gd name="connsiteY5" fmla="*/ 2498501 h 24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2135" h="2498501">
                <a:moveTo>
                  <a:pt x="0" y="0"/>
                </a:moveTo>
                <a:lnTo>
                  <a:pt x="2112135" y="0"/>
                </a:lnTo>
                <a:lnTo>
                  <a:pt x="2112135" y="521594"/>
                </a:lnTo>
                <a:lnTo>
                  <a:pt x="1564783" y="521594"/>
                </a:lnTo>
                <a:lnTo>
                  <a:pt x="1564783" y="2498501"/>
                </a:lnTo>
                <a:lnTo>
                  <a:pt x="0" y="2498501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7136" r="32551" b="57559"/>
          <a:stretch>
            <a:fillRect/>
          </a:stretch>
        </p:blipFill>
        <p:spPr>
          <a:xfrm>
            <a:off x="5765718" y="-1256391"/>
            <a:ext cx="3329322" cy="2897744"/>
          </a:xfrm>
          <a:custGeom>
            <a:avLst/>
            <a:gdLst>
              <a:gd name="connsiteX0" fmla="*/ 0 w 2781837"/>
              <a:gd name="connsiteY0" fmla="*/ 0 h 2421229"/>
              <a:gd name="connsiteX1" fmla="*/ 2781837 w 2781837"/>
              <a:gd name="connsiteY1" fmla="*/ 0 h 2421229"/>
              <a:gd name="connsiteX2" fmla="*/ 2781837 w 2781837"/>
              <a:gd name="connsiteY2" fmla="*/ 1738802 h 2421229"/>
              <a:gd name="connsiteX3" fmla="*/ 2008091 w 2781837"/>
              <a:gd name="connsiteY3" fmla="*/ 2421229 h 2421229"/>
              <a:gd name="connsiteX4" fmla="*/ 0 w 2781837"/>
              <a:gd name="connsiteY4" fmla="*/ 2421229 h 24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837" h="2421229">
                <a:moveTo>
                  <a:pt x="0" y="0"/>
                </a:moveTo>
                <a:lnTo>
                  <a:pt x="2781837" y="0"/>
                </a:lnTo>
                <a:lnTo>
                  <a:pt x="2781837" y="1738802"/>
                </a:lnTo>
                <a:lnTo>
                  <a:pt x="2008091" y="2421229"/>
                </a:lnTo>
                <a:lnTo>
                  <a:pt x="0" y="242122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9492337" y="3820310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20619231">
            <a:off x="6183624" y="4975991"/>
            <a:ext cx="3907404" cy="58611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>
            <a:off x="8879468" y="5201182"/>
            <a:ext cx="3783788" cy="34275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1099003" y="1030877"/>
            <a:ext cx="3390002" cy="50850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6" t="7136" r="32551" b="57559"/>
          <a:stretch>
            <a:fillRect/>
          </a:stretch>
        </p:blipFill>
        <p:spPr>
          <a:xfrm rot="20809987" flipH="1" flipV="1">
            <a:off x="3469916" y="5703340"/>
            <a:ext cx="2781837" cy="2421229"/>
          </a:xfrm>
          <a:custGeom>
            <a:avLst/>
            <a:gdLst>
              <a:gd name="connsiteX0" fmla="*/ 0 w 2781837"/>
              <a:gd name="connsiteY0" fmla="*/ 0 h 2421229"/>
              <a:gd name="connsiteX1" fmla="*/ 2781837 w 2781837"/>
              <a:gd name="connsiteY1" fmla="*/ 0 h 2421229"/>
              <a:gd name="connsiteX2" fmla="*/ 2781837 w 2781837"/>
              <a:gd name="connsiteY2" fmla="*/ 1738802 h 2421229"/>
              <a:gd name="connsiteX3" fmla="*/ 2008091 w 2781837"/>
              <a:gd name="connsiteY3" fmla="*/ 2421229 h 2421229"/>
              <a:gd name="connsiteX4" fmla="*/ 0 w 2781837"/>
              <a:gd name="connsiteY4" fmla="*/ 2421229 h 242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837" h="2421229">
                <a:moveTo>
                  <a:pt x="0" y="0"/>
                </a:moveTo>
                <a:lnTo>
                  <a:pt x="2781837" y="0"/>
                </a:lnTo>
                <a:lnTo>
                  <a:pt x="2781837" y="1738802"/>
                </a:lnTo>
                <a:lnTo>
                  <a:pt x="2008091" y="2421229"/>
                </a:lnTo>
                <a:lnTo>
                  <a:pt x="0" y="242122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5400000" flipV="1">
            <a:off x="1032648" y="4890509"/>
            <a:ext cx="3387145" cy="3129568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1" r="54030" b="63568"/>
          <a:stretch>
            <a:fillRect/>
          </a:stretch>
        </p:blipFill>
        <p:spPr>
          <a:xfrm rot="18257159" flipH="1" flipV="1">
            <a:off x="5177306" y="5583349"/>
            <a:ext cx="2112135" cy="2498501"/>
          </a:xfrm>
          <a:custGeom>
            <a:avLst/>
            <a:gdLst>
              <a:gd name="connsiteX0" fmla="*/ 0 w 2112135"/>
              <a:gd name="connsiteY0" fmla="*/ 0 h 2498501"/>
              <a:gd name="connsiteX1" fmla="*/ 2112135 w 2112135"/>
              <a:gd name="connsiteY1" fmla="*/ 0 h 2498501"/>
              <a:gd name="connsiteX2" fmla="*/ 2112135 w 2112135"/>
              <a:gd name="connsiteY2" fmla="*/ 521594 h 2498501"/>
              <a:gd name="connsiteX3" fmla="*/ 1564783 w 2112135"/>
              <a:gd name="connsiteY3" fmla="*/ 521594 h 2498501"/>
              <a:gd name="connsiteX4" fmla="*/ 1564783 w 2112135"/>
              <a:gd name="connsiteY4" fmla="*/ 2498501 h 2498501"/>
              <a:gd name="connsiteX5" fmla="*/ 0 w 2112135"/>
              <a:gd name="connsiteY5" fmla="*/ 2498501 h 249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2135" h="2498501">
                <a:moveTo>
                  <a:pt x="0" y="0"/>
                </a:moveTo>
                <a:lnTo>
                  <a:pt x="2112135" y="0"/>
                </a:lnTo>
                <a:lnTo>
                  <a:pt x="2112135" y="521594"/>
                </a:lnTo>
                <a:lnTo>
                  <a:pt x="1564783" y="521594"/>
                </a:lnTo>
                <a:lnTo>
                  <a:pt x="1564783" y="2498501"/>
                </a:lnTo>
                <a:lnTo>
                  <a:pt x="0" y="2498501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 rot="5664761">
            <a:off x="-1367985" y="4901130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9951043" y="997998"/>
            <a:ext cx="4073493" cy="3763722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10090596" y="-1283629"/>
            <a:ext cx="3483908" cy="33814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-1922461" y="-2385037"/>
            <a:ext cx="5145247" cy="4770073"/>
          </a:xfrm>
          <a:prstGeom prst="rect">
            <a:avLst/>
          </a:prstGeom>
        </p:spPr>
      </p:pic>
      <p:sp>
        <p:nvSpPr>
          <p:cNvPr id="24" name="文本框 2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171700" y="2387600"/>
            <a:ext cx="783399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6600" b="1" dirty="0">
                <a:solidFill>
                  <a:srgbClr val="4BA75C"/>
                </a:solidFill>
                <a:latin typeface="Calibri" panose="020F0502020204030204" pitchFamily="34" charset="0"/>
                <a:ea typeface="方正兰亭超细黑简体" panose="02000000000000000000" pitchFamily="2" charset="-122"/>
                <a:cs typeface="Aharoni" panose="02010803020104030203" pitchFamily="2" charset="-79"/>
              </a:rPr>
              <a:t>Спасибо за внимание!</a:t>
            </a:r>
            <a:endParaRPr lang="ru-RU" altLang="en-US" sz="6600" b="1" dirty="0">
              <a:solidFill>
                <a:srgbClr val="4BA75C"/>
              </a:solidFill>
              <a:latin typeface="Calibri" panose="020F0502020204030204" pitchFamily="34" charset="0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-1722801" y="-1075203"/>
            <a:ext cx="3481142" cy="32273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10373710" y="3708244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>
            <a:off x="10002291" y="5144239"/>
            <a:ext cx="3783788" cy="3427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1099003" y="1030877"/>
            <a:ext cx="3390002" cy="5085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10460997" y="857321"/>
            <a:ext cx="4073493" cy="3763722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10600550" y="-1424306"/>
            <a:ext cx="3483908" cy="3381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18513" y="4796894"/>
            <a:ext cx="88011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6000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Определение и этиология</a:t>
            </a:r>
            <a:endParaRPr lang="ru-RU" altLang="en-US" sz="6000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16200000">
            <a:off x="-1308885" y="4926929"/>
            <a:ext cx="3425269" cy="3164793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 rot="5664761">
            <a:off x="4103346" y="882131"/>
            <a:ext cx="4381104" cy="3213771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056130" y="3888740"/>
            <a:ext cx="8317865" cy="2387600"/>
          </a:xfrm>
        </p:spPr>
        <p:txBody>
          <a:bodyPr/>
          <a:p>
            <a:pPr algn="l"/>
            <a:r>
              <a:rPr lang="ru-RU" altLang="en-US" sz="2800" b="1" u="sng">
                <a:latin typeface="Calibri" panose="020F0502020204030204" pitchFamily="34" charset="0"/>
                <a:cs typeface="Calibri" panose="020F0502020204030204" pitchFamily="34" charset="0"/>
              </a:rPr>
              <a:t>Кашель</a:t>
            </a:r>
            <a:r>
              <a:rPr lang="ru-RU" altLang="en-US" sz="2800">
                <a:latin typeface="Calibri" panose="020F0502020204030204" pitchFamily="34" charset="0"/>
                <a:cs typeface="Calibri" panose="020F0502020204030204" pitchFamily="34" charset="0"/>
              </a:rPr>
              <a:t> - защитный рефлекс, направленный на предотвращение аспирации и очищение трахеи и бронхов от раздражающих веществ, частиц.</a:t>
            </a:r>
            <a:endParaRPr lang="ru-RU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10373710" y="3708244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>
            <a:off x="10002291" y="5144239"/>
            <a:ext cx="3783788" cy="3427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1099003" y="1030877"/>
            <a:ext cx="3390002" cy="50850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 rot="5664761">
            <a:off x="-1367985" y="4901130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10460997" y="857321"/>
            <a:ext cx="4073493" cy="3763722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10600550" y="-1424306"/>
            <a:ext cx="3483908" cy="33814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16200000">
            <a:off x="-1410445" y="-707462"/>
            <a:ext cx="3387145" cy="3129568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4018427" y="591289"/>
            <a:ext cx="37979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800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Определение</a:t>
            </a:r>
            <a:endParaRPr lang="ru-RU" altLang="en-US" sz="4800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1645285"/>
            <a:ext cx="48768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5"/>
          <p:cNvSpPr/>
          <p:nvPr/>
        </p:nvSpPr>
        <p:spPr bwMode="auto">
          <a:xfrm rot="10800000">
            <a:off x="3848162" y="4015904"/>
            <a:ext cx="4717344" cy="2889455"/>
          </a:xfrm>
          <a:custGeom>
            <a:avLst/>
            <a:gdLst>
              <a:gd name="T0" fmla="*/ 188 w 188"/>
              <a:gd name="T1" fmla="*/ 27 h 78"/>
              <a:gd name="T2" fmla="*/ 171 w 188"/>
              <a:gd name="T3" fmla="*/ 7 h 78"/>
              <a:gd name="T4" fmla="*/ 157 w 188"/>
              <a:gd name="T5" fmla="*/ 1 h 78"/>
              <a:gd name="T6" fmla="*/ 158 w 188"/>
              <a:gd name="T7" fmla="*/ 1 h 78"/>
              <a:gd name="T8" fmla="*/ 116 w 188"/>
              <a:gd name="T9" fmla="*/ 1 h 78"/>
              <a:gd name="T10" fmla="*/ 116 w 188"/>
              <a:gd name="T11" fmla="*/ 1 h 78"/>
              <a:gd name="T12" fmla="*/ 94 w 188"/>
              <a:gd name="T13" fmla="*/ 1 h 78"/>
              <a:gd name="T14" fmla="*/ 94 w 188"/>
              <a:gd name="T15" fmla="*/ 1 h 78"/>
              <a:gd name="T16" fmla="*/ 52 w 188"/>
              <a:gd name="T17" fmla="*/ 1 h 78"/>
              <a:gd name="T18" fmla="*/ 53 w 188"/>
              <a:gd name="T19" fmla="*/ 0 h 78"/>
              <a:gd name="T20" fmla="*/ 40 w 188"/>
              <a:gd name="T21" fmla="*/ 9 h 78"/>
              <a:gd name="T22" fmla="*/ 22 w 188"/>
              <a:gd name="T23" fmla="*/ 27 h 78"/>
              <a:gd name="T24" fmla="*/ 50 w 188"/>
              <a:gd name="T25" fmla="*/ 12 h 78"/>
              <a:gd name="T26" fmla="*/ 75 w 188"/>
              <a:gd name="T27" fmla="*/ 5 h 78"/>
              <a:gd name="T28" fmla="*/ 61 w 188"/>
              <a:gd name="T29" fmla="*/ 26 h 78"/>
              <a:gd name="T30" fmla="*/ 55 w 188"/>
              <a:gd name="T31" fmla="*/ 31 h 78"/>
              <a:gd name="T32" fmla="*/ 33 w 188"/>
              <a:gd name="T33" fmla="*/ 37 h 78"/>
              <a:gd name="T34" fmla="*/ 9 w 188"/>
              <a:gd name="T35" fmla="*/ 48 h 78"/>
              <a:gd name="T36" fmla="*/ 41 w 188"/>
              <a:gd name="T37" fmla="*/ 40 h 78"/>
              <a:gd name="T38" fmla="*/ 46 w 188"/>
              <a:gd name="T39" fmla="*/ 39 h 78"/>
              <a:gd name="T40" fmla="*/ 0 w 188"/>
              <a:gd name="T41" fmla="*/ 74 h 78"/>
              <a:gd name="T42" fmla="*/ 61 w 188"/>
              <a:gd name="T43" fmla="*/ 42 h 78"/>
              <a:gd name="T44" fmla="*/ 92 w 188"/>
              <a:gd name="T45" fmla="*/ 17 h 78"/>
              <a:gd name="T46" fmla="*/ 100 w 188"/>
              <a:gd name="T47" fmla="*/ 34 h 78"/>
              <a:gd name="T48" fmla="*/ 119 w 188"/>
              <a:gd name="T49" fmla="*/ 78 h 78"/>
              <a:gd name="T50" fmla="*/ 111 w 188"/>
              <a:gd name="T51" fmla="*/ 41 h 78"/>
              <a:gd name="T52" fmla="*/ 119 w 188"/>
              <a:gd name="T53" fmla="*/ 43 h 78"/>
              <a:gd name="T54" fmla="*/ 134 w 188"/>
              <a:gd name="T55" fmla="*/ 47 h 78"/>
              <a:gd name="T56" fmla="*/ 117 w 188"/>
              <a:gd name="T57" fmla="*/ 40 h 78"/>
              <a:gd name="T58" fmla="*/ 111 w 188"/>
              <a:gd name="T59" fmla="*/ 36 h 78"/>
              <a:gd name="T60" fmla="*/ 111 w 188"/>
              <a:gd name="T61" fmla="*/ 27 h 78"/>
              <a:gd name="T62" fmla="*/ 115 w 188"/>
              <a:gd name="T63" fmla="*/ 12 h 78"/>
              <a:gd name="T64" fmla="*/ 116 w 188"/>
              <a:gd name="T65" fmla="*/ 12 h 78"/>
              <a:gd name="T66" fmla="*/ 131 w 188"/>
              <a:gd name="T67" fmla="*/ 27 h 78"/>
              <a:gd name="T68" fmla="*/ 155 w 188"/>
              <a:gd name="T69" fmla="*/ 69 h 78"/>
              <a:gd name="T70" fmla="*/ 144 w 188"/>
              <a:gd name="T71" fmla="*/ 30 h 78"/>
              <a:gd name="T72" fmla="*/ 142 w 188"/>
              <a:gd name="T73" fmla="*/ 26 h 78"/>
              <a:gd name="T74" fmla="*/ 154 w 188"/>
              <a:gd name="T75" fmla="*/ 31 h 78"/>
              <a:gd name="T76" fmla="*/ 181 w 188"/>
              <a:gd name="T77" fmla="*/ 36 h 78"/>
              <a:gd name="T78" fmla="*/ 151 w 188"/>
              <a:gd name="T79" fmla="*/ 25 h 78"/>
              <a:gd name="T80" fmla="*/ 137 w 188"/>
              <a:gd name="T81" fmla="*/ 15 h 78"/>
              <a:gd name="T82" fmla="*/ 132 w 188"/>
              <a:gd name="T83" fmla="*/ 5 h 78"/>
              <a:gd name="T84" fmla="*/ 160 w 188"/>
              <a:gd name="T85" fmla="*/ 12 h 78"/>
              <a:gd name="T86" fmla="*/ 188 w 188"/>
              <a:gd name="T87" fmla="*/ 27 h 78"/>
              <a:gd name="connsiteX0" fmla="*/ 188 w 188"/>
              <a:gd name="connsiteY0" fmla="*/ 27 h 78"/>
              <a:gd name="connsiteX1" fmla="*/ 171 w 188"/>
              <a:gd name="connsiteY1" fmla="*/ 7 h 78"/>
              <a:gd name="connsiteX2" fmla="*/ 157 w 188"/>
              <a:gd name="connsiteY2" fmla="*/ 1 h 78"/>
              <a:gd name="connsiteX3" fmla="*/ 158 w 188"/>
              <a:gd name="connsiteY3" fmla="*/ 1 h 78"/>
              <a:gd name="connsiteX4" fmla="*/ 116 w 188"/>
              <a:gd name="connsiteY4" fmla="*/ 1 h 78"/>
              <a:gd name="connsiteX5" fmla="*/ 116 w 188"/>
              <a:gd name="connsiteY5" fmla="*/ 1 h 78"/>
              <a:gd name="connsiteX6" fmla="*/ 94 w 188"/>
              <a:gd name="connsiteY6" fmla="*/ 1 h 78"/>
              <a:gd name="connsiteX7" fmla="*/ 94 w 188"/>
              <a:gd name="connsiteY7" fmla="*/ 1 h 78"/>
              <a:gd name="connsiteX8" fmla="*/ 52 w 188"/>
              <a:gd name="connsiteY8" fmla="*/ 1 h 78"/>
              <a:gd name="connsiteX9" fmla="*/ 53 w 188"/>
              <a:gd name="connsiteY9" fmla="*/ 0 h 78"/>
              <a:gd name="connsiteX10" fmla="*/ 40 w 188"/>
              <a:gd name="connsiteY10" fmla="*/ 9 h 78"/>
              <a:gd name="connsiteX11" fmla="*/ 22 w 188"/>
              <a:gd name="connsiteY11" fmla="*/ 27 h 78"/>
              <a:gd name="connsiteX12" fmla="*/ 50 w 188"/>
              <a:gd name="connsiteY12" fmla="*/ 12 h 78"/>
              <a:gd name="connsiteX13" fmla="*/ 75 w 188"/>
              <a:gd name="connsiteY13" fmla="*/ 5 h 78"/>
              <a:gd name="connsiteX14" fmla="*/ 61 w 188"/>
              <a:gd name="connsiteY14" fmla="*/ 26 h 78"/>
              <a:gd name="connsiteX15" fmla="*/ 55 w 188"/>
              <a:gd name="connsiteY15" fmla="*/ 31 h 78"/>
              <a:gd name="connsiteX16" fmla="*/ 33 w 188"/>
              <a:gd name="connsiteY16" fmla="*/ 37 h 78"/>
              <a:gd name="connsiteX17" fmla="*/ 9 w 188"/>
              <a:gd name="connsiteY17" fmla="*/ 48 h 78"/>
              <a:gd name="connsiteX18" fmla="*/ 41 w 188"/>
              <a:gd name="connsiteY18" fmla="*/ 40 h 78"/>
              <a:gd name="connsiteX19" fmla="*/ 46 w 188"/>
              <a:gd name="connsiteY19" fmla="*/ 39 h 78"/>
              <a:gd name="connsiteX20" fmla="*/ 0 w 188"/>
              <a:gd name="connsiteY20" fmla="*/ 74 h 78"/>
              <a:gd name="connsiteX21" fmla="*/ 61 w 188"/>
              <a:gd name="connsiteY21" fmla="*/ 42 h 78"/>
              <a:gd name="connsiteX22" fmla="*/ 92 w 188"/>
              <a:gd name="connsiteY22" fmla="*/ 17 h 78"/>
              <a:gd name="connsiteX23" fmla="*/ 100 w 188"/>
              <a:gd name="connsiteY23" fmla="*/ 34 h 78"/>
              <a:gd name="connsiteX24" fmla="*/ 119 w 188"/>
              <a:gd name="connsiteY24" fmla="*/ 78 h 78"/>
              <a:gd name="connsiteX25" fmla="*/ 111 w 188"/>
              <a:gd name="connsiteY25" fmla="*/ 41 h 78"/>
              <a:gd name="connsiteX26" fmla="*/ 119 w 188"/>
              <a:gd name="connsiteY26" fmla="*/ 43 h 78"/>
              <a:gd name="connsiteX27" fmla="*/ 134 w 188"/>
              <a:gd name="connsiteY27" fmla="*/ 47 h 78"/>
              <a:gd name="connsiteX28" fmla="*/ 117 w 188"/>
              <a:gd name="connsiteY28" fmla="*/ 40 h 78"/>
              <a:gd name="connsiteX29" fmla="*/ 111 w 188"/>
              <a:gd name="connsiteY29" fmla="*/ 36 h 78"/>
              <a:gd name="connsiteX30" fmla="*/ 111 w 188"/>
              <a:gd name="connsiteY30" fmla="*/ 27 h 78"/>
              <a:gd name="connsiteX31" fmla="*/ 115 w 188"/>
              <a:gd name="connsiteY31" fmla="*/ 12 h 78"/>
              <a:gd name="connsiteX32" fmla="*/ 116 w 188"/>
              <a:gd name="connsiteY32" fmla="*/ 12 h 78"/>
              <a:gd name="connsiteX33" fmla="*/ 131 w 188"/>
              <a:gd name="connsiteY33" fmla="*/ 27 h 78"/>
              <a:gd name="connsiteX34" fmla="*/ 178 w 188"/>
              <a:gd name="connsiteY34" fmla="*/ 66 h 78"/>
              <a:gd name="connsiteX35" fmla="*/ 144 w 188"/>
              <a:gd name="connsiteY35" fmla="*/ 30 h 78"/>
              <a:gd name="connsiteX36" fmla="*/ 142 w 188"/>
              <a:gd name="connsiteY36" fmla="*/ 26 h 78"/>
              <a:gd name="connsiteX37" fmla="*/ 154 w 188"/>
              <a:gd name="connsiteY37" fmla="*/ 31 h 78"/>
              <a:gd name="connsiteX38" fmla="*/ 181 w 188"/>
              <a:gd name="connsiteY38" fmla="*/ 36 h 78"/>
              <a:gd name="connsiteX39" fmla="*/ 151 w 188"/>
              <a:gd name="connsiteY39" fmla="*/ 25 h 78"/>
              <a:gd name="connsiteX40" fmla="*/ 137 w 188"/>
              <a:gd name="connsiteY40" fmla="*/ 15 h 78"/>
              <a:gd name="connsiteX41" fmla="*/ 132 w 188"/>
              <a:gd name="connsiteY41" fmla="*/ 5 h 78"/>
              <a:gd name="connsiteX42" fmla="*/ 160 w 188"/>
              <a:gd name="connsiteY42" fmla="*/ 12 h 78"/>
              <a:gd name="connsiteX43" fmla="*/ 188 w 188"/>
              <a:gd name="connsiteY43" fmla="*/ 27 h 78"/>
              <a:gd name="connsiteX0-1" fmla="*/ 188 w 188"/>
              <a:gd name="connsiteY0-2" fmla="*/ 27 h 78"/>
              <a:gd name="connsiteX1-3" fmla="*/ 171 w 188"/>
              <a:gd name="connsiteY1-4" fmla="*/ 7 h 78"/>
              <a:gd name="connsiteX2-5" fmla="*/ 157 w 188"/>
              <a:gd name="connsiteY2-6" fmla="*/ 1 h 78"/>
              <a:gd name="connsiteX3-7" fmla="*/ 158 w 188"/>
              <a:gd name="connsiteY3-8" fmla="*/ 1 h 78"/>
              <a:gd name="connsiteX4-9" fmla="*/ 116 w 188"/>
              <a:gd name="connsiteY4-10" fmla="*/ 1 h 78"/>
              <a:gd name="connsiteX5-11" fmla="*/ 116 w 188"/>
              <a:gd name="connsiteY5-12" fmla="*/ 1 h 78"/>
              <a:gd name="connsiteX6-13" fmla="*/ 94 w 188"/>
              <a:gd name="connsiteY6-14" fmla="*/ 1 h 78"/>
              <a:gd name="connsiteX7-15" fmla="*/ 94 w 188"/>
              <a:gd name="connsiteY7-16" fmla="*/ 1 h 78"/>
              <a:gd name="connsiteX8-17" fmla="*/ 52 w 188"/>
              <a:gd name="connsiteY8-18" fmla="*/ 1 h 78"/>
              <a:gd name="connsiteX9-19" fmla="*/ 53 w 188"/>
              <a:gd name="connsiteY9-20" fmla="*/ 0 h 78"/>
              <a:gd name="connsiteX10-21" fmla="*/ 40 w 188"/>
              <a:gd name="connsiteY10-22" fmla="*/ 9 h 78"/>
              <a:gd name="connsiteX11-23" fmla="*/ 10 w 188"/>
              <a:gd name="connsiteY11-24" fmla="*/ 27 h 78"/>
              <a:gd name="connsiteX12-25" fmla="*/ 50 w 188"/>
              <a:gd name="connsiteY12-26" fmla="*/ 12 h 78"/>
              <a:gd name="connsiteX13-27" fmla="*/ 75 w 188"/>
              <a:gd name="connsiteY13-28" fmla="*/ 5 h 78"/>
              <a:gd name="connsiteX14-29" fmla="*/ 61 w 188"/>
              <a:gd name="connsiteY14-30" fmla="*/ 26 h 78"/>
              <a:gd name="connsiteX15-31" fmla="*/ 55 w 188"/>
              <a:gd name="connsiteY15-32" fmla="*/ 31 h 78"/>
              <a:gd name="connsiteX16-33" fmla="*/ 33 w 188"/>
              <a:gd name="connsiteY16-34" fmla="*/ 37 h 78"/>
              <a:gd name="connsiteX17-35" fmla="*/ 9 w 188"/>
              <a:gd name="connsiteY17-36" fmla="*/ 48 h 78"/>
              <a:gd name="connsiteX18-37" fmla="*/ 41 w 188"/>
              <a:gd name="connsiteY18-38" fmla="*/ 40 h 78"/>
              <a:gd name="connsiteX19-39" fmla="*/ 46 w 188"/>
              <a:gd name="connsiteY19-40" fmla="*/ 39 h 78"/>
              <a:gd name="connsiteX20-41" fmla="*/ 0 w 188"/>
              <a:gd name="connsiteY20-42" fmla="*/ 74 h 78"/>
              <a:gd name="connsiteX21-43" fmla="*/ 61 w 188"/>
              <a:gd name="connsiteY21-44" fmla="*/ 42 h 78"/>
              <a:gd name="connsiteX22-45" fmla="*/ 92 w 188"/>
              <a:gd name="connsiteY22-46" fmla="*/ 17 h 78"/>
              <a:gd name="connsiteX23-47" fmla="*/ 100 w 188"/>
              <a:gd name="connsiteY23-48" fmla="*/ 34 h 78"/>
              <a:gd name="connsiteX24-49" fmla="*/ 119 w 188"/>
              <a:gd name="connsiteY24-50" fmla="*/ 78 h 78"/>
              <a:gd name="connsiteX25-51" fmla="*/ 111 w 188"/>
              <a:gd name="connsiteY25-52" fmla="*/ 41 h 78"/>
              <a:gd name="connsiteX26-53" fmla="*/ 119 w 188"/>
              <a:gd name="connsiteY26-54" fmla="*/ 43 h 78"/>
              <a:gd name="connsiteX27-55" fmla="*/ 134 w 188"/>
              <a:gd name="connsiteY27-56" fmla="*/ 47 h 78"/>
              <a:gd name="connsiteX28-57" fmla="*/ 117 w 188"/>
              <a:gd name="connsiteY28-58" fmla="*/ 40 h 78"/>
              <a:gd name="connsiteX29-59" fmla="*/ 111 w 188"/>
              <a:gd name="connsiteY29-60" fmla="*/ 36 h 78"/>
              <a:gd name="connsiteX30-61" fmla="*/ 111 w 188"/>
              <a:gd name="connsiteY30-62" fmla="*/ 27 h 78"/>
              <a:gd name="connsiteX31-63" fmla="*/ 115 w 188"/>
              <a:gd name="connsiteY31-64" fmla="*/ 12 h 78"/>
              <a:gd name="connsiteX32-65" fmla="*/ 116 w 188"/>
              <a:gd name="connsiteY32-66" fmla="*/ 12 h 78"/>
              <a:gd name="connsiteX33-67" fmla="*/ 131 w 188"/>
              <a:gd name="connsiteY33-68" fmla="*/ 27 h 78"/>
              <a:gd name="connsiteX34-69" fmla="*/ 178 w 188"/>
              <a:gd name="connsiteY34-70" fmla="*/ 66 h 78"/>
              <a:gd name="connsiteX35-71" fmla="*/ 144 w 188"/>
              <a:gd name="connsiteY35-72" fmla="*/ 30 h 78"/>
              <a:gd name="connsiteX36-73" fmla="*/ 142 w 188"/>
              <a:gd name="connsiteY36-74" fmla="*/ 26 h 78"/>
              <a:gd name="connsiteX37-75" fmla="*/ 154 w 188"/>
              <a:gd name="connsiteY37-76" fmla="*/ 31 h 78"/>
              <a:gd name="connsiteX38-77" fmla="*/ 181 w 188"/>
              <a:gd name="connsiteY38-78" fmla="*/ 36 h 78"/>
              <a:gd name="connsiteX39-79" fmla="*/ 151 w 188"/>
              <a:gd name="connsiteY39-80" fmla="*/ 25 h 78"/>
              <a:gd name="connsiteX40-81" fmla="*/ 137 w 188"/>
              <a:gd name="connsiteY40-82" fmla="*/ 15 h 78"/>
              <a:gd name="connsiteX41-83" fmla="*/ 132 w 188"/>
              <a:gd name="connsiteY41-84" fmla="*/ 5 h 78"/>
              <a:gd name="connsiteX42-85" fmla="*/ 160 w 188"/>
              <a:gd name="connsiteY42-86" fmla="*/ 12 h 78"/>
              <a:gd name="connsiteX43-87" fmla="*/ 188 w 188"/>
              <a:gd name="connsiteY43-88" fmla="*/ 27 h 78"/>
              <a:gd name="connsiteX0-89" fmla="*/ 200 w 200"/>
              <a:gd name="connsiteY0-90" fmla="*/ 22 h 78"/>
              <a:gd name="connsiteX1-91" fmla="*/ 171 w 200"/>
              <a:gd name="connsiteY1-92" fmla="*/ 7 h 78"/>
              <a:gd name="connsiteX2-93" fmla="*/ 157 w 200"/>
              <a:gd name="connsiteY2-94" fmla="*/ 1 h 78"/>
              <a:gd name="connsiteX3-95" fmla="*/ 158 w 200"/>
              <a:gd name="connsiteY3-96" fmla="*/ 1 h 78"/>
              <a:gd name="connsiteX4-97" fmla="*/ 116 w 200"/>
              <a:gd name="connsiteY4-98" fmla="*/ 1 h 78"/>
              <a:gd name="connsiteX5-99" fmla="*/ 116 w 200"/>
              <a:gd name="connsiteY5-100" fmla="*/ 1 h 78"/>
              <a:gd name="connsiteX6-101" fmla="*/ 94 w 200"/>
              <a:gd name="connsiteY6-102" fmla="*/ 1 h 78"/>
              <a:gd name="connsiteX7-103" fmla="*/ 94 w 200"/>
              <a:gd name="connsiteY7-104" fmla="*/ 1 h 78"/>
              <a:gd name="connsiteX8-105" fmla="*/ 52 w 200"/>
              <a:gd name="connsiteY8-106" fmla="*/ 1 h 78"/>
              <a:gd name="connsiteX9-107" fmla="*/ 53 w 200"/>
              <a:gd name="connsiteY9-108" fmla="*/ 0 h 78"/>
              <a:gd name="connsiteX10-109" fmla="*/ 40 w 200"/>
              <a:gd name="connsiteY10-110" fmla="*/ 9 h 78"/>
              <a:gd name="connsiteX11-111" fmla="*/ 10 w 200"/>
              <a:gd name="connsiteY11-112" fmla="*/ 27 h 78"/>
              <a:gd name="connsiteX12-113" fmla="*/ 50 w 200"/>
              <a:gd name="connsiteY12-114" fmla="*/ 12 h 78"/>
              <a:gd name="connsiteX13-115" fmla="*/ 75 w 200"/>
              <a:gd name="connsiteY13-116" fmla="*/ 5 h 78"/>
              <a:gd name="connsiteX14-117" fmla="*/ 61 w 200"/>
              <a:gd name="connsiteY14-118" fmla="*/ 26 h 78"/>
              <a:gd name="connsiteX15-119" fmla="*/ 55 w 200"/>
              <a:gd name="connsiteY15-120" fmla="*/ 31 h 78"/>
              <a:gd name="connsiteX16-121" fmla="*/ 33 w 200"/>
              <a:gd name="connsiteY16-122" fmla="*/ 37 h 78"/>
              <a:gd name="connsiteX17-123" fmla="*/ 9 w 200"/>
              <a:gd name="connsiteY17-124" fmla="*/ 48 h 78"/>
              <a:gd name="connsiteX18-125" fmla="*/ 41 w 200"/>
              <a:gd name="connsiteY18-126" fmla="*/ 40 h 78"/>
              <a:gd name="connsiteX19-127" fmla="*/ 46 w 200"/>
              <a:gd name="connsiteY19-128" fmla="*/ 39 h 78"/>
              <a:gd name="connsiteX20-129" fmla="*/ 0 w 200"/>
              <a:gd name="connsiteY20-130" fmla="*/ 74 h 78"/>
              <a:gd name="connsiteX21-131" fmla="*/ 61 w 200"/>
              <a:gd name="connsiteY21-132" fmla="*/ 42 h 78"/>
              <a:gd name="connsiteX22-133" fmla="*/ 92 w 200"/>
              <a:gd name="connsiteY22-134" fmla="*/ 17 h 78"/>
              <a:gd name="connsiteX23-135" fmla="*/ 100 w 200"/>
              <a:gd name="connsiteY23-136" fmla="*/ 34 h 78"/>
              <a:gd name="connsiteX24-137" fmla="*/ 119 w 200"/>
              <a:gd name="connsiteY24-138" fmla="*/ 78 h 78"/>
              <a:gd name="connsiteX25-139" fmla="*/ 111 w 200"/>
              <a:gd name="connsiteY25-140" fmla="*/ 41 h 78"/>
              <a:gd name="connsiteX26-141" fmla="*/ 119 w 200"/>
              <a:gd name="connsiteY26-142" fmla="*/ 43 h 78"/>
              <a:gd name="connsiteX27-143" fmla="*/ 134 w 200"/>
              <a:gd name="connsiteY27-144" fmla="*/ 47 h 78"/>
              <a:gd name="connsiteX28-145" fmla="*/ 117 w 200"/>
              <a:gd name="connsiteY28-146" fmla="*/ 40 h 78"/>
              <a:gd name="connsiteX29-147" fmla="*/ 111 w 200"/>
              <a:gd name="connsiteY29-148" fmla="*/ 36 h 78"/>
              <a:gd name="connsiteX30-149" fmla="*/ 111 w 200"/>
              <a:gd name="connsiteY30-150" fmla="*/ 27 h 78"/>
              <a:gd name="connsiteX31-151" fmla="*/ 115 w 200"/>
              <a:gd name="connsiteY31-152" fmla="*/ 12 h 78"/>
              <a:gd name="connsiteX32-153" fmla="*/ 116 w 200"/>
              <a:gd name="connsiteY32-154" fmla="*/ 12 h 78"/>
              <a:gd name="connsiteX33-155" fmla="*/ 131 w 200"/>
              <a:gd name="connsiteY33-156" fmla="*/ 27 h 78"/>
              <a:gd name="connsiteX34-157" fmla="*/ 178 w 200"/>
              <a:gd name="connsiteY34-158" fmla="*/ 66 h 78"/>
              <a:gd name="connsiteX35-159" fmla="*/ 144 w 200"/>
              <a:gd name="connsiteY35-160" fmla="*/ 30 h 78"/>
              <a:gd name="connsiteX36-161" fmla="*/ 142 w 200"/>
              <a:gd name="connsiteY36-162" fmla="*/ 26 h 78"/>
              <a:gd name="connsiteX37-163" fmla="*/ 154 w 200"/>
              <a:gd name="connsiteY37-164" fmla="*/ 31 h 78"/>
              <a:gd name="connsiteX38-165" fmla="*/ 181 w 200"/>
              <a:gd name="connsiteY38-166" fmla="*/ 36 h 78"/>
              <a:gd name="connsiteX39-167" fmla="*/ 151 w 200"/>
              <a:gd name="connsiteY39-168" fmla="*/ 25 h 78"/>
              <a:gd name="connsiteX40-169" fmla="*/ 137 w 200"/>
              <a:gd name="connsiteY40-170" fmla="*/ 15 h 78"/>
              <a:gd name="connsiteX41-171" fmla="*/ 132 w 200"/>
              <a:gd name="connsiteY41-172" fmla="*/ 5 h 78"/>
              <a:gd name="connsiteX42-173" fmla="*/ 160 w 200"/>
              <a:gd name="connsiteY42-174" fmla="*/ 12 h 78"/>
              <a:gd name="connsiteX43-175" fmla="*/ 200 w 200"/>
              <a:gd name="connsiteY43-176" fmla="*/ 22 h 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</a:cxnLst>
            <a:rect l="l" t="t" r="r" b="b"/>
            <a:pathLst>
              <a:path w="200" h="78">
                <a:moveTo>
                  <a:pt x="200" y="22"/>
                </a:moveTo>
                <a:cubicBezTo>
                  <a:pt x="200" y="22"/>
                  <a:pt x="181" y="13"/>
                  <a:pt x="171" y="7"/>
                </a:cubicBezTo>
                <a:cubicBezTo>
                  <a:pt x="167" y="4"/>
                  <a:pt x="162" y="2"/>
                  <a:pt x="157" y="1"/>
                </a:cubicBezTo>
                <a:lnTo>
                  <a:pt x="158" y="1"/>
                </a:lnTo>
                <a:lnTo>
                  <a:pt x="116" y="1"/>
                </a:lnTo>
                <a:lnTo>
                  <a:pt x="116" y="1"/>
                </a:lnTo>
                <a:lnTo>
                  <a:pt x="94" y="1"/>
                </a:lnTo>
                <a:lnTo>
                  <a:pt x="94" y="1"/>
                </a:lnTo>
                <a:lnTo>
                  <a:pt x="52" y="1"/>
                </a:lnTo>
                <a:lnTo>
                  <a:pt x="53" y="0"/>
                </a:lnTo>
                <a:cubicBezTo>
                  <a:pt x="50" y="2"/>
                  <a:pt x="45" y="6"/>
                  <a:pt x="40" y="9"/>
                </a:cubicBezTo>
                <a:lnTo>
                  <a:pt x="10" y="27"/>
                </a:lnTo>
                <a:cubicBezTo>
                  <a:pt x="10" y="27"/>
                  <a:pt x="41" y="16"/>
                  <a:pt x="50" y="12"/>
                </a:cubicBezTo>
                <a:cubicBezTo>
                  <a:pt x="55" y="10"/>
                  <a:pt x="65" y="7"/>
                  <a:pt x="75" y="5"/>
                </a:cubicBezTo>
                <a:cubicBezTo>
                  <a:pt x="71" y="12"/>
                  <a:pt x="66" y="20"/>
                  <a:pt x="61" y="26"/>
                </a:cubicBezTo>
                <a:cubicBezTo>
                  <a:pt x="59" y="27"/>
                  <a:pt x="57" y="29"/>
                  <a:pt x="55" y="31"/>
                </a:cubicBezTo>
                <a:cubicBezTo>
                  <a:pt x="49" y="33"/>
                  <a:pt x="38" y="35"/>
                  <a:pt x="33" y="37"/>
                </a:cubicBezTo>
                <a:cubicBezTo>
                  <a:pt x="25" y="40"/>
                  <a:pt x="9" y="48"/>
                  <a:pt x="9" y="48"/>
                </a:cubicBezTo>
                <a:cubicBezTo>
                  <a:pt x="9" y="48"/>
                  <a:pt x="30" y="41"/>
                  <a:pt x="41" y="40"/>
                </a:cubicBezTo>
                <a:cubicBezTo>
                  <a:pt x="43" y="39"/>
                  <a:pt x="44" y="39"/>
                  <a:pt x="46" y="39"/>
                </a:cubicBezTo>
                <a:cubicBezTo>
                  <a:pt x="27" y="56"/>
                  <a:pt x="0" y="74"/>
                  <a:pt x="0" y="74"/>
                </a:cubicBezTo>
                <a:cubicBezTo>
                  <a:pt x="0" y="74"/>
                  <a:pt x="43" y="54"/>
                  <a:pt x="61" y="42"/>
                </a:cubicBezTo>
                <a:cubicBezTo>
                  <a:pt x="69" y="36"/>
                  <a:pt x="81" y="26"/>
                  <a:pt x="92" y="17"/>
                </a:cubicBezTo>
                <a:cubicBezTo>
                  <a:pt x="96" y="22"/>
                  <a:pt x="99" y="28"/>
                  <a:pt x="100" y="34"/>
                </a:cubicBezTo>
                <a:cubicBezTo>
                  <a:pt x="104" y="48"/>
                  <a:pt x="119" y="78"/>
                  <a:pt x="119" y="78"/>
                </a:cubicBezTo>
                <a:cubicBezTo>
                  <a:pt x="119" y="78"/>
                  <a:pt x="114" y="57"/>
                  <a:pt x="111" y="41"/>
                </a:cubicBezTo>
                <a:cubicBezTo>
                  <a:pt x="114" y="42"/>
                  <a:pt x="117" y="43"/>
                  <a:pt x="119" y="43"/>
                </a:cubicBezTo>
                <a:cubicBezTo>
                  <a:pt x="124" y="45"/>
                  <a:pt x="134" y="47"/>
                  <a:pt x="134" y="47"/>
                </a:cubicBezTo>
                <a:cubicBezTo>
                  <a:pt x="134" y="47"/>
                  <a:pt x="122" y="43"/>
                  <a:pt x="117" y="40"/>
                </a:cubicBezTo>
                <a:cubicBezTo>
                  <a:pt x="115" y="39"/>
                  <a:pt x="113" y="37"/>
                  <a:pt x="111" y="36"/>
                </a:cubicBezTo>
                <a:lnTo>
                  <a:pt x="111" y="27"/>
                </a:lnTo>
                <a:cubicBezTo>
                  <a:pt x="111" y="21"/>
                  <a:pt x="113" y="16"/>
                  <a:pt x="115" y="12"/>
                </a:cubicBezTo>
                <a:lnTo>
                  <a:pt x="116" y="12"/>
                </a:lnTo>
                <a:cubicBezTo>
                  <a:pt x="120" y="16"/>
                  <a:pt x="126" y="21"/>
                  <a:pt x="131" y="27"/>
                </a:cubicBezTo>
                <a:cubicBezTo>
                  <a:pt x="142" y="39"/>
                  <a:pt x="178" y="66"/>
                  <a:pt x="178" y="66"/>
                </a:cubicBezTo>
                <a:cubicBezTo>
                  <a:pt x="178" y="66"/>
                  <a:pt x="150" y="42"/>
                  <a:pt x="144" y="30"/>
                </a:cubicBezTo>
                <a:cubicBezTo>
                  <a:pt x="143" y="29"/>
                  <a:pt x="143" y="28"/>
                  <a:pt x="142" y="26"/>
                </a:cubicBezTo>
                <a:cubicBezTo>
                  <a:pt x="146" y="28"/>
                  <a:pt x="151" y="29"/>
                  <a:pt x="154" y="31"/>
                </a:cubicBezTo>
                <a:cubicBezTo>
                  <a:pt x="162" y="33"/>
                  <a:pt x="181" y="36"/>
                  <a:pt x="181" y="36"/>
                </a:cubicBezTo>
                <a:cubicBezTo>
                  <a:pt x="181" y="36"/>
                  <a:pt x="160" y="30"/>
                  <a:pt x="151" y="25"/>
                </a:cubicBezTo>
                <a:cubicBezTo>
                  <a:pt x="144" y="21"/>
                  <a:pt x="139" y="17"/>
                  <a:pt x="137" y="15"/>
                </a:cubicBezTo>
                <a:cubicBezTo>
                  <a:pt x="135" y="11"/>
                  <a:pt x="134" y="8"/>
                  <a:pt x="132" y="5"/>
                </a:cubicBezTo>
                <a:cubicBezTo>
                  <a:pt x="142" y="7"/>
                  <a:pt x="153" y="10"/>
                  <a:pt x="160" y="12"/>
                </a:cubicBezTo>
                <a:cubicBezTo>
                  <a:pt x="175" y="16"/>
                  <a:pt x="200" y="22"/>
                  <a:pt x="200" y="22"/>
                </a:cubicBezTo>
                <a:close/>
              </a:path>
            </a:pathLst>
          </a:custGeom>
          <a:solidFill>
            <a:srgbClr val="52A141"/>
          </a:solidFill>
          <a:ln>
            <a:noFill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id-ID" sz="2400"/>
          </a:p>
        </p:txBody>
      </p:sp>
      <p:sp>
        <p:nvSpPr>
          <p:cNvPr id="26" name="Freeform 99"/>
          <p:cNvSpPr/>
          <p:nvPr/>
        </p:nvSpPr>
        <p:spPr bwMode="auto">
          <a:xfrm rot="3236672">
            <a:off x="8032169" y="5329010"/>
            <a:ext cx="880864" cy="939036"/>
          </a:xfrm>
          <a:custGeom>
            <a:avLst/>
            <a:gdLst/>
            <a:ahLst/>
            <a:cxnLst>
              <a:cxn ang="0">
                <a:pos x="164" y="145"/>
              </a:cxn>
              <a:cxn ang="0">
                <a:pos x="178" y="138"/>
              </a:cxn>
              <a:cxn ang="0">
                <a:pos x="195" y="132"/>
              </a:cxn>
              <a:cxn ang="0">
                <a:pos x="198" y="106"/>
              </a:cxn>
              <a:cxn ang="0">
                <a:pos x="192" y="62"/>
              </a:cxn>
              <a:cxn ang="0">
                <a:pos x="148" y="100"/>
              </a:cxn>
              <a:cxn ang="0">
                <a:pos x="133" y="115"/>
              </a:cxn>
              <a:cxn ang="0">
                <a:pos x="134" y="99"/>
              </a:cxn>
              <a:cxn ang="0">
                <a:pos x="149" y="70"/>
              </a:cxn>
              <a:cxn ang="0">
                <a:pos x="136" y="43"/>
              </a:cxn>
              <a:cxn ang="0">
                <a:pos x="100" y="1"/>
              </a:cxn>
              <a:cxn ang="0">
                <a:pos x="100" y="0"/>
              </a:cxn>
              <a:cxn ang="0">
                <a:pos x="99" y="1"/>
              </a:cxn>
              <a:cxn ang="0">
                <a:pos x="99" y="0"/>
              </a:cxn>
              <a:cxn ang="0">
                <a:pos x="99" y="1"/>
              </a:cxn>
              <a:cxn ang="0">
                <a:pos x="63" y="43"/>
              </a:cxn>
              <a:cxn ang="0">
                <a:pos x="50" y="70"/>
              </a:cxn>
              <a:cxn ang="0">
                <a:pos x="65" y="99"/>
              </a:cxn>
              <a:cxn ang="0">
                <a:pos x="66" y="115"/>
              </a:cxn>
              <a:cxn ang="0">
                <a:pos x="51" y="100"/>
              </a:cxn>
              <a:cxn ang="0">
                <a:pos x="6" y="62"/>
              </a:cxn>
              <a:cxn ang="0">
                <a:pos x="1" y="106"/>
              </a:cxn>
              <a:cxn ang="0">
                <a:pos x="4" y="132"/>
              </a:cxn>
              <a:cxn ang="0">
                <a:pos x="20" y="138"/>
              </a:cxn>
              <a:cxn ang="0">
                <a:pos x="35" y="145"/>
              </a:cxn>
              <a:cxn ang="0">
                <a:pos x="32" y="156"/>
              </a:cxn>
              <a:cxn ang="0">
                <a:pos x="1" y="145"/>
              </a:cxn>
              <a:cxn ang="0">
                <a:pos x="46" y="208"/>
              </a:cxn>
              <a:cxn ang="0">
                <a:pos x="67" y="204"/>
              </a:cxn>
              <a:cxn ang="0">
                <a:pos x="88" y="191"/>
              </a:cxn>
              <a:cxn ang="0">
                <a:pos x="94" y="188"/>
              </a:cxn>
              <a:cxn ang="0">
                <a:pos x="95" y="179"/>
              </a:cxn>
              <a:cxn ang="0">
                <a:pos x="99" y="94"/>
              </a:cxn>
              <a:cxn ang="0">
                <a:pos x="104" y="179"/>
              </a:cxn>
              <a:cxn ang="0">
                <a:pos x="105" y="188"/>
              </a:cxn>
              <a:cxn ang="0">
                <a:pos x="111" y="191"/>
              </a:cxn>
              <a:cxn ang="0">
                <a:pos x="132" y="204"/>
              </a:cxn>
              <a:cxn ang="0">
                <a:pos x="153" y="208"/>
              </a:cxn>
              <a:cxn ang="0">
                <a:pos x="198" y="145"/>
              </a:cxn>
              <a:cxn ang="0">
                <a:pos x="167" y="156"/>
              </a:cxn>
              <a:cxn ang="0">
                <a:pos x="164" y="145"/>
              </a:cxn>
            </a:cxnLst>
            <a:rect l="0" t="0" r="r" b="b"/>
            <a:pathLst>
              <a:path w="199" h="212">
                <a:moveTo>
                  <a:pt x="164" y="145"/>
                </a:moveTo>
                <a:cubicBezTo>
                  <a:pt x="168" y="142"/>
                  <a:pt x="173" y="140"/>
                  <a:pt x="178" y="138"/>
                </a:cubicBezTo>
                <a:cubicBezTo>
                  <a:pt x="184" y="136"/>
                  <a:pt x="190" y="135"/>
                  <a:pt x="195" y="132"/>
                </a:cubicBezTo>
                <a:cubicBezTo>
                  <a:pt x="197" y="123"/>
                  <a:pt x="199" y="115"/>
                  <a:pt x="198" y="106"/>
                </a:cubicBezTo>
                <a:cubicBezTo>
                  <a:pt x="196" y="91"/>
                  <a:pt x="193" y="77"/>
                  <a:pt x="192" y="62"/>
                </a:cubicBezTo>
                <a:cubicBezTo>
                  <a:pt x="175" y="72"/>
                  <a:pt x="154" y="78"/>
                  <a:pt x="148" y="100"/>
                </a:cubicBezTo>
                <a:cubicBezTo>
                  <a:pt x="147" y="105"/>
                  <a:pt x="140" y="119"/>
                  <a:pt x="133" y="115"/>
                </a:cubicBezTo>
                <a:cubicBezTo>
                  <a:pt x="128" y="111"/>
                  <a:pt x="131" y="103"/>
                  <a:pt x="134" y="99"/>
                </a:cubicBezTo>
                <a:cubicBezTo>
                  <a:pt x="140" y="90"/>
                  <a:pt x="148" y="82"/>
                  <a:pt x="149" y="70"/>
                </a:cubicBezTo>
                <a:cubicBezTo>
                  <a:pt x="149" y="59"/>
                  <a:pt x="142" y="50"/>
                  <a:pt x="136" y="43"/>
                </a:cubicBezTo>
                <a:cubicBezTo>
                  <a:pt x="124" y="28"/>
                  <a:pt x="110" y="16"/>
                  <a:pt x="100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1"/>
                  <a:pt x="99" y="1"/>
                </a:cubicBezTo>
                <a:cubicBezTo>
                  <a:pt x="99" y="1"/>
                  <a:pt x="99" y="0"/>
                  <a:pt x="99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89" y="16"/>
                  <a:pt x="75" y="28"/>
                  <a:pt x="63" y="43"/>
                </a:cubicBezTo>
                <a:cubicBezTo>
                  <a:pt x="57" y="50"/>
                  <a:pt x="50" y="59"/>
                  <a:pt x="50" y="70"/>
                </a:cubicBezTo>
                <a:cubicBezTo>
                  <a:pt x="51" y="82"/>
                  <a:pt x="59" y="90"/>
                  <a:pt x="65" y="99"/>
                </a:cubicBezTo>
                <a:cubicBezTo>
                  <a:pt x="68" y="103"/>
                  <a:pt x="71" y="111"/>
                  <a:pt x="66" y="115"/>
                </a:cubicBezTo>
                <a:cubicBezTo>
                  <a:pt x="58" y="119"/>
                  <a:pt x="52" y="105"/>
                  <a:pt x="51" y="100"/>
                </a:cubicBezTo>
                <a:cubicBezTo>
                  <a:pt x="45" y="78"/>
                  <a:pt x="24" y="72"/>
                  <a:pt x="6" y="62"/>
                </a:cubicBezTo>
                <a:cubicBezTo>
                  <a:pt x="6" y="77"/>
                  <a:pt x="3" y="91"/>
                  <a:pt x="1" y="106"/>
                </a:cubicBezTo>
                <a:cubicBezTo>
                  <a:pt x="0" y="115"/>
                  <a:pt x="2" y="123"/>
                  <a:pt x="4" y="132"/>
                </a:cubicBezTo>
                <a:cubicBezTo>
                  <a:pt x="9" y="135"/>
                  <a:pt x="15" y="136"/>
                  <a:pt x="20" y="138"/>
                </a:cubicBezTo>
                <a:cubicBezTo>
                  <a:pt x="25" y="140"/>
                  <a:pt x="31" y="142"/>
                  <a:pt x="35" y="145"/>
                </a:cubicBezTo>
                <a:cubicBezTo>
                  <a:pt x="40" y="149"/>
                  <a:pt x="39" y="157"/>
                  <a:pt x="32" y="156"/>
                </a:cubicBezTo>
                <a:cubicBezTo>
                  <a:pt x="22" y="154"/>
                  <a:pt x="12" y="144"/>
                  <a:pt x="1" y="145"/>
                </a:cubicBezTo>
                <a:cubicBezTo>
                  <a:pt x="7" y="172"/>
                  <a:pt x="19" y="196"/>
                  <a:pt x="46" y="208"/>
                </a:cubicBezTo>
                <a:cubicBezTo>
                  <a:pt x="55" y="212"/>
                  <a:pt x="59" y="210"/>
                  <a:pt x="67" y="204"/>
                </a:cubicBezTo>
                <a:cubicBezTo>
                  <a:pt x="74" y="198"/>
                  <a:pt x="79" y="193"/>
                  <a:pt x="88" y="191"/>
                </a:cubicBezTo>
                <a:cubicBezTo>
                  <a:pt x="91" y="190"/>
                  <a:pt x="94" y="192"/>
                  <a:pt x="94" y="188"/>
                </a:cubicBezTo>
                <a:cubicBezTo>
                  <a:pt x="95" y="185"/>
                  <a:pt x="95" y="182"/>
                  <a:pt x="95" y="179"/>
                </a:cubicBezTo>
                <a:cubicBezTo>
                  <a:pt x="96" y="146"/>
                  <a:pt x="98" y="127"/>
                  <a:pt x="99" y="94"/>
                </a:cubicBezTo>
                <a:cubicBezTo>
                  <a:pt x="101" y="127"/>
                  <a:pt x="103" y="146"/>
                  <a:pt x="104" y="179"/>
                </a:cubicBezTo>
                <a:cubicBezTo>
                  <a:pt x="104" y="182"/>
                  <a:pt x="104" y="185"/>
                  <a:pt x="105" y="188"/>
                </a:cubicBezTo>
                <a:cubicBezTo>
                  <a:pt x="105" y="192"/>
                  <a:pt x="108" y="190"/>
                  <a:pt x="111" y="191"/>
                </a:cubicBezTo>
                <a:cubicBezTo>
                  <a:pt x="120" y="193"/>
                  <a:pt x="125" y="198"/>
                  <a:pt x="132" y="204"/>
                </a:cubicBezTo>
                <a:cubicBezTo>
                  <a:pt x="140" y="210"/>
                  <a:pt x="144" y="212"/>
                  <a:pt x="153" y="208"/>
                </a:cubicBezTo>
                <a:cubicBezTo>
                  <a:pt x="179" y="196"/>
                  <a:pt x="192" y="172"/>
                  <a:pt x="198" y="145"/>
                </a:cubicBezTo>
                <a:cubicBezTo>
                  <a:pt x="187" y="144"/>
                  <a:pt x="177" y="154"/>
                  <a:pt x="167" y="156"/>
                </a:cubicBezTo>
                <a:cubicBezTo>
                  <a:pt x="160" y="157"/>
                  <a:pt x="159" y="149"/>
                  <a:pt x="164" y="145"/>
                </a:cubicBezTo>
              </a:path>
            </a:pathLst>
          </a:custGeom>
          <a:solidFill>
            <a:srgbClr val="23756F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en-US" sz="2400"/>
          </a:p>
        </p:txBody>
      </p:sp>
      <p:sp>
        <p:nvSpPr>
          <p:cNvPr id="33" name="Freeform 99"/>
          <p:cNvSpPr/>
          <p:nvPr/>
        </p:nvSpPr>
        <p:spPr bwMode="auto">
          <a:xfrm rot="2853517">
            <a:off x="7882642" y="3584454"/>
            <a:ext cx="1250283" cy="1266833"/>
          </a:xfrm>
          <a:custGeom>
            <a:avLst/>
            <a:gdLst/>
            <a:ahLst/>
            <a:cxnLst>
              <a:cxn ang="0">
                <a:pos x="164" y="145"/>
              </a:cxn>
              <a:cxn ang="0">
                <a:pos x="178" y="138"/>
              </a:cxn>
              <a:cxn ang="0">
                <a:pos x="195" y="132"/>
              </a:cxn>
              <a:cxn ang="0">
                <a:pos x="198" y="106"/>
              </a:cxn>
              <a:cxn ang="0">
                <a:pos x="192" y="62"/>
              </a:cxn>
              <a:cxn ang="0">
                <a:pos x="148" y="100"/>
              </a:cxn>
              <a:cxn ang="0">
                <a:pos x="133" y="115"/>
              </a:cxn>
              <a:cxn ang="0">
                <a:pos x="134" y="99"/>
              </a:cxn>
              <a:cxn ang="0">
                <a:pos x="149" y="70"/>
              </a:cxn>
              <a:cxn ang="0">
                <a:pos x="136" y="43"/>
              </a:cxn>
              <a:cxn ang="0">
                <a:pos x="100" y="1"/>
              </a:cxn>
              <a:cxn ang="0">
                <a:pos x="100" y="0"/>
              </a:cxn>
              <a:cxn ang="0">
                <a:pos x="99" y="1"/>
              </a:cxn>
              <a:cxn ang="0">
                <a:pos x="99" y="0"/>
              </a:cxn>
              <a:cxn ang="0">
                <a:pos x="99" y="1"/>
              </a:cxn>
              <a:cxn ang="0">
                <a:pos x="63" y="43"/>
              </a:cxn>
              <a:cxn ang="0">
                <a:pos x="50" y="70"/>
              </a:cxn>
              <a:cxn ang="0">
                <a:pos x="65" y="99"/>
              </a:cxn>
              <a:cxn ang="0">
                <a:pos x="66" y="115"/>
              </a:cxn>
              <a:cxn ang="0">
                <a:pos x="51" y="100"/>
              </a:cxn>
              <a:cxn ang="0">
                <a:pos x="6" y="62"/>
              </a:cxn>
              <a:cxn ang="0">
                <a:pos x="1" y="106"/>
              </a:cxn>
              <a:cxn ang="0">
                <a:pos x="4" y="132"/>
              </a:cxn>
              <a:cxn ang="0">
                <a:pos x="20" y="138"/>
              </a:cxn>
              <a:cxn ang="0">
                <a:pos x="35" y="145"/>
              </a:cxn>
              <a:cxn ang="0">
                <a:pos x="32" y="156"/>
              </a:cxn>
              <a:cxn ang="0">
                <a:pos x="1" y="145"/>
              </a:cxn>
              <a:cxn ang="0">
                <a:pos x="46" y="208"/>
              </a:cxn>
              <a:cxn ang="0">
                <a:pos x="67" y="204"/>
              </a:cxn>
              <a:cxn ang="0">
                <a:pos x="88" y="191"/>
              </a:cxn>
              <a:cxn ang="0">
                <a:pos x="94" y="188"/>
              </a:cxn>
              <a:cxn ang="0">
                <a:pos x="95" y="179"/>
              </a:cxn>
              <a:cxn ang="0">
                <a:pos x="99" y="94"/>
              </a:cxn>
              <a:cxn ang="0">
                <a:pos x="104" y="179"/>
              </a:cxn>
              <a:cxn ang="0">
                <a:pos x="105" y="188"/>
              </a:cxn>
              <a:cxn ang="0">
                <a:pos x="111" y="191"/>
              </a:cxn>
              <a:cxn ang="0">
                <a:pos x="132" y="204"/>
              </a:cxn>
              <a:cxn ang="0">
                <a:pos x="153" y="208"/>
              </a:cxn>
              <a:cxn ang="0">
                <a:pos x="198" y="145"/>
              </a:cxn>
              <a:cxn ang="0">
                <a:pos x="167" y="156"/>
              </a:cxn>
              <a:cxn ang="0">
                <a:pos x="164" y="145"/>
              </a:cxn>
            </a:cxnLst>
            <a:rect l="0" t="0" r="r" b="b"/>
            <a:pathLst>
              <a:path w="199" h="212">
                <a:moveTo>
                  <a:pt x="164" y="145"/>
                </a:moveTo>
                <a:cubicBezTo>
                  <a:pt x="168" y="142"/>
                  <a:pt x="173" y="140"/>
                  <a:pt x="178" y="138"/>
                </a:cubicBezTo>
                <a:cubicBezTo>
                  <a:pt x="184" y="136"/>
                  <a:pt x="190" y="135"/>
                  <a:pt x="195" y="132"/>
                </a:cubicBezTo>
                <a:cubicBezTo>
                  <a:pt x="197" y="123"/>
                  <a:pt x="199" y="115"/>
                  <a:pt x="198" y="106"/>
                </a:cubicBezTo>
                <a:cubicBezTo>
                  <a:pt x="196" y="91"/>
                  <a:pt x="193" y="77"/>
                  <a:pt x="192" y="62"/>
                </a:cubicBezTo>
                <a:cubicBezTo>
                  <a:pt x="175" y="72"/>
                  <a:pt x="154" y="78"/>
                  <a:pt x="148" y="100"/>
                </a:cubicBezTo>
                <a:cubicBezTo>
                  <a:pt x="147" y="105"/>
                  <a:pt x="140" y="119"/>
                  <a:pt x="133" y="115"/>
                </a:cubicBezTo>
                <a:cubicBezTo>
                  <a:pt x="128" y="111"/>
                  <a:pt x="131" y="103"/>
                  <a:pt x="134" y="99"/>
                </a:cubicBezTo>
                <a:cubicBezTo>
                  <a:pt x="140" y="90"/>
                  <a:pt x="148" y="82"/>
                  <a:pt x="149" y="70"/>
                </a:cubicBezTo>
                <a:cubicBezTo>
                  <a:pt x="149" y="59"/>
                  <a:pt x="142" y="50"/>
                  <a:pt x="136" y="43"/>
                </a:cubicBezTo>
                <a:cubicBezTo>
                  <a:pt x="124" y="28"/>
                  <a:pt x="110" y="16"/>
                  <a:pt x="100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1"/>
                  <a:pt x="99" y="1"/>
                </a:cubicBezTo>
                <a:cubicBezTo>
                  <a:pt x="99" y="1"/>
                  <a:pt x="99" y="0"/>
                  <a:pt x="99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89" y="16"/>
                  <a:pt x="75" y="28"/>
                  <a:pt x="63" y="43"/>
                </a:cubicBezTo>
                <a:cubicBezTo>
                  <a:pt x="57" y="50"/>
                  <a:pt x="50" y="59"/>
                  <a:pt x="50" y="70"/>
                </a:cubicBezTo>
                <a:cubicBezTo>
                  <a:pt x="51" y="82"/>
                  <a:pt x="59" y="90"/>
                  <a:pt x="65" y="99"/>
                </a:cubicBezTo>
                <a:cubicBezTo>
                  <a:pt x="68" y="103"/>
                  <a:pt x="71" y="111"/>
                  <a:pt x="66" y="115"/>
                </a:cubicBezTo>
                <a:cubicBezTo>
                  <a:pt x="58" y="119"/>
                  <a:pt x="52" y="105"/>
                  <a:pt x="51" y="100"/>
                </a:cubicBezTo>
                <a:cubicBezTo>
                  <a:pt x="45" y="78"/>
                  <a:pt x="24" y="72"/>
                  <a:pt x="6" y="62"/>
                </a:cubicBezTo>
                <a:cubicBezTo>
                  <a:pt x="6" y="77"/>
                  <a:pt x="3" y="91"/>
                  <a:pt x="1" y="106"/>
                </a:cubicBezTo>
                <a:cubicBezTo>
                  <a:pt x="0" y="115"/>
                  <a:pt x="2" y="123"/>
                  <a:pt x="4" y="132"/>
                </a:cubicBezTo>
                <a:cubicBezTo>
                  <a:pt x="9" y="135"/>
                  <a:pt x="15" y="136"/>
                  <a:pt x="20" y="138"/>
                </a:cubicBezTo>
                <a:cubicBezTo>
                  <a:pt x="25" y="140"/>
                  <a:pt x="31" y="142"/>
                  <a:pt x="35" y="145"/>
                </a:cubicBezTo>
                <a:cubicBezTo>
                  <a:pt x="40" y="149"/>
                  <a:pt x="39" y="157"/>
                  <a:pt x="32" y="156"/>
                </a:cubicBezTo>
                <a:cubicBezTo>
                  <a:pt x="22" y="154"/>
                  <a:pt x="12" y="144"/>
                  <a:pt x="1" y="145"/>
                </a:cubicBezTo>
                <a:cubicBezTo>
                  <a:pt x="7" y="172"/>
                  <a:pt x="19" y="196"/>
                  <a:pt x="46" y="208"/>
                </a:cubicBezTo>
                <a:cubicBezTo>
                  <a:pt x="55" y="212"/>
                  <a:pt x="59" y="210"/>
                  <a:pt x="67" y="204"/>
                </a:cubicBezTo>
                <a:cubicBezTo>
                  <a:pt x="74" y="198"/>
                  <a:pt x="79" y="193"/>
                  <a:pt x="88" y="191"/>
                </a:cubicBezTo>
                <a:cubicBezTo>
                  <a:pt x="91" y="190"/>
                  <a:pt x="94" y="192"/>
                  <a:pt x="94" y="188"/>
                </a:cubicBezTo>
                <a:cubicBezTo>
                  <a:pt x="95" y="185"/>
                  <a:pt x="95" y="182"/>
                  <a:pt x="95" y="179"/>
                </a:cubicBezTo>
                <a:cubicBezTo>
                  <a:pt x="96" y="146"/>
                  <a:pt x="98" y="127"/>
                  <a:pt x="99" y="94"/>
                </a:cubicBezTo>
                <a:cubicBezTo>
                  <a:pt x="101" y="127"/>
                  <a:pt x="103" y="146"/>
                  <a:pt x="104" y="179"/>
                </a:cubicBezTo>
                <a:cubicBezTo>
                  <a:pt x="104" y="182"/>
                  <a:pt x="104" y="185"/>
                  <a:pt x="105" y="188"/>
                </a:cubicBezTo>
                <a:cubicBezTo>
                  <a:pt x="105" y="192"/>
                  <a:pt x="108" y="190"/>
                  <a:pt x="111" y="191"/>
                </a:cubicBezTo>
                <a:cubicBezTo>
                  <a:pt x="120" y="193"/>
                  <a:pt x="125" y="198"/>
                  <a:pt x="132" y="204"/>
                </a:cubicBezTo>
                <a:cubicBezTo>
                  <a:pt x="140" y="210"/>
                  <a:pt x="144" y="212"/>
                  <a:pt x="153" y="208"/>
                </a:cubicBezTo>
                <a:cubicBezTo>
                  <a:pt x="179" y="196"/>
                  <a:pt x="192" y="172"/>
                  <a:pt x="198" y="145"/>
                </a:cubicBezTo>
                <a:cubicBezTo>
                  <a:pt x="187" y="144"/>
                  <a:pt x="177" y="154"/>
                  <a:pt x="167" y="156"/>
                </a:cubicBezTo>
                <a:cubicBezTo>
                  <a:pt x="160" y="157"/>
                  <a:pt x="159" y="149"/>
                  <a:pt x="164" y="145"/>
                </a:cubicBezTo>
              </a:path>
            </a:pathLst>
          </a:custGeom>
          <a:solidFill>
            <a:srgbClr val="48A799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en-US" sz="2400" dirty="0"/>
          </a:p>
        </p:txBody>
      </p:sp>
      <p:sp>
        <p:nvSpPr>
          <p:cNvPr id="34" name="Freeform 99"/>
          <p:cNvSpPr/>
          <p:nvPr/>
        </p:nvSpPr>
        <p:spPr bwMode="auto">
          <a:xfrm rot="20828739">
            <a:off x="5178911" y="3271548"/>
            <a:ext cx="1096855" cy="1169291"/>
          </a:xfrm>
          <a:custGeom>
            <a:avLst/>
            <a:gdLst/>
            <a:ahLst/>
            <a:cxnLst>
              <a:cxn ang="0">
                <a:pos x="164" y="145"/>
              </a:cxn>
              <a:cxn ang="0">
                <a:pos x="178" y="138"/>
              </a:cxn>
              <a:cxn ang="0">
                <a:pos x="195" y="132"/>
              </a:cxn>
              <a:cxn ang="0">
                <a:pos x="198" y="106"/>
              </a:cxn>
              <a:cxn ang="0">
                <a:pos x="192" y="62"/>
              </a:cxn>
              <a:cxn ang="0">
                <a:pos x="148" y="100"/>
              </a:cxn>
              <a:cxn ang="0">
                <a:pos x="133" y="115"/>
              </a:cxn>
              <a:cxn ang="0">
                <a:pos x="134" y="99"/>
              </a:cxn>
              <a:cxn ang="0">
                <a:pos x="149" y="70"/>
              </a:cxn>
              <a:cxn ang="0">
                <a:pos x="136" y="43"/>
              </a:cxn>
              <a:cxn ang="0">
                <a:pos x="100" y="1"/>
              </a:cxn>
              <a:cxn ang="0">
                <a:pos x="100" y="0"/>
              </a:cxn>
              <a:cxn ang="0">
                <a:pos x="99" y="1"/>
              </a:cxn>
              <a:cxn ang="0">
                <a:pos x="99" y="0"/>
              </a:cxn>
              <a:cxn ang="0">
                <a:pos x="99" y="1"/>
              </a:cxn>
              <a:cxn ang="0">
                <a:pos x="63" y="43"/>
              </a:cxn>
              <a:cxn ang="0">
                <a:pos x="50" y="70"/>
              </a:cxn>
              <a:cxn ang="0">
                <a:pos x="65" y="99"/>
              </a:cxn>
              <a:cxn ang="0">
                <a:pos x="66" y="115"/>
              </a:cxn>
              <a:cxn ang="0">
                <a:pos x="51" y="100"/>
              </a:cxn>
              <a:cxn ang="0">
                <a:pos x="6" y="62"/>
              </a:cxn>
              <a:cxn ang="0">
                <a:pos x="1" y="106"/>
              </a:cxn>
              <a:cxn ang="0">
                <a:pos x="4" y="132"/>
              </a:cxn>
              <a:cxn ang="0">
                <a:pos x="20" y="138"/>
              </a:cxn>
              <a:cxn ang="0">
                <a:pos x="35" y="145"/>
              </a:cxn>
              <a:cxn ang="0">
                <a:pos x="32" y="156"/>
              </a:cxn>
              <a:cxn ang="0">
                <a:pos x="1" y="145"/>
              </a:cxn>
              <a:cxn ang="0">
                <a:pos x="46" y="208"/>
              </a:cxn>
              <a:cxn ang="0">
                <a:pos x="67" y="204"/>
              </a:cxn>
              <a:cxn ang="0">
                <a:pos x="88" y="191"/>
              </a:cxn>
              <a:cxn ang="0">
                <a:pos x="94" y="188"/>
              </a:cxn>
              <a:cxn ang="0">
                <a:pos x="95" y="179"/>
              </a:cxn>
              <a:cxn ang="0">
                <a:pos x="99" y="94"/>
              </a:cxn>
              <a:cxn ang="0">
                <a:pos x="104" y="179"/>
              </a:cxn>
              <a:cxn ang="0">
                <a:pos x="105" y="188"/>
              </a:cxn>
              <a:cxn ang="0">
                <a:pos x="111" y="191"/>
              </a:cxn>
              <a:cxn ang="0">
                <a:pos x="132" y="204"/>
              </a:cxn>
              <a:cxn ang="0">
                <a:pos x="153" y="208"/>
              </a:cxn>
              <a:cxn ang="0">
                <a:pos x="198" y="145"/>
              </a:cxn>
              <a:cxn ang="0">
                <a:pos x="167" y="156"/>
              </a:cxn>
              <a:cxn ang="0">
                <a:pos x="164" y="145"/>
              </a:cxn>
            </a:cxnLst>
            <a:rect l="0" t="0" r="r" b="b"/>
            <a:pathLst>
              <a:path w="199" h="212">
                <a:moveTo>
                  <a:pt x="164" y="145"/>
                </a:moveTo>
                <a:cubicBezTo>
                  <a:pt x="168" y="142"/>
                  <a:pt x="173" y="140"/>
                  <a:pt x="178" y="138"/>
                </a:cubicBezTo>
                <a:cubicBezTo>
                  <a:pt x="184" y="136"/>
                  <a:pt x="190" y="135"/>
                  <a:pt x="195" y="132"/>
                </a:cubicBezTo>
                <a:cubicBezTo>
                  <a:pt x="197" y="123"/>
                  <a:pt x="199" y="115"/>
                  <a:pt x="198" y="106"/>
                </a:cubicBezTo>
                <a:cubicBezTo>
                  <a:pt x="196" y="91"/>
                  <a:pt x="193" y="77"/>
                  <a:pt x="192" y="62"/>
                </a:cubicBezTo>
                <a:cubicBezTo>
                  <a:pt x="175" y="72"/>
                  <a:pt x="154" y="78"/>
                  <a:pt x="148" y="100"/>
                </a:cubicBezTo>
                <a:cubicBezTo>
                  <a:pt x="147" y="105"/>
                  <a:pt x="140" y="119"/>
                  <a:pt x="133" y="115"/>
                </a:cubicBezTo>
                <a:cubicBezTo>
                  <a:pt x="128" y="111"/>
                  <a:pt x="131" y="103"/>
                  <a:pt x="134" y="99"/>
                </a:cubicBezTo>
                <a:cubicBezTo>
                  <a:pt x="140" y="90"/>
                  <a:pt x="148" y="82"/>
                  <a:pt x="149" y="70"/>
                </a:cubicBezTo>
                <a:cubicBezTo>
                  <a:pt x="149" y="59"/>
                  <a:pt x="142" y="50"/>
                  <a:pt x="136" y="43"/>
                </a:cubicBezTo>
                <a:cubicBezTo>
                  <a:pt x="124" y="28"/>
                  <a:pt x="110" y="16"/>
                  <a:pt x="100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1"/>
                  <a:pt x="99" y="1"/>
                </a:cubicBezTo>
                <a:cubicBezTo>
                  <a:pt x="99" y="1"/>
                  <a:pt x="99" y="0"/>
                  <a:pt x="99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89" y="16"/>
                  <a:pt x="75" y="28"/>
                  <a:pt x="63" y="43"/>
                </a:cubicBezTo>
                <a:cubicBezTo>
                  <a:pt x="57" y="50"/>
                  <a:pt x="50" y="59"/>
                  <a:pt x="50" y="70"/>
                </a:cubicBezTo>
                <a:cubicBezTo>
                  <a:pt x="51" y="82"/>
                  <a:pt x="59" y="90"/>
                  <a:pt x="65" y="99"/>
                </a:cubicBezTo>
                <a:cubicBezTo>
                  <a:pt x="68" y="103"/>
                  <a:pt x="71" y="111"/>
                  <a:pt x="66" y="115"/>
                </a:cubicBezTo>
                <a:cubicBezTo>
                  <a:pt x="58" y="119"/>
                  <a:pt x="52" y="105"/>
                  <a:pt x="51" y="100"/>
                </a:cubicBezTo>
                <a:cubicBezTo>
                  <a:pt x="45" y="78"/>
                  <a:pt x="24" y="72"/>
                  <a:pt x="6" y="62"/>
                </a:cubicBezTo>
                <a:cubicBezTo>
                  <a:pt x="6" y="77"/>
                  <a:pt x="3" y="91"/>
                  <a:pt x="1" y="106"/>
                </a:cubicBezTo>
                <a:cubicBezTo>
                  <a:pt x="0" y="115"/>
                  <a:pt x="2" y="123"/>
                  <a:pt x="4" y="132"/>
                </a:cubicBezTo>
                <a:cubicBezTo>
                  <a:pt x="9" y="135"/>
                  <a:pt x="15" y="136"/>
                  <a:pt x="20" y="138"/>
                </a:cubicBezTo>
                <a:cubicBezTo>
                  <a:pt x="25" y="140"/>
                  <a:pt x="31" y="142"/>
                  <a:pt x="35" y="145"/>
                </a:cubicBezTo>
                <a:cubicBezTo>
                  <a:pt x="40" y="149"/>
                  <a:pt x="39" y="157"/>
                  <a:pt x="32" y="156"/>
                </a:cubicBezTo>
                <a:cubicBezTo>
                  <a:pt x="22" y="154"/>
                  <a:pt x="12" y="144"/>
                  <a:pt x="1" y="145"/>
                </a:cubicBezTo>
                <a:cubicBezTo>
                  <a:pt x="7" y="172"/>
                  <a:pt x="19" y="196"/>
                  <a:pt x="46" y="208"/>
                </a:cubicBezTo>
                <a:cubicBezTo>
                  <a:pt x="55" y="212"/>
                  <a:pt x="59" y="210"/>
                  <a:pt x="67" y="204"/>
                </a:cubicBezTo>
                <a:cubicBezTo>
                  <a:pt x="74" y="198"/>
                  <a:pt x="79" y="193"/>
                  <a:pt x="88" y="191"/>
                </a:cubicBezTo>
                <a:cubicBezTo>
                  <a:pt x="91" y="190"/>
                  <a:pt x="94" y="192"/>
                  <a:pt x="94" y="188"/>
                </a:cubicBezTo>
                <a:cubicBezTo>
                  <a:pt x="95" y="185"/>
                  <a:pt x="95" y="182"/>
                  <a:pt x="95" y="179"/>
                </a:cubicBezTo>
                <a:cubicBezTo>
                  <a:pt x="96" y="146"/>
                  <a:pt x="98" y="127"/>
                  <a:pt x="99" y="94"/>
                </a:cubicBezTo>
                <a:cubicBezTo>
                  <a:pt x="101" y="127"/>
                  <a:pt x="103" y="146"/>
                  <a:pt x="104" y="179"/>
                </a:cubicBezTo>
                <a:cubicBezTo>
                  <a:pt x="104" y="182"/>
                  <a:pt x="104" y="185"/>
                  <a:pt x="105" y="188"/>
                </a:cubicBezTo>
                <a:cubicBezTo>
                  <a:pt x="105" y="192"/>
                  <a:pt x="108" y="190"/>
                  <a:pt x="111" y="191"/>
                </a:cubicBezTo>
                <a:cubicBezTo>
                  <a:pt x="120" y="193"/>
                  <a:pt x="125" y="198"/>
                  <a:pt x="132" y="204"/>
                </a:cubicBezTo>
                <a:cubicBezTo>
                  <a:pt x="140" y="210"/>
                  <a:pt x="144" y="212"/>
                  <a:pt x="153" y="208"/>
                </a:cubicBezTo>
                <a:cubicBezTo>
                  <a:pt x="179" y="196"/>
                  <a:pt x="192" y="172"/>
                  <a:pt x="198" y="145"/>
                </a:cubicBezTo>
                <a:cubicBezTo>
                  <a:pt x="187" y="144"/>
                  <a:pt x="177" y="154"/>
                  <a:pt x="167" y="156"/>
                </a:cubicBezTo>
                <a:cubicBezTo>
                  <a:pt x="160" y="157"/>
                  <a:pt x="159" y="149"/>
                  <a:pt x="164" y="145"/>
                </a:cubicBezTo>
              </a:path>
            </a:pathLst>
          </a:custGeom>
          <a:solidFill>
            <a:srgbClr val="215D3D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en-US" sz="2400" dirty="0"/>
          </a:p>
        </p:txBody>
      </p:sp>
      <p:sp>
        <p:nvSpPr>
          <p:cNvPr id="35" name="Freeform 99"/>
          <p:cNvSpPr/>
          <p:nvPr/>
        </p:nvSpPr>
        <p:spPr bwMode="auto">
          <a:xfrm rot="19228800">
            <a:off x="3686573" y="3720050"/>
            <a:ext cx="1225628" cy="1306568"/>
          </a:xfrm>
          <a:custGeom>
            <a:avLst/>
            <a:gdLst/>
            <a:ahLst/>
            <a:cxnLst>
              <a:cxn ang="0">
                <a:pos x="164" y="145"/>
              </a:cxn>
              <a:cxn ang="0">
                <a:pos x="178" y="138"/>
              </a:cxn>
              <a:cxn ang="0">
                <a:pos x="195" y="132"/>
              </a:cxn>
              <a:cxn ang="0">
                <a:pos x="198" y="106"/>
              </a:cxn>
              <a:cxn ang="0">
                <a:pos x="192" y="62"/>
              </a:cxn>
              <a:cxn ang="0">
                <a:pos x="148" y="100"/>
              </a:cxn>
              <a:cxn ang="0">
                <a:pos x="133" y="115"/>
              </a:cxn>
              <a:cxn ang="0">
                <a:pos x="134" y="99"/>
              </a:cxn>
              <a:cxn ang="0">
                <a:pos x="149" y="70"/>
              </a:cxn>
              <a:cxn ang="0">
                <a:pos x="136" y="43"/>
              </a:cxn>
              <a:cxn ang="0">
                <a:pos x="100" y="1"/>
              </a:cxn>
              <a:cxn ang="0">
                <a:pos x="100" y="0"/>
              </a:cxn>
              <a:cxn ang="0">
                <a:pos x="99" y="1"/>
              </a:cxn>
              <a:cxn ang="0">
                <a:pos x="99" y="0"/>
              </a:cxn>
              <a:cxn ang="0">
                <a:pos x="99" y="1"/>
              </a:cxn>
              <a:cxn ang="0">
                <a:pos x="63" y="43"/>
              </a:cxn>
              <a:cxn ang="0">
                <a:pos x="50" y="70"/>
              </a:cxn>
              <a:cxn ang="0">
                <a:pos x="65" y="99"/>
              </a:cxn>
              <a:cxn ang="0">
                <a:pos x="66" y="115"/>
              </a:cxn>
              <a:cxn ang="0">
                <a:pos x="51" y="100"/>
              </a:cxn>
              <a:cxn ang="0">
                <a:pos x="6" y="62"/>
              </a:cxn>
              <a:cxn ang="0">
                <a:pos x="1" y="106"/>
              </a:cxn>
              <a:cxn ang="0">
                <a:pos x="4" y="132"/>
              </a:cxn>
              <a:cxn ang="0">
                <a:pos x="20" y="138"/>
              </a:cxn>
              <a:cxn ang="0">
                <a:pos x="35" y="145"/>
              </a:cxn>
              <a:cxn ang="0">
                <a:pos x="32" y="156"/>
              </a:cxn>
              <a:cxn ang="0">
                <a:pos x="1" y="145"/>
              </a:cxn>
              <a:cxn ang="0">
                <a:pos x="46" y="208"/>
              </a:cxn>
              <a:cxn ang="0">
                <a:pos x="67" y="204"/>
              </a:cxn>
              <a:cxn ang="0">
                <a:pos x="88" y="191"/>
              </a:cxn>
              <a:cxn ang="0">
                <a:pos x="94" y="188"/>
              </a:cxn>
              <a:cxn ang="0">
                <a:pos x="95" y="179"/>
              </a:cxn>
              <a:cxn ang="0">
                <a:pos x="99" y="94"/>
              </a:cxn>
              <a:cxn ang="0">
                <a:pos x="104" y="179"/>
              </a:cxn>
              <a:cxn ang="0">
                <a:pos x="105" y="188"/>
              </a:cxn>
              <a:cxn ang="0">
                <a:pos x="111" y="191"/>
              </a:cxn>
              <a:cxn ang="0">
                <a:pos x="132" y="204"/>
              </a:cxn>
              <a:cxn ang="0">
                <a:pos x="153" y="208"/>
              </a:cxn>
              <a:cxn ang="0">
                <a:pos x="198" y="145"/>
              </a:cxn>
              <a:cxn ang="0">
                <a:pos x="167" y="156"/>
              </a:cxn>
              <a:cxn ang="0">
                <a:pos x="164" y="145"/>
              </a:cxn>
            </a:cxnLst>
            <a:rect l="0" t="0" r="r" b="b"/>
            <a:pathLst>
              <a:path w="199" h="212">
                <a:moveTo>
                  <a:pt x="164" y="145"/>
                </a:moveTo>
                <a:cubicBezTo>
                  <a:pt x="168" y="142"/>
                  <a:pt x="173" y="140"/>
                  <a:pt x="178" y="138"/>
                </a:cubicBezTo>
                <a:cubicBezTo>
                  <a:pt x="184" y="136"/>
                  <a:pt x="190" y="135"/>
                  <a:pt x="195" y="132"/>
                </a:cubicBezTo>
                <a:cubicBezTo>
                  <a:pt x="197" y="123"/>
                  <a:pt x="199" y="115"/>
                  <a:pt x="198" y="106"/>
                </a:cubicBezTo>
                <a:cubicBezTo>
                  <a:pt x="196" y="91"/>
                  <a:pt x="193" y="77"/>
                  <a:pt x="192" y="62"/>
                </a:cubicBezTo>
                <a:cubicBezTo>
                  <a:pt x="175" y="72"/>
                  <a:pt x="154" y="78"/>
                  <a:pt x="148" y="100"/>
                </a:cubicBezTo>
                <a:cubicBezTo>
                  <a:pt x="147" y="105"/>
                  <a:pt x="140" y="119"/>
                  <a:pt x="133" y="115"/>
                </a:cubicBezTo>
                <a:cubicBezTo>
                  <a:pt x="128" y="111"/>
                  <a:pt x="131" y="103"/>
                  <a:pt x="134" y="99"/>
                </a:cubicBezTo>
                <a:cubicBezTo>
                  <a:pt x="140" y="90"/>
                  <a:pt x="148" y="82"/>
                  <a:pt x="149" y="70"/>
                </a:cubicBezTo>
                <a:cubicBezTo>
                  <a:pt x="149" y="59"/>
                  <a:pt x="142" y="50"/>
                  <a:pt x="136" y="43"/>
                </a:cubicBezTo>
                <a:cubicBezTo>
                  <a:pt x="124" y="28"/>
                  <a:pt x="110" y="16"/>
                  <a:pt x="100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1"/>
                  <a:pt x="99" y="1"/>
                </a:cubicBezTo>
                <a:cubicBezTo>
                  <a:pt x="99" y="1"/>
                  <a:pt x="99" y="0"/>
                  <a:pt x="99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89" y="16"/>
                  <a:pt x="75" y="28"/>
                  <a:pt x="63" y="43"/>
                </a:cubicBezTo>
                <a:cubicBezTo>
                  <a:pt x="57" y="50"/>
                  <a:pt x="50" y="59"/>
                  <a:pt x="50" y="70"/>
                </a:cubicBezTo>
                <a:cubicBezTo>
                  <a:pt x="51" y="82"/>
                  <a:pt x="59" y="90"/>
                  <a:pt x="65" y="99"/>
                </a:cubicBezTo>
                <a:cubicBezTo>
                  <a:pt x="68" y="103"/>
                  <a:pt x="71" y="111"/>
                  <a:pt x="66" y="115"/>
                </a:cubicBezTo>
                <a:cubicBezTo>
                  <a:pt x="58" y="119"/>
                  <a:pt x="52" y="105"/>
                  <a:pt x="51" y="100"/>
                </a:cubicBezTo>
                <a:cubicBezTo>
                  <a:pt x="45" y="78"/>
                  <a:pt x="24" y="72"/>
                  <a:pt x="6" y="62"/>
                </a:cubicBezTo>
                <a:cubicBezTo>
                  <a:pt x="6" y="77"/>
                  <a:pt x="3" y="91"/>
                  <a:pt x="1" y="106"/>
                </a:cubicBezTo>
                <a:cubicBezTo>
                  <a:pt x="0" y="115"/>
                  <a:pt x="2" y="123"/>
                  <a:pt x="4" y="132"/>
                </a:cubicBezTo>
                <a:cubicBezTo>
                  <a:pt x="9" y="135"/>
                  <a:pt x="15" y="136"/>
                  <a:pt x="20" y="138"/>
                </a:cubicBezTo>
                <a:cubicBezTo>
                  <a:pt x="25" y="140"/>
                  <a:pt x="31" y="142"/>
                  <a:pt x="35" y="145"/>
                </a:cubicBezTo>
                <a:cubicBezTo>
                  <a:pt x="40" y="149"/>
                  <a:pt x="39" y="157"/>
                  <a:pt x="32" y="156"/>
                </a:cubicBezTo>
                <a:cubicBezTo>
                  <a:pt x="22" y="154"/>
                  <a:pt x="12" y="144"/>
                  <a:pt x="1" y="145"/>
                </a:cubicBezTo>
                <a:cubicBezTo>
                  <a:pt x="7" y="172"/>
                  <a:pt x="19" y="196"/>
                  <a:pt x="46" y="208"/>
                </a:cubicBezTo>
                <a:cubicBezTo>
                  <a:pt x="55" y="212"/>
                  <a:pt x="59" y="210"/>
                  <a:pt x="67" y="204"/>
                </a:cubicBezTo>
                <a:cubicBezTo>
                  <a:pt x="74" y="198"/>
                  <a:pt x="79" y="193"/>
                  <a:pt x="88" y="191"/>
                </a:cubicBezTo>
                <a:cubicBezTo>
                  <a:pt x="91" y="190"/>
                  <a:pt x="94" y="192"/>
                  <a:pt x="94" y="188"/>
                </a:cubicBezTo>
                <a:cubicBezTo>
                  <a:pt x="95" y="185"/>
                  <a:pt x="95" y="182"/>
                  <a:pt x="95" y="179"/>
                </a:cubicBezTo>
                <a:cubicBezTo>
                  <a:pt x="96" y="146"/>
                  <a:pt x="98" y="127"/>
                  <a:pt x="99" y="94"/>
                </a:cubicBezTo>
                <a:cubicBezTo>
                  <a:pt x="101" y="127"/>
                  <a:pt x="103" y="146"/>
                  <a:pt x="104" y="179"/>
                </a:cubicBezTo>
                <a:cubicBezTo>
                  <a:pt x="104" y="182"/>
                  <a:pt x="104" y="185"/>
                  <a:pt x="105" y="188"/>
                </a:cubicBezTo>
                <a:cubicBezTo>
                  <a:pt x="105" y="192"/>
                  <a:pt x="108" y="190"/>
                  <a:pt x="111" y="191"/>
                </a:cubicBezTo>
                <a:cubicBezTo>
                  <a:pt x="120" y="193"/>
                  <a:pt x="125" y="198"/>
                  <a:pt x="132" y="204"/>
                </a:cubicBezTo>
                <a:cubicBezTo>
                  <a:pt x="140" y="210"/>
                  <a:pt x="144" y="212"/>
                  <a:pt x="153" y="208"/>
                </a:cubicBezTo>
                <a:cubicBezTo>
                  <a:pt x="179" y="196"/>
                  <a:pt x="192" y="172"/>
                  <a:pt x="198" y="145"/>
                </a:cubicBezTo>
                <a:cubicBezTo>
                  <a:pt x="187" y="144"/>
                  <a:pt x="177" y="154"/>
                  <a:pt x="167" y="156"/>
                </a:cubicBezTo>
                <a:cubicBezTo>
                  <a:pt x="160" y="157"/>
                  <a:pt x="159" y="149"/>
                  <a:pt x="164" y="145"/>
                </a:cubicBezTo>
              </a:path>
            </a:pathLst>
          </a:custGeom>
          <a:solidFill>
            <a:srgbClr val="328024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en-US" sz="2400" dirty="0"/>
          </a:p>
        </p:txBody>
      </p:sp>
      <p:sp>
        <p:nvSpPr>
          <p:cNvPr id="36" name="Freeform 99"/>
          <p:cNvSpPr/>
          <p:nvPr/>
        </p:nvSpPr>
        <p:spPr bwMode="auto">
          <a:xfrm rot="17936352">
            <a:off x="3118458" y="5396957"/>
            <a:ext cx="1096855" cy="1169291"/>
          </a:xfrm>
          <a:custGeom>
            <a:avLst/>
            <a:gdLst/>
            <a:ahLst/>
            <a:cxnLst>
              <a:cxn ang="0">
                <a:pos x="164" y="145"/>
              </a:cxn>
              <a:cxn ang="0">
                <a:pos x="178" y="138"/>
              </a:cxn>
              <a:cxn ang="0">
                <a:pos x="195" y="132"/>
              </a:cxn>
              <a:cxn ang="0">
                <a:pos x="198" y="106"/>
              </a:cxn>
              <a:cxn ang="0">
                <a:pos x="192" y="62"/>
              </a:cxn>
              <a:cxn ang="0">
                <a:pos x="148" y="100"/>
              </a:cxn>
              <a:cxn ang="0">
                <a:pos x="133" y="115"/>
              </a:cxn>
              <a:cxn ang="0">
                <a:pos x="134" y="99"/>
              </a:cxn>
              <a:cxn ang="0">
                <a:pos x="149" y="70"/>
              </a:cxn>
              <a:cxn ang="0">
                <a:pos x="136" y="43"/>
              </a:cxn>
              <a:cxn ang="0">
                <a:pos x="100" y="1"/>
              </a:cxn>
              <a:cxn ang="0">
                <a:pos x="100" y="0"/>
              </a:cxn>
              <a:cxn ang="0">
                <a:pos x="99" y="1"/>
              </a:cxn>
              <a:cxn ang="0">
                <a:pos x="99" y="0"/>
              </a:cxn>
              <a:cxn ang="0">
                <a:pos x="99" y="1"/>
              </a:cxn>
              <a:cxn ang="0">
                <a:pos x="63" y="43"/>
              </a:cxn>
              <a:cxn ang="0">
                <a:pos x="50" y="70"/>
              </a:cxn>
              <a:cxn ang="0">
                <a:pos x="65" y="99"/>
              </a:cxn>
              <a:cxn ang="0">
                <a:pos x="66" y="115"/>
              </a:cxn>
              <a:cxn ang="0">
                <a:pos x="51" y="100"/>
              </a:cxn>
              <a:cxn ang="0">
                <a:pos x="6" y="62"/>
              </a:cxn>
              <a:cxn ang="0">
                <a:pos x="1" y="106"/>
              </a:cxn>
              <a:cxn ang="0">
                <a:pos x="4" y="132"/>
              </a:cxn>
              <a:cxn ang="0">
                <a:pos x="20" y="138"/>
              </a:cxn>
              <a:cxn ang="0">
                <a:pos x="35" y="145"/>
              </a:cxn>
              <a:cxn ang="0">
                <a:pos x="32" y="156"/>
              </a:cxn>
              <a:cxn ang="0">
                <a:pos x="1" y="145"/>
              </a:cxn>
              <a:cxn ang="0">
                <a:pos x="46" y="208"/>
              </a:cxn>
              <a:cxn ang="0">
                <a:pos x="67" y="204"/>
              </a:cxn>
              <a:cxn ang="0">
                <a:pos x="88" y="191"/>
              </a:cxn>
              <a:cxn ang="0">
                <a:pos x="94" y="188"/>
              </a:cxn>
              <a:cxn ang="0">
                <a:pos x="95" y="179"/>
              </a:cxn>
              <a:cxn ang="0">
                <a:pos x="99" y="94"/>
              </a:cxn>
              <a:cxn ang="0">
                <a:pos x="104" y="179"/>
              </a:cxn>
              <a:cxn ang="0">
                <a:pos x="105" y="188"/>
              </a:cxn>
              <a:cxn ang="0">
                <a:pos x="111" y="191"/>
              </a:cxn>
              <a:cxn ang="0">
                <a:pos x="132" y="204"/>
              </a:cxn>
              <a:cxn ang="0">
                <a:pos x="153" y="208"/>
              </a:cxn>
              <a:cxn ang="0">
                <a:pos x="198" y="145"/>
              </a:cxn>
              <a:cxn ang="0">
                <a:pos x="167" y="156"/>
              </a:cxn>
              <a:cxn ang="0">
                <a:pos x="164" y="145"/>
              </a:cxn>
            </a:cxnLst>
            <a:rect l="0" t="0" r="r" b="b"/>
            <a:pathLst>
              <a:path w="199" h="212">
                <a:moveTo>
                  <a:pt x="164" y="145"/>
                </a:moveTo>
                <a:cubicBezTo>
                  <a:pt x="168" y="142"/>
                  <a:pt x="173" y="140"/>
                  <a:pt x="178" y="138"/>
                </a:cubicBezTo>
                <a:cubicBezTo>
                  <a:pt x="184" y="136"/>
                  <a:pt x="190" y="135"/>
                  <a:pt x="195" y="132"/>
                </a:cubicBezTo>
                <a:cubicBezTo>
                  <a:pt x="197" y="123"/>
                  <a:pt x="199" y="115"/>
                  <a:pt x="198" y="106"/>
                </a:cubicBezTo>
                <a:cubicBezTo>
                  <a:pt x="196" y="91"/>
                  <a:pt x="193" y="77"/>
                  <a:pt x="192" y="62"/>
                </a:cubicBezTo>
                <a:cubicBezTo>
                  <a:pt x="175" y="72"/>
                  <a:pt x="154" y="78"/>
                  <a:pt x="148" y="100"/>
                </a:cubicBezTo>
                <a:cubicBezTo>
                  <a:pt x="147" y="105"/>
                  <a:pt x="140" y="119"/>
                  <a:pt x="133" y="115"/>
                </a:cubicBezTo>
                <a:cubicBezTo>
                  <a:pt x="128" y="111"/>
                  <a:pt x="131" y="103"/>
                  <a:pt x="134" y="99"/>
                </a:cubicBezTo>
                <a:cubicBezTo>
                  <a:pt x="140" y="90"/>
                  <a:pt x="148" y="82"/>
                  <a:pt x="149" y="70"/>
                </a:cubicBezTo>
                <a:cubicBezTo>
                  <a:pt x="149" y="59"/>
                  <a:pt x="142" y="50"/>
                  <a:pt x="136" y="43"/>
                </a:cubicBezTo>
                <a:cubicBezTo>
                  <a:pt x="124" y="28"/>
                  <a:pt x="110" y="16"/>
                  <a:pt x="100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1"/>
                  <a:pt x="99" y="1"/>
                </a:cubicBezTo>
                <a:cubicBezTo>
                  <a:pt x="99" y="1"/>
                  <a:pt x="99" y="0"/>
                  <a:pt x="99" y="0"/>
                </a:cubicBezTo>
                <a:cubicBezTo>
                  <a:pt x="99" y="1"/>
                  <a:pt x="99" y="1"/>
                  <a:pt x="99" y="1"/>
                </a:cubicBezTo>
                <a:cubicBezTo>
                  <a:pt x="89" y="16"/>
                  <a:pt x="75" y="28"/>
                  <a:pt x="63" y="43"/>
                </a:cubicBezTo>
                <a:cubicBezTo>
                  <a:pt x="57" y="50"/>
                  <a:pt x="50" y="59"/>
                  <a:pt x="50" y="70"/>
                </a:cubicBezTo>
                <a:cubicBezTo>
                  <a:pt x="51" y="82"/>
                  <a:pt x="59" y="90"/>
                  <a:pt x="65" y="99"/>
                </a:cubicBezTo>
                <a:cubicBezTo>
                  <a:pt x="68" y="103"/>
                  <a:pt x="71" y="111"/>
                  <a:pt x="66" y="115"/>
                </a:cubicBezTo>
                <a:cubicBezTo>
                  <a:pt x="58" y="119"/>
                  <a:pt x="52" y="105"/>
                  <a:pt x="51" y="100"/>
                </a:cubicBezTo>
                <a:cubicBezTo>
                  <a:pt x="45" y="78"/>
                  <a:pt x="24" y="72"/>
                  <a:pt x="6" y="62"/>
                </a:cubicBezTo>
                <a:cubicBezTo>
                  <a:pt x="6" y="77"/>
                  <a:pt x="3" y="91"/>
                  <a:pt x="1" y="106"/>
                </a:cubicBezTo>
                <a:cubicBezTo>
                  <a:pt x="0" y="115"/>
                  <a:pt x="2" y="123"/>
                  <a:pt x="4" y="132"/>
                </a:cubicBezTo>
                <a:cubicBezTo>
                  <a:pt x="9" y="135"/>
                  <a:pt x="15" y="136"/>
                  <a:pt x="20" y="138"/>
                </a:cubicBezTo>
                <a:cubicBezTo>
                  <a:pt x="25" y="140"/>
                  <a:pt x="31" y="142"/>
                  <a:pt x="35" y="145"/>
                </a:cubicBezTo>
                <a:cubicBezTo>
                  <a:pt x="40" y="149"/>
                  <a:pt x="39" y="157"/>
                  <a:pt x="32" y="156"/>
                </a:cubicBezTo>
                <a:cubicBezTo>
                  <a:pt x="22" y="154"/>
                  <a:pt x="12" y="144"/>
                  <a:pt x="1" y="145"/>
                </a:cubicBezTo>
                <a:cubicBezTo>
                  <a:pt x="7" y="172"/>
                  <a:pt x="19" y="196"/>
                  <a:pt x="46" y="208"/>
                </a:cubicBezTo>
                <a:cubicBezTo>
                  <a:pt x="55" y="212"/>
                  <a:pt x="59" y="210"/>
                  <a:pt x="67" y="204"/>
                </a:cubicBezTo>
                <a:cubicBezTo>
                  <a:pt x="74" y="198"/>
                  <a:pt x="79" y="193"/>
                  <a:pt x="88" y="191"/>
                </a:cubicBezTo>
                <a:cubicBezTo>
                  <a:pt x="91" y="190"/>
                  <a:pt x="94" y="192"/>
                  <a:pt x="94" y="188"/>
                </a:cubicBezTo>
                <a:cubicBezTo>
                  <a:pt x="95" y="185"/>
                  <a:pt x="95" y="182"/>
                  <a:pt x="95" y="179"/>
                </a:cubicBezTo>
                <a:cubicBezTo>
                  <a:pt x="96" y="146"/>
                  <a:pt x="98" y="127"/>
                  <a:pt x="99" y="94"/>
                </a:cubicBezTo>
                <a:cubicBezTo>
                  <a:pt x="101" y="127"/>
                  <a:pt x="103" y="146"/>
                  <a:pt x="104" y="179"/>
                </a:cubicBezTo>
                <a:cubicBezTo>
                  <a:pt x="104" y="182"/>
                  <a:pt x="104" y="185"/>
                  <a:pt x="105" y="188"/>
                </a:cubicBezTo>
                <a:cubicBezTo>
                  <a:pt x="105" y="192"/>
                  <a:pt x="108" y="190"/>
                  <a:pt x="111" y="191"/>
                </a:cubicBezTo>
                <a:cubicBezTo>
                  <a:pt x="120" y="193"/>
                  <a:pt x="125" y="198"/>
                  <a:pt x="132" y="204"/>
                </a:cubicBezTo>
                <a:cubicBezTo>
                  <a:pt x="140" y="210"/>
                  <a:pt x="144" y="212"/>
                  <a:pt x="153" y="208"/>
                </a:cubicBezTo>
                <a:cubicBezTo>
                  <a:pt x="179" y="196"/>
                  <a:pt x="192" y="172"/>
                  <a:pt x="198" y="145"/>
                </a:cubicBezTo>
                <a:cubicBezTo>
                  <a:pt x="187" y="144"/>
                  <a:pt x="177" y="154"/>
                  <a:pt x="167" y="156"/>
                </a:cubicBezTo>
                <a:cubicBezTo>
                  <a:pt x="160" y="157"/>
                  <a:pt x="159" y="149"/>
                  <a:pt x="164" y="145"/>
                </a:cubicBezTo>
              </a:path>
            </a:pathLst>
          </a:custGeom>
          <a:solidFill>
            <a:srgbClr val="88D52E"/>
          </a:solidFill>
          <a:ln w="9525">
            <a:noFill/>
            <a:round/>
          </a:ln>
        </p:spPr>
        <p:txBody>
          <a:bodyPr vert="horz" wrap="square" lIns="121889" tIns="60944" rIns="121889" bIns="60944" numCol="1" anchor="t" anchorCtr="0" compatLnSpc="1"/>
          <a:lstStyle/>
          <a:p>
            <a:endParaRPr lang="en-US" sz="2400" dirty="0"/>
          </a:p>
        </p:txBody>
      </p:sp>
      <p:sp>
        <p:nvSpPr>
          <p:cNvPr id="53" name="文本框 52"/>
          <p:cNvSpPr txBox="1"/>
          <p:nvPr/>
        </p:nvSpPr>
        <p:spPr>
          <a:xfrm>
            <a:off x="4663732" y="241681"/>
            <a:ext cx="29114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Этиология</a:t>
            </a:r>
            <a:endParaRPr lang="ru-RU" altLang="zh-CN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4455" y="5270500"/>
            <a:ext cx="341630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Инородные частицы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20140" y="3503295"/>
            <a:ext cx="301942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Температурные раздражители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874760" y="3274695"/>
            <a:ext cx="270891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Химические раздражители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503420" y="2232025"/>
            <a:ext cx="239903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Бронхиальный секрет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660765" y="5106670"/>
            <a:ext cx="329565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Биологические активные вещества (БАВ)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6"/>
          <p:cNvSpPr/>
          <p:nvPr/>
        </p:nvSpPr>
        <p:spPr bwMode="auto">
          <a:xfrm>
            <a:off x="6074455" y="4338303"/>
            <a:ext cx="1647228" cy="1958242"/>
          </a:xfrm>
          <a:custGeom>
            <a:avLst/>
            <a:gdLst>
              <a:gd name="T0" fmla="*/ 127 w 154"/>
              <a:gd name="T1" fmla="*/ 54 h 183"/>
              <a:gd name="T2" fmla="*/ 78 w 154"/>
              <a:gd name="T3" fmla="*/ 25 h 183"/>
              <a:gd name="T4" fmla="*/ 3 w 154"/>
              <a:gd name="T5" fmla="*/ 0 h 183"/>
              <a:gd name="T6" fmla="*/ 1 w 154"/>
              <a:gd name="T7" fmla="*/ 3 h 183"/>
              <a:gd name="T8" fmla="*/ 1 w 154"/>
              <a:gd name="T9" fmla="*/ 4 h 183"/>
              <a:gd name="T10" fmla="*/ 1 w 154"/>
              <a:gd name="T11" fmla="*/ 74 h 183"/>
              <a:gd name="T12" fmla="*/ 7 w 154"/>
              <a:gd name="T13" fmla="*/ 129 h 183"/>
              <a:gd name="T14" fmla="*/ 71 w 154"/>
              <a:gd name="T15" fmla="*/ 181 h 183"/>
              <a:gd name="T16" fmla="*/ 142 w 154"/>
              <a:gd name="T17" fmla="*/ 136 h 183"/>
              <a:gd name="T18" fmla="*/ 127 w 154"/>
              <a:gd name="T19" fmla="*/ 5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183">
                <a:moveTo>
                  <a:pt x="127" y="54"/>
                </a:moveTo>
                <a:cubicBezTo>
                  <a:pt x="113" y="39"/>
                  <a:pt x="96" y="32"/>
                  <a:pt x="78" y="25"/>
                </a:cubicBezTo>
                <a:cubicBezTo>
                  <a:pt x="53" y="16"/>
                  <a:pt x="29" y="7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0" y="27"/>
                  <a:pt x="0" y="51"/>
                  <a:pt x="1" y="74"/>
                </a:cubicBezTo>
                <a:cubicBezTo>
                  <a:pt x="1" y="92"/>
                  <a:pt x="2" y="111"/>
                  <a:pt x="7" y="129"/>
                </a:cubicBezTo>
                <a:cubicBezTo>
                  <a:pt x="16" y="158"/>
                  <a:pt x="41" y="178"/>
                  <a:pt x="71" y="181"/>
                </a:cubicBezTo>
                <a:cubicBezTo>
                  <a:pt x="102" y="183"/>
                  <a:pt x="130" y="164"/>
                  <a:pt x="142" y="136"/>
                </a:cubicBezTo>
                <a:cubicBezTo>
                  <a:pt x="154" y="108"/>
                  <a:pt x="147" y="76"/>
                  <a:pt x="127" y="54"/>
                </a:cubicBezTo>
                <a:close/>
              </a:path>
            </a:pathLst>
          </a:custGeom>
          <a:solidFill>
            <a:srgbClr val="215D3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18" name="Freeform 7"/>
          <p:cNvSpPr/>
          <p:nvPr/>
        </p:nvSpPr>
        <p:spPr bwMode="auto">
          <a:xfrm>
            <a:off x="4384223" y="4316800"/>
            <a:ext cx="1647228" cy="1968994"/>
          </a:xfrm>
          <a:custGeom>
            <a:avLst/>
            <a:gdLst>
              <a:gd name="T0" fmla="*/ 28 w 154"/>
              <a:gd name="T1" fmla="*/ 55 h 184"/>
              <a:gd name="T2" fmla="*/ 76 w 154"/>
              <a:gd name="T3" fmla="*/ 26 h 184"/>
              <a:gd name="T4" fmla="*/ 151 w 154"/>
              <a:gd name="T5" fmla="*/ 1 h 184"/>
              <a:gd name="T6" fmla="*/ 153 w 154"/>
              <a:gd name="T7" fmla="*/ 4 h 184"/>
              <a:gd name="T8" fmla="*/ 154 w 154"/>
              <a:gd name="T9" fmla="*/ 5 h 184"/>
              <a:gd name="T10" fmla="*/ 154 w 154"/>
              <a:gd name="T11" fmla="*/ 75 h 184"/>
              <a:gd name="T12" fmla="*/ 147 w 154"/>
              <a:gd name="T13" fmla="*/ 130 h 184"/>
              <a:gd name="T14" fmla="*/ 83 w 154"/>
              <a:gd name="T15" fmla="*/ 182 h 184"/>
              <a:gd name="T16" fmla="*/ 12 w 154"/>
              <a:gd name="T17" fmla="*/ 137 h 184"/>
              <a:gd name="T18" fmla="*/ 28 w 154"/>
              <a:gd name="T19" fmla="*/ 5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184">
                <a:moveTo>
                  <a:pt x="28" y="55"/>
                </a:moveTo>
                <a:cubicBezTo>
                  <a:pt x="41" y="40"/>
                  <a:pt x="59" y="33"/>
                  <a:pt x="76" y="26"/>
                </a:cubicBezTo>
                <a:cubicBezTo>
                  <a:pt x="101" y="17"/>
                  <a:pt x="126" y="8"/>
                  <a:pt x="151" y="1"/>
                </a:cubicBezTo>
                <a:cubicBezTo>
                  <a:pt x="153" y="0"/>
                  <a:pt x="154" y="3"/>
                  <a:pt x="153" y="4"/>
                </a:cubicBezTo>
                <a:cubicBezTo>
                  <a:pt x="154" y="5"/>
                  <a:pt x="154" y="5"/>
                  <a:pt x="154" y="5"/>
                </a:cubicBezTo>
                <a:cubicBezTo>
                  <a:pt x="154" y="28"/>
                  <a:pt x="154" y="51"/>
                  <a:pt x="154" y="75"/>
                </a:cubicBezTo>
                <a:cubicBezTo>
                  <a:pt x="153" y="93"/>
                  <a:pt x="152" y="112"/>
                  <a:pt x="147" y="130"/>
                </a:cubicBezTo>
                <a:cubicBezTo>
                  <a:pt x="138" y="159"/>
                  <a:pt x="114" y="179"/>
                  <a:pt x="83" y="182"/>
                </a:cubicBezTo>
                <a:cubicBezTo>
                  <a:pt x="52" y="184"/>
                  <a:pt x="24" y="165"/>
                  <a:pt x="12" y="137"/>
                </a:cubicBezTo>
                <a:cubicBezTo>
                  <a:pt x="0" y="109"/>
                  <a:pt x="7" y="77"/>
                  <a:pt x="28" y="55"/>
                </a:cubicBezTo>
                <a:close/>
              </a:path>
            </a:pathLst>
          </a:custGeom>
          <a:solidFill>
            <a:srgbClr val="328024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19" name="Freeform 8"/>
          <p:cNvSpPr/>
          <p:nvPr/>
        </p:nvSpPr>
        <p:spPr bwMode="auto">
          <a:xfrm>
            <a:off x="3817484" y="3044326"/>
            <a:ext cx="2192464" cy="1604223"/>
          </a:xfrm>
          <a:custGeom>
            <a:avLst/>
            <a:gdLst>
              <a:gd name="T0" fmla="*/ 115 w 205"/>
              <a:gd name="T1" fmla="*/ 13 h 150"/>
              <a:gd name="T2" fmla="*/ 157 w 205"/>
              <a:gd name="T3" fmla="*/ 51 h 150"/>
              <a:gd name="T4" fmla="*/ 204 w 205"/>
              <a:gd name="T5" fmla="*/ 114 h 150"/>
              <a:gd name="T6" fmla="*/ 201 w 205"/>
              <a:gd name="T7" fmla="*/ 117 h 150"/>
              <a:gd name="T8" fmla="*/ 201 w 205"/>
              <a:gd name="T9" fmla="*/ 118 h 150"/>
              <a:gd name="T10" fmla="*/ 134 w 205"/>
              <a:gd name="T11" fmla="*/ 139 h 150"/>
              <a:gd name="T12" fmla="*/ 80 w 205"/>
              <a:gd name="T13" fmla="*/ 149 h 150"/>
              <a:gd name="T14" fmla="*/ 11 w 205"/>
              <a:gd name="T15" fmla="*/ 104 h 150"/>
              <a:gd name="T16" fmla="*/ 32 w 205"/>
              <a:gd name="T17" fmla="*/ 23 h 150"/>
              <a:gd name="T18" fmla="*/ 115 w 205"/>
              <a:gd name="T19" fmla="*/ 1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150">
                <a:moveTo>
                  <a:pt x="115" y="13"/>
                </a:moveTo>
                <a:cubicBezTo>
                  <a:pt x="133" y="21"/>
                  <a:pt x="145" y="36"/>
                  <a:pt x="157" y="51"/>
                </a:cubicBezTo>
                <a:cubicBezTo>
                  <a:pt x="174" y="71"/>
                  <a:pt x="189" y="92"/>
                  <a:pt x="204" y="114"/>
                </a:cubicBezTo>
                <a:cubicBezTo>
                  <a:pt x="205" y="116"/>
                  <a:pt x="203" y="118"/>
                  <a:pt x="201" y="117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179" y="126"/>
                  <a:pt x="157" y="133"/>
                  <a:pt x="134" y="139"/>
                </a:cubicBezTo>
                <a:cubicBezTo>
                  <a:pt x="117" y="144"/>
                  <a:pt x="99" y="149"/>
                  <a:pt x="80" y="149"/>
                </a:cubicBezTo>
                <a:cubicBezTo>
                  <a:pt x="50" y="150"/>
                  <a:pt x="22" y="133"/>
                  <a:pt x="11" y="104"/>
                </a:cubicBezTo>
                <a:cubicBezTo>
                  <a:pt x="0" y="76"/>
                  <a:pt x="9" y="43"/>
                  <a:pt x="32" y="23"/>
                </a:cubicBezTo>
                <a:cubicBezTo>
                  <a:pt x="55" y="3"/>
                  <a:pt x="88" y="0"/>
                  <a:pt x="115" y="13"/>
                </a:cubicBezTo>
                <a:close/>
              </a:path>
            </a:pathLst>
          </a:custGeom>
          <a:solidFill>
            <a:srgbClr val="52A14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20" name="Freeform 9"/>
          <p:cNvSpPr/>
          <p:nvPr/>
        </p:nvSpPr>
        <p:spPr bwMode="auto">
          <a:xfrm>
            <a:off x="6106708" y="3044326"/>
            <a:ext cx="2193232" cy="1604223"/>
          </a:xfrm>
          <a:custGeom>
            <a:avLst/>
            <a:gdLst>
              <a:gd name="T0" fmla="*/ 89 w 205"/>
              <a:gd name="T1" fmla="*/ 13 h 150"/>
              <a:gd name="T2" fmla="*/ 48 w 205"/>
              <a:gd name="T3" fmla="*/ 50 h 150"/>
              <a:gd name="T4" fmla="*/ 1 w 205"/>
              <a:gd name="T5" fmla="*/ 114 h 150"/>
              <a:gd name="T6" fmla="*/ 3 w 205"/>
              <a:gd name="T7" fmla="*/ 117 h 150"/>
              <a:gd name="T8" fmla="*/ 4 w 205"/>
              <a:gd name="T9" fmla="*/ 118 h 150"/>
              <a:gd name="T10" fmla="*/ 70 w 205"/>
              <a:gd name="T11" fmla="*/ 139 h 150"/>
              <a:gd name="T12" fmla="*/ 125 w 205"/>
              <a:gd name="T13" fmla="*/ 149 h 150"/>
              <a:gd name="T14" fmla="*/ 194 w 205"/>
              <a:gd name="T15" fmla="*/ 104 h 150"/>
              <a:gd name="T16" fmla="*/ 173 w 205"/>
              <a:gd name="T17" fmla="*/ 23 h 150"/>
              <a:gd name="T18" fmla="*/ 89 w 205"/>
              <a:gd name="T19" fmla="*/ 1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150">
                <a:moveTo>
                  <a:pt x="89" y="13"/>
                </a:moveTo>
                <a:cubicBezTo>
                  <a:pt x="72" y="21"/>
                  <a:pt x="60" y="36"/>
                  <a:pt x="48" y="50"/>
                </a:cubicBezTo>
                <a:cubicBezTo>
                  <a:pt x="31" y="71"/>
                  <a:pt x="15" y="92"/>
                  <a:pt x="1" y="114"/>
                </a:cubicBezTo>
                <a:cubicBezTo>
                  <a:pt x="0" y="116"/>
                  <a:pt x="2" y="118"/>
                  <a:pt x="3" y="117"/>
                </a:cubicBezTo>
                <a:cubicBezTo>
                  <a:pt x="4" y="117"/>
                  <a:pt x="4" y="118"/>
                  <a:pt x="4" y="118"/>
                </a:cubicBezTo>
                <a:cubicBezTo>
                  <a:pt x="26" y="125"/>
                  <a:pt x="48" y="133"/>
                  <a:pt x="70" y="139"/>
                </a:cubicBezTo>
                <a:cubicBezTo>
                  <a:pt x="88" y="144"/>
                  <a:pt x="106" y="149"/>
                  <a:pt x="125" y="149"/>
                </a:cubicBezTo>
                <a:cubicBezTo>
                  <a:pt x="155" y="150"/>
                  <a:pt x="182" y="133"/>
                  <a:pt x="194" y="104"/>
                </a:cubicBezTo>
                <a:cubicBezTo>
                  <a:pt x="205" y="76"/>
                  <a:pt x="195" y="43"/>
                  <a:pt x="173" y="23"/>
                </a:cubicBezTo>
                <a:cubicBezTo>
                  <a:pt x="150" y="3"/>
                  <a:pt x="117" y="0"/>
                  <a:pt x="89" y="13"/>
                </a:cubicBezTo>
                <a:close/>
              </a:path>
            </a:pathLst>
          </a:custGeom>
          <a:solidFill>
            <a:srgbClr val="48A799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21" name="Freeform 10"/>
          <p:cNvSpPr/>
          <p:nvPr/>
        </p:nvSpPr>
        <p:spPr bwMode="auto">
          <a:xfrm>
            <a:off x="5239706" y="2006074"/>
            <a:ext cx="1647996" cy="2236236"/>
          </a:xfrm>
          <a:custGeom>
            <a:avLst/>
            <a:gdLst>
              <a:gd name="T0" fmla="*/ 116 w 154"/>
              <a:gd name="T1" fmla="*/ 17 h 209"/>
              <a:gd name="T2" fmla="*/ 33 w 154"/>
              <a:gd name="T3" fmla="*/ 19 h 209"/>
              <a:gd name="T4" fmla="*/ 8 w 154"/>
              <a:gd name="T5" fmla="*/ 98 h 209"/>
              <a:gd name="T6" fmla="*/ 33 w 154"/>
              <a:gd name="T7" fmla="*/ 147 h 209"/>
              <a:gd name="T8" fmla="*/ 72 w 154"/>
              <a:gd name="T9" fmla="*/ 205 h 209"/>
              <a:gd name="T10" fmla="*/ 72 w 154"/>
              <a:gd name="T11" fmla="*/ 205 h 209"/>
              <a:gd name="T12" fmla="*/ 76 w 154"/>
              <a:gd name="T13" fmla="*/ 207 h 209"/>
              <a:gd name="T14" fmla="*/ 124 w 154"/>
              <a:gd name="T15" fmla="*/ 144 h 209"/>
              <a:gd name="T16" fmla="*/ 149 w 154"/>
              <a:gd name="T17" fmla="*/ 94 h 209"/>
              <a:gd name="T18" fmla="*/ 116 w 154"/>
              <a:gd name="T19" fmla="*/ 17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209">
                <a:moveTo>
                  <a:pt x="116" y="17"/>
                </a:moveTo>
                <a:cubicBezTo>
                  <a:pt x="91" y="1"/>
                  <a:pt x="57" y="0"/>
                  <a:pt x="33" y="19"/>
                </a:cubicBezTo>
                <a:cubicBezTo>
                  <a:pt x="8" y="38"/>
                  <a:pt x="0" y="68"/>
                  <a:pt x="8" y="98"/>
                </a:cubicBezTo>
                <a:cubicBezTo>
                  <a:pt x="14" y="115"/>
                  <a:pt x="24" y="131"/>
                  <a:pt x="33" y="147"/>
                </a:cubicBezTo>
                <a:cubicBezTo>
                  <a:pt x="45" y="167"/>
                  <a:pt x="58" y="186"/>
                  <a:pt x="72" y="205"/>
                </a:cubicBezTo>
                <a:cubicBezTo>
                  <a:pt x="72" y="205"/>
                  <a:pt x="72" y="205"/>
                  <a:pt x="72" y="205"/>
                </a:cubicBezTo>
                <a:cubicBezTo>
                  <a:pt x="72" y="207"/>
                  <a:pt x="75" y="209"/>
                  <a:pt x="76" y="207"/>
                </a:cubicBezTo>
                <a:cubicBezTo>
                  <a:pt x="94" y="187"/>
                  <a:pt x="109" y="166"/>
                  <a:pt x="124" y="144"/>
                </a:cubicBezTo>
                <a:cubicBezTo>
                  <a:pt x="135" y="129"/>
                  <a:pt x="146" y="113"/>
                  <a:pt x="149" y="94"/>
                </a:cubicBezTo>
                <a:cubicBezTo>
                  <a:pt x="154" y="64"/>
                  <a:pt x="142" y="33"/>
                  <a:pt x="116" y="17"/>
                </a:cubicBezTo>
                <a:close/>
              </a:path>
            </a:pathLst>
          </a:custGeom>
          <a:solidFill>
            <a:srgbClr val="88D52E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49" name="文本框 48"/>
          <p:cNvSpPr txBox="1"/>
          <p:nvPr/>
        </p:nvSpPr>
        <p:spPr>
          <a:xfrm>
            <a:off x="2922270" y="292100"/>
            <a:ext cx="67576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Локализация кашлевых рецепторов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786370" y="1990090"/>
            <a:ext cx="3771265" cy="4653915"/>
            <a:chOff x="803881" y="2462792"/>
            <a:chExt cx="3461829" cy="4139626"/>
          </a:xfrm>
        </p:grpSpPr>
        <p:sp>
          <p:nvSpPr>
            <p:cNvPr id="51" name="文本框 50"/>
            <p:cNvSpPr txBox="1"/>
            <p:nvPr/>
          </p:nvSpPr>
          <p:spPr>
            <a:xfrm>
              <a:off x="803881" y="2462792"/>
              <a:ext cx="3461829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Заболевания нервной системы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12277" y="2873422"/>
              <a:ext cx="3144396" cy="3728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Снижение импульсации по дуге кашлевого рефлекса (Афферентная часть - волокна тройничного, языкоглоточного, верхнего гортанного, блуждающего  нервов; Кашлевой центр - продолговатый мозг; Эффекторная часть - возвратный гортанный и спинальные нервы, иннервирующие диафрагму, торакальную и абдминальную мускулатуру. )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57421" y="1656478"/>
            <a:ext cx="4174489" cy="1336040"/>
            <a:chOff x="660980" y="2350391"/>
            <a:chExt cx="3713177" cy="1188399"/>
          </a:xfrm>
        </p:grpSpPr>
        <p:sp>
          <p:nvSpPr>
            <p:cNvPr id="54" name="文本框 53"/>
            <p:cNvSpPr txBox="1"/>
            <p:nvPr/>
          </p:nvSpPr>
          <p:spPr>
            <a:xfrm>
              <a:off x="660980" y="2350391"/>
              <a:ext cx="3713177" cy="6286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Заболевания пищеварительной системы</a:t>
              </a:r>
              <a:endPara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935486" y="2896580"/>
              <a:ext cx="2873843" cy="6422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Пищевод, диафрагма, верхняя треть желудка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-279201" y="3402858"/>
            <a:ext cx="4447541" cy="959486"/>
            <a:chOff x="772250" y="1942020"/>
            <a:chExt cx="3956054" cy="853456"/>
          </a:xfrm>
        </p:grpSpPr>
        <p:sp>
          <p:nvSpPr>
            <p:cNvPr id="60" name="文本框 59"/>
            <p:cNvSpPr txBox="1"/>
            <p:nvPr/>
          </p:nvSpPr>
          <p:spPr>
            <a:xfrm>
              <a:off x="855845" y="1942020"/>
              <a:ext cx="3872459" cy="6286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Заболевания сердечно-сосудистой системы</a:t>
              </a:r>
              <a:endParaRPr lang="ru-RU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72250" y="2433986"/>
              <a:ext cx="3956053" cy="361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Перикард, средостение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47786" y="4875694"/>
            <a:ext cx="4397375" cy="1410334"/>
            <a:chOff x="1018516" y="2356039"/>
            <a:chExt cx="3911432" cy="1254483"/>
          </a:xfrm>
        </p:grpSpPr>
        <p:sp>
          <p:nvSpPr>
            <p:cNvPr id="63" name="文本框 62"/>
            <p:cNvSpPr txBox="1"/>
            <p:nvPr/>
          </p:nvSpPr>
          <p:spPr>
            <a:xfrm>
              <a:off x="1018516" y="2356039"/>
              <a:ext cx="3911432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Заболевания дыхательной системы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105499" y="2687593"/>
              <a:ext cx="3533562" cy="922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Ротовая полость, нос, придаточные пазухи носа, глотка, гортань, трахея, бронхи, плевра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4320" r="74218" b="62254"/>
          <a:stretch>
            <a:fillRect/>
          </a:stretch>
        </p:blipFill>
        <p:spPr>
          <a:xfrm>
            <a:off x="-1722801" y="-1075203"/>
            <a:ext cx="3481142" cy="32273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>
            <a:off x="10373710" y="3708244"/>
            <a:ext cx="3915178" cy="2871990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7" t="73803" r="5438"/>
          <a:stretch>
            <a:fillRect/>
          </a:stretch>
        </p:blipFill>
        <p:spPr>
          <a:xfrm>
            <a:off x="10002291" y="5144239"/>
            <a:ext cx="3783788" cy="3427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944" r="63067"/>
          <a:stretch>
            <a:fillRect/>
          </a:stretch>
        </p:blipFill>
        <p:spPr>
          <a:xfrm rot="354010" flipH="1">
            <a:off x="-1099003" y="1030877"/>
            <a:ext cx="3390002" cy="50850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>
            <a:off x="10460997" y="857321"/>
            <a:ext cx="4073493" cy="3763722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4" t="2253" r="2973" b="66761"/>
          <a:stretch>
            <a:fillRect/>
          </a:stretch>
        </p:blipFill>
        <p:spPr>
          <a:xfrm>
            <a:off x="10600550" y="-1424306"/>
            <a:ext cx="3483908" cy="3381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63835" y="5144239"/>
            <a:ext cx="53587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6000" b="1" dirty="0">
                <a:solidFill>
                  <a:srgbClr val="7AAF5A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Классификация</a:t>
            </a:r>
            <a:endParaRPr lang="ru-RU" altLang="en-US" sz="6000" b="1" dirty="0">
              <a:solidFill>
                <a:srgbClr val="7AAF5A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49765" r="25861" b="4601"/>
          <a:stretch>
            <a:fillRect/>
          </a:stretch>
        </p:blipFill>
        <p:spPr>
          <a:xfrm rot="16200000">
            <a:off x="-1308885" y="4926929"/>
            <a:ext cx="3425269" cy="3164793"/>
          </a:xfrm>
          <a:custGeom>
            <a:avLst/>
            <a:gdLst>
              <a:gd name="connsiteX0" fmla="*/ 0 w 3387145"/>
              <a:gd name="connsiteY0" fmla="*/ 0 h 3129568"/>
              <a:gd name="connsiteX1" fmla="*/ 2454234 w 3387145"/>
              <a:gd name="connsiteY1" fmla="*/ 0 h 3129568"/>
              <a:gd name="connsiteX2" fmla="*/ 3387145 w 3387145"/>
              <a:gd name="connsiteY2" fmla="*/ 930164 h 3129568"/>
              <a:gd name="connsiteX3" fmla="*/ 3387145 w 3387145"/>
              <a:gd name="connsiteY3" fmla="*/ 3129568 h 3129568"/>
              <a:gd name="connsiteX4" fmla="*/ 0 w 3387145"/>
              <a:gd name="connsiteY4" fmla="*/ 3129568 h 31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7145" h="3129568">
                <a:moveTo>
                  <a:pt x="0" y="0"/>
                </a:moveTo>
                <a:lnTo>
                  <a:pt x="2454234" y="0"/>
                </a:lnTo>
                <a:lnTo>
                  <a:pt x="3387145" y="930164"/>
                </a:lnTo>
                <a:lnTo>
                  <a:pt x="3387145" y="3129568"/>
                </a:lnTo>
                <a:lnTo>
                  <a:pt x="0" y="3129568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7" t="32112" r="1212" b="26009"/>
          <a:stretch>
            <a:fillRect/>
          </a:stretch>
        </p:blipFill>
        <p:spPr>
          <a:xfrm rot="5664761">
            <a:off x="4103346" y="882131"/>
            <a:ext cx="4381104" cy="3213771"/>
          </a:xfrm>
          <a:custGeom>
            <a:avLst/>
            <a:gdLst>
              <a:gd name="connsiteX0" fmla="*/ 784662 w 3915178"/>
              <a:gd name="connsiteY0" fmla="*/ 0 h 2871990"/>
              <a:gd name="connsiteX1" fmla="*/ 3915178 w 3915178"/>
              <a:gd name="connsiteY1" fmla="*/ 0 h 2871990"/>
              <a:gd name="connsiteX2" fmla="*/ 3915178 w 3915178"/>
              <a:gd name="connsiteY2" fmla="*/ 2871990 h 2871990"/>
              <a:gd name="connsiteX3" fmla="*/ 2095297 w 3915178"/>
              <a:gd name="connsiteY3" fmla="*/ 2871990 h 2871990"/>
              <a:gd name="connsiteX4" fmla="*/ 0 w 3915178"/>
              <a:gd name="connsiteY4" fmla="*/ 890870 h 2871990"/>
              <a:gd name="connsiteX5" fmla="*/ 0 w 3915178"/>
              <a:gd name="connsiteY5" fmla="*/ 366026 h 287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178" h="2871990">
                <a:moveTo>
                  <a:pt x="784662" y="0"/>
                </a:moveTo>
                <a:lnTo>
                  <a:pt x="3915178" y="0"/>
                </a:lnTo>
                <a:lnTo>
                  <a:pt x="3915178" y="2871990"/>
                </a:lnTo>
                <a:lnTo>
                  <a:pt x="2095297" y="2871990"/>
                </a:lnTo>
                <a:lnTo>
                  <a:pt x="0" y="890870"/>
                </a:lnTo>
                <a:lnTo>
                  <a:pt x="0" y="366026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6"/>
          <p:cNvSpPr/>
          <p:nvPr/>
        </p:nvSpPr>
        <p:spPr bwMode="auto">
          <a:xfrm>
            <a:off x="5348577" y="4511255"/>
            <a:ext cx="1562966" cy="1798288"/>
          </a:xfrm>
          <a:custGeom>
            <a:avLst/>
            <a:gdLst>
              <a:gd name="T0" fmla="*/ 2318 w 2318"/>
              <a:gd name="T1" fmla="*/ 0 h 2667"/>
              <a:gd name="T2" fmla="*/ 1154 w 2318"/>
              <a:gd name="T3" fmla="*/ 1602 h 2667"/>
              <a:gd name="T4" fmla="*/ 0 w 2318"/>
              <a:gd name="T5" fmla="*/ 30 h 2667"/>
              <a:gd name="T6" fmla="*/ 0 w 2318"/>
              <a:gd name="T7" fmla="*/ 1015 h 2667"/>
              <a:gd name="T8" fmla="*/ 1154 w 2318"/>
              <a:gd name="T9" fmla="*/ 2667 h 2667"/>
              <a:gd name="T10" fmla="*/ 2308 w 2318"/>
              <a:gd name="T11" fmla="*/ 1015 h 2667"/>
              <a:gd name="T12" fmla="*/ 2318 w 2318"/>
              <a:gd name="T13" fmla="*/ 0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8" h="2667">
                <a:moveTo>
                  <a:pt x="2318" y="0"/>
                </a:moveTo>
                <a:lnTo>
                  <a:pt x="1154" y="1602"/>
                </a:lnTo>
                <a:lnTo>
                  <a:pt x="0" y="30"/>
                </a:lnTo>
                <a:lnTo>
                  <a:pt x="0" y="1015"/>
                </a:lnTo>
                <a:lnTo>
                  <a:pt x="1154" y="2667"/>
                </a:lnTo>
                <a:lnTo>
                  <a:pt x="2308" y="1015"/>
                </a:lnTo>
                <a:lnTo>
                  <a:pt x="2318" y="0"/>
                </a:lnTo>
                <a:close/>
              </a:path>
            </a:pathLst>
          </a:custGeom>
          <a:solidFill>
            <a:srgbClr val="215D3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18" name="Freeform 7"/>
          <p:cNvSpPr/>
          <p:nvPr/>
        </p:nvSpPr>
        <p:spPr bwMode="auto">
          <a:xfrm>
            <a:off x="5348577" y="3377128"/>
            <a:ext cx="1562966" cy="1798288"/>
          </a:xfrm>
          <a:custGeom>
            <a:avLst/>
            <a:gdLst>
              <a:gd name="T0" fmla="*/ 2318 w 2318"/>
              <a:gd name="T1" fmla="*/ 0 h 2667"/>
              <a:gd name="T2" fmla="*/ 1154 w 2318"/>
              <a:gd name="T3" fmla="*/ 1603 h 2667"/>
              <a:gd name="T4" fmla="*/ 0 w 2318"/>
              <a:gd name="T5" fmla="*/ 30 h 2667"/>
              <a:gd name="T6" fmla="*/ 0 w 2318"/>
              <a:gd name="T7" fmla="*/ 1005 h 2667"/>
              <a:gd name="T8" fmla="*/ 1154 w 2318"/>
              <a:gd name="T9" fmla="*/ 2667 h 2667"/>
              <a:gd name="T10" fmla="*/ 2308 w 2318"/>
              <a:gd name="T11" fmla="*/ 1005 h 2667"/>
              <a:gd name="T12" fmla="*/ 2318 w 2318"/>
              <a:gd name="T13" fmla="*/ 0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8" h="2667">
                <a:moveTo>
                  <a:pt x="2318" y="0"/>
                </a:moveTo>
                <a:lnTo>
                  <a:pt x="1154" y="1603"/>
                </a:lnTo>
                <a:lnTo>
                  <a:pt x="0" y="30"/>
                </a:lnTo>
                <a:lnTo>
                  <a:pt x="0" y="1005"/>
                </a:lnTo>
                <a:lnTo>
                  <a:pt x="1154" y="2667"/>
                </a:lnTo>
                <a:lnTo>
                  <a:pt x="2308" y="1005"/>
                </a:lnTo>
                <a:lnTo>
                  <a:pt x="2318" y="0"/>
                </a:lnTo>
                <a:close/>
              </a:path>
            </a:pathLst>
          </a:custGeom>
          <a:solidFill>
            <a:srgbClr val="328024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sp>
        <p:nvSpPr>
          <p:cNvPr id="19" name="Freeform 8"/>
          <p:cNvSpPr/>
          <p:nvPr/>
        </p:nvSpPr>
        <p:spPr bwMode="auto">
          <a:xfrm>
            <a:off x="5348577" y="2236931"/>
            <a:ext cx="1562966" cy="1798288"/>
          </a:xfrm>
          <a:custGeom>
            <a:avLst/>
            <a:gdLst>
              <a:gd name="T0" fmla="*/ 2318 w 2318"/>
              <a:gd name="T1" fmla="*/ 0 h 2667"/>
              <a:gd name="T2" fmla="*/ 1154 w 2318"/>
              <a:gd name="T3" fmla="*/ 1602 h 2667"/>
              <a:gd name="T4" fmla="*/ 0 w 2318"/>
              <a:gd name="T5" fmla="*/ 30 h 2667"/>
              <a:gd name="T6" fmla="*/ 0 w 2318"/>
              <a:gd name="T7" fmla="*/ 1015 h 2667"/>
              <a:gd name="T8" fmla="*/ 1154 w 2318"/>
              <a:gd name="T9" fmla="*/ 2667 h 2667"/>
              <a:gd name="T10" fmla="*/ 2308 w 2318"/>
              <a:gd name="T11" fmla="*/ 1015 h 2667"/>
              <a:gd name="T12" fmla="*/ 2318 w 2318"/>
              <a:gd name="T13" fmla="*/ 0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8" h="2667">
                <a:moveTo>
                  <a:pt x="2318" y="0"/>
                </a:moveTo>
                <a:lnTo>
                  <a:pt x="1154" y="1602"/>
                </a:lnTo>
                <a:lnTo>
                  <a:pt x="0" y="30"/>
                </a:lnTo>
                <a:lnTo>
                  <a:pt x="0" y="1015"/>
                </a:lnTo>
                <a:lnTo>
                  <a:pt x="1154" y="2667"/>
                </a:lnTo>
                <a:lnTo>
                  <a:pt x="2308" y="1015"/>
                </a:lnTo>
                <a:lnTo>
                  <a:pt x="2318" y="0"/>
                </a:lnTo>
                <a:close/>
              </a:path>
            </a:pathLst>
          </a:custGeom>
          <a:solidFill>
            <a:srgbClr val="52A14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th-TH" sz="900"/>
          </a:p>
        </p:txBody>
      </p:sp>
      <p:cxnSp>
        <p:nvCxnSpPr>
          <p:cNvPr id="23" name="ตัวเชื่อมต่อตรง 237"/>
          <p:cNvCxnSpPr/>
          <p:nvPr/>
        </p:nvCxnSpPr>
        <p:spPr>
          <a:xfrm>
            <a:off x="4039351" y="2592947"/>
            <a:ext cx="1234474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7"/>
          <p:cNvCxnSpPr/>
          <p:nvPr/>
        </p:nvCxnSpPr>
        <p:spPr>
          <a:xfrm flipH="1">
            <a:off x="6997264" y="3790457"/>
            <a:ext cx="1180084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37"/>
          <p:cNvCxnSpPr/>
          <p:nvPr/>
        </p:nvCxnSpPr>
        <p:spPr>
          <a:xfrm>
            <a:off x="4085108" y="4766804"/>
            <a:ext cx="1234474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3974122" y="239141"/>
            <a:ext cx="43237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Классификация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29" y="2040788"/>
            <a:ext cx="4532630" cy="1370965"/>
            <a:chOff x="413585" y="2391059"/>
            <a:chExt cx="4031740" cy="1219464"/>
          </a:xfrm>
        </p:grpSpPr>
        <p:sp>
          <p:nvSpPr>
            <p:cNvPr id="43" name="文本框 42"/>
            <p:cNvSpPr txBox="1"/>
            <p:nvPr/>
          </p:nvSpPr>
          <p:spPr>
            <a:xfrm>
              <a:off x="1362569" y="2391059"/>
              <a:ext cx="2133781" cy="4095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Острый кашель</a:t>
              </a:r>
              <a:endPara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13585" y="2687594"/>
              <a:ext cx="4031740" cy="922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Менее 3 недель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ОРВИ,  грипп, ангины, синуситы, бронхиты, пневмонии, инородные тела и т.д.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9425" y="4230520"/>
            <a:ext cx="4324985" cy="1986281"/>
            <a:chOff x="750788" y="2405179"/>
            <a:chExt cx="3847042" cy="1766784"/>
          </a:xfrm>
        </p:grpSpPr>
        <p:sp>
          <p:nvSpPr>
            <p:cNvPr id="46" name="文本框 45"/>
            <p:cNvSpPr txBox="1"/>
            <p:nvPr/>
          </p:nvSpPr>
          <p:spPr>
            <a:xfrm>
              <a:off x="1234280" y="2405179"/>
              <a:ext cx="2869890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Хронический кашель</a:t>
              </a:r>
              <a:r>
                <a:rPr lang="ru-RU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ru-R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0788" y="2687594"/>
              <a:ext cx="3847042" cy="14843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Более 8 недель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БА, ХОБЛ, туберкулез, ГЭРБ, синдром постназального затека, системные и эндокринные заболевания, ятрогения, психогенный кашель и т.д.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41017" y="3327051"/>
            <a:ext cx="2505187" cy="692883"/>
            <a:chOff x="1626835" y="2432856"/>
            <a:chExt cx="2228345" cy="616315"/>
          </a:xfrm>
        </p:grpSpPr>
        <p:sp>
          <p:nvSpPr>
            <p:cNvPr id="50" name="文本框 49"/>
            <p:cNvSpPr txBox="1"/>
            <p:nvPr/>
          </p:nvSpPr>
          <p:spPr>
            <a:xfrm>
              <a:off x="1672659" y="2432856"/>
              <a:ext cx="2133781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Подострый кашель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26835" y="2687681"/>
              <a:ext cx="2228345" cy="361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От 3 до 8 недель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4614" y="-1236954"/>
            <a:ext cx="3781728" cy="3195423"/>
            <a:chOff x="-826257" y="-1333457"/>
            <a:chExt cx="4648532" cy="39278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4320" r="74218" b="62254"/>
            <a:stretch>
              <a:fillRect/>
            </a:stretch>
          </p:blipFill>
          <p:spPr>
            <a:xfrm>
              <a:off x="-692217" y="-1333457"/>
              <a:ext cx="3237524" cy="300145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87" t="73803" r="5438"/>
            <a:stretch>
              <a:fillRect/>
            </a:stretch>
          </p:blipFill>
          <p:spPr>
            <a:xfrm rot="6049478">
              <a:off x="1751736" y="-136792"/>
              <a:ext cx="2172831" cy="196824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43944" r="63067"/>
            <a:stretch>
              <a:fillRect/>
            </a:stretch>
          </p:blipFill>
          <p:spPr>
            <a:xfrm rot="354010" flipH="1">
              <a:off x="-826257" y="-605233"/>
              <a:ext cx="2133078" cy="319961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136089" y="-1362194"/>
            <a:ext cx="4257891" cy="3470785"/>
            <a:chOff x="8433960" y="-1418284"/>
            <a:chExt cx="5233835" cy="426631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1" t="49765" r="25861" b="4601"/>
            <a:stretch>
              <a:fillRect/>
            </a:stretch>
          </p:blipFill>
          <p:spPr>
            <a:xfrm rot="5400000" flipH="1">
              <a:off x="8641982" y="-978331"/>
              <a:ext cx="3387145" cy="3129568"/>
            </a:xfrm>
            <a:custGeom>
              <a:avLst/>
              <a:gdLst>
                <a:gd name="connsiteX0" fmla="*/ 0 w 3387145"/>
                <a:gd name="connsiteY0" fmla="*/ 0 h 3129568"/>
                <a:gd name="connsiteX1" fmla="*/ 2454234 w 3387145"/>
                <a:gd name="connsiteY1" fmla="*/ 0 h 3129568"/>
                <a:gd name="connsiteX2" fmla="*/ 3387145 w 3387145"/>
                <a:gd name="connsiteY2" fmla="*/ 930164 h 3129568"/>
                <a:gd name="connsiteX3" fmla="*/ 3387145 w 3387145"/>
                <a:gd name="connsiteY3" fmla="*/ 3129568 h 3129568"/>
                <a:gd name="connsiteX4" fmla="*/ 0 w 3387145"/>
                <a:gd name="connsiteY4" fmla="*/ 3129568 h 31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145" h="3129568">
                  <a:moveTo>
                    <a:pt x="0" y="0"/>
                  </a:moveTo>
                  <a:lnTo>
                    <a:pt x="2454234" y="0"/>
                  </a:lnTo>
                  <a:lnTo>
                    <a:pt x="3387145" y="930164"/>
                  </a:lnTo>
                  <a:lnTo>
                    <a:pt x="3387145" y="3129568"/>
                  </a:lnTo>
                  <a:lnTo>
                    <a:pt x="0" y="3129568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7" t="32112" r="1212" b="26009"/>
            <a:stretch>
              <a:fillRect/>
            </a:stretch>
          </p:blipFill>
          <p:spPr>
            <a:xfrm>
              <a:off x="10536047" y="550731"/>
              <a:ext cx="3131748" cy="2297303"/>
            </a:xfrm>
            <a:custGeom>
              <a:avLst/>
              <a:gdLst>
                <a:gd name="connsiteX0" fmla="*/ 784662 w 3915178"/>
                <a:gd name="connsiteY0" fmla="*/ 0 h 2871990"/>
                <a:gd name="connsiteX1" fmla="*/ 3915178 w 3915178"/>
                <a:gd name="connsiteY1" fmla="*/ 0 h 2871990"/>
                <a:gd name="connsiteX2" fmla="*/ 3915178 w 3915178"/>
                <a:gd name="connsiteY2" fmla="*/ 2871990 h 2871990"/>
                <a:gd name="connsiteX3" fmla="*/ 2095297 w 3915178"/>
                <a:gd name="connsiteY3" fmla="*/ 2871990 h 2871990"/>
                <a:gd name="connsiteX4" fmla="*/ 0 w 3915178"/>
                <a:gd name="connsiteY4" fmla="*/ 890870 h 2871990"/>
                <a:gd name="connsiteX5" fmla="*/ 0 w 3915178"/>
                <a:gd name="connsiteY5" fmla="*/ 366026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5178" h="2871990">
                  <a:moveTo>
                    <a:pt x="784662" y="0"/>
                  </a:moveTo>
                  <a:lnTo>
                    <a:pt x="3915178" y="0"/>
                  </a:lnTo>
                  <a:lnTo>
                    <a:pt x="3915178" y="2871990"/>
                  </a:lnTo>
                  <a:lnTo>
                    <a:pt x="2095297" y="2871990"/>
                  </a:lnTo>
                  <a:lnTo>
                    <a:pt x="0" y="890870"/>
                  </a:lnTo>
                  <a:lnTo>
                    <a:pt x="0" y="366026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74" t="2253" r="2973" b="66761"/>
            <a:stretch>
              <a:fillRect/>
            </a:stretch>
          </p:blipFill>
          <p:spPr>
            <a:xfrm>
              <a:off x="8433960" y="-1418284"/>
              <a:ext cx="2192166" cy="212769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-1151361" y="1227405"/>
            <a:ext cx="875763" cy="881186"/>
          </a:xfrm>
          <a:prstGeom prst="rect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151361" y="2108591"/>
            <a:ext cx="875763" cy="881186"/>
          </a:xfrm>
          <a:prstGeom prst="rect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151361" y="2973786"/>
            <a:ext cx="875763" cy="881186"/>
          </a:xfrm>
          <a:prstGeom prst="rect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151361" y="3854971"/>
            <a:ext cx="875763" cy="881186"/>
          </a:xfrm>
          <a:prstGeom prst="rect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-1151361" y="4690055"/>
            <a:ext cx="875763" cy="881186"/>
          </a:xfrm>
          <a:prstGeom prst="rect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1151362" y="5498550"/>
            <a:ext cx="875763" cy="881186"/>
          </a:xfrm>
          <a:prstGeom prst="rect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547624" y="2480296"/>
            <a:ext cx="746730" cy="746730"/>
          </a:xfrm>
          <a:prstGeom prst="ellipse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211091" y="3420055"/>
            <a:ext cx="746730" cy="746730"/>
          </a:xfrm>
          <a:prstGeom prst="ellipse">
            <a:avLst/>
          </a:prstGeom>
          <a:solidFill>
            <a:srgbClr val="48A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395858" y="5299613"/>
            <a:ext cx="746730" cy="746730"/>
          </a:xfrm>
          <a:prstGeom prst="ellipse">
            <a:avLst/>
          </a:prstGeom>
          <a:solidFill>
            <a:srgbClr val="215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110198" y="5282468"/>
            <a:ext cx="746730" cy="746730"/>
          </a:xfrm>
          <a:prstGeom prst="ellipse">
            <a:avLst/>
          </a:prstGeom>
          <a:solidFill>
            <a:srgbClr val="32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229559" y="3368620"/>
            <a:ext cx="746730" cy="746730"/>
          </a:xfrm>
          <a:prstGeom prst="ellipse">
            <a:avLst/>
          </a:prstGeom>
          <a:solidFill>
            <a:srgbClr val="52A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989547" y="2480296"/>
            <a:ext cx="746730" cy="746730"/>
          </a:xfrm>
          <a:prstGeom prst="ellipse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占位符 6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56" y="3222721"/>
            <a:ext cx="2016102" cy="1972756"/>
          </a:xfrm>
          <a:custGeom>
            <a:avLst/>
            <a:gdLst>
              <a:gd name="connsiteX0" fmla="*/ 1260000 w 2520000"/>
              <a:gd name="connsiteY0" fmla="*/ 0 h 2520000"/>
              <a:gd name="connsiteX1" fmla="*/ 2520000 w 2520000"/>
              <a:gd name="connsiteY1" fmla="*/ 1260000 h 2520000"/>
              <a:gd name="connsiteX2" fmla="*/ 1260000 w 2520000"/>
              <a:gd name="connsiteY2" fmla="*/ 2520000 h 2520000"/>
              <a:gd name="connsiteX3" fmla="*/ 0 w 2520000"/>
              <a:gd name="connsiteY3" fmla="*/ 1260000 h 2520000"/>
              <a:gd name="connsiteX4" fmla="*/ 1260000 w 2520000"/>
              <a:gd name="connsiteY4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2520000"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</p:spPr>
      </p:pic>
      <p:sp>
        <p:nvSpPr>
          <p:cNvPr id="55" name="文本框 54"/>
          <p:cNvSpPr txBox="1"/>
          <p:nvPr/>
        </p:nvSpPr>
        <p:spPr>
          <a:xfrm>
            <a:off x="2682875" y="249555"/>
            <a:ext cx="71100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800" b="1" dirty="0">
                <a:solidFill>
                  <a:srgbClr val="4BA75C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Фенотипы хронического кашля</a:t>
            </a:r>
            <a:endParaRPr lang="ru-RU" altLang="en-US" sz="4800" b="1" dirty="0">
              <a:solidFill>
                <a:srgbClr val="4BA75C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03504" y="1739265"/>
            <a:ext cx="5126355" cy="1326515"/>
            <a:chOff x="-2070" y="2432856"/>
            <a:chExt cx="4125137" cy="1179926"/>
          </a:xfrm>
        </p:grpSpPr>
        <p:sp>
          <p:nvSpPr>
            <p:cNvPr id="57" name="文本框 56"/>
            <p:cNvSpPr txBox="1"/>
            <p:nvPr/>
          </p:nvSpPr>
          <p:spPr>
            <a:xfrm>
              <a:off x="253931" y="2432856"/>
              <a:ext cx="3844099" cy="6286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Астматический кашель/эозинофильный бронхит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-2070" y="2970572"/>
              <a:ext cx="4125137" cy="6422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Классическая БА, Кашлевая БА, ЭБ без признаков гиперреактивности, бронхообструкции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1120140" y="3548380"/>
            <a:ext cx="295973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Кашель при рефлюксе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62000" y="5454015"/>
            <a:ext cx="43643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Синдром постназального затека 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(С-м кашля из ВДП)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142735" y="2220233"/>
            <a:ext cx="3211830" cy="739776"/>
            <a:chOff x="634998" y="2386540"/>
            <a:chExt cx="2856899" cy="658026"/>
          </a:xfrm>
        </p:grpSpPr>
        <p:sp>
          <p:nvSpPr>
            <p:cNvPr id="66" name="文本框 65"/>
            <p:cNvSpPr txBox="1"/>
            <p:nvPr/>
          </p:nvSpPr>
          <p:spPr>
            <a:xfrm>
              <a:off x="997690" y="2386540"/>
              <a:ext cx="2133781" cy="3547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ru-RU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Ятрогенный кашель</a:t>
              </a:r>
              <a:endPara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34998" y="2683076"/>
              <a:ext cx="2856899" cy="361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</a:rPr>
                <a:t>Прием ингибиторов АПФ</a:t>
              </a:r>
              <a:endParaRPr lang="ru-RU" altLang="en-US" dirty="0">
                <a:solidFill>
                  <a:schemeClr val="tx1"/>
                </a:solidFill>
                <a:latin typeface="Calibri" panose="020F0502020204030204" pitchFamily="34" charset="0"/>
                <a:ea typeface="+mj-ea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8122285" y="3517900"/>
            <a:ext cx="348488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Хронический кашель у детей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294245" y="5787390"/>
            <a:ext cx="429323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Хронический рефрактерный кашель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椭圆 32"/>
          <p:cNvSpPr/>
          <p:nvPr/>
        </p:nvSpPr>
        <p:spPr>
          <a:xfrm>
            <a:off x="7210777" y="4469751"/>
            <a:ext cx="746730" cy="746730"/>
          </a:xfrm>
          <a:prstGeom prst="ellipse">
            <a:avLst/>
          </a:prstGeom>
          <a:solidFill>
            <a:srgbClr val="88D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68"/>
          <p:cNvSpPr txBox="1"/>
          <p:nvPr/>
        </p:nvSpPr>
        <p:spPr>
          <a:xfrm>
            <a:off x="8026400" y="4474845"/>
            <a:ext cx="348488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Хронический кашель при других заболеваниях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椭圆 16"/>
          <p:cNvSpPr/>
          <p:nvPr/>
        </p:nvSpPr>
        <p:spPr>
          <a:xfrm>
            <a:off x="4311154" y="4507851"/>
            <a:ext cx="746730" cy="746730"/>
          </a:xfrm>
          <a:prstGeom prst="ellipse">
            <a:avLst/>
          </a:prstGeom>
          <a:solidFill>
            <a:srgbClr val="23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62"/>
          <p:cNvSpPr txBox="1"/>
          <p:nvPr/>
        </p:nvSpPr>
        <p:spPr>
          <a:xfrm>
            <a:off x="103505" y="4528820"/>
            <a:ext cx="43643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Хронический кашель, табак и никотин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4152</Words>
  <Application>WPS Presentation</Application>
  <PresentationFormat>宽屏</PresentationFormat>
  <Paragraphs>202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SimSun</vt:lpstr>
      <vt:lpstr>Wingdings</vt:lpstr>
      <vt:lpstr>Calibri</vt:lpstr>
      <vt:lpstr>张海山锐线体2.0</vt:lpstr>
      <vt:lpstr>Aharoni</vt:lpstr>
      <vt:lpstr>Kartika</vt:lpstr>
      <vt:lpstr>方正兰亭纤黑简体</vt:lpstr>
      <vt:lpstr>Microsoft Himalaya</vt:lpstr>
      <vt:lpstr>Microsoft YaHei</vt:lpstr>
      <vt:lpstr>Arial Unicode MS</vt:lpstr>
      <vt:lpstr>等线 Light</vt:lpstr>
      <vt:lpstr>等线</vt:lpstr>
      <vt:lpstr>Calibri</vt:lpstr>
      <vt:lpstr>Century Gothic</vt:lpstr>
      <vt:lpstr>Lato Black</vt:lpstr>
      <vt:lpstr>Segoe Print</vt:lpstr>
      <vt:lpstr>Helvetica Neue Medium</vt:lpstr>
      <vt:lpstr>方正兰亭超细黑简体</vt:lpstr>
      <vt:lpstr>SimHei</vt:lpstr>
      <vt:lpstr>Cordia New</vt:lpstr>
      <vt:lpstr>Office 主题​​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Виктор</cp:lastModifiedBy>
  <cp:revision>87</cp:revision>
  <dcterms:created xsi:type="dcterms:W3CDTF">2018-05-24T05:47:00Z</dcterms:created>
  <dcterms:modified xsi:type="dcterms:W3CDTF">2022-05-18T22:00:27Z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EDA9368BD61345D7B7411FE11A228AE8</vt:lpwstr>
  </property>
  <property fmtid="{D5CDD505-2E9C-101B-9397-08002B2CF9AE}" pid="3" name="KSOProductBuildVer">
    <vt:lpwstr>1049-11.2.0.11130</vt:lpwstr>
  </property>
</Properties>
</file>