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6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0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1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4" r:id="rId5"/>
    <p:sldMasterId id="2147483719" r:id="rId6"/>
    <p:sldMasterId id="2147483734" r:id="rId7"/>
    <p:sldMasterId id="2147483746" r:id="rId8"/>
    <p:sldMasterId id="2147483759" r:id="rId9"/>
    <p:sldMasterId id="2147483772" r:id="rId10"/>
    <p:sldMasterId id="2147483785" r:id="rId11"/>
    <p:sldMasterId id="2147483798" r:id="rId12"/>
  </p:sldMasterIdLst>
  <p:notesMasterIdLst>
    <p:notesMasterId r:id="rId113"/>
  </p:notesMasterIdLst>
  <p:sldIdLst>
    <p:sldId id="258" r:id="rId13"/>
    <p:sldId id="387" r:id="rId14"/>
    <p:sldId id="386" r:id="rId15"/>
    <p:sldId id="346" r:id="rId16"/>
    <p:sldId id="347" r:id="rId17"/>
    <p:sldId id="348" r:id="rId18"/>
    <p:sldId id="278" r:id="rId19"/>
    <p:sldId id="372" r:id="rId20"/>
    <p:sldId id="373" r:id="rId21"/>
    <p:sldId id="374" r:id="rId22"/>
    <p:sldId id="375" r:id="rId23"/>
    <p:sldId id="300" r:id="rId24"/>
    <p:sldId id="349" r:id="rId25"/>
    <p:sldId id="359" r:id="rId26"/>
    <p:sldId id="367" r:id="rId27"/>
    <p:sldId id="284" r:id="rId28"/>
    <p:sldId id="288" r:id="rId29"/>
    <p:sldId id="285" r:id="rId30"/>
    <p:sldId id="286" r:id="rId31"/>
    <p:sldId id="272" r:id="rId32"/>
    <p:sldId id="273" r:id="rId33"/>
    <p:sldId id="354" r:id="rId34"/>
    <p:sldId id="274" r:id="rId35"/>
    <p:sldId id="368" r:id="rId36"/>
    <p:sldId id="289" r:id="rId37"/>
    <p:sldId id="370" r:id="rId38"/>
    <p:sldId id="371" r:id="rId39"/>
    <p:sldId id="261" r:id="rId40"/>
    <p:sldId id="277" r:id="rId41"/>
    <p:sldId id="263" r:id="rId42"/>
    <p:sldId id="266" r:id="rId43"/>
    <p:sldId id="291" r:id="rId44"/>
    <p:sldId id="292" r:id="rId45"/>
    <p:sldId id="369" r:id="rId46"/>
    <p:sldId id="350" r:id="rId47"/>
    <p:sldId id="294" r:id="rId48"/>
    <p:sldId id="301" r:id="rId49"/>
    <p:sldId id="298" r:id="rId50"/>
    <p:sldId id="302" r:id="rId51"/>
    <p:sldId id="303" r:id="rId52"/>
    <p:sldId id="304" r:id="rId53"/>
    <p:sldId id="305" r:id="rId54"/>
    <p:sldId id="306" r:id="rId55"/>
    <p:sldId id="308" r:id="rId56"/>
    <p:sldId id="309" r:id="rId57"/>
    <p:sldId id="310" r:id="rId58"/>
    <p:sldId id="311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80" r:id="rId76"/>
    <p:sldId id="381" r:id="rId77"/>
    <p:sldId id="382" r:id="rId78"/>
    <p:sldId id="383" r:id="rId79"/>
    <p:sldId id="384" r:id="rId80"/>
    <p:sldId id="329" r:id="rId81"/>
    <p:sldId id="385" r:id="rId82"/>
    <p:sldId id="353" r:id="rId83"/>
    <p:sldId id="376" r:id="rId84"/>
    <p:sldId id="377" r:id="rId85"/>
    <p:sldId id="378" r:id="rId86"/>
    <p:sldId id="379" r:id="rId87"/>
    <p:sldId id="330" r:id="rId88"/>
    <p:sldId id="331" r:id="rId89"/>
    <p:sldId id="332" r:id="rId90"/>
    <p:sldId id="334" r:id="rId91"/>
    <p:sldId id="335" r:id="rId92"/>
    <p:sldId id="336" r:id="rId93"/>
    <p:sldId id="337" r:id="rId94"/>
    <p:sldId id="338" r:id="rId95"/>
    <p:sldId id="339" r:id="rId96"/>
    <p:sldId id="340" r:id="rId97"/>
    <p:sldId id="341" r:id="rId98"/>
    <p:sldId id="342" r:id="rId99"/>
    <p:sldId id="343" r:id="rId100"/>
    <p:sldId id="344" r:id="rId101"/>
    <p:sldId id="276" r:id="rId102"/>
    <p:sldId id="361" r:id="rId103"/>
    <p:sldId id="360" r:id="rId104"/>
    <p:sldId id="363" r:id="rId105"/>
    <p:sldId id="364" r:id="rId106"/>
    <p:sldId id="366" r:id="rId107"/>
    <p:sldId id="365" r:id="rId108"/>
    <p:sldId id="351" r:id="rId109"/>
    <p:sldId id="389" r:id="rId110"/>
    <p:sldId id="352" r:id="rId111"/>
    <p:sldId id="388" r:id="rId112"/>
  </p:sldIdLst>
  <p:sldSz cx="12192000" cy="6858000"/>
  <p:notesSz cx="6858000" cy="9144000"/>
  <p:custDataLst>
    <p:tags r:id="rId1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22" autoAdjust="0"/>
  </p:normalViewPr>
  <p:slideViewPr>
    <p:cSldViewPr snapToGrid="0">
      <p:cViewPr varScale="1">
        <p:scale>
          <a:sx n="110" d="100"/>
          <a:sy n="110" d="100"/>
        </p:scale>
        <p:origin x="768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117" Type="http://schemas.openxmlformats.org/officeDocument/2006/relationships/theme" Target="theme/theme1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slide" Target="slides/slide72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6" Type="http://schemas.openxmlformats.org/officeDocument/2006/relationships/slide" Target="slides/slide4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87" Type="http://schemas.openxmlformats.org/officeDocument/2006/relationships/slide" Target="slides/slide75.xml"/><Relationship Id="rId102" Type="http://schemas.openxmlformats.org/officeDocument/2006/relationships/slide" Target="slides/slide90.xml"/><Relationship Id="rId110" Type="http://schemas.openxmlformats.org/officeDocument/2006/relationships/slide" Target="slides/slide98.xml"/><Relationship Id="rId11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13" Type="http://schemas.openxmlformats.org/officeDocument/2006/relationships/notesMaster" Target="notesMasters/notesMaster1.xml"/><Relationship Id="rId11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16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11" Type="http://schemas.openxmlformats.org/officeDocument/2006/relationships/slide" Target="slides/slide9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14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4C207-47DC-415D-AFAD-2D2C5793E4E1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805B60-EF56-4F79-BF4F-7A35F1F86C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68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2D4343-F0FE-4B1F-98D6-91D93A8F679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322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9926D-8266-4C15-9CAA-BA9756428481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923505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190DD-7EE7-4436-9048-7C183B3E9B08}" type="slidenum">
              <a:rPr lang="ru-RU" altLang="ru-RU">
                <a:solidFill>
                  <a:srgbClr val="000000"/>
                </a:solidFill>
              </a:rPr>
              <a:pPr/>
              <a:t>38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5078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890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42DE684-F420-4214-AFB7-105B8651C75A}" type="slidenum">
              <a:rPr lang="ru-RU" altLang="ru-RU"/>
              <a:pPr eaLnBrk="1" hangingPunct="1"/>
              <a:t>50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27201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BD0CA8-A583-47BF-AAAC-D05A1C71DCB4}" type="slidenum">
              <a:rPr lang="ru-RU" altLang="ru-RU">
                <a:solidFill>
                  <a:srgbClr val="000000"/>
                </a:solidFill>
              </a:rPr>
              <a:pPr eaLnBrk="1" hangingPunct="1"/>
              <a:t>99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0788" y="3257550"/>
            <a:ext cx="6702425" cy="3086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t>Сложившаяся в России карательная система борьбы с нозокомиальными инфекциями, подразумевающая преимущественно внешний контроль за соблюдением т.н. «санитарно-противоэпидемического режима» и ориентированная прежде всего на профилактику заносов и внутрибольничного распространения традиционных инфекций, показала свою недостаточную эффективность. Имеющиеся нормативные и методические документы, часто противоречивые и морально устаревшие, не обеспечивают системного подхода к проблеме. Требуется разработка новых, более гибких документов; не приказов, жестко и детально регламентирующих организацию инфекционного контроля, а рекомендаций, предусматривающих возможность их адаптации в конкретных регионах и отдельных больницах. </a:t>
            </a:r>
          </a:p>
          <a:p>
            <a:endParaRPr lang="en-US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396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D52D-3C16-4197-8D41-3F52C4DCF0D1}" type="slidenum">
              <a:rPr lang="ru-RU" altLang="ru-RU">
                <a:solidFill>
                  <a:srgbClr val="000000"/>
                </a:solidFill>
              </a:rPr>
              <a:pPr/>
              <a:t>7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545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134A62-1F49-468A-A135-6D0FC49C8D23}" type="slidenum">
              <a:rPr lang="ru-RU" altLang="ru-RU">
                <a:solidFill>
                  <a:srgbClr val="000000"/>
                </a:solidFill>
              </a:rPr>
              <a:pPr/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95411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309858-F6B7-4746-8E6B-D0A3AEECECC7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1289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3B2D05-A2E6-4DDB-89CE-808A6F6E66BE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5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B46A02-0B9F-4FD8-83D7-02FAE5497E65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0523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F1C99-96A0-4B5B-A64C-F31D4D1C9B57}" type="slidenum">
              <a:rPr lang="ru-RU" altLang="ru-RU">
                <a:solidFill>
                  <a:srgbClr val="000000"/>
                </a:solidFill>
              </a:rPr>
              <a:pPr/>
              <a:t>25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030869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2DAEC8-5BBA-4B69-B227-AA0BFEF9949A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0872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11CAA9-E2FF-4864-BFCB-42B14FF0899B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029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31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25108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FC205-8EA0-4BF2-8E0D-FB87804E1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34286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69CA1-4874-4FFD-B96C-D0FDBE009E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498820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37BD5-09D9-44C0-9C1B-8E2E714D89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580074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AD32E5-5A3E-4897-9DF3-04BC470E9B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7178909"/>
      </p:ext>
    </p:extLst>
  </p:cSld>
  <p:clrMapOvr>
    <a:masterClrMapping/>
  </p:clrMapOvr>
  <p:transition spd="slow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41E727-E55F-46B5-BC8C-EAA8FC34DC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18819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AE4E2-E20C-43A9-BC8A-1DB4394C3F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68963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FFE1-86C4-4E36-BA4F-534B85B505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829877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835B6E-03CE-4E70-9EF7-72D7811448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602325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3A2C8-7F57-45AC-A649-2CC0B4A1DB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844957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5FD90-087D-440B-948B-6BD2707E7D1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456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87045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4253-6E49-4EB0-906F-5DF8D21DF2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941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28C8B-00C8-42D3-968B-A57B1D755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090914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60A228-129E-4C85-B3DE-20C10000E40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8395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B0B283-9DA4-483D-A5AD-2171F38713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36616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A61DA-C969-44A2-B98E-6D8800AD5F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957808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82AB-D706-4C61-B322-F8C4F81E68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2454557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16CC63-8136-4BA6-A56C-8800C4F506C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4223176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1E80B-C823-4D7B-95A8-195FEEE961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2539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614B0-2E07-4B79-9917-6EDD2433E8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595477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4B8061-E763-47CE-99EC-7E05FE87A4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533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129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4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3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9255F7AF-A546-4AC4-B857-DBB0CFE8950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295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00F6C8-E7B9-4085-BC38-A0C34E3F5C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08798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650A4D-FB8D-4BA5-AA94-9309F16FE14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6758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3D2CC-F867-4DC0-AECA-82DCEC4A8C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83550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CC23A7-455A-4575-9F84-BB5925E9C1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345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CB71-742E-41FF-9ECE-52ED9110E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116619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7E412-5460-4064-A71A-D003F69650B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84911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C5F05-850E-4C57-8BA7-C03DB63160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0497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77813"/>
            <a:ext cx="103632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219200" y="1600201"/>
            <a:ext cx="10363200" cy="4530725"/>
          </a:xfrm>
        </p:spPr>
        <p:txBody>
          <a:bodyPr rtlCol="0">
            <a:normAutofit/>
          </a:bodyPr>
          <a:lstStyle/>
          <a:p>
            <a:pPr lvl="0"/>
            <a:endParaRPr lang="ru-RU" noProof="0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AF5D-53A1-4687-997E-0FBBE5A89F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4369141"/>
      </p:ext>
    </p:extLst>
  </p:cSld>
  <p:clrMapOvr>
    <a:masterClrMapping/>
  </p:clrMapOvr>
  <p:transition spd="slow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>
            <a:extLst>
              <a:ext uri="{FF2B5EF4-FFF2-40B4-BE49-F238E27FC236}">
                <a16:creationId xmlns:a16="http://schemas.microsoft.com/office/drawing/2014/main" xmlns="" id="{2AAEC8EB-7034-4B6F-A7A7-BA3F93765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" y="1219200"/>
            <a:ext cx="10566400" cy="914400"/>
          </a:xfrm>
          <a:custGeom>
            <a:avLst/>
            <a:gdLst>
              <a:gd name="T0" fmla="*/ 0 w 1000"/>
              <a:gd name="T1" fmla="*/ 914400 h 1000"/>
              <a:gd name="T2" fmla="*/ 0 w 1000"/>
              <a:gd name="T3" fmla="*/ 0 h 1000"/>
              <a:gd name="T4" fmla="*/ 79248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5" name="Line 8">
            <a:extLst>
              <a:ext uri="{FF2B5EF4-FFF2-40B4-BE49-F238E27FC236}">
                <a16:creationId xmlns:a16="http://schemas.microsoft.com/office/drawing/2014/main" xmlns="" id="{AE91AF4F-9DF9-4B74-AA00-6A05EB9F9A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641601" y="3962400"/>
            <a:ext cx="868256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1" y="1524000"/>
            <a:ext cx="10164233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41600" y="3962400"/>
            <a:ext cx="8737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CFE84F43-D199-4ABB-B243-63DB5E4C82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A23E903-DFFA-4584-9568-395C184455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ECA17001-947B-417F-8574-C5B3B2A843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936E9-113D-4E2C-AE6C-71C8A9465DE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683835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68BB941-4DAB-4A63-BB99-E6C6886B8F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DD85E97-0EEB-4067-8440-D90769C0C9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677ABC2-874E-4CA1-BAE2-05A385C96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194FBC-FC62-4764-9A82-42AED48BE69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64085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E07B6-C231-4042-94C5-BC0B2B9163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3509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B253EF4-D968-47BB-8E75-D80E9B8B0C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F24CCA-661B-451D-A0B2-A09F4A31D0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1844997-CD91-474B-8770-258C3363F4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98D0B-33B5-4E0D-936F-B8BCB38FBE7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2668355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2693AF-FE21-4E41-8B90-47E5FF0407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788C919-D946-4FB0-9294-0DADF098B3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4DAFAD0-EE7F-46EF-B482-1109DFC8B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80F59-99D8-4C5D-9C8B-F70CDE53CDC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2965364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8EC08CE-C79B-43BB-9D1F-A0900C6FB8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542F2D3-5130-4DFE-92CD-EB5C6BE456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C149908-7B08-406A-91D8-045362CFF2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76B00-FA0A-41C8-A3BC-1DB684F3FB9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241495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8A74276-D004-491F-9936-E0BA120947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971F8456-6F72-4DC9-8B88-5A6E22DFE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8FE1C55-E99F-4B0E-8D63-2850F9E610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CBE29C-E055-481A-AB19-3B1A7B34231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433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1E2E3CA-46C5-4712-B6EC-53BCF191F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F4D2DAB-A78D-4461-8D18-34F1B1DCB3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24B05C67-EE30-423C-AB53-358D0DBD94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95176C-8939-4433-BF1A-247816CB65E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98663495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B7E1B1-2B5F-48DB-A725-41179586E7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A92D97-D8D9-41B0-B506-623373F066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4EE2848-4966-44CB-8968-3CFC53FDF6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0A694E-B4BE-4D06-A38D-18F4AD38D83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07019972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0D7F12A-B948-4EDB-B237-A26B89C53C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CDECCFC-82DF-46AC-85DC-578F69E4F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5E7B4D3-3ECF-474A-A446-8212F423A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C8C8D0-3E67-447D-8F29-9DE171221E37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966026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6DFE1C99-1154-4814-A625-67BF2067AC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6525DF8-186C-451E-A43B-771B83557A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27FFAF5-04B6-4465-A12F-B56A8FF474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3576DD-7503-4141-B69A-4A9144D5805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53501930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01428BB-248C-4404-AC3F-4F6E7FB7F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945D661D-86AC-4CC1-84E5-459F6E13D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896FC2C-481D-4444-8844-B101A332B2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D7FD64-1FDB-46FF-AA04-3AFA0CA53D2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85053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120D271-F397-47DD-8926-1AA52C8671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17EAC48-EA5D-4890-B8EC-2724772EDB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F4D8FA41-48D0-4743-9713-A7D0BEDD6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70BDDB-194E-49A9-939A-189E5EA5C71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554179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B08F5F-E133-4758-A30B-4B1956A015C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54769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717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9584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0539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6687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543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2185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82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16788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37822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3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D199B3-8818-43F2-967B-5D24FD21321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81672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221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6A26BA-C24A-48CF-A79C-04B6D001B0C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16277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10CC3-550E-409A-A5F7-0DF06C1F8D3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43399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354A5-3006-463D-9316-BD8F5E77CA5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0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C0272-D6D2-48A4-A426-2413B2FF61A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4265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849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AC5571-26A4-438E-910A-D3D748FA4E3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5641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A0E0CC-9E8F-4634-9180-38ED9C744D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79944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00018" y="228600"/>
            <a:ext cx="2779183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0351" y="228600"/>
            <a:ext cx="8136467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0031-3A3F-46E1-BA48-F323E8D22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681296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BEBA2-D32B-4508-BC21-0C8F6235A92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03213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352" y="228600"/>
            <a:ext cx="10687049" cy="9144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5B9D18-E4A6-45A0-94A3-F0707423D27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7442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531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52B90-9E72-4A6C-BE4E-5482EF5886F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26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189A6C-7211-4491-8C5A-0C4B8741153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368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10972800" cy="44958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B13E6-7101-4DC2-8A0C-80CB7F34A52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455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2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27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68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47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92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15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59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99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815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42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948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9761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05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7713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51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340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446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610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3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168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3554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1838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738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16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3941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633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971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8032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78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97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437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4657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660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7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000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37081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231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0606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352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4957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4833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0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304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708D3-7891-45E7-938C-64CB5DD9E98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45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71476-7FA9-47FB-912B-71378418321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853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708D5-4FE8-4735-A2B1-FB50B689523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37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144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9974-857B-4E40-B0F8-1E7794F209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280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9E5A7-9A69-4739-90F7-AFF7411F2BD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7089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9493A-D39F-437B-B6B5-81B5116254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4770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43C33-BF81-4950-82EF-2B46EEDEF8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945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B1D867-CA38-4788-9129-6A498636BD7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61988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8227E-B5D1-41BB-9C64-90C0F2C0CE53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04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100F20-0E7E-4869-B6CA-761DEF6A3CD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9079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B40FB-8FE4-4636-9CF6-D544D70D5A9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801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FE4C2EA-E191-4F1C-B366-C48CABCEC4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2935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E132082-6D9A-4027-87D7-42EBFBBBF56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2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4242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9CC94AA-B87D-40F5-9E64-99846D0055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5751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8467" y="20638"/>
            <a:ext cx="12192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8322733" y="626903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117" y="6034088"/>
            <a:ext cx="10460568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1447801"/>
            <a:ext cx="109728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8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4290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DBB262-D2C8-4210-A6A5-A552789844F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0179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43BF0-B98C-4B04-9509-0DD5052F8709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809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AD170-7782-42C2-B24C-C76FD6D0138B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214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304894-4CC0-4A5D-875C-59F030335238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8572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7A9E4-3414-4D99-BE31-875079F40AE0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5653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676D5-34A7-4F39-A241-A97189B287ED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527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9546-5BAD-40A9-AB4F-02C64BF8B57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6602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65568-E68B-41CB-BB9E-442F7A9207E2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2055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7A67BA-66E7-48F4-AF9B-C26EC2379CCE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3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1693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3E42EE-992F-4495-BC2A-AD6028484CF4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16662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5418E-94E7-4A0E-BD06-3FC920F3D425}" type="slidenum">
              <a:rPr lang="ru-RU" altLang="ru-RU">
                <a:solidFill>
                  <a:srgbClr val="FFFFFF"/>
                </a:solidFill>
              </a:rPr>
              <a:pPr/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3313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2E96B0-36DB-4047-AA91-68C8F111575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64535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60E21-066A-4842-80AC-01CDB1B8D5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47298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3B0C0-A30E-4126-97E7-23E9B166A6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10048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52236-D20F-44A0-9813-E769444EDE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291196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FB671-B951-4EBF-BF4A-EA03F6813B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2329681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9CC13B-74BA-413C-9C0B-0A7FB42D2A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473827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5AFFA-E845-4769-A70C-EC11AEC98B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416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B7B5-B150-4540-B788-9735D3CDAD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9656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988BF-4E49-4A69-A859-CB2E88071F4D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07A37-E2EA-4EB7-96D0-FDFB27E2959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75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73D4A5E-0FD2-4D2B-B014-A6F6BA4B49FA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34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479DB7FF-87F5-4741-8DF5-C607ECC9F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B0A7FC5C-7837-47D0-BD1E-324DD67474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xmlns="" id="{650E627D-8399-48BB-BB33-AA31702BF7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xmlns="" id="{B6FFF611-4ABD-4D01-AC0F-0EECAB3217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Arial" charset="0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xmlns="" id="{32C280CB-4ECB-4BF9-9C6B-6949CD20127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anose="02020404030301010803" pitchFamily="18" charset="0"/>
              </a:defRPr>
            </a:lvl1pPr>
          </a:lstStyle>
          <a:p>
            <a:fld id="{133EA1F9-3A05-4EF3-8B41-E1DA3D320932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xmlns="" id="{16F4E02E-1797-40C9-81FA-C583DC513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228600"/>
            <a:ext cx="10972800" cy="609600"/>
          </a:xfrm>
          <a:custGeom>
            <a:avLst/>
            <a:gdLst>
              <a:gd name="T0" fmla="*/ 0 w 1000"/>
              <a:gd name="T1" fmla="*/ 609600 h 1000"/>
              <a:gd name="T2" fmla="*/ 0 w 1000"/>
              <a:gd name="T3" fmla="*/ 0 h 1000"/>
              <a:gd name="T4" fmla="*/ 82296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xmlns="" id="{17AA7E65-525E-4C81-B65D-417A7712C5F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6172200"/>
            <a:ext cx="109728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315382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912FC-B56E-4F79-ABA7-79BA51AB6C82}" type="datetimeFigureOut">
              <a:rPr lang="ru-RU" smtClean="0"/>
              <a:pPr/>
              <a:t>03.09.2021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FCE1D-FA7A-4F68-81BD-A30483770F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77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2119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9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119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000000"/>
                </a:solidFill>
              </a:endParaRPr>
            </a:p>
          </p:txBody>
        </p:sp>
      </p:grpSp>
      <p:sp>
        <p:nvSpPr>
          <p:cNvPr id="2119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2" y="228600"/>
            <a:ext cx="1068704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119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119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19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19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34B10C-37AA-4E68-B4A6-6DA10F1CFAF9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407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1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1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1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19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4" grpId="0"/>
      <p:bldP spid="211975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19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19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19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DE6A4-75D4-4D3A-9675-5D7B979BAAF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03.09.2021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86172-E31D-430F-8632-614DD419273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68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55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674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99">
                <a:gamma/>
                <a:shade val="46275"/>
                <a:invGamma/>
              </a:srgbClr>
            </a:gs>
            <a:gs pos="100000">
              <a:srgbClr val="0033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D59B1C-4924-430F-B2BA-F1734571D45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6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7885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8853" name="Freeform 5"/>
          <p:cNvSpPr>
            <a:spLocks/>
          </p:cNvSpPr>
          <p:nvPr/>
        </p:nvSpPr>
        <p:spPr bwMode="hidden">
          <a:xfrm>
            <a:off x="8331200" y="6262688"/>
            <a:ext cx="38608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00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10464800" cy="857250"/>
            <a:chOff x="0" y="3792"/>
            <a:chExt cx="4944" cy="540"/>
          </a:xfrm>
        </p:grpSpPr>
        <p:sp>
          <p:nvSpPr>
            <p:cNvPr id="788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7885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85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85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86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7886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8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836085" y="6021388"/>
            <a:ext cx="7579783" cy="849312"/>
            <a:chOff x="395" y="3793"/>
            <a:chExt cx="3581" cy="535"/>
          </a:xfrm>
        </p:grpSpPr>
        <p:sp>
          <p:nvSpPr>
            <p:cNvPr id="78864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8865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8866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8867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8868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  <p:sp>
          <p:nvSpPr>
            <p:cNvPr id="78869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800">
                <a:solidFill>
                  <a:srgbClr val="FFFFFF"/>
                </a:solidFill>
              </a:endParaRPr>
            </a:p>
          </p:txBody>
        </p:sp>
      </p:grpSp>
      <p:sp>
        <p:nvSpPr>
          <p:cNvPr id="788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88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88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88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CC096DA-1153-4DE2-A221-40C9681E0C0C}" type="slidenum">
              <a:rPr lang="ru-RU" alt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016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14100F-344F-47A7-A4FA-193EC50F940E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2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45959E-7752-4930-87D0-08C2B12E905F}" type="slidenum">
              <a:rPr lang="ru-RU" altLang="ru-RU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30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A850FF0028FF167833E522D902D74523F0A7465220937D07C675AD8C7BBAQ9J" TargetMode="External"/><Relationship Id="rId2" Type="http://schemas.openxmlformats.org/officeDocument/2006/relationships/hyperlink" Target="consultantplus://offline/ref=A850FF0028FF167833E522D902D74523F0A8465E23977D07C675AD8C7BBAQ9J" TargetMode="External"/><Relationship Id="rId1" Type="http://schemas.openxmlformats.org/officeDocument/2006/relationships/slideLayout" Target="../slideLayouts/slideLayout14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7242D62E10994E23D04A0DE675B819B4FBEFF4C4336E8233599EA4E2BA8AE6A3549CD277531CBEBT1R4J" TargetMode="External"/><Relationship Id="rId2" Type="http://schemas.openxmlformats.org/officeDocument/2006/relationships/hyperlink" Target="consultantplus://offline/ref=67242D62E10994E23D04A0DE675B819B4CB8FF484235E8233599EA4E2BA8AE6A3549CD277531CEEBT1R8J" TargetMode="External"/><Relationship Id="rId1" Type="http://schemas.openxmlformats.org/officeDocument/2006/relationships/slideLayout" Target="../slideLayouts/slideLayout146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6.xml"/></Relationships>
</file>

<file path=ppt/slides/_rels/slide6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074881F96663C7F121E70954E113493A137B048B6B67722052A7B7DA211FA91B39A8AE9240AB95XEH9J" TargetMode="External"/><Relationship Id="rId2" Type="http://schemas.openxmlformats.org/officeDocument/2006/relationships/hyperlink" Target="consultantplus://offline/ref=074881F96663C7F121E70954E113493A137B048B6B67722052A7B7DA211FA91B39A8AE9240AB90XEH9J" TargetMode="External"/><Relationship Id="rId1" Type="http://schemas.openxmlformats.org/officeDocument/2006/relationships/slideLayout" Target="../slideLayouts/slideLayout146.xml"/><Relationship Id="rId4" Type="http://schemas.openxmlformats.org/officeDocument/2006/relationships/hyperlink" Target="consultantplus://offline/ref=074881F96663C7F121E70954E113493A1D7404836A67722052A7B7DA211FA91B39A8AE9240AB92XEHDJ" TargetMode="Externa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36814" y="22226"/>
            <a:ext cx="11438165" cy="41767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Кафедра Общественного здоровья и здравоохранения </a:t>
            </a:r>
            <a:br>
              <a:rPr lang="ru-RU" sz="3200" dirty="0"/>
            </a:br>
            <a:r>
              <a:rPr lang="ru-RU" sz="3200" dirty="0"/>
              <a:t>с курсом социально работы</a:t>
            </a:r>
            <a:br>
              <a:rPr lang="ru-RU" sz="3200" dirty="0"/>
            </a:br>
            <a:r>
              <a:rPr lang="ru-RU" sz="4400" b="1" dirty="0"/>
              <a:t>Тема: </a:t>
            </a:r>
            <a:r>
              <a:rPr lang="ru-RU" sz="2800" dirty="0"/>
              <a:t> </a:t>
            </a:r>
            <a:r>
              <a:rPr lang="ru-RU" sz="2800" b="1" dirty="0"/>
              <a:t>Анализ деятельности лечебно-профилактических учреждений и оценка качества лечебно-профилактической помощи.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400" dirty="0" smtClean="0"/>
              <a:t>для </a:t>
            </a:r>
            <a:r>
              <a:rPr lang="ru-RU" sz="2400" dirty="0"/>
              <a:t>студентов 4 курса, обучающихся по специальности </a:t>
            </a:r>
            <a:r>
              <a:rPr lang="ru-RU" sz="2400" dirty="0" smtClean="0"/>
              <a:t>Лечебное дело</a:t>
            </a:r>
            <a:endParaRPr lang="ru-RU" sz="2400" dirty="0"/>
          </a:p>
        </p:txBody>
      </p:sp>
      <p:sp>
        <p:nvSpPr>
          <p:cNvPr id="2355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7038" y="4508501"/>
            <a:ext cx="7239000" cy="158432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>
                <a:srgbClr val="006666"/>
              </a:buClr>
              <a:defRPr/>
            </a:pPr>
            <a:endParaRPr lang="ru-RU" dirty="0"/>
          </a:p>
          <a:p>
            <a:pPr eaLnBrk="1" hangingPunct="1">
              <a:buClr>
                <a:srgbClr val="006666"/>
              </a:buClr>
              <a:defRPr/>
            </a:pPr>
            <a:r>
              <a:rPr lang="ru-RU" dirty="0"/>
              <a:t>к</a:t>
            </a:r>
            <a:r>
              <a:rPr lang="ru-RU" dirty="0" smtClean="0"/>
              <a:t>.м.н</a:t>
            </a:r>
            <a:r>
              <a:rPr lang="ru-RU" dirty="0"/>
              <a:t>., доцент, </a:t>
            </a:r>
            <a:r>
              <a:rPr lang="ru-RU" dirty="0" smtClean="0">
                <a:solidFill>
                  <a:srgbClr val="000000"/>
                </a:solidFill>
              </a:rPr>
              <a:t>Тихонова Н. </a:t>
            </a:r>
            <a:r>
              <a:rPr lang="ru-RU" dirty="0">
                <a:solidFill>
                  <a:srgbClr val="000000"/>
                </a:solidFill>
              </a:rPr>
              <a:t>В.</a:t>
            </a:r>
            <a:endParaRPr lang="ru-RU" dirty="0"/>
          </a:p>
          <a:p>
            <a:pPr eaLnBrk="1" hangingPunct="1">
              <a:defRPr/>
            </a:pPr>
            <a:endParaRPr lang="ru-RU" dirty="0"/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r>
              <a:rPr lang="ru-RU" sz="1400" dirty="0"/>
              <a:t>Красноярск, </a:t>
            </a:r>
            <a:r>
              <a:rPr lang="ru-RU" sz="1400" dirty="0" smtClean="0"/>
              <a:t>202</a:t>
            </a:r>
            <a:r>
              <a:rPr lang="en-US" sz="1400" dirty="0" smtClean="0"/>
              <a:t>1</a:t>
            </a:r>
            <a:endParaRPr lang="ru-RU" sz="1400" dirty="0"/>
          </a:p>
          <a:p>
            <a:pPr eaLnBrk="1" hangingPunct="1">
              <a:defRPr/>
            </a:pPr>
            <a:endParaRPr lang="ru-RU" sz="1400" dirty="0"/>
          </a:p>
          <a:p>
            <a:pPr eaLnBrk="1" hangingPunct="1">
              <a:defRPr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1838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800" y="-1"/>
            <a:ext cx="1185333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II. Критерии тяжести потенциальных негативных последствий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возможного несоблюдения обязательных требований</a:t>
            </a:r>
          </a:p>
          <a:p>
            <a:endParaRPr lang="ru-RU" sz="2400" dirty="0">
              <a:solidFill>
                <a:prstClr val="black"/>
              </a:solidFill>
              <a:latin typeface="Calibri"/>
            </a:endParaRP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3. Объекты государственного контроля с учетом тяжести потенциальных негативных последствий и вероятности несоблюдения ими обязательных требований, выраженных в показателе риска К, определяемом в соответствии с пунктами 5 и 6 настоящего документа (далее - показатель риска К), подлежат отнесению к следующим категориям риска: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а)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чрезвычайно высокий риск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 если показатель риска К составляет свыше 453900;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б)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высокий риск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 если показатель риска К составляет от 280901 до 453900;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в)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значительный риск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 если показатель риска К составляет от 172301 до 280900;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г)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средний риск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 если показатель риска К составляет от 89101 до 172300;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д)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умеренный риск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 если показатель риска К составляет от 21300 до 89100;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е) </a:t>
            </a:r>
            <a:r>
              <a:rPr lang="ru-RU" sz="2400" b="1" dirty="0">
                <a:solidFill>
                  <a:prstClr val="black"/>
                </a:solidFill>
                <a:latin typeface="Calibri"/>
              </a:rPr>
              <a:t>низкий риск 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- если показатель риска К составляет менее 21300.</a:t>
            </a:r>
          </a:p>
          <a:p>
            <a:r>
              <a:rPr lang="ru-RU" sz="2400" dirty="0">
                <a:solidFill>
                  <a:prstClr val="black"/>
                </a:solidFill>
                <a:latin typeface="Calibri"/>
              </a:rPr>
              <a:t>4. Показатель риска К для объекта государственного контроля определяется путем суммирования значения показателей риска, присвоенных выполняемым объектом государственного контроля работам (услугам), составляющим медицинскую деятельность, с учетом видов медицинской помощи и условий ее оказания.</a:t>
            </a:r>
          </a:p>
        </p:txBody>
      </p:sp>
    </p:spTree>
    <p:extLst>
      <p:ext uri="{BB962C8B-B14F-4D97-AF65-F5344CB8AC3E}">
        <p14:creationId xmlns:p14="http://schemas.microsoft.com/office/powerpoint/2010/main" val="357028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274619"/>
            <a:ext cx="11705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Контрольный вопрос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Дайте определение понятию -</a:t>
            </a:r>
            <a:r>
              <a:rPr lang="ru-RU" sz="2000" dirty="0" smtClean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качество медицинской 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помощи согласно ФЗ 323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sz="2800" b="1" dirty="0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4074"/>
          <a:stretch/>
        </p:blipFill>
        <p:spPr>
          <a:xfrm>
            <a:off x="330201" y="0"/>
            <a:ext cx="11446932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1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7932" y="213783"/>
            <a:ext cx="11362267" cy="62716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ru-RU" altLang="ru-RU" sz="2800" dirty="0">
                <a:solidFill>
                  <a:schemeClr val="bg2"/>
                </a:solidFill>
              </a:rPr>
              <a:t>	</a:t>
            </a:r>
            <a:r>
              <a:rPr lang="ru-RU" altLang="ru-RU" sz="3600" dirty="0">
                <a:solidFill>
                  <a:schemeClr val="bg1"/>
                </a:solidFill>
              </a:rPr>
              <a:t>«Качество медицинской помощи определяется использованием медицинской науки и технологии с наибольшей пользой для здоровья человека, при этом без увеличения риска. Уровень качества, таким образом – это степень достижения вышеупомянутого баланса пользы и риска.»</a:t>
            </a:r>
          </a:p>
          <a:p>
            <a:r>
              <a:rPr lang="ru-RU" altLang="ru-RU" i="1" dirty="0">
                <a:solidFill>
                  <a:schemeClr val="bg1"/>
                </a:solidFill>
              </a:rPr>
              <a:t>         </a:t>
            </a:r>
            <a:r>
              <a:rPr lang="ru-RU" altLang="ru-RU" i="1" dirty="0" err="1">
                <a:solidFill>
                  <a:schemeClr val="bg1"/>
                </a:solidFill>
              </a:rPr>
              <a:t>Аведис</a:t>
            </a:r>
            <a:r>
              <a:rPr lang="ru-RU" altLang="ru-RU" i="1" dirty="0">
                <a:solidFill>
                  <a:schemeClr val="bg1"/>
                </a:solidFill>
              </a:rPr>
              <a:t> </a:t>
            </a:r>
            <a:r>
              <a:rPr lang="ru-RU" altLang="ru-RU" i="1" dirty="0" err="1">
                <a:solidFill>
                  <a:schemeClr val="bg1"/>
                </a:solidFill>
              </a:rPr>
              <a:t>Донабедиан</a:t>
            </a:r>
            <a:r>
              <a:rPr lang="ru-RU" altLang="ru-RU" i="1" dirty="0">
                <a:solidFill>
                  <a:schemeClr val="bg1"/>
                </a:solidFill>
              </a:rPr>
              <a:t>, 1980</a:t>
            </a:r>
          </a:p>
          <a:p>
            <a:r>
              <a:rPr lang="ru-RU" altLang="ru-RU" i="1" dirty="0" err="1">
                <a:solidFill>
                  <a:schemeClr val="bg1"/>
                </a:solidFill>
              </a:rPr>
              <a:t>Донабедиановские</a:t>
            </a:r>
            <a:r>
              <a:rPr lang="ru-RU" altLang="ru-RU" i="1" dirty="0">
                <a:solidFill>
                  <a:schemeClr val="bg1"/>
                </a:solidFill>
              </a:rPr>
              <a:t> центры обеспечения качества созданы в Париже (Александра Жиро), Барселоне (Роза </a:t>
            </a:r>
            <a:r>
              <a:rPr lang="ru-RU" altLang="ru-RU" i="1" dirty="0" err="1">
                <a:solidFill>
                  <a:schemeClr val="bg1"/>
                </a:solidFill>
              </a:rPr>
              <a:t>Суньол</a:t>
            </a:r>
            <a:r>
              <a:rPr lang="ru-RU" altLang="ru-RU" i="1" dirty="0">
                <a:solidFill>
                  <a:schemeClr val="bg1"/>
                </a:solidFill>
              </a:rPr>
              <a:t>) и в других местах.</a:t>
            </a:r>
          </a:p>
          <a:p>
            <a:endParaRPr lang="ru-RU" alt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08D4F4-DB72-4E4F-A799-AC648C224562}" type="slidenum">
              <a:rPr lang="ru-RU" altLang="ru-RU">
                <a:solidFill>
                  <a:srgbClr val="898989"/>
                </a:solidFill>
              </a:rPr>
              <a:pPr eaLnBrk="1" hangingPunct="1"/>
              <a:t>13</a:t>
            </a:fld>
            <a:endParaRPr lang="ru-RU" altLang="ru-RU" dirty="0">
              <a:solidFill>
                <a:srgbClr val="898989"/>
              </a:solidFill>
            </a:endParaRPr>
          </a:p>
        </p:txBody>
      </p:sp>
      <p:sp>
        <p:nvSpPr>
          <p:cNvPr id="119859" name="Rectangle 51"/>
          <p:cNvSpPr>
            <a:spLocks noChangeArrowheads="1"/>
          </p:cNvSpPr>
          <p:nvPr/>
        </p:nvSpPr>
        <p:spPr bwMode="auto">
          <a:xfrm>
            <a:off x="457200" y="2297113"/>
            <a:ext cx="11379199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правильностью выполнения медицинских технологий,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риском прогрессирования имеющегося у пациента заболевания и/или возникновения нового патологического процесса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charset="0"/>
              </a:rPr>
              <a:t>,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оптимальностью использования ресурсов медицины,</a:t>
            </a:r>
          </a:p>
          <a:p>
            <a:pPr marL="457200" indent="-457200" fontAlgn="base"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•"/>
              <a:defRPr/>
            </a:pP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удовлетворенностью потребителей медицинской помощи</a:t>
            </a:r>
          </a:p>
        </p:txBody>
      </p:sp>
      <p:sp>
        <p:nvSpPr>
          <p:cNvPr id="119860" name="Text Box 52"/>
          <p:cNvSpPr txBox="1">
            <a:spLocks noChangeArrowheads="1"/>
          </p:cNvSpPr>
          <p:nvPr/>
        </p:nvSpPr>
        <p:spPr bwMode="auto">
          <a:xfrm>
            <a:off x="2424114" y="188914"/>
            <a:ext cx="77057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6238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Качество медицинской помощи</a:t>
            </a:r>
            <a:endParaRPr lang="ru-RU" sz="3200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7589" name="Text Box 53"/>
          <p:cNvSpPr txBox="1">
            <a:spLocks noChangeArrowheads="1"/>
          </p:cNvSpPr>
          <p:nvPr/>
        </p:nvSpPr>
        <p:spPr bwMode="auto">
          <a:xfrm>
            <a:off x="2006601" y="909639"/>
            <a:ext cx="821531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>
                <a:solidFill>
                  <a:srgbClr val="000000"/>
                </a:solidFill>
              </a:rPr>
              <a:t>- свойство процесса оказания медицинской помощи определяемое состоянием его существенных признаков</a:t>
            </a:r>
            <a:r>
              <a:rPr lang="ru-RU" altLang="ru-RU" sz="2800" dirty="0">
                <a:solidFill>
                  <a:srgbClr val="C00000"/>
                </a:solidFill>
              </a:rPr>
              <a:t>*</a:t>
            </a:r>
            <a:r>
              <a:rPr lang="ru-RU" altLang="ru-RU" sz="2800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67590" name="Text Box 54"/>
          <p:cNvSpPr txBox="1">
            <a:spLocks noChangeArrowheads="1"/>
          </p:cNvSpPr>
          <p:nvPr/>
        </p:nvSpPr>
        <p:spPr bwMode="auto">
          <a:xfrm>
            <a:off x="3645959" y="5354638"/>
            <a:ext cx="81904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6600"/>
                </a:solidFill>
              </a:rPr>
              <a:t>* Рекомендации экспертов ВОЗ, 1983 г.</a:t>
            </a:r>
          </a:p>
        </p:txBody>
      </p:sp>
    </p:spTree>
    <p:extLst>
      <p:ext uri="{BB962C8B-B14F-4D97-AF65-F5344CB8AC3E}">
        <p14:creationId xmlns:p14="http://schemas.microsoft.com/office/powerpoint/2010/main" val="28451213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1E04FA-BE2B-4B91-99B6-6E3CF5C50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FFFF00"/>
                </a:solidFill>
                <a:latin typeface="Arial" panose="020B0604020202020204" pitchFamily="34" charset="0"/>
              </a:rPr>
              <a:t>Статья 2. Основные понятия, используемые в Федеральном законе №323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F035D6C-4C45-4D9F-B9A7-D295AE839F8D}"/>
              </a:ext>
            </a:extLst>
          </p:cNvPr>
          <p:cNvSpPr/>
          <p:nvPr/>
        </p:nvSpPr>
        <p:spPr>
          <a:xfrm>
            <a:off x="730928" y="1494670"/>
            <a:ext cx="1099647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21) качество медицинской помощи - совокупность характеристик, отражающих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своевременность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оказания медицинской помощи,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правильность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выбора методов профилактики, диагностики, лечения и реабилитации при оказании медицинской помощи, </a:t>
            </a:r>
            <a:r>
              <a:rPr lang="ru-RU" sz="3600" dirty="0">
                <a:solidFill>
                  <a:srgbClr val="FFFF00"/>
                </a:solidFill>
                <a:highlight>
                  <a:srgbClr val="FF0000"/>
                </a:highlight>
                <a:latin typeface="Times New Roman" panose="02020603050405020304" pitchFamily="18" charset="0"/>
              </a:rPr>
              <a:t>степень достижения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 запланированного результата.</a:t>
            </a:r>
          </a:p>
        </p:txBody>
      </p:sp>
    </p:spTree>
    <p:extLst>
      <p:ext uri="{BB962C8B-B14F-4D97-AF65-F5344CB8AC3E}">
        <p14:creationId xmlns:p14="http://schemas.microsoft.com/office/powerpoint/2010/main" val="535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92B06C-1DB8-44C0-8615-3025417F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9904"/>
            <a:ext cx="10972800" cy="648229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Своевременность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27EF6FF-8F8A-435C-8FB4-36C8BEB86150}"/>
              </a:ext>
            </a:extLst>
          </p:cNvPr>
          <p:cNvSpPr/>
          <p:nvPr/>
        </p:nvSpPr>
        <p:spPr>
          <a:xfrm>
            <a:off x="508000" y="728133"/>
            <a:ext cx="1140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Медицинская помощь в экстренной форме оказывается медицинской организацией и медицинским работником гражданину безотлагательно и бесплатно. Отказ в ее оказании не допускается. 323-фз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373272D-DCCB-457B-BB7B-8929A89A074B}"/>
              </a:ext>
            </a:extLst>
          </p:cNvPr>
          <p:cNvSpPr/>
          <p:nvPr/>
        </p:nvSpPr>
        <p:spPr>
          <a:xfrm>
            <a:off x="152401" y="1595021"/>
            <a:ext cx="117601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«Время </a:t>
            </a:r>
            <a:r>
              <a:rPr lang="ru-RU" sz="2400" dirty="0" err="1">
                <a:solidFill>
                  <a:srgbClr val="FFFF00"/>
                </a:solidFill>
              </a:rPr>
              <a:t>доезда</a:t>
            </a:r>
            <a:r>
              <a:rPr lang="ru-RU" sz="2400" dirty="0">
                <a:solidFill>
                  <a:srgbClr val="FFFF00"/>
                </a:solidFill>
              </a:rPr>
              <a:t> до пациента бригады скорой медицинской помощи в зоне обслуживания, находящейся в населенных пунктах на расстоянии до 20 км от места базирования автомобиля скорой помощи, – 20 минут, от 20 до 40 км – 30 минут, на расстоянии от 40 до 60 км – 40 минут, более 60 км – 60 и более минут с момента ее вызова.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Время </a:t>
            </a:r>
            <a:r>
              <a:rPr lang="ru-RU" sz="2400" dirty="0" err="1">
                <a:solidFill>
                  <a:srgbClr val="FFFF00"/>
                </a:solidFill>
              </a:rPr>
              <a:t>доезда</a:t>
            </a:r>
            <a:r>
              <a:rPr lang="ru-RU" sz="2400" dirty="0">
                <a:solidFill>
                  <a:srgbClr val="FFFF00"/>
                </a:solidFill>
              </a:rPr>
              <a:t> до пациента бригады скорой медицинской помощи в сельской местности и по дорогам с грунтовым покрытием на расстоянии до 20 км – 20 минут, на расстоянии от 20 до 40 км – 40 минут, на расстоянии от 40 до 60 км – 50 минут, более 60 км – 70 и более минут с момента ее вызова.»</a:t>
            </a:r>
          </a:p>
          <a:p>
            <a:r>
              <a:rPr lang="ru-RU" sz="2400" dirty="0">
                <a:solidFill>
                  <a:srgbClr val="FFFF00"/>
                </a:solidFill>
              </a:rPr>
              <a:t>Постановление Правительства Красноярского края "О внесении изменений в постановление Правительства Красноярского края от 27.12.2016 № 682-п "Об утверждении Территориальной программы государственных гарантий бесплатного оказания гражданам Российской Федерации медицинской помощи в Красноярском крае на 2017 год и на плановый период 2018 и 2019 годов"</a:t>
            </a:r>
          </a:p>
        </p:txBody>
      </p:sp>
    </p:spTree>
    <p:extLst>
      <p:ext uri="{BB962C8B-B14F-4D97-AF65-F5344CB8AC3E}">
        <p14:creationId xmlns:p14="http://schemas.microsoft.com/office/powerpoint/2010/main" val="29329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133600" y="228600"/>
            <a:ext cx="83058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4800" b="1">
                <a:solidFill>
                  <a:schemeClr val="bg1"/>
                </a:solidFill>
                <a:latin typeface="Arial Narrow" panose="020B0606020202030204" pitchFamily="34" charset="0"/>
              </a:rPr>
              <a:t>Качество как многоаспектная проблема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2133600"/>
            <a:ext cx="8686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Адекватность (</a:t>
            </a:r>
            <a:r>
              <a:rPr lang="en-US" altLang="ru-RU" sz="2000" b="1" dirty="0">
                <a:solidFill>
                  <a:schemeClr val="bg1"/>
                </a:solidFill>
              </a:rPr>
              <a:t>appropriateness</a:t>
            </a:r>
            <a:r>
              <a:rPr lang="ru-RU" altLang="ru-RU" sz="2000" b="1" dirty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Доступность (</a:t>
            </a:r>
            <a:r>
              <a:rPr lang="en-US" altLang="ru-RU" sz="2000" b="1" dirty="0">
                <a:solidFill>
                  <a:schemeClr val="bg1"/>
                </a:solidFill>
              </a:rPr>
              <a:t>availability)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Преемственность и непрерывность (</a:t>
            </a:r>
            <a:r>
              <a:rPr lang="en-US" altLang="ru-RU" sz="2000" b="1" dirty="0">
                <a:solidFill>
                  <a:schemeClr val="bg1"/>
                </a:solidFill>
              </a:rPr>
              <a:t>continuity)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Действенность (</a:t>
            </a:r>
            <a:r>
              <a:rPr lang="en-US" altLang="ru-RU" sz="2000" b="1" dirty="0">
                <a:solidFill>
                  <a:schemeClr val="bg1"/>
                </a:solidFill>
              </a:rPr>
              <a:t>efficacy)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Результативность </a:t>
            </a:r>
            <a:r>
              <a:rPr lang="en-US" altLang="ru-RU" sz="2000" b="1" dirty="0">
                <a:solidFill>
                  <a:schemeClr val="bg1"/>
                </a:solidFill>
              </a:rPr>
              <a:t>(effectiveness)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Безопасность  (</a:t>
            </a:r>
            <a:r>
              <a:rPr lang="en-US" altLang="ru-RU" sz="2000" b="1" dirty="0">
                <a:solidFill>
                  <a:schemeClr val="bg1"/>
                </a:solidFill>
              </a:rPr>
              <a:t>safety)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Своевременность </a:t>
            </a:r>
            <a:r>
              <a:rPr lang="en-US" altLang="ru-RU" sz="2000" b="1" dirty="0">
                <a:solidFill>
                  <a:schemeClr val="bg1"/>
                </a:solidFill>
              </a:rPr>
              <a:t>(timeliness)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Удовлетворенность потребности и ожидания (</a:t>
            </a:r>
            <a:r>
              <a:rPr lang="en-US" altLang="ru-RU" sz="2000" b="1" dirty="0">
                <a:solidFill>
                  <a:schemeClr val="bg1"/>
                </a:solidFill>
              </a:rPr>
              <a:t>satisfaction)</a:t>
            </a:r>
            <a:endParaRPr lang="ru-RU" altLang="ru-RU" sz="2000" b="1" dirty="0">
              <a:solidFill>
                <a:schemeClr val="bg1"/>
              </a:solidFill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Стабильность процесса и результата (</a:t>
            </a:r>
            <a:r>
              <a:rPr lang="en-US" altLang="ru-RU" sz="2000" b="1" dirty="0">
                <a:solidFill>
                  <a:schemeClr val="bg1"/>
                </a:solidFill>
              </a:rPr>
              <a:t>stability)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</a:pPr>
            <a:r>
              <a:rPr lang="ru-RU" altLang="ru-RU" sz="2000" b="1" dirty="0">
                <a:solidFill>
                  <a:schemeClr val="bg1"/>
                </a:solidFill>
              </a:rPr>
              <a:t>Постоянное совершенствование и улучшение (</a:t>
            </a:r>
            <a:r>
              <a:rPr lang="en-US" altLang="ru-RU" sz="2000" b="1" dirty="0">
                <a:solidFill>
                  <a:schemeClr val="bg1"/>
                </a:solidFill>
              </a:rPr>
              <a:t>improvement)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  <a:endParaRPr lang="en-US" altLang="ru-RU" sz="2000" b="1" dirty="0">
              <a:solidFill>
                <a:schemeClr val="bg1"/>
              </a:solidFill>
            </a:endParaRP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(Глоссарий, Россия-США, 1999)</a:t>
            </a:r>
          </a:p>
          <a:p>
            <a:pPr algn="r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000" b="1" i="1" dirty="0">
                <a:solidFill>
                  <a:schemeClr val="bg1"/>
                </a:solidFill>
              </a:rPr>
              <a:t>Условия: профессиональная компетентность и межличностные взаимоотношения.</a:t>
            </a:r>
            <a:r>
              <a:rPr lang="ru-RU" altLang="ru-RU" sz="2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6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10972800" cy="1139825"/>
          </a:xfrm>
        </p:spPr>
        <p:txBody>
          <a:bodyPr/>
          <a:lstStyle/>
          <a:p>
            <a:r>
              <a:rPr lang="ru-RU" altLang="ru-RU" sz="3200" b="1">
                <a:solidFill>
                  <a:schemeClr val="tx1"/>
                </a:solidFill>
              </a:rPr>
              <a:t>В КМП по другим критерием включают</a:t>
            </a:r>
            <a:r>
              <a:rPr lang="ru-RU" altLang="ru-RU" sz="3200" b="1">
                <a:solidFill>
                  <a:schemeClr val="bg2"/>
                </a:solidFill>
              </a:rPr>
              <a:t>:</a:t>
            </a:r>
            <a:r>
              <a:rPr lang="ru-RU" altLang="ru-RU" sz="3200" b="1" u="sng">
                <a:solidFill>
                  <a:schemeClr val="bg2"/>
                </a:solidFill>
              </a:rPr>
              <a:t/>
            </a:r>
            <a:br>
              <a:rPr lang="ru-RU" altLang="ru-RU" sz="3200" b="1" u="sng">
                <a:solidFill>
                  <a:schemeClr val="bg2"/>
                </a:solidFill>
              </a:rPr>
            </a:br>
            <a:endParaRPr lang="ru-RU" altLang="ru-RU" sz="3200" b="1" u="sng">
              <a:solidFill>
                <a:schemeClr val="bg2"/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268413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000" b="1" u="sng" dirty="0"/>
              <a:t>Адекватность -</a:t>
            </a:r>
            <a:r>
              <a:rPr lang="ru-RU" altLang="ru-RU" sz="2000" b="1" dirty="0"/>
              <a:t> соотношение фактического обслуживания его целям и методам реализации.</a:t>
            </a:r>
            <a:endParaRPr lang="ru-RU" altLang="ru-RU" sz="2000" b="1" u="sng" dirty="0"/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Своевременность </a:t>
            </a:r>
            <a:r>
              <a:rPr lang="ru-RU" altLang="ru-RU" sz="2000" b="1" dirty="0"/>
              <a:t>- соотношение между временем получения адекватной помощи от момента потребности и минимальным временем, которое бы понадобилось для оказания такой помощи в  идеальных условиях. 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Результативность - внешняя эффективность</a:t>
            </a:r>
            <a:r>
              <a:rPr lang="ru-RU" altLang="ru-RU" sz="2000" b="1" dirty="0"/>
              <a:t> соотношение между фактическим действием службы и возможным максимальным результатом, который мог быть достигнут в идеальных условиях. Стремиться к 100%.</a:t>
            </a:r>
            <a:endParaRPr lang="ru-RU" altLang="ru-RU" sz="2000" b="1" u="sng" dirty="0"/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Внутренняя эффективность-</a:t>
            </a:r>
            <a:r>
              <a:rPr lang="ru-RU" altLang="ru-RU" sz="2000" b="1" dirty="0"/>
              <a:t>снижение стоимости МП без снижения ее результативности.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Научно-технический Профессиональный уровень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000" b="1" u="sng" dirty="0"/>
              <a:t>    уровень.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Приемлемость - соответствие М П ожиданиям.</a:t>
            </a:r>
          </a:p>
          <a:p>
            <a:pPr>
              <a:lnSpc>
                <a:spcPct val="80000"/>
              </a:lnSpc>
            </a:pPr>
            <a:r>
              <a:rPr lang="ru-RU" altLang="ru-RU" sz="2000" b="1" u="sng" dirty="0"/>
              <a:t>Законность - выражена в законах, этических принципах, нормах и правилах.</a:t>
            </a:r>
          </a:p>
          <a:p>
            <a:pPr>
              <a:lnSpc>
                <a:spcPct val="80000"/>
              </a:lnSpc>
            </a:pP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160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3935413" y="765176"/>
            <a:ext cx="40322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КАЧЕСТВО МЕДИЦИНСКОЙ ПОМОЩИ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774825" y="3284539"/>
            <a:ext cx="27368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Что это такое?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1919289" y="4365626"/>
            <a:ext cx="2808287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Многоаспектная проблема</a:t>
            </a:r>
          </a:p>
        </p:txBody>
      </p:sp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7283450" y="2997201"/>
            <a:ext cx="33845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Управление качеством </a:t>
            </a:r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7246938" y="3860801"/>
            <a:ext cx="3421062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Обеспечение качества</a:t>
            </a: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7319964" y="5013326"/>
            <a:ext cx="28797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Выбор и оценка технологий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3863976" y="5516564"/>
            <a:ext cx="30956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rgbClr val="99CCFF"/>
            </a:solidFill>
            <a:miter lim="800000"/>
            <a:headEnd/>
            <a:tailEnd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Оценка качества</a:t>
            </a:r>
          </a:p>
        </p:txBody>
      </p:sp>
      <p:sp>
        <p:nvSpPr>
          <p:cNvPr id="69641" name="Line 9"/>
          <p:cNvSpPr>
            <a:spLocks noChangeShapeType="1"/>
          </p:cNvSpPr>
          <p:nvPr/>
        </p:nvSpPr>
        <p:spPr bwMode="auto">
          <a:xfrm>
            <a:off x="5880100" y="1484313"/>
            <a:ext cx="0" cy="16573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H="1">
            <a:off x="4511676" y="3141664"/>
            <a:ext cx="1368425" cy="3587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 flipH="1">
            <a:off x="4727576" y="3141664"/>
            <a:ext cx="1152525" cy="15827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4" name="Line 12"/>
          <p:cNvSpPr>
            <a:spLocks noChangeShapeType="1"/>
          </p:cNvSpPr>
          <p:nvPr/>
        </p:nvSpPr>
        <p:spPr bwMode="auto">
          <a:xfrm flipH="1">
            <a:off x="5448300" y="3141663"/>
            <a:ext cx="431800" cy="2374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5" name="Line 13"/>
          <p:cNvSpPr>
            <a:spLocks noChangeShapeType="1"/>
          </p:cNvSpPr>
          <p:nvPr/>
        </p:nvSpPr>
        <p:spPr bwMode="auto">
          <a:xfrm>
            <a:off x="5880101" y="3141663"/>
            <a:ext cx="1439863" cy="23034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6" name="Line 14"/>
          <p:cNvSpPr>
            <a:spLocks noChangeShapeType="1"/>
          </p:cNvSpPr>
          <p:nvPr/>
        </p:nvSpPr>
        <p:spPr bwMode="auto">
          <a:xfrm>
            <a:off x="5880101" y="3141664"/>
            <a:ext cx="1368425" cy="714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9647" name="Line 15"/>
          <p:cNvSpPr>
            <a:spLocks noChangeShapeType="1"/>
          </p:cNvSpPr>
          <p:nvPr/>
        </p:nvSpPr>
        <p:spPr bwMode="auto">
          <a:xfrm>
            <a:off x="5880101" y="3141664"/>
            <a:ext cx="1368425" cy="9350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935413" y="765176"/>
            <a:ext cx="4032250" cy="866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ОЦЕНКА КАЧЕСТВА</a:t>
            </a:r>
          </a:p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chemeClr val="bg1"/>
                </a:solidFill>
              </a:rPr>
              <a:t>Quality assessment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847850" y="2492376"/>
            <a:ext cx="1944688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Аудит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935414" y="3213101"/>
            <a:ext cx="1944687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Контроль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6167439" y="3213101"/>
            <a:ext cx="1944687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Надзор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401050" y="2492376"/>
            <a:ext cx="1944688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Экспертиза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4008438" y="5229226"/>
            <a:ext cx="40322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Результат / стандарт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5880100" y="1628776"/>
            <a:ext cx="0" cy="5048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 flipH="1">
            <a:off x="3792538" y="2133601"/>
            <a:ext cx="2087562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 flipH="1">
            <a:off x="4943476" y="2133600"/>
            <a:ext cx="936625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880101" y="2133600"/>
            <a:ext cx="1223963" cy="10795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880100" y="2133601"/>
            <a:ext cx="2520950" cy="57467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2711450" y="2924175"/>
            <a:ext cx="3240088" cy="2305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2" name="Line 16"/>
          <p:cNvSpPr>
            <a:spLocks noChangeShapeType="1"/>
          </p:cNvSpPr>
          <p:nvPr/>
        </p:nvSpPr>
        <p:spPr bwMode="auto">
          <a:xfrm flipH="1">
            <a:off x="6024563" y="2924175"/>
            <a:ext cx="3384550" cy="230505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4" name="Line 18"/>
          <p:cNvSpPr>
            <a:spLocks noChangeShapeType="1"/>
          </p:cNvSpPr>
          <p:nvPr/>
        </p:nvSpPr>
        <p:spPr bwMode="auto">
          <a:xfrm>
            <a:off x="4872038" y="3644901"/>
            <a:ext cx="1079500" cy="158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5315" name="Line 19"/>
          <p:cNvSpPr>
            <a:spLocks noChangeShapeType="1"/>
          </p:cNvSpPr>
          <p:nvPr/>
        </p:nvSpPr>
        <p:spPr bwMode="auto">
          <a:xfrm flipH="1">
            <a:off x="6024564" y="3644901"/>
            <a:ext cx="1150937" cy="15843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Цель лекции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900" dirty="0" smtClean="0"/>
              <a:t>представить анализ деятельности лечебно-профилактических учреждений через оценку качества лечебно-профилактической помощи</a:t>
            </a:r>
            <a:endParaRPr 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8792" y="242660"/>
            <a:ext cx="11821886" cy="941161"/>
          </a:xfrm>
        </p:spPr>
        <p:txBody>
          <a:bodyPr>
            <a:noAutofit/>
          </a:bodyPr>
          <a:lstStyle/>
          <a:p>
            <a:r>
              <a:rPr lang="ru-RU" sz="2400" dirty="0"/>
              <a:t>Федеральный закон от 21.11.2011 N 323-ФЗ</a:t>
            </a:r>
            <a:br>
              <a:rPr lang="ru-RU" sz="2400" dirty="0"/>
            </a:br>
            <a:r>
              <a:rPr lang="ru-RU" sz="2400" dirty="0"/>
              <a:t>(ред. от 13.07.2015) Об основах охраны здоровья граждан в Российской Федерации"</a:t>
            </a:r>
            <a:br>
              <a:rPr lang="ru-RU" sz="2400" dirty="0"/>
            </a:br>
            <a:r>
              <a:rPr lang="ru-RU" sz="2400" dirty="0"/>
              <a:t>(с изм. и доп., вступ. в силу с 24.07.2015)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2271" y="1034798"/>
            <a:ext cx="10592939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Статья 10. Доступность и качество медицинской помощи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/>
            </a:r>
            <a:b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</a:b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Доступность и качество медицинской помощи обеспечиваются: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1) организацией оказания медицинской помощи по принципу приближенности к месту жительства, месту работы или обучения;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2) наличием необходимого количества медицинских работников и уровнем их квалификации;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3) возможностью выбора медицинской организации и врача в соответствии с настоящим Федеральным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законом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4) применением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порядков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оказания медицинской помощи и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стандартов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медицинской помощи;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5) предоставлением медицинской организацией гарантированного объема медицинской помощи в соответствии с </a:t>
            </a:r>
            <a:r>
              <a:rPr lang="ru-RU" altLang="ru-RU" sz="1600" u="sng" dirty="0">
                <a:solidFill>
                  <a:srgbClr val="0000FF"/>
                </a:solidFill>
                <a:latin typeface="Verdana" panose="020B0604030504040204" pitchFamily="34" charset="0"/>
              </a:rPr>
              <a:t>программой</a:t>
            </a: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 государственных гарантий бесплатного оказания гражданам медицинской помощи;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6) установлением в соответствии с законодательством Российской Федерации требований к размещению медицинских организаций государственной системы здравоохранения и муниципальной системы здравоохранения и иных объектов инфраструктуры в сфере здравоохранения исходя из потребностей населения;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7) транспортной доступностью медицинских организаций для всех групп населения, в том числе инвалидов и других групп населения с ограниченными возможностями передвижения;</a:t>
            </a:r>
            <a:endParaRPr lang="ru-RU" altLang="ru-RU" sz="12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rgbClr val="000000"/>
                </a:solidFill>
                <a:latin typeface="Verdana" panose="020B0604030504040204" pitchFamily="34" charset="0"/>
              </a:rPr>
              <a:t>8) возможностью беспрепятственного и бесплатного использования медицинским работником средств связи или транспортных средств для перевозки пациента в ближайшую медицинскую организацию в случаях, угрожающих его жизни и здоровью.</a:t>
            </a:r>
            <a:endParaRPr lang="ru-RU" altLang="ru-RU" sz="36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2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0"/>
            <a:ext cx="11609614" cy="930729"/>
          </a:xfrm>
        </p:spPr>
        <p:txBody>
          <a:bodyPr>
            <a:noAutofit/>
          </a:bodyPr>
          <a:lstStyle/>
          <a:p>
            <a:r>
              <a:rPr lang="ru-RU" sz="2000" dirty="0"/>
              <a:t>Федеральный закон от 29.11.2010 N 326-ФЗ (ред. от 01.12.2014)</a:t>
            </a:r>
            <a:br>
              <a:rPr lang="ru-RU" sz="2000" dirty="0"/>
            </a:br>
            <a:r>
              <a:rPr lang="ru-RU" sz="2000" dirty="0"/>
              <a:t>"Об обязательном медицинском страховании в Российской Федерации"</a:t>
            </a:r>
            <a:br>
              <a:rPr lang="ru-RU" sz="2000" dirty="0"/>
            </a:br>
            <a:r>
              <a:rPr lang="ru-RU" sz="2000" dirty="0"/>
              <a:t>(с изм. и доп., вступ. в силу с 01.01.2015)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957" y="1174601"/>
            <a:ext cx="11405509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Глава 9. КОНТРОЛЬ ОБЪЕМОВ, СРОКОВ,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prstClr val="black"/>
                </a:solidFill>
                <a:latin typeface="Verdana" panose="020B0604030504040204" pitchFamily="34" charset="0"/>
              </a:rPr>
              <a:t>ПО ОБЯЗАТЕЛЬНОМУ МЕДИЦИНСКОМУ СТРАХОВАНИЮ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1. Контроль объемов, сроков, качества и условий предоставления медицинской помощи медицинскими организациями в объеме и на условиях, которые установлены территориальной программой обязательного медицинского страхования и договором на оказание и оплату медицинской помощи по обязательному медицинскому страхованию, проводится в соответствии с </a:t>
            </a:r>
            <a:r>
              <a:rPr lang="ru-RU" altLang="ru-RU" u="sng" dirty="0">
                <a:solidFill>
                  <a:srgbClr val="0000FF"/>
                </a:solidFill>
                <a:latin typeface="Verdana" panose="020B0604030504040204" pitchFamily="34" charset="0"/>
              </a:rPr>
              <a:t>порядком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организации и проведения контроля объемов, сроков, качества и условий предоставления медицинской помощи, установленным Федеральным фондом.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2. Контроль объемов, сроков, качества и условий предоставления медицинской помощи осуществляется путем проведения медико-экономического контроля, медико-экономической экспертизы, экспертизы качества медицинской помощи.</a:t>
            </a:r>
            <a:endParaRPr lang="ru-RU" alt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957" y="0"/>
            <a:ext cx="11609614" cy="930729"/>
          </a:xfrm>
        </p:spPr>
        <p:txBody>
          <a:bodyPr>
            <a:noAutofit/>
          </a:bodyPr>
          <a:lstStyle/>
          <a:p>
            <a:r>
              <a:rPr lang="ru-RU" sz="2000" dirty="0"/>
              <a:t>Федеральный закон от 29.11.2010 N 326-ФЗ (ред. от 01.12.2014)</a:t>
            </a:r>
            <a:br>
              <a:rPr lang="ru-RU" sz="2000" dirty="0"/>
            </a:br>
            <a:r>
              <a:rPr lang="ru-RU" sz="2000" dirty="0"/>
              <a:t>"Об обязательном медицинском страховании в Российской Федерации"</a:t>
            </a:r>
            <a:br>
              <a:rPr lang="ru-RU" sz="2000" dirty="0"/>
            </a:br>
            <a:r>
              <a:rPr lang="ru-RU" sz="2000" dirty="0"/>
              <a:t>(с изм. и доп., вступ. в силу с 01.01.2015)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6957" y="1013417"/>
            <a:ext cx="11405509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Статья 40. Организация контроля объемов, сроков, качества и условий предоставления медицинской помощи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3. Медико-экономический контроль - установление соответствия сведений об объемах оказанной медицинской помощи застрахованным лицам на основании предоставленных к оплате медицинской организацией </a:t>
            </a:r>
            <a:r>
              <a:rPr lang="ru-RU" altLang="ru-RU" u="sng" dirty="0">
                <a:solidFill>
                  <a:srgbClr val="0000FF"/>
                </a:solidFill>
                <a:latin typeface="Verdana" panose="020B0604030504040204" pitchFamily="34" charset="0"/>
              </a:rPr>
              <a:t>реестров</a:t>
            </a: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 счетов условиям договоров на оказание и оплату медицинской помощи по обязательному медицинскому страхованию, территориальной программе обязательного медицинского страхования, способам оплаты медицинской помощи и тарифам на оплату медицинской помощи.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4. Медико-экономическая экспертиза - установление соответствия фактических сроков оказания медицинской помощи, объема предъявленных к оплате медицинских услуг записям в первичной медицинской документации и учетно-отчетной документации медицинской организации.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5. Медико-экономическая экспертиза проводится специалистом-экспертом, являющимся врачом, имеющим стаж работы по врачебной специальности не менее пяти лет и прошедшим соответствующую подготовку по вопросам экспертной деятельности в сфере обязательного медицинского страхования.</a:t>
            </a:r>
            <a:endParaRPr lang="ru-RU" altLang="ru-RU" sz="1400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rgbClr val="000000"/>
                </a:solidFill>
                <a:latin typeface="Verdana" panose="020B0604030504040204" pitchFamily="34" charset="0"/>
              </a:rPr>
              <a:t>6. Экспертиза качества медицинской помощи - выявление нарушений при оказании медицинской помощи, в том числе оценка своевременности ее оказания, правильности выбора методов профилактики, диагностики, лечения и реабилитации, степени достижения запланированного результата.</a:t>
            </a:r>
            <a:endParaRPr lang="ru-RU" altLang="ru-RU" sz="4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96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04" y="0"/>
            <a:ext cx="11856720" cy="1325563"/>
          </a:xfrm>
        </p:spPr>
        <p:txBody>
          <a:bodyPr>
            <a:noAutofit/>
          </a:bodyPr>
          <a:lstStyle/>
          <a:p>
            <a:r>
              <a:rPr lang="ru-RU" sz="2800" dirty="0"/>
              <a:t>Постановление Правительства РФ от 19 декабря 2016 г. N 1403 "О Программе государственных гарантий бесплатного оказания гражданам медицинской помощи на 2017 год и на плановый период 2018 и 2019 годов"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804" y="1325563"/>
            <a:ext cx="118567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IX. Критерии доступности и качества медицинской помощи</a:t>
            </a:r>
          </a:p>
          <a:p>
            <a:r>
              <a:rPr lang="ru-RU" b="1" dirty="0"/>
              <a:t>Критериями качества медицинской помощи являются:</a:t>
            </a:r>
          </a:p>
          <a:p>
            <a:r>
              <a:rPr lang="ru-RU" dirty="0"/>
              <a:t>удовлетворенность населения медицинской помощью, в том числе городского и сельского населения (процентов числа опрошенных);</a:t>
            </a:r>
          </a:p>
          <a:p>
            <a:r>
              <a:rPr lang="ru-RU" dirty="0"/>
              <a:t>смертность населения в трудоспособном возрасте (число умерших в трудоспособном возрасте на 100 тыс. человек населения);</a:t>
            </a:r>
          </a:p>
          <a:p>
            <a:r>
              <a:rPr lang="ru-RU" dirty="0"/>
              <a:t>доля умерших в трудоспособном возрасте на дому в общем количестве умерших в трудоспособном возрасте;</a:t>
            </a:r>
          </a:p>
          <a:p>
            <a:r>
              <a:rPr lang="ru-RU" dirty="0"/>
              <a:t>материнская смертность (на 100 тыс. человек, родившихся живыми);</a:t>
            </a:r>
          </a:p>
          <a:p>
            <a:r>
              <a:rPr lang="ru-RU" dirty="0"/>
              <a:t>доля впервые выявленных случаев онкологических заболеваний на ранних стадиях (I и II стадии) в общем количестве выявленных случаев онкологических заболеваний в течение года;</a:t>
            </a:r>
          </a:p>
          <a:p>
            <a:r>
              <a:rPr lang="ru-RU" dirty="0"/>
              <a:t>доля пациентов с инфарктом миокарда, госпитализированных в первые 6 часов от начала заболевания, в общем количестве госпитализированных пациентов с инфарктом миокарда;</a:t>
            </a:r>
          </a:p>
          <a:p>
            <a:r>
              <a:rPr lang="ru-RU" dirty="0"/>
              <a:t>количество обоснованных жалоб, в том числе на отказ в оказании медицинской помощи, предоставляемой в рамках территориальной программы.</a:t>
            </a:r>
          </a:p>
        </p:txBody>
      </p:sp>
    </p:spTree>
    <p:extLst>
      <p:ext uri="{BB962C8B-B14F-4D97-AF65-F5344CB8AC3E}">
        <p14:creationId xmlns:p14="http://schemas.microsoft.com/office/powerpoint/2010/main" val="14324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804" y="0"/>
            <a:ext cx="11856720" cy="1325563"/>
          </a:xfrm>
        </p:spPr>
        <p:txBody>
          <a:bodyPr>
            <a:noAutofit/>
          </a:bodyPr>
          <a:lstStyle/>
          <a:p>
            <a:r>
              <a:rPr lang="ru-RU" sz="2800" dirty="0"/>
              <a:t>Постановление Правительства РФ от 19 декабря 2016 г. N 1403 "О Программе государственных гарантий бесплатного оказания гражданам медицинской помощи на 2017 год и на плановый период 2018 и 2019 годов"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5804" y="1325563"/>
            <a:ext cx="1185672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Критериями доступности медицинской помощи являются:</a:t>
            </a:r>
          </a:p>
          <a:p>
            <a:r>
              <a:rPr lang="ru-RU" sz="2000" dirty="0"/>
              <a:t>обеспеченность населения врачами (на 10 тыс. человек населения, включая городское и сельское население), в том числе оказывающими медицинскую помощь в амбулаторных и стационарных условиях;</a:t>
            </a:r>
          </a:p>
          <a:p>
            <a:r>
              <a:rPr lang="ru-RU" sz="2000" dirty="0"/>
              <a:t>обеспеченность населения средним медицинским персоналом (на 10 тыс. человек населения, включая городское и сельское население), в том числе оказывающим медицинскую помощь в амбулаторных и стационарных условиях;</a:t>
            </a:r>
          </a:p>
          <a:p>
            <a:r>
              <a:rPr lang="ru-RU" sz="2000" dirty="0"/>
              <a:t>доля расходов на оказание медицинской помощи в условиях дневных стационаров в общих расходах на территориальную программу;</a:t>
            </a:r>
          </a:p>
          <a:p>
            <a:r>
              <a:rPr lang="ru-RU" sz="2000" dirty="0"/>
              <a:t>доля расходов на оказание медицинской помощи в амбулаторных условиях в неотложной форме в общих расходах на территориальную программу;</a:t>
            </a:r>
          </a:p>
          <a:p>
            <a:r>
              <a:rPr lang="ru-RU" sz="2000" dirty="0"/>
              <a:t>доля охвата профилактическими медицинскими осмотрами детей, в том числе городских и сельских жителей;</a:t>
            </a:r>
          </a:p>
          <a:p>
            <a:r>
              <a:rPr lang="ru-RU" sz="2000" dirty="0"/>
              <a:t>доля пациентов, получивших специализированную медицинскую помощь в стационарных условиях в медицинских организациях, подведомственных федеральным органам исполнительной власти, в общем числе пациентов, которым была оказана медицинская помощь в стационарных условиях в рамках территориальной программы обязательного медицинского страхования;</a:t>
            </a:r>
          </a:p>
        </p:txBody>
      </p:sp>
    </p:spTree>
    <p:extLst>
      <p:ext uri="{BB962C8B-B14F-4D97-AF65-F5344CB8AC3E}">
        <p14:creationId xmlns:p14="http://schemas.microsoft.com/office/powerpoint/2010/main" val="22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Group 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55169865"/>
              </p:ext>
            </p:extLst>
          </p:nvPr>
        </p:nvGraphicFramePr>
        <p:xfrm>
          <a:off x="304799" y="261256"/>
          <a:ext cx="11611428" cy="6328229"/>
        </p:xfrm>
        <a:graphic>
          <a:graphicData uri="http://schemas.openxmlformats.org/drawingml/2006/table">
            <a:tbl>
              <a:tblPr/>
              <a:tblGrid>
                <a:gridCol w="3564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760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704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7191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Термины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Определения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Примеры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94139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Индикатор качества помощи (</a:t>
                      </a:r>
                      <a:r>
                        <a:rPr kumimoji="0" lang="en-US" altLang="ru-RU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indicator)</a:t>
                      </a:r>
                      <a:endParaRPr kumimoji="0" lang="ru-RU" altLang="ru-RU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Ретроспективно измеряемый элемент оценки медицинской помощи, относительно которого имеются доказательства или признанное мнение, что его изменение связано с качеством помощи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Доля больных с АД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160/90 </a:t>
                      </a:r>
                      <a:r>
                        <a:rPr kumimoji="0" lang="en-US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mm Hg</a:t>
                      </a: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, которым проведено повторное измерение АД в течение 3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6217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Стандарт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altLang="ru-RU" sz="36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standard)</a:t>
                      </a:r>
                      <a:endParaRPr kumimoji="0" lang="ru-RU" altLang="ru-RU" sz="36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Степень соответствия индикатору или критерию оценки. Имеет очень малую степень свободы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algn="l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algn="l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algn="l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Минимум у 90% больных с АД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&gt;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160/90 </a:t>
                      </a:r>
                      <a:r>
                        <a:rPr kumimoji="0" lang="en-US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mm Hg</a:t>
                      </a:r>
                      <a:r>
                        <a:rPr kumimoji="0" lang="ru-RU" alt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 должны быть проведены повторные измерения АД в течение 3 месяцев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xmlns="" id="{208C0B23-CC18-4C12-B034-ABBDCF022C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/>
              <a:t>По обязательности выполнения требований следует различать: 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xmlns="" id="{A7D97153-2733-406D-BBDA-1FDBFF158F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412876"/>
            <a:ext cx="9144000" cy="4530725"/>
          </a:xfrm>
        </p:spPr>
        <p:txBody>
          <a:bodyPr/>
          <a:lstStyle/>
          <a:p>
            <a:pPr marL="571500" indent="-571500" eaLnBrk="1" hangingPunct="1"/>
            <a:r>
              <a:rPr lang="ru-RU" altLang="ru-RU"/>
              <a:t>рекомендательные стандарты (стандарты в виде методических рекомендаций, инструктивных писем и т. п., выполнение которых не требует жесткого следования одной раз и навсегда утвержденной методике, в их исполнении возможны варианты);</a:t>
            </a:r>
          </a:p>
          <a:p>
            <a:pPr marL="571500" indent="-571500" eaLnBrk="1" hangingPunct="1"/>
            <a:r>
              <a:rPr lang="ru-RU" altLang="ru-RU"/>
              <a:t>законодательные стандарты (стандарты в виде законов, постановлений, приказов и т. п., обязательность выполнения которых приравнивается к силе закона).</a:t>
            </a:r>
          </a:p>
        </p:txBody>
      </p:sp>
    </p:spTree>
    <p:extLst>
      <p:ext uri="{BB962C8B-B14F-4D97-AF65-F5344CB8AC3E}">
        <p14:creationId xmlns:p14="http://schemas.microsoft.com/office/powerpoint/2010/main" val="10537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xmlns="" id="{DAF92170-35B3-45D6-80D6-0D3C7FBCBF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/>
              <a:t>По уровню и общей иерархии системы применения различают: 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xmlns="" id="{F0116311-64D6-4499-BE4C-05D3C3B15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9144000" cy="4530725"/>
          </a:xfrm>
        </p:spPr>
        <p:txBody>
          <a:bodyPr/>
          <a:lstStyle/>
          <a:p>
            <a:pPr marL="571500" indent="-571500" eaLnBrk="1" hangingPunct="1"/>
            <a:r>
              <a:rPr lang="ru-RU" altLang="ru-RU"/>
              <a:t>локальные (стандарты, применяемые в одном или нескольких ЛПУ, или в пределах управления здравоохранения города, района);</a:t>
            </a:r>
          </a:p>
          <a:p>
            <a:pPr marL="571500" indent="-571500" eaLnBrk="1" hangingPunct="1"/>
            <a:r>
              <a:rPr lang="ru-RU" altLang="ru-RU"/>
              <a:t>региональные (стандарты, применение которых ограничено регионом);</a:t>
            </a:r>
          </a:p>
          <a:p>
            <a:pPr marL="571500" indent="-571500" eaLnBrk="1" hangingPunct="1"/>
            <a:r>
              <a:rPr lang="ru-RU" altLang="ru-RU"/>
              <a:t>национальные (стандарты, применяемые на уровне государства); </a:t>
            </a:r>
          </a:p>
          <a:p>
            <a:pPr marL="571500" indent="-571500" eaLnBrk="1" hangingPunct="1"/>
            <a:r>
              <a:rPr lang="ru-RU" altLang="ru-RU"/>
              <a:t>международные (стандарты, применяемые на международном уровне).</a:t>
            </a:r>
          </a:p>
        </p:txBody>
      </p:sp>
    </p:spTree>
    <p:extLst>
      <p:ext uri="{BB962C8B-B14F-4D97-AF65-F5344CB8AC3E}">
        <p14:creationId xmlns:p14="http://schemas.microsoft.com/office/powerpoint/2010/main" val="189853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92313" y="1285875"/>
            <a:ext cx="8229600" cy="18288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dirty="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Оценка эффективности в здравоохранении</a:t>
            </a:r>
          </a:p>
        </p:txBody>
      </p:sp>
    </p:spTree>
    <p:extLst>
      <p:ext uri="{BB962C8B-B14F-4D97-AF65-F5344CB8AC3E}">
        <p14:creationId xmlns:p14="http://schemas.microsoft.com/office/powerpoint/2010/main" val="28636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1905000"/>
            <a:ext cx="8153400" cy="2667000"/>
          </a:xfrm>
        </p:spPr>
        <p:txBody>
          <a:bodyPr/>
          <a:lstStyle/>
          <a:p>
            <a:r>
              <a:rPr lang="ru-RU" altLang="ru-RU" sz="4000"/>
              <a:t>э</a:t>
            </a:r>
            <a:r>
              <a:rPr lang="ru-RU" altLang="ru-RU" sz="4000" b="1"/>
              <a:t>ффективность (</a:t>
            </a:r>
            <a:r>
              <a:rPr lang="en-US" altLang="ru-RU" sz="4000" b="1"/>
              <a:t>efficiency</a:t>
            </a:r>
            <a:r>
              <a:rPr lang="ru-RU" altLang="ru-RU" sz="4000" b="1"/>
              <a:t>) </a:t>
            </a:r>
            <a:r>
              <a:rPr lang="ru-RU" altLang="ru-RU" sz="4000"/>
              <a:t>-это отношение произведенных затрат (затраченных ресурсов) к полученному результату.</a:t>
            </a:r>
          </a:p>
        </p:txBody>
      </p:sp>
    </p:spTree>
    <p:extLst>
      <p:ext uri="{BB962C8B-B14F-4D97-AF65-F5344CB8AC3E}">
        <p14:creationId xmlns:p14="http://schemas.microsoft.com/office/powerpoint/2010/main" val="254234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443345"/>
            <a:ext cx="10515600" cy="997528"/>
          </a:xfrm>
        </p:spPr>
        <p:txBody>
          <a:bodyPr>
            <a:normAutofit/>
          </a:bodyPr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1385455"/>
            <a:ext cx="10515600" cy="4704195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1. Определение понятия – качество медицинской деятельности.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2. Основные подходы к организации системы контроля качества.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3. Основные критерии контроля качества медицинской деятельности.</a:t>
            </a:r>
          </a:p>
          <a:p>
            <a:r>
              <a:rPr lang="ru-RU" sz="3200" dirty="0" smtClean="0">
                <a:solidFill>
                  <a:schemeClr val="tx1"/>
                </a:solidFill>
              </a:rPr>
              <a:t>4. Показатели деятельности медицинского учреждения и врача.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6"/>
          <p:cNvSpPr txBox="1">
            <a:spLocks noChangeArrowheads="1"/>
          </p:cNvSpPr>
          <p:nvPr/>
        </p:nvSpPr>
        <p:spPr bwMode="auto">
          <a:xfrm>
            <a:off x="3175000" y="7939"/>
            <a:ext cx="6026150" cy="636587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эффективность</a:t>
            </a:r>
          </a:p>
        </p:txBody>
      </p:sp>
      <p:sp>
        <p:nvSpPr>
          <p:cNvPr id="76803" name="Text Box 7"/>
          <p:cNvSpPr txBox="1">
            <a:spLocks noChangeArrowheads="1"/>
          </p:cNvSpPr>
          <p:nvPr/>
        </p:nvSpPr>
        <p:spPr bwMode="auto">
          <a:xfrm>
            <a:off x="1531938" y="912814"/>
            <a:ext cx="4197350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медицинская</a:t>
            </a:r>
          </a:p>
        </p:txBody>
      </p:sp>
      <p:sp>
        <p:nvSpPr>
          <p:cNvPr id="76804" name="Text Box 8"/>
          <p:cNvSpPr txBox="1">
            <a:spLocks noChangeArrowheads="1"/>
          </p:cNvSpPr>
          <p:nvPr/>
        </p:nvSpPr>
        <p:spPr bwMode="auto">
          <a:xfrm>
            <a:off x="1531939" y="1493839"/>
            <a:ext cx="2008187" cy="23383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Общие показатели (исходы)</a:t>
            </a:r>
          </a:p>
        </p:txBody>
      </p:sp>
      <p:sp>
        <p:nvSpPr>
          <p:cNvPr id="76805" name="Text Box 9"/>
          <p:cNvSpPr txBox="1">
            <a:spLocks noChangeArrowheads="1"/>
          </p:cNvSpPr>
          <p:nvPr/>
        </p:nvSpPr>
        <p:spPr bwMode="auto">
          <a:xfrm>
            <a:off x="3722689" y="1460500"/>
            <a:ext cx="2008187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Специальные показател (для конкретных специалистов)</a:t>
            </a:r>
          </a:p>
        </p:txBody>
      </p:sp>
      <p:sp>
        <p:nvSpPr>
          <p:cNvPr id="76806" name="Text Box 10"/>
          <p:cNvSpPr txBox="1">
            <a:spLocks noChangeArrowheads="1"/>
          </p:cNvSpPr>
          <p:nvPr/>
        </p:nvSpPr>
        <p:spPr bwMode="auto">
          <a:xfrm>
            <a:off x="6461125" y="912814"/>
            <a:ext cx="3468688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социальная</a:t>
            </a:r>
          </a:p>
        </p:txBody>
      </p:sp>
      <p:sp>
        <p:nvSpPr>
          <p:cNvPr id="76807" name="Line 11"/>
          <p:cNvSpPr>
            <a:spLocks noChangeShapeType="1"/>
          </p:cNvSpPr>
          <p:nvPr/>
        </p:nvSpPr>
        <p:spPr bwMode="auto">
          <a:xfrm flipH="1">
            <a:off x="8278814" y="646113"/>
            <a:ext cx="7937" cy="266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8" name="Line 12"/>
          <p:cNvSpPr>
            <a:spLocks noChangeShapeType="1"/>
          </p:cNvSpPr>
          <p:nvPr/>
        </p:nvSpPr>
        <p:spPr bwMode="auto">
          <a:xfrm flipH="1">
            <a:off x="3714750" y="646113"/>
            <a:ext cx="7938" cy="26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09" name="Text Box 13"/>
          <p:cNvSpPr txBox="1">
            <a:spLocks noChangeArrowheads="1"/>
          </p:cNvSpPr>
          <p:nvPr/>
        </p:nvSpPr>
        <p:spPr bwMode="auto">
          <a:xfrm>
            <a:off x="6461125" y="1460500"/>
            <a:ext cx="2008188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Макросоциальные показатели</a:t>
            </a:r>
          </a:p>
        </p:txBody>
      </p:sp>
      <p:sp>
        <p:nvSpPr>
          <p:cNvPr id="76810" name="Text Box 14"/>
          <p:cNvSpPr txBox="1">
            <a:spLocks noChangeArrowheads="1"/>
          </p:cNvSpPr>
          <p:nvPr/>
        </p:nvSpPr>
        <p:spPr bwMode="auto">
          <a:xfrm>
            <a:off x="8651875" y="1460500"/>
            <a:ext cx="2008188" cy="2338388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Микросоциальные показатели</a:t>
            </a:r>
          </a:p>
        </p:txBody>
      </p:sp>
      <p:sp>
        <p:nvSpPr>
          <p:cNvPr id="76811" name="Text Box 15"/>
          <p:cNvSpPr txBox="1">
            <a:spLocks noChangeArrowheads="1"/>
          </p:cNvSpPr>
          <p:nvPr/>
        </p:nvSpPr>
        <p:spPr bwMode="auto">
          <a:xfrm>
            <a:off x="3905250" y="4014789"/>
            <a:ext cx="4197350" cy="42703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>
                <a:solidFill>
                  <a:srgbClr val="000000"/>
                </a:solidFill>
              </a:rPr>
              <a:t>экономическая</a:t>
            </a:r>
          </a:p>
        </p:txBody>
      </p:sp>
      <p:sp>
        <p:nvSpPr>
          <p:cNvPr id="76812" name="Text Box 16"/>
          <p:cNvSpPr txBox="1">
            <a:spLocks noChangeArrowheads="1"/>
          </p:cNvSpPr>
          <p:nvPr/>
        </p:nvSpPr>
        <p:spPr bwMode="auto">
          <a:xfrm>
            <a:off x="1531939" y="4899026"/>
            <a:ext cx="2008187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результативности работы здравоохранения</a:t>
            </a:r>
          </a:p>
        </p:txBody>
      </p:sp>
      <p:sp>
        <p:nvSpPr>
          <p:cNvPr id="76813" name="Text Box 17"/>
          <p:cNvSpPr txBox="1">
            <a:spLocks noChangeArrowheads="1"/>
          </p:cNvSpPr>
          <p:nvPr/>
        </p:nvSpPr>
        <p:spPr bwMode="auto">
          <a:xfrm>
            <a:off x="3722689" y="4899026"/>
            <a:ext cx="2008187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инвестиционных программ</a:t>
            </a:r>
          </a:p>
        </p:txBody>
      </p:sp>
      <p:sp>
        <p:nvSpPr>
          <p:cNvPr id="76814" name="Text Box 18"/>
          <p:cNvSpPr txBox="1">
            <a:spLocks noChangeArrowheads="1"/>
          </p:cNvSpPr>
          <p:nvPr/>
        </p:nvSpPr>
        <p:spPr bwMode="auto">
          <a:xfrm>
            <a:off x="8469313" y="4899026"/>
            <a:ext cx="2190750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использования финансовых средств</a:t>
            </a:r>
          </a:p>
        </p:txBody>
      </p:sp>
      <p:sp>
        <p:nvSpPr>
          <p:cNvPr id="76815" name="Text Box 19"/>
          <p:cNvSpPr txBox="1">
            <a:spLocks noChangeArrowheads="1"/>
          </p:cNvSpPr>
          <p:nvPr/>
        </p:nvSpPr>
        <p:spPr bwMode="auto">
          <a:xfrm>
            <a:off x="5913438" y="4899026"/>
            <a:ext cx="2373312" cy="1958975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>
                <a:solidFill>
                  <a:srgbClr val="000000"/>
                </a:solidFill>
              </a:rPr>
              <a:t>Показатели эффективности финансирования в целом здравоохранения</a:t>
            </a:r>
          </a:p>
        </p:txBody>
      </p:sp>
      <p:sp>
        <p:nvSpPr>
          <p:cNvPr id="76816" name="Line 20"/>
          <p:cNvSpPr>
            <a:spLocks noChangeShapeType="1"/>
          </p:cNvSpPr>
          <p:nvPr/>
        </p:nvSpPr>
        <p:spPr bwMode="auto">
          <a:xfrm flipH="1">
            <a:off x="6088064" y="646114"/>
            <a:ext cx="7937" cy="33686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7" name="Line 21"/>
          <p:cNvSpPr>
            <a:spLocks noChangeShapeType="1"/>
          </p:cNvSpPr>
          <p:nvPr/>
        </p:nvSpPr>
        <p:spPr bwMode="auto">
          <a:xfrm>
            <a:off x="2436814" y="1333500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8" name="Line 22"/>
          <p:cNvSpPr>
            <a:spLocks noChangeShapeType="1"/>
          </p:cNvSpPr>
          <p:nvPr/>
        </p:nvSpPr>
        <p:spPr bwMode="auto">
          <a:xfrm>
            <a:off x="7366000" y="133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19" name="Line 23"/>
          <p:cNvSpPr>
            <a:spLocks noChangeShapeType="1"/>
          </p:cNvSpPr>
          <p:nvPr/>
        </p:nvSpPr>
        <p:spPr bwMode="auto">
          <a:xfrm>
            <a:off x="4808539" y="1333500"/>
            <a:ext cx="1587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0" name="Line 24"/>
          <p:cNvSpPr>
            <a:spLocks noChangeShapeType="1"/>
          </p:cNvSpPr>
          <p:nvPr/>
        </p:nvSpPr>
        <p:spPr bwMode="auto">
          <a:xfrm>
            <a:off x="9556750" y="1333500"/>
            <a:ext cx="0" cy="127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1" name="Line 25"/>
          <p:cNvSpPr>
            <a:spLocks noChangeShapeType="1"/>
          </p:cNvSpPr>
          <p:nvPr/>
        </p:nvSpPr>
        <p:spPr bwMode="auto">
          <a:xfrm>
            <a:off x="2254250" y="4562475"/>
            <a:ext cx="71199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2" name="Line 26"/>
          <p:cNvSpPr>
            <a:spLocks noChangeShapeType="1"/>
          </p:cNvSpPr>
          <p:nvPr/>
        </p:nvSpPr>
        <p:spPr bwMode="auto">
          <a:xfrm>
            <a:off x="6086475" y="4435475"/>
            <a:ext cx="1588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3" name="Line 27"/>
          <p:cNvSpPr>
            <a:spLocks noChangeShapeType="1"/>
          </p:cNvSpPr>
          <p:nvPr/>
        </p:nvSpPr>
        <p:spPr bwMode="auto">
          <a:xfrm>
            <a:off x="2254250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4" name="Line 28"/>
          <p:cNvSpPr>
            <a:spLocks noChangeShapeType="1"/>
          </p:cNvSpPr>
          <p:nvPr/>
        </p:nvSpPr>
        <p:spPr bwMode="auto">
          <a:xfrm>
            <a:off x="4810125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5" name="Line 29"/>
          <p:cNvSpPr>
            <a:spLocks noChangeShapeType="1"/>
          </p:cNvSpPr>
          <p:nvPr/>
        </p:nvSpPr>
        <p:spPr bwMode="auto">
          <a:xfrm>
            <a:off x="7000875" y="4562476"/>
            <a:ext cx="0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6826" name="Line 30"/>
          <p:cNvSpPr>
            <a:spLocks noChangeShapeType="1"/>
          </p:cNvSpPr>
          <p:nvPr/>
        </p:nvSpPr>
        <p:spPr bwMode="auto">
          <a:xfrm>
            <a:off x="9367839" y="4562476"/>
            <a:ext cx="1587" cy="365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207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6"/>
          <p:cNvSpPr txBox="1">
            <a:spLocks noChangeArrowheads="1"/>
          </p:cNvSpPr>
          <p:nvPr/>
        </p:nvSpPr>
        <p:spPr bwMode="auto">
          <a:xfrm>
            <a:off x="3863975" y="965200"/>
            <a:ext cx="4319588" cy="325438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Полезность затрат</a:t>
            </a:r>
            <a:endParaRPr lang="ru-RU" altLang="ru-RU" sz="4400" b="1">
              <a:solidFill>
                <a:srgbClr val="000000"/>
              </a:solidFill>
            </a:endParaRPr>
          </a:p>
        </p:txBody>
      </p:sp>
      <p:sp>
        <p:nvSpPr>
          <p:cNvPr id="79875" name="Text Box 7"/>
          <p:cNvSpPr txBox="1">
            <a:spLocks noChangeArrowheads="1"/>
          </p:cNvSpPr>
          <p:nvPr/>
        </p:nvSpPr>
        <p:spPr bwMode="auto">
          <a:xfrm>
            <a:off x="3863975" y="1454150"/>
            <a:ext cx="4319588" cy="325438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Эффективность затрат</a:t>
            </a:r>
          </a:p>
        </p:txBody>
      </p:sp>
      <p:sp>
        <p:nvSpPr>
          <p:cNvPr id="79876" name="Text Box 8"/>
          <p:cNvSpPr txBox="1">
            <a:spLocks noChangeArrowheads="1"/>
          </p:cNvSpPr>
          <p:nvPr/>
        </p:nvSpPr>
        <p:spPr bwMode="auto">
          <a:xfrm>
            <a:off x="3792539" y="1943100"/>
            <a:ext cx="4391025" cy="10541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500" b="1">
                <a:solidFill>
                  <a:srgbClr val="000000"/>
                </a:solidFill>
              </a:rPr>
              <a:t>Продуктивность (производительность) затрат</a:t>
            </a:r>
          </a:p>
        </p:txBody>
      </p:sp>
      <p:sp>
        <p:nvSpPr>
          <p:cNvPr id="79877" name="Text Box 9"/>
          <p:cNvSpPr txBox="1">
            <a:spLocks noChangeArrowheads="1"/>
          </p:cNvSpPr>
          <p:nvPr/>
        </p:nvSpPr>
        <p:spPr bwMode="auto">
          <a:xfrm>
            <a:off x="1668463" y="3368675"/>
            <a:ext cx="977900" cy="27559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Здоровье (состояние)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78" name="Text Box 10"/>
          <p:cNvSpPr txBox="1">
            <a:spLocks noChangeArrowheads="1"/>
          </p:cNvSpPr>
          <p:nvPr/>
        </p:nvSpPr>
        <p:spPr bwMode="auto">
          <a:xfrm>
            <a:off x="2809875" y="3314700"/>
            <a:ext cx="179228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Структура (основные фонды, ресурсы организационная модель)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79" name="Text Box 11"/>
          <p:cNvSpPr txBox="1">
            <a:spLocks noChangeArrowheads="1"/>
          </p:cNvSpPr>
          <p:nvPr/>
        </p:nvSpPr>
        <p:spPr bwMode="auto">
          <a:xfrm>
            <a:off x="4765675" y="3314700"/>
            <a:ext cx="1466850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Процесс (деятельность связанная с мед. обслуживанием)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0" name="Text Box 12"/>
          <p:cNvSpPr txBox="1">
            <a:spLocks noChangeArrowheads="1"/>
          </p:cNvSpPr>
          <p:nvPr/>
        </p:nvSpPr>
        <p:spPr bwMode="auto">
          <a:xfrm>
            <a:off x="6396039" y="3314700"/>
            <a:ext cx="1139825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Полезные эффекты</a:t>
            </a:r>
            <a:r>
              <a:rPr lang="en-US" altLang="ru-RU" sz="2400" b="1">
                <a:solidFill>
                  <a:srgbClr val="000000"/>
                </a:solidFill>
              </a:rPr>
              <a:t> </a:t>
            </a:r>
            <a:r>
              <a:rPr lang="ru-RU" altLang="ru-RU" sz="2400" b="1">
                <a:solidFill>
                  <a:srgbClr val="000000"/>
                </a:solidFill>
              </a:rPr>
              <a:t>(медицинские услуги)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1" name="Text Box 13"/>
          <p:cNvSpPr txBox="1">
            <a:spLocks noChangeArrowheads="1"/>
          </p:cNvSpPr>
          <p:nvPr/>
        </p:nvSpPr>
        <p:spPr bwMode="auto">
          <a:xfrm>
            <a:off x="7699375" y="3314700"/>
            <a:ext cx="130333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Результаты (итоги в изменении состояния здоровья)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2" name="Text Box 14"/>
          <p:cNvSpPr txBox="1">
            <a:spLocks noChangeArrowheads="1"/>
          </p:cNvSpPr>
          <p:nvPr/>
        </p:nvSpPr>
        <p:spPr bwMode="auto">
          <a:xfrm>
            <a:off x="9166225" y="3314700"/>
            <a:ext cx="1303338" cy="3543300"/>
          </a:xfrm>
          <a:prstGeom prst="rect">
            <a:avLst/>
          </a:prstGeom>
          <a:solidFill>
            <a:srgbClr val="FFFFFF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lIns="18000" tIns="36000" rIns="18000" bIns="36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Оценка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(затрат и результатов в денежном выражении)</a:t>
            </a:r>
            <a:endParaRPr lang="ru-RU" altLang="ru-RU" sz="5400" b="1">
              <a:solidFill>
                <a:srgbClr val="000000"/>
              </a:solidFill>
            </a:endParaRPr>
          </a:p>
        </p:txBody>
      </p:sp>
      <p:sp>
        <p:nvSpPr>
          <p:cNvPr id="79883" name="Line 15"/>
          <p:cNvSpPr>
            <a:spLocks noChangeShapeType="1"/>
          </p:cNvSpPr>
          <p:nvPr/>
        </p:nvSpPr>
        <p:spPr bwMode="auto">
          <a:xfrm flipH="1">
            <a:off x="3287714" y="2420938"/>
            <a:ext cx="396875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4" name="Line 16"/>
          <p:cNvSpPr>
            <a:spLocks noChangeShapeType="1"/>
          </p:cNvSpPr>
          <p:nvPr/>
        </p:nvSpPr>
        <p:spPr bwMode="auto">
          <a:xfrm>
            <a:off x="3287713" y="2420939"/>
            <a:ext cx="0" cy="7762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5" name="Line 17"/>
          <p:cNvSpPr>
            <a:spLocks noChangeShapeType="1"/>
          </p:cNvSpPr>
          <p:nvPr/>
        </p:nvSpPr>
        <p:spPr bwMode="auto">
          <a:xfrm>
            <a:off x="6884988" y="3049588"/>
            <a:ext cx="0" cy="1635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6" name="Line 18"/>
          <p:cNvSpPr>
            <a:spLocks noChangeShapeType="1"/>
          </p:cNvSpPr>
          <p:nvPr/>
        </p:nvSpPr>
        <p:spPr bwMode="auto">
          <a:xfrm flipV="1">
            <a:off x="8183563" y="1617663"/>
            <a:ext cx="360362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7" name="Line 19"/>
          <p:cNvSpPr>
            <a:spLocks noChangeShapeType="1"/>
          </p:cNvSpPr>
          <p:nvPr/>
        </p:nvSpPr>
        <p:spPr bwMode="auto">
          <a:xfrm>
            <a:off x="8543925" y="1617663"/>
            <a:ext cx="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8" name="Line 20"/>
          <p:cNvSpPr>
            <a:spLocks noChangeShapeType="1"/>
          </p:cNvSpPr>
          <p:nvPr/>
        </p:nvSpPr>
        <p:spPr bwMode="auto">
          <a:xfrm flipH="1" flipV="1">
            <a:off x="2482851" y="1617663"/>
            <a:ext cx="1381125" cy="11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89" name="Line 21"/>
          <p:cNvSpPr>
            <a:spLocks noChangeShapeType="1"/>
          </p:cNvSpPr>
          <p:nvPr/>
        </p:nvSpPr>
        <p:spPr bwMode="auto">
          <a:xfrm>
            <a:off x="2482850" y="1617664"/>
            <a:ext cx="12700" cy="15954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0" name="Line 22"/>
          <p:cNvSpPr>
            <a:spLocks noChangeShapeType="1"/>
          </p:cNvSpPr>
          <p:nvPr/>
        </p:nvSpPr>
        <p:spPr bwMode="auto">
          <a:xfrm flipH="1">
            <a:off x="2157413" y="1125539"/>
            <a:ext cx="170656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1" name="Line 23"/>
          <p:cNvSpPr>
            <a:spLocks noChangeShapeType="1"/>
          </p:cNvSpPr>
          <p:nvPr/>
        </p:nvSpPr>
        <p:spPr bwMode="auto">
          <a:xfrm flipH="1">
            <a:off x="2135189" y="1128714"/>
            <a:ext cx="22225" cy="20843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2" name="Line 24"/>
          <p:cNvSpPr>
            <a:spLocks noChangeShapeType="1"/>
          </p:cNvSpPr>
          <p:nvPr/>
        </p:nvSpPr>
        <p:spPr bwMode="auto">
          <a:xfrm>
            <a:off x="8183563" y="1125539"/>
            <a:ext cx="1471612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3" name="Line 25"/>
          <p:cNvSpPr>
            <a:spLocks noChangeShapeType="1"/>
          </p:cNvSpPr>
          <p:nvPr/>
        </p:nvSpPr>
        <p:spPr bwMode="auto">
          <a:xfrm>
            <a:off x="9655176" y="1128714"/>
            <a:ext cx="41275" cy="1939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4" name="Line 26"/>
          <p:cNvSpPr>
            <a:spLocks noChangeShapeType="1"/>
          </p:cNvSpPr>
          <p:nvPr/>
        </p:nvSpPr>
        <p:spPr bwMode="auto">
          <a:xfrm>
            <a:off x="26463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5" name="Line 27"/>
          <p:cNvSpPr>
            <a:spLocks noChangeShapeType="1"/>
          </p:cNvSpPr>
          <p:nvPr/>
        </p:nvSpPr>
        <p:spPr bwMode="auto">
          <a:xfrm>
            <a:off x="46021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6" name="Line 28"/>
          <p:cNvSpPr>
            <a:spLocks noChangeShapeType="1"/>
          </p:cNvSpPr>
          <p:nvPr/>
        </p:nvSpPr>
        <p:spPr bwMode="auto">
          <a:xfrm>
            <a:off x="6232526" y="3803650"/>
            <a:ext cx="163513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7" name="Line 29"/>
          <p:cNvSpPr>
            <a:spLocks noChangeShapeType="1"/>
          </p:cNvSpPr>
          <p:nvPr/>
        </p:nvSpPr>
        <p:spPr bwMode="auto">
          <a:xfrm>
            <a:off x="753586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8" name="Line 30"/>
          <p:cNvSpPr>
            <a:spLocks noChangeShapeType="1"/>
          </p:cNvSpPr>
          <p:nvPr/>
        </p:nvSpPr>
        <p:spPr bwMode="auto">
          <a:xfrm>
            <a:off x="9002713" y="3803650"/>
            <a:ext cx="163512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eaVert" lIns="18000" tIns="36000" rIns="18000" bIns="3600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9899" name="Text Box 31"/>
          <p:cNvSpPr txBox="1">
            <a:spLocks noChangeArrowheads="1"/>
          </p:cNvSpPr>
          <p:nvPr/>
        </p:nvSpPr>
        <p:spPr bwMode="auto">
          <a:xfrm>
            <a:off x="1524000" y="260350"/>
            <a:ext cx="9144000" cy="488950"/>
          </a:xfrm>
          <a:prstGeom prst="rect">
            <a:avLst/>
          </a:prstGeom>
          <a:solidFill>
            <a:srgbClr val="FFFFFF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ts val="600"/>
              </a:spcAft>
            </a:pPr>
            <a:r>
              <a:rPr lang="ru-RU" altLang="ru-RU" sz="2400" b="1">
                <a:solidFill>
                  <a:srgbClr val="000000"/>
                </a:solidFill>
              </a:rPr>
              <a:t>Уровни анализа эффективности затрат. (</a:t>
            </a:r>
            <a:r>
              <a:rPr lang="en-US" altLang="ru-RU" sz="2400" b="1">
                <a:solidFill>
                  <a:srgbClr val="000000"/>
                </a:solidFill>
              </a:rPr>
              <a:t>D</a:t>
            </a:r>
            <a:r>
              <a:rPr lang="ru-RU" altLang="ru-RU" sz="2400" b="1">
                <a:solidFill>
                  <a:srgbClr val="000000"/>
                </a:solidFill>
              </a:rPr>
              <a:t>. </a:t>
            </a:r>
            <a:r>
              <a:rPr lang="en-US" altLang="ru-RU" sz="2400" b="1">
                <a:solidFill>
                  <a:srgbClr val="000000"/>
                </a:solidFill>
              </a:rPr>
              <a:t>Griffiths</a:t>
            </a:r>
            <a:r>
              <a:rPr lang="ru-RU" altLang="ru-RU" sz="2400" b="1">
                <a:solidFill>
                  <a:srgbClr val="000000"/>
                </a:solidFill>
              </a:rPr>
              <a:t>, 1981).</a:t>
            </a:r>
            <a:endParaRPr lang="ru-RU" altLang="ru-RU" sz="4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55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3575051" y="765176"/>
            <a:ext cx="4537075" cy="8667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ВЫБОР И ОЦЕНКА ТЕХНОЛОГИЙ</a:t>
            </a:r>
          </a:p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chemeClr val="bg1"/>
                </a:solidFill>
              </a:rPr>
              <a:t>Health technology assessment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847850" y="3141664"/>
            <a:ext cx="3024188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Организационные технологии</a:t>
            </a:r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6600826" y="2420939"/>
            <a:ext cx="30956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Клинические технологии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6600826" y="3141664"/>
            <a:ext cx="3889375" cy="1933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Клинические рекомендации</a:t>
            </a:r>
          </a:p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Медицинские стандарты на результаты</a:t>
            </a:r>
          </a:p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Локальные клинические протоколы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816726" y="5335589"/>
            <a:ext cx="3313113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Доказательная медицина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919289" y="443706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b="1">
                <a:solidFill>
                  <a:schemeClr val="bg1"/>
                </a:solidFill>
              </a:rPr>
              <a:t>ISO - 9000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64520" name="Line 8"/>
          <p:cNvSpPr>
            <a:spLocks noChangeShapeType="1"/>
          </p:cNvSpPr>
          <p:nvPr/>
        </p:nvSpPr>
        <p:spPr bwMode="auto">
          <a:xfrm>
            <a:off x="5735638" y="1628776"/>
            <a:ext cx="0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2" name="Line 10"/>
          <p:cNvSpPr>
            <a:spLocks noChangeShapeType="1"/>
          </p:cNvSpPr>
          <p:nvPr/>
        </p:nvSpPr>
        <p:spPr bwMode="auto">
          <a:xfrm>
            <a:off x="3143250" y="3860801"/>
            <a:ext cx="0" cy="5762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3" name="Line 11"/>
          <p:cNvSpPr>
            <a:spLocks noChangeShapeType="1"/>
          </p:cNvSpPr>
          <p:nvPr/>
        </p:nvSpPr>
        <p:spPr bwMode="auto">
          <a:xfrm>
            <a:off x="5735639" y="2205038"/>
            <a:ext cx="865187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 flipH="1">
            <a:off x="3143250" y="2205039"/>
            <a:ext cx="2592388" cy="9366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8472488" y="4760913"/>
            <a:ext cx="0" cy="57626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3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267200" y="457200"/>
            <a:ext cx="60960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lang="ru-RU" altLang="ru-RU" sz="4800" b="1">
                <a:solidFill>
                  <a:schemeClr val="bg1"/>
                </a:solidFill>
                <a:latin typeface="Arial Narrow" panose="020B0606020202030204" pitchFamily="34" charset="0"/>
              </a:rPr>
              <a:t>Клиническое обеспечение качества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1524000" y="2438400"/>
            <a:ext cx="868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/>
              <a:t>                                      </a:t>
            </a:r>
            <a:r>
              <a:rPr lang="ru-RU" altLang="ru-RU" sz="2800" b="1">
                <a:solidFill>
                  <a:schemeClr val="bg1"/>
                </a:solidFill>
              </a:rPr>
              <a:t>Применение адекватных и              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доказанных клинико-орга-    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низационных технологий,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основанных на принципах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Доказательной медицины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и международных стандартах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ru-RU" altLang="ru-RU" sz="2800" b="1">
                <a:solidFill>
                  <a:schemeClr val="bg1"/>
                </a:solidFill>
              </a:rPr>
              <a:t>                                          ИСО серии 9000   </a:t>
            </a:r>
          </a:p>
        </p:txBody>
      </p:sp>
      <p:pic>
        <p:nvPicPr>
          <p:cNvPr id="115716" name="Picture 4" descr="globyss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2355850"/>
            <a:ext cx="2790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80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xmlns="" id="{5053F9D7-5E19-4970-BBE8-C046111D22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-100013"/>
            <a:ext cx="9144000" cy="692151"/>
          </a:xfrm>
        </p:spPr>
        <p:txBody>
          <a:bodyPr/>
          <a:lstStyle/>
          <a:p>
            <a:pPr eaLnBrk="1" hangingPunct="1"/>
            <a:r>
              <a:rPr lang="ru-RU" altLang="ru-RU" sz="1900" b="1"/>
              <a:t>Взаимосвязь между всеми затратами на качество, общими затратами на качество и уровнем достигнутого качества</a:t>
            </a:r>
            <a:r>
              <a:rPr lang="ru-RU" altLang="ru-RU" sz="1900"/>
              <a:t> </a:t>
            </a:r>
          </a:p>
        </p:txBody>
      </p:sp>
      <p:sp>
        <p:nvSpPr>
          <p:cNvPr id="49155" name="Rectangle 4">
            <a:extLst>
              <a:ext uri="{FF2B5EF4-FFF2-40B4-BE49-F238E27FC236}">
                <a16:creationId xmlns:a16="http://schemas.microsoft.com/office/drawing/2014/main" xmlns="" id="{0DDE309C-69B1-4BF5-9BAA-9353C5E31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125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>
              <a:solidFill>
                <a:srgbClr val="000000"/>
              </a:solidFill>
            </a:endParaRPr>
          </a:p>
        </p:txBody>
      </p:sp>
      <p:graphicFrame>
        <p:nvGraphicFramePr>
          <p:cNvPr id="49156" name="Object 3">
            <a:extLst>
              <a:ext uri="{FF2B5EF4-FFF2-40B4-BE49-F238E27FC236}">
                <a16:creationId xmlns:a16="http://schemas.microsoft.com/office/drawing/2014/main" xmlns="" id="{A77D940E-57A7-44CC-A2D9-B11A63F3C0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71500"/>
          <a:ext cx="9144000" cy="624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CorelDRAW" r:id="rId3" imgW="6477000" imgH="4419600" progId="">
                  <p:embed/>
                </p:oleObj>
              </mc:Choice>
              <mc:Fallback>
                <p:oleObj name="CorelDRAW" r:id="rId3" imgW="6477000" imgH="44196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500"/>
                        <a:ext cx="9144000" cy="6242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69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98700" y="508001"/>
            <a:ext cx="759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715963" indent="-623888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Дефект оказания медицинской помощи</a:t>
            </a:r>
            <a:endParaRPr lang="ru-RU" sz="2800" b="1" u="sng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2534" y="1165226"/>
            <a:ext cx="98906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- объективно неправильное предотвратимое действие или бездействие врача, 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при выполнении лечебно-диагностического процесса,</a:t>
            </a:r>
            <a:r>
              <a:rPr lang="ru-RU" sz="280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которое способствовало или могло способствовать: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31801" y="3421064"/>
            <a:ext cx="11362266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нарушению выполнения медицинских технологий,</a:t>
            </a: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увеличению или </a:t>
            </a:r>
            <a:r>
              <a:rPr lang="ru-RU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неснижению</a:t>
            </a: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риска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прогрессирования имеющегося у пациента заболевания,</a:t>
            </a:r>
          </a:p>
          <a:p>
            <a:pPr marL="742950" lvl="1" indent="-28575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возникновения нового патологического процесса,</a:t>
            </a:r>
            <a:endParaRPr lang="ru-RU" sz="9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неоптимальному использованию ресурсов медицины,</a:t>
            </a:r>
            <a:endParaRPr lang="ru-RU" sz="1000" b="1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fontAlgn="base">
              <a:lnSpc>
                <a:spcPct val="120000"/>
              </a:lnSpc>
              <a:spcBef>
                <a:spcPct val="4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неудовлетворенности потребителей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330581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3394075" y="260351"/>
            <a:ext cx="59753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ОБЕСПЕЧЕНИЕ КАЧЕСТВА </a:t>
            </a:r>
            <a:r>
              <a:rPr lang="en-US" altLang="ru-RU" sz="2000" b="1">
                <a:solidFill>
                  <a:schemeClr val="bg1"/>
                </a:solidFill>
              </a:rPr>
              <a:t>Quality assurance</a:t>
            </a:r>
            <a:endParaRPr lang="ru-RU" altLang="ru-RU" sz="2000" b="1">
              <a:solidFill>
                <a:schemeClr val="bg1"/>
              </a:solidFill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524001" y="148431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Общие условия</a:t>
            </a: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5159376" y="908051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Ресурсы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8220076" y="1484314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Финансовые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8328026" y="2133601"/>
            <a:ext cx="233997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Достаточность?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6167438" y="2276476"/>
            <a:ext cx="194310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Кадровые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3863976" y="2276476"/>
            <a:ext cx="20161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Материально-технические</a:t>
            </a: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1524001" y="2133601"/>
            <a:ext cx="212407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Аккредитация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2927350" y="3213101"/>
            <a:ext cx="2952750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Табель оснащения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774826" y="3860801"/>
            <a:ext cx="26638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Квалификация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1703388" y="4365626"/>
            <a:ext cx="295275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Медицинская этика и деонтология</a:t>
            </a: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703389" y="5157789"/>
            <a:ext cx="2447925" cy="7143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Минимизация ошибок</a:t>
            </a: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7967664" y="4005264"/>
            <a:ext cx="24479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Лицензирование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7967664" y="4508500"/>
            <a:ext cx="2447925" cy="40011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Сертификация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8004176" y="5157789"/>
            <a:ext cx="26638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Работа в команде</a:t>
            </a:r>
          </a:p>
        </p:txBody>
      </p:sp>
      <p:sp>
        <p:nvSpPr>
          <p:cNvPr id="57363" name="Text Box 19"/>
          <p:cNvSpPr txBox="1">
            <a:spLocks noChangeArrowheads="1"/>
          </p:cNvSpPr>
          <p:nvPr/>
        </p:nvSpPr>
        <p:spPr bwMode="auto">
          <a:xfrm>
            <a:off x="8040689" y="5734051"/>
            <a:ext cx="2447925" cy="4095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Лидерство</a:t>
            </a: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8040689" y="6237289"/>
            <a:ext cx="2447925" cy="4095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Обучение</a:t>
            </a: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4367213" y="6143626"/>
            <a:ext cx="2590800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Интеллектуальная собственность</a:t>
            </a:r>
          </a:p>
        </p:txBody>
      </p:sp>
      <p:cxnSp>
        <p:nvCxnSpPr>
          <p:cNvPr id="57367" name="AutoShape 23"/>
          <p:cNvCxnSpPr>
            <a:cxnSpLocks noChangeShapeType="1"/>
            <a:stCxn id="57348" idx="2"/>
            <a:endCxn id="57350" idx="0"/>
          </p:cNvCxnSpPr>
          <p:nvPr/>
        </p:nvCxnSpPr>
        <p:spPr bwMode="auto">
          <a:xfrm>
            <a:off x="6381750" y="669926"/>
            <a:ext cx="1588" cy="2381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0" name="AutoShape 26"/>
          <p:cNvCxnSpPr>
            <a:cxnSpLocks noChangeShapeType="1"/>
            <a:stCxn id="57350" idx="2"/>
            <a:endCxn id="57349" idx="3"/>
          </p:cNvCxnSpPr>
          <p:nvPr/>
        </p:nvCxnSpPr>
        <p:spPr bwMode="auto">
          <a:xfrm rot="5400000">
            <a:off x="4991895" y="297657"/>
            <a:ext cx="371475" cy="2411413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1" name="AutoShape 27"/>
          <p:cNvCxnSpPr>
            <a:cxnSpLocks noChangeShapeType="1"/>
            <a:stCxn id="57350" idx="2"/>
            <a:endCxn id="57351" idx="1"/>
          </p:cNvCxnSpPr>
          <p:nvPr/>
        </p:nvCxnSpPr>
        <p:spPr bwMode="auto">
          <a:xfrm rot="16200000" flipH="1">
            <a:off x="7115970" y="584995"/>
            <a:ext cx="371475" cy="183673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2" name="AutoShape 28"/>
          <p:cNvCxnSpPr>
            <a:cxnSpLocks noChangeShapeType="1"/>
            <a:stCxn id="57350" idx="2"/>
            <a:endCxn id="57354" idx="0"/>
          </p:cNvCxnSpPr>
          <p:nvPr/>
        </p:nvCxnSpPr>
        <p:spPr bwMode="auto">
          <a:xfrm rot="5400000">
            <a:off x="5148263" y="1041400"/>
            <a:ext cx="958850" cy="1511300"/>
          </a:xfrm>
          <a:prstGeom prst="bentConnector3">
            <a:avLst>
              <a:gd name="adj1" fmla="val 68208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73" name="AutoShape 29"/>
          <p:cNvCxnSpPr>
            <a:cxnSpLocks noChangeShapeType="1"/>
            <a:stCxn id="57350" idx="2"/>
            <a:endCxn id="57353" idx="0"/>
          </p:cNvCxnSpPr>
          <p:nvPr/>
        </p:nvCxnSpPr>
        <p:spPr bwMode="auto">
          <a:xfrm rot="16200000" flipH="1">
            <a:off x="6281738" y="1419225"/>
            <a:ext cx="958850" cy="755650"/>
          </a:xfrm>
          <a:prstGeom prst="bentConnector3">
            <a:avLst>
              <a:gd name="adj1" fmla="val 67880"/>
            </a:avLst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76" name="Line 32"/>
          <p:cNvSpPr>
            <a:spLocks noChangeShapeType="1"/>
          </p:cNvSpPr>
          <p:nvPr/>
        </p:nvSpPr>
        <p:spPr bwMode="auto">
          <a:xfrm>
            <a:off x="4800600" y="2997200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7" name="Line 33"/>
          <p:cNvSpPr>
            <a:spLocks noChangeShapeType="1"/>
          </p:cNvSpPr>
          <p:nvPr/>
        </p:nvSpPr>
        <p:spPr bwMode="auto">
          <a:xfrm>
            <a:off x="2566988" y="1916113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8" name="Line 34"/>
          <p:cNvSpPr>
            <a:spLocks noChangeShapeType="1"/>
          </p:cNvSpPr>
          <p:nvPr/>
        </p:nvSpPr>
        <p:spPr bwMode="auto">
          <a:xfrm>
            <a:off x="9480550" y="1916113"/>
            <a:ext cx="0" cy="2159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7379" name="Text Box 35"/>
          <p:cNvSpPr txBox="1">
            <a:spLocks noChangeArrowheads="1"/>
          </p:cNvSpPr>
          <p:nvPr/>
        </p:nvSpPr>
        <p:spPr bwMode="auto">
          <a:xfrm>
            <a:off x="1847851" y="5949951"/>
            <a:ext cx="2447925" cy="71437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chemeClr val="bg1"/>
                </a:solidFill>
              </a:rPr>
              <a:t>Мотивация и поощрения</a:t>
            </a:r>
          </a:p>
        </p:txBody>
      </p:sp>
      <p:cxnSp>
        <p:nvCxnSpPr>
          <p:cNvPr id="57380" name="AutoShape 36"/>
          <p:cNvCxnSpPr>
            <a:cxnSpLocks noChangeShapeType="1"/>
            <a:stCxn id="57353" idx="2"/>
            <a:endCxn id="57360" idx="1"/>
          </p:cNvCxnSpPr>
          <p:nvPr/>
        </p:nvCxnSpPr>
        <p:spPr bwMode="auto">
          <a:xfrm rot="16200000" flipH="1">
            <a:off x="6791326" y="3033713"/>
            <a:ext cx="1524000" cy="828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1" name="AutoShape 37"/>
          <p:cNvCxnSpPr>
            <a:cxnSpLocks noChangeShapeType="1"/>
            <a:stCxn id="57353" idx="2"/>
            <a:endCxn id="57361" idx="1"/>
          </p:cNvCxnSpPr>
          <p:nvPr/>
        </p:nvCxnSpPr>
        <p:spPr bwMode="auto">
          <a:xfrm rot="16200000" flipH="1">
            <a:off x="6542074" y="3282965"/>
            <a:ext cx="2022505" cy="828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2" name="AutoShape 38"/>
          <p:cNvCxnSpPr>
            <a:cxnSpLocks noChangeShapeType="1"/>
            <a:stCxn id="57353" idx="2"/>
            <a:endCxn id="57362" idx="1"/>
          </p:cNvCxnSpPr>
          <p:nvPr/>
        </p:nvCxnSpPr>
        <p:spPr bwMode="auto">
          <a:xfrm rot="16200000" flipH="1">
            <a:off x="6233320" y="3591720"/>
            <a:ext cx="2676525" cy="865187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3" name="AutoShape 39"/>
          <p:cNvCxnSpPr>
            <a:cxnSpLocks noChangeShapeType="1"/>
            <a:stCxn id="57353" idx="2"/>
            <a:endCxn id="57363" idx="1"/>
          </p:cNvCxnSpPr>
          <p:nvPr/>
        </p:nvCxnSpPr>
        <p:spPr bwMode="auto">
          <a:xfrm rot="16200000" flipH="1">
            <a:off x="5963444" y="3861594"/>
            <a:ext cx="3252788" cy="9017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5" name="AutoShape 41"/>
          <p:cNvCxnSpPr>
            <a:cxnSpLocks noChangeShapeType="1"/>
            <a:stCxn id="57353" idx="2"/>
            <a:endCxn id="57357" idx="3"/>
          </p:cNvCxnSpPr>
          <p:nvPr/>
        </p:nvCxnSpPr>
        <p:spPr bwMode="auto">
          <a:xfrm rot="5400000">
            <a:off x="5099050" y="2025650"/>
            <a:ext cx="1379538" cy="2700338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6" name="AutoShape 42"/>
          <p:cNvCxnSpPr>
            <a:cxnSpLocks noChangeShapeType="1"/>
            <a:stCxn id="57353" idx="2"/>
            <a:endCxn id="57358" idx="3"/>
          </p:cNvCxnSpPr>
          <p:nvPr/>
        </p:nvCxnSpPr>
        <p:spPr bwMode="auto">
          <a:xfrm rot="5400000">
            <a:off x="4879182" y="2463007"/>
            <a:ext cx="2036763" cy="248285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7" name="AutoShape 43"/>
          <p:cNvCxnSpPr>
            <a:cxnSpLocks noChangeShapeType="1"/>
            <a:stCxn id="57353" idx="2"/>
            <a:endCxn id="57359" idx="3"/>
          </p:cNvCxnSpPr>
          <p:nvPr/>
        </p:nvCxnSpPr>
        <p:spPr bwMode="auto">
          <a:xfrm rot="5400000">
            <a:off x="4230689" y="2606676"/>
            <a:ext cx="2828925" cy="29876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88" name="AutoShape 44"/>
          <p:cNvCxnSpPr>
            <a:cxnSpLocks noChangeShapeType="1"/>
            <a:stCxn id="57353" idx="2"/>
            <a:endCxn id="57365" idx="3"/>
          </p:cNvCxnSpPr>
          <p:nvPr/>
        </p:nvCxnSpPr>
        <p:spPr bwMode="auto">
          <a:xfrm rot="5400000">
            <a:off x="5141120" y="4502945"/>
            <a:ext cx="3814763" cy="180975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390" name="AutoShape 46"/>
          <p:cNvCxnSpPr>
            <a:cxnSpLocks noChangeShapeType="1"/>
            <a:stCxn id="57353" idx="2"/>
            <a:endCxn id="57364" idx="1"/>
          </p:cNvCxnSpPr>
          <p:nvPr/>
        </p:nvCxnSpPr>
        <p:spPr bwMode="auto">
          <a:xfrm rot="16200000" flipH="1">
            <a:off x="5711826" y="4113213"/>
            <a:ext cx="3756025" cy="901700"/>
          </a:xfrm>
          <a:prstGeom prst="bentConnector2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393" name="Line 49"/>
          <p:cNvSpPr>
            <a:spLocks noChangeShapeType="1"/>
          </p:cNvSpPr>
          <p:nvPr/>
        </p:nvSpPr>
        <p:spPr bwMode="auto">
          <a:xfrm flipH="1">
            <a:off x="4295776" y="6021388"/>
            <a:ext cx="2843213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7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Обеспечение качества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Профессиональная модель – оценивает качество медицинской помощи по результатам лечения.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Бюрократическая (административная) модель – внешняя оценка через процедуры лицензирования и аккредитации.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dirty="0"/>
              <a:t>Промышленная или индустриальная модель основана на процессном подходе и участии в управлении качеством всего медицинского персонала.</a:t>
            </a:r>
          </a:p>
        </p:txBody>
      </p:sp>
    </p:spTree>
    <p:extLst>
      <p:ext uri="{BB962C8B-B14F-4D97-AF65-F5344CB8AC3E}">
        <p14:creationId xmlns:p14="http://schemas.microsoft.com/office/powerpoint/2010/main" val="35347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>
                <a:solidFill>
                  <a:schemeClr val="bg1"/>
                </a:solidFill>
              </a:rPr>
              <a:t>Концепция всеобщего менеджмента качества (</a:t>
            </a:r>
            <a:r>
              <a:rPr lang="en-US" altLang="ru-RU" sz="2800">
                <a:solidFill>
                  <a:schemeClr val="bg1"/>
                </a:solidFill>
              </a:rPr>
              <a:t>TQM)</a:t>
            </a:r>
            <a:r>
              <a:rPr lang="ru-RU" altLang="ru-RU" sz="2800">
                <a:solidFill>
                  <a:schemeClr val="bg1"/>
                </a:solidFill>
              </a:rPr>
              <a:t> в здравоохранении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-ориентация на пациента, соответствие его ожиданиям и современному уровню развития науки и технологии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-лидирующая роль руководства в создании необходимых условий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-вовлеченность всего медперсонала ЛПУ в деятельность по управлению качеством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-процессный подход к ресурсам и деятельности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-системный подход, объединяющий все процессы в ЛПУ и направленный на пациента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-постоянное улучшение и совершенствование процессов, основанных на результатах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-принятие решений, основанных на доказанных фактах и доказанных медицинских технологиях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-организация взаимодействия с другими ЛПУ в интересах пациента.</a:t>
            </a:r>
          </a:p>
        </p:txBody>
      </p:sp>
    </p:spTree>
    <p:extLst>
      <p:ext uri="{BB962C8B-B14F-4D97-AF65-F5344CB8AC3E}">
        <p14:creationId xmlns:p14="http://schemas.microsoft.com/office/powerpoint/2010/main" val="11975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Лицензирование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-это правительственный контроль за деятельностью, результатом которого является выдача документа- лицензии, свидетельствующего о безопасности медицинских услуг(кадровой, противопожарной, санитарной, противоэпидемической).</a:t>
            </a:r>
          </a:p>
        </p:txBody>
      </p:sp>
    </p:spTree>
    <p:extLst>
      <p:ext uri="{BB962C8B-B14F-4D97-AF65-F5344CB8AC3E}">
        <p14:creationId xmlns:p14="http://schemas.microsoft.com/office/powerpoint/2010/main" val="2074407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800" dirty="0"/>
              <a:t>Принципы всеобщего качества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Качество – неотъемлемый элемент любого производственного или иного процесса (а не некая самостоятельная функция управления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Качество – это то, что говорит потребитель, а не изготовитель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Ответственность за качество должна быть адресной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Для реального повышения качества нужны новые технологии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Повысит качество можно только усилиями всех работников предприятия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Контролировать процесс управления всегда эффективнее, чем результат</a:t>
            </a:r>
          </a:p>
          <a:p>
            <a:pPr eaLnBrk="1" hangingPunct="1">
              <a:lnSpc>
                <a:spcPct val="80000"/>
              </a:lnSpc>
              <a:spcBef>
                <a:spcPct val="55000"/>
              </a:spcBef>
            </a:pPr>
            <a:r>
              <a:rPr lang="ru-RU" altLang="ru-RU" sz="1900" b="1" dirty="0"/>
              <a:t>Политика в области качества должна быть частью общей политики предприятия</a:t>
            </a:r>
          </a:p>
          <a:p>
            <a:pPr eaLnBrk="1" hangingPunct="1">
              <a:lnSpc>
                <a:spcPct val="80000"/>
              </a:lnSpc>
            </a:pPr>
            <a:endParaRPr lang="ru-RU" alt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275027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Аккредитация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-это профессиональный контроль за деятельностью, результатом которого является заключение о  соответствии специалиста, структурного подразделения и учреждения в целом профессиональным стандартам и определяющего его категорию.  </a:t>
            </a:r>
          </a:p>
        </p:txBody>
      </p:sp>
    </p:spTree>
    <p:extLst>
      <p:ext uri="{BB962C8B-B14F-4D97-AF65-F5344CB8AC3E}">
        <p14:creationId xmlns:p14="http://schemas.microsoft.com/office/powerpoint/2010/main" val="1650456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Контроль качества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Процесс обеспечения достижения конечных целей, в основе которых лежит коррекция.</a:t>
            </a:r>
          </a:p>
          <a:p>
            <a:pPr eaLnBrk="1" hangingPunct="1"/>
            <a:r>
              <a:rPr lang="ru-RU" altLang="ru-RU" dirty="0"/>
              <a:t>Коррекция –  реакция на отклонения (от стандарта), разработка действий по улучшению, этап решения проблемы.</a:t>
            </a:r>
          </a:p>
        </p:txBody>
      </p:sp>
    </p:spTree>
    <p:extLst>
      <p:ext uri="{BB962C8B-B14F-4D97-AF65-F5344CB8AC3E}">
        <p14:creationId xmlns:p14="http://schemas.microsoft.com/office/powerpoint/2010/main" val="1882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Мониторинг качества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eaLnBrk="1" hangingPunct="1">
              <a:lnSpc>
                <a:spcPct val="150000"/>
              </a:lnSpc>
            </a:pPr>
            <a:r>
              <a:rPr lang="ru-RU" altLang="ru-RU"/>
              <a:t>Циклический процесс, основанный на анализе, оценке, контроле – это аналитическая система слежения (диагностика отклонений).</a:t>
            </a:r>
          </a:p>
        </p:txBody>
      </p:sp>
    </p:spTree>
    <p:extLst>
      <p:ext uri="{BB962C8B-B14F-4D97-AF65-F5344CB8AC3E}">
        <p14:creationId xmlns:p14="http://schemas.microsoft.com/office/powerpoint/2010/main" val="3207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Территориальная программа управления качеством медицинской помощи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Подготовка и  переподготовка кадров</a:t>
            </a:r>
          </a:p>
          <a:p>
            <a:pPr eaLnBrk="1" hangingPunct="1"/>
            <a:r>
              <a:rPr lang="ru-RU" altLang="ru-RU"/>
              <a:t>Аттестация кадров</a:t>
            </a:r>
          </a:p>
          <a:p>
            <a:pPr eaLnBrk="1" hangingPunct="1"/>
            <a:r>
              <a:rPr lang="ru-RU" altLang="ru-RU"/>
              <a:t>Лицензирование медицинской деятельности</a:t>
            </a:r>
          </a:p>
          <a:p>
            <a:pPr eaLnBrk="1" hangingPunct="1"/>
            <a:r>
              <a:rPr lang="ru-RU" altLang="ru-RU"/>
              <a:t>Стандартизация медицинской помощи</a:t>
            </a:r>
          </a:p>
          <a:p>
            <a:pPr eaLnBrk="1" hangingPunct="1"/>
            <a:r>
              <a:rPr lang="ru-RU" altLang="ru-RU"/>
              <a:t>Ведомственный и вневедомственный контроль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66970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Классификация стандартов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1. Распространенность</a:t>
            </a:r>
          </a:p>
          <a:p>
            <a:pPr eaLnBrk="1" hangingPunct="1"/>
            <a:r>
              <a:rPr lang="ru-RU" altLang="ru-RU"/>
              <a:t>2.Обязательность выполнения</a:t>
            </a:r>
          </a:p>
          <a:p>
            <a:pPr eaLnBrk="1" hangingPunct="1"/>
            <a:r>
              <a:rPr lang="ru-RU" altLang="ru-RU"/>
              <a:t>3.Содержание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2058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Распространенность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Международные</a:t>
            </a:r>
          </a:p>
          <a:p>
            <a:pPr eaLnBrk="1" hangingPunct="1"/>
            <a:r>
              <a:rPr lang="ru-RU" altLang="ru-RU"/>
              <a:t>Федеральные, национальные</a:t>
            </a:r>
          </a:p>
          <a:p>
            <a:pPr eaLnBrk="1" hangingPunct="1"/>
            <a:r>
              <a:rPr lang="ru-RU" altLang="ru-RU"/>
              <a:t>Территориальные</a:t>
            </a:r>
          </a:p>
          <a:p>
            <a:pPr eaLnBrk="1" hangingPunct="1"/>
            <a:r>
              <a:rPr lang="ru-RU" altLang="ru-RU"/>
              <a:t>Локальные</a:t>
            </a:r>
          </a:p>
        </p:txBody>
      </p:sp>
    </p:spTree>
    <p:extLst>
      <p:ext uri="{BB962C8B-B14F-4D97-AF65-F5344CB8AC3E}">
        <p14:creationId xmlns:p14="http://schemas.microsoft.com/office/powerpoint/2010/main" val="359234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Обязательность выполнения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Законодательные</a:t>
            </a:r>
          </a:p>
          <a:p>
            <a:pPr eaLnBrk="1" hangingPunct="1"/>
            <a:r>
              <a:rPr lang="ru-RU" altLang="ru-RU"/>
              <a:t>Рекомендательные</a:t>
            </a:r>
          </a:p>
        </p:txBody>
      </p:sp>
    </p:spTree>
    <p:extLst>
      <p:ext uri="{BB962C8B-B14F-4D97-AF65-F5344CB8AC3E}">
        <p14:creationId xmlns:p14="http://schemas.microsoft.com/office/powerpoint/2010/main" val="12464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Содержание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Структурно-организационные</a:t>
            </a:r>
          </a:p>
          <a:p>
            <a:pPr eaLnBrk="1" hangingPunct="1"/>
            <a:r>
              <a:rPr lang="ru-RU" altLang="ru-RU"/>
              <a:t>Процессуально-технологические (МЭС, стандарты программ)</a:t>
            </a:r>
          </a:p>
          <a:p>
            <a:pPr eaLnBrk="1" hangingPunct="1"/>
            <a:r>
              <a:rPr lang="ru-RU" altLang="ru-RU"/>
              <a:t>Результативные(исходы)</a:t>
            </a:r>
          </a:p>
        </p:txBody>
      </p:sp>
    </p:spTree>
    <p:extLst>
      <p:ext uri="{BB962C8B-B14F-4D97-AF65-F5344CB8AC3E}">
        <p14:creationId xmlns:p14="http://schemas.microsoft.com/office/powerpoint/2010/main" val="2850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Порядок оказания медицинской помощи</a:t>
            </a:r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 Совокупность мероприятий организационного характера, направленных на своевременное обеспечение оказания гражданам медицинской помощи надлежащего качества и в полном объеме.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Утверждаются по отдельным ее видам и профилям.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1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Порядок оказания медицинской помощи</a:t>
            </a: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000"/>
              <a:t>	</a:t>
            </a:r>
            <a:r>
              <a:rPr lang="ru-RU" altLang="ru-RU" sz="2400"/>
              <a:t> Включают:</a:t>
            </a:r>
          </a:p>
          <a:p>
            <a:r>
              <a:rPr lang="ru-RU" altLang="ru-RU" sz="2800"/>
              <a:t>этапы оказания медицинской помощи</a:t>
            </a:r>
          </a:p>
          <a:p>
            <a:r>
              <a:rPr lang="ru-RU" altLang="ru-RU" sz="2800"/>
              <a:t>положение о медицинской	 организации (структура, виды деятельности и  т.д)</a:t>
            </a:r>
          </a:p>
          <a:p>
            <a:r>
              <a:rPr lang="ru-RU" altLang="ru-RU" sz="2800"/>
              <a:t>стандарт оснащения медицинской организации.</a:t>
            </a:r>
          </a:p>
          <a:p>
            <a:r>
              <a:rPr lang="ru-RU" altLang="ru-RU" sz="2800"/>
              <a:t>штатные нормативы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412695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000" dirty="0"/>
              <a:t>По материалам и рекомендациям ЕРБ ВОЗ следует выделять следующие основные компоненты:</a:t>
            </a:r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981200" y="1851026"/>
            <a:ext cx="8229600" cy="4530725"/>
          </a:xfrm>
        </p:spPr>
        <p:txBody>
          <a:bodyPr/>
          <a:lstStyle/>
          <a:p>
            <a:pPr marL="571500" indent="-571500" eaLnBrk="1" hangingPunct="1"/>
            <a:r>
              <a:rPr lang="ru-RU" altLang="ru-RU" sz="3400" dirty="0"/>
              <a:t>квалификация врача,</a:t>
            </a:r>
          </a:p>
          <a:p>
            <a:pPr marL="571500" indent="-571500" eaLnBrk="1" hangingPunct="1"/>
            <a:r>
              <a:rPr lang="ru-RU" altLang="ru-RU" sz="3400" dirty="0"/>
              <a:t>оптимальность использования ресурсов,</a:t>
            </a:r>
          </a:p>
          <a:p>
            <a:pPr marL="571500" indent="-571500" eaLnBrk="1" hangingPunct="1"/>
            <a:r>
              <a:rPr lang="ru-RU" altLang="ru-RU" sz="3400" dirty="0"/>
              <a:t>риск для пациентов,</a:t>
            </a:r>
          </a:p>
          <a:p>
            <a:pPr marL="571500" indent="-571500" eaLnBrk="1" hangingPunct="1"/>
            <a:r>
              <a:rPr lang="ru-RU" altLang="ru-RU" sz="3400" dirty="0"/>
              <a:t>удовлетворенность пациента оказанной медицинской помощью.</a:t>
            </a:r>
          </a:p>
        </p:txBody>
      </p:sp>
    </p:spTree>
    <p:extLst>
      <p:ext uri="{BB962C8B-B14F-4D97-AF65-F5344CB8AC3E}">
        <p14:creationId xmlns:p14="http://schemas.microsoft.com/office/powerpoint/2010/main" val="24150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dirty="0"/>
              <a:t>Ведомственный контроль качества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27250" y="1571626"/>
            <a:ext cx="8540750" cy="4422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Функция управления, включающая систему мер, направленных на повышения качества деятельности каждого медицинского работника и учреждения здравоохранения в целом</a:t>
            </a:r>
          </a:p>
        </p:txBody>
      </p:sp>
    </p:spTree>
    <p:extLst>
      <p:ext uri="{BB962C8B-B14F-4D97-AF65-F5344CB8AC3E}">
        <p14:creationId xmlns:p14="http://schemas.microsoft.com/office/powerpoint/2010/main" val="19537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Цель ведомственного контроля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Достижение такого уровня оказания медицинских услуг, который соответствует стандартам с доказанной социальной, медицинской и экономической эффективностью и положительно воздействует на показатели здоровья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8814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Задачи ведомственного контроля качества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Социальные: обеспечение безопасности населения от некачественного медицинского вмешательства</a:t>
            </a:r>
          </a:p>
          <a:p>
            <a:pPr eaLnBrk="1" hangingPunct="1"/>
            <a:r>
              <a:rPr lang="ru-RU" altLang="ru-RU"/>
              <a:t>Профессиональные :стремление к постоянному повышению качества оказываемых медицинских услуг путем самоконтроля</a:t>
            </a:r>
          </a:p>
          <a:p>
            <a:pPr eaLnBrk="1" hangingPunct="1"/>
            <a:r>
              <a:rPr lang="ru-RU" altLang="ru-RU"/>
              <a:t>Практические : повышение авторитета лечащего врача, формирование общественного мнения. </a:t>
            </a:r>
          </a:p>
        </p:txBody>
      </p:sp>
    </p:spTree>
    <p:extLst>
      <p:ext uri="{BB962C8B-B14F-4D97-AF65-F5344CB8AC3E}">
        <p14:creationId xmlns:p14="http://schemas.microsoft.com/office/powerpoint/2010/main" val="11264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Методы ведомственного контроля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/>
              <a:t>Очный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Заочный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Сравнительный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Экспертный</a:t>
            </a:r>
          </a:p>
          <a:p>
            <a:pPr eaLnBrk="1" hangingPunct="1">
              <a:lnSpc>
                <a:spcPct val="90000"/>
              </a:lnSpc>
            </a:pPr>
            <a:endParaRPr lang="ru-RU" altLang="ru-RU"/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Индивидуальный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/>
              <a:t>Коллективный</a:t>
            </a:r>
          </a:p>
        </p:txBody>
      </p:sp>
    </p:spTree>
    <p:extLst>
      <p:ext uri="{BB962C8B-B14F-4D97-AF65-F5344CB8AC3E}">
        <p14:creationId xmlns:p14="http://schemas.microsoft.com/office/powerpoint/2010/main" val="116714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Метаэкспертиза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Повторная экспертиза одного и того же случая, проводимая параллельно или последовательно с первой, одним и тем же методом с применением одной и той же методики с целью повышения объективности, так как основана на принятии коллективного экспертного решения   </a:t>
            </a:r>
          </a:p>
        </p:txBody>
      </p:sp>
    </p:spTree>
    <p:extLst>
      <p:ext uri="{BB962C8B-B14F-4D97-AF65-F5344CB8AC3E}">
        <p14:creationId xmlns:p14="http://schemas.microsoft.com/office/powerpoint/2010/main" val="3823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/>
              <a:t>Уровни ведомственного контроля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/>
              <a:t> лечащий врач (самоконтроль)</a:t>
            </a:r>
          </a:p>
          <a:p>
            <a:pPr eaLnBrk="1" hangingPunct="1"/>
            <a:r>
              <a:rPr lang="ru-RU" altLang="ru-RU" dirty="0"/>
              <a:t>1. заведующий отделением</a:t>
            </a:r>
          </a:p>
          <a:p>
            <a:pPr eaLnBrk="1" hangingPunct="1"/>
            <a:r>
              <a:rPr lang="ru-RU" altLang="ru-RU" dirty="0"/>
              <a:t>2. заместитель главного врача по медицинской части</a:t>
            </a:r>
          </a:p>
          <a:p>
            <a:pPr eaLnBrk="1" hangingPunct="1"/>
            <a:r>
              <a:rPr lang="ru-RU" altLang="ru-RU" dirty="0"/>
              <a:t>3.экспертный совет </a:t>
            </a:r>
          </a:p>
          <a:p>
            <a:pPr eaLnBrk="1" hangingPunct="1"/>
            <a:r>
              <a:rPr lang="ru-RU" altLang="ru-RU" dirty="0"/>
              <a:t>4.территориальные органы управления здравоохранением.</a:t>
            </a:r>
          </a:p>
        </p:txBody>
      </p:sp>
    </p:spTree>
    <p:extLst>
      <p:ext uri="{BB962C8B-B14F-4D97-AF65-F5344CB8AC3E}">
        <p14:creationId xmlns:p14="http://schemas.microsoft.com/office/powerpoint/2010/main" val="139342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Лечащий врач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Самоконтроль ключевых этапов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0671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Заведующий отделением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этап  контроль на входе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2 этап контроль процесса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3 этап на выходе </a:t>
            </a:r>
          </a:p>
        </p:txBody>
      </p:sp>
    </p:spTree>
    <p:extLst>
      <p:ext uri="{BB962C8B-B14F-4D97-AF65-F5344CB8AC3E}">
        <p14:creationId xmlns:p14="http://schemas.microsoft.com/office/powerpoint/2010/main" val="6783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Коэффициент качества работы врача</a:t>
            </a:r>
          </a:p>
        </p:txBody>
      </p:sp>
      <p:sp>
        <p:nvSpPr>
          <p:cNvPr id="512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altLang="ru-RU"/>
          </a:p>
          <a:p>
            <a:pPr algn="ctr"/>
            <a:endParaRPr lang="ru-RU" altLang="ru-RU"/>
          </a:p>
          <a:p>
            <a:pPr algn="ctr">
              <a:buFont typeface="Wingdings" panose="05000000000000000000" pitchFamily="2" charset="2"/>
              <a:buNone/>
            </a:pPr>
            <a:r>
              <a:rPr lang="ru-RU" altLang="ru-RU" sz="4400"/>
              <a:t>КК</a:t>
            </a:r>
            <a:r>
              <a:rPr lang="ru-RU" altLang="ru-RU" sz="4400" baseline="-25000"/>
              <a:t>в</a:t>
            </a:r>
            <a:r>
              <a:rPr lang="ru-RU" altLang="ru-RU" sz="4400"/>
              <a:t>= </a:t>
            </a:r>
            <a:r>
              <a:rPr lang="ru-RU" altLang="ru-RU" sz="4400" u="sng"/>
              <a:t>КК</a:t>
            </a:r>
            <a:r>
              <a:rPr lang="ru-RU" altLang="ru-RU" sz="4400" baseline="-25000"/>
              <a:t>1</a:t>
            </a:r>
            <a:r>
              <a:rPr lang="ru-RU" altLang="ru-RU" sz="4400" u="sng"/>
              <a:t>+КК</a:t>
            </a:r>
            <a:r>
              <a:rPr lang="ru-RU" altLang="ru-RU" sz="4400" baseline="-25000"/>
              <a:t>2</a:t>
            </a:r>
            <a:r>
              <a:rPr lang="ru-RU" altLang="ru-RU" sz="4400" u="sng"/>
              <a:t>…+КК</a:t>
            </a:r>
            <a:r>
              <a:rPr lang="en-US" altLang="ru-RU" sz="4400" baseline="-25000"/>
              <a:t>n</a:t>
            </a:r>
            <a:endParaRPr lang="ru-RU" altLang="ru-RU" sz="440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ru-RU" sz="4400"/>
              <a:t>n</a:t>
            </a:r>
            <a:endParaRPr lang="ru-RU" altLang="ru-RU" sz="4400"/>
          </a:p>
          <a:p>
            <a:pPr algn="ctr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354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/>
              <a:t>Модель конечных результатов</a:t>
            </a: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z="3600"/>
              <a:t>Количественная оценка качества работы ЛПУ</a:t>
            </a:r>
          </a:p>
          <a:p>
            <a:pPr eaLnBrk="1" hangingPunct="1"/>
            <a:r>
              <a:rPr lang="ru-RU" altLang="ru-RU" sz="3600"/>
              <a:t>Набор показателей: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		-результативности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3600"/>
              <a:t>		-дефектов</a:t>
            </a:r>
          </a:p>
          <a:p>
            <a:pPr eaLnBrk="1" hangingPunct="1"/>
            <a:r>
              <a:rPr lang="ru-RU" altLang="ru-RU" sz="3600"/>
              <a:t>Степень достижения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2930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400" dirty="0"/>
              <a:t>При оценке качества товаров и услуг рассматривается две характеристики: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z="3800" dirty="0"/>
              <a:t>1. качество исполнения;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— это характеристика, отражающая степень удовлетворения запросов, потребностей пациентов.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3800" dirty="0"/>
              <a:t>2. качество соответствия.</a:t>
            </a:r>
            <a:endParaRPr lang="ru-RU" altLang="ru-RU" dirty="0"/>
          </a:p>
          <a:p>
            <a:pPr eaLnBrk="1" hangingPunct="1">
              <a:lnSpc>
                <a:spcPct val="90000"/>
              </a:lnSpc>
            </a:pPr>
            <a:r>
              <a:rPr lang="ru-RU" altLang="ru-RU" dirty="0"/>
              <a:t>— это характеристика, отражающая степень соответствия принятым стандартам, внутренним спецификациям и пр.</a:t>
            </a:r>
          </a:p>
        </p:txBody>
      </p:sp>
    </p:spTree>
    <p:extLst>
      <p:ext uri="{BB962C8B-B14F-4D97-AF65-F5344CB8AC3E}">
        <p14:creationId xmlns:p14="http://schemas.microsoft.com/office/powerpoint/2010/main" val="382845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Показатели результативности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881188" y="2357438"/>
          <a:ext cx="8786812" cy="3409952"/>
        </p:xfrm>
        <a:graphic>
          <a:graphicData uri="http://schemas.openxmlformats.org/drawingml/2006/table">
            <a:tbl>
              <a:tblPr/>
              <a:tblGrid>
                <a:gridCol w="428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33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16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Степень</a:t>
                      </a: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оценки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Средняя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качества работы врача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2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Коэффициент качества работы отделения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7-5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Показатели дефектов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256229"/>
              </p:ext>
            </p:extLst>
          </p:nvPr>
        </p:nvGraphicFramePr>
        <p:xfrm>
          <a:off x="1408114" y="1591733"/>
          <a:ext cx="8556625" cy="4114800"/>
        </p:xfrm>
        <a:graphic>
          <a:graphicData uri="http://schemas.openxmlformats.org/drawingml/2006/table">
            <a:tbl>
              <a:tblPr/>
              <a:tblGrid>
                <a:gridCol w="7143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19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703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Выявление больных на поздних стадиях: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Туберкулез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Понижающий коэффициент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случай минус 1 балл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4D4D4D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Онкопатология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Понижающий коэффициент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случай минус 1 балл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Arial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Обоснованные жалобы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Понижающий коэффициент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Один случай минус 1 балл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0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Модель конечных результатов</a:t>
            </a:r>
          </a:p>
        </p:txBody>
      </p:sp>
      <p:sp>
        <p:nvSpPr>
          <p:cNvPr id="552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  <a:p>
            <a:endParaRPr lang="ru-RU" alt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107362"/>
              </p:ext>
            </p:extLst>
          </p:nvPr>
        </p:nvGraphicFramePr>
        <p:xfrm>
          <a:off x="1291319" y="1432584"/>
          <a:ext cx="7929564" cy="4754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1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5731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5543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Максимальная оценка в баллах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Высокая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Средняя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Низкая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Понижающий коэффициент в баллах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1.Заболеваем.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2.Распростран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3.ПП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4.КПА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5.УГ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6.КК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6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10. Дефекты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-5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3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63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		Коэффициент достигнутой результативности</a:t>
            </a:r>
            <a:endParaRPr lang="en-US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buFont typeface="Wingdings" panose="05000000000000000000" pitchFamily="2" charset="2"/>
              <a:buNone/>
            </a:pPr>
            <a:endParaRPr lang="ru-RU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endParaRPr lang="ru-RU" alt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None/>
            </a:pPr>
            <a:r>
              <a:rPr lang="ru-RU" alt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КДР</a:t>
            </a:r>
            <a:r>
              <a:rPr lang="en-US" alt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=	</a:t>
            </a:r>
            <a:r>
              <a:rPr lang="ru-RU" alt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фактическая </a:t>
            </a:r>
            <a:r>
              <a:rPr lang="ru-RU" altLang="ru-RU" sz="4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сумма баллов  </a:t>
            </a:r>
            <a:r>
              <a:rPr lang="en-US" alt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* 100</a:t>
            </a:r>
            <a:endParaRPr lang="ru-RU" altLang="ru-RU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ru-RU" alt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n-US" altLang="ru-RU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ru-RU" alt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нормативная сумма баллов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452814" y="4286250"/>
            <a:ext cx="49291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2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79" y="146306"/>
            <a:ext cx="1161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Приказ Минздрава России от 10.05.2017 N 203н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"Об утверждении критериев оценки качества медицинской помощи"</a:t>
            </a:r>
          </a:p>
          <a:p>
            <a:r>
              <a:rPr lang="ru-RU" sz="2400" b="1" dirty="0">
                <a:solidFill>
                  <a:prstClr val="black"/>
                </a:solidFill>
                <a:latin typeface="Calibri"/>
              </a:rPr>
              <a:t>(Зарегистрировано в Минюсте России 17.05.2017 N 46740)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4178" y="1412694"/>
            <a:ext cx="1180082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КРИТЕРИИ ОЦЕНКИ КАЧЕСТВА МЕДИЦИНСКОЙ ПОМОЩИ</a:t>
            </a:r>
          </a:p>
          <a:p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r>
              <a:rPr lang="de-DE" sz="2000" dirty="0">
                <a:solidFill>
                  <a:prstClr val="black"/>
                </a:solidFill>
                <a:latin typeface="Calibri"/>
              </a:rPr>
              <a:t>I.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Общие положения</a:t>
            </a:r>
          </a:p>
          <a:p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1.1. Настоящие критерии оценки качества медицинской помощи (далее - критерии качества) применяются при оказании медицинской помощи в медицинских и иных организациях, осуществляющих медицинскую деятельность, имеющих лицензию на медицинскую деятельность, полученную в порядке, установленном законодательством Российской Федерации.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1.2. Критерии качества применяются в целях оценки своевременности оказания медицинской помощи, правильности выбора методов профилактики, диагностики, лечения и реабилитации, степени достижения запланированного результата.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1.3. Критерии качества применяются по группам заболеваний (состояний) и по условиям оказания медицинской помощи (в амбулаторных условиях, в условиях дневного стационара и стационарных условиях).</a:t>
            </a:r>
          </a:p>
        </p:txBody>
      </p:sp>
    </p:spTree>
    <p:extLst>
      <p:ext uri="{BB962C8B-B14F-4D97-AF65-F5344CB8AC3E}">
        <p14:creationId xmlns:p14="http://schemas.microsoft.com/office/powerpoint/2010/main" val="181991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467" y="89397"/>
            <a:ext cx="1181946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2.1. Критерии качества в амбулаторных условиях: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а) ведение медицинской документации - медицинской карты пациента, получающего медицинскую помощь в амбулаторных условиях &lt;1&gt;, истории развития ребенка, индивидуальной карты беременной и родильницы (далее - амбулаторная карта):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&lt;1&gt; </a:t>
            </a:r>
            <a:r>
              <a:rPr lang="ru-RU" sz="1400" dirty="0">
                <a:solidFill>
                  <a:prstClr val="black"/>
                </a:solidFill>
                <a:latin typeface="Calibri"/>
                <a:hlinkClick r:id="rId2"/>
              </a:rPr>
              <a:t>Приказ Министерства здравоохранения Российской Федерации от 15 декабря 2014 г. N 834н "Об утверждении унифицированных форм медицинской документации, используемых в медицинских организациях, оказывающих медицинскую помощь в амбулаторных условиях, и порядков по их заполнению" (зарегистрирован Министерством юстиции Российской Федерации 20 февраля 2015 г., регистрационный N 36160).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заполнение всех разделов, предусмотренных амбулаторной картой;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наличие информированного добровольного согласия на медицинское вмешательство &lt;2&gt;;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&lt;2&gt; </a:t>
            </a:r>
            <a:r>
              <a:rPr lang="ru-RU" sz="1400" dirty="0">
                <a:solidFill>
                  <a:prstClr val="black"/>
                </a:solidFill>
                <a:latin typeface="Calibri"/>
                <a:hlinkClick r:id="rId3"/>
              </a:rPr>
              <a:t>Приказ Министерства здравоохранения Российской Федерации от 20 декабря 2012 г. N 1177н "Об утверждении порядка дачи информированного добровольного согласия на медицинское вмешательство и отказа от медицинского вмешательства в отношении определенных видов медицинских вмешательств, форм информированного добровольного согласия на медицинское вмешательство и форм отказа от медицинского вмешательства" (зарегистрирован Министерством юстиции Российской Федерации 28 июня 2013 г., регистрационный N 28924), с изменением, внесенным приказом Министерства здравоохранения Российской Федерации от 10 августа 2015 г. N 549н (зарегистрирован Министерством юстиции Российской Федерации 3 сентября 2015 г., регистрационный N 38783).</a:t>
            </a:r>
          </a:p>
          <a:p>
            <a:endParaRPr lang="ru-RU" sz="1400" dirty="0">
              <a:solidFill>
                <a:prstClr val="black"/>
              </a:solidFill>
              <a:latin typeface="Calibri"/>
            </a:endParaRP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б) первичный осмотр пациента и сроки оказания медицинской помощи: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оформление результатов первичного осмотра, включая данные анамнеза заболевания, записью в амбулаторной карте;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в) установление предварительного диагноза лечащим врачом в ходе первичного приема пациента;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г) формирование плана обследования пациента при первичном осмотре с учетом предварительного диагноза;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д) формирование плана лечения при первичном осмотре с учетом предварительного диагноза, клинических проявлений заболевания, тяжести заболевания или состояния пациента;</a:t>
            </a:r>
          </a:p>
          <a:p>
            <a:r>
              <a:rPr lang="ru-RU" sz="1400" dirty="0">
                <a:solidFill>
                  <a:prstClr val="black"/>
                </a:solidFill>
                <a:latin typeface="Calibri"/>
              </a:rPr>
              <a:t>е) назначение лекарственных препаратов для медицинского применения с учетом инструкций по применению лекарственных препаратов, возраста пациента, пола пациента, тяжести заболевания, наличия осложнений основного заболевания (состояния) и сопутствующих заболеваний;</a:t>
            </a:r>
          </a:p>
        </p:txBody>
      </p:sp>
    </p:spTree>
    <p:extLst>
      <p:ext uri="{BB962C8B-B14F-4D97-AF65-F5344CB8AC3E}">
        <p14:creationId xmlns:p14="http://schemas.microsoft.com/office/powerpoint/2010/main" val="17282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133" y="179250"/>
            <a:ext cx="11760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ж) установление клинического диагноза на основании данных анамнеза, осмотра, данных лабораторных, инструментальных и иных методов исследования, результатов консультаций врачей-специалистов, предусмотренных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2"/>
              </a:rPr>
              <a:t>стандартами медицинской помощи, а также клинических рекомендаций (протоколов лечения) по вопросам оказания медицинской помощи (далее - клинические рекомендации):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оформление обоснования клинического диагноза соответствующей записью в амбулаторной карте;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установление клинического диагноза в течение 10 дней с момента обращения;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проведение при затруднении установления клинического диагноза консилиума врачей &lt;3&gt; с внесением соответствующей записи в амбулаторную карту с подписью заведующего амбулаторно-поликлиническим отделением медицинской организации;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--------------------------------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&lt;3&gt;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3"/>
              </a:rPr>
              <a:t>Статья 48 Федерального закона от 21 ноября 2011 г. N 323-ФЗ "Об основах охраны здоровья граждан в Российской Федерации" (далее - Федеральный закон N 323-ФЗ) (Собрание законодательства Российской Федерации, 2011, N 48, ст. 6724).</a:t>
            </a:r>
          </a:p>
          <a:p>
            <a:endParaRPr lang="ru-RU" sz="1600" dirty="0">
              <a:solidFill>
                <a:prstClr val="black"/>
              </a:solidFill>
              <a:latin typeface="Calibri"/>
            </a:endParaRP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з) внесение соответствующей записи в амбулаторную карту при наличии заболевания (состояния), требующего оказания медицинской помощи в стационарных условиях, с указанием перечня рекомендуемых лабораторных и инструментальных методов исследований, а также оформление направления с указанием клинического диагноза при необходимости оказания медицинской помощи в стационарных условиях в плановой форме;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и) проведение коррекции плана обследования и плана лечения с учетом клинического диагноза, состояния пациента, особенностей течения заболевания, наличия сопутствующих заболеваний, осложнений заболевания и результатов проводимого лечения на основе </a:t>
            </a:r>
            <a:r>
              <a:rPr lang="ru-RU" sz="1600" dirty="0">
                <a:solidFill>
                  <a:prstClr val="black"/>
                </a:solidFill>
                <a:latin typeface="Calibri"/>
                <a:hlinkClick r:id="rId2"/>
              </a:rPr>
              <a:t>стандартов медицинской помощи и клинических рекомендаций;</a:t>
            </a:r>
          </a:p>
          <a:p>
            <a:r>
              <a:rPr lang="ru-RU" sz="1600" dirty="0">
                <a:solidFill>
                  <a:prstClr val="black"/>
                </a:solidFill>
                <a:latin typeface="Calibri"/>
              </a:rPr>
              <a:t>к) назначение и выписывание лекарственных препаратов в соответствии с установленным порядком &lt;4&gt;:</a:t>
            </a:r>
          </a:p>
        </p:txBody>
      </p:sp>
    </p:spTree>
    <p:extLst>
      <p:ext uri="{BB962C8B-B14F-4D97-AF65-F5344CB8AC3E}">
        <p14:creationId xmlns:p14="http://schemas.microsoft.com/office/powerpoint/2010/main" val="7716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12440"/>
            <a:ext cx="11760200" cy="66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8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61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11931648" cy="914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/>
              <a:t>Экспертный </a:t>
            </a:r>
            <a:r>
              <a:rPr lang="ru-RU" sz="4000" dirty="0" smtClean="0"/>
              <a:t>совет (медицинской организации)</a:t>
            </a:r>
            <a:endParaRPr lang="ru-RU" sz="4000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30867"/>
            <a:ext cx="10566400" cy="4419600"/>
          </a:xfrm>
        </p:spPr>
        <p:txBody>
          <a:bodyPr/>
          <a:lstStyle/>
          <a:p>
            <a:pPr eaLnBrk="1" hangingPunct="1"/>
            <a:r>
              <a:rPr lang="ru-RU" altLang="ru-RU" sz="3600" dirty="0"/>
              <a:t>Формирование системы управления качеством</a:t>
            </a:r>
          </a:p>
          <a:p>
            <a:pPr eaLnBrk="1" hangingPunct="1"/>
            <a:r>
              <a:rPr lang="ru-RU" altLang="ru-RU" sz="3600" dirty="0"/>
              <a:t>Положение о распределении финансовых средств на стимулирующую часть оплаты труда за качество работы</a:t>
            </a:r>
          </a:p>
          <a:p>
            <a:pPr eaLnBrk="1" hangingPunct="1"/>
            <a:r>
              <a:rPr lang="ru-RU" altLang="ru-RU" sz="3600" dirty="0"/>
              <a:t>Взаимодействие с субъектами вне ведомственного контроля</a:t>
            </a:r>
          </a:p>
          <a:p>
            <a:pPr eaLnBrk="1" hangingPunct="1"/>
            <a:r>
              <a:rPr lang="ru-RU" altLang="ru-RU" sz="3600" dirty="0"/>
              <a:t>Целевое использование возвратных средств </a:t>
            </a:r>
          </a:p>
          <a:p>
            <a:pPr eaLnBrk="1" hangingPunct="1"/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27423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1088" y="2205039"/>
            <a:ext cx="7772400" cy="720725"/>
          </a:xfrm>
        </p:spPr>
        <p:txBody>
          <a:bodyPr/>
          <a:lstStyle/>
          <a:p>
            <a:r>
              <a:rPr lang="ru-RU" altLang="ru-RU" sz="4000" b="1" dirty="0">
                <a:solidFill>
                  <a:srgbClr val="FFFF00"/>
                </a:solidFill>
              </a:rPr>
              <a:t>Это хорошо…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1919288" y="836613"/>
            <a:ext cx="842486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Возможности современной медицины расширяются</a:t>
            </a:r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2063751" y="3429000"/>
            <a:ext cx="7993063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Значительная часть населения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не удовлетворена качеством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медицинской помощи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2279650" y="522922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4000" b="1" dirty="0">
                <a:solidFill>
                  <a:srgbClr val="FFFF00"/>
                </a:solidFill>
              </a:rPr>
              <a:t>Это плохо…</a:t>
            </a:r>
          </a:p>
        </p:txBody>
      </p:sp>
    </p:spTree>
    <p:extLst>
      <p:ext uri="{BB962C8B-B14F-4D97-AF65-F5344CB8AC3E}">
        <p14:creationId xmlns:p14="http://schemas.microsoft.com/office/powerpoint/2010/main" val="114085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AE75C6-D2BB-4E10-8286-AA8D11BB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Врачебная комиссия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25BA9D5-93F8-4831-BF39-222FBD590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4666"/>
            <a:ext cx="12065000" cy="5503334"/>
          </a:xfrm>
          <a:solidFill>
            <a:schemeClr val="tx2"/>
          </a:solidFill>
        </p:spPr>
        <p:txBody>
          <a:bodyPr/>
          <a:lstStyle/>
          <a:p>
            <a:pPr marL="514350" indent="-514350">
              <a:buAutoNum type="arabicPeriod"/>
            </a:pPr>
            <a:r>
              <a:rPr lang="ru-RU" sz="1600" b="1" dirty="0"/>
              <a:t>принятие решений по вопросам профилактики, диагностики, лечения, медицинской реабилитации и санаторно-курортного лечения граждан в наиболее сложных и конфликтных ситуациях, требующих комиссионного рассмотрения;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оценка качества, обоснованности и эффективности лечебно-диагностических мероприятий, в том числе назначения лекарственных препаратов;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оценка соблюдения в медицинской организации установленного порядка ведения медицинской документации;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разработка мероприятий по устранению и предупреждению нарушений в процессе диагностики и лечения пациентов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анализ заболеваемости, в том числе матерей и новорожденных, внутрибольничными инфекциями, разработка и реализация мероприятий по профилактике заболеваемости внутрибольничными инфекциями;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организация и проведение внутреннего контроля качества и безопасности медицинской деятельности (по решению руководителя медицинской организации);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взаимодействие в работе по вопросам, относящимся к компетенции врачебной комиссии, с территориальными фондами обязательного медицинского страхования, региональными отделениями Фонда социального страхования Российской Федерации, территориальными органами Федеральной службы по надзору в сфере здравоохранения и социального развития и Федеральной службы по надзору в сфере защиты прав потребителей и благополучия человека, федеральными учреждениями медико-социальной экспертизы, со страховыми медицинскими организациями, иными органами и организациями;</a:t>
            </a:r>
          </a:p>
          <a:p>
            <a:pPr marL="514350" indent="-514350">
              <a:buAutoNum type="arabicPeriod"/>
            </a:pPr>
            <a:r>
              <a:rPr lang="ru-RU" sz="1600" b="1" dirty="0"/>
              <a:t>рассмотрение обращений (жалоб) по вопросам, связанным с оказанием медицинской помощи граждан в медицинской организации</a:t>
            </a:r>
          </a:p>
        </p:txBody>
      </p:sp>
    </p:spTree>
    <p:extLst>
      <p:ext uri="{BB962C8B-B14F-4D97-AF65-F5344CB8AC3E}">
        <p14:creationId xmlns:p14="http://schemas.microsoft.com/office/powerpoint/2010/main" val="25957353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7"/>
          <p:cNvSpPr txBox="1">
            <a:spLocks noChangeArrowheads="1"/>
          </p:cNvSpPr>
          <p:nvPr/>
        </p:nvSpPr>
        <p:spPr bwMode="auto">
          <a:xfrm>
            <a:off x="1618571" y="701449"/>
            <a:ext cx="8243887" cy="4938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   </a:t>
            </a: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Экспертиза</a:t>
            </a: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 – это исследование объекта,</a:t>
            </a: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b="1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проводимое сведущим лицом (экспертом),</a:t>
            </a:r>
            <a:r>
              <a:rPr lang="ru-RU" sz="2800" dirty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ru-RU" sz="28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основанное на специальных (профессиональных) знаниях,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с применением особых методов, </a:t>
            </a:r>
          </a:p>
          <a:p>
            <a:pPr marL="342900" indent="-342900" algn="just">
              <a:lnSpc>
                <a:spcPct val="120000"/>
              </a:lnSpc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имеющее целью получение нового знания об объекте, которое оформляется в виде мотивированного заключения.</a:t>
            </a:r>
          </a:p>
          <a:p>
            <a:pPr marL="342900" indent="-342900" algn="just">
              <a:spcBef>
                <a:spcPct val="0"/>
              </a:spcBef>
              <a:defRPr/>
            </a:pPr>
            <a:r>
              <a:rPr lang="ru-RU" sz="2200" dirty="0">
                <a:solidFill>
                  <a:prstClr val="black"/>
                </a:solidFill>
                <a:latin typeface="Arial" charset="0"/>
                <a:cs typeface="Arial" charset="0"/>
              </a:rPr>
              <a:t>		</a:t>
            </a:r>
            <a:r>
              <a:rPr lang="ru-RU" sz="2200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Цель специального исследования заключается не в простой констатации установленных экспертом новых фактов объективной реальности, а в их </a:t>
            </a:r>
            <a:r>
              <a:rPr lang="ru-RU" sz="2200" b="1" dirty="0">
                <a:solidFill>
                  <a:prstClr val="black"/>
                </a:solidFill>
                <a:latin typeface="Arial" panose="020B0604020202020204" pitchFamily="34" charset="0"/>
                <a:cs typeface="Arial" charset="0"/>
              </a:rPr>
              <a:t>профессиональной оценке.</a:t>
            </a:r>
            <a:endParaRPr lang="ru-RU" sz="2200" b="1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342900" indent="-342900" algn="r">
              <a:spcBef>
                <a:spcPct val="0"/>
              </a:spcBef>
              <a:defRPr/>
            </a:pPr>
            <a:r>
              <a:rPr lang="ru-RU" sz="1200" dirty="0">
                <a:solidFill>
                  <a:prstClr val="black"/>
                </a:solidFill>
                <a:latin typeface="Arial" charset="0"/>
                <a:cs typeface="Arial" charset="0"/>
              </a:rPr>
              <a:t>Сахнова Т.В., 2000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7988" y="2151064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0033CC"/>
                </a:solidFill>
                <a:latin typeface="Arial" panose="020B0604020202020204" pitchFamily="34" charset="0"/>
                <a:cs typeface="Arial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7988" y="3538539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7988" y="4049714"/>
            <a:ext cx="292100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FF6600"/>
                </a:solidFill>
                <a:latin typeface="Arial" panose="020B0604020202020204" pitchFamily="34" charset="0"/>
                <a:cs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618940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Главный врач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1 этап  контроль на входе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2 этап контроль процесса</a:t>
            </a:r>
          </a:p>
          <a:p>
            <a:pPr eaLnBrk="1" hangingPunct="1"/>
            <a:endParaRPr lang="ru-RU" altLang="ru-RU"/>
          </a:p>
          <a:p>
            <a:pPr eaLnBrk="1" hangingPunct="1"/>
            <a:r>
              <a:rPr lang="ru-RU" altLang="ru-RU"/>
              <a:t>3 этап на выходе </a:t>
            </a:r>
          </a:p>
        </p:txBody>
      </p:sp>
    </p:spTree>
    <p:extLst>
      <p:ext uri="{BB962C8B-B14F-4D97-AF65-F5344CB8AC3E}">
        <p14:creationId xmlns:p14="http://schemas.microsoft.com/office/powerpoint/2010/main" val="94989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74863-C3E9-4B31-9C1A-92F4748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Министерство здравоохранения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A18281-AD8F-4C7C-94CE-8A3E0A79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Министр</a:t>
            </a:r>
          </a:p>
          <a:p>
            <a:r>
              <a:rPr lang="ru-RU" dirty="0"/>
              <a:t>Заместители</a:t>
            </a:r>
          </a:p>
          <a:p>
            <a:r>
              <a:rPr lang="ru-RU" dirty="0"/>
              <a:t>Начальники отделов</a:t>
            </a:r>
          </a:p>
          <a:p>
            <a:r>
              <a:rPr lang="ru-RU" dirty="0"/>
              <a:t>Главные специалисты</a:t>
            </a:r>
          </a:p>
          <a:p>
            <a:r>
              <a:rPr lang="ru-RU" dirty="0"/>
              <a:t>Ведущие специалисты</a:t>
            </a:r>
          </a:p>
          <a:p>
            <a:r>
              <a:rPr lang="ru-RU" dirty="0"/>
              <a:t>Внештатные специалисты</a:t>
            </a:r>
          </a:p>
        </p:txBody>
      </p:sp>
    </p:spTree>
    <p:extLst>
      <p:ext uri="{BB962C8B-B14F-4D97-AF65-F5344CB8AC3E}">
        <p14:creationId xmlns:p14="http://schemas.microsoft.com/office/powerpoint/2010/main" val="22987111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733" y="61806"/>
            <a:ext cx="1181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МИНИСТЕРСТВО ЗДРАВООХРАНЕНИЯ РОССИЙСКОЙ ФЕДЕРАЦИИ ПИСЬМО от 29 января 2016 г. N 13-0/10/1-386 РЕКОМЕНДАЦИИ ПО ОЦЕНКЕ ЭФФЕКТИВНОСТИ ДЕЯТЕЛЬНОСТИ МЕДИЦИНСКИХ ОРГАНИЗАЦИЙ НА ОСНОВЕ КРИТЕРИЕВ ДОСТУПНОСТИ И КАЧЕСТВА МЕДИЦИНСКОЙ ПОМОЩИ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E749591-2DBE-4385-BDE6-0D779929F576}"/>
              </a:ext>
            </a:extLst>
          </p:cNvPr>
          <p:cNvSpPr/>
          <p:nvPr/>
        </p:nvSpPr>
        <p:spPr>
          <a:xfrm>
            <a:off x="194733" y="898068"/>
            <a:ext cx="118872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МЗ РФ рекомендует органам исполнительной власти субъектов Российской Федерации обеспечить выполнение рекомендаций по оценке эффективности деятельности медицинских организаций на основе критериев доступности и качества медицинской помощи.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Для оценки эффективности деятельности участковой службы рекомендуется использовать следующие показатели и их источники информации.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Частота расхождений диагнозов врача участковой службы и стационара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(в %), в том числе в педиатрии. </a:t>
            </a:r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Число диагнозов врача участковой службы, не подтвержденных при поступлении пациента в стационар </a:t>
            </a:r>
            <a:r>
              <a:rPr lang="ru-RU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x 100 / </a:t>
            </a:r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общее число направлений пациента в стационар</a:t>
            </a:r>
            <a:r>
              <a:rPr lang="ru-RU" sz="2000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Исходные формы статистических документов: учетная форма 066/у-02 "Статистическая карта выбывшего из стационара круглосуточного пребывания, дневного стационара при больничном учреждение, дневного стационара при амбулаторно-поликлиническом учреждении, стационара на дому" -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2"/>
              </a:rPr>
              <a:t>пункт 14 "Диагноз направившего учреждения" и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3"/>
              </a:rPr>
              <a:t>пункт 29 "Диагноз стационара (при выписке)" (приказ Минздрава России от 30 декабря 2002 г. N 413 "Об утверждении учетной и отчетной медицинской документации").</a:t>
            </a:r>
          </a:p>
          <a:p>
            <a:r>
              <a:rPr lang="ru-RU" sz="2000" b="1" dirty="0">
                <a:solidFill>
                  <a:prstClr val="black"/>
                </a:solidFill>
                <a:latin typeface="Calibri"/>
              </a:rPr>
              <a:t>Частота вызовов скорой медицинской помощи (на 1000 населения), в том числе в педиатрии. </a:t>
            </a:r>
          </a:p>
          <a:p>
            <a:r>
              <a:rPr lang="ru-RU" sz="2000" b="1" dirty="0">
                <a:solidFill>
                  <a:prstClr val="black"/>
                </a:solidFill>
                <a:highlight>
                  <a:srgbClr val="FFFF00"/>
                </a:highlight>
                <a:latin typeface="Calibri"/>
              </a:rPr>
              <a:t>Число лиц, вызывавших скорую медицинскую помощь, x 1000 / численность населения территориальных врачебных участков (терапевтических, педиатрических, общеврачебных).</a:t>
            </a:r>
          </a:p>
          <a:p>
            <a:r>
              <a:rPr lang="ru-RU" sz="2000" dirty="0">
                <a:solidFill>
                  <a:prstClr val="black"/>
                </a:solidFill>
                <a:latin typeface="Calibri"/>
              </a:rPr>
              <a:t>Исходные формы статистических документов: учетная </a:t>
            </a:r>
            <a:r>
              <a:rPr lang="ru-RU" sz="2000" dirty="0">
                <a:solidFill>
                  <a:prstClr val="black"/>
                </a:solidFill>
                <a:latin typeface="Calibri"/>
                <a:hlinkClick r:id="rId4"/>
              </a:rPr>
              <a:t>форма N 110/у "Карта вызова скорой медицинской помощи" (приказ Минздравсоцразвития России от 2 декабря 2009 г. N 942 "Об утверждении статистического инструментария станции (отделения), больницы скорой медицинской помощи").</a:t>
            </a:r>
          </a:p>
        </p:txBody>
      </p:sp>
    </p:spTree>
    <p:extLst>
      <p:ext uri="{BB962C8B-B14F-4D97-AF65-F5344CB8AC3E}">
        <p14:creationId xmlns:p14="http://schemas.microsoft.com/office/powerpoint/2010/main" val="13043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274863-C3E9-4B31-9C1A-92F47481C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Система ОМС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9A18281-AD8F-4C7C-94CE-8A3E0A794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ФФОМС</a:t>
            </a:r>
          </a:p>
          <a:p>
            <a:r>
              <a:rPr lang="ru-RU" dirty="0"/>
              <a:t>ТФОМС</a:t>
            </a:r>
          </a:p>
          <a:p>
            <a:r>
              <a:rPr lang="ru-RU" dirty="0"/>
              <a:t>СМО</a:t>
            </a:r>
          </a:p>
          <a:p>
            <a:r>
              <a:rPr lang="ru-RU" dirty="0"/>
              <a:t>Застрахованные</a:t>
            </a:r>
          </a:p>
          <a:p>
            <a:r>
              <a:rPr lang="ru-RU" dirty="0"/>
              <a:t>Медицинские </a:t>
            </a:r>
            <a:r>
              <a:rPr lang="ru-RU" dirty="0" err="1"/>
              <a:t>организаци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102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Приказ ФФОМС от 0 1.12 2010г № 230 </a:t>
            </a:r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ru-RU" altLang="ru-RU" sz="3600"/>
          </a:p>
          <a:p>
            <a:pPr>
              <a:buFont typeface="Wingdings" panose="05000000000000000000" pitchFamily="2" charset="2"/>
              <a:buNone/>
            </a:pPr>
            <a:r>
              <a:rPr lang="ru-RU" altLang="ru-RU" sz="3600"/>
              <a:t>	«Об  утверждении Порядка организации и проведения  контроля объемов, сроков, качества и условий предоставления медицинской помощи по обязательному медицинскому страхованию»</a:t>
            </a:r>
          </a:p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 </a:t>
            </a:r>
          </a:p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256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Порядок</a:t>
            </a:r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/>
              <a:t>Определяет правила и процедуру проведения  СМО и фондами ОМС контроля объемов, сроков, качества и условий предоставления медицинской помощи установленными территориальной программой ОМС.  </a:t>
            </a:r>
          </a:p>
        </p:txBody>
      </p:sp>
    </p:spTree>
    <p:extLst>
      <p:ext uri="{BB962C8B-B14F-4D97-AF65-F5344CB8AC3E}">
        <p14:creationId xmlns:p14="http://schemas.microsoft.com/office/powerpoint/2010/main" val="189726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Цель контроля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Защита прав застрахованных на получение мед. помощи</a:t>
            </a:r>
          </a:p>
          <a:p>
            <a:r>
              <a:rPr lang="ru-RU" altLang="ru-RU"/>
              <a:t>Предупреждение дефектов неправильного выполнения порядков и стандартов.</a:t>
            </a:r>
          </a:p>
          <a:p>
            <a:r>
              <a:rPr lang="ru-RU" altLang="ru-RU"/>
              <a:t>Снижения страховых рисков в ОМС. </a:t>
            </a:r>
          </a:p>
        </p:txBody>
      </p:sp>
    </p:spTree>
    <p:extLst>
      <p:ext uri="{BB962C8B-B14F-4D97-AF65-F5344CB8AC3E}">
        <p14:creationId xmlns:p14="http://schemas.microsoft.com/office/powerpoint/2010/main" val="207494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Фонд обязательного медицинского страхования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altLang="ru-RU"/>
              <a:t>Организационно-методическая работа и защита прав застрахованных</a:t>
            </a:r>
          </a:p>
          <a:p>
            <a:pPr algn="just"/>
            <a:r>
              <a:rPr lang="ru-RU" altLang="ru-RU"/>
              <a:t>Решение спорных и конфликтных вопросов между СМО и мед организациями</a:t>
            </a:r>
          </a:p>
          <a:p>
            <a:pPr algn="just"/>
            <a:r>
              <a:rPr lang="ru-RU" altLang="ru-RU"/>
              <a:t>Реестр экспертов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43917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29" y="104958"/>
            <a:ext cx="11365917" cy="654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Страховые медицинские организации</a:t>
            </a:r>
          </a:p>
        </p:txBody>
      </p:sp>
      <p:sp>
        <p:nvSpPr>
          <p:cNvPr id="634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ru-RU" altLang="ru-RU"/>
          </a:p>
          <a:p>
            <a:pPr algn="just"/>
            <a:r>
              <a:rPr lang="ru-RU" altLang="ru-RU"/>
              <a:t>Организация и проведение контроля объемов и качества медицинской помощи</a:t>
            </a:r>
          </a:p>
          <a:p>
            <a:pPr algn="just">
              <a:buFontTx/>
              <a:buNone/>
            </a:pPr>
            <a:endParaRPr lang="ru-RU" altLang="ru-RU"/>
          </a:p>
          <a:p>
            <a:pPr algn="just"/>
            <a:r>
              <a:rPr lang="ru-RU" altLang="ru-RU"/>
              <a:t>Изучение удовлетворенности застрахованных</a:t>
            </a:r>
          </a:p>
          <a:p>
            <a:pPr algn="just"/>
            <a:endParaRPr lang="ru-RU" altLang="ru-RU"/>
          </a:p>
          <a:p>
            <a:pPr algn="just"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618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Контроль объемов и качества</a:t>
            </a:r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Медико-экономический контроль</a:t>
            </a:r>
          </a:p>
          <a:p>
            <a:endParaRPr lang="ru-RU" altLang="ru-RU"/>
          </a:p>
          <a:p>
            <a:r>
              <a:rPr lang="ru-RU" altLang="ru-RU"/>
              <a:t>Медико-экономическая экспертиза страховых случаев</a:t>
            </a:r>
          </a:p>
          <a:p>
            <a:endParaRPr lang="ru-RU" altLang="ru-RU"/>
          </a:p>
          <a:p>
            <a:r>
              <a:rPr lang="ru-RU" altLang="ru-RU"/>
              <a:t>Экспертиза качества медицинской помощи</a:t>
            </a:r>
          </a:p>
        </p:txBody>
      </p:sp>
    </p:spTree>
    <p:extLst>
      <p:ext uri="{BB962C8B-B14F-4D97-AF65-F5344CB8AC3E}">
        <p14:creationId xmlns:p14="http://schemas.microsoft.com/office/powerpoint/2010/main" val="11023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Медико-экономический контроль</a:t>
            </a:r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>
                <a:cs typeface="Times New Roman" panose="02020603050405020304" pitchFamily="18" charset="0"/>
              </a:rPr>
              <a:t>Проверка правильности оформления счетов 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Проверка соответствия мед. помощи тер. программе и лицензии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Идентификация принадлежности застрахованных к СМО</a:t>
            </a:r>
          </a:p>
          <a:p>
            <a:r>
              <a:rPr lang="ru-RU" altLang="ru-RU">
                <a:cs typeface="Times New Roman" panose="02020603050405020304" pitchFamily="18" charset="0"/>
              </a:rPr>
              <a:t>Проверки обоснованности применения тарифов</a:t>
            </a:r>
          </a:p>
        </p:txBody>
      </p:sp>
    </p:spTree>
    <p:extLst>
      <p:ext uri="{BB962C8B-B14F-4D97-AF65-F5344CB8AC3E}">
        <p14:creationId xmlns:p14="http://schemas.microsoft.com/office/powerpoint/2010/main" val="2247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Результаты медико-экономического контроля</a:t>
            </a:r>
          </a:p>
        </p:txBody>
      </p:sp>
      <p:sp>
        <p:nvSpPr>
          <p:cNvPr id="665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Отказ в оплате мед. помощи (перечень оснований)</a:t>
            </a:r>
          </a:p>
          <a:p>
            <a:r>
              <a:rPr lang="ru-RU" altLang="ru-RU"/>
              <a:t>Уменьшение оплаты (перечень оснований)</a:t>
            </a:r>
          </a:p>
          <a:p>
            <a:r>
              <a:rPr lang="ru-RU" altLang="ru-RU"/>
              <a:t>Проведение медико-экономической экспертизы</a:t>
            </a:r>
          </a:p>
          <a:p>
            <a:r>
              <a:rPr lang="ru-RU" altLang="ru-RU"/>
              <a:t>Проведение экспертизы качества.</a:t>
            </a:r>
          </a:p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7262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Медико-экономическая экспертиза</a:t>
            </a:r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Соответствие сроков, объемов медицинских услуг, выставленных к оплате  записям в первичной медицинской документации.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717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Специалист - эксперт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Специалист с высшим медицинским образованием, имеющий общий стаж работы не менее 5 лет, подготовку по</a:t>
            </a:r>
            <a:r>
              <a:rPr lang="en-US" altLang="ru-RU"/>
              <a:t> </a:t>
            </a:r>
            <a:r>
              <a:rPr lang="ru-RU" altLang="ru-RU"/>
              <a:t>экспертной деятельности организации здравоохранения и общественному здоровью.</a:t>
            </a:r>
          </a:p>
        </p:txBody>
      </p:sp>
    </p:spTree>
    <p:extLst>
      <p:ext uri="{BB962C8B-B14F-4D97-AF65-F5344CB8AC3E}">
        <p14:creationId xmlns:p14="http://schemas.microsoft.com/office/powerpoint/2010/main" val="420553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Результаты медико-экономической экспертизы</a:t>
            </a:r>
          </a:p>
        </p:txBody>
      </p:sp>
      <p:sp>
        <p:nvSpPr>
          <p:cNvPr id="696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Увеличение объема проверок в последующем месяце в 2 раза (при количестве  дефектов более 30% от числа случаев)</a:t>
            </a:r>
          </a:p>
          <a:p>
            <a:r>
              <a:rPr lang="ru-RU" altLang="ru-RU"/>
              <a:t>Отказ в оплате</a:t>
            </a:r>
          </a:p>
          <a:p>
            <a:r>
              <a:rPr lang="ru-RU" altLang="ru-RU"/>
              <a:t>Уменьшение оплаты</a:t>
            </a:r>
          </a:p>
          <a:p>
            <a:r>
              <a:rPr lang="ru-RU" altLang="ru-RU"/>
              <a:t>Проведение экспертизы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58328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Экспертиза качества медицинской помощи</a:t>
            </a:r>
          </a:p>
        </p:txBody>
      </p:sp>
      <p:sp>
        <p:nvSpPr>
          <p:cNvPr id="706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Выявление нарушений в оказании помощи</a:t>
            </a:r>
          </a:p>
          <a:p>
            <a:r>
              <a:rPr lang="ru-RU" altLang="ru-RU"/>
              <a:t>Оценка правильности выбора мед технологии</a:t>
            </a:r>
          </a:p>
          <a:p>
            <a:r>
              <a:rPr lang="ru-RU" altLang="ru-RU"/>
              <a:t>Оценка степени достижения результата</a:t>
            </a:r>
          </a:p>
          <a:p>
            <a:r>
              <a:rPr lang="ru-RU" altLang="ru-RU"/>
              <a:t>Установление причинно-следственных связей дефектов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680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/>
              <a:t>Эксперт качества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/>
              <a:t>	Специалист с высшим медицинским образованием, имеющий стаж работы по специальности не менее 10 лет подготовку по экспертной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90595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Санкции к медицинской организации</a:t>
            </a:r>
          </a:p>
        </p:txBody>
      </p:sp>
      <p:sp>
        <p:nvSpPr>
          <p:cNvPr id="727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/>
              <a:t>Неоплата счета</a:t>
            </a:r>
          </a:p>
          <a:p>
            <a:r>
              <a:rPr lang="ru-RU" altLang="ru-RU"/>
              <a:t>Уменьшение оплаты счета</a:t>
            </a:r>
          </a:p>
          <a:p>
            <a:r>
              <a:rPr lang="ru-RU" altLang="ru-RU"/>
              <a:t>Штрафные санкции</a:t>
            </a:r>
          </a:p>
          <a:p>
            <a:endParaRPr lang="ru-RU" altLang="ru-RU"/>
          </a:p>
          <a:p>
            <a:pPr>
              <a:buFont typeface="Wingdings" panose="05000000000000000000" pitchFamily="2" charset="2"/>
              <a:buNone/>
            </a:pPr>
            <a:r>
              <a:rPr lang="ru-RU" altLang="ru-RU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8341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5520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Calibri"/>
              </a:rPr>
              <a:t>21. Отнесение объектов государственного контроля к определенной категории риска осуществляется решением руководителя (заместителя руководителя) Федеральной службы по надзору в сфере здравоохранения об отнесении объектов государственного контроля к определенной категории риска (далее - решение об отнесении объектов государственного контроля к определенной категории риска) на основании критериев, установленных приложением к настоящему Положению.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2943" y="2204865"/>
            <a:ext cx="1143658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Calibri"/>
              </a:rPr>
              <a:t>22. Проведение плановых проверок в отношении объектов государственного контроля (в зависимости от определенной категории риска) осуществляется со следующей периодичностью:</a:t>
            </a:r>
          </a:p>
          <a:p>
            <a:r>
              <a:rPr lang="ru-RU" sz="3200" dirty="0">
                <a:solidFill>
                  <a:prstClr val="black"/>
                </a:solidFill>
                <a:latin typeface="Calibri"/>
              </a:rPr>
              <a:t>а)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один раз в календарном году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- для категории чрезвычайно высокого риска;</a:t>
            </a:r>
          </a:p>
          <a:p>
            <a:r>
              <a:rPr lang="ru-RU" sz="3200" dirty="0">
                <a:solidFill>
                  <a:prstClr val="black"/>
                </a:solidFill>
                <a:latin typeface="Calibri"/>
              </a:rPr>
              <a:t>б)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один раз в 2 года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- для категории высокого риска;</a:t>
            </a:r>
          </a:p>
          <a:p>
            <a:r>
              <a:rPr lang="ru-RU" sz="3200" dirty="0">
                <a:solidFill>
                  <a:prstClr val="black"/>
                </a:solidFill>
                <a:latin typeface="Calibri"/>
              </a:rPr>
              <a:t>в)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один раз в 3 года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- для категории значительного риска;</a:t>
            </a:r>
          </a:p>
          <a:p>
            <a:r>
              <a:rPr lang="ru-RU" sz="3200" dirty="0">
                <a:solidFill>
                  <a:prstClr val="black"/>
                </a:solidFill>
                <a:latin typeface="Calibri"/>
              </a:rPr>
              <a:t>г) </a:t>
            </a:r>
            <a:r>
              <a:rPr lang="ru-RU" sz="3200" b="1" dirty="0">
                <a:solidFill>
                  <a:prstClr val="black"/>
                </a:solidFill>
                <a:latin typeface="Calibri"/>
              </a:rPr>
              <a:t>не чаще чем один раз в 5 лет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- для категории среднего риска;</a:t>
            </a:r>
          </a:p>
        </p:txBody>
      </p:sp>
    </p:spTree>
    <p:extLst>
      <p:ext uri="{BB962C8B-B14F-4D97-AF65-F5344CB8AC3E}">
        <p14:creationId xmlns:p14="http://schemas.microsoft.com/office/powerpoint/2010/main" val="12867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Прямоугольник 2"/>
          <p:cNvSpPr>
            <a:spLocks noChangeArrowheads="1"/>
          </p:cNvSpPr>
          <p:nvPr/>
        </p:nvSpPr>
        <p:spPr bwMode="auto">
          <a:xfrm>
            <a:off x="1752600" y="152401"/>
            <a:ext cx="8153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контроля объемов, сроков, качества и условий предоставления медицинской помощи по обязательному медицинскому страхованию в медицинских организациях Красноярского края</a:t>
            </a:r>
            <a:endParaRPr lang="ru-RU" altLang="ru-RU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9400" y="3048000"/>
            <a:ext cx="3352800" cy="381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ts val="1600"/>
              </a:lnSpc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Анализ Причины Меры</a:t>
            </a:r>
            <a:endParaRPr lang="en-US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2404" name="Group 379"/>
          <p:cNvGrpSpPr>
            <a:grpSpLocks/>
          </p:cNvGrpSpPr>
          <p:nvPr/>
        </p:nvGrpSpPr>
        <p:grpSpPr bwMode="auto">
          <a:xfrm>
            <a:off x="1752600" y="1214233"/>
            <a:ext cx="381000" cy="519969"/>
            <a:chOff x="2078" y="1313"/>
            <a:chExt cx="1615" cy="2351"/>
          </a:xfrm>
        </p:grpSpPr>
        <p:sp>
          <p:nvSpPr>
            <p:cNvPr id="7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362200" y="1143000"/>
            <a:ext cx="8001000" cy="7620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C9EDFF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Наличие регламентирующих документов на оказание медицинской помощи (лицензий, сертификатов специалистов и др.)</a:t>
            </a:r>
            <a:endParaRPr lang="ru-RU" altLang="ru-RU" sz="1600" b="1">
              <a:solidFill>
                <a:srgbClr val="00206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86000" y="2057400"/>
            <a:ext cx="8153400" cy="10668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3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Оценка выполнения муниципального (государственного) задания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государственных гарантий оказания населению Красноярского края бесплатной медицинской помощи</a:t>
            </a:r>
            <a:endParaRPr lang="en-US" altLang="ru-RU" sz="1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86000" y="3581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99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Проверка доступности амбулаторно-поликлинической, стационарной и стационарозамещающей медицинской помощи </a:t>
            </a:r>
          </a:p>
        </p:txBody>
      </p:sp>
      <p:grpSp>
        <p:nvGrpSpPr>
          <p:cNvPr id="102408" name="Group 379"/>
          <p:cNvGrpSpPr>
            <a:grpSpLocks/>
          </p:cNvGrpSpPr>
          <p:nvPr/>
        </p:nvGrpSpPr>
        <p:grpSpPr bwMode="auto">
          <a:xfrm>
            <a:off x="1752600" y="2357233"/>
            <a:ext cx="381000" cy="519969"/>
            <a:chOff x="2078" y="1313"/>
            <a:chExt cx="1615" cy="2351"/>
          </a:xfrm>
        </p:grpSpPr>
        <p:sp>
          <p:nvSpPr>
            <p:cNvPr id="17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409" name="Group 379"/>
          <p:cNvGrpSpPr>
            <a:grpSpLocks/>
          </p:cNvGrpSpPr>
          <p:nvPr/>
        </p:nvGrpSpPr>
        <p:grpSpPr bwMode="auto">
          <a:xfrm>
            <a:off x="1752600" y="3805033"/>
            <a:ext cx="381000" cy="519969"/>
            <a:chOff x="2078" y="1313"/>
            <a:chExt cx="1615" cy="2351"/>
          </a:xfrm>
        </p:grpSpPr>
        <p:sp>
          <p:nvSpPr>
            <p:cNvPr id="24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30" name="Скругленный прямоугольник 29"/>
          <p:cNvSpPr/>
          <p:nvPr/>
        </p:nvSpPr>
        <p:spPr>
          <a:xfrm>
            <a:off x="2286000" y="4724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2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Проведение МЭЭ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(8% - КС; 8% - ДнС; 0,8% - АПП) </a:t>
            </a: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ЭКМП, в том числе не менее 40% тематических экспертиз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(5% - КС; 3% - ДнС; 0,5% - АПП)</a:t>
            </a:r>
          </a:p>
        </p:txBody>
      </p:sp>
      <p:grpSp>
        <p:nvGrpSpPr>
          <p:cNvPr id="102411" name="Group 379"/>
          <p:cNvGrpSpPr>
            <a:grpSpLocks/>
          </p:cNvGrpSpPr>
          <p:nvPr/>
        </p:nvGrpSpPr>
        <p:grpSpPr bwMode="auto">
          <a:xfrm>
            <a:off x="1752600" y="4948033"/>
            <a:ext cx="381000" cy="519969"/>
            <a:chOff x="2078" y="1313"/>
            <a:chExt cx="1615" cy="2351"/>
          </a:xfrm>
        </p:grpSpPr>
        <p:sp>
          <p:nvSpPr>
            <p:cNvPr id="32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2412" name="Group 379"/>
          <p:cNvGrpSpPr>
            <a:grpSpLocks/>
          </p:cNvGrpSpPr>
          <p:nvPr/>
        </p:nvGrpSpPr>
        <p:grpSpPr bwMode="auto">
          <a:xfrm>
            <a:off x="1752600" y="6167233"/>
            <a:ext cx="381000" cy="519969"/>
            <a:chOff x="2078" y="1313"/>
            <a:chExt cx="1615" cy="2351"/>
          </a:xfrm>
        </p:grpSpPr>
        <p:sp>
          <p:nvSpPr>
            <p:cNvPr id="39" name="Oval 38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Oval 381"/>
            <p:cNvSpPr>
              <a:spLocks noChangeArrowheads="1"/>
            </p:cNvSpPr>
            <p:nvPr/>
          </p:nvSpPr>
          <p:spPr bwMode="gray">
            <a:xfrm>
              <a:off x="2172" y="1773"/>
              <a:ext cx="1427" cy="1428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Oval 382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Oval 383"/>
            <p:cNvSpPr>
              <a:spLocks noChangeArrowheads="1"/>
            </p:cNvSpPr>
            <p:nvPr/>
          </p:nvSpPr>
          <p:spPr bwMode="gray">
            <a:xfrm>
              <a:off x="2253" y="1316"/>
              <a:ext cx="1101" cy="2348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Oval 384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Oval 385"/>
            <p:cNvSpPr>
              <a:spLocks noChangeArrowheads="1"/>
            </p:cNvSpPr>
            <p:nvPr/>
          </p:nvSpPr>
          <p:spPr bwMode="gray">
            <a:xfrm>
              <a:off x="2334" y="1313"/>
              <a:ext cx="1097" cy="2348"/>
            </a:xfrm>
            <a:prstGeom prst="ellipse">
              <a:avLst/>
            </a:prstGeom>
            <a:gradFill flip="none" rotWithShape="1">
              <a:gsLst>
                <a:gs pos="0">
                  <a:srgbClr val="99CCFF"/>
                </a:gs>
                <a:gs pos="100000">
                  <a:srgbClr val="14417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rgbClr val="144173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defRPr/>
              </a:pPr>
              <a:endParaRPr lang="ru-RU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5" name="Скругленный прямоугольник 44"/>
          <p:cNvSpPr/>
          <p:nvPr/>
        </p:nvSpPr>
        <p:spPr>
          <a:xfrm>
            <a:off x="2286000" y="5867400"/>
            <a:ext cx="8153400" cy="990600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4">
                  <a:lumMod val="40000"/>
                  <a:lumOff val="60000"/>
                </a:schemeClr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1441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Выводы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проверки и предлагаемые меры для улучшения доступности и качества медицинской помощи в МО</a:t>
            </a:r>
            <a:endParaRPr lang="ru-RU" altLang="ru-RU" sz="1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600"/>
              </a:lnSpc>
            </a:pPr>
            <a:r>
              <a:rPr lang="ru-RU" altLang="ru-RU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Предписания (решения) </a:t>
            </a:r>
            <a:r>
              <a:rPr lang="ru-RU" altLang="ru-RU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сроками устранения выявленных нарушений</a:t>
            </a:r>
          </a:p>
        </p:txBody>
      </p:sp>
    </p:spTree>
    <p:extLst>
      <p:ext uri="{BB962C8B-B14F-4D97-AF65-F5344CB8AC3E}">
        <p14:creationId xmlns:p14="http://schemas.microsoft.com/office/powerpoint/2010/main" val="3730419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8454323-F51D-4F73-9F70-D56C3CBF4432}"/>
              </a:ext>
            </a:extLst>
          </p:cNvPr>
          <p:cNvSpPr/>
          <p:nvPr/>
        </p:nvSpPr>
        <p:spPr>
          <a:xfrm>
            <a:off x="402454" y="231183"/>
            <a:ext cx="114226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Приказ Федерального фонда обязательного медицинского страхования от 1 декабря 2010 г. N 230</a:t>
            </a:r>
          </a:p>
          <a:p>
            <a:r>
              <a:rPr lang="ru-RU" sz="2400" b="1" dirty="0"/>
              <a:t>"Об утверждении Порядка организации и проведения контроля объемов, сроков, качества и условий предоставления медицинской помощи по обязательному медицинскому страхованию"</a:t>
            </a:r>
          </a:p>
          <a:p>
            <a:r>
              <a:rPr lang="ru-RU" sz="2400" b="1" dirty="0"/>
              <a:t>С изменениями и дополнениями от:</a:t>
            </a:r>
          </a:p>
          <a:p>
            <a:r>
              <a:rPr lang="ru-RU" sz="2400" b="1" dirty="0"/>
              <a:t>16 августа 2011 г., 21 июля, 29 декабря 2015 г., 22 февраля 2017 г.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6BBB4A04-9F70-498D-8170-76C936F491B8}"/>
              </a:ext>
            </a:extLst>
          </p:cNvPr>
          <p:cNvSpPr/>
          <p:nvPr/>
        </p:nvSpPr>
        <p:spPr>
          <a:xfrm>
            <a:off x="304801" y="3173157"/>
            <a:ext cx="1188719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3. К контролю объемов, сроков, качества и условий предоставления медицинской помощи по обязательному медицинскому страхованию (далее - контроль) относятся мероприятия </a:t>
            </a:r>
            <a:r>
              <a:rPr lang="ru-RU" dirty="0">
                <a:solidFill>
                  <a:srgbClr val="FF0000"/>
                </a:solidFill>
              </a:rPr>
              <a:t>по проверке соответствия предоставленной застрахованному лицу медицинской помощи условиям договора на оказание и оплату медицинской помощи по обязательному медицинскому страхованию, реализовываемые посредством медико-экономического контроля, медико-экономической экспертизы и экспертизы качества медицинской помощи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/>
              <a:t>4. </a:t>
            </a:r>
            <a:r>
              <a:rPr lang="ru-RU" b="1" dirty="0">
                <a:solidFill>
                  <a:srgbClr val="FF0000"/>
                </a:solidFill>
              </a:rPr>
              <a:t>Объектом контроля является организация и оказание медицинской помощи по обязательному медицинскому страхованию. </a:t>
            </a:r>
            <a:r>
              <a:rPr lang="ru-RU" dirty="0"/>
              <a:t>Субъектами контроля являются территориальные фонды обязательного медицинского страхования, страховые медицинские организации, медицинские организации, имеющие право на осуществление медицинской деятельности и включенные в реестр медицинских организаций, осуществляющих деятельность в сфере обязательного медицинского страхования.</a:t>
            </a:r>
          </a:p>
        </p:txBody>
      </p:sp>
    </p:spTree>
    <p:extLst>
      <p:ext uri="{BB962C8B-B14F-4D97-AF65-F5344CB8AC3E}">
        <p14:creationId xmlns:p14="http://schemas.microsoft.com/office/powerpoint/2010/main" val="161745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8320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дефекты, связанные с нарушением условий оказания медицинской помощи, предоставляемой в плановом порядке застрахованным лицам (выявляются страховыми медицинскими организациями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в случае несоблюдения</a:t>
            </a:r>
            <a:r>
              <a:rPr lang="ru-RU" sz="2000" b="1" dirty="0">
                <a:solidFill>
                  <a:srgbClr val="00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медицинскими организациями положений законодательства Российской Федерации, </a:t>
            </a:r>
            <a:r>
              <a:rPr lang="ru-RU" sz="20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порядков оказания медицинской помощи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, договора на оказание и оплату медицинской помощи, регламентирующих данные условия (в том числе сроки и доступность плановой помощи, маршрутизации при наличии показаний к госпитализации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)), превышение установленного времени </a:t>
            </a:r>
            <a:r>
              <a:rPr lang="ru-RU" sz="2000" b="1" dirty="0" err="1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доезда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 бригад скорой медицинской помощи при оказании скорой медицинской помощи в экстренной форме;</a:t>
            </a:r>
          </a:p>
          <a:p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дефекты, связанные с причинением вреда здоровью застрахованным лицам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(при ухудшении состояния здоровья, выражающемся в телесных повреждениях, заболеваниях, патологических состояниях, возникших в результате действия механических, физических, химических, биологических, психических и иных факторов внешней среды, а также бездействии в том случае, если оно повлекло ухудшение состояния здоровья);</a:t>
            </a:r>
          </a:p>
          <a:p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</a:rPr>
              <a:t>доказанные в установленном законодательством Российской Федерации порядке </a:t>
            </a:r>
            <a:r>
              <a:rPr lang="ru-RU" sz="2000" b="1" dirty="0">
                <a:solidFill>
                  <a:srgbClr val="00206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случаи нарушения врачебной этики и деонтологии работниками медицинской организации при несоблюдении ими принятых этических норм и принципов поведения медицинских работников при выполнении своих профессиональных обязанностей;</a:t>
            </a:r>
          </a:p>
        </p:txBody>
      </p:sp>
    </p:spTree>
    <p:extLst>
      <p:ext uri="{BB962C8B-B14F-4D97-AF65-F5344CB8AC3E}">
        <p14:creationId xmlns:p14="http://schemas.microsoft.com/office/powerpoint/2010/main" val="8935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6288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невыполнение, несвоевременное или ненадлежащее выполнение необходимых или выполнение непоказанных, неоправданных с клинической точки зрения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, пациенту диагностических и (или) лечебных мероприятий, оперативных вмешательств в соответствии с порядками оказания медицинской помощи, стандартами медицинской помощи и (или) клиническими рекомендациями (протоколами лечения) по вопросам оказания медицинской помощи или преждевременным с клинической точки зрения прекращением проведения лечебных мероприятий при отсутствии клинического эффекта, устанавливается при полном или частичном несоответствии (как в сторону уменьшения, так и превышения) оказанной застрахованному лицу медицинской помощи обязательным требованиям, предусмотренным законодательством Российской Федерации, нормативными правовыми актами федеральных органов исполнительной власти, а также произведенные без учета состояния здоровья пациента (информации о наличии противопоказаний или индивидуальных показаний, данных анамнеза);</a:t>
            </a:r>
          </a:p>
        </p:txBody>
      </p:sp>
    </p:spTree>
    <p:extLst>
      <p:ext uri="{BB962C8B-B14F-4D97-AF65-F5344CB8AC3E}">
        <p14:creationId xmlns:p14="http://schemas.microsoft.com/office/powerpoint/2010/main" val="18971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7050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нарушение по вине медицинской организации преемственности в лечении, необоснованная или непрофильная госпитализация застрахованного лица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(выявляется страховой медицинской организацией при нарушении медицинской организацией порядков оказания медицинской помощи и установленных критериев госпитализации, включая отсутствие медицинских показаний для пребывания пациента в условиях круглосуточного стационара для проведения лечебных и диагностических мероприятий или госпитализация в медицинскую организацию или отделение, не имеющие соответствующей лицензии на оказание данного вида помощи (выполнение технологии));</a:t>
            </a:r>
          </a:p>
        </p:txBody>
      </p:sp>
    </p:spTree>
    <p:extLst>
      <p:ext uri="{BB962C8B-B14F-4D97-AF65-F5344CB8AC3E}">
        <p14:creationId xmlns:p14="http://schemas.microsoft.com/office/powerpoint/2010/main" val="164771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0586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отсутствие объективных причин непредставления первичной медицинской документации, подтверждающей факт оказания застрахованному лицу медицинской помощи в медицинской организации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(за исключением: изъятия документации уполномоченными органами, наличия официального запроса от застрахованного лица (представителя), оформленного в установленном законодательством Российской Федерации порядке);</a:t>
            </a:r>
          </a:p>
        </p:txBody>
      </p:sp>
    </p:spTree>
    <p:extLst>
      <p:ext uri="{BB962C8B-B14F-4D97-AF65-F5344CB8AC3E}">
        <p14:creationId xmlns:p14="http://schemas.microsoft.com/office/powerpoint/2010/main" val="89820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B647417-1044-4120-AB38-0E750EB2EC8B}"/>
              </a:ext>
            </a:extLst>
          </p:cNvPr>
          <p:cNvSpPr/>
          <p:nvPr/>
        </p:nvSpPr>
        <p:spPr>
          <a:xfrm>
            <a:off x="216023" y="143020"/>
            <a:ext cx="11058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Дефекты медицинской помощи и/или нарушения при оказании медицинской помощи:</a:t>
            </a:r>
          </a:p>
          <a:p>
            <a:r>
              <a:rPr lang="ru-RU" sz="2400" b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дефекты оформления первичной медицинской документации, затрудняющие работу с документацией, препятствующие проведению экспертизы качества медицинской помощи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</a:rPr>
              <a:t>и создающие невозможность оценить динамику состояния здоровья застрахованного лица, объем, характер и условия предоставления медицинской помощи (выявляется страховой медицинской организацией при нарушении медицинской организацией правил оформления медицинской документации).</a:t>
            </a:r>
          </a:p>
        </p:txBody>
      </p:sp>
    </p:spTree>
    <p:extLst>
      <p:ext uri="{BB962C8B-B14F-4D97-AF65-F5344CB8AC3E}">
        <p14:creationId xmlns:p14="http://schemas.microsoft.com/office/powerpoint/2010/main" val="1909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6600" y="215900"/>
            <a:ext cx="8470900" cy="1303338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</a:t>
            </a: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Приказ ФФОМС от 01.12.2010 № 230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charset="0"/>
              </a:rPr>
              <a:t> (Приложение № 8)</a:t>
            </a:r>
          </a:p>
          <a:p>
            <a:pPr algn="ctr">
              <a:defRPr/>
            </a:pPr>
            <a:r>
              <a:rPr lang="ru-RU" b="1" dirty="0"/>
              <a:t>Перечень оснований для отказа в оплате медицинской помощи (уменьшения оплаты медицинской помощи)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3397F5F-522C-4FCC-99CA-FA8D3B2657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580" y="1550184"/>
            <a:ext cx="11803224" cy="530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66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1"/>
          <p:cNvSpPr>
            <a:spLocks noChangeArrowheads="1"/>
          </p:cNvSpPr>
          <p:nvPr/>
        </p:nvSpPr>
        <p:spPr bwMode="auto">
          <a:xfrm>
            <a:off x="886691" y="306012"/>
            <a:ext cx="1004454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dirty="0"/>
              <a:t>Комплексное внедрение внутреннего контроля и клинических рекомендаций в медицинской </a:t>
            </a:r>
            <a:r>
              <a:rPr lang="ru-RU" sz="2400" dirty="0" smtClean="0"/>
              <a:t>организации 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определено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Приказом Министерства здравоохранения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РФ </a:t>
            </a:r>
            <a:r>
              <a:rPr lang="ru-RU" sz="2400" b="1" dirty="0" smtClean="0"/>
              <a:t>от </a:t>
            </a:r>
            <a:r>
              <a:rPr lang="ru-RU" sz="2400" b="1" dirty="0"/>
              <a:t>31 июля 2020 г. № 785н "Об утверждении Требований к организации и проведению внутреннего контроля качества и безопасности медицинской деятельности</a:t>
            </a:r>
            <a:r>
              <a:rPr lang="ru-RU" sz="2400" b="1" dirty="0" smtClean="0"/>
              <a:t>"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/>
              <a:t>Внутренний </a:t>
            </a:r>
            <a:r>
              <a:rPr lang="ru-RU" sz="2000" dirty="0"/>
              <a:t>контроль качества и безопасности медицинской деятельности (далее - внутренний контроль) осуществляется с целью обеспечения прав граждан на получение медицинской помощи необходимого объема и надлежащего качества в соответствии с порядками оказания медицинской помощи, правилами проведения лабораторных, инструментальных, патолого-анатомических и иных видов диагностических исследований, положениями об организации оказания медицинской помощи по видам медицинской помощи, порядками организации медицинской реабилитации и санаторно-курортного лечения, порядками проведения медицинских экспертиз, диспансеризации, диспансерного наблюдения, медицинских осмотров и медицинских освидетельствований, с учетом стандартов медицинской помощи и на основе клинических рекомендаций</a:t>
            </a:r>
            <a:r>
              <a:rPr lang="ru-RU" sz="2000" baseline="30000" dirty="0"/>
              <a:t>1</a:t>
            </a:r>
            <a:r>
              <a:rPr lang="ru-RU" sz="2000" dirty="0"/>
              <a:t>, а также соблюдения обязательных требований к обеспечению качества и безопасности медицинской </a:t>
            </a:r>
            <a:r>
              <a:rPr lang="ru-RU" sz="2000" dirty="0" smtClean="0"/>
              <a:t>деятельности»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73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5213" y="398463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Выводы: </a:t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8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Обеспечение качества и безопасности медицинской деятельности</a:t>
            </a:r>
            <a:endParaRPr lang="en-US" sz="2800" b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2651" y="1639888"/>
            <a:ext cx="3979863" cy="4564062"/>
          </a:xfrm>
          <a:solidFill>
            <a:srgbClr val="9CFEAF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Существующий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«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егуляторн</a:t>
            </a:r>
            <a:r>
              <a:rPr lang="ru-RU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ый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подход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Диктат</a:t>
            </a:r>
            <a:r>
              <a:rPr lang="en-US" b="1" dirty="0"/>
              <a:t> </a:t>
            </a:r>
            <a:r>
              <a:rPr lang="en-US" b="1" dirty="0" err="1"/>
              <a:t>внешних</a:t>
            </a:r>
            <a:r>
              <a:rPr lang="en-US" b="1" dirty="0"/>
              <a:t> </a:t>
            </a:r>
            <a:r>
              <a:rPr lang="en-US" b="1" dirty="0" err="1"/>
              <a:t>организаций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Сбор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сравнения</a:t>
            </a:r>
            <a:r>
              <a:rPr lang="en-US" b="1" dirty="0"/>
              <a:t> с </a:t>
            </a:r>
            <a:r>
              <a:rPr lang="en-US" b="1" dirty="0" err="1"/>
              <a:t>внешними</a:t>
            </a:r>
            <a:r>
              <a:rPr lang="en-US" b="1" dirty="0"/>
              <a:t> </a:t>
            </a:r>
            <a:r>
              <a:rPr lang="en-US" b="1" dirty="0" err="1"/>
              <a:t>стандартами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Инспекции</a:t>
            </a:r>
            <a:endParaRPr lang="en-US" b="1" dirty="0"/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Наказания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несоблюдение</a:t>
            </a:r>
            <a:r>
              <a:rPr lang="en-US" b="1" dirty="0"/>
              <a:t> </a:t>
            </a:r>
            <a:r>
              <a:rPr lang="en-US" b="1" dirty="0" err="1"/>
              <a:t>правил</a:t>
            </a:r>
            <a:endParaRPr lang="en-US" b="1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78563" y="1639888"/>
            <a:ext cx="4125912" cy="4572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улучшения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качества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Персонал</a:t>
            </a:r>
            <a:r>
              <a:rPr lang="en-US" b="1" dirty="0"/>
              <a:t> </a:t>
            </a:r>
            <a:r>
              <a:rPr lang="ru-RU" b="1" dirty="0"/>
              <a:t>ЛПУ</a:t>
            </a:r>
            <a:r>
              <a:rPr lang="en-US" b="1" dirty="0"/>
              <a:t> </a:t>
            </a:r>
            <a:r>
              <a:rPr lang="en-US" b="1" dirty="0" err="1"/>
              <a:t>сам</a:t>
            </a:r>
            <a:r>
              <a:rPr lang="en-US" b="1" dirty="0"/>
              <a:t> </a:t>
            </a:r>
            <a:r>
              <a:rPr lang="en-US" b="1" dirty="0" err="1"/>
              <a:t>определяет</a:t>
            </a:r>
            <a:r>
              <a:rPr lang="en-US" b="1" dirty="0"/>
              <a:t> </a:t>
            </a:r>
            <a:r>
              <a:rPr lang="en-US" b="1" dirty="0" err="1"/>
              <a:t>цели</a:t>
            </a:r>
            <a:r>
              <a:rPr lang="en-US" b="1" dirty="0"/>
              <a:t> и </a:t>
            </a:r>
            <a:r>
              <a:rPr lang="en-US" b="1" dirty="0" err="1"/>
              <a:t>методы</a:t>
            </a:r>
            <a:r>
              <a:rPr lang="en-US" b="1" dirty="0"/>
              <a:t> </a:t>
            </a:r>
            <a:r>
              <a:rPr lang="en-US" b="1" dirty="0" err="1"/>
              <a:t>их</a:t>
            </a:r>
            <a:r>
              <a:rPr lang="en-US" b="1" dirty="0"/>
              <a:t> </a:t>
            </a:r>
            <a:r>
              <a:rPr lang="en-US" b="1" dirty="0" err="1"/>
              <a:t>достижения</a:t>
            </a:r>
            <a:endParaRPr lang="en-US" b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Сбор</a:t>
            </a:r>
            <a:r>
              <a:rPr lang="en-US" b="1" dirty="0"/>
              <a:t> </a:t>
            </a:r>
            <a:r>
              <a:rPr lang="en-US" b="1" dirty="0" err="1"/>
              <a:t>данных</a:t>
            </a:r>
            <a:r>
              <a:rPr lang="en-US" b="1" dirty="0"/>
              <a:t> </a:t>
            </a:r>
            <a:r>
              <a:rPr lang="en-US" b="1" dirty="0" err="1"/>
              <a:t>для</a:t>
            </a:r>
            <a:r>
              <a:rPr lang="en-US" b="1" dirty="0"/>
              <a:t> </a:t>
            </a:r>
            <a:r>
              <a:rPr lang="en-US" b="1" dirty="0" err="1"/>
              <a:t>внутренней</a:t>
            </a:r>
            <a:r>
              <a:rPr lang="en-US" b="1" dirty="0"/>
              <a:t> </a:t>
            </a:r>
            <a:r>
              <a:rPr lang="en-US" b="1" dirty="0" err="1"/>
              <a:t>оценки</a:t>
            </a:r>
            <a:r>
              <a:rPr lang="ru-RU" b="1" dirty="0"/>
              <a:t> (контроля)</a:t>
            </a:r>
            <a:endParaRPr lang="en-US" b="1" dirty="0"/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err="1"/>
              <a:t>Постоянная</a:t>
            </a:r>
            <a:r>
              <a:rPr lang="ru-RU" b="1" dirty="0"/>
              <a:t> </a:t>
            </a:r>
            <a:r>
              <a:rPr lang="en-US" b="1" dirty="0" err="1"/>
              <a:t>нацеленность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улучшения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10678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83169ead4a222d7a4de7088dcfde14b4b5b22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5019</Words>
  <Application>Microsoft Office PowerPoint</Application>
  <PresentationFormat>Широкоэкранный</PresentationFormat>
  <Paragraphs>613</Paragraphs>
  <Slides>100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100</vt:i4>
      </vt:variant>
    </vt:vector>
  </HeadingPairs>
  <TitlesOfParts>
    <vt:vector size="122" baseType="lpstr">
      <vt:lpstr>Arial</vt:lpstr>
      <vt:lpstr>Arial Black</vt:lpstr>
      <vt:lpstr>Arial Narrow</vt:lpstr>
      <vt:lpstr>Calibri</vt:lpstr>
      <vt:lpstr>Calibri Light</vt:lpstr>
      <vt:lpstr>Garamond</vt:lpstr>
      <vt:lpstr>Times New Roman</vt:lpstr>
      <vt:lpstr>Verdana</vt:lpstr>
      <vt:lpstr>Wingdings</vt:lpstr>
      <vt:lpstr>Тема Office</vt:lpstr>
      <vt:lpstr>Скругленный</vt:lpstr>
      <vt:lpstr>1_Тема Office</vt:lpstr>
      <vt:lpstr>Оформление по умолчанию</vt:lpstr>
      <vt:lpstr>1_Оформление по умолчанию</vt:lpstr>
      <vt:lpstr>2_Оформление по умолчанию</vt:lpstr>
      <vt:lpstr>Вершина горы</vt:lpstr>
      <vt:lpstr>2_Тема1</vt:lpstr>
      <vt:lpstr>3_Тема1</vt:lpstr>
      <vt:lpstr>1_Тема1</vt:lpstr>
      <vt:lpstr>Край</vt:lpstr>
      <vt:lpstr>2_Тема Office</vt:lpstr>
      <vt:lpstr>CorelDRAW</vt:lpstr>
      <vt:lpstr>  Кафедра Общественного здоровья и здравоохранения  с курсом социально работы Тема:  Анализ деятельности лечебно-профилактических учреждений и оценка качества лечебно-профилактической помощи. для студентов 4 курса, обучающихся по специальности Лечебное дело</vt:lpstr>
      <vt:lpstr>Цель лекции</vt:lpstr>
      <vt:lpstr>План лекции</vt:lpstr>
      <vt:lpstr>Принципы всеобщего качества</vt:lpstr>
      <vt:lpstr>По материалам и рекомендациям ЕРБ ВОЗ следует выделять следующие основные компоненты:</vt:lpstr>
      <vt:lpstr>При оценке качества товаров и услуг рассматривается две характеристики: </vt:lpstr>
      <vt:lpstr>Это хорошо…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Статья 2. Основные понятия, используемые в Федеральном законе №323</vt:lpstr>
      <vt:lpstr>Своевременность</vt:lpstr>
      <vt:lpstr>Презентация PowerPoint</vt:lpstr>
      <vt:lpstr>В КМП по другим критерием включают: </vt:lpstr>
      <vt:lpstr>Презентация PowerPoint</vt:lpstr>
      <vt:lpstr>Презентация PowerPoint</vt:lpstr>
      <vt:lpstr>Федеральный закон от 21.11.2011 N 323-ФЗ (ред. от 13.07.2015) Об основах охраны здоровья граждан в Российской Федерации" (с изм. и доп., вступ. в силу с 24.07.2015) </vt:lpstr>
      <vt:lpstr>Федеральный закон от 29.11.2010 N 326-ФЗ (ред. от 01.12.2014) "Об обязательном медицинском страховании в Российской Федерации" (с изм. и доп., вступ. в силу с 01.01.2015)</vt:lpstr>
      <vt:lpstr>Федеральный закон от 29.11.2010 N 326-ФЗ (ред. от 01.12.2014) "Об обязательном медицинском страховании в Российской Федерации" (с изм. и доп., вступ. в силу с 01.01.2015)</vt:lpstr>
      <vt:lpstr>Постановление Правительства РФ от 19 декабря 2016 г. N 1403 "О Программе государственных гарантий бесплатного оказания гражданам медицинской помощи на 2017 год и на плановый период 2018 и 2019 годов" </vt:lpstr>
      <vt:lpstr>Постановление Правительства РФ от 19 декабря 2016 г. N 1403 "О Программе государственных гарантий бесплатного оказания гражданам медицинской помощи на 2017 год и на плановый период 2018 и 2019 годов" </vt:lpstr>
      <vt:lpstr>Презентация PowerPoint</vt:lpstr>
      <vt:lpstr>По обязательности выполнения требований следует различать: </vt:lpstr>
      <vt:lpstr>По уровню и общей иерархии системы применения различают: </vt:lpstr>
      <vt:lpstr>Оценка эффективности в здравоохранении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Взаимосвязь между всеми затратами на качество, общими затратами на качество и уровнем достигнутого качества </vt:lpstr>
      <vt:lpstr>Презентация PowerPoint</vt:lpstr>
      <vt:lpstr>Презентация PowerPoint</vt:lpstr>
      <vt:lpstr>Обеспечение качества</vt:lpstr>
      <vt:lpstr>Концепция всеобщего менеджмента качества (TQM) в здравоохранении</vt:lpstr>
      <vt:lpstr>Лицензирование</vt:lpstr>
      <vt:lpstr>Аккредитация</vt:lpstr>
      <vt:lpstr>Контроль качества</vt:lpstr>
      <vt:lpstr>Мониторинг качества</vt:lpstr>
      <vt:lpstr>Территориальная программа управления качеством медицинской помощи</vt:lpstr>
      <vt:lpstr>Классификация стандартов</vt:lpstr>
      <vt:lpstr>Распространенность</vt:lpstr>
      <vt:lpstr>Обязательность выполнения</vt:lpstr>
      <vt:lpstr>Содержание</vt:lpstr>
      <vt:lpstr> Порядок оказания медицинской помощи</vt:lpstr>
      <vt:lpstr> Порядок оказания медицинской помощи</vt:lpstr>
      <vt:lpstr>Ведомственный контроль качества</vt:lpstr>
      <vt:lpstr>Цель ведомственного контроля</vt:lpstr>
      <vt:lpstr>Задачи ведомственного контроля качества</vt:lpstr>
      <vt:lpstr>Методы ведомственного контроля</vt:lpstr>
      <vt:lpstr>Метаэкспертиза</vt:lpstr>
      <vt:lpstr>Уровни ведомственного контроля</vt:lpstr>
      <vt:lpstr>Лечащий врач</vt:lpstr>
      <vt:lpstr>Заведующий отделением</vt:lpstr>
      <vt:lpstr>Коэффициент качества работы врача</vt:lpstr>
      <vt:lpstr>Модель конечных результатов</vt:lpstr>
      <vt:lpstr>Показатели результативности</vt:lpstr>
      <vt:lpstr>Показатели дефектов</vt:lpstr>
      <vt:lpstr>Модель конечных результатов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Экспертный совет (медицинской организации)</vt:lpstr>
      <vt:lpstr>Врачебная комиссия</vt:lpstr>
      <vt:lpstr>Презентация PowerPoint</vt:lpstr>
      <vt:lpstr>Главный врач</vt:lpstr>
      <vt:lpstr>Министерство здравоохранения</vt:lpstr>
      <vt:lpstr>Презентация PowerPoint</vt:lpstr>
      <vt:lpstr>Система ОМС</vt:lpstr>
      <vt:lpstr>Приказ ФФОМС от 0 1.12 2010г № 230 </vt:lpstr>
      <vt:lpstr>Порядок</vt:lpstr>
      <vt:lpstr>Цель контроля</vt:lpstr>
      <vt:lpstr>Фонд обязательного медицинского страхования</vt:lpstr>
      <vt:lpstr>Страховые медицинские организации</vt:lpstr>
      <vt:lpstr>Контроль объемов и качества</vt:lpstr>
      <vt:lpstr>Медико-экономический контроль</vt:lpstr>
      <vt:lpstr> Результаты медико-экономического контроля</vt:lpstr>
      <vt:lpstr>Медико-экономическая экспертиза</vt:lpstr>
      <vt:lpstr>Специалист - эксперт</vt:lpstr>
      <vt:lpstr>Результаты медико-экономической экспертизы</vt:lpstr>
      <vt:lpstr>Экспертиза качества медицинской помощи</vt:lpstr>
      <vt:lpstr>Эксперт качества</vt:lpstr>
      <vt:lpstr>Санкции к медицинской организации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Выводы:  Обеспечение качества и безопасности медицинской деятельности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Кафедра Общественного здоровья и здравоохранения с курсом ПО Тема:  Анализ деятельности лечебно-профилактических учреждений и оценка качества лечебно-профилактической помощи. Лекция №12 для студентов 4 курса, обучающихся по специальности 060101 – Лечебное дело (очная форма обучения)</dc:title>
  <dc:creator>Шульмин Андрей</dc:creator>
  <cp:lastModifiedBy>ТихоноваНВ</cp:lastModifiedBy>
  <cp:revision>57</cp:revision>
  <dcterms:created xsi:type="dcterms:W3CDTF">2015-09-20T15:11:42Z</dcterms:created>
  <dcterms:modified xsi:type="dcterms:W3CDTF">2021-09-03T07:02:51Z</dcterms:modified>
</cp:coreProperties>
</file>