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7" r:id="rId2"/>
    <p:sldId id="26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2" r:id="rId13"/>
    <p:sldId id="266" r:id="rId14"/>
    <p:sldId id="275" r:id="rId15"/>
    <p:sldId id="276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E44E-E89A-45AA-8E97-99BE6E508E53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D583-5E9A-477F-8CF2-AF0A60357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4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303213"/>
            <a:ext cx="4878387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4314825"/>
            <a:ext cx="5856288" cy="40608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A33F056F-F0B8-411C-80D0-B64638C1FE94}" type="datetime1">
              <a:rPr lang="ru-RU" smtClean="0"/>
              <a:pPr/>
              <a:t>16.09.2023</a:t>
            </a:fld>
            <a:endParaRPr lang="ru-RU" smtClean="0"/>
          </a:p>
        </p:txBody>
      </p:sp>
      <p:sp>
        <p:nvSpPr>
          <p:cNvPr id="4301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8B47-80B2-4F88-816F-5683E6FE0526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7AB9-03A7-4D44-9096-158BA34E85B8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3C53-7119-4190-BEFD-022CED0D4CD0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6EBE-D96E-4FE1-A789-A5F0D80B7E0A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CC82-BAC3-4118-A3BA-834A9377052B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AFA3-D249-450E-BFA0-2C8A8C9D902F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140-C71B-43E4-8D3F-5AFD32F142FE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9548-9484-475F-B7E2-44A8B4A1CB11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D9A7-23B3-406E-86B6-E039275C079B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7F65-32FD-42D3-B36C-8E5B355ECA3F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9277-83F4-4FF0-90B6-F0AEF808E637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443C-BA60-4338-82AF-EE8BC3FFC049}" type="datetime1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B475-9399-4A47-A55B-16609BB0F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736"/>
            <a:ext cx="8275638" cy="1809750"/>
          </a:xfrm>
        </p:spPr>
        <p:txBody>
          <a:bodyPr rtlCol="0">
            <a:normAutofit/>
          </a:bodyPr>
          <a:lstStyle/>
          <a:p>
            <a:pPr marL="292100" indent="-292100" algn="ctr" defTabSz="369888" eaLnBrk="1" fontAlgn="auto" hangingPunct="1">
              <a:spcAft>
                <a:spcPts val="0"/>
              </a:spcAft>
              <a:tabLst>
                <a:tab pos="0" algn="l"/>
                <a:tab pos="74613" algn="l"/>
                <a:tab pos="442913" algn="l"/>
                <a:tab pos="814388" algn="l"/>
                <a:tab pos="1184275" algn="l"/>
                <a:tab pos="1554163" algn="l"/>
                <a:tab pos="1922463" algn="l"/>
                <a:tab pos="2292350" algn="l"/>
                <a:tab pos="2662238" algn="l"/>
                <a:tab pos="3030538" algn="l"/>
                <a:tab pos="3402013" algn="l"/>
                <a:tab pos="3771900" algn="l"/>
                <a:tab pos="4140200" algn="l"/>
                <a:tab pos="4503738" algn="l"/>
                <a:tab pos="4875213" algn="l"/>
                <a:tab pos="5246688" algn="l"/>
                <a:tab pos="5614988" algn="l"/>
                <a:tab pos="5983288" algn="l"/>
                <a:tab pos="6354763" algn="l"/>
                <a:tab pos="6719888" algn="l"/>
                <a:tab pos="7091363" algn="l"/>
              </a:tabLst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 (часть 2)</a:t>
            </a: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GB" sz="3600" b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463F4-1C20-473D-9ED4-3F83828400C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00063" y="1800225"/>
            <a:ext cx="8643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600" dirty="0"/>
          </a:p>
          <a:p>
            <a:pPr algn="ctr" eaLnBrk="0" hangingPunct="0">
              <a:defRPr/>
            </a:pPr>
            <a:r>
              <a:rPr lang="ru-RU" sz="3600" dirty="0"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862013" y="442913"/>
            <a:ext cx="7772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КрасГМУ им. проф.В.Ф.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10938" y="5710019"/>
            <a:ext cx="3305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Ростовцева Л.В.</a:t>
            </a:r>
            <a:endParaRPr lang="ru-RU" dirty="0">
              <a:solidFill>
                <a:schemeClr val="accent4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642938" y="2571744"/>
            <a:ext cx="85010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Производные фурана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Метод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йодометрии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обратное титрование.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основан на окислении фурацилина стандартным раствором J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щелочной среди, избыток йода оттитровывают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раствором Na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133904"/>
            <a:ext cx="71287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 smtClean="0">
                <a:latin typeface="Times New Roman"/>
                <a:ea typeface="Times New Roman"/>
              </a:rPr>
              <a:t>NaJ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+ </a:t>
            </a:r>
            <a:r>
              <a:rPr lang="en-US" sz="2400" dirty="0" err="1">
                <a:latin typeface="Times New Roman"/>
                <a:ea typeface="Times New Roman"/>
              </a:rPr>
              <a:t>NaJO</a:t>
            </a:r>
            <a:r>
              <a:rPr lang="en-US" sz="2400" dirty="0">
                <a:latin typeface="Times New Roman"/>
                <a:ea typeface="Times New Roman"/>
              </a:rPr>
              <a:t> + H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SO</a:t>
            </a:r>
            <a:r>
              <a:rPr lang="en-US" sz="2400" baseline="-25000" dirty="0">
                <a:latin typeface="Times New Roman"/>
                <a:ea typeface="Times New Roman"/>
              </a:rPr>
              <a:t>4 </a:t>
            </a:r>
            <a:r>
              <a:rPr lang="en-US" sz="2400" dirty="0">
                <a:latin typeface="Times New Roman"/>
                <a:ea typeface="Times New Roman"/>
              </a:rPr>
              <a:t>→ J</a:t>
            </a:r>
            <a:r>
              <a:rPr lang="en-US" sz="2400" baseline="-25000" dirty="0">
                <a:latin typeface="Times New Roman"/>
                <a:ea typeface="Times New Roman"/>
              </a:rPr>
              <a:t>2 </a:t>
            </a:r>
            <a:r>
              <a:rPr lang="en-US" sz="2400" dirty="0">
                <a:latin typeface="Times New Roman"/>
                <a:ea typeface="Times New Roman"/>
              </a:rPr>
              <a:t>+ Na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SO</a:t>
            </a:r>
            <a:r>
              <a:rPr lang="en-US" sz="2400" baseline="-25000" dirty="0">
                <a:latin typeface="Times New Roman"/>
                <a:ea typeface="Times New Roman"/>
              </a:rPr>
              <a:t>4 </a:t>
            </a:r>
            <a:r>
              <a:rPr lang="en-US" sz="2400" dirty="0">
                <a:latin typeface="Times New Roman"/>
                <a:ea typeface="Times New Roman"/>
              </a:rPr>
              <a:t>+ </a:t>
            </a:r>
            <a:r>
              <a:rPr lang="en-US" sz="2400" dirty="0" smtClean="0">
                <a:latin typeface="Times New Roman"/>
                <a:ea typeface="Times New Roman"/>
              </a:rPr>
              <a:t>H</a:t>
            </a:r>
            <a:r>
              <a:rPr lang="en-US" sz="2400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dirty="0" smtClean="0">
                <a:latin typeface="Times New Roman"/>
                <a:ea typeface="Times New Roman"/>
              </a:rPr>
              <a:t>O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algn="ctr"/>
            <a:r>
              <a:rPr lang="en-US" sz="2400" dirty="0">
                <a:latin typeface="Times New Roman"/>
                <a:ea typeface="Times New Roman"/>
              </a:rPr>
              <a:t>J</a:t>
            </a:r>
            <a:r>
              <a:rPr lang="en-US" sz="2400" baseline="-25000" dirty="0">
                <a:latin typeface="Times New Roman"/>
                <a:ea typeface="Times New Roman"/>
              </a:rPr>
              <a:t>2 </a:t>
            </a:r>
            <a:r>
              <a:rPr lang="en-US" sz="2400" dirty="0">
                <a:latin typeface="Times New Roman"/>
                <a:ea typeface="Times New Roman"/>
              </a:rPr>
              <a:t>+ 2 Na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S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O</a:t>
            </a:r>
            <a:r>
              <a:rPr lang="en-US" sz="2400" baseline="-25000" dirty="0">
                <a:latin typeface="Times New Roman"/>
                <a:ea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Calibri"/>
              </a:rPr>
              <a:t>→</a:t>
            </a:r>
            <a:r>
              <a:rPr lang="en-US" sz="2400" dirty="0">
                <a:latin typeface="Times New Roman"/>
                <a:ea typeface="Times New Roman"/>
              </a:rPr>
              <a:t> 2 </a:t>
            </a:r>
            <a:r>
              <a:rPr lang="en-US" sz="2400" dirty="0" err="1">
                <a:latin typeface="Times New Roman"/>
                <a:ea typeface="Times New Roman"/>
              </a:rPr>
              <a:t>NaJ</a:t>
            </a:r>
            <a:r>
              <a:rPr lang="en-US" sz="2400" dirty="0">
                <a:latin typeface="Times New Roman"/>
                <a:ea typeface="Times New Roman"/>
              </a:rPr>
              <a:t> + Na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S</a:t>
            </a:r>
            <a:r>
              <a:rPr lang="en-US" sz="2400" baseline="-25000" dirty="0">
                <a:latin typeface="Times New Roman"/>
                <a:ea typeface="Times New Roman"/>
              </a:rPr>
              <a:t>4</a:t>
            </a:r>
            <a:r>
              <a:rPr lang="en-US" sz="2400" dirty="0">
                <a:latin typeface="Times New Roman"/>
                <a:ea typeface="Times New Roman"/>
              </a:rPr>
              <a:t>O</a:t>
            </a:r>
            <a:r>
              <a:rPr lang="en-US" sz="2400" baseline="-25000" dirty="0">
                <a:latin typeface="Times New Roman"/>
                <a:ea typeface="Times New Roman"/>
              </a:rPr>
              <a:t>6</a:t>
            </a:r>
            <a:endParaRPr lang="ru-RU" sz="2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57422" y="2357430"/>
            <a:ext cx="4512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NaJ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NaJO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74872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3"/>
            <a:ext cx="84296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357166"/>
            <a:ext cx="85725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аптеке готовят раствор фурацилина (1:5000) для полоскания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горла на изотоническом растворе.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Количественное определение фурацилина проводят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методом </a:t>
            </a:r>
            <a:r>
              <a:rPr kumimoji="0" lang="ru-RU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йодометрии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обратного титрования.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Количественное определение натрия хлорида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проводят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методом Мора или методом меркуриметрии.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714480" y="4000504"/>
            <a:ext cx="548643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 + AgNO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AgCl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NaNO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2AgNO 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K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 Ag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 + 2KNO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28596" y="2928934"/>
            <a:ext cx="79773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Мора.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0,5 мл ЛФ прибавляют 1 каплю хромата калия и титруют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 моль/л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раствором серебра нитрата до оранжево-желтого цвета: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28596" y="5214950"/>
            <a:ext cx="84406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меркуриметрии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0,5 мл ЛФ прибавляют 1 каплю разведенной азотной кислоты, 5-6 капель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индикатора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дифенилкарбазона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титруют 0,1 моль/л раствором нитрата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ртути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до сине-фиолетового окрашивания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20" y="571480"/>
            <a:ext cx="868712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Метод фотоэлектроколориметрический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 0,5 мл   лекарственной формы прибавляют точно 7,5 мл воды, 2 мл 0,1 моль/л раствора гидроксида натрия и перемешивают.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20 мин измеряют оптическую плотность окрашенного раствора (D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при длине волны около 450 нм в кювете с толщиной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слоя 3 мм.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 сравнения – вода.</a:t>
            </a:r>
            <a:endParaRPr lang="ru-RU" sz="2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Параллельно проводят реакцию с 0,5 мл 0,02% стандартного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раствора фурацилина (0,0001) и измеряют оптическую плотность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фурацилина в лекарственной форме рассчитывают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формуле: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857760"/>
            <a:ext cx="2643206" cy="699672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149080"/>
            <a:ext cx="3580529" cy="2452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00" y="3671550"/>
            <a:ext cx="4248600" cy="3186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428604"/>
            <a:ext cx="892971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Как антибактериальное средство для профилактики 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гнойно-воспалительных процессов.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виде водных растворов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фурацилин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применяют для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гнойных ран, ожогов, при воспалении слизистых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оболочек горла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(полоскание).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Хранение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таре оранжевого стекла, в защищенном от света месте.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1214422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ЛЕКАРСТВЕННОЕ СРЕДСТВО С ХИМИЧЕСКИМ НАЗВАНИЕМ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2-[(5-Нитрофуран-2-ил)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метилиден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гидразинкарбоксамид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788" marR="0" lvl="0" indent="92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метамизол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2788" marR="0" lvl="0" indent="92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феназон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2788" marR="0" lvl="0" indent="92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нитрофурал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2788" marR="0" lvl="0" indent="92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прокаина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гидрохлорид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85852" y="285728"/>
            <a:ext cx="56418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Контрольные вопросы для закрепления:</a:t>
            </a:r>
          </a:p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Выберите один правильный вариант ответа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42910" y="3143248"/>
            <a:ext cx="76438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МЕТОД КОЛИЧЕСТВЕННОГО ОПРЕДЕЛЕНИЯ ФУРАЦИЛИНА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алкалиметрия в водной среде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алкалиметрия в неводной среде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йодометрия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прямого титрования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одометрия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обратного титрования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42910" y="4786322"/>
            <a:ext cx="80724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ЛЕКАРСТВЕННОЕ СРЕДСТВО РАСТВОРИМО В ВОДЕ 1:5000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прокаина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гидрохлорид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метамизол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феназон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нитрофурал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47176"/>
            <a:ext cx="7848872" cy="600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 ПРИЗНАК В РЕАКЦИИ РАСТВОРА ФУРАЦИЛИНА С РАЗБАВЛЕНЫМИ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ЩЕЛОЧАМИ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оранжево-красное окрашивание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аммиака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осадок темно-красного цвета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цвета лакмусовой бумажки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РЕАКЦИЮ НА ФУРАЦИЛИН, ОТЛИЧИТЕЛЬНУЮ ОТ ДРУГИХ ПРОИЗВОДНЫХ ФУРАНА ПРОВОДЯТ 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265113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0,1% раствором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265113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раствором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нагревании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265113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раствором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щелочной среде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265113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раствором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FeCl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ТИТРАНТОМ МЕТОДА ЙОДОМЕТРИИ ПРИ КОЛИЧЕСТВЕННОМ ОПРЕДЕЛЕНИИ ФУРАЦИЛИНА ЯВЛЯЕТСЯ СТАНДАРТНЫЙ РАСТВОР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натрия тиосульфата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гидроксида натрия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0" indent="-265113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крахмал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5B74468-BCE5-4489-880B-14D3648DBA3E}" type="slidenum">
              <a:rPr lang="ru-RU" smtClean="0">
                <a:latin typeface="Arial" pitchFamily="34" charset="0"/>
              </a:rPr>
              <a:pPr algn="ctr">
                <a:defRPr/>
              </a:pPr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33713" y="1981200"/>
            <a:ext cx="3519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latin typeface="Calibri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lang="ru-RU" sz="900">
              <a:ea typeface="Times New Roman" pitchFamily="18" charset="0"/>
              <a:cs typeface="Arial" pitchFamily="34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Дополнительная литература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Прямоугольник 7"/>
          <p:cNvSpPr>
            <a:spLocks noChangeArrowheads="1"/>
          </p:cNvSpPr>
          <p:nvPr/>
        </p:nvSpPr>
        <p:spPr bwMode="auto">
          <a:xfrm>
            <a:off x="2335213" y="357188"/>
            <a:ext cx="447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Основная литература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Прямоугольник 8"/>
          <p:cNvSpPr>
            <a:spLocks noChangeArrowheads="1"/>
          </p:cNvSpPr>
          <p:nvPr/>
        </p:nvSpPr>
        <p:spPr bwMode="auto">
          <a:xfrm>
            <a:off x="590550" y="804863"/>
            <a:ext cx="8394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Плетенева, Т. В.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     Контроль качества лекарственных средств : учеб. для мед. училищ и колледжей / Т. В. Плетенева, Е. В. Успенская, Л. И. Мурадова ; ред. Т. В. Плетенева. - М. : ГЭОТАР-Медиа, 2015. - 560 с. </a:t>
            </a:r>
          </a:p>
        </p:txBody>
      </p:sp>
      <p:sp>
        <p:nvSpPr>
          <p:cNvPr id="27654" name="Прямоугольник 9"/>
          <p:cNvSpPr>
            <a:spLocks noChangeArrowheads="1"/>
          </p:cNvSpPr>
          <p:nvPr/>
        </p:nvSpPr>
        <p:spPr bwMode="auto">
          <a:xfrm>
            <a:off x="319088" y="2524125"/>
            <a:ext cx="84296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Контроль качества лекарственных средств [Электронный ресурс] : курс лекций для обучающихся по специальности 33.02.01 - Фармация / сост. З. А. Кириенко, Л. В. Ростовцева ; Красноярский медицинский университет, колледж Фармацевтический. - Красноярск : КрасГМУ, 2017. - 236 с. </a:t>
            </a:r>
          </a:p>
        </p:txBody>
      </p:sp>
      <p:sp>
        <p:nvSpPr>
          <p:cNvPr id="27655" name="Прямоугольник 11"/>
          <p:cNvSpPr>
            <a:spLocks noChangeArrowheads="1"/>
          </p:cNvSpPr>
          <p:nvPr/>
        </p:nvSpPr>
        <p:spPr bwMode="auto">
          <a:xfrm>
            <a:off x="409575" y="3881438"/>
            <a:ext cx="83724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Кувачева, Н. В.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     Фармацевтическая химия в схемах и таблицах [Электронный ресурс] : учеб. пособие для студентов / Н. В. Кувачева, Я. В. Горина, А. В. Озерская ; Красноярский медицинский университет. - Красноярск : КрасГМУ, 2013. - 75 с.</a:t>
            </a:r>
          </a:p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ЭБС КрасГМУ «Colibris»;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ЭБС Консультант студента Колледж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962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marL="539496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 Понятие о производных фурана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Фурацилин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defRPr/>
            </a:pPr>
            <a:endParaRPr lang="ru-RU" sz="2800" dirty="0" smtClean="0">
              <a:latin typeface="Arno Pro Display"/>
            </a:endParaRP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41A31-9CF2-4990-BF28-D04CAF5AEE3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Понятие о производных фурана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285860"/>
            <a:ext cx="583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Фуран  - пятичленный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гетероцикл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гетероатамом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кислорода, имеет ароматический характер.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0803"/>
            <a:ext cx="1857388" cy="180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72" y="3283092"/>
            <a:ext cx="8572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медицине применяют производные 5-нитрофурана,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общей формулой: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vbibl.ru/pars_docs/refs/77/76207/76207_html_m6227ac3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357694"/>
            <a:ext cx="5357850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80841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 строению эти вещества можно рассматривать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продукт конденсации альдегида 5-нитрофурфурола 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соответствующими аминопроизводными: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studfiles.ru/html/2706/660/html_P1fmg2XVpS.waEM/htmlconvd-4FrGkY_html_2205e6db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8215370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3643314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Таким образом, лекарственные средства данной группы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построены по типу оснований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Шиффа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содержат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азометиновую связь –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 ним относят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фурацилин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фуразолидон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фурагин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фураданин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обладающие антибактериальным действием.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0549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нитрофурановые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препараты представляют собой кристаллические порошки, окрашенные от светло-желтого до желто-коричневого цвета. Плохо растворимы в воде. При нагревании растворимость повышается. Несколько лучше растворимы в спирте и других органических растворителях.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16" y="2708920"/>
            <a:ext cx="4128459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14620"/>
            <a:ext cx="3857628" cy="3429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39136" cy="115212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Фурацилин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Furacilinum</a:t>
            </a: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Нитрофурал</a:t>
            </a: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Nitrofuralum</a:t>
            </a:r>
            <a:r>
              <a:rPr lang="en-US" sz="3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928802"/>
            <a:ext cx="6429420" cy="18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4357694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М.м.198,14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85333" y="1406898"/>
            <a:ext cx="7701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2-[(5-Нитрофуран-2-ил)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метилиден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гидразинкарбоксамид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929198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Желтый или зеленовато-желтый мелкокристаллический порошок, очень мало растворим в воде (1:5000), мало в спирте, практически не растворим в эфире.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Реакции подлинности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714356"/>
            <a:ext cx="801013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Обладает кислотными свойствами за счет водорода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иминной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мидной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группы в остатке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семикарбазида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Кислотные свойства проявляются в следующих видах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взаимодействия: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с водными растворами щелочей;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протофильными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растворителями (пиридин,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</a:t>
            </a:r>
            <a:r>
              <a:rPr lang="ru-RU" sz="23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тилформамид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с ионами тяжелых металлов.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929066"/>
            <a:ext cx="8319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С разбавленными щелочами,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добавлении к раствору фурацилина 0,1% раствор NaOH или 0,01% раствора – появляется красное окрашивание: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72074"/>
            <a:ext cx="83103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14356"/>
            <a:ext cx="8643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При добавлении к раствору фурацилина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10 % раствора NaOH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нагревании идет разложение остатка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семикарбазида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отличительная реакция от других производных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фурана: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6838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143248"/>
            <a:ext cx="6562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4714884"/>
            <a:ext cx="85011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Выделяющийся аммиак обнаруживают по посинению красной лакмусовой бумажки и по запаху. </a:t>
            </a:r>
            <a:endParaRPr lang="ru-RU" sz="22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491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комплексообразования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 солями тяжелых металлов.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спиртовому раствору фурацилина прибавляют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10 % раствор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раствор 10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появляется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осадок темно-красного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цвета: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8858280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475-9399-4A47-A55B-16609BB0F4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0435a9b7677a43834e1b9453458742fc8a8fce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769</Words>
  <Application>Microsoft Office PowerPoint</Application>
  <PresentationFormat>Экран (4:3)</PresentationFormat>
  <Paragraphs>155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Arno Pro Display</vt:lpstr>
      <vt:lpstr>Calibri</vt:lpstr>
      <vt:lpstr>Tahoma</vt:lpstr>
      <vt:lpstr>Times New Roman</vt:lpstr>
      <vt:lpstr>Тема Office</vt:lpstr>
      <vt:lpstr>Лекция № 6 (часть 2) </vt:lpstr>
      <vt:lpstr>Презентация PowerPoint</vt:lpstr>
      <vt:lpstr>Презентация PowerPoint</vt:lpstr>
      <vt:lpstr>Презентация PowerPoint</vt:lpstr>
      <vt:lpstr>Презентация PowerPoint</vt:lpstr>
      <vt:lpstr>Фурацилин (Furacilinum) Нитрофурал (Nitrofuralum)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27 Тема: «Производные фурана»   План:  1) Понятие о производных фурана 2) Фурацилин</dc:title>
  <dc:creator>Ноутбук</dc:creator>
  <cp:lastModifiedBy>Ростовцева Лидия Вениаминовна</cp:lastModifiedBy>
  <cp:revision>25</cp:revision>
  <dcterms:created xsi:type="dcterms:W3CDTF">2012-11-19T13:15:25Z</dcterms:created>
  <dcterms:modified xsi:type="dcterms:W3CDTF">2023-09-16T13:51:28Z</dcterms:modified>
</cp:coreProperties>
</file>